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19" r:id="rId3"/>
    <p:sldId id="295" r:id="rId4"/>
    <p:sldId id="328" r:id="rId5"/>
    <p:sldId id="258" r:id="rId6"/>
    <p:sldId id="324" r:id="rId7"/>
    <p:sldId id="330" r:id="rId8"/>
    <p:sldId id="355" r:id="rId9"/>
    <p:sldId id="329" r:id="rId10"/>
    <p:sldId id="314" r:id="rId11"/>
    <p:sldId id="315" r:id="rId12"/>
    <p:sldId id="326" r:id="rId13"/>
    <p:sldId id="325" r:id="rId14"/>
    <p:sldId id="357" r:id="rId15"/>
    <p:sldId id="278" r:id="rId16"/>
    <p:sldId id="280" r:id="rId17"/>
    <p:sldId id="304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BM Plex Sans"/>
      </a:defRPr>
    </a:lvl9pPr>
  </p:defaultTextStyle>
  <p:extLst>
    <p:ext uri="{521415D9-36F7-43E2-AB2F-B90AF26B5E84}">
      <p14:sectionLst xmlns:p14="http://schemas.microsoft.com/office/powerpoint/2010/main">
        <p14:section name="IBM Cloud Garage Deck Template" id="{C826713B-E5DC-CC4D-9896-44E056134560}">
          <p14:sldIdLst>
            <p14:sldId id="256"/>
            <p14:sldId id="319"/>
            <p14:sldId id="295"/>
            <p14:sldId id="328"/>
            <p14:sldId id="258"/>
            <p14:sldId id="324"/>
            <p14:sldId id="330"/>
            <p14:sldId id="355"/>
            <p14:sldId id="329"/>
            <p14:sldId id="314"/>
            <p14:sldId id="315"/>
            <p14:sldId id="326"/>
            <p14:sldId id="325"/>
            <p14:sldId id="357"/>
            <p14:sldId id="278"/>
            <p14:sldId id="280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23" pos="5568" userDrawn="1">
          <p15:clr>
            <a:srgbClr val="A4A3A4"/>
          </p15:clr>
        </p15:guide>
        <p15:guide id="24" orient="horz" pos="768" userDrawn="1">
          <p15:clr>
            <a:srgbClr val="A4A3A4"/>
          </p15:clr>
        </p15:guide>
        <p15:guide id="25" pos="14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DEFF"/>
    <a:srgbClr val="0062FF"/>
    <a:srgbClr val="6EA6FF"/>
    <a:srgbClr val="0530AD"/>
    <a:srgbClr val="B3E6FF"/>
    <a:srgbClr val="9DEEB2"/>
    <a:srgbClr val="0072C3"/>
    <a:srgbClr val="007D79"/>
    <a:srgbClr val="92EEEE"/>
    <a:srgbClr val="198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37"/>
    <p:restoredTop sz="86542"/>
  </p:normalViewPr>
  <p:slideViewPr>
    <p:cSldViewPr snapToGrid="0" snapToObjects="1">
      <p:cViewPr varScale="1">
        <p:scale>
          <a:sx n="35" d="100"/>
          <a:sy n="35" d="100"/>
        </p:scale>
        <p:origin x="2072" y="176"/>
      </p:cViewPr>
      <p:guideLst>
        <p:guide pos="5568"/>
        <p:guide orient="horz" pos="768"/>
        <p:guide pos="14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6" name="Shape 59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838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419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29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35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520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362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73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722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25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30314" y="4288938"/>
            <a:ext cx="14009686" cy="25690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7200" b="1">
                <a:solidFill>
                  <a:srgbClr val="6EA6FF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goes here</a:t>
            </a:r>
            <a:endParaRPr dirty="0"/>
          </a:p>
        </p:txBody>
      </p:sp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086B9B68-93C6-CE45-A710-3B62852043CC}"/>
              </a:ext>
            </a:extLst>
          </p:cNvPr>
          <p:cNvSpPr/>
          <p:nvPr userDrawn="1"/>
        </p:nvSpPr>
        <p:spPr>
          <a:xfrm flipV="1">
            <a:off x="21332952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0CE4498-4F8B-3E46-90E4-7EF7542FA82B}"/>
              </a:ext>
            </a:extLst>
          </p:cNvPr>
          <p:cNvSpPr txBox="1"/>
          <p:nvPr userDrawn="1"/>
        </p:nvSpPr>
        <p:spPr>
          <a:xfrm>
            <a:off x="1230314" y="2565913"/>
            <a:ext cx="7913686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IBM </a:t>
            </a: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Garage</a:t>
            </a: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IBM Plex Sa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D1EABDD-6D49-4D4E-859F-0C8B55D35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6034" y="12001500"/>
            <a:ext cx="1122883" cy="457200"/>
          </a:xfrm>
          <a:prstGeom prst="rect">
            <a:avLst/>
          </a:prstGeom>
        </p:spPr>
      </p:pic>
      <p:sp>
        <p:nvSpPr>
          <p:cNvPr id="11" name="Body Level One…">
            <a:extLst>
              <a:ext uri="{FF2B5EF4-FFF2-40B4-BE49-F238E27FC236}">
                <a16:creationId xmlns:a16="http://schemas.microsoft.com/office/drawing/2014/main" xmlns="" id="{47592375-60B5-7346-8ED6-F00832C1495C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230313" y="8026179"/>
            <a:ext cx="10961685" cy="54632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Presenter name</a:t>
            </a:r>
            <a:endParaRPr dirty="0"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xmlns="" id="{A31106FB-D10A-D44C-8CE3-A1124DC5A9CB}"/>
              </a:ext>
            </a:extLst>
          </p:cNvPr>
          <p:cNvSpPr txBox="1">
            <a:spLocks noGrp="1"/>
          </p:cNvSpPr>
          <p:nvPr>
            <p:ph type="body" sz="quarter" idx="11" hasCustomPrompt="1"/>
          </p:nvPr>
        </p:nvSpPr>
        <p:spPr>
          <a:xfrm>
            <a:off x="1230313" y="8575157"/>
            <a:ext cx="10961685" cy="54632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8660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 userDrawn="1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 userDrawn="1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Cont. - Horizontal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6C21B54-F259-2F47-8511-F3967721F7A2}"/>
              </a:ext>
            </a:extLst>
          </p:cNvPr>
          <p:cNvSpPr/>
          <p:nvPr userDrawn="1"/>
        </p:nvSpPr>
        <p:spPr>
          <a:xfrm>
            <a:off x="18288000" y="0"/>
            <a:ext cx="6096000" cy="29718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6D5B8C16-5B50-CA4B-A3B7-42E5C750D4D7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xmlns="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230315" y="5004553"/>
            <a:ext cx="16676685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xmlns="" id="{3170203A-DD02-1C40-8390-B5B4B61FF209}"/>
              </a:ext>
            </a:extLst>
          </p:cNvPr>
          <p:cNvSpPr/>
          <p:nvPr userDrawn="1"/>
        </p:nvSpPr>
        <p:spPr>
          <a:xfrm flipH="1" flipV="1">
            <a:off x="0" y="2971800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E37B516E-BA89-434D-AD8D-EEED31836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69000" y="550616"/>
            <a:ext cx="4501543" cy="2103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635000" indent="0">
              <a:buNone/>
              <a:defRPr sz="7200" b="1">
                <a:latin typeface="IBM Plex Sans" panose="020B0503050000000000" pitchFamily="34" charset="77"/>
              </a:defRPr>
            </a:lvl2pPr>
            <a:lvl3pPr marL="1270000" indent="0">
              <a:buNone/>
              <a:defRPr sz="7200" b="1">
                <a:latin typeface="IBM Plex Sans" panose="020B0503050000000000" pitchFamily="34" charset="77"/>
              </a:defRPr>
            </a:lvl3pPr>
            <a:lvl4pPr marL="1905000" indent="0">
              <a:buNone/>
              <a:defRPr sz="7200" b="1">
                <a:latin typeface="IBM Plex Sans" panose="020B0503050000000000" pitchFamily="34" charset="77"/>
              </a:defRPr>
            </a:lvl4pPr>
            <a:lvl5pPr marL="2540000" indent="0">
              <a:buNone/>
              <a:defRPr sz="72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Tagline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680720"/>
            <a:ext cx="11048997" cy="6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xmlns="" id="{FD9E5F4A-B2B2-8249-8DE6-DF46050938C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96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Cont. Call out - Horizontal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6C21B54-F259-2F47-8511-F3967721F7A2}"/>
              </a:ext>
            </a:extLst>
          </p:cNvPr>
          <p:cNvSpPr/>
          <p:nvPr userDrawn="1"/>
        </p:nvSpPr>
        <p:spPr>
          <a:xfrm>
            <a:off x="18288000" y="0"/>
            <a:ext cx="6096000" cy="29718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6D5B8C16-5B50-CA4B-A3B7-42E5C750D4D7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xmlns="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230316" y="5004553"/>
            <a:ext cx="13628686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xmlns="" id="{3170203A-DD02-1C40-8390-B5B4B61FF209}"/>
              </a:ext>
            </a:extLst>
          </p:cNvPr>
          <p:cNvSpPr/>
          <p:nvPr userDrawn="1"/>
        </p:nvSpPr>
        <p:spPr>
          <a:xfrm flipH="1" flipV="1">
            <a:off x="0" y="2971800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E37B516E-BA89-434D-AD8D-EEED31836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69000" y="550616"/>
            <a:ext cx="4501543" cy="2103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635000" indent="0">
              <a:buNone/>
              <a:defRPr sz="7200" b="1">
                <a:latin typeface="IBM Plex Sans" panose="020B0503050000000000" pitchFamily="34" charset="77"/>
              </a:defRPr>
            </a:lvl2pPr>
            <a:lvl3pPr marL="1270000" indent="0">
              <a:buNone/>
              <a:defRPr sz="7200" b="1">
                <a:latin typeface="IBM Plex Sans" panose="020B0503050000000000" pitchFamily="34" charset="77"/>
              </a:defRPr>
            </a:lvl3pPr>
            <a:lvl4pPr marL="1905000" indent="0">
              <a:buNone/>
              <a:defRPr sz="7200" b="1">
                <a:latin typeface="IBM Plex Sans" panose="020B0503050000000000" pitchFamily="34" charset="77"/>
              </a:defRPr>
            </a:lvl4pPr>
            <a:lvl5pPr marL="2540000" indent="0">
              <a:buNone/>
              <a:defRPr sz="72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Tagline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680720"/>
            <a:ext cx="11048997" cy="6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xmlns="" id="{EC5553AF-9635-3644-9324-3119FA0BCC1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5735300" y="5046116"/>
            <a:ext cx="7549542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600" b="1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Featured text goes here in Bold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xmlns="" id="{BA1ACDE1-5386-0941-9979-F0812B760DF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45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 userDrawn="1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  <p15:guide id="32" pos="400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- No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6D5B8C16-5B50-CA4B-A3B7-42E5C750D4D7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xmlns="" id="{F6BBDAB1-EE28-A047-9D42-191E0B6188BA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30315" y="4937305"/>
            <a:ext cx="16676686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xmlns="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230315" y="6710386"/>
            <a:ext cx="16676685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680720"/>
            <a:ext cx="11048997" cy="6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xmlns="" id="{E43CBB55-72BC-6644-AAA9-81CFBBF8469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300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Cont. - No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6D5B8C16-5B50-CA4B-A3B7-42E5C750D4D7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680720"/>
            <a:ext cx="11048997" cy="6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xmlns="" id="{952B9FD6-00CC-CD41-8F0F-A910AA46E78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xmlns="" id="{EC79F79F-B442-7D4D-A324-48C96D46D6EF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230315" y="5004553"/>
            <a:ext cx="16676685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</p:spTree>
    <p:extLst>
      <p:ext uri="{BB962C8B-B14F-4D97-AF65-F5344CB8AC3E}">
        <p14:creationId xmlns:p14="http://schemas.microsoft.com/office/powerpoint/2010/main" val="1297138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 - Header Blu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7ABA5DB-8252-7E43-ADF1-0EEDDDE98676}"/>
              </a:ext>
            </a:extLst>
          </p:cNvPr>
          <p:cNvSpPr/>
          <p:nvPr userDrawn="1"/>
        </p:nvSpPr>
        <p:spPr>
          <a:xfrm>
            <a:off x="0" y="0"/>
            <a:ext cx="24384000" cy="29718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5" name="IBM Cloud Garage"/>
          <p:cNvSpPr txBox="1"/>
          <p:nvPr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xmlns="" id="{A3D5866E-E616-584C-9EC1-576F57F79042}"/>
              </a:ext>
            </a:extLst>
          </p:cNvPr>
          <p:cNvSpPr/>
          <p:nvPr userDrawn="1"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xmlns="" id="{17CC409C-2667-D542-954D-AD7AD9107BF4}"/>
              </a:ext>
            </a:extLst>
          </p:cNvPr>
          <p:cNvSpPr/>
          <p:nvPr userDrawn="1"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xmlns="" id="{24D04AE5-9BE5-CC4E-B0E5-50A4E5D8BBD5}"/>
              </a:ext>
            </a:extLst>
          </p:cNvPr>
          <p:cNvSpPr/>
          <p:nvPr userDrawn="1"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31FCA00B-97B2-D64D-B962-D2BDD17462A2}"/>
              </a:ext>
            </a:extLst>
          </p:cNvPr>
          <p:cNvSpPr/>
          <p:nvPr userDrawn="1"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9A1F4479-BB16-9146-A84D-270A175AFF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550616"/>
            <a:ext cx="20538772" cy="2103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635000" indent="0">
              <a:buNone/>
              <a:defRPr sz="7200" b="1">
                <a:latin typeface="IBM Plex Sans" panose="020B0503050000000000" pitchFamily="34" charset="77"/>
              </a:defRPr>
            </a:lvl2pPr>
            <a:lvl3pPr marL="1270000" indent="0">
              <a:buNone/>
              <a:defRPr sz="7200" b="1">
                <a:latin typeface="IBM Plex Sans" panose="020B0503050000000000" pitchFamily="34" charset="77"/>
              </a:defRPr>
            </a:lvl3pPr>
            <a:lvl4pPr marL="1905000" indent="0">
              <a:buNone/>
              <a:defRPr sz="7200" b="1">
                <a:latin typeface="IBM Plex Sans" panose="020B0503050000000000" pitchFamily="34" charset="77"/>
              </a:defRPr>
            </a:lvl4pPr>
            <a:lvl5pPr marL="2540000" indent="0">
              <a:buNone/>
              <a:defRPr sz="72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Graph/Diagram title goes here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xmlns="" id="{87D165ED-217A-0A46-A517-3B8362D5B56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1697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 userDrawn="1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 - Header Blue 8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7ABA5DB-8252-7E43-ADF1-0EEDDDE98676}"/>
              </a:ext>
            </a:extLst>
          </p:cNvPr>
          <p:cNvSpPr/>
          <p:nvPr userDrawn="1"/>
        </p:nvSpPr>
        <p:spPr>
          <a:xfrm>
            <a:off x="0" y="0"/>
            <a:ext cx="24384000" cy="2971800"/>
          </a:xfrm>
          <a:prstGeom prst="rect">
            <a:avLst/>
          </a:prstGeom>
          <a:solidFill>
            <a:srgbClr val="0530A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5" name="IBM Cloud Garage"/>
          <p:cNvSpPr txBox="1"/>
          <p:nvPr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xmlns="" id="{A3D5866E-E616-584C-9EC1-576F57F79042}"/>
              </a:ext>
            </a:extLst>
          </p:cNvPr>
          <p:cNvSpPr/>
          <p:nvPr userDrawn="1"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bg2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xmlns="" id="{17CC409C-2667-D542-954D-AD7AD9107BF4}"/>
              </a:ext>
            </a:extLst>
          </p:cNvPr>
          <p:cNvSpPr/>
          <p:nvPr userDrawn="1"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rgbClr val="C9DE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xmlns="" id="{24D04AE5-9BE5-CC4E-B0E5-50A4E5D8BBD5}"/>
              </a:ext>
            </a:extLst>
          </p:cNvPr>
          <p:cNvSpPr/>
          <p:nvPr userDrawn="1"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rgbClr val="C9DE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31FCA00B-97B2-D64D-B962-D2BDD17462A2}"/>
              </a:ext>
            </a:extLst>
          </p:cNvPr>
          <p:cNvSpPr/>
          <p:nvPr userDrawn="1"/>
        </p:nvSpPr>
        <p:spPr>
          <a:xfrm flipH="1" flipV="1">
            <a:off x="0" y="12957048"/>
            <a:ext cx="24377904" cy="0"/>
          </a:xfrm>
          <a:prstGeom prst="line">
            <a:avLst/>
          </a:prstGeom>
          <a:ln w="12700">
            <a:solidFill>
              <a:srgbClr val="C9DE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xmlns="" id="{4423665A-8517-3644-8F1F-6B4B764F977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310F0778-F481-D44A-903B-8FE69C02C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550616"/>
            <a:ext cx="20538772" cy="2103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>
                <a:solidFill>
                  <a:srgbClr val="C9DEFF"/>
                </a:solidFill>
                <a:latin typeface="IBM Plex Sans" panose="020B0503050000000000" pitchFamily="34" charset="77"/>
              </a:defRPr>
            </a:lvl1pPr>
            <a:lvl2pPr marL="635000" indent="0">
              <a:buNone/>
              <a:defRPr sz="7200" b="1">
                <a:latin typeface="IBM Plex Sans" panose="020B0503050000000000" pitchFamily="34" charset="77"/>
              </a:defRPr>
            </a:lvl2pPr>
            <a:lvl3pPr marL="1270000" indent="0">
              <a:buNone/>
              <a:defRPr sz="7200" b="1">
                <a:latin typeface="IBM Plex Sans" panose="020B0503050000000000" pitchFamily="34" charset="77"/>
              </a:defRPr>
            </a:lvl3pPr>
            <a:lvl4pPr marL="1905000" indent="0">
              <a:buNone/>
              <a:defRPr sz="7200" b="1">
                <a:latin typeface="IBM Plex Sans" panose="020B0503050000000000" pitchFamily="34" charset="77"/>
              </a:defRPr>
            </a:lvl4pPr>
            <a:lvl5pPr marL="2540000" indent="0">
              <a:buNone/>
              <a:defRPr sz="72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Graph/Diagram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241942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 userDrawn="1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 - No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IBM Cloud Garage"/>
          <p:cNvSpPr txBox="1"/>
          <p:nvPr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xmlns="" id="{A3D5866E-E616-584C-9EC1-576F57F79042}"/>
              </a:ext>
            </a:extLst>
          </p:cNvPr>
          <p:cNvSpPr/>
          <p:nvPr userDrawn="1"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xmlns="" id="{17CC409C-2667-D542-954D-AD7AD9107BF4}"/>
              </a:ext>
            </a:extLst>
          </p:cNvPr>
          <p:cNvSpPr/>
          <p:nvPr userDrawn="1"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xmlns="" id="{24D04AE5-9BE5-CC4E-B0E5-50A4E5D8BBD5}"/>
              </a:ext>
            </a:extLst>
          </p:cNvPr>
          <p:cNvSpPr/>
          <p:nvPr userDrawn="1"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31FCA00B-97B2-D64D-B962-D2BDD17462A2}"/>
              </a:ext>
            </a:extLst>
          </p:cNvPr>
          <p:cNvSpPr/>
          <p:nvPr userDrawn="1"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xmlns="" id="{5750916C-7EEB-664D-A9F0-DF3CF055284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2868C70E-F715-CB42-B21B-16558735EC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550616"/>
            <a:ext cx="20538772" cy="2103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>
                <a:solidFill>
                  <a:schemeClr val="tx1"/>
                </a:solidFill>
                <a:latin typeface="IBM Plex Sans" panose="020B0503050000000000" pitchFamily="34" charset="77"/>
              </a:defRPr>
            </a:lvl1pPr>
            <a:lvl2pPr marL="635000" indent="0">
              <a:buNone/>
              <a:defRPr sz="7200" b="1">
                <a:latin typeface="IBM Plex Sans" panose="020B0503050000000000" pitchFamily="34" charset="77"/>
              </a:defRPr>
            </a:lvl2pPr>
            <a:lvl3pPr marL="1270000" indent="0">
              <a:buNone/>
              <a:defRPr sz="7200" b="1">
                <a:latin typeface="IBM Plex Sans" panose="020B0503050000000000" pitchFamily="34" charset="77"/>
              </a:defRPr>
            </a:lvl3pPr>
            <a:lvl4pPr marL="1905000" indent="0">
              <a:buNone/>
              <a:defRPr sz="7200" b="1">
                <a:latin typeface="IBM Plex Sans" panose="020B0503050000000000" pitchFamily="34" charset="77"/>
              </a:defRPr>
            </a:lvl4pPr>
            <a:lvl5pPr marL="2540000" indent="0">
              <a:buNone/>
              <a:defRPr sz="72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Graph/Diagram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6478797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 userDrawn="1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- Right Align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E8F12D73-710C-FC4B-AA04-B6F2AF6AE1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/>
          <a:lstStyle>
            <a:lvl1pPr marL="0" indent="0" algn="ctr">
              <a:buNone/>
              <a:defRPr b="1">
                <a:latin typeface="IBM Plex Sans" panose="020B050305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086B9B68-93C6-CE45-A710-3B62852043CC}"/>
              </a:ext>
            </a:extLst>
          </p:cNvPr>
          <p:cNvSpPr/>
          <p:nvPr userDrawn="1"/>
        </p:nvSpPr>
        <p:spPr>
          <a:xfrm flipV="1">
            <a:off x="11811000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6D5B8C16-5B50-CA4B-A3B7-42E5C750D4D7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1761" y="680720"/>
            <a:ext cx="8382000" cy="6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xmlns="" id="{4E4B8DCB-B77A-164C-B405-27B4AD3D7B18}"/>
              </a:ext>
            </a:extLst>
          </p:cNvPr>
          <p:cNvSpPr/>
          <p:nvPr userDrawn="1"/>
        </p:nvSpPr>
        <p:spPr>
          <a:xfrm flipV="1">
            <a:off x="12190614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xmlns="" id="{5D1556B1-8604-774A-A288-A957853254D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Body Level One…">
            <a:extLst>
              <a:ext uri="{FF2B5EF4-FFF2-40B4-BE49-F238E27FC236}">
                <a16:creationId xmlns:a16="http://schemas.microsoft.com/office/drawing/2014/main" xmlns="" id="{B417420D-8A36-AD45-92DD-3BCF80FABBA9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30315" y="4937305"/>
            <a:ext cx="10205777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20" name="Body Level One…">
            <a:extLst>
              <a:ext uri="{FF2B5EF4-FFF2-40B4-BE49-F238E27FC236}">
                <a16:creationId xmlns:a16="http://schemas.microsoft.com/office/drawing/2014/main" xmlns="" id="{43AA5946-8940-FE40-9691-98043C0E3939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230316" y="6710386"/>
            <a:ext cx="10205776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</p:spTree>
    <p:extLst>
      <p:ext uri="{BB962C8B-B14F-4D97-AF65-F5344CB8AC3E}">
        <p14:creationId xmlns:p14="http://schemas.microsoft.com/office/powerpoint/2010/main" val="1166565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 userDrawn="1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 userDrawn="1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ont. - Right Align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E8F12D73-710C-FC4B-AA04-B6F2AF6AE1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/>
          <a:lstStyle>
            <a:lvl1pPr marL="0" indent="0" algn="ctr">
              <a:buNone/>
              <a:defRPr b="1">
                <a:latin typeface="IBM Plex Sans" panose="020B050305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086B9B68-93C6-CE45-A710-3B62852043CC}"/>
              </a:ext>
            </a:extLst>
          </p:cNvPr>
          <p:cNvSpPr/>
          <p:nvPr userDrawn="1"/>
        </p:nvSpPr>
        <p:spPr>
          <a:xfrm flipV="1">
            <a:off x="11811000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6D5B8C16-5B50-CA4B-A3B7-42E5C750D4D7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1761" y="680720"/>
            <a:ext cx="8382000" cy="6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xmlns="" id="{4E4B8DCB-B77A-164C-B405-27B4AD3D7B18}"/>
              </a:ext>
            </a:extLst>
          </p:cNvPr>
          <p:cNvSpPr/>
          <p:nvPr userDrawn="1"/>
        </p:nvSpPr>
        <p:spPr>
          <a:xfrm flipV="1">
            <a:off x="12190614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xmlns="" id="{B7B38AE1-9098-5842-B907-46FC6A6960D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xmlns="" id="{68E73D7F-87F6-C547-A101-584656B79238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230316" y="5004553"/>
            <a:ext cx="10198298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</p:spTree>
    <p:extLst>
      <p:ext uri="{BB962C8B-B14F-4D97-AF65-F5344CB8AC3E}">
        <p14:creationId xmlns:p14="http://schemas.microsoft.com/office/powerpoint/2010/main" val="857313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- Left Align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E8F12D73-710C-FC4B-AA04-B6F2AF6AE1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13716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/>
          <a:lstStyle>
            <a:lvl1pPr marL="0" indent="0" algn="ctr">
              <a:buNone/>
              <a:defRPr b="1">
                <a:latin typeface="IBM Plex Sans" panose="020B050305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086B9B68-93C6-CE45-A710-3B62852043CC}"/>
              </a:ext>
            </a:extLst>
          </p:cNvPr>
          <p:cNvSpPr/>
          <p:nvPr userDrawn="1"/>
        </p:nvSpPr>
        <p:spPr>
          <a:xfrm flipV="1">
            <a:off x="12573000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6D5B8C16-5B50-CA4B-A3B7-42E5C750D4D7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73000" y="680720"/>
            <a:ext cx="8382000" cy="6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xmlns="" id="{4E4B8DCB-B77A-164C-B405-27B4AD3D7B18}"/>
              </a:ext>
            </a:extLst>
          </p:cNvPr>
          <p:cNvSpPr/>
          <p:nvPr userDrawn="1"/>
        </p:nvSpPr>
        <p:spPr>
          <a:xfrm flipV="1">
            <a:off x="12190614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xmlns="" id="{EA1D9185-DE23-5645-983D-F4D38D33E33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xmlns="" id="{DA8F26DF-3C1C-0A4F-9B7C-924816341204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033836" y="4937305"/>
            <a:ext cx="10205777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xmlns="" id="{BB2F9AF2-62CF-8047-8AA9-10A12B4AF976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3033837" y="6710386"/>
            <a:ext cx="10205776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</p:spTree>
    <p:extLst>
      <p:ext uri="{BB962C8B-B14F-4D97-AF65-F5344CB8AC3E}">
        <p14:creationId xmlns:p14="http://schemas.microsoft.com/office/powerpoint/2010/main" val="2243248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 userDrawn="1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 userDrawn="1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 userDrawn="1">
          <p15:clr>
            <a:srgbClr val="FBAE40"/>
          </p15:clr>
        </p15:guide>
        <p15:guide id="31" pos="768">
          <p15:clr>
            <a:srgbClr val="FBAE40"/>
          </p15:clr>
        </p15:guide>
        <p15:guide id="32" pos="36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30314" y="4288938"/>
            <a:ext cx="14009686" cy="25690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7200" b="1">
                <a:solidFill>
                  <a:srgbClr val="0062FF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goes here</a:t>
            </a:r>
            <a:endParaRPr dirty="0"/>
          </a:p>
        </p:txBody>
      </p:sp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086B9B68-93C6-CE45-A710-3B62852043CC}"/>
              </a:ext>
            </a:extLst>
          </p:cNvPr>
          <p:cNvSpPr/>
          <p:nvPr userDrawn="1"/>
        </p:nvSpPr>
        <p:spPr>
          <a:xfrm flipV="1">
            <a:off x="21332952" y="0"/>
            <a:ext cx="0" cy="1371600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0CE4498-4F8B-3E46-90E4-7EF7542FA82B}"/>
              </a:ext>
            </a:extLst>
          </p:cNvPr>
          <p:cNvSpPr txBox="1"/>
          <p:nvPr userDrawn="1"/>
        </p:nvSpPr>
        <p:spPr>
          <a:xfrm>
            <a:off x="1230314" y="2565913"/>
            <a:ext cx="7913686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IBM </a:t>
            </a: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Garage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:a16="http://schemas.microsoft.com/office/drawing/2014/main" xmlns="" id="{908DC533-5B96-A64C-B348-454CA54EE3E5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230313" y="8026179"/>
            <a:ext cx="10961685" cy="54632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Presenter name</a:t>
            </a:r>
            <a:endParaRPr dirty="0"/>
          </a:p>
        </p:txBody>
      </p:sp>
      <p:sp>
        <p:nvSpPr>
          <p:cNvPr id="11" name="Body Level One…">
            <a:extLst>
              <a:ext uri="{FF2B5EF4-FFF2-40B4-BE49-F238E27FC236}">
                <a16:creationId xmlns:a16="http://schemas.microsoft.com/office/drawing/2014/main" xmlns="" id="{2B1B8D88-10FA-1C4A-BAA4-BC861B4E3CFE}"/>
              </a:ext>
            </a:extLst>
          </p:cNvPr>
          <p:cNvSpPr txBox="1">
            <a:spLocks noGrp="1"/>
          </p:cNvSpPr>
          <p:nvPr>
            <p:ph type="body" sz="quarter" idx="11" hasCustomPrompt="1"/>
          </p:nvPr>
        </p:nvSpPr>
        <p:spPr>
          <a:xfrm>
            <a:off x="1230313" y="8575157"/>
            <a:ext cx="10961685" cy="54632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Title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14C148-FB7B-FA44-BB4D-478A8729D9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3318" y="12001500"/>
            <a:ext cx="114831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75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 userDrawn="1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 userDrawn="1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ont. - Left Align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E8F12D73-710C-FC4B-AA04-B6F2AF6AE1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13716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/>
          <a:lstStyle>
            <a:lvl1pPr marL="0" indent="0" algn="ctr">
              <a:buNone/>
              <a:defRPr b="1">
                <a:latin typeface="IBM Plex Sans" panose="020B050305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086B9B68-93C6-CE45-A710-3B62852043CC}"/>
              </a:ext>
            </a:extLst>
          </p:cNvPr>
          <p:cNvSpPr/>
          <p:nvPr userDrawn="1"/>
        </p:nvSpPr>
        <p:spPr>
          <a:xfrm flipV="1">
            <a:off x="12573000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6D5B8C16-5B50-CA4B-A3B7-42E5C750D4D7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73000" y="680720"/>
            <a:ext cx="8382000" cy="6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xmlns="" id="{4E4B8DCB-B77A-164C-B405-27B4AD3D7B18}"/>
              </a:ext>
            </a:extLst>
          </p:cNvPr>
          <p:cNvSpPr/>
          <p:nvPr userDrawn="1"/>
        </p:nvSpPr>
        <p:spPr>
          <a:xfrm flipV="1">
            <a:off x="12190614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xmlns="" id="{90642456-C40D-064C-A024-1363C624A4B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Body Level One…">
            <a:extLst>
              <a:ext uri="{FF2B5EF4-FFF2-40B4-BE49-F238E27FC236}">
                <a16:creationId xmlns:a16="http://schemas.microsoft.com/office/drawing/2014/main" xmlns="" id="{52571352-7962-8743-A1FE-CD47E93FAE19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3041315" y="5004553"/>
            <a:ext cx="10198298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</p:spTree>
    <p:extLst>
      <p:ext uri="{BB962C8B-B14F-4D97-AF65-F5344CB8AC3E}">
        <p14:creationId xmlns:p14="http://schemas.microsoft.com/office/powerpoint/2010/main" val="814265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">
            <a:extLst>
              <a:ext uri="{FF2B5EF4-FFF2-40B4-BE49-F238E27FC236}">
                <a16:creationId xmlns:a16="http://schemas.microsoft.com/office/drawing/2014/main" xmlns="" id="{A3D5866E-E616-584C-9EC1-576F57F79042}"/>
              </a:ext>
            </a:extLst>
          </p:cNvPr>
          <p:cNvSpPr/>
          <p:nvPr userDrawn="1"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xmlns="" id="{17CC409C-2667-D542-954D-AD7AD9107BF4}"/>
              </a:ext>
            </a:extLst>
          </p:cNvPr>
          <p:cNvSpPr/>
          <p:nvPr userDrawn="1"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xmlns="" id="{24D04AE5-9BE5-CC4E-B0E5-50A4E5D8BBD5}"/>
              </a:ext>
            </a:extLst>
          </p:cNvPr>
          <p:cNvSpPr/>
          <p:nvPr userDrawn="1"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31FCA00B-97B2-D64D-B962-D2BDD17462A2}"/>
              </a:ext>
            </a:extLst>
          </p:cNvPr>
          <p:cNvSpPr/>
          <p:nvPr userDrawn="1"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0" name="IBM Cloud Garage">
            <a:extLst>
              <a:ext uri="{FF2B5EF4-FFF2-40B4-BE49-F238E27FC236}">
                <a16:creationId xmlns:a16="http://schemas.microsoft.com/office/drawing/2014/main" xmlns="" id="{46127FCD-9D36-D544-954E-FEBC1722F898}"/>
              </a:ext>
            </a:extLst>
          </p:cNvPr>
          <p:cNvSpPr txBox="1"/>
          <p:nvPr userDrawn="1"/>
        </p:nvSpPr>
        <p:spPr>
          <a:xfrm>
            <a:off x="1154788" y="12132487"/>
            <a:ext cx="17344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Garage</a:t>
            </a:r>
            <a:endParaRPr sz="2400" b="0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xmlns="" id="{6DB4D057-2FF6-EC4F-BD3B-D3F091BE91B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64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No foo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">
            <a:extLst>
              <a:ext uri="{FF2B5EF4-FFF2-40B4-BE49-F238E27FC236}">
                <a16:creationId xmlns:a16="http://schemas.microsoft.com/office/drawing/2014/main" xmlns="" id="{A3D5866E-E616-584C-9EC1-576F57F79042}"/>
              </a:ext>
            </a:extLst>
          </p:cNvPr>
          <p:cNvSpPr/>
          <p:nvPr userDrawn="1"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xmlns="" id="{17CC409C-2667-D542-954D-AD7AD9107BF4}"/>
              </a:ext>
            </a:extLst>
          </p:cNvPr>
          <p:cNvSpPr/>
          <p:nvPr userDrawn="1"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xmlns="" id="{24D04AE5-9BE5-CC4E-B0E5-50A4E5D8BBD5}"/>
              </a:ext>
            </a:extLst>
          </p:cNvPr>
          <p:cNvSpPr/>
          <p:nvPr userDrawn="1"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31FCA00B-97B2-D64D-B962-D2BDD17462A2}"/>
              </a:ext>
            </a:extLst>
          </p:cNvPr>
          <p:cNvSpPr/>
          <p:nvPr userDrawn="1"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xmlns="" id="{38AA777B-1F73-EA4D-BDC7-7A1B716EAAF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48275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 userDrawn="1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No scaffo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xmlns="" id="{38AA777B-1F73-EA4D-BDC7-7A1B716EAAF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7634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ient Stori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276F402-A086-7D46-AE57-8EEE4116F47F}"/>
              </a:ext>
            </a:extLst>
          </p:cNvPr>
          <p:cNvSpPr/>
          <p:nvPr userDrawn="1"/>
        </p:nvSpPr>
        <p:spPr>
          <a:xfrm>
            <a:off x="12573000" y="0"/>
            <a:ext cx="11811000" cy="4114800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165A89-EA88-664F-AFA2-9DD9E5CC7229}"/>
              </a:ext>
            </a:extLst>
          </p:cNvPr>
          <p:cNvSpPr/>
          <p:nvPr userDrawn="1"/>
        </p:nvSpPr>
        <p:spPr>
          <a:xfrm>
            <a:off x="0" y="0"/>
            <a:ext cx="11811000" cy="4114800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xmlns="" id="{A3D5866E-E616-584C-9EC1-576F57F79042}"/>
              </a:ext>
            </a:extLst>
          </p:cNvPr>
          <p:cNvSpPr/>
          <p:nvPr userDrawn="1"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xmlns="" id="{17CC409C-2667-D542-954D-AD7AD9107BF4}"/>
              </a:ext>
            </a:extLst>
          </p:cNvPr>
          <p:cNvSpPr/>
          <p:nvPr userDrawn="1"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xmlns="" id="{24D04AE5-9BE5-CC4E-B0E5-50A4E5D8BBD5}"/>
              </a:ext>
            </a:extLst>
          </p:cNvPr>
          <p:cNvSpPr/>
          <p:nvPr userDrawn="1"/>
        </p:nvSpPr>
        <p:spPr>
          <a:xfrm flipV="1">
            <a:off x="758952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31FCA00B-97B2-D64D-B962-D2BDD17462A2}"/>
              </a:ext>
            </a:extLst>
          </p:cNvPr>
          <p:cNvSpPr/>
          <p:nvPr userDrawn="1"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0" name="IBM Cloud Garage">
            <a:extLst>
              <a:ext uri="{FF2B5EF4-FFF2-40B4-BE49-F238E27FC236}">
                <a16:creationId xmlns:a16="http://schemas.microsoft.com/office/drawing/2014/main" xmlns="" id="{46127FCD-9D36-D544-954E-FEBC1722F898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xmlns="" id="{6DB4D057-2FF6-EC4F-BD3B-D3F091BE91B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xmlns="" id="{88BA6263-243E-2F4E-B59F-C5241CA688BE}"/>
              </a:ext>
            </a:extLst>
          </p:cNvPr>
          <p:cNvSpPr/>
          <p:nvPr userDrawn="1"/>
        </p:nvSpPr>
        <p:spPr>
          <a:xfrm flipH="1" flipV="1">
            <a:off x="0" y="4114799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xmlns="" id="{311AD240-2102-F54D-B285-2F32C194F2CF}"/>
              </a:ext>
            </a:extLst>
          </p:cNvPr>
          <p:cNvSpPr/>
          <p:nvPr userDrawn="1"/>
        </p:nvSpPr>
        <p:spPr>
          <a:xfrm flipV="1">
            <a:off x="11804904" y="0"/>
            <a:ext cx="1" cy="41148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xmlns="" id="{545ABCA1-E440-674B-961A-F2055AA59F24}"/>
              </a:ext>
            </a:extLst>
          </p:cNvPr>
          <p:cNvSpPr/>
          <p:nvPr userDrawn="1"/>
        </p:nvSpPr>
        <p:spPr>
          <a:xfrm flipV="1">
            <a:off x="12573000" y="0"/>
            <a:ext cx="1" cy="41148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xmlns="" id="{BA820437-D175-364F-AF96-18084A5C7075}"/>
              </a:ext>
            </a:extLst>
          </p:cNvPr>
          <p:cNvSpPr/>
          <p:nvPr userDrawn="1"/>
        </p:nvSpPr>
        <p:spPr>
          <a:xfrm flipV="1">
            <a:off x="8375904" y="4114800"/>
            <a:ext cx="1" cy="96012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xmlns="" id="{CD84FEEE-81B3-5249-AA3A-A5B919412970}"/>
              </a:ext>
            </a:extLst>
          </p:cNvPr>
          <p:cNvSpPr/>
          <p:nvPr userDrawn="1"/>
        </p:nvSpPr>
        <p:spPr>
          <a:xfrm flipV="1">
            <a:off x="16002000" y="4114800"/>
            <a:ext cx="1" cy="96012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B31581-DD84-1A40-B635-B634408FC5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4572000"/>
            <a:ext cx="6729984" cy="2286000"/>
          </a:xfrm>
          <a:prstGeom prst="rect">
            <a:avLst/>
          </a:prstGeom>
        </p:spPr>
        <p:txBody>
          <a:bodyPr lIns="0" tIns="0" rIns="0"/>
          <a:lstStyle>
            <a:lvl1pPr marL="0" indent="0">
              <a:buNone/>
              <a:defRPr sz="3600">
                <a:latin typeface="IBM Plex Sans" panose="020B0503050000000000" pitchFamily="34" charset="77"/>
              </a:defRPr>
            </a:lvl1pPr>
            <a:lvl2pPr>
              <a:defRPr sz="3600">
                <a:latin typeface="IBM Plex Sans" panose="020B0503050000000000" pitchFamily="34" charset="77"/>
              </a:defRPr>
            </a:lvl2pPr>
            <a:lvl3pPr>
              <a:defRPr sz="3600">
                <a:latin typeface="IBM Plex Sans" panose="020B0503050000000000" pitchFamily="34" charset="77"/>
              </a:defRPr>
            </a:lvl3pPr>
            <a:lvl4pPr>
              <a:defRPr sz="3600">
                <a:latin typeface="IBM Plex Sans" panose="020B0503050000000000" pitchFamily="34" charset="77"/>
              </a:defRPr>
            </a:lvl4pPr>
            <a:lvl5pPr>
              <a:defRPr sz="3600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Story part one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B1A1812D-5D9A-3440-9C6F-DA5F63A6B8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45295" y="4572000"/>
            <a:ext cx="6729984" cy="2286000"/>
          </a:xfrm>
          <a:prstGeom prst="rect">
            <a:avLst/>
          </a:prstGeom>
        </p:spPr>
        <p:txBody>
          <a:bodyPr lIns="0" tIns="0" rIns="0"/>
          <a:lstStyle>
            <a:lvl1pPr marL="0" indent="0">
              <a:buNone/>
              <a:defRPr sz="3600">
                <a:latin typeface="IBM Plex Sans" panose="020B0503050000000000" pitchFamily="34" charset="77"/>
              </a:defRPr>
            </a:lvl1pPr>
            <a:lvl2pPr>
              <a:defRPr sz="3600">
                <a:latin typeface="IBM Plex Sans" panose="020B0503050000000000" pitchFamily="34" charset="77"/>
              </a:defRPr>
            </a:lvl2pPr>
            <a:lvl3pPr>
              <a:defRPr sz="3600">
                <a:latin typeface="IBM Plex Sans" panose="020B0503050000000000" pitchFamily="34" charset="77"/>
              </a:defRPr>
            </a:lvl3pPr>
            <a:lvl4pPr>
              <a:defRPr sz="3600">
                <a:latin typeface="IBM Plex Sans" panose="020B0503050000000000" pitchFamily="34" charset="77"/>
              </a:defRPr>
            </a:lvl4pPr>
            <a:lvl5pPr>
              <a:defRPr sz="3600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Story part two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F711CD36-E1CF-E44A-9876-D9B9F3623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465293" y="4572000"/>
            <a:ext cx="6729984" cy="2286000"/>
          </a:xfrm>
          <a:prstGeom prst="rect">
            <a:avLst/>
          </a:prstGeom>
        </p:spPr>
        <p:txBody>
          <a:bodyPr lIns="0" tIns="0" rIns="0"/>
          <a:lstStyle>
            <a:lvl1pPr marL="0" indent="0">
              <a:buNone/>
              <a:defRPr sz="3600">
                <a:latin typeface="IBM Plex Sans" panose="020B0503050000000000" pitchFamily="34" charset="77"/>
              </a:defRPr>
            </a:lvl1pPr>
            <a:lvl2pPr>
              <a:defRPr sz="3600">
                <a:latin typeface="IBM Plex Sans" panose="020B0503050000000000" pitchFamily="34" charset="77"/>
              </a:defRPr>
            </a:lvl2pPr>
            <a:lvl3pPr>
              <a:defRPr sz="3600">
                <a:latin typeface="IBM Plex Sans" panose="020B0503050000000000" pitchFamily="34" charset="77"/>
              </a:defRPr>
            </a:lvl3pPr>
            <a:lvl4pPr>
              <a:defRPr sz="3600">
                <a:latin typeface="IBM Plex Sans" panose="020B0503050000000000" pitchFamily="34" charset="77"/>
              </a:defRPr>
            </a:lvl4pPr>
            <a:lvl5pPr>
              <a:defRPr sz="3600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Story part three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5846C1D1-B85B-EC42-937B-1F7ECEB6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216152"/>
            <a:ext cx="10131552" cy="1600200"/>
          </a:xfrm>
          <a:prstGeom prst="rect">
            <a:avLst/>
          </a:prstGeom>
        </p:spPr>
        <p:txBody>
          <a:bodyPr lIns="0" tIns="0" rIns="0"/>
          <a:lstStyle>
            <a:lvl1pPr marL="0" indent="0">
              <a:buNone/>
              <a:defRPr sz="3600" b="0">
                <a:solidFill>
                  <a:schemeClr val="tx2"/>
                </a:solidFill>
                <a:latin typeface="IBM Plex Sans" panose="020B0503050000000000" pitchFamily="34" charset="77"/>
              </a:defRPr>
            </a:lvl1pPr>
            <a:lvl2pPr>
              <a:defRPr sz="3600">
                <a:latin typeface="IBM Plex Sans" panose="020B0503050000000000" pitchFamily="34" charset="77"/>
              </a:defRPr>
            </a:lvl2pPr>
            <a:lvl3pPr>
              <a:defRPr sz="3600">
                <a:latin typeface="IBM Plex Sans" panose="020B0503050000000000" pitchFamily="34" charset="77"/>
              </a:defRPr>
            </a:lvl3pPr>
            <a:lvl4pPr>
              <a:defRPr sz="3600">
                <a:latin typeface="IBM Plex Sans" panose="020B0503050000000000" pitchFamily="34" charset="77"/>
              </a:defRPr>
            </a:lvl4pPr>
            <a:lvl5pPr>
              <a:defRPr sz="3600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Background. Bold as necessary.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xmlns="" id="{E7CEFAE2-2330-8347-8709-23A4B9C1C9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30200" y="1216152"/>
            <a:ext cx="10131552" cy="1600200"/>
          </a:xfrm>
          <a:prstGeom prst="rect">
            <a:avLst/>
          </a:prstGeom>
        </p:spPr>
        <p:txBody>
          <a:bodyPr lIns="0" tIns="0" rIns="0"/>
          <a:lstStyle>
            <a:lvl1pPr marL="0" indent="0">
              <a:buNone/>
              <a:defRPr sz="3600">
                <a:solidFill>
                  <a:schemeClr val="tx2"/>
                </a:solidFill>
                <a:latin typeface="IBM Plex Sans" panose="020B0503050000000000" pitchFamily="34" charset="77"/>
              </a:defRPr>
            </a:lvl1pPr>
            <a:lvl2pPr>
              <a:defRPr sz="3600">
                <a:latin typeface="IBM Plex Sans" panose="020B0503050000000000" pitchFamily="34" charset="77"/>
              </a:defRPr>
            </a:lvl2pPr>
            <a:lvl3pPr>
              <a:defRPr sz="3600">
                <a:latin typeface="IBM Plex Sans" panose="020B0503050000000000" pitchFamily="34" charset="77"/>
              </a:defRPr>
            </a:lvl3pPr>
            <a:lvl4pPr>
              <a:defRPr sz="3600">
                <a:latin typeface="IBM Plex Sans" panose="020B0503050000000000" pitchFamily="34" charset="77"/>
              </a:defRPr>
            </a:lvl4pPr>
            <a:lvl5pPr>
              <a:defRPr sz="3600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Resolution. Bold as necessary.</a:t>
            </a:r>
          </a:p>
        </p:txBody>
      </p:sp>
    </p:spTree>
    <p:extLst>
      <p:ext uri="{BB962C8B-B14F-4D97-AF65-F5344CB8AC3E}">
        <p14:creationId xmlns:p14="http://schemas.microsoft.com/office/powerpoint/2010/main" val="384165887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 userDrawn="1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 userDrawn="1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 userDrawn="1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 userDrawn="1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-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2556704"/>
            <a:ext cx="14009686" cy="4283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7200" b="1">
                <a:solidFill>
                  <a:srgbClr val="6EA6FF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End slide title goes here</a:t>
            </a:r>
          </a:p>
        </p:txBody>
      </p:sp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086B9B68-93C6-CE45-A710-3B62852043CC}"/>
              </a:ext>
            </a:extLst>
          </p:cNvPr>
          <p:cNvSpPr/>
          <p:nvPr userDrawn="1"/>
        </p:nvSpPr>
        <p:spPr>
          <a:xfrm flipV="1">
            <a:off x="21332952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6EA2924-1066-1E49-BC2F-3B08EE0CF7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6035" y="12001500"/>
            <a:ext cx="1122883" cy="457200"/>
          </a:xfrm>
          <a:prstGeom prst="rect">
            <a:avLst/>
          </a:prstGeom>
        </p:spPr>
      </p:pic>
      <p:sp>
        <p:nvSpPr>
          <p:cNvPr id="10" name="IBM Cloud Garage">
            <a:extLst>
              <a:ext uri="{FF2B5EF4-FFF2-40B4-BE49-F238E27FC236}">
                <a16:creationId xmlns:a16="http://schemas.microsoft.com/office/drawing/2014/main" xmlns="" id="{A58A71B4-E685-F34F-A039-3E2E1C9CC909}"/>
              </a:ext>
            </a:extLst>
          </p:cNvPr>
          <p:cNvSpPr txBox="1"/>
          <p:nvPr userDrawn="1"/>
        </p:nvSpPr>
        <p:spPr>
          <a:xfrm>
            <a:off x="1154788" y="12132486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IBM </a:t>
            </a:r>
            <a:r>
              <a:rPr lang="en-US" sz="2400" b="1" dirty="0">
                <a:solidFill>
                  <a:schemeClr val="tx1"/>
                </a:solidFill>
              </a:rPr>
              <a:t>Garage</a:t>
            </a:r>
            <a:endParaRPr sz="2400" b="1" dirty="0">
              <a:solidFill>
                <a:schemeClr val="tx1"/>
              </a:solidFill>
            </a:endParaRP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xmlns="" id="{3ED23C7B-6725-A643-BD0F-2B7B45C7053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86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 userDrawn="1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 userDrawn="1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30314" y="2574437"/>
            <a:ext cx="14009686" cy="4283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7200" b="1">
                <a:solidFill>
                  <a:srgbClr val="0062FF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End slide title goes here</a:t>
            </a:r>
          </a:p>
        </p:txBody>
      </p:sp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086B9B68-93C6-CE45-A710-3B62852043CC}"/>
              </a:ext>
            </a:extLst>
          </p:cNvPr>
          <p:cNvSpPr/>
          <p:nvPr userDrawn="1"/>
        </p:nvSpPr>
        <p:spPr>
          <a:xfrm flipV="1">
            <a:off x="21332952" y="0"/>
            <a:ext cx="0" cy="1371600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xmlns="" id="{3D94E5F5-649B-864F-9E24-FDE27A53235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B4478708-C210-0D4E-9E13-21BFA8FCD90A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ED1B69C-917B-5847-9CA8-4FC1516DE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3318" y="12001500"/>
            <a:ext cx="114831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87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 userDrawn="1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 userDrawn="1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- IB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30DB36-FB94-E146-B511-44809E04F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6113375"/>
            <a:ext cx="3657600" cy="148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9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 userDrawn="1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 userDrawn="1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heading - Blue 20">
    <p:bg>
      <p:bgPr>
        <a:solidFill>
          <a:srgbClr val="C9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086B9B68-93C6-CE45-A710-3B62852043CC}"/>
              </a:ext>
            </a:extLst>
          </p:cNvPr>
          <p:cNvSpPr/>
          <p:nvPr userDrawn="1"/>
        </p:nvSpPr>
        <p:spPr>
          <a:xfrm flipV="1">
            <a:off x="21332952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6D5B8C16-5B50-CA4B-A3B7-42E5C750D4D7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xmlns="" id="{F6BBDAB1-EE28-A047-9D42-191E0B6188BA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82781" y="4938190"/>
            <a:ext cx="17438685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xmlns="" id="{B448A7A4-A443-6343-AC0A-DF3A37A2ED6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782781" y="5792753"/>
            <a:ext cx="17438685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xmlns="" id="{D13EE346-5F7E-2D46-A79B-2917BFB2989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01126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 userDrawn="1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 userDrawn="1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heading - Blue 80">
    <p:bg>
      <p:bgPr>
        <a:solidFill>
          <a:srgbClr val="0530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rgbClr val="C9DE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rgbClr val="C9DE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rgbClr val="C9DE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rgbClr val="C9DE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086B9B68-93C6-CE45-A710-3B62852043CC}"/>
              </a:ext>
            </a:extLst>
          </p:cNvPr>
          <p:cNvSpPr/>
          <p:nvPr userDrawn="1"/>
        </p:nvSpPr>
        <p:spPr>
          <a:xfrm flipV="1">
            <a:off x="21332952" y="0"/>
            <a:ext cx="0" cy="13716000"/>
          </a:xfrm>
          <a:prstGeom prst="line">
            <a:avLst/>
          </a:prstGeom>
          <a:ln w="12700">
            <a:solidFill>
              <a:srgbClr val="C9DE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6D5B8C16-5B50-CA4B-A3B7-42E5C750D4D7}"/>
              </a:ext>
            </a:extLst>
          </p:cNvPr>
          <p:cNvSpPr txBox="1"/>
          <p:nvPr userDrawn="1"/>
        </p:nvSpPr>
        <p:spPr>
          <a:xfrm>
            <a:off x="1154788" y="12132486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</a:rPr>
              <a:t>IBM </a:t>
            </a:r>
            <a:r>
              <a:rPr lang="en-US" sz="2400" b="1" dirty="0">
                <a:solidFill>
                  <a:schemeClr val="bg1"/>
                </a:solidFill>
              </a:rPr>
              <a:t>Garage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xmlns="" id="{77D7D75E-A53C-994E-9D11-9231733433D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82781" y="4938190"/>
            <a:ext cx="17438685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xmlns="" id="{37F39686-971F-BA46-9B91-E10CCB7FB3C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782781" y="5792753"/>
            <a:ext cx="17438685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7200" b="1">
                <a:solidFill>
                  <a:srgbClr val="C9DEFF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xmlns="" id="{02D9DA49-3990-1B49-A503-3001BD77CC4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35423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 userDrawn="1">
          <p15:clr>
            <a:srgbClr val="FBAE40"/>
          </p15:clr>
        </p15:guide>
        <p15:guide id="28" pos="3600" userDrawn="1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 userDrawn="1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- Vertical Horizontal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6C21B54-F259-2F47-8511-F3967721F7A2}"/>
              </a:ext>
            </a:extLst>
          </p:cNvPr>
          <p:cNvSpPr/>
          <p:nvPr userDrawn="1"/>
        </p:nvSpPr>
        <p:spPr>
          <a:xfrm>
            <a:off x="18288000" y="0"/>
            <a:ext cx="6096000" cy="29718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086B9B68-93C6-CE45-A710-3B62852043CC}"/>
              </a:ext>
            </a:extLst>
          </p:cNvPr>
          <p:cNvSpPr/>
          <p:nvPr userDrawn="1"/>
        </p:nvSpPr>
        <p:spPr>
          <a:xfrm flipV="1">
            <a:off x="18288000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6D5B8C16-5B50-CA4B-A3B7-42E5C750D4D7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xmlns="" id="{F6BBDAB1-EE28-A047-9D42-191E0B6188BA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30315" y="4937305"/>
            <a:ext cx="16676686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xmlns="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230315" y="6710386"/>
            <a:ext cx="16676685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xmlns="" id="{3170203A-DD02-1C40-8390-B5B4B61FF209}"/>
              </a:ext>
            </a:extLst>
          </p:cNvPr>
          <p:cNvSpPr/>
          <p:nvPr userDrawn="1"/>
        </p:nvSpPr>
        <p:spPr>
          <a:xfrm flipH="1" flipV="1">
            <a:off x="0" y="2971800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E37B516E-BA89-434D-AD8D-EEED31836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69000" y="550616"/>
            <a:ext cx="4501543" cy="2103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635000" indent="0">
              <a:buNone/>
              <a:defRPr sz="7200" b="1">
                <a:latin typeface="IBM Plex Sans" panose="020B0503050000000000" pitchFamily="34" charset="77"/>
              </a:defRPr>
            </a:lvl2pPr>
            <a:lvl3pPr marL="1270000" indent="0">
              <a:buNone/>
              <a:defRPr sz="7200" b="1">
                <a:latin typeface="IBM Plex Sans" panose="020B0503050000000000" pitchFamily="34" charset="77"/>
              </a:defRPr>
            </a:lvl3pPr>
            <a:lvl4pPr marL="1905000" indent="0">
              <a:buNone/>
              <a:defRPr sz="7200" b="1">
                <a:latin typeface="IBM Plex Sans" panose="020B0503050000000000" pitchFamily="34" charset="77"/>
              </a:defRPr>
            </a:lvl4pPr>
            <a:lvl5pPr marL="2540000" indent="0">
              <a:buNone/>
              <a:defRPr sz="72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Tagline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680720"/>
            <a:ext cx="11048997" cy="6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xmlns="" id="{8AF9776C-F39C-3341-BE05-C33055E7546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88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 userDrawn="1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 userDrawn="1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 userDrawn="1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Cont. - Vertical Horizontal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6C21B54-F259-2F47-8511-F3967721F7A2}"/>
              </a:ext>
            </a:extLst>
          </p:cNvPr>
          <p:cNvSpPr/>
          <p:nvPr userDrawn="1"/>
        </p:nvSpPr>
        <p:spPr>
          <a:xfrm>
            <a:off x="18288000" y="0"/>
            <a:ext cx="6096000" cy="29718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086B9B68-93C6-CE45-A710-3B62852043CC}"/>
              </a:ext>
            </a:extLst>
          </p:cNvPr>
          <p:cNvSpPr/>
          <p:nvPr userDrawn="1"/>
        </p:nvSpPr>
        <p:spPr>
          <a:xfrm flipV="1">
            <a:off x="18288000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6D5B8C16-5B50-CA4B-A3B7-42E5C750D4D7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xmlns="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230315" y="5005461"/>
            <a:ext cx="16676685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  <a:p>
            <a:pPr lvl="0"/>
            <a:endParaRPr lang="en-US" dirty="0"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xmlns="" id="{3170203A-DD02-1C40-8390-B5B4B61FF209}"/>
              </a:ext>
            </a:extLst>
          </p:cNvPr>
          <p:cNvSpPr/>
          <p:nvPr userDrawn="1"/>
        </p:nvSpPr>
        <p:spPr>
          <a:xfrm flipH="1" flipV="1">
            <a:off x="0" y="2971800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E37B516E-BA89-434D-AD8D-EEED31836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69000" y="550616"/>
            <a:ext cx="4501543" cy="2103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635000" indent="0">
              <a:buNone/>
              <a:defRPr sz="7200" b="1">
                <a:latin typeface="IBM Plex Sans" panose="020B0503050000000000" pitchFamily="34" charset="77"/>
              </a:defRPr>
            </a:lvl2pPr>
            <a:lvl3pPr marL="1270000" indent="0">
              <a:buNone/>
              <a:defRPr sz="7200" b="1">
                <a:latin typeface="IBM Plex Sans" panose="020B0503050000000000" pitchFamily="34" charset="77"/>
              </a:defRPr>
            </a:lvl3pPr>
            <a:lvl4pPr marL="1905000" indent="0">
              <a:buNone/>
              <a:defRPr sz="7200" b="1">
                <a:latin typeface="IBM Plex Sans" panose="020B0503050000000000" pitchFamily="34" charset="77"/>
              </a:defRPr>
            </a:lvl4pPr>
            <a:lvl5pPr marL="2540000" indent="0">
              <a:buNone/>
              <a:defRPr sz="72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Tagline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680720"/>
            <a:ext cx="11048997" cy="6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xmlns="" id="{0A1AA102-F0A3-8A45-82AF-E1817F84B29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94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- Vertical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6C21B54-F259-2F47-8511-F3967721F7A2}"/>
              </a:ext>
            </a:extLst>
          </p:cNvPr>
          <p:cNvSpPr/>
          <p:nvPr userDrawn="1"/>
        </p:nvSpPr>
        <p:spPr>
          <a:xfrm>
            <a:off x="18288000" y="0"/>
            <a:ext cx="6096000" cy="29718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086B9B68-93C6-CE45-A710-3B62852043CC}"/>
              </a:ext>
            </a:extLst>
          </p:cNvPr>
          <p:cNvSpPr/>
          <p:nvPr userDrawn="1"/>
        </p:nvSpPr>
        <p:spPr>
          <a:xfrm flipV="1">
            <a:off x="18288000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6D5B8C16-5B50-CA4B-A3B7-42E5C750D4D7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xmlns="" id="{F6BBDAB1-EE28-A047-9D42-191E0B6188BA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30315" y="2753341"/>
            <a:ext cx="16676686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xmlns="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230315" y="4578497"/>
            <a:ext cx="16676685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  <a:p>
            <a:pPr lvl="0"/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E37B516E-BA89-434D-AD8D-EEED31836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69000" y="550617"/>
            <a:ext cx="4501543" cy="21029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635000" indent="0">
              <a:buNone/>
              <a:defRPr sz="7200" b="1">
                <a:latin typeface="IBM Plex Sans" panose="020B0503050000000000" pitchFamily="34" charset="77"/>
              </a:defRPr>
            </a:lvl2pPr>
            <a:lvl3pPr marL="1270000" indent="0">
              <a:buNone/>
              <a:defRPr sz="7200" b="1">
                <a:latin typeface="IBM Plex Sans" panose="020B0503050000000000" pitchFamily="34" charset="77"/>
              </a:defRPr>
            </a:lvl3pPr>
            <a:lvl4pPr marL="1905000" indent="0">
              <a:buNone/>
              <a:defRPr sz="7200" b="1">
                <a:latin typeface="IBM Plex Sans" panose="020B0503050000000000" pitchFamily="34" charset="77"/>
              </a:defRPr>
            </a:lvl4pPr>
            <a:lvl5pPr marL="2540000" indent="0">
              <a:buNone/>
              <a:defRPr sz="72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Tagline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680720"/>
            <a:ext cx="11048997" cy="6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xmlns="" id="{7AD380AF-316E-4248-ACC7-FE642F464BE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313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 userDrawn="1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 userDrawn="1">
          <p15:clr>
            <a:srgbClr val="FBAE40"/>
          </p15:clr>
        </p15:guide>
        <p15:guide id="31" pos="768">
          <p15:clr>
            <a:srgbClr val="FBAE40"/>
          </p15:clr>
        </p15:guide>
        <p15:guide id="32" orient="horz" pos="18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Cont. - Vertical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dy Level One…">
            <a:extLst>
              <a:ext uri="{FF2B5EF4-FFF2-40B4-BE49-F238E27FC236}">
                <a16:creationId xmlns:a16="http://schemas.microsoft.com/office/drawing/2014/main" xmlns="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230315" y="2855165"/>
            <a:ext cx="16676685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6C21B54-F259-2F47-8511-F3967721F7A2}"/>
              </a:ext>
            </a:extLst>
          </p:cNvPr>
          <p:cNvSpPr/>
          <p:nvPr userDrawn="1"/>
        </p:nvSpPr>
        <p:spPr>
          <a:xfrm>
            <a:off x="18288000" y="0"/>
            <a:ext cx="6096000" cy="29718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086B9B68-93C6-CE45-A710-3B62852043CC}"/>
              </a:ext>
            </a:extLst>
          </p:cNvPr>
          <p:cNvSpPr/>
          <p:nvPr userDrawn="1"/>
        </p:nvSpPr>
        <p:spPr>
          <a:xfrm flipV="1">
            <a:off x="18288000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6D5B8C16-5B50-CA4B-A3B7-42E5C750D4D7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E37B516E-BA89-434D-AD8D-EEED31836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69000" y="550617"/>
            <a:ext cx="4501543" cy="21029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635000" indent="0">
              <a:buNone/>
              <a:defRPr sz="7200" b="1">
                <a:latin typeface="IBM Plex Sans" panose="020B0503050000000000" pitchFamily="34" charset="77"/>
              </a:defRPr>
            </a:lvl2pPr>
            <a:lvl3pPr marL="1270000" indent="0">
              <a:buNone/>
              <a:defRPr sz="7200" b="1">
                <a:latin typeface="IBM Plex Sans" panose="020B0503050000000000" pitchFamily="34" charset="77"/>
              </a:defRPr>
            </a:lvl3pPr>
            <a:lvl4pPr marL="1905000" indent="0">
              <a:buNone/>
              <a:defRPr sz="7200" b="1">
                <a:latin typeface="IBM Plex Sans" panose="020B0503050000000000" pitchFamily="34" charset="77"/>
              </a:defRPr>
            </a:lvl4pPr>
            <a:lvl5pPr marL="2540000" indent="0">
              <a:buNone/>
              <a:defRPr sz="72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Tagline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680720"/>
            <a:ext cx="11048997" cy="6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xmlns="" id="{8180B4A3-9DBE-1C49-A61D-07C5BE07E96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434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- Horizontal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6C21B54-F259-2F47-8511-F3967721F7A2}"/>
              </a:ext>
            </a:extLst>
          </p:cNvPr>
          <p:cNvSpPr/>
          <p:nvPr userDrawn="1"/>
        </p:nvSpPr>
        <p:spPr>
          <a:xfrm>
            <a:off x="18288000" y="0"/>
            <a:ext cx="6096000" cy="29718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2362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8" name="Line"/>
          <p:cNvSpPr/>
          <p:nvPr/>
        </p:nvSpPr>
        <p:spPr>
          <a:xfrm flipH="1" flipV="1">
            <a:off x="0" y="761998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29" name="Line"/>
          <p:cNvSpPr/>
          <p:nvPr/>
        </p:nvSpPr>
        <p:spPr>
          <a:xfrm flipV="1">
            <a:off x="761999" y="0"/>
            <a:ext cx="1" cy="13716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flipH="1" flipV="1">
            <a:off x="0" y="12954000"/>
            <a:ext cx="24377904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xmlns="" id="{6D5B8C16-5B50-CA4B-A3B7-42E5C750D4D7}"/>
              </a:ext>
            </a:extLst>
          </p:cNvPr>
          <p:cNvSpPr txBox="1"/>
          <p:nvPr userDrawn="1"/>
        </p:nvSpPr>
        <p:spPr>
          <a:xfrm>
            <a:off x="1154788" y="12132487"/>
            <a:ext cx="178734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b="0" dirty="0"/>
              <a:t>IBM </a:t>
            </a:r>
            <a:r>
              <a:rPr lang="en-US" sz="2400" b="1" dirty="0"/>
              <a:t>Garage</a:t>
            </a:r>
            <a:endParaRPr sz="2400" b="1" dirty="0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xmlns="" id="{F6BBDAB1-EE28-A047-9D42-191E0B6188BA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30315" y="4937305"/>
            <a:ext cx="16676686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72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xmlns="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230315" y="6757684"/>
            <a:ext cx="16676685" cy="8545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8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72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72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xmlns="" id="{3170203A-DD02-1C40-8390-B5B4B61FF209}"/>
              </a:ext>
            </a:extLst>
          </p:cNvPr>
          <p:cNvSpPr/>
          <p:nvPr userDrawn="1"/>
        </p:nvSpPr>
        <p:spPr>
          <a:xfrm flipH="1" flipV="1">
            <a:off x="0" y="2971800"/>
            <a:ext cx="24377904" cy="1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E37B516E-BA89-434D-AD8D-EEED31836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69000" y="550616"/>
            <a:ext cx="4501543" cy="2103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635000" indent="0">
              <a:buNone/>
              <a:defRPr sz="7200" b="1">
                <a:latin typeface="IBM Plex Sans" panose="020B0503050000000000" pitchFamily="34" charset="77"/>
              </a:defRPr>
            </a:lvl2pPr>
            <a:lvl3pPr marL="1270000" indent="0">
              <a:buNone/>
              <a:defRPr sz="7200" b="1">
                <a:latin typeface="IBM Plex Sans" panose="020B0503050000000000" pitchFamily="34" charset="77"/>
              </a:defRPr>
            </a:lvl3pPr>
            <a:lvl4pPr marL="1905000" indent="0">
              <a:buNone/>
              <a:defRPr sz="7200" b="1">
                <a:latin typeface="IBM Plex Sans" panose="020B0503050000000000" pitchFamily="34" charset="77"/>
              </a:defRPr>
            </a:lvl4pPr>
            <a:lvl5pPr marL="2540000" indent="0">
              <a:buNone/>
              <a:defRPr sz="72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Tagline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680720"/>
            <a:ext cx="11048997" cy="6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xmlns="" id="{63231A6E-7CE4-104D-9E12-A387A4B69D5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0655" y="164217"/>
            <a:ext cx="59436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199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6AB7F3EA-68BB-474D-961F-147D90648A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7048" y="12954000"/>
            <a:ext cx="6089904" cy="7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© 2019 IBM Corporation // Confidential 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0" r:id="rId2"/>
    <p:sldLayoutId id="2147483702" r:id="rId3"/>
    <p:sldLayoutId id="2147483703" r:id="rId4"/>
    <p:sldLayoutId id="2147483704" r:id="rId5"/>
    <p:sldLayoutId id="2147483715" r:id="rId6"/>
    <p:sldLayoutId id="2147483705" r:id="rId7"/>
    <p:sldLayoutId id="2147483717" r:id="rId8"/>
    <p:sldLayoutId id="2147483718" r:id="rId9"/>
    <p:sldLayoutId id="2147483716" r:id="rId10"/>
    <p:sldLayoutId id="2147483720" r:id="rId11"/>
    <p:sldLayoutId id="2147483721" r:id="rId12"/>
    <p:sldLayoutId id="2147483722" r:id="rId13"/>
    <p:sldLayoutId id="2147483697" r:id="rId14"/>
    <p:sldLayoutId id="2147483706" r:id="rId15"/>
    <p:sldLayoutId id="2147483709" r:id="rId16"/>
    <p:sldLayoutId id="2147483714" r:id="rId17"/>
    <p:sldLayoutId id="2147483723" r:id="rId18"/>
    <p:sldLayoutId id="2147483711" r:id="rId19"/>
    <p:sldLayoutId id="2147483724" r:id="rId20"/>
    <p:sldLayoutId id="2147483725" r:id="rId21"/>
    <p:sldLayoutId id="2147483712" r:id="rId22"/>
    <p:sldLayoutId id="2147483727" r:id="rId23"/>
    <p:sldLayoutId id="2147483726" r:id="rId24"/>
    <p:sldLayoutId id="2147483707" r:id="rId25"/>
    <p:sldLayoutId id="2147483708" r:id="rId26"/>
    <p:sldLayoutId id="2147483710" r:id="rId27"/>
  </p:sldLayoutIdLst>
  <p:transition spd="med"/>
  <p:hf hdr="0" dt="0"/>
  <p:txStyles>
    <p:titleStyle>
      <a:lvl1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635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480" userDrawn="1">
          <p15:clr>
            <a:srgbClr val="F26B43"/>
          </p15:clr>
        </p15:guide>
        <p15:guide id="4" pos="14880" userDrawn="1">
          <p15:clr>
            <a:srgbClr val="F26B43"/>
          </p15:clr>
        </p15:guide>
        <p15:guide id="5" orient="horz" pos="480" userDrawn="1">
          <p15:clr>
            <a:srgbClr val="F26B43"/>
          </p15:clr>
        </p15:guide>
        <p15:guide id="6" orient="horz" pos="8160" userDrawn="1">
          <p15:clr>
            <a:srgbClr val="F26B43"/>
          </p15:clr>
        </p15:guide>
        <p15:guide id="7" pos="192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5760" userDrawn="1">
          <p15:clr>
            <a:srgbClr val="F26B43"/>
          </p15:clr>
        </p15:guide>
        <p15:guide id="10" pos="9600" userDrawn="1">
          <p15:clr>
            <a:srgbClr val="F26B43"/>
          </p15:clr>
        </p15:guide>
        <p15:guide id="11" pos="11520" userDrawn="1">
          <p15:clr>
            <a:srgbClr val="F26B43"/>
          </p15:clr>
        </p15:guide>
        <p15:guide id="12" pos="13440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  <p15:guide id="14" orient="horz" pos="6480" userDrawn="1">
          <p15:clr>
            <a:srgbClr val="F26B43"/>
          </p15:clr>
        </p15:guide>
        <p15:guide id="15" orient="horz" pos="5400" userDrawn="1">
          <p15:clr>
            <a:srgbClr val="F26B43"/>
          </p15:clr>
        </p15:guide>
        <p15:guide id="16" orient="horz" pos="3240" userDrawn="1">
          <p15:clr>
            <a:srgbClr val="F26B43"/>
          </p15:clr>
        </p15:guide>
        <p15:guide id="17" orient="horz" pos="1080" userDrawn="1">
          <p15:clr>
            <a:srgbClr val="F26B43"/>
          </p15:clr>
        </p15:guide>
        <p15:guide id="18" orient="horz" pos="7560" userDrawn="1">
          <p15:clr>
            <a:srgbClr val="F26B43"/>
          </p15:clr>
        </p15:guide>
        <p15:guide id="19" pos="768" userDrawn="1">
          <p15:clr>
            <a:srgbClr val="F26B43"/>
          </p15:clr>
        </p15:guide>
        <p15:guide id="20" pos="7920" userDrawn="1">
          <p15:clr>
            <a:srgbClr val="F26B43"/>
          </p15:clr>
        </p15:guide>
        <p15:guide id="21" pos="7440" userDrawn="1">
          <p15:clr>
            <a:srgbClr val="F26B43"/>
          </p15:clr>
        </p15:guide>
        <p15:guide id="22" pos="4080" userDrawn="1">
          <p15:clr>
            <a:srgbClr val="F26B43"/>
          </p15:clr>
        </p15:guide>
        <p15:guide id="23" pos="3600" userDrawn="1">
          <p15:clr>
            <a:srgbClr val="F26B43"/>
          </p15:clr>
        </p15:guide>
        <p15:guide id="24" pos="11280" userDrawn="1">
          <p15:clr>
            <a:srgbClr val="F26B43"/>
          </p15:clr>
        </p15:guide>
        <p15:guide id="25" pos="11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hyperlink" Target="https://www.youtube.com/embed/t1PgNr8VMLc" TargetMode="External"/><Relationship Id="rId6" Type="http://schemas.openxmlformats.org/officeDocument/2006/relationships/hyperlink" Target="https://www.youtube.com/embed/i7qsYlPI0fU" TargetMode="External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microsoft.com/office/2007/relationships/hdphoto" Target="../media/hdphoto1.wdp"/><Relationship Id="rId5" Type="http://schemas.openxmlformats.org/officeDocument/2006/relationships/image" Target="../media/image27.jpeg"/><Relationship Id="rId6" Type="http://schemas.openxmlformats.org/officeDocument/2006/relationships/image" Target="../media/image28.jp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70EF4A9-2423-1647-8F42-40FCB6270D4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30314" y="4943131"/>
            <a:ext cx="14009686" cy="1052505"/>
          </a:xfrm>
        </p:spPr>
        <p:txBody>
          <a:bodyPr/>
          <a:lstStyle/>
          <a:p>
            <a:r>
              <a:rPr lang="en-US" dirty="0"/>
              <a:t>Driving purposeful innovation and transformational change</a:t>
            </a:r>
            <a:endParaRPr lang="en-US" sz="5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EFE2A58-DCFC-D94E-9BDE-7DAFBE21D83F}"/>
              </a:ext>
            </a:extLst>
          </p:cNvPr>
          <p:cNvSpPr txBox="1"/>
          <p:nvPr/>
        </p:nvSpPr>
        <p:spPr>
          <a:xfrm>
            <a:off x="1230313" y="1128735"/>
            <a:ext cx="6426439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Cloud and Cognitive Software</a:t>
            </a:r>
          </a:p>
        </p:txBody>
      </p:sp>
    </p:spTree>
    <p:extLst>
      <p:ext uri="{BB962C8B-B14F-4D97-AF65-F5344CB8AC3E}">
        <p14:creationId xmlns:p14="http://schemas.microsoft.com/office/powerpoint/2010/main" val="21663294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43CD5C-E4A6-B04B-987D-CBEC0013C18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156173" y="4938190"/>
            <a:ext cx="17438685" cy="854563"/>
          </a:xfrm>
        </p:spPr>
        <p:txBody>
          <a:bodyPr/>
          <a:lstStyle/>
          <a:p>
            <a:r>
              <a:rPr lang="en-US" b="0" dirty="0"/>
              <a:t>Hear from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F6F2B5-FA72-0A41-8FF5-32D2C4C6C8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6173" y="5792753"/>
            <a:ext cx="17438685" cy="854563"/>
          </a:xfrm>
        </p:spPr>
        <p:txBody>
          <a:bodyPr/>
          <a:lstStyle/>
          <a:p>
            <a:r>
              <a:rPr lang="en-US" sz="14400" dirty="0"/>
              <a:t>Our clients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018535-C637-D14B-9D87-54D54ACBDC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8150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2F3DF2C-B409-F04B-ADB1-5E6BBFCE04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xmlns="" id="{CF4892D7-EDBA-9C40-B53C-F4CFFAF7219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88952" y="773195"/>
            <a:ext cx="11433048" cy="6088677"/>
          </a:xfrm>
          <a:prstGeom prst="rect">
            <a:avLst/>
          </a:prstGeom>
        </p:spPr>
      </p:pic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xmlns="" id="{6715336D-C1CF-B14E-BACF-AA1BA6342E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1998" y="6863997"/>
            <a:ext cx="11430001" cy="6087054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xmlns="" id="{D53DDCDC-95F2-8F4E-9E39-E9876940F24C}"/>
              </a:ext>
            </a:extLst>
          </p:cNvPr>
          <p:cNvSpPr txBox="1">
            <a:spLocks/>
          </p:cNvSpPr>
          <p:nvPr/>
        </p:nvSpPr>
        <p:spPr>
          <a:xfrm>
            <a:off x="1219199" y="867602"/>
            <a:ext cx="10591801" cy="599358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0040" indent="-457200">
              <a:lnSpc>
                <a:spcPct val="100000"/>
              </a:lnSpc>
              <a:spcAft>
                <a:spcPts val="1400"/>
              </a:spcAft>
            </a:pPr>
            <a:r>
              <a:rPr lang="en-US" sz="3600" b="1" dirty="0">
                <a:solidFill>
                  <a:srgbClr val="0C35A8"/>
                </a:solidFill>
                <a:latin typeface="IBM Plex Sans" panose="020B0503050000000000" pitchFamily="34" charset="77"/>
              </a:rPr>
              <a:t>“Having the confidence to just flip the switch really came out of the whole project from the beginning. This was a unique opportunity for us to embed the business side with the technology team.”</a:t>
            </a:r>
            <a:r>
              <a:rPr lang="en-US" sz="3200" dirty="0">
                <a:latin typeface="IBM Plex Sans" panose="020B0503050000000000" pitchFamily="34" charset="77"/>
              </a:rPr>
              <a:t/>
            </a:r>
            <a:br>
              <a:rPr lang="en-US" sz="3200" dirty="0">
                <a:latin typeface="IBM Plex Sans" panose="020B0503050000000000" pitchFamily="34" charset="77"/>
              </a:rPr>
            </a:br>
            <a:r>
              <a:rPr lang="en-US" sz="3200" dirty="0">
                <a:latin typeface="IBM Plex Sans" panose="020B0503050000000000" pitchFamily="34" charset="77"/>
              </a:rPr>
              <a:t/>
            </a:r>
            <a:br>
              <a:rPr lang="en-US" sz="3200" dirty="0">
                <a:latin typeface="IBM Plex Sans" panose="020B0503050000000000" pitchFamily="34" charset="77"/>
              </a:rPr>
            </a:br>
            <a:r>
              <a:rPr lang="en-US" sz="2400" b="1" dirty="0">
                <a:latin typeface="IBM Plex Sans" panose="020B0503050000000000" pitchFamily="34" charset="77"/>
              </a:rPr>
              <a:t>Julie </a:t>
            </a:r>
            <a:r>
              <a:rPr lang="en-US" sz="2400" b="1" dirty="0" err="1">
                <a:latin typeface="IBM Plex Sans" panose="020B0503050000000000" pitchFamily="34" charset="77"/>
              </a:rPr>
              <a:t>Rath</a:t>
            </a:r>
            <a:r>
              <a:rPr lang="en-US" sz="2400" dirty="0">
                <a:latin typeface="IBM Plex Sans" panose="020B0503050000000000" pitchFamily="34" charset="77"/>
              </a:rPr>
              <a:t/>
            </a:r>
            <a:br>
              <a:rPr lang="en-US" sz="2400" dirty="0">
                <a:latin typeface="IBM Plex Sans" panose="020B0503050000000000" pitchFamily="34" charset="77"/>
              </a:rPr>
            </a:br>
            <a:r>
              <a:rPr lang="en-US" sz="2400" b="0" dirty="0">
                <a:latin typeface="IBM Plex Sans" panose="020B0503050000000000" pitchFamily="34" charset="77"/>
              </a:rPr>
              <a:t>Managing Director, Customer Service Recovery</a:t>
            </a:r>
            <a:br>
              <a:rPr lang="en-US" sz="2400" b="0" dirty="0">
                <a:latin typeface="IBM Plex Sans" panose="020B0503050000000000" pitchFamily="34" charset="77"/>
              </a:rPr>
            </a:br>
            <a:r>
              <a:rPr lang="en-US" sz="2400" b="0" dirty="0">
                <a:latin typeface="IBM Plex Sans" panose="020B0503050000000000" pitchFamily="34" charset="77"/>
              </a:rPr>
              <a:t>American Airlines</a:t>
            </a:r>
            <a:endParaRPr lang="en-US" sz="2400" b="0" dirty="0">
              <a:latin typeface="+mn-lt"/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xmlns="" id="{310F7C63-04FA-8348-BD86-41CFF6409594}"/>
              </a:ext>
            </a:extLst>
          </p:cNvPr>
          <p:cNvSpPr txBox="1">
            <a:spLocks/>
          </p:cNvSpPr>
          <p:nvPr/>
        </p:nvSpPr>
        <p:spPr>
          <a:xfrm>
            <a:off x="1219200" y="7404417"/>
            <a:ext cx="10600944" cy="5337087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0040" indent="-457200">
              <a:lnSpc>
                <a:spcPct val="100000"/>
              </a:lnSpc>
              <a:spcAft>
                <a:spcPts val="1400"/>
              </a:spcAft>
            </a:pPr>
            <a:r>
              <a:rPr lang="en-US" sz="3600" b="1" dirty="0">
                <a:solidFill>
                  <a:srgbClr val="0C35A8"/>
                </a:solidFill>
                <a:latin typeface="IBM Plex Sans" panose="020B0503050000000000" pitchFamily="34" charset="77"/>
              </a:rPr>
              <a:t>“This innovation experience with Design Thinking and Minimum Viable Product, and being able to build an ecosystem in the IBM Cloud in a six-week period has changed everything.”</a:t>
            </a:r>
            <a:br>
              <a:rPr lang="en-US" sz="3600" b="1" dirty="0">
                <a:solidFill>
                  <a:srgbClr val="0C35A8"/>
                </a:solidFill>
                <a:latin typeface="IBM Plex Sans" panose="020B0503050000000000" pitchFamily="34" charset="77"/>
              </a:rPr>
            </a:br>
            <a:r>
              <a:rPr lang="en-US" sz="3600" b="1" dirty="0">
                <a:solidFill>
                  <a:srgbClr val="0C35A8"/>
                </a:solidFill>
                <a:latin typeface="IBM Plex Sans" panose="020B0503050000000000" pitchFamily="34" charset="77"/>
              </a:rPr>
              <a:t/>
            </a:r>
            <a:br>
              <a:rPr lang="en-US" sz="3600" b="1" dirty="0">
                <a:solidFill>
                  <a:srgbClr val="0C35A8"/>
                </a:solidFill>
                <a:latin typeface="IBM Plex Sans" panose="020B0503050000000000" pitchFamily="34" charset="77"/>
              </a:rPr>
            </a:br>
            <a:r>
              <a:rPr lang="en-US" sz="2400" b="1" dirty="0">
                <a:latin typeface="IBM Plex Sans" panose="020B0503050000000000" pitchFamily="34" charset="77"/>
              </a:rPr>
              <a:t>Carol Poulsen</a:t>
            </a:r>
            <a:r>
              <a:rPr lang="en-US" sz="2400" dirty="0">
                <a:latin typeface="IBM Plex Sans" panose="020B0503050000000000" pitchFamily="34" charset="77"/>
              </a:rPr>
              <a:t/>
            </a:r>
            <a:br>
              <a:rPr lang="en-US" sz="2400" dirty="0">
                <a:latin typeface="IBM Plex Sans" panose="020B0503050000000000" pitchFamily="34" charset="77"/>
              </a:rPr>
            </a:br>
            <a:r>
              <a:rPr lang="en-US" sz="2400" b="0" dirty="0">
                <a:latin typeface="IBM Plex Sans" panose="020B0503050000000000" pitchFamily="34" charset="77"/>
              </a:rPr>
              <a:t>Executive Vice-President &amp; Chief Information Officer </a:t>
            </a:r>
            <a:br>
              <a:rPr lang="en-US" sz="2400" b="0" dirty="0">
                <a:latin typeface="IBM Plex Sans" panose="020B0503050000000000" pitchFamily="34" charset="77"/>
              </a:rPr>
            </a:br>
            <a:r>
              <a:rPr lang="en-US" sz="2400" b="0" dirty="0">
                <a:latin typeface="IBM Plex Sans" panose="020B0503050000000000" pitchFamily="34" charset="77"/>
              </a:rPr>
              <a:t>The Co-Operators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DA35C6-C746-3240-9AF5-D9804FB9CDE6}"/>
              </a:ext>
            </a:extLst>
          </p:cNvPr>
          <p:cNvSpPr/>
          <p:nvPr/>
        </p:nvSpPr>
        <p:spPr>
          <a:xfrm>
            <a:off x="18287999" y="5168824"/>
            <a:ext cx="5332263" cy="1714500"/>
          </a:xfrm>
          <a:prstGeom prst="rect">
            <a:avLst/>
          </a:prstGeom>
          <a:solidFill>
            <a:srgbClr val="0062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9094AF-9CE9-C143-AC6B-6585CA3DEA03}"/>
              </a:ext>
            </a:extLst>
          </p:cNvPr>
          <p:cNvSpPr txBox="1"/>
          <p:nvPr/>
        </p:nvSpPr>
        <p:spPr>
          <a:xfrm>
            <a:off x="18646558" y="5420780"/>
            <a:ext cx="268182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Click to watch</a:t>
            </a:r>
            <a:b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</a:b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American Airlines</a:t>
            </a:r>
            <a:b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</a:b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video story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3489D95-6B97-3849-800B-B3B024F26E97}"/>
              </a:ext>
            </a:extLst>
          </p:cNvPr>
          <p:cNvSpPr/>
          <p:nvPr/>
        </p:nvSpPr>
        <p:spPr>
          <a:xfrm>
            <a:off x="18288000" y="11251223"/>
            <a:ext cx="5334000" cy="1714500"/>
          </a:xfrm>
          <a:prstGeom prst="rect">
            <a:avLst/>
          </a:prstGeom>
          <a:solidFill>
            <a:srgbClr val="0062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99D15A-62C1-9A4B-B767-14BC03E7334B}"/>
              </a:ext>
            </a:extLst>
          </p:cNvPr>
          <p:cNvSpPr txBox="1"/>
          <p:nvPr/>
        </p:nvSpPr>
        <p:spPr>
          <a:xfrm>
            <a:off x="18646558" y="11530916"/>
            <a:ext cx="265938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Click to watch</a:t>
            </a:r>
            <a:b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</a:b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The Co-Operators</a:t>
            </a:r>
            <a:b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</a:b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video story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353F888-E788-4345-BEE2-3189A7987FC8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24377904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5EE7744-632B-F548-9B4F-BE8BF345A368}"/>
              </a:ext>
            </a:extLst>
          </p:cNvPr>
          <p:cNvCxnSpPr/>
          <p:nvPr/>
        </p:nvCxnSpPr>
        <p:spPr>
          <a:xfrm>
            <a:off x="12192000" y="0"/>
            <a:ext cx="0" cy="1371600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Rectangle 17">
            <a:hlinkClick r:id="rId5"/>
            <a:extLst>
              <a:ext uri="{FF2B5EF4-FFF2-40B4-BE49-F238E27FC236}">
                <a16:creationId xmlns:a16="http://schemas.microsoft.com/office/drawing/2014/main" xmlns="" id="{5D3098EE-D7DD-AC48-B3CE-10A7A555C074}"/>
              </a:ext>
            </a:extLst>
          </p:cNvPr>
          <p:cNvSpPr/>
          <p:nvPr/>
        </p:nvSpPr>
        <p:spPr>
          <a:xfrm>
            <a:off x="12192000" y="768096"/>
            <a:ext cx="11428262" cy="6115228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19" name="Rectangle 18">
            <a:hlinkClick r:id="rId6"/>
            <a:extLst>
              <a:ext uri="{FF2B5EF4-FFF2-40B4-BE49-F238E27FC236}">
                <a16:creationId xmlns:a16="http://schemas.microsoft.com/office/drawing/2014/main" xmlns="" id="{122C6BBC-403B-784C-A2D7-3BBEFE1D7FF0}"/>
              </a:ext>
            </a:extLst>
          </p:cNvPr>
          <p:cNvSpPr/>
          <p:nvPr/>
        </p:nvSpPr>
        <p:spPr>
          <a:xfrm>
            <a:off x="12188952" y="6883324"/>
            <a:ext cx="11430000" cy="6070676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6938262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creen Shot 2019-04-10 at 1.28.03 PM.png" descr="Screen Shot 2019-04-10 at 1.28.03 PM.png">
            <a:extLst>
              <a:ext uri="{FF2B5EF4-FFF2-40B4-BE49-F238E27FC236}">
                <a16:creationId xmlns:a16="http://schemas.microsoft.com/office/drawing/2014/main" xmlns="" id="{30C18F3A-3D15-1A4F-8787-901205032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518" y="7702189"/>
            <a:ext cx="4544964" cy="488739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BE03595-7AF7-2340-BA31-3A2A295861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2E81F7-71BD-B745-93AD-67D5DCFC0C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defTabSz="457200">
              <a:defRPr sz="3200" b="0">
                <a:solidFill>
                  <a:srgbClr val="0017D2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rPr lang="en-US" b="1" dirty="0">
                <a:solidFill>
                  <a:schemeClr val="tx2"/>
                </a:solidFill>
              </a:rPr>
              <a:t>Using the IBM Garage Method for Cloud</a:t>
            </a:r>
            <a:r>
              <a:rPr lang="en-US" dirty="0">
                <a:solidFill>
                  <a:schemeClr val="tx2"/>
                </a:solidFill>
              </a:rPr>
              <a:t>, the IBM Garage team spent a week interviewing contractors in the field, then led a </a:t>
            </a:r>
            <a:r>
              <a:rPr lang="en-US" b="1" dirty="0">
                <a:solidFill>
                  <a:schemeClr val="tx2"/>
                </a:solidFill>
              </a:rPr>
              <a:t>Design Thinking Workshop </a:t>
            </a:r>
            <a:r>
              <a:rPr lang="en-US" dirty="0">
                <a:solidFill>
                  <a:schemeClr val="tx2"/>
                </a:solidFill>
              </a:rPr>
              <a:t>for Mueller’s leadership team at the IBM Garage in Austin.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11E564F-6A06-7141-8CBF-19F72482DA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tx2"/>
                </a:solidFill>
              </a:rPr>
              <a:t>In eight weeks, Mueller and the IBM Garage built a minimum viable product </a:t>
            </a:r>
            <a:r>
              <a:rPr lang="en-US" sz="3200" dirty="0">
                <a:solidFill>
                  <a:schemeClr val="tx2"/>
                </a:solidFill>
              </a:rPr>
              <a:t>(MVP): an app, built on the IBM Cloud, that allowed contractors to submit building specifications and instantly receive a guaranteed pricing quote.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2070EF-41D1-EB4D-A907-62810E87AD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The MVP was tested with contractors, and </a:t>
            </a:r>
            <a:r>
              <a:rPr lang="en-US" sz="3200" b="1" dirty="0">
                <a:solidFill>
                  <a:schemeClr val="tx2"/>
                </a:solidFill>
              </a:rPr>
              <a:t>82 percent reported they would use the app at least once per week</a:t>
            </a:r>
            <a:r>
              <a:rPr lang="en-US" sz="3200" dirty="0">
                <a:solidFill>
                  <a:schemeClr val="tx2"/>
                </a:solidFill>
              </a:rPr>
              <a:t>.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dirty="0">
                <a:solidFill>
                  <a:schemeClr val="tx2"/>
                </a:solidFill>
              </a:rPr>
              <a:t>Immediately after going live on the IBM Cloud, orders started coming in and Mueller’s contractors got back to doing what they do best: building clients’ dreams.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D1708D6-922B-C94B-9116-24983F3231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530AD"/>
                </a:solidFill>
              </a:rPr>
              <a:t>As </a:t>
            </a:r>
            <a:r>
              <a:rPr lang="en-US" sz="3200" b="1" dirty="0">
                <a:solidFill>
                  <a:srgbClr val="0530AD"/>
                </a:solidFill>
              </a:rPr>
              <a:t>Mueller, Inc.</a:t>
            </a:r>
            <a:r>
              <a:rPr lang="en-US" sz="3200" dirty="0">
                <a:solidFill>
                  <a:srgbClr val="0530AD"/>
                </a:solidFill>
              </a:rPr>
              <a:t>, a manufacturer and retailer of steel building products in the United States, watched sales skyrocket, its contractors were stretched thin — </a:t>
            </a:r>
            <a:r>
              <a:rPr lang="en-US" sz="3200" b="1" dirty="0">
                <a:solidFill>
                  <a:srgbClr val="0530AD"/>
                </a:solidFill>
              </a:rPr>
              <a:t>ordering from Mueller buried them in paperwork.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4B10EF9-BED4-B74A-8C0C-AB7579F2D1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530AD"/>
                </a:solidFill>
                <a:latin typeface="IBM Plex Sans" panose="020B0503050203000203" pitchFamily="34" charset="77"/>
              </a:rPr>
              <a:t>To minimize the time contractors spent on administrative tasks and </a:t>
            </a:r>
            <a:r>
              <a:rPr lang="en-US" sz="3200" b="1" dirty="0">
                <a:solidFill>
                  <a:srgbClr val="0530AD"/>
                </a:solidFill>
                <a:latin typeface="IBM Plex Sans" panose="020B0503050203000203" pitchFamily="34" charset="77"/>
              </a:rPr>
              <a:t>gain consensus on a solution</a:t>
            </a:r>
            <a:r>
              <a:rPr lang="en-US" sz="3200" dirty="0">
                <a:solidFill>
                  <a:srgbClr val="0530AD"/>
                </a:solidFill>
                <a:latin typeface="IBM Plex Sans" panose="020B0503050203000203" pitchFamily="34" charset="77"/>
              </a:rPr>
              <a:t>, Mueller partnered with the IBM Garage because it </a:t>
            </a:r>
            <a:r>
              <a:rPr lang="en-US" sz="3200" b="1" dirty="0">
                <a:solidFill>
                  <a:srgbClr val="0530AD"/>
                </a:solidFill>
                <a:latin typeface="IBM Plex Sans" panose="020B0503050203000203" pitchFamily="34" charset="77"/>
              </a:rPr>
              <a:t>offers expertise in deep data, cloud and strategic workshops</a:t>
            </a:r>
            <a:r>
              <a:rPr lang="en-US" sz="3200" dirty="0">
                <a:solidFill>
                  <a:srgbClr val="0530AD"/>
                </a:solidFill>
                <a:latin typeface="IBM Plex Sans" panose="020B0503050203000203" pitchFamily="34" charset="77"/>
              </a:rPr>
              <a:t>.</a:t>
            </a:r>
          </a:p>
        </p:txBody>
      </p:sp>
      <p:pic>
        <p:nvPicPr>
          <p:cNvPr id="8" name="6" descr="6">
            <a:extLst>
              <a:ext uri="{FF2B5EF4-FFF2-40B4-BE49-F238E27FC236}">
                <a16:creationId xmlns:a16="http://schemas.microsoft.com/office/drawing/2014/main" xmlns="" id="{078FD8A7-200D-2B4E-8EE0-8C5E7EAE8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8056356"/>
            <a:ext cx="6137224" cy="4179060"/>
          </a:xfrm>
          <a:prstGeom prst="rect">
            <a:avLst/>
          </a:prstGeom>
          <a:ln w="12700">
            <a:miter lim="400000"/>
          </a:ln>
          <a:effectLst>
            <a:outerShdw blurRad="228600" dist="99937" dir="1017762" rotWithShape="0">
              <a:srgbClr val="000000">
                <a:alpha val="6064"/>
              </a:srgbClr>
            </a:outerShdw>
          </a:effectLst>
        </p:spPr>
      </p:pic>
      <p:pic>
        <p:nvPicPr>
          <p:cNvPr id="10" name="test3.png" descr="test3.png">
            <a:extLst>
              <a:ext uri="{FF2B5EF4-FFF2-40B4-BE49-F238E27FC236}">
                <a16:creationId xmlns:a16="http://schemas.microsoft.com/office/drawing/2014/main" xmlns="" id="{7FBFCC92-CD39-3849-9909-CDA422B5F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80000">
            <a:off x="18252743" y="8097681"/>
            <a:ext cx="5244424" cy="524442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xmlns="" id="{77E7395D-EA58-8E4C-BEE4-FCBF1902B622}"/>
              </a:ext>
            </a:extLst>
          </p:cNvPr>
          <p:cNvSpPr/>
          <p:nvPr/>
        </p:nvSpPr>
        <p:spPr>
          <a:xfrm rot="5400000">
            <a:off x="11894926" y="2287744"/>
            <a:ext cx="682075" cy="375141"/>
          </a:xfrm>
          <a:prstGeom prst="triangle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0705650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67D60C-1792-A442-B901-2678DA0FD6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7" b="95921" l="775" r="90620">
                        <a14:foregroundMark x1="1549" y1="85879" x2="62995" y2="94665"/>
                        <a14:foregroundMark x1="62995" y1="94665" x2="71687" y2="91109"/>
                        <a14:foregroundMark x1="71687" y1="91109" x2="85284" y2="76151"/>
                        <a14:foregroundMark x1="85284" y1="76151" x2="95697" y2="46130"/>
                        <a14:foregroundMark x1="95697" y1="46130" x2="91910" y2="105"/>
                        <a14:foregroundMark x1="91910" y1="105" x2="62651" y2="1046"/>
                        <a14:foregroundMark x1="62651" y1="1046" x2="57831" y2="10146"/>
                        <a14:foregroundMark x1="57831" y1="10146" x2="59466" y2="20293"/>
                        <a14:foregroundMark x1="59466" y1="20293" x2="42341" y2="22385"/>
                        <a14:foregroundMark x1="42341" y1="22385" x2="40017" y2="32741"/>
                        <a14:foregroundMark x1="40017" y1="32741" x2="43804" y2="54184"/>
                        <a14:foregroundMark x1="43804" y1="54184" x2="41394" y2="64435"/>
                        <a14:foregroundMark x1="41394" y1="64435" x2="34337" y2="70188"/>
                        <a14:foregroundMark x1="34337" y1="70188" x2="6885" y2="71653"/>
                        <a14:foregroundMark x1="6885" y1="71653" x2="775" y2="79498"/>
                        <a14:foregroundMark x1="775" y1="79498" x2="1549" y2="85879"/>
                        <a14:foregroundMark x1="71429" y1="20397" x2="62823" y2="48954"/>
                        <a14:foregroundMark x1="62823" y1="48954" x2="59897" y2="71339"/>
                        <a14:foregroundMark x1="59897" y1="71339" x2="62392" y2="81904"/>
                        <a14:foregroundMark x1="62392" y1="81904" x2="71687" y2="81590"/>
                        <a14:foregroundMark x1="71687" y1="81590" x2="83219" y2="59205"/>
                        <a14:foregroundMark x1="83219" y1="59205" x2="86231" y2="45084"/>
                        <a14:foregroundMark x1="86231" y1="45084" x2="85370" y2="34205"/>
                        <a14:foregroundMark x1="85370" y1="34205" x2="81842" y2="23745"/>
                        <a14:foregroundMark x1="81842" y1="23745" x2="74527" y2="17155"/>
                        <a14:foregroundMark x1="74527" y1="17155" x2="71084" y2="21339"/>
                        <a14:foregroundMark x1="67642" y1="95188" x2="58864" y2="96548"/>
                        <a14:foregroundMark x1="58864" y1="96548" x2="50344" y2="92887"/>
                        <a14:foregroundMark x1="50344" y1="92887" x2="47762" y2="82845"/>
                        <a14:foregroundMark x1="47762" y1="82845" x2="56282" y2="78975"/>
                        <a14:foregroundMark x1="56282" y1="78975" x2="65232" y2="86820"/>
                        <a14:foregroundMark x1="65232" y1="86820" x2="66867" y2="96025"/>
                        <a14:foregroundMark x1="76764" y1="18096" x2="66437" y2="24477"/>
                        <a14:foregroundMark x1="66437" y1="24477" x2="57831" y2="48222"/>
                        <a14:foregroundMark x1="57831" y1="48222" x2="57143" y2="72908"/>
                        <a14:foregroundMark x1="57143" y1="72908" x2="71429" y2="76360"/>
                        <a14:foregroundMark x1="71429" y1="76360" x2="82272" y2="65167"/>
                        <a14:foregroundMark x1="82272" y1="65167" x2="83305" y2="27824"/>
                        <a14:foregroundMark x1="83305" y1="27824" x2="80465" y2="17887"/>
                        <a14:foregroundMark x1="80465" y1="17887" x2="75215" y2="19979"/>
                        <a14:foregroundMark x1="76334" y1="18515" x2="66523" y2="26464"/>
                        <a14:foregroundMark x1="66523" y1="26464" x2="57573" y2="39854"/>
                        <a14:foregroundMark x1="57573" y1="39854" x2="56799" y2="59623"/>
                        <a14:foregroundMark x1="56799" y1="59623" x2="68761" y2="69561"/>
                        <a14:foregroundMark x1="68761" y1="69561" x2="79174" y2="69561"/>
                        <a14:foregroundMark x1="79174" y1="69561" x2="90620" y2="60356"/>
                        <a14:foregroundMark x1="90620" y1="60356" x2="86747" y2="35042"/>
                        <a14:foregroundMark x1="86747" y1="35042" x2="81756" y2="25941"/>
                        <a14:foregroundMark x1="81756" y1="25941" x2="71773" y2="18096"/>
                        <a14:foregroundMark x1="71773" y1="18096" x2="67986" y2="17155"/>
                        <a14:foregroundMark x1="56282" y1="81799" x2="52410" y2="91736"/>
                        <a14:foregroundMark x1="52410" y1="91736" x2="62651" y2="94561"/>
                        <a14:foregroundMark x1="62651" y1="94561" x2="59380" y2="85042"/>
                        <a14:foregroundMark x1="59380" y1="85042" x2="55508" y2="81799"/>
                        <a14:foregroundMark x1="50172" y1="24059" x2="42083" y2="30021"/>
                        <a14:foregroundMark x1="42083" y1="30021" x2="42341" y2="42469"/>
                        <a14:foregroundMark x1="42341" y1="42469" x2="49398" y2="50314"/>
                        <a14:foregroundMark x1="49398" y1="50314" x2="58778" y2="46653"/>
                        <a14:foregroundMark x1="58778" y1="46653" x2="57315" y2="33891"/>
                        <a14:foregroundMark x1="57315" y1="33891" x2="50172" y2="25000"/>
                        <a14:foregroundMark x1="9897" y1="73954" x2="2324" y2="78870"/>
                        <a14:foregroundMark x1="2324" y1="78870" x2="10241" y2="85042"/>
                        <a14:foregroundMark x1="10241" y1="85042" x2="19191" y2="83159"/>
                        <a14:foregroundMark x1="19191" y1="83159" x2="13081" y2="74895"/>
                        <a14:foregroundMark x1="13081" y1="74895" x2="9552" y2="74895"/>
                        <a14:foregroundMark x1="88124" y1="16213" x2="90103" y2="5335"/>
                        <a14:foregroundMark x1="90103" y1="5335" x2="59639" y2="3452"/>
                        <a14:foregroundMark x1="59639" y1="3452" x2="64028" y2="16213"/>
                        <a14:foregroundMark x1="64028" y1="16213" x2="82788" y2="20397"/>
                        <a14:foregroundMark x1="82788" y1="20397" x2="87005" y2="16736"/>
                        <a14:backgroundMark x1="430" y1="74895" x2="430" y2="77406"/>
                        <a14:backgroundMark x1="22633" y1="90481" x2="47418" y2="95607"/>
                        <a14:backgroundMark x1="47418" y1="95607" x2="52754" y2="95188"/>
                        <a14:backgroundMark x1="77797" y1="85460" x2="83305" y2="81485"/>
                        <a14:backgroundMark x1="71429" y1="89958" x2="72719" y2="89017"/>
                        <a14:backgroundMark x1="83305" y1="81485" x2="88985" y2="73431"/>
                        <a14:backgroundMark x1="96041" y1="46234" x2="98021" y2="38598"/>
                        <a14:backgroundMark x1="88985" y1="73431" x2="95869" y2="46862"/>
                        <a14:backgroundMark x1="98021" y1="38598" x2="94492" y2="5021"/>
                        <a14:backgroundMark x1="91910" y1="3452" x2="88985" y2="1674"/>
                        <a14:backgroundMark x1="94492" y1="5021" x2="92513" y2="3870"/>
                        <a14:backgroundMark x1="59725" y1="3347" x2="56540" y2="3766"/>
                        <a14:backgroundMark x1="56540" y1="3766" x2="50430" y2="11925"/>
                        <a14:backgroundMark x1="50430" y1="11925" x2="48881" y2="19979"/>
                        <a14:backgroundMark x1="40706" y1="22908" x2="38640" y2="23117"/>
                        <a14:backgroundMark x1="38640" y1="23117" x2="31756" y2="31695"/>
                        <a14:backgroundMark x1="31756" y1="31695" x2="26850" y2="53243"/>
                        <a14:backgroundMark x1="26850" y1="53243" x2="19621" y2="60565"/>
                        <a14:backgroundMark x1="19621" y1="60565" x2="9466" y2="63703"/>
                        <a14:backgroundMark x1="9466" y1="63703" x2="2065" y2="68933"/>
                        <a14:backgroundMark x1="2065" y1="68933" x2="86" y2="76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5180" y="8613648"/>
            <a:ext cx="4898989" cy="40285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F1BEB95-4EF5-9547-AD14-429A755E9F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F51C38-24CA-634F-9D75-BB86D535E0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In an </a:t>
            </a:r>
            <a:r>
              <a:rPr lang="en-US" sz="3200" b="1" dirty="0">
                <a:solidFill>
                  <a:schemeClr val="tx2"/>
                </a:solidFill>
              </a:rPr>
              <a:t>IBM Design Thinking workshop</a:t>
            </a:r>
            <a:r>
              <a:rPr lang="en-US" sz="3200" dirty="0">
                <a:solidFill>
                  <a:schemeClr val="tx2"/>
                </a:solidFill>
              </a:rPr>
              <a:t>, </a:t>
            </a:r>
            <a:r>
              <a:rPr lang="en-US" sz="3200" dirty="0" err="1">
                <a:solidFill>
                  <a:schemeClr val="tx2"/>
                </a:solidFill>
              </a:rPr>
              <a:t>XComP</a:t>
            </a:r>
            <a:r>
              <a:rPr lang="en-US" sz="3200" dirty="0">
                <a:solidFill>
                  <a:schemeClr val="tx2"/>
                </a:solidFill>
              </a:rPr>
              <a:t> and </a:t>
            </a:r>
            <a:r>
              <a:rPr lang="en-US" sz="3200" b="1" dirty="0">
                <a:solidFill>
                  <a:schemeClr val="tx2"/>
                </a:solidFill>
              </a:rPr>
              <a:t>IBM Garage</a:t>
            </a:r>
            <a:r>
              <a:rPr lang="en-US" sz="3200" dirty="0">
                <a:solidFill>
                  <a:schemeClr val="tx2"/>
                </a:solidFill>
              </a:rPr>
              <a:t> experts used the </a:t>
            </a:r>
            <a:r>
              <a:rPr lang="en-US" sz="3200" b="1" dirty="0">
                <a:solidFill>
                  <a:schemeClr val="tx2"/>
                </a:solidFill>
              </a:rPr>
              <a:t>IBM Garage Method for Cloud</a:t>
            </a:r>
            <a:r>
              <a:rPr lang="en-US" sz="3200" dirty="0">
                <a:solidFill>
                  <a:schemeClr val="tx2"/>
                </a:solidFill>
              </a:rPr>
              <a:t> to evaluate the </a:t>
            </a:r>
            <a:r>
              <a:rPr lang="en-US" sz="3200" dirty="0" err="1">
                <a:solidFill>
                  <a:schemeClr val="tx2"/>
                </a:solidFill>
              </a:rPr>
              <a:t>XComP</a:t>
            </a:r>
            <a:r>
              <a:rPr lang="en-US" sz="3200" dirty="0">
                <a:solidFill>
                  <a:schemeClr val="tx2"/>
                </a:solidFill>
              </a:rPr>
              <a:t> system. The team focused on user-centered design and agile development to discover a better application architecture on IBM Cloud.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2BCE40-F931-4946-8D03-8B80567F57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The IBM Garage and </a:t>
            </a:r>
            <a:r>
              <a:rPr lang="en-US" sz="3200" dirty="0" err="1">
                <a:solidFill>
                  <a:schemeClr val="tx2"/>
                </a:solidFill>
              </a:rPr>
              <a:t>XComP</a:t>
            </a:r>
            <a:r>
              <a:rPr lang="en-US" sz="3200" dirty="0">
                <a:solidFill>
                  <a:schemeClr val="tx2"/>
                </a:solidFill>
              </a:rPr>
              <a:t> built a </a:t>
            </a:r>
            <a:r>
              <a:rPr lang="en-US" sz="3200" b="1" dirty="0">
                <a:solidFill>
                  <a:schemeClr val="tx2"/>
                </a:solidFill>
              </a:rPr>
              <a:t>minimum viable product (MVP) on IBM Cloud</a:t>
            </a:r>
            <a:r>
              <a:rPr lang="en-US" sz="3200" dirty="0">
                <a:solidFill>
                  <a:schemeClr val="tx2"/>
                </a:solidFill>
              </a:rPr>
              <a:t>, separating the system into microservices with analytics capabilities. During its successful </a:t>
            </a:r>
            <a:r>
              <a:rPr lang="en-US" sz="3200" b="1" dirty="0">
                <a:solidFill>
                  <a:schemeClr val="tx2"/>
                </a:solidFill>
              </a:rPr>
              <a:t>modernization of the platform</a:t>
            </a:r>
            <a:r>
              <a:rPr lang="en-US" sz="3200" dirty="0">
                <a:solidFill>
                  <a:schemeClr val="tx2"/>
                </a:solidFill>
              </a:rPr>
              <a:t>, the team also discovered a hierarchy of MVPs that it could build in the future.</a:t>
            </a:r>
          </a:p>
          <a:p>
            <a:pPr rtl="0" hangingPunct="0">
              <a:spcBef>
                <a:spcPts val="0"/>
              </a:spcBef>
              <a:buSzTx/>
            </a:pPr>
            <a:endParaRPr lang="en-US" sz="3200" b="1" dirty="0">
              <a:solidFill>
                <a:schemeClr val="tx2"/>
              </a:solidFill>
              <a:sym typeface="IBM Plex San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F52B0F-B874-5B47-A671-FBAA449D80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 err="1">
                <a:solidFill>
                  <a:schemeClr val="tx2"/>
                </a:solidFill>
              </a:rPr>
              <a:t>XComP</a:t>
            </a:r>
            <a:r>
              <a:rPr lang="en-US" sz="3200" dirty="0">
                <a:solidFill>
                  <a:schemeClr val="tx2"/>
                </a:solidFill>
              </a:rPr>
              <a:t> now uses thousands of pieces of data, </a:t>
            </a:r>
            <a:r>
              <a:rPr lang="en-US" sz="3200" b="1" dirty="0">
                <a:solidFill>
                  <a:schemeClr val="tx2"/>
                </a:solidFill>
              </a:rPr>
              <a:t>including previously unused data, to better predict student performance and improve the educational ecosystem</a:t>
            </a:r>
            <a:r>
              <a:rPr lang="en-US" sz="3200" dirty="0">
                <a:solidFill>
                  <a:schemeClr val="tx2"/>
                </a:solidFill>
              </a:rPr>
              <a:t>. </a:t>
            </a:r>
            <a:r>
              <a:rPr lang="en-US" sz="3200" dirty="0" err="1">
                <a:solidFill>
                  <a:schemeClr val="tx2"/>
                </a:solidFill>
              </a:rPr>
              <a:t>XComP</a:t>
            </a:r>
            <a:r>
              <a:rPr lang="en-US" sz="3200" dirty="0">
                <a:solidFill>
                  <a:schemeClr val="tx2"/>
                </a:solidFill>
              </a:rPr>
              <a:t> plans to </a:t>
            </a:r>
            <a:r>
              <a:rPr lang="en-US" sz="3200" b="1" dirty="0">
                <a:solidFill>
                  <a:schemeClr val="tx2"/>
                </a:solidFill>
              </a:rPr>
              <a:t>continue partnering with the IBM Garage</a:t>
            </a:r>
            <a:r>
              <a:rPr lang="en-US" sz="3200" dirty="0">
                <a:solidFill>
                  <a:schemeClr val="tx2"/>
                </a:solidFill>
              </a:rPr>
              <a:t> to realize the full potential of the discoveries made during the engagement.</a:t>
            </a:r>
            <a:endParaRPr lang="en-US" sz="3200" b="1" dirty="0">
              <a:solidFill>
                <a:schemeClr val="tx2"/>
              </a:solidFill>
              <a:sym typeface="IBM Plex San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B0B32BD-ADA6-F84F-883A-4C43D59505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b="1" dirty="0" err="1"/>
              <a:t>XComP</a:t>
            </a:r>
            <a:r>
              <a:rPr lang="en-US" sz="3200" b="1" dirty="0"/>
              <a:t> Analytics, Inc.</a:t>
            </a:r>
            <a:r>
              <a:rPr lang="en-US" sz="3200" dirty="0"/>
              <a:t>, a technology startup company, was formed to commercialize an app developed by East Carolina University. Its </a:t>
            </a:r>
            <a:r>
              <a:rPr lang="en-US" sz="3200" dirty="0" err="1"/>
              <a:t>XComP</a:t>
            </a:r>
            <a:r>
              <a:rPr lang="en-US" sz="3200" dirty="0"/>
              <a:t> (</a:t>
            </a:r>
            <a:r>
              <a:rPr lang="en-US" sz="3200" dirty="0" err="1"/>
              <a:t>eXtensible</a:t>
            </a:r>
            <a:r>
              <a:rPr lang="en-US" sz="3200" dirty="0"/>
              <a:t> Competencies Platform) system helps </a:t>
            </a:r>
            <a:r>
              <a:rPr lang="en-US" sz="3200" b="1" dirty="0"/>
              <a:t>assess student outcomes by generating real-time evaluations</a:t>
            </a:r>
            <a:r>
              <a:rPr lang="en-US" sz="3200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6AA2DC8A-037A-2A4D-A9C1-27E51485FF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200" dirty="0" err="1">
                <a:latin typeface="IBM Plex Sans" panose="020B0503050203000203" pitchFamily="34" charset="77"/>
              </a:rPr>
              <a:t>XComP</a:t>
            </a:r>
            <a:r>
              <a:rPr lang="en-US" sz="3200" dirty="0">
                <a:latin typeface="IBM Plex Sans" panose="020B0503050203000203" pitchFamily="34" charset="77"/>
              </a:rPr>
              <a:t> was concerned its assessment system was </a:t>
            </a:r>
            <a:r>
              <a:rPr lang="en-US" sz="3200" b="1" dirty="0">
                <a:latin typeface="IBM Plex Sans" panose="020B0503050203000203" pitchFamily="34" charset="77"/>
              </a:rPr>
              <a:t>throwing away usable data</a:t>
            </a:r>
            <a:r>
              <a:rPr lang="en-US" sz="3200" dirty="0">
                <a:latin typeface="IBM Plex Sans" panose="020B0503050203000203" pitchFamily="34" charset="77"/>
              </a:rPr>
              <a:t>. In addition, </a:t>
            </a:r>
            <a:r>
              <a:rPr lang="en-US" sz="3200" dirty="0" err="1">
                <a:latin typeface="IBM Plex Sans" panose="020B0503050203000203" pitchFamily="34" charset="77"/>
              </a:rPr>
              <a:t>XComP</a:t>
            </a:r>
            <a:r>
              <a:rPr lang="en-US" sz="3200" dirty="0">
                <a:latin typeface="IBM Plex Sans" panose="020B0503050203000203" pitchFamily="34" charset="77"/>
              </a:rPr>
              <a:t> needed to </a:t>
            </a:r>
            <a:r>
              <a:rPr lang="en-US" sz="3200" b="1" dirty="0">
                <a:latin typeface="IBM Plex Sans" panose="020B0503050203000203" pitchFamily="34" charset="77"/>
              </a:rPr>
              <a:t>modernize its original concept into a common platform </a:t>
            </a:r>
            <a:r>
              <a:rPr lang="en-US" sz="3200" dirty="0">
                <a:latin typeface="IBM Plex Sans" panose="020B0503050203000203" pitchFamily="34" charset="77"/>
              </a:rPr>
              <a:t>to enhance data insights and reporting, but didn’t know where to start.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7A1DF7-A450-9342-B60C-089AA58FED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617" y="9223523"/>
            <a:ext cx="6465526" cy="3353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57DFF1A-C093-FC45-AD03-BE1029782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8298" y="9027546"/>
            <a:ext cx="5911703" cy="347230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xmlns="" id="{2305DC4C-EC43-9340-AA8A-B240D663240D}"/>
              </a:ext>
            </a:extLst>
          </p:cNvPr>
          <p:cNvSpPr/>
          <p:nvPr/>
        </p:nvSpPr>
        <p:spPr>
          <a:xfrm rot="5400000">
            <a:off x="11894926" y="2287744"/>
            <a:ext cx="682075" cy="375141"/>
          </a:xfrm>
          <a:prstGeom prst="triangle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4772071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D5D14C2-E61D-5743-9E77-DBE40797A99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21F097-2D4F-DF42-8D3D-1BE6B3C34D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4572000"/>
            <a:ext cx="6729984" cy="4000500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Following the </a:t>
            </a:r>
            <a:r>
              <a:rPr lang="en-US" sz="3200" b="1" dirty="0">
                <a:solidFill>
                  <a:schemeClr val="tx2"/>
                </a:solidFill>
              </a:rPr>
              <a:t>IBM Garage Method for Cloud</a:t>
            </a:r>
            <a:r>
              <a:rPr lang="en-US" sz="3200" dirty="0">
                <a:solidFill>
                  <a:schemeClr val="tx2"/>
                </a:solidFill>
              </a:rPr>
              <a:t>, the IBM Garage team in Melbourne and DXC worked on a minimum viable product (MVP) using </a:t>
            </a:r>
            <a:r>
              <a:rPr lang="en-US" sz="3200" b="1" dirty="0">
                <a:solidFill>
                  <a:schemeClr val="tx2"/>
                </a:solidFill>
              </a:rPr>
              <a:t>IBM SPSS </a:t>
            </a:r>
            <a:r>
              <a:rPr lang="en-US" sz="3200" dirty="0">
                <a:solidFill>
                  <a:schemeClr val="tx2"/>
                </a:solidFill>
              </a:rPr>
              <a:t>software and the </a:t>
            </a:r>
            <a:r>
              <a:rPr lang="en-US" sz="3200" b="1" dirty="0">
                <a:solidFill>
                  <a:schemeClr val="tx2"/>
                </a:solidFill>
              </a:rPr>
              <a:t>IBM Watson Studio</a:t>
            </a:r>
            <a:r>
              <a:rPr lang="en-US" sz="3200" dirty="0">
                <a:solidFill>
                  <a:schemeClr val="tx2"/>
                </a:solidFill>
              </a:rPr>
              <a:t> platform to analyze 10 years of data from workers’ compensation claims.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70F844-4D27-5541-A1D2-F2C063C11D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To predict an injured employee’s time away from work, the team deployed models on the </a:t>
            </a:r>
            <a:r>
              <a:rPr lang="en-US" sz="3200" b="1" dirty="0">
                <a:solidFill>
                  <a:schemeClr val="tx2"/>
                </a:solidFill>
              </a:rPr>
              <a:t>IBM Cloud</a:t>
            </a:r>
            <a:r>
              <a:rPr lang="en-US" sz="3200" dirty="0">
                <a:solidFill>
                  <a:schemeClr val="tx2"/>
                </a:solidFill>
              </a:rPr>
              <a:t> through the </a:t>
            </a:r>
            <a:r>
              <a:rPr lang="en-US" sz="3200" b="1" dirty="0">
                <a:solidFill>
                  <a:schemeClr val="tx2"/>
                </a:solidFill>
              </a:rPr>
              <a:t>IBM Watson Machine Learning</a:t>
            </a:r>
            <a:r>
              <a:rPr lang="en-US" sz="3200" dirty="0">
                <a:solidFill>
                  <a:schemeClr val="tx2"/>
                </a:solidFill>
              </a:rPr>
              <a:t> service, and used </a:t>
            </a:r>
            <a:r>
              <a:rPr lang="en-US" sz="3200" b="1" dirty="0">
                <a:solidFill>
                  <a:schemeClr val="tx2"/>
                </a:solidFill>
              </a:rPr>
              <a:t>IBM Db2 </a:t>
            </a:r>
            <a:r>
              <a:rPr lang="en-US" sz="3200" dirty="0">
                <a:solidFill>
                  <a:schemeClr val="tx2"/>
                </a:solidFill>
              </a:rPr>
              <a:t>software to generate an injury’s most likely treatment plan and cost.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3DDBD9F-2357-E446-AD89-D53C0A1C4C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2"/>
                </a:solidFill>
                <a:latin typeface="IBM Plex Sans" panose="020B0503050203000203" pitchFamily="34" charset="77"/>
              </a:rPr>
              <a:t>After a </a:t>
            </a:r>
            <a:r>
              <a:rPr lang="en-US" sz="3200" b="1" dirty="0">
                <a:solidFill>
                  <a:schemeClr val="tx2"/>
                </a:solidFill>
                <a:latin typeface="IBM Plex Sans" panose="020B0503050203000203" pitchFamily="34" charset="77"/>
              </a:rPr>
              <a:t>four-week MVP build</a:t>
            </a:r>
            <a:r>
              <a:rPr lang="en-US" sz="3200" dirty="0">
                <a:solidFill>
                  <a:schemeClr val="tx2"/>
                </a:solidFill>
                <a:latin typeface="IBM Plex Sans" panose="020B0503050203000203" pitchFamily="34" charset="77"/>
              </a:rPr>
              <a:t>, DXC Xchanging confirmed that with a </a:t>
            </a:r>
            <a:r>
              <a:rPr lang="en-US" sz="3200" b="1" dirty="0">
                <a:solidFill>
                  <a:schemeClr val="tx2"/>
                </a:solidFill>
                <a:latin typeface="IBM Plex Sans" panose="020B0503050203000203" pitchFamily="34" charset="77"/>
              </a:rPr>
              <a:t>predictive confidence around 80 percent</a:t>
            </a:r>
            <a:r>
              <a:rPr lang="en-US" sz="3200" dirty="0">
                <a:solidFill>
                  <a:schemeClr val="tx2"/>
                </a:solidFill>
                <a:latin typeface="IBM Plex Sans" panose="020B0503050203000203" pitchFamily="34" charset="77"/>
              </a:rPr>
              <a:t>, the IBM solution provided ample value to justify pursing a pilot of the solution and extending it to other insurance applications.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982F0DE-C20A-824C-99B9-850A2EA240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dirty="0"/>
              <a:t>Overseeing up to </a:t>
            </a:r>
            <a:r>
              <a:rPr lang="en-US" sz="3200" b="1" dirty="0"/>
              <a:t>5,000 insurance claims a year</a:t>
            </a:r>
            <a:r>
              <a:rPr lang="en-US" sz="3200" dirty="0"/>
              <a:t> for the Victoria, Australia government, DXC Xchanging, a business process service provider, wanted to help injured employees get better and return to work sooner.</a:t>
            </a:r>
          </a:p>
          <a:p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9FB8EA8C-AB76-0D48-8D67-30363883E3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200" dirty="0"/>
              <a:t>DXC Xchanging partnered with the IBM Garage to help design a solution that allows case managers to triage claims, identify risky claims, focus resources and tailor services to the injured workers who need extra support.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35971A-8A80-8D4D-A528-1ACDD2E50C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7950" y="8718006"/>
            <a:ext cx="4526504" cy="3220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FEBC884-9D40-5F4B-9AE2-43B16A4569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5" r="14077"/>
          <a:stretch/>
        </p:blipFill>
        <p:spPr>
          <a:xfrm>
            <a:off x="17159592" y="8053621"/>
            <a:ext cx="5630232" cy="4446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8E98612-9F2C-004A-B454-C5878F9E4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748" y="7463683"/>
            <a:ext cx="4526504" cy="612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44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FD2BABE-D098-9745-BCBD-07B750CC0AF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163782" y="842204"/>
            <a:ext cx="7924800" cy="872296"/>
          </a:xfrm>
        </p:spPr>
        <p:txBody>
          <a:bodyPr/>
          <a:lstStyle/>
          <a:p>
            <a:r>
              <a:rPr lang="en-US" dirty="0"/>
              <a:t>Find us worldwide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D378BA8-85D9-6C4E-B5F3-2070E400BB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DBDC23-E82A-994E-9D58-1AF6AECDE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9126415"/>
            <a:ext cx="18288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C49DF8-B333-2449-996C-A5E039FE6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858" y="5697415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9867A89-9B41-5845-B799-00C5D1345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1882" y="2442256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C6B2AC-A7A0-EA45-999F-33D7A2954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516" y="5722363"/>
            <a:ext cx="18288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7EF89B-C3FC-C940-B7CB-B33D9C7E5A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516" y="9126415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CF4BE3-308C-1E47-B92C-08FCDBCD0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1881" y="9126415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FA2CCA-1E9F-C84A-AB41-C117B018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542" y="5838843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C182F4B-7D20-BD4F-BA13-78F06FAB9C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858" y="9126415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212BCC0-3C4F-FE40-B295-382FAFD0D4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2442256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A3A3A0F-5482-DE48-A885-4C70DDFAFD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858" y="2442256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E16A07C-49BF-9F45-BCAB-AFD9732747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5697415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9EF3D1-37DA-6741-9526-15799C53A9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516" y="2497941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559570-086D-F149-AA6A-AF2CACD52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1882" y="5697415"/>
            <a:ext cx="1828800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40CBEA-DFAA-D040-B7CF-63A3F784F4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542" y="2442256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6975EE8-7603-E04C-ABAF-D5C94E112F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541" y="9126415"/>
            <a:ext cx="1828800" cy="1828800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xmlns="" id="{B5E7652E-9F4F-264E-B015-F2A1D931F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439874"/>
              </p:ext>
            </p:extLst>
          </p:nvPr>
        </p:nvGraphicFramePr>
        <p:xfrm>
          <a:off x="1219201" y="4452589"/>
          <a:ext cx="12496800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1962528629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xmlns="" val="3057881203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xmlns="" val="4235722112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xmlns="" val="3464571621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xmlns="" val="33168245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San Francisco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Nice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New York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Tokyo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Austin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03037328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3B52037C-DC0F-6841-80EF-92B7F5751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193897"/>
              </p:ext>
            </p:extLst>
          </p:nvPr>
        </p:nvGraphicFramePr>
        <p:xfrm>
          <a:off x="1219201" y="7711229"/>
          <a:ext cx="12496800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1962528629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xmlns="" val="3057881203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xmlns="" val="4235722112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xmlns="" val="3464571621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xmlns="" val="33168245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Copenhagen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Munich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Raleigh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Madrid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São Paulo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03037328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xmlns="" id="{50871464-A93E-3D4A-BB37-EADBCEACA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863766"/>
              </p:ext>
            </p:extLst>
          </p:nvPr>
        </p:nvGraphicFramePr>
        <p:xfrm>
          <a:off x="1219201" y="11115281"/>
          <a:ext cx="12496800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1962528629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xmlns="" val="3057881203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xmlns="" val="4235722112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xmlns="" val="3464571621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xmlns="" val="33168245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Dubai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Melbourne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Singapore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Toronto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London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03037328"/>
                  </a:ext>
                </a:extLst>
              </a:tr>
            </a:tbl>
          </a:graphicData>
        </a:graphic>
      </p:graphicFrame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81A7DC9D-973B-B844-BA4D-99759C05D637}"/>
              </a:ext>
            </a:extLst>
          </p:cNvPr>
          <p:cNvSpPr txBox="1">
            <a:spLocks/>
          </p:cNvSpPr>
          <p:nvPr/>
        </p:nvSpPr>
        <p:spPr>
          <a:xfrm>
            <a:off x="15240002" y="842204"/>
            <a:ext cx="6095998" cy="872296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ln>
                  <a:noFill/>
                </a:ln>
                <a:solidFill>
                  <a:srgbClr val="6EA6FF"/>
                </a:solidFill>
                <a:uFillTx/>
                <a:latin typeface="+mn-lt"/>
                <a:ea typeface="+mn-ea"/>
                <a:cs typeface="+mn-cs"/>
                <a:sym typeface="IBM Plex Sans"/>
              </a:defRPr>
            </a:lvl1pPr>
            <a:lvl2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IBM Plex Sans"/>
              </a:defRPr>
            </a:lvl2pPr>
            <a:lvl3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IBM Plex Sans"/>
              </a:defRPr>
            </a:lvl3pPr>
            <a:lvl4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IBM Plex Sans"/>
              </a:defRPr>
            </a:lvl4pPr>
            <a:lvl5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IBM Plex Sans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dirty="0"/>
              <a:t>Connect</a:t>
            </a:r>
            <a:br>
              <a:rPr lang="en-US" dirty="0"/>
            </a:br>
            <a:r>
              <a:rPr lang="en-US" dirty="0"/>
              <a:t>with 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7EA2CF5-0294-DA4F-A85A-346F3DE1CA9F}"/>
              </a:ext>
            </a:extLst>
          </p:cNvPr>
          <p:cNvSpPr txBox="1"/>
          <p:nvPr/>
        </p:nvSpPr>
        <p:spPr>
          <a:xfrm>
            <a:off x="15240000" y="4581494"/>
            <a:ext cx="367248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ibm.com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/garage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0986BE4-44D9-E143-B939-912A58BB12A3}"/>
              </a:ext>
            </a:extLst>
          </p:cNvPr>
          <p:cNvSpPr txBox="1"/>
          <p:nvPr/>
        </p:nvSpPr>
        <p:spPr>
          <a:xfrm>
            <a:off x="15240000" y="6378806"/>
            <a:ext cx="452848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err="1">
                <a:solidFill>
                  <a:schemeClr val="tx1"/>
                </a:solidFill>
              </a:rPr>
              <a:t>garage@us.ibm.com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IBM Plex San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2DDFFAE-003F-D446-95FD-054F63A88061}"/>
              </a:ext>
            </a:extLst>
          </p:cNvPr>
          <p:cNvSpPr txBox="1"/>
          <p:nvPr/>
        </p:nvSpPr>
        <p:spPr>
          <a:xfrm>
            <a:off x="15240000" y="3971894"/>
            <a:ext cx="10740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Visit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6851748-63D0-0745-936A-02518B9EB41E}"/>
              </a:ext>
            </a:extLst>
          </p:cNvPr>
          <p:cNvSpPr txBox="1"/>
          <p:nvPr/>
        </p:nvSpPr>
        <p:spPr>
          <a:xfrm>
            <a:off x="15240000" y="5770658"/>
            <a:ext cx="111729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Chat</a:t>
            </a:r>
          </a:p>
        </p:txBody>
      </p:sp>
    </p:spTree>
    <p:extLst>
      <p:ext uri="{BB962C8B-B14F-4D97-AF65-F5344CB8AC3E}">
        <p14:creationId xmlns:p14="http://schemas.microsoft.com/office/powerpoint/2010/main" val="5843635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6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6AC76D9-6C43-3B4E-8F0D-E78453E43D6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EB4F88D-B00C-264F-A32A-0004AD4FBB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4486" y="971897"/>
            <a:ext cx="20538772" cy="210312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Let the IBM Garage Method for Cloud</a:t>
            </a:r>
            <a:br>
              <a:rPr lang="en-US" dirty="0"/>
            </a:br>
            <a:r>
              <a:rPr lang="en-US" dirty="0"/>
              <a:t>elevate the way you work.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71D542F-ED37-AF4B-BC94-D7C2BDD3B72E}"/>
              </a:ext>
            </a:extLst>
          </p:cNvPr>
          <p:cNvSpPr/>
          <p:nvPr/>
        </p:nvSpPr>
        <p:spPr>
          <a:xfrm>
            <a:off x="1219200" y="3343940"/>
            <a:ext cx="4495800" cy="7879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IBM Plex Sans" panose="020B0503050000000000" pitchFamily="34" charset="77"/>
              </a:rPr>
              <a:t>Use the IBM Garage Method for Cloud</a:t>
            </a:r>
          </a:p>
          <a:p>
            <a:r>
              <a:rPr lang="en-US" sz="3200" dirty="0">
                <a:solidFill>
                  <a:schemeClr val="tx1"/>
                </a:solidFill>
                <a:latin typeface="IBM Plex Sans" panose="020B0503050000000000" pitchFamily="34" charset="77"/>
              </a:rPr>
              <a:t>to enable business, development, and operations to continuously design, deliver, and validate new function.</a:t>
            </a:r>
          </a:p>
          <a:p>
            <a:endParaRPr lang="en-US" sz="3200" dirty="0">
              <a:solidFill>
                <a:schemeClr val="tx1"/>
              </a:solidFill>
              <a:latin typeface="IBM Plex Sans" panose="020B0503050000000000" pitchFamily="34" charset="77"/>
            </a:endParaRPr>
          </a:p>
          <a:p>
            <a:r>
              <a:rPr lang="en-US" sz="3200" dirty="0">
                <a:solidFill>
                  <a:schemeClr val="tx1"/>
                </a:solidFill>
                <a:latin typeface="IBM Plex Sans" panose="020B0503050000000000" pitchFamily="34" charset="77"/>
              </a:rPr>
              <a:t>The Method combines best of class industry methods, plus our own deep experience and IBM methods, informed by thousands of client engagements.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3B378D-43AD-784D-AD38-C34C942655C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8324" y="2971800"/>
            <a:ext cx="5719313" cy="3886200"/>
          </a:xfrm>
          <a:prstGeom prst="rect">
            <a:avLst/>
          </a:prstGeo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xmlns="" id="{80762F5C-5DFA-EB4E-977A-8EB485080E11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1"/>
          <a:stretch/>
        </p:blipFill>
        <p:spPr>
          <a:xfrm>
            <a:off x="12201145" y="2976372"/>
            <a:ext cx="5705855" cy="3877450"/>
          </a:xfrm>
          <a:prstGeom prst="rect">
            <a:avLst/>
          </a:prstGeom>
        </p:spPr>
      </p:pic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xmlns="" id="{20B55C0A-A3DB-E64A-A423-584DEEBAD7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01979" y="2975978"/>
            <a:ext cx="5328987" cy="38778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5D36B41-9526-E54C-AE89-3A1D99B23F89}"/>
              </a:ext>
            </a:extLst>
          </p:cNvPr>
          <p:cNvSpPr/>
          <p:nvPr/>
        </p:nvSpPr>
        <p:spPr>
          <a:xfrm>
            <a:off x="6096000" y="6858000"/>
            <a:ext cx="5715001" cy="6858000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A751783-AE11-3247-B764-0027802959AF}"/>
              </a:ext>
            </a:extLst>
          </p:cNvPr>
          <p:cNvSpPr/>
          <p:nvPr/>
        </p:nvSpPr>
        <p:spPr>
          <a:xfrm>
            <a:off x="12191999" y="6858000"/>
            <a:ext cx="5715001" cy="6858000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42E7341-7489-0540-B03B-83C622485DAA}"/>
              </a:ext>
            </a:extLst>
          </p:cNvPr>
          <p:cNvSpPr/>
          <p:nvPr/>
        </p:nvSpPr>
        <p:spPr>
          <a:xfrm>
            <a:off x="18287999" y="6858000"/>
            <a:ext cx="5334002" cy="6858000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95DE67B-B247-3941-92B5-84667A47C5AB}"/>
              </a:ext>
            </a:extLst>
          </p:cNvPr>
          <p:cNvCxnSpPr/>
          <p:nvPr/>
        </p:nvCxnSpPr>
        <p:spPr>
          <a:xfrm>
            <a:off x="6087035" y="2971800"/>
            <a:ext cx="0" cy="107442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70E57EB-1C73-BB46-AB6C-6ACFAB1B35FD}"/>
              </a:ext>
            </a:extLst>
          </p:cNvPr>
          <p:cNvCxnSpPr/>
          <p:nvPr/>
        </p:nvCxnSpPr>
        <p:spPr>
          <a:xfrm>
            <a:off x="11811001" y="2971800"/>
            <a:ext cx="0" cy="107442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C9303F0-FF26-EA42-B527-DBB7C5CD2698}"/>
              </a:ext>
            </a:extLst>
          </p:cNvPr>
          <p:cNvCxnSpPr/>
          <p:nvPr/>
        </p:nvCxnSpPr>
        <p:spPr>
          <a:xfrm>
            <a:off x="12191999" y="2971800"/>
            <a:ext cx="0" cy="107442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B86ACAA-B734-534C-A41D-A27A320C110F}"/>
              </a:ext>
            </a:extLst>
          </p:cNvPr>
          <p:cNvCxnSpPr/>
          <p:nvPr/>
        </p:nvCxnSpPr>
        <p:spPr>
          <a:xfrm>
            <a:off x="18287999" y="2971800"/>
            <a:ext cx="0" cy="107442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DB72612-E5C1-4F41-8DD2-4DFCA36FBE88}"/>
              </a:ext>
            </a:extLst>
          </p:cNvPr>
          <p:cNvCxnSpPr/>
          <p:nvPr/>
        </p:nvCxnSpPr>
        <p:spPr>
          <a:xfrm>
            <a:off x="23622000" y="3025589"/>
            <a:ext cx="0" cy="107442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9BD0A67E-BF63-5A47-8246-7BA4E3AEC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00750"/>
              </p:ext>
            </p:extLst>
          </p:nvPr>
        </p:nvGraphicFramePr>
        <p:xfrm>
          <a:off x="6396326" y="7249254"/>
          <a:ext cx="5094452" cy="4251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94452">
                  <a:extLst>
                    <a:ext uri="{9D8B030D-6E8A-4147-A177-3AD203B41FA5}">
                      <a16:colId xmlns:a16="http://schemas.microsoft.com/office/drawing/2014/main" xmlns="" val="2630689267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Enterprise Design Thinking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1987006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rgbClr val="0530AD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28543257"/>
                  </a:ext>
                </a:extLst>
              </a:tr>
              <a:tr h="2468880"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400"/>
                        </a:spcBef>
                        <a:buFont typeface="Wingdings" pitchFamily="2" charset="2"/>
                        <a:buChar char="ü"/>
                      </a:pPr>
                      <a:r>
                        <a:rPr lang="en-US" sz="24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Focus on user outcomes</a:t>
                      </a:r>
                    </a:p>
                    <a:p>
                      <a:pPr marL="342900" indent="-342900" algn="l">
                        <a:spcBef>
                          <a:spcPts val="400"/>
                        </a:spcBef>
                        <a:buFont typeface="Wingdings" pitchFamily="2" charset="2"/>
                        <a:buChar char="ü"/>
                      </a:pPr>
                      <a:r>
                        <a:rPr lang="en-US" sz="24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Empower diverse teams</a:t>
                      </a:r>
                    </a:p>
                    <a:p>
                      <a:pPr marL="342900" indent="-342900" algn="l">
                        <a:spcBef>
                          <a:spcPts val="400"/>
                        </a:spcBef>
                        <a:buFont typeface="Wingdings" pitchFamily="2" charset="2"/>
                        <a:buChar char="ü"/>
                      </a:pPr>
                      <a:r>
                        <a:rPr lang="en-US" sz="24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Reinvent restlessly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63541662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xmlns="" id="{8D171CEC-FB6F-CB41-8ABC-A017B364D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564862"/>
              </p:ext>
            </p:extLst>
          </p:nvPr>
        </p:nvGraphicFramePr>
        <p:xfrm>
          <a:off x="12502274" y="7249254"/>
          <a:ext cx="5094452" cy="4251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94452">
                  <a:extLst>
                    <a:ext uri="{9D8B030D-6E8A-4147-A177-3AD203B41FA5}">
                      <a16:colId xmlns:a16="http://schemas.microsoft.com/office/drawing/2014/main" xmlns="" val="1707369962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Lean</a:t>
                      </a:r>
                      <a:br>
                        <a:rPr lang="en-US" sz="36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</a:br>
                      <a:r>
                        <a:rPr lang="en-US" sz="36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Startup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2466750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rgbClr val="0530AD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9695466"/>
                  </a:ext>
                </a:extLst>
              </a:tr>
              <a:tr h="2468880"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400"/>
                        </a:spcBef>
                        <a:buFont typeface="Wingdings" pitchFamily="2" charset="2"/>
                        <a:buChar char="ü"/>
                      </a:pPr>
                      <a:r>
                        <a:rPr lang="en-US" sz="24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Test assumptions</a:t>
                      </a:r>
                    </a:p>
                    <a:p>
                      <a:pPr marL="342900" indent="-342900" algn="l">
                        <a:spcBef>
                          <a:spcPts val="400"/>
                        </a:spcBef>
                        <a:buFont typeface="Wingdings" pitchFamily="2" charset="2"/>
                        <a:buChar char="ü"/>
                      </a:pPr>
                      <a:r>
                        <a:rPr lang="en-US" sz="24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Define a hypothesis</a:t>
                      </a:r>
                    </a:p>
                    <a:p>
                      <a:pPr marL="342900" indent="-342900" algn="l">
                        <a:spcBef>
                          <a:spcPts val="400"/>
                        </a:spcBef>
                        <a:buFont typeface="Wingdings" pitchFamily="2" charset="2"/>
                        <a:buChar char="ü"/>
                      </a:pPr>
                      <a:r>
                        <a:rPr lang="en-US" sz="24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Develop a Minimum Viable Product (MVP)</a:t>
                      </a:r>
                    </a:p>
                    <a:p>
                      <a:pPr marL="342900" indent="-342900" algn="l">
                        <a:spcBef>
                          <a:spcPts val="400"/>
                        </a:spcBef>
                        <a:buFont typeface="Wingdings" pitchFamily="2" charset="2"/>
                        <a:buChar char="ü"/>
                      </a:pPr>
                      <a:r>
                        <a:rPr lang="en-US" sz="24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Measure success</a:t>
                      </a:r>
                    </a:p>
                    <a:p>
                      <a:pPr marL="342900" indent="-342900" algn="l">
                        <a:spcBef>
                          <a:spcPts val="400"/>
                        </a:spcBef>
                        <a:buFont typeface="Wingdings" pitchFamily="2" charset="2"/>
                        <a:buChar char="ü"/>
                      </a:pPr>
                      <a:r>
                        <a:rPr lang="en-US" sz="24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Continuously collect feedback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86893131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xmlns="" id="{D0711583-7203-4D46-B811-970D4AEDF4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627507"/>
              </p:ext>
            </p:extLst>
          </p:nvPr>
        </p:nvGraphicFramePr>
        <p:xfrm>
          <a:off x="18669000" y="7249254"/>
          <a:ext cx="4641738" cy="4251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1738">
                  <a:extLst>
                    <a:ext uri="{9D8B030D-6E8A-4147-A177-3AD203B41FA5}">
                      <a16:colId xmlns:a16="http://schemas.microsoft.com/office/drawing/2014/main" xmlns="" val="3227169445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Cloud Native</a:t>
                      </a:r>
                      <a:br>
                        <a:rPr lang="en-US" sz="36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</a:br>
                      <a:r>
                        <a:rPr lang="en-US" sz="36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Practices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5639738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endParaRPr lang="en-US" sz="600" b="1" dirty="0">
                        <a:solidFill>
                          <a:srgbClr val="0530AD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29560327"/>
                  </a:ext>
                </a:extLst>
              </a:tr>
              <a:tr h="2468880"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400"/>
                        </a:spcBef>
                        <a:buFont typeface="Wingdings" pitchFamily="2" charset="2"/>
                        <a:buChar char="ü"/>
                      </a:pPr>
                      <a:r>
                        <a:rPr lang="en-US" sz="24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Adopt DevOps</a:t>
                      </a:r>
                    </a:p>
                    <a:p>
                      <a:pPr marL="342900" indent="-342900" algn="l">
                        <a:spcBef>
                          <a:spcPts val="400"/>
                        </a:spcBef>
                        <a:buFont typeface="Wingdings" pitchFamily="2" charset="2"/>
                        <a:buChar char="ü"/>
                      </a:pPr>
                      <a:r>
                        <a:rPr lang="en-US" sz="24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Develop collaboratively</a:t>
                      </a:r>
                    </a:p>
                    <a:p>
                      <a:pPr marL="342900" indent="-342900" algn="l">
                        <a:spcBef>
                          <a:spcPts val="400"/>
                        </a:spcBef>
                        <a:buFont typeface="Wingdings" pitchFamily="2" charset="2"/>
                        <a:buChar char="ü"/>
                      </a:pPr>
                      <a:r>
                        <a:rPr lang="en-US" sz="24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Apply Pair Programming</a:t>
                      </a:r>
                    </a:p>
                    <a:p>
                      <a:pPr marL="342900" indent="-342900" algn="l">
                        <a:spcBef>
                          <a:spcPts val="400"/>
                        </a:spcBef>
                        <a:buFont typeface="Wingdings" pitchFamily="2" charset="2"/>
                        <a:buChar char="ü"/>
                      </a:pPr>
                      <a:r>
                        <a:rPr lang="en-US" sz="24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Use Test Driven Development (TDD)</a:t>
                      </a:r>
                    </a:p>
                    <a:p>
                      <a:pPr marL="342900" indent="-342900" algn="l">
                        <a:spcBef>
                          <a:spcPts val="400"/>
                        </a:spcBef>
                        <a:buFont typeface="Wingdings" pitchFamily="2" charset="2"/>
                        <a:buChar char="ü"/>
                      </a:pPr>
                      <a:r>
                        <a:rPr lang="en-US" sz="2400" b="1" dirty="0">
                          <a:solidFill>
                            <a:srgbClr val="0530AD"/>
                          </a:solidFill>
                          <a:latin typeface="IBM Plex Sans" panose="020B0503050000000000" pitchFamily="34" charset="77"/>
                        </a:rPr>
                        <a:t>Continuously deploy code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6622176"/>
                  </a:ext>
                </a:extLst>
              </a:tr>
            </a:tbl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3589F7E-BA93-8D4A-B2A6-E80EDF1DFE76}"/>
              </a:ext>
            </a:extLst>
          </p:cNvPr>
          <p:cNvCxnSpPr/>
          <p:nvPr/>
        </p:nvCxnSpPr>
        <p:spPr>
          <a:xfrm>
            <a:off x="17914256" y="2971800"/>
            <a:ext cx="0" cy="107442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27584046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sterdeck-vid-5sec-comp">
            <a:hlinkClick r:id="" action="ppaction://media"/>
            <a:extLst>
              <a:ext uri="{FF2B5EF4-FFF2-40B4-BE49-F238E27FC236}">
                <a16:creationId xmlns:a16="http://schemas.microsoft.com/office/drawing/2014/main" xmlns="" id="{75FF8DE1-F793-3242-A4CA-A5FA9BF353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7" y="3174"/>
            <a:ext cx="24376315" cy="137116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7EDA704-B04A-3F42-AE51-E10ABD2D2BF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D8C5FE3-D03E-A54E-8715-9F9FD7B4E0DB}"/>
              </a:ext>
            </a:extLst>
          </p:cNvPr>
          <p:cNvSpPr/>
          <p:nvPr/>
        </p:nvSpPr>
        <p:spPr>
          <a:xfrm>
            <a:off x="482904" y="0"/>
            <a:ext cx="24377904" cy="13716000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953C805-497F-034F-AFE1-6D1F8FA4F04F}"/>
              </a:ext>
            </a:extLst>
          </p:cNvPr>
          <p:cNvCxnSpPr/>
          <p:nvPr/>
        </p:nvCxnSpPr>
        <p:spPr>
          <a:xfrm>
            <a:off x="0" y="762000"/>
            <a:ext cx="24377904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7E1EF40-3E5F-AF4C-8E6D-CC403BCC7840}"/>
              </a:ext>
            </a:extLst>
          </p:cNvPr>
          <p:cNvCxnSpPr/>
          <p:nvPr/>
        </p:nvCxnSpPr>
        <p:spPr>
          <a:xfrm>
            <a:off x="0" y="12977446"/>
            <a:ext cx="24377904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C688279-9DD6-8B4B-B758-F223E4AC0ED4}"/>
              </a:ext>
            </a:extLst>
          </p:cNvPr>
          <p:cNvCxnSpPr/>
          <p:nvPr/>
        </p:nvCxnSpPr>
        <p:spPr>
          <a:xfrm>
            <a:off x="758455" y="0"/>
            <a:ext cx="0" cy="13716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EF1F454-FDE5-134A-AE74-9B23E50C41EF}"/>
              </a:ext>
            </a:extLst>
          </p:cNvPr>
          <p:cNvCxnSpPr/>
          <p:nvPr/>
        </p:nvCxnSpPr>
        <p:spPr>
          <a:xfrm>
            <a:off x="18288000" y="0"/>
            <a:ext cx="0" cy="13716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170BCEC-88C2-9942-9C50-67BD913295E1}"/>
              </a:ext>
            </a:extLst>
          </p:cNvPr>
          <p:cNvCxnSpPr/>
          <p:nvPr/>
        </p:nvCxnSpPr>
        <p:spPr>
          <a:xfrm>
            <a:off x="23622000" y="0"/>
            <a:ext cx="0" cy="13716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7EE5E6A-C304-5041-AEE5-74F16021E78B}"/>
              </a:ext>
            </a:extLst>
          </p:cNvPr>
          <p:cNvCxnSpPr/>
          <p:nvPr/>
        </p:nvCxnSpPr>
        <p:spPr>
          <a:xfrm>
            <a:off x="18663138" y="70338"/>
            <a:ext cx="0" cy="13716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C899460-F877-9449-993E-541EDC24BF4E}"/>
              </a:ext>
            </a:extLst>
          </p:cNvPr>
          <p:cNvCxnSpPr/>
          <p:nvPr/>
        </p:nvCxnSpPr>
        <p:spPr>
          <a:xfrm>
            <a:off x="0" y="3429000"/>
            <a:ext cx="24377904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63A8776F-89B3-9B42-90BE-E363B0030899}"/>
              </a:ext>
            </a:extLst>
          </p:cNvPr>
          <p:cNvSpPr txBox="1">
            <a:spLocks/>
          </p:cNvSpPr>
          <p:nvPr/>
        </p:nvSpPr>
        <p:spPr>
          <a:xfrm>
            <a:off x="1180896" y="3432804"/>
            <a:ext cx="15927018" cy="443198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63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400" b="1" dirty="0">
                <a:solidFill>
                  <a:schemeClr val="accent1"/>
                </a:solidFill>
                <a:latin typeface="IBM Plex Sans" panose="020B0503050000000000" pitchFamily="34" charset="77"/>
              </a:rPr>
              <a:t>What’s your</a:t>
            </a:r>
            <a:br>
              <a:rPr lang="en-US" sz="14400" b="1" dirty="0">
                <a:solidFill>
                  <a:schemeClr val="accent1"/>
                </a:solidFill>
                <a:latin typeface="IBM Plex Sans" panose="020B0503050000000000" pitchFamily="34" charset="77"/>
              </a:rPr>
            </a:br>
            <a:r>
              <a:rPr lang="en-US" sz="14400" b="1" dirty="0">
                <a:solidFill>
                  <a:schemeClr val="accent1"/>
                </a:solidFill>
                <a:latin typeface="IBM Plex Sans" panose="020B0503050000000000" pitchFamily="34" charset="77"/>
              </a:rPr>
              <a:t>next step?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4CDEDA7F-7EB6-DE47-B5A4-AF56D7BE1CF2}"/>
              </a:ext>
            </a:extLst>
          </p:cNvPr>
          <p:cNvSpPr txBox="1">
            <a:spLocks/>
          </p:cNvSpPr>
          <p:nvPr/>
        </p:nvSpPr>
        <p:spPr>
          <a:xfrm>
            <a:off x="1221536" y="910872"/>
            <a:ext cx="17150857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63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en-US" sz="9600" b="1" dirty="0">
                <a:solidFill>
                  <a:schemeClr val="bg1"/>
                </a:solidFill>
                <a:latin typeface="IBM Plex Sans" panose="020B0503050000000000" pitchFamily="34" charset="77"/>
              </a:rPr>
              <a:t>Transformation is a journey.</a:t>
            </a:r>
          </a:p>
        </p:txBody>
      </p:sp>
    </p:spTree>
    <p:extLst>
      <p:ext uri="{BB962C8B-B14F-4D97-AF65-F5344CB8AC3E}">
        <p14:creationId xmlns:p14="http://schemas.microsoft.com/office/powerpoint/2010/main" val="205350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62655"/>
            <a:ext cx="24423624" cy="107624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6FA814A-6F68-2643-A9AC-2D0F9E25675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4E1E0DD-2084-014D-A06F-10B92838B6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200" y="1016040"/>
            <a:ext cx="17145000" cy="210312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Guided transformation inspires</a:t>
            </a:r>
            <a:br>
              <a:rPr lang="en-US" dirty="0"/>
            </a:br>
            <a:r>
              <a:rPr lang="en-US" dirty="0"/>
              <a:t>smart and confident decisions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2BD3C56-38F6-624D-BB2C-52B1A6CB7838}"/>
              </a:ext>
            </a:extLst>
          </p:cNvPr>
          <p:cNvSpPr/>
          <p:nvPr/>
        </p:nvSpPr>
        <p:spPr>
          <a:xfrm>
            <a:off x="1219201" y="9852660"/>
            <a:ext cx="12468818" cy="26060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B1FA925-3D98-B04B-A1C9-DA6704EB969B}"/>
              </a:ext>
            </a:extLst>
          </p:cNvPr>
          <p:cNvSpPr/>
          <p:nvPr/>
        </p:nvSpPr>
        <p:spPr>
          <a:xfrm>
            <a:off x="1570505" y="10031596"/>
            <a:ext cx="1187196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-457200">
              <a:spcAft>
                <a:spcPts val="600"/>
              </a:spcAft>
              <a:buFont typeface="System Font Regular"/>
              <a:buChar char="-"/>
            </a:pPr>
            <a:r>
              <a:rPr lang="en-US" sz="3200" dirty="0">
                <a:solidFill>
                  <a:schemeClr val="tx1"/>
                </a:solidFill>
                <a:latin typeface="IBM Plex Sans" panose="020B0503050203000203" pitchFamily="34" charset="77"/>
              </a:rPr>
              <a:t>Get fast, tangible outcomes and deliverables.</a:t>
            </a:r>
          </a:p>
          <a:p>
            <a:pPr marL="457200" lvl="1" indent="-457200">
              <a:spcAft>
                <a:spcPts val="600"/>
              </a:spcAft>
              <a:buFont typeface="System Font Regular"/>
              <a:buChar char="-"/>
            </a:pPr>
            <a:r>
              <a:rPr lang="en-US" sz="3200" dirty="0">
                <a:solidFill>
                  <a:schemeClr val="tx1"/>
                </a:solidFill>
                <a:latin typeface="IBM Plex Sans" panose="020B0503050203000203" pitchFamily="34" charset="77"/>
              </a:rPr>
              <a:t>Expand your teams’ expertise. </a:t>
            </a:r>
          </a:p>
          <a:p>
            <a:pPr marL="457200" lvl="1" indent="-457200">
              <a:spcAft>
                <a:spcPts val="600"/>
              </a:spcAft>
              <a:buFont typeface="System Font Regular"/>
              <a:buChar char="-"/>
            </a:pPr>
            <a:r>
              <a:rPr lang="en-US" sz="3200" dirty="0">
                <a:solidFill>
                  <a:schemeClr val="tx1"/>
                </a:solidFill>
                <a:latin typeface="IBM Plex Sans" panose="020B0503050203000203" pitchFamily="34" charset="77"/>
              </a:rPr>
              <a:t>Use new frameworks, new ways of working, and new thinking to establish lasting change and long-term skills.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CE940A5-A4B9-8344-98A9-6A58CF6B8F11}"/>
              </a:ext>
            </a:extLst>
          </p:cNvPr>
          <p:cNvCxnSpPr/>
          <p:nvPr/>
        </p:nvCxnSpPr>
        <p:spPr>
          <a:xfrm>
            <a:off x="23622000" y="2971800"/>
            <a:ext cx="0" cy="107442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655CCC4-445D-4B49-87BE-31C0F2387B16}"/>
              </a:ext>
            </a:extLst>
          </p:cNvPr>
          <p:cNvCxnSpPr/>
          <p:nvPr/>
        </p:nvCxnSpPr>
        <p:spPr>
          <a:xfrm>
            <a:off x="762000" y="2971800"/>
            <a:ext cx="0" cy="107442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59DBD7E-DFA8-624D-AAB2-D3A2131CB6C8}"/>
              </a:ext>
            </a:extLst>
          </p:cNvPr>
          <p:cNvCxnSpPr/>
          <p:nvPr/>
        </p:nvCxnSpPr>
        <p:spPr>
          <a:xfrm>
            <a:off x="-15240" y="12954000"/>
            <a:ext cx="24377904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353234B-F395-2442-9BA9-0AE6ADE62698}"/>
              </a:ext>
            </a:extLst>
          </p:cNvPr>
          <p:cNvGrpSpPr/>
          <p:nvPr/>
        </p:nvGrpSpPr>
        <p:grpSpPr>
          <a:xfrm>
            <a:off x="15240002" y="2962655"/>
            <a:ext cx="9174478" cy="10753345"/>
            <a:chOff x="15240002" y="2962655"/>
            <a:chExt cx="9174478" cy="1075334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72BD3C56-38F6-624D-BB2C-52B1A6CB7838}"/>
                </a:ext>
              </a:extLst>
            </p:cNvPr>
            <p:cNvSpPr/>
            <p:nvPr/>
          </p:nvSpPr>
          <p:spPr>
            <a:xfrm>
              <a:off x="15240002" y="3429000"/>
              <a:ext cx="8394192" cy="9525000"/>
            </a:xfrm>
            <a:prstGeom prst="rect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 Neue Medium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5D40607-DE2B-0641-9DA5-A641A0510E55}"/>
                </a:ext>
              </a:extLst>
            </p:cNvPr>
            <p:cNvSpPr txBox="1"/>
            <p:nvPr/>
          </p:nvSpPr>
          <p:spPr>
            <a:xfrm>
              <a:off x="18956502" y="4107904"/>
              <a:ext cx="4358640" cy="8781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342900" lvl="0" indent="-342900" defTabSz="457200" hangingPunct="1"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latin typeface="IBM Plex Sans" panose="020B0503050203000203" pitchFamily="34" charset="77"/>
                </a:rPr>
                <a:t>Establish new areas of innovation and creativity.</a:t>
              </a:r>
            </a:p>
            <a:p>
              <a:pPr marL="342900" lvl="0" indent="-342900" defTabSz="457200" hangingPunct="1"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latin typeface="IBM Plex Sans" panose="020B0503050203000203" pitchFamily="34" charset="77"/>
                </a:rPr>
                <a:t>Enhance customer experiences. </a:t>
              </a:r>
            </a:p>
            <a:p>
              <a:pPr marL="342900" lvl="0" indent="-342900" defTabSz="457200" hangingPunct="1"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latin typeface="IBM Plex Sans" panose="020B0503050203000203" pitchFamily="34" charset="77"/>
                </a:rPr>
                <a:t>Improve company-wide performance.</a:t>
              </a:r>
            </a:p>
            <a:p>
              <a:pPr marL="342900" lvl="0" indent="-342900" defTabSz="457200" hangingPunct="1"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endParaRPr lang="en-US" sz="2400" dirty="0">
                <a:latin typeface="IBM Plex Sans" panose="020B0503050203000203" pitchFamily="34" charset="77"/>
              </a:endParaRPr>
            </a:p>
            <a:p>
              <a:pPr marL="342900" lvl="0" indent="-342900" defTabSz="457200" hangingPunct="1"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latin typeface="IBM Plex Sans" panose="020B0503050203000203" pitchFamily="34" charset="77"/>
                </a:rPr>
                <a:t>Establish a hypothesis-driven culture. </a:t>
              </a:r>
            </a:p>
            <a:p>
              <a:pPr marL="342900" lvl="0" indent="-342900" defTabSz="457200" hangingPunct="1"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latin typeface="IBM Plex Sans" panose="020B0503050203000203" pitchFamily="34" charset="77"/>
                </a:rPr>
                <a:t>Collect and use data to increase productivity and, with it, revenue.</a:t>
              </a:r>
            </a:p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</a:pPr>
              <a:endParaRPr lang="en-US" sz="1800" dirty="0"/>
            </a:p>
            <a:p>
              <a:pPr marL="342900" indent="-342900" defTabSz="457200" hangingPunct="1"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solidFill>
                    <a:schemeClr val="tx1"/>
                  </a:solidFill>
                  <a:latin typeface="IBM Plex Sans" panose="020B0503050203000203" pitchFamily="34" charset="77"/>
                </a:rPr>
                <a:t>Transformation involves adopting cloud and analytics, and perhaps IoT, AI, quantum, and beyond.</a:t>
              </a:r>
            </a:p>
            <a:p>
              <a:pPr marL="342900" indent="-342900" defTabSz="457200" hangingPunct="1"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solidFill>
                    <a:schemeClr val="tx1"/>
                  </a:solidFill>
                  <a:latin typeface="IBM Plex Sans" panose="020B0503050203000203" pitchFamily="34" charset="77"/>
                </a:rPr>
                <a:t>Transformation is more than just adopting technology.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8A0E8EB-5952-F245-AA7C-D9A243A9FDAF}"/>
                </a:ext>
              </a:extLst>
            </p:cNvPr>
            <p:cNvSpPr txBox="1"/>
            <p:nvPr/>
          </p:nvSpPr>
          <p:spPr>
            <a:xfrm>
              <a:off x="15554438" y="4012515"/>
              <a:ext cx="3404122" cy="77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1" i="0" u="none" strike="noStrike" cap="none" spc="0" normalizeH="0" baseline="0" dirty="0">
                  <a:ln>
                    <a:noFill/>
                  </a:ln>
                  <a:solidFill>
                    <a:srgbClr val="0530AD"/>
                  </a:solidFill>
                  <a:effectLst/>
                  <a:uFillTx/>
                  <a:sym typeface="IBM Plex Sans"/>
                </a:rPr>
                <a:t>Transform</a:t>
              </a:r>
              <a:endParaRPr kumimoji="0" lang="en-US" sz="4800" b="1" i="0" u="none" strike="noStrike" cap="none" spc="0" normalizeH="0" baseline="0" dirty="0">
                <a:ln>
                  <a:noFill/>
                </a:ln>
                <a:solidFill>
                  <a:srgbClr val="0530AD"/>
                </a:solidFill>
                <a:effectLst/>
                <a:uFillTx/>
                <a:sym typeface="IBM Plex San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8A0E8EB-5952-F245-AA7C-D9A243A9FDAF}"/>
                </a:ext>
              </a:extLst>
            </p:cNvPr>
            <p:cNvSpPr txBox="1"/>
            <p:nvPr/>
          </p:nvSpPr>
          <p:spPr>
            <a:xfrm>
              <a:off x="15554438" y="7133481"/>
              <a:ext cx="2939301" cy="1456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400" dirty="0">
                  <a:solidFill>
                    <a:srgbClr val="0530AD"/>
                  </a:solidFill>
                </a:rPr>
                <a:t>decision </a:t>
              </a:r>
              <a:br>
                <a:rPr lang="en-US" sz="4400" dirty="0">
                  <a:solidFill>
                    <a:srgbClr val="0530AD"/>
                  </a:solidFill>
                </a:rPr>
              </a:br>
              <a:r>
                <a:rPr lang="en-US" sz="4400" dirty="0">
                  <a:solidFill>
                    <a:srgbClr val="0530AD"/>
                  </a:solidFill>
                </a:rPr>
                <a:t>making</a:t>
              </a:r>
              <a:endParaRPr lang="en-US" sz="3200" dirty="0">
                <a:solidFill>
                  <a:srgbClr val="0530AD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8A0E8EB-5952-F245-AA7C-D9A243A9FDAF}"/>
                </a:ext>
              </a:extLst>
            </p:cNvPr>
            <p:cNvSpPr txBox="1"/>
            <p:nvPr/>
          </p:nvSpPr>
          <p:spPr>
            <a:xfrm>
              <a:off x="15554438" y="9673628"/>
              <a:ext cx="3497581" cy="1456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400" dirty="0">
                  <a:solidFill>
                    <a:srgbClr val="0530AD"/>
                  </a:solidFill>
                </a:rPr>
                <a:t>with </a:t>
              </a:r>
              <a:br>
                <a:rPr lang="en-US" sz="4400" dirty="0">
                  <a:solidFill>
                    <a:srgbClr val="0530AD"/>
                  </a:solidFill>
                </a:rPr>
              </a:br>
              <a:r>
                <a:rPr lang="en-US" sz="4400" dirty="0">
                  <a:solidFill>
                    <a:srgbClr val="0530AD"/>
                  </a:solidFill>
                </a:rPr>
                <a:t>technology</a:t>
              </a:r>
              <a:endParaRPr lang="en-US" sz="3200" dirty="0">
                <a:solidFill>
                  <a:srgbClr val="0530AD"/>
                </a:solidFill>
                <a:latin typeface="IBM Plex Sans" panose="020B0503050203000203" pitchFamily="34" charset="77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3123EF24-74E0-9147-B4A8-9CD1543A38C3}"/>
                </a:ext>
              </a:extLst>
            </p:cNvPr>
            <p:cNvCxnSpPr/>
            <p:nvPr/>
          </p:nvCxnSpPr>
          <p:spPr>
            <a:xfrm>
              <a:off x="15240003" y="2962655"/>
              <a:ext cx="0" cy="10753345"/>
            </a:xfrm>
            <a:prstGeom prst="line">
              <a:avLst/>
            </a:prstGeom>
            <a:noFill/>
            <a:ln w="12700" cap="flat">
              <a:solidFill>
                <a:schemeClr val="bg2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EBA2736D-4418-A04D-9924-F5E31A379BFA}"/>
                </a:ext>
              </a:extLst>
            </p:cNvPr>
            <p:cNvCxnSpPr/>
            <p:nvPr/>
          </p:nvCxnSpPr>
          <p:spPr>
            <a:xfrm>
              <a:off x="15240003" y="3429000"/>
              <a:ext cx="9174477" cy="0"/>
            </a:xfrm>
            <a:prstGeom prst="line">
              <a:avLst/>
            </a:prstGeom>
            <a:noFill/>
            <a:ln w="12700" cap="flat">
              <a:solidFill>
                <a:schemeClr val="bg2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3052034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FBFF63C-5C52-0943-9E9F-E836FD3C0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3048" y="3508"/>
            <a:ext cx="9152016" cy="137089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D825BBF-08BC-2B4D-9DD6-55A015AA785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C24128-72F2-8A4F-8167-A9C1FAD948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200" y="995887"/>
            <a:ext cx="20538772" cy="2103120"/>
          </a:xfrm>
        </p:spPr>
        <p:txBody>
          <a:bodyPr/>
          <a:lstStyle/>
          <a:p>
            <a:r>
              <a:rPr lang="en-US" dirty="0"/>
              <a:t>Your next, first step to be first,</a:t>
            </a:r>
            <a:br>
              <a:rPr lang="en-US" dirty="0"/>
            </a:br>
            <a:r>
              <a:rPr lang="en-US" dirty="0"/>
              <a:t>move fast, go farther.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CA7399F-8830-0E41-8EE0-AB8DB08065F4}"/>
              </a:ext>
            </a:extLst>
          </p:cNvPr>
          <p:cNvCxnSpPr/>
          <p:nvPr/>
        </p:nvCxnSpPr>
        <p:spPr>
          <a:xfrm>
            <a:off x="15240000" y="2971800"/>
            <a:ext cx="0" cy="107442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256D9A-7625-DD4D-AE48-44893109A11F}"/>
              </a:ext>
            </a:extLst>
          </p:cNvPr>
          <p:cNvSpPr txBox="1"/>
          <p:nvPr/>
        </p:nvSpPr>
        <p:spPr>
          <a:xfrm>
            <a:off x="1219201" y="10347963"/>
            <a:ext cx="1359823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latin typeface="IBM Plex Sans" panose="020B0503050203000203" pitchFamily="34" charset="77"/>
              </a:rPr>
              <a:t>Meanwhile, your team adopts a new way of working, from start to finish.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BDC952B-6E7A-F043-989A-EF56632C8C1B}"/>
              </a:ext>
            </a:extLst>
          </p:cNvPr>
          <p:cNvSpPr txBox="1"/>
          <p:nvPr/>
        </p:nvSpPr>
        <p:spPr>
          <a:xfrm>
            <a:off x="11228712" y="6473923"/>
            <a:ext cx="3369512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IBM </a:t>
            </a:r>
            <a:r>
              <a:rPr kumimoji="0" lang="en-US" sz="480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Garage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B6D1F15-F7B0-C443-AFCC-096953C07118}"/>
              </a:ext>
            </a:extLst>
          </p:cNvPr>
          <p:cNvSpPr txBox="1"/>
          <p:nvPr/>
        </p:nvSpPr>
        <p:spPr>
          <a:xfrm>
            <a:off x="11228712" y="7325860"/>
            <a:ext cx="3377528" cy="18620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provides you</a:t>
            </a:r>
          </a:p>
          <a:p>
            <a:pPr marL="342900" marR="0" indent="-342900" defTabSz="825500" rtl="0" fontAlgn="auto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Wingdings" pitchFamily="2" charset="2"/>
              <a:buChar char="ü"/>
            </a:pPr>
            <a:r>
              <a:rPr kumimoji="0" lang="en-US" sz="240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Business knowledge </a:t>
            </a:r>
          </a:p>
          <a:p>
            <a:pPr marL="342900" marR="0" indent="-342900" defTabSz="825500" rtl="0" fontAlgn="auto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Wingdings" pitchFamily="2" charset="2"/>
              <a:buChar char="ü"/>
            </a:pPr>
            <a:r>
              <a:rPr kumimoji="0" lang="en-US" sz="240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Strategy execution </a:t>
            </a:r>
          </a:p>
          <a:p>
            <a:pPr marL="342900" marR="0" indent="-342900" defTabSz="825500" rtl="0" fontAlgn="auto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Wingdings" pitchFamily="2" charset="2"/>
              <a:buChar char="ü"/>
            </a:pPr>
            <a:r>
              <a:rPr kumimoji="0" lang="en-US" sz="240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Technical expertise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43D32A-4001-864A-8D54-D6D6C78A49C8}"/>
              </a:ext>
            </a:extLst>
          </p:cNvPr>
          <p:cNvSpPr txBox="1"/>
          <p:nvPr/>
        </p:nvSpPr>
        <p:spPr>
          <a:xfrm>
            <a:off x="1238454" y="5086116"/>
            <a:ext cx="2244204" cy="43037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sz="2400" b="0" dirty="0">
                <a:solidFill>
                  <a:schemeClr val="tx1"/>
                </a:solidFill>
              </a:rPr>
              <a:t>AI</a:t>
            </a:r>
          </a:p>
          <a:p>
            <a:pPr marL="342900" marR="0" indent="-3429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sz="2400" b="0" dirty="0">
                <a:solidFill>
                  <a:schemeClr val="tx1"/>
                </a:solidFill>
              </a:rPr>
              <a:t>Analytics</a:t>
            </a:r>
          </a:p>
          <a:p>
            <a:pPr marL="342900" marR="0" indent="-3429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Automation</a:t>
            </a:r>
          </a:p>
          <a:p>
            <a:pPr marL="342900" marR="0" indent="-3429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sz="2400" b="0" dirty="0">
                <a:solidFill>
                  <a:schemeClr val="tx1"/>
                </a:solidFill>
              </a:rPr>
              <a:t>Big Data</a:t>
            </a:r>
          </a:p>
          <a:p>
            <a:pPr marL="342900" marR="0" indent="-3429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sz="2400" b="0" dirty="0">
                <a:solidFill>
                  <a:schemeClr val="tx1"/>
                </a:solidFill>
              </a:rPr>
              <a:t>Blockchain</a:t>
            </a:r>
          </a:p>
          <a:p>
            <a:pPr marL="342900" marR="0" indent="-3429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sz="2400" b="0" dirty="0">
                <a:solidFill>
                  <a:schemeClr val="tx1"/>
                </a:solidFill>
              </a:rPr>
              <a:t>Data Science</a:t>
            </a:r>
          </a:p>
          <a:p>
            <a:pPr marL="342900" marR="0" indent="-3429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en-US" sz="2400" b="0" dirty="0">
                <a:solidFill>
                  <a:schemeClr val="tx1"/>
                </a:solidFill>
              </a:rPr>
              <a:t>Design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D09893B-8241-E54F-9C04-8DA494724D15}"/>
              </a:ext>
            </a:extLst>
          </p:cNvPr>
          <p:cNvCxnSpPr>
            <a:cxnSpLocks/>
          </p:cNvCxnSpPr>
          <p:nvPr/>
        </p:nvCxnSpPr>
        <p:spPr>
          <a:xfrm>
            <a:off x="7629697" y="4274338"/>
            <a:ext cx="2667000" cy="2612881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5CA6966-D0CC-B343-9953-8B51725B386A}"/>
              </a:ext>
            </a:extLst>
          </p:cNvPr>
          <p:cNvCxnSpPr>
            <a:cxnSpLocks/>
          </p:cNvCxnSpPr>
          <p:nvPr/>
        </p:nvCxnSpPr>
        <p:spPr>
          <a:xfrm flipV="1">
            <a:off x="7629697" y="6853144"/>
            <a:ext cx="2667001" cy="254828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D9074CF-664B-5B4A-9656-276627FCD6B0}"/>
              </a:ext>
            </a:extLst>
          </p:cNvPr>
          <p:cNvSpPr txBox="1"/>
          <p:nvPr/>
        </p:nvSpPr>
        <p:spPr>
          <a:xfrm>
            <a:off x="3728948" y="5086116"/>
            <a:ext cx="2350002" cy="43037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DevOps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IoT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Microservices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Multi-cloud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Private Cloud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Quantum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Security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9FE66BC-93FD-3E42-9D2B-0FD9D4F3365F}"/>
              </a:ext>
            </a:extLst>
          </p:cNvPr>
          <p:cNvSpPr txBox="1"/>
          <p:nvPr/>
        </p:nvSpPr>
        <p:spPr>
          <a:xfrm>
            <a:off x="1238454" y="4240479"/>
            <a:ext cx="547425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No matter your interest…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DFFC738-11B7-AA4E-8C05-C171DA44A7DB}"/>
              </a:ext>
            </a:extLst>
          </p:cNvPr>
          <p:cNvCxnSpPr/>
          <p:nvPr/>
        </p:nvCxnSpPr>
        <p:spPr>
          <a:xfrm>
            <a:off x="15240000" y="0"/>
            <a:ext cx="0" cy="1371600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D9B1BA4-CCAF-4446-8BAB-E70192893BD7}"/>
              </a:ext>
            </a:extLst>
          </p:cNvPr>
          <p:cNvCxnSpPr>
            <a:cxnSpLocks/>
          </p:cNvCxnSpPr>
          <p:nvPr/>
        </p:nvCxnSpPr>
        <p:spPr>
          <a:xfrm flipH="1">
            <a:off x="15240000" y="758952"/>
            <a:ext cx="9140952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D45550E-9E89-3A4C-8461-3D397844FB2A}"/>
              </a:ext>
            </a:extLst>
          </p:cNvPr>
          <p:cNvCxnSpPr>
            <a:cxnSpLocks/>
          </p:cNvCxnSpPr>
          <p:nvPr/>
        </p:nvCxnSpPr>
        <p:spPr>
          <a:xfrm flipH="1">
            <a:off x="15240001" y="12954000"/>
            <a:ext cx="9155063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16A0BD34-7CD7-D54A-BAEC-B49FF43A04CA}"/>
              </a:ext>
            </a:extLst>
          </p:cNvPr>
          <p:cNvCxnSpPr/>
          <p:nvPr/>
        </p:nvCxnSpPr>
        <p:spPr>
          <a:xfrm>
            <a:off x="23622000" y="0"/>
            <a:ext cx="0" cy="1371600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857700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43CD5C-E4A6-B04B-987D-CBEC0013C18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19200" y="4938190"/>
            <a:ext cx="17438685" cy="854563"/>
          </a:xfrm>
        </p:spPr>
        <p:txBody>
          <a:bodyPr/>
          <a:lstStyle/>
          <a:p>
            <a:r>
              <a:rPr lang="en-US" b="0" dirty="0"/>
              <a:t>What makes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F6F2B5-FA72-0A41-8FF5-32D2C4C6C8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5792753"/>
            <a:ext cx="17438685" cy="854563"/>
          </a:xfrm>
        </p:spPr>
        <p:txBody>
          <a:bodyPr/>
          <a:lstStyle/>
          <a:p>
            <a:r>
              <a:rPr lang="en-US" sz="14400" dirty="0"/>
              <a:t>Garage?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018535-C637-D14B-9D87-54D54ACBDC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1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57F23B39-9F83-374F-A644-E1F82F36D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761383"/>
              </p:ext>
            </p:extLst>
          </p:nvPr>
        </p:nvGraphicFramePr>
        <p:xfrm>
          <a:off x="1676400" y="2453545"/>
          <a:ext cx="21031200" cy="835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xmlns="" val="359584877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334778219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xmlns="" val="383734023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1021003975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xmlns="" val="243422748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308339445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xmlns="" val="315617229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4088565177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xmlns="" val="1929712994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IBM Plex Sans" panose="020B0503050000000000" pitchFamily="34" charset="77"/>
                        </a:rPr>
                        <a:t>Activities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79621041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965789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2"/>
                          </a:solidFill>
                          <a:latin typeface="IBM Plex Sans" panose="020B0503050000000000" pitchFamily="34" charset="77"/>
                        </a:rPr>
                        <a:t>Initial Framing</a:t>
                      </a:r>
                    </a:p>
                    <a:p>
                      <a:pPr algn="ctr"/>
                      <a:r>
                        <a:rPr lang="en-US" sz="2400" b="1">
                          <a:solidFill>
                            <a:schemeClr val="tx2"/>
                          </a:solidFill>
                          <a:latin typeface="IBM Plex Sans" panose="020B0503050000000000" pitchFamily="34" charset="77"/>
                        </a:rPr>
                        <a:t>Session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IBM Plex Sans" panose="020B0503050000000000" pitchFamily="34" charset="77"/>
                        </a:rPr>
                        <a:t>Design Thinking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IBM Plex Sans" panose="020B0503050000000000" pitchFamily="34" charset="77"/>
                        </a:rPr>
                        <a:t>Architecture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IBM Plex Sans" panose="020B0503050000000000" pitchFamily="34" charset="77"/>
                        </a:rPr>
                        <a:t>Minimum Viable</a:t>
                      </a:r>
                      <a:br>
                        <a:rPr lang="en-US" sz="2400" b="1" dirty="0">
                          <a:solidFill>
                            <a:schemeClr val="tx2"/>
                          </a:solidFill>
                          <a:latin typeface="IBM Plex Sans" panose="020B0503050000000000" pitchFamily="34" charset="77"/>
                        </a:rPr>
                      </a:b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IBM Plex Sans" panose="020B0503050000000000" pitchFamily="34" charset="77"/>
                        </a:rPr>
                        <a:t>Product Build-up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IBM Plex Sans" panose="020B0503050000000000" pitchFamily="34" charset="77"/>
                        </a:rPr>
                        <a:t>Build Out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68044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9186851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IBM Plex Sans" panose="020B0503050000000000" pitchFamily="34" charset="77"/>
                        </a:rPr>
                        <a:t>  Client outcomes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21208957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marL="295275" indent="-295275" algn="l">
                        <a:spcAft>
                          <a:spcPts val="1200"/>
                        </a:spcAft>
                        <a:buFont typeface="Wingdings" pitchFamily="2" charset="2"/>
                        <a:buChar char="ü"/>
                        <a:tabLst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IBM Plex Sans" panose="020B0503050000000000" pitchFamily="34" charset="77"/>
                        </a:rPr>
                        <a:t>Align on your vision</a:t>
                      </a:r>
                      <a:br>
                        <a:rPr lang="en-US" sz="2400" dirty="0">
                          <a:solidFill>
                            <a:schemeClr val="tx1"/>
                          </a:solidFill>
                          <a:latin typeface="IBM Plex Sans" panose="020B0503050000000000" pitchFamily="34" charset="77"/>
                        </a:rPr>
                      </a:br>
                      <a:r>
                        <a:rPr lang="en-US" sz="2400" dirty="0">
                          <a:solidFill>
                            <a:schemeClr val="tx1"/>
                          </a:solidFill>
                          <a:latin typeface="IBM Plex Sans" panose="020B0503050000000000" pitchFamily="34" charset="77"/>
                        </a:rPr>
                        <a:t>and desired business outcome.</a:t>
                      </a:r>
                    </a:p>
                    <a:p>
                      <a:pPr marL="295275" indent="-295275" algn="l">
                        <a:spcAft>
                          <a:spcPts val="1200"/>
                        </a:spcAft>
                        <a:buFont typeface="Wingdings" pitchFamily="2" charset="2"/>
                        <a:buChar char="ü"/>
                        <a:tabLst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IBM Plex Sans" panose="020B0503050000000000" pitchFamily="34" charset="77"/>
                        </a:rPr>
                        <a:t>Confirm executive sponsor, product owner.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608" indent="-292608" algn="l">
                        <a:spcAft>
                          <a:spcPts val="1200"/>
                        </a:spcAft>
                        <a:buFont typeface="Wingdings" pitchFamily="2" charset="2"/>
                        <a:buChar char="ü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IBM Plex Sans" panose="020B0503050000000000" pitchFamily="34" charset="77"/>
                        </a:rPr>
                        <a:t>Align LOB and IT on user experience and roadmap to meet your vision.</a:t>
                      </a:r>
                    </a:p>
                    <a:p>
                      <a:pPr marL="292608" indent="-292608" algn="l">
                        <a:spcAft>
                          <a:spcPts val="1200"/>
                        </a:spcAft>
                        <a:buFont typeface="Wingdings" pitchFamily="2" charset="2"/>
                        <a:buChar char="ü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IBM Plex Sans" panose="020B0503050000000000" pitchFamily="34" charset="77"/>
                        </a:rPr>
                        <a:t>Agree on next MVP business experiment.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608" indent="-292608" algn="l">
                        <a:spcAft>
                          <a:spcPts val="1200"/>
                        </a:spcAft>
                        <a:buFont typeface="Wingdings" pitchFamily="2" charset="2"/>
                        <a:buChar char="ü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IBM Plex Sans" panose="020B0503050000000000" pitchFamily="34" charset="77"/>
                        </a:rPr>
                        <a:t>Assess and align minimum viable architecture.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608" indent="-292608" algn="l">
                        <a:spcAft>
                          <a:spcPts val="1200"/>
                        </a:spcAft>
                        <a:buFont typeface="Wingdings" pitchFamily="2" charset="2"/>
                        <a:buChar char="ü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IBM Plex Sans" panose="020B0503050000000000" pitchFamily="34" charset="77"/>
                        </a:rPr>
                        <a:t>Test hypothesis via learning–driven production release.</a:t>
                      </a:r>
                    </a:p>
                    <a:p>
                      <a:pPr marL="292608" indent="-292608" algn="l">
                        <a:spcAft>
                          <a:spcPts val="1200"/>
                        </a:spcAft>
                        <a:buFont typeface="Wingdings" pitchFamily="2" charset="2"/>
                        <a:buChar char="ü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IBM Plex Sans" panose="020B0503050000000000" pitchFamily="34" charset="77"/>
                        </a:rPr>
                        <a:t>Achieve the stated business mission.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2608" indent="-292608" algn="l">
                        <a:spcAft>
                          <a:spcPts val="1200"/>
                        </a:spcAft>
                        <a:buFont typeface="Wingdings" pitchFamily="2" charset="2"/>
                        <a:buChar char="ü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IBM Plex Sans" panose="020B0503050000000000" pitchFamily="34" charset="77"/>
                        </a:rPr>
                        <a:t>Become self–sufficient in achieving business results with the IBM Garage Method.</a:t>
                      </a:r>
                    </a:p>
                    <a:p>
                      <a:pPr marL="292608" indent="-292608" algn="l">
                        <a:spcAft>
                          <a:spcPts val="1200"/>
                        </a:spcAft>
                        <a:buFont typeface="Wingdings" pitchFamily="2" charset="2"/>
                        <a:buChar char="ü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IBM Plex Sans" panose="020B0503050000000000" pitchFamily="34" charset="77"/>
                        </a:rPr>
                        <a:t>Scale production environment/app.</a:t>
                      </a:r>
                    </a:p>
                    <a:p>
                      <a:pPr marL="292608" indent="-292608" algn="l"/>
                      <a:endParaRPr lang="en-US" sz="2400" dirty="0">
                        <a:solidFill>
                          <a:schemeClr val="tx1"/>
                        </a:solidFill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4741668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F99E85C-C028-0B4B-9A68-FDF5B884570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E9763A-84E4-EE45-84BE-0F7CC107E5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200" y="989924"/>
            <a:ext cx="20538772" cy="1163884"/>
          </a:xfrm>
        </p:spPr>
        <p:txBody>
          <a:bodyPr/>
          <a:lstStyle/>
          <a:p>
            <a:r>
              <a:rPr lang="en-US" dirty="0"/>
              <a:t>Take your idea to reality with speed.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4BF9BE8-D07F-CD4D-910E-03DD9BB35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1543" y="3820326"/>
            <a:ext cx="1018515" cy="1371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16ED7DD-86D5-144D-84E7-D3CC92DE6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443" y="3820326"/>
            <a:ext cx="1371600" cy="1371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7C5EE1-94C5-364E-804E-42E5C42A1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112" y="3820326"/>
            <a:ext cx="1371600" cy="1371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AF474F1-1DD2-4F43-8A32-560FCA6CF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3801" y="3820326"/>
            <a:ext cx="1371600" cy="1371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D17BB01-F86B-5C42-8BC6-8CD63E2A21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3820326"/>
            <a:ext cx="1371600" cy="1371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8ED411-B3E9-404A-A23C-7D7C6A75A814}"/>
              </a:ext>
            </a:extLst>
          </p:cNvPr>
          <p:cNvSpPr txBox="1"/>
          <p:nvPr/>
        </p:nvSpPr>
        <p:spPr>
          <a:xfrm>
            <a:off x="1676399" y="11104803"/>
            <a:ext cx="2103119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Applies to:  </a:t>
            </a: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Innovation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|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  </a:t>
            </a: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Modernization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|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  </a:t>
            </a: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Data &amp; AI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|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 and more</a:t>
            </a:r>
          </a:p>
        </p:txBody>
      </p:sp>
    </p:spTree>
    <p:extLst>
      <p:ext uri="{BB962C8B-B14F-4D97-AF65-F5344CB8AC3E}">
        <p14:creationId xmlns:p14="http://schemas.microsoft.com/office/powerpoint/2010/main" val="12174154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D441201-4D3D-C448-B255-BE9704FFA1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ED3EAE4-0D3A-2447-B019-328BA35FFC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9772" y="1010131"/>
            <a:ext cx="20538772" cy="2103120"/>
          </a:xfrm>
        </p:spPr>
        <p:txBody>
          <a:bodyPr/>
          <a:lstStyle/>
          <a:p>
            <a:r>
              <a:rPr lang="en-US" dirty="0"/>
              <a:t>Foundations of the IBM Garage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88B70F15-3C01-E245-B16A-44FE776D1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867035"/>
              </p:ext>
            </p:extLst>
          </p:nvPr>
        </p:nvGraphicFramePr>
        <p:xfrm>
          <a:off x="1219200" y="4572000"/>
          <a:ext cx="21945600" cy="829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0">
                  <a:extLst>
                    <a:ext uri="{9D8B030D-6E8A-4147-A177-3AD203B41FA5}">
                      <a16:colId xmlns:a16="http://schemas.microsoft.com/office/drawing/2014/main" xmlns="" val="12882072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1251853256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xmlns="" val="75376831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1576818752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xmlns="" val="332061044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3230171174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xmlns="" val="105893933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186977714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xmlns="" val="4113671162"/>
                    </a:ext>
                  </a:extLst>
                </a:gridCol>
              </a:tblGrid>
              <a:tr h="1508760">
                <a:tc>
                  <a:txBody>
                    <a:bodyPr/>
                    <a:lstStyle/>
                    <a:p>
                      <a:pPr algn="l"/>
                      <a:r>
                        <a:rPr lang="en-US" sz="4400" b="1" dirty="0">
                          <a:solidFill>
                            <a:schemeClr val="tx2"/>
                          </a:solidFill>
                        </a:rPr>
                        <a:t>People and capabilities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400" b="1" dirty="0">
                          <a:solidFill>
                            <a:schemeClr val="tx2"/>
                          </a:solidFill>
                        </a:rPr>
                        <a:t>Applied technology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400" b="1" dirty="0">
                          <a:solidFill>
                            <a:schemeClr val="tx2"/>
                          </a:solidFill>
                        </a:rPr>
                        <a:t>New ways</a:t>
                      </a:r>
                      <a:br>
                        <a:rPr lang="en-US" sz="4400" b="1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sz="4400" b="1" dirty="0">
                          <a:solidFill>
                            <a:schemeClr val="tx2"/>
                          </a:solidFill>
                        </a:rPr>
                        <a:t>of working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400" b="1" dirty="0">
                          <a:solidFill>
                            <a:schemeClr val="tx2"/>
                          </a:solidFill>
                        </a:rPr>
                        <a:t>Global network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400" b="1" dirty="0">
                          <a:solidFill>
                            <a:schemeClr val="tx2"/>
                          </a:solidFill>
                        </a:rPr>
                        <a:t>Partnerships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93972802"/>
                  </a:ext>
                </a:extLst>
              </a:tr>
              <a:tr h="859536"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accent2"/>
                          </a:solidFill>
                          <a:latin typeface="+mn-lt"/>
                          <a:ea typeface="IBM Plex Sans" charset="0"/>
                          <a:cs typeface="IBM Plex Sans" charset="0"/>
                        </a:rPr>
                        <a:t>Your team, our team, and an</a:t>
                      </a:r>
                      <a:r>
                        <a:rPr lang="en-US" sz="2800" b="0" baseline="0" dirty="0">
                          <a:solidFill>
                            <a:schemeClr val="accent2"/>
                          </a:solidFill>
                          <a:latin typeface="+mn-lt"/>
                          <a:ea typeface="IBM Plex Sans" charset="0"/>
                          <a:cs typeface="IBM Plex Sans" charset="0"/>
                        </a:rPr>
                        <a:t> ecosystem of expertise customized to the opportunity: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IBM Plex Sans Light"/>
                          <a:cs typeface="IBM Plex Sans Light"/>
                          <a:sym typeface="IBM Plex Sans Light"/>
                        </a:rPr>
                        <a:t>Designers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IBM Plex Sans Light"/>
                          <a:cs typeface="IBM Plex Sans Light"/>
                          <a:sym typeface="IBM Plex Sans Light"/>
                        </a:rPr>
                        <a:t>Architects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IBM Plex Sans Light"/>
                          <a:cs typeface="IBM Plex Sans Light"/>
                          <a:sym typeface="IBM Plex Sans Light"/>
                        </a:rPr>
                        <a:t>Developers</a:t>
                      </a:r>
                      <a:endParaRPr lang="en-US" sz="2800" b="0" baseline="0" dirty="0">
                        <a:solidFill>
                          <a:schemeClr val="tx1"/>
                        </a:solidFill>
                        <a:latin typeface="+mn-lt"/>
                        <a:ea typeface="IBM Plex Sans" charset="0"/>
                        <a:cs typeface="IBM Plex Sans" charset="0"/>
                      </a:endParaRP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IBM Plex Sans Light"/>
                          <a:cs typeface="IBM Plex Sans Light"/>
                          <a:sym typeface="IBM Plex Sans Light"/>
                        </a:rPr>
                        <a:t>IBM Research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IBM Plex Sans Light"/>
                          <a:cs typeface="IBM Plex Sans Light"/>
                          <a:sym typeface="IBM Plex Sans Light"/>
                        </a:rPr>
                        <a:t>Industry experts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IBM Plex Sans Light"/>
                          <a:cs typeface="IBM Plex Sans Light"/>
                          <a:sym typeface="IBM Plex Sans Light"/>
                        </a:rPr>
                        <a:t>Digital strategists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IBM Plex Sans Light"/>
                          <a:cs typeface="IBM Plex Sans Light"/>
                          <a:sym typeface="IBM Plex Sans Light"/>
                        </a:rPr>
                        <a:t>Data scientists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IBM Plex Sans Light"/>
                          <a:cs typeface="IBM Plex Sans Light"/>
                          <a:sym typeface="IBM Plex Sans Light"/>
                        </a:rPr>
                        <a:t>Process specialists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uFillTx/>
                          <a:latin typeface="IBM Plex Sans" panose="020B0503050203000203" pitchFamily="34" charset="0"/>
                          <a:ea typeface="IBM Plex Sans Light"/>
                          <a:cs typeface="IBM Plex Sans Light"/>
                          <a:sym typeface="IBM Plex Sans Light"/>
                        </a:rPr>
                        <a:t>A catalog of workflows  powered by: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IBM Plex Sans" panose="020B0503050203000203" pitchFamily="34" charset="0"/>
                          <a:ea typeface="IBM Plex Sans Light"/>
                          <a:cs typeface="IBM Plex Sans Light"/>
                          <a:sym typeface="IBM Plex Sans Light"/>
                        </a:rPr>
                        <a:t>Hybrid Cloud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IBM Plex Sans" panose="020B0503050203000203" pitchFamily="34" charset="0"/>
                          <a:ea typeface="IBM Plex Sans Light"/>
                          <a:cs typeface="IBM Plex Sans Light"/>
                          <a:sym typeface="IBM Plex Sans Light"/>
                        </a:rPr>
                        <a:t>AI and Automation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IBM Plex Sans" panose="020B0503050203000203" pitchFamily="34" charset="0"/>
                          <a:ea typeface="IBM Plex Sans Light"/>
                          <a:cs typeface="IBM Plex Sans Light"/>
                          <a:sym typeface="IBM Plex Sans Light"/>
                        </a:rPr>
                        <a:t>Data science, Analytics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IBM Plex Sans" panose="020B0503050203000203" pitchFamily="34" charset="0"/>
                          <a:ea typeface="IBM Plex Sans Light"/>
                          <a:cs typeface="IBM Plex Sans Light"/>
                          <a:sym typeface="IBM Plex Sans Light"/>
                        </a:rPr>
                        <a:t>Blockchain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IBM Plex Sans" panose="020B0503050203000203" pitchFamily="34" charset="0"/>
                          <a:ea typeface="IBM Plex Sans Light"/>
                          <a:cs typeface="IBM Plex Sans Light"/>
                          <a:sym typeface="IBM Plex Sans Light"/>
                        </a:rPr>
                        <a:t>Technology integration 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IBM Plex Sans" panose="020B0503050203000203" pitchFamily="34" charset="0"/>
                          <a:ea typeface="IBM Plex Sans Light"/>
                          <a:cs typeface="IBM Plex Sans Light"/>
                          <a:sym typeface="IBM Plex Sans Light"/>
                        </a:rPr>
                        <a:t>AR/VR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IBM Plex Sans" panose="020B0503050203000203" pitchFamily="34" charset="0"/>
                          <a:ea typeface="IBM Plex Sans Light"/>
                          <a:cs typeface="IBM Plex Sans Light"/>
                          <a:sym typeface="IBM Plex Sans Light"/>
                        </a:rPr>
                        <a:t>IoT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IBM Plex Sans" panose="020B0503050203000203" pitchFamily="34" charset="0"/>
                          <a:ea typeface="IBM Plex Sans Light"/>
                          <a:cs typeface="IBM Plex Sans Light"/>
                          <a:sym typeface="IBM Plex Sans Light"/>
                        </a:rPr>
                        <a:t>Quantum</a:t>
                      </a:r>
                      <a:endParaRPr lang="en-US" sz="1800" b="0" dirty="0">
                        <a:latin typeface="IBM Plex Sans" panose="020B0503050203000203" pitchFamily="34" charset="0"/>
                        <a:ea typeface="IBM Plex Sans" charset="0"/>
                        <a:cs typeface="IBM Plex Sans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SzPct val="100000"/>
                        <a:buFont typeface="Arial"/>
                        <a:buNone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uFillTx/>
                          <a:latin typeface="+mn-lt"/>
                          <a:ea typeface="IBM Plex Sans Light"/>
                          <a:cs typeface="Arial" panose="020B0604020202020204" pitchFamily="34" charset="0"/>
                          <a:sym typeface="IBM Plex Sans Light"/>
                        </a:rPr>
                        <a:t>Inspire and adopt a new way of working designed for the digital era: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IBM Plex Sans Light"/>
                          <a:cs typeface="Arial" panose="020B0604020202020204" pitchFamily="34" charset="0"/>
                          <a:sym typeface="IBM Plex Sans Light"/>
                        </a:rPr>
                        <a:t>Enterprise Design Thinking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IBM Plex Sans Light"/>
                          <a:cs typeface="Arial" panose="020B0604020202020204" pitchFamily="34" charset="0"/>
                          <a:sym typeface="IBM Plex Sans Light"/>
                        </a:rPr>
                        <a:t>Agile, Distributed agile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IBM Plex Sans Light"/>
                          <a:cs typeface="Arial" panose="020B0604020202020204" pitchFamily="34" charset="0"/>
                          <a:sym typeface="IBM Plex Sans Light"/>
                        </a:rPr>
                        <a:t>Site reliability engineering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IBM Plex Sans Light"/>
                          <a:cs typeface="Arial" panose="020B0604020202020204" pitchFamily="34" charset="0"/>
                          <a:sym typeface="IBM Plex Sans Light"/>
                        </a:rPr>
                        <a:t>DevOps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IBM Plex Sans Light"/>
                          <a:cs typeface="Arial" panose="020B0604020202020204" pitchFamily="34" charset="0"/>
                          <a:sym typeface="IBM Plex Sans Light"/>
                        </a:rPr>
                        <a:t>Digital change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IBM Plex Sans Light"/>
                          <a:cs typeface="Arial" panose="020B0604020202020204" pitchFamily="34" charset="0"/>
                          <a:sym typeface="IBM Plex Sans Light"/>
                        </a:rPr>
                        <a:t>Lean startup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IBM Plex Sans Light"/>
                          <a:cs typeface="Arial" panose="020B0604020202020204" pitchFamily="34" charset="0"/>
                          <a:sym typeface="IBM Plex Sans Light"/>
                        </a:rPr>
                        <a:t>Transformation framework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SzPct val="100000"/>
                        <a:buFont typeface="Arial"/>
                        <a:buNone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uFillTx/>
                          <a:latin typeface="IBM Plex Sans" panose="020B0503050203000203" pitchFamily="34" charset="0"/>
                          <a:ea typeface="IBM Plex Sans Light"/>
                          <a:cs typeface="Arial" panose="020B0604020202020204" pitchFamily="34" charset="0"/>
                          <a:sym typeface="IBM Plex Sans Light"/>
                        </a:rPr>
                        <a:t>Our workspaces inspire ideas and enable change: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IBM Plex Sans" panose="020B0503050203000203" pitchFamily="34" charset="0"/>
                          <a:ea typeface="IBM Plex Sans Light"/>
                          <a:cs typeface="Arial" panose="020B0604020202020204" pitchFamily="34" charset="0"/>
                          <a:sym typeface="IBM Plex Sans Light"/>
                        </a:rPr>
                        <a:t>Purpose-built, worldwide  IBM Garages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IBM Plex Sans" panose="020B0503050203000203" pitchFamily="34" charset="0"/>
                          <a:ea typeface="IBM Plex Sans Light"/>
                          <a:cs typeface="Arial" panose="020B0604020202020204" pitchFamily="34" charset="0"/>
                          <a:sym typeface="IBM Plex Sans Light"/>
                        </a:rPr>
                        <a:t>Client or third-party locations including IBM Studios, IBM Delivery Hubs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IBM Plex Sans" panose="020B0503050203000203" pitchFamily="34" charset="0"/>
                          <a:ea typeface="IBM Plex Sans Light"/>
                          <a:cs typeface="Arial" panose="020B0604020202020204" pitchFamily="34" charset="0"/>
                          <a:sym typeface="IBM Plex Sans Light"/>
                        </a:rPr>
                        <a:t>Innovation platform </a:t>
                      </a:r>
                    </a:p>
                    <a:p>
                      <a:pPr marL="342900" indent="-342900" algn="l" defTabSz="1536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Font typeface="Arial"/>
                        <a:buChar char="•"/>
                        <a:defRPr>
                          <a:solidFill>
                            <a:srgbClr val="F3F3F3"/>
                          </a:solidFill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defRPr>
                      </a:pPr>
                      <a:r>
                        <a:rPr lang="en-US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IBM Plex Sans" panose="020B0503050203000203" pitchFamily="34" charset="0"/>
                          <a:ea typeface="IBM Plex Sans Light"/>
                          <a:cs typeface="Arial" panose="020B0604020202020204" pitchFamily="34" charset="0"/>
                          <a:sym typeface="IBM Plex Sans Light"/>
                        </a:rPr>
                        <a:t>Local capability leveraged globally and consistently</a:t>
                      </a:r>
                      <a:endParaRPr lang="en-US" sz="2800" b="0" dirty="0"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latin typeface="IBM Plex Sans" panose="020B0503050000000000" pitchFamily="34" charset="7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dirty="0">
                          <a:solidFill>
                            <a:schemeClr val="accent2"/>
                          </a:solidFill>
                          <a:latin typeface="+mn-lt"/>
                        </a:rPr>
                        <a:t>Leverage our ever-expanding ecosystem of partners across the world. </a:t>
                      </a:r>
                    </a:p>
                    <a:p>
                      <a:pPr algn="l"/>
                      <a:endParaRPr lang="en-US" sz="2800" b="0" i="0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n-US" sz="2800" b="0" i="0" dirty="0">
                          <a:latin typeface="+mn-lt"/>
                        </a:rPr>
                        <a:t>As your transformation matures, our guidance extends beyond your innovation.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24295285"/>
                  </a:ext>
                </a:extLst>
              </a:tr>
            </a:tbl>
          </a:graphicData>
        </a:graphic>
      </p:graphicFrame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xmlns="" id="{839DBC06-E249-FF49-8EE1-14B559EDDC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03409" y="2243317"/>
            <a:ext cx="3687249" cy="2194802"/>
          </a:xfrm>
          <a:prstGeom prst="rect">
            <a:avLst/>
          </a:prstGeom>
          <a:ln>
            <a:noFill/>
          </a:ln>
        </p:spPr>
      </p:pic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xmlns="" id="{B4D10548-EE5E-264E-96A5-5516E2A8D1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65"/>
          <a:stretch/>
        </p:blipFill>
        <p:spPr>
          <a:xfrm>
            <a:off x="14869469" y="2217647"/>
            <a:ext cx="3918483" cy="2207637"/>
          </a:xfrm>
          <a:prstGeom prst="rect">
            <a:avLst/>
          </a:prstGeom>
        </p:spPr>
      </p:pic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xmlns="" id="{24CC4F67-3D7C-2F44-AB66-014819BCFE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37"/>
          <a:stretch/>
        </p:blipFill>
        <p:spPr>
          <a:xfrm>
            <a:off x="10249856" y="2217647"/>
            <a:ext cx="3930014" cy="22204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3E6125C-DE68-1B47-AE9B-43A118EEE5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8"/>
          <a:stretch/>
        </p:blipFill>
        <p:spPr>
          <a:xfrm>
            <a:off x="5661406" y="2230482"/>
            <a:ext cx="3866055" cy="2207637"/>
          </a:xfrm>
          <a:prstGeom prst="rect">
            <a:avLst/>
          </a:prstGeom>
        </p:spPr>
      </p:pic>
      <p:pic>
        <p:nvPicPr>
          <p:cNvPr id="15" name="Picture Placeholder 8">
            <a:extLst>
              <a:ext uri="{FF2B5EF4-FFF2-40B4-BE49-F238E27FC236}">
                <a16:creationId xmlns:a16="http://schemas.microsoft.com/office/drawing/2014/main" xmlns="" id="{A1C5321A-AB83-AA43-BAFB-173B3C761A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9"/>
          <a:stretch/>
        </p:blipFill>
        <p:spPr>
          <a:xfrm>
            <a:off x="1219200" y="2230482"/>
            <a:ext cx="3873165" cy="220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871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99FD3DA-AE0A-884E-8A27-93BFB930C36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179" y="2971800"/>
            <a:ext cx="7629785" cy="3688080"/>
          </a:xfrm>
          <a:prstGeom prst="rect">
            <a:avLst/>
          </a:prstGeom>
        </p:spPr>
      </p:pic>
      <p:pic>
        <p:nvPicPr>
          <p:cNvPr id="46" name="Content Placeholder 9">
            <a:extLst>
              <a:ext uri="{FF2B5EF4-FFF2-40B4-BE49-F238E27FC236}">
                <a16:creationId xmlns:a16="http://schemas.microsoft.com/office/drawing/2014/main" xmlns="" id="{974A3D42-B0F5-574C-99D4-77D8798A48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8965" y="2956560"/>
            <a:ext cx="7639313" cy="3688080"/>
          </a:xfrm>
          <a:prstGeom prst="rect">
            <a:avLst/>
          </a:prstGeom>
        </p:spPr>
      </p:pic>
      <p:pic>
        <p:nvPicPr>
          <p:cNvPr id="47" name="Content Placeholder 11">
            <a:extLst>
              <a:ext uri="{FF2B5EF4-FFF2-40B4-BE49-F238E27FC236}">
                <a16:creationId xmlns:a16="http://schemas.microsoft.com/office/drawing/2014/main" xmlns="" id="{F1BA888B-541E-DC4D-B4D7-11A3E356C2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48278" y="2941320"/>
            <a:ext cx="7639024" cy="370332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356EED4C-ADE2-B943-8E41-7CE708962DD9}"/>
              </a:ext>
            </a:extLst>
          </p:cNvPr>
          <p:cNvCxnSpPr/>
          <p:nvPr/>
        </p:nvCxnSpPr>
        <p:spPr>
          <a:xfrm>
            <a:off x="8384251" y="2971800"/>
            <a:ext cx="0" cy="107442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Rectangle 54"/>
          <p:cNvSpPr/>
          <p:nvPr/>
        </p:nvSpPr>
        <p:spPr>
          <a:xfrm>
            <a:off x="8408965" y="2956560"/>
            <a:ext cx="4636475" cy="368808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5000"/>
                </a:schemeClr>
              </a:gs>
              <a:gs pos="100000">
                <a:schemeClr val="accent3">
                  <a:lumMod val="50000"/>
                  <a:alpha val="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ED3EAE4-0D3A-2447-B019-328BA35FFC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4486" y="996327"/>
            <a:ext cx="20538772" cy="2103120"/>
          </a:xfrm>
        </p:spPr>
        <p:txBody>
          <a:bodyPr/>
          <a:lstStyle/>
          <a:p>
            <a:r>
              <a:rPr lang="en-US" dirty="0"/>
              <a:t>The IBM Garage experience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356EED4C-ADE2-B943-8E41-7CE708962DD9}"/>
              </a:ext>
            </a:extLst>
          </p:cNvPr>
          <p:cNvCxnSpPr/>
          <p:nvPr/>
        </p:nvCxnSpPr>
        <p:spPr>
          <a:xfrm>
            <a:off x="16014037" y="2971800"/>
            <a:ext cx="0" cy="107442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ectangle 6"/>
          <p:cNvSpPr/>
          <p:nvPr/>
        </p:nvSpPr>
        <p:spPr>
          <a:xfrm>
            <a:off x="1155952" y="8462355"/>
            <a:ext cx="6428209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5" lvl="0" indent="-460375" defTabSz="685800">
              <a:buFont typeface="System Font Regular"/>
              <a:buChar char="-"/>
              <a:defRPr/>
            </a:pPr>
            <a:r>
              <a:rPr lang="en-US" sz="2800" dirty="0">
                <a:latin typeface="IBM Plex Sans" panose="020B0503050000000000" pitchFamily="34" charset="77"/>
                <a:cs typeface="Arial"/>
              </a:rPr>
              <a:t>Experience our innovation spaces</a:t>
            </a:r>
          </a:p>
          <a:p>
            <a:pPr marL="460375" lvl="0" indent="-460375" defTabSz="685800">
              <a:spcBef>
                <a:spcPts val="600"/>
              </a:spcBef>
              <a:buFont typeface="System Font Regular"/>
              <a:buChar char="-"/>
              <a:defRPr/>
            </a:pPr>
            <a:r>
              <a:rPr lang="en-US" sz="2800" dirty="0">
                <a:latin typeface="IBM Plex Sans" panose="020B0503050000000000" pitchFamily="34" charset="77"/>
                <a:cs typeface="Arial"/>
              </a:rPr>
              <a:t>See first-hand how your business can be transformed.</a:t>
            </a:r>
          </a:p>
          <a:p>
            <a:pPr marL="460375" lvl="0" indent="-460375" defTabSz="685800">
              <a:spcBef>
                <a:spcPts val="600"/>
              </a:spcBef>
              <a:buFont typeface="System Font Regular"/>
              <a:buChar char="-"/>
              <a:defRPr/>
            </a:pPr>
            <a:r>
              <a:rPr lang="en-US" sz="2800" dirty="0">
                <a:latin typeface="IBM Plex Sans" panose="020B0503050000000000" pitchFamily="34" charset="77"/>
                <a:cs typeface="Arial"/>
              </a:rPr>
              <a:t>Frame your business issues as opportunities to test.</a:t>
            </a:r>
          </a:p>
          <a:p>
            <a:pPr marL="460375" lvl="0" indent="-460375" defTabSz="685800">
              <a:spcBef>
                <a:spcPts val="600"/>
              </a:spcBef>
              <a:buFont typeface="System Font Regular"/>
              <a:buChar char="-"/>
              <a:defRPr/>
            </a:pPr>
            <a:r>
              <a:rPr lang="en-US" sz="2800" dirty="0">
                <a:latin typeface="IBM Plex Sans" panose="020B0503050000000000" pitchFamily="34" charset="77"/>
                <a:cs typeface="Arial"/>
              </a:rPr>
              <a:t>Validate as a path to business transformation.</a:t>
            </a:r>
            <a:endParaRPr lang="en-US" sz="2800" dirty="0">
              <a:latin typeface="IBM Plex Sans Thin" panose="020B0203050203000203" pitchFamily="34" charset="0"/>
              <a:ea typeface="IBM Plex Sans" charset="0"/>
              <a:cs typeface="IBM Plex Sans" charset="0"/>
              <a:sym typeface="Helvetica Neue Ligh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354106" y="6734430"/>
            <a:ext cx="64282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530AD"/>
                </a:solidFill>
                <a:sym typeface="Helvetica Neue Light"/>
              </a:rPr>
              <a:t>MVP </a:t>
            </a:r>
            <a:br>
              <a:rPr lang="en-US" sz="4400" dirty="0">
                <a:solidFill>
                  <a:srgbClr val="0530AD"/>
                </a:solidFill>
                <a:sym typeface="Helvetica Neue Light"/>
              </a:rPr>
            </a:br>
            <a:r>
              <a:rPr lang="en-US" sz="4400" dirty="0">
                <a:solidFill>
                  <a:srgbClr val="0530AD"/>
                </a:solidFill>
                <a:sym typeface="Helvetica Neue Light"/>
              </a:rPr>
              <a:t>Build-up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8745472" y="8464097"/>
            <a:ext cx="642820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5" lvl="0" indent="-460375" defTabSz="685800">
              <a:buFont typeface="System Font Regular"/>
              <a:buChar char="-"/>
              <a:defRPr/>
            </a:pPr>
            <a:r>
              <a:rPr lang="en-US" sz="2800" dirty="0">
                <a:latin typeface="IBM Plex Sans" panose="020B0503050000000000" pitchFamily="34" charset="77"/>
                <a:cs typeface="Arial"/>
              </a:rPr>
              <a:t>Align your business and technical leadership around your big idea.</a:t>
            </a:r>
          </a:p>
          <a:p>
            <a:pPr marL="460375" lvl="0" indent="-460375" defTabSz="685800">
              <a:spcBef>
                <a:spcPts val="600"/>
              </a:spcBef>
              <a:buFont typeface="System Font Regular"/>
              <a:buChar char="-"/>
              <a:defRPr/>
            </a:pPr>
            <a:r>
              <a:rPr lang="en-US" sz="2800" dirty="0">
                <a:latin typeface="IBM Plex Sans" panose="020B0503050000000000" pitchFamily="34" charset="77"/>
                <a:cs typeface="Arial"/>
              </a:rPr>
              <a:t>Define your vision before turning it into reality.</a:t>
            </a:r>
          </a:p>
          <a:p>
            <a:pPr marL="460375" lvl="0" indent="-460375" defTabSz="685800">
              <a:spcBef>
                <a:spcPts val="600"/>
              </a:spcBef>
              <a:buFont typeface="System Font Regular"/>
              <a:buChar char="-"/>
              <a:defRPr/>
            </a:pPr>
            <a:r>
              <a:rPr lang="en-US" sz="2800" dirty="0">
                <a:latin typeface="IBM Plex Sans" panose="020B0503050000000000" pitchFamily="34" charset="77"/>
                <a:cs typeface="Arial"/>
              </a:rPr>
              <a:t>Outline how you will measure success establish your hypothesis.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6396590" y="8464097"/>
            <a:ext cx="6979920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5" lvl="0" indent="-460375" defTabSz="685800">
              <a:buFont typeface="System Font Regular"/>
              <a:buChar char="-"/>
              <a:defRPr/>
            </a:pPr>
            <a:r>
              <a:rPr lang="en-US" sz="2800" dirty="0">
                <a:latin typeface="IBM Plex Sans" panose="020B0503050000000000" pitchFamily="34" charset="77"/>
                <a:cs typeface="Arial"/>
              </a:rPr>
              <a:t>Test your hypothesis and measure real minimum viable product (MVP) outcomes against your goals.</a:t>
            </a:r>
          </a:p>
          <a:p>
            <a:pPr marL="460375" lvl="0" indent="-460375" defTabSz="685800">
              <a:spcBef>
                <a:spcPts val="600"/>
              </a:spcBef>
              <a:buFont typeface="System Font Regular"/>
              <a:buChar char="-"/>
              <a:defRPr/>
            </a:pPr>
            <a:r>
              <a:rPr lang="en-US" sz="2800" dirty="0">
                <a:latin typeface="IBM Plex Sans" panose="020B0503050000000000" pitchFamily="34" charset="77"/>
                <a:cs typeface="Arial"/>
              </a:rPr>
              <a:t>Rapidly iterate on your chosen idea to build production-ready code you can use.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106524" y="6734430"/>
            <a:ext cx="64282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530AD"/>
                </a:solidFill>
                <a:sym typeface="Helvetica Neue Light"/>
              </a:rPr>
              <a:t>IBM Garage Visit with Initial Framing Session</a:t>
            </a:r>
            <a:endParaRPr lang="en-US" sz="4400" dirty="0"/>
          </a:p>
        </p:txBody>
      </p:sp>
      <p:sp>
        <p:nvSpPr>
          <p:cNvPr id="43" name="Rectangle 42"/>
          <p:cNvSpPr/>
          <p:nvPr/>
        </p:nvSpPr>
        <p:spPr>
          <a:xfrm>
            <a:off x="8745472" y="6734430"/>
            <a:ext cx="64282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530AD"/>
                </a:solidFill>
                <a:sym typeface="Helvetica Neue Light"/>
              </a:rPr>
              <a:t>Design Thinking Workshop</a:t>
            </a:r>
            <a:endParaRPr lang="en-US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D441201-4D3D-C448-B255-BE9704FFA1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931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sterdec-vid_end-5sec">
            <a:hlinkClick r:id="" action="ppaction://media"/>
            <a:extLst>
              <a:ext uri="{FF2B5EF4-FFF2-40B4-BE49-F238E27FC236}">
                <a16:creationId xmlns:a16="http://schemas.microsoft.com/office/drawing/2014/main" xmlns="" id="{4C1DD66A-C60A-5741-B775-66175F028C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7EDA704-B04A-3F42-AE51-E10ABD2D2BF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D8C5FE3-D03E-A54E-8715-9F9FD7B4E0DB}"/>
              </a:ext>
            </a:extLst>
          </p:cNvPr>
          <p:cNvSpPr/>
          <p:nvPr/>
        </p:nvSpPr>
        <p:spPr>
          <a:xfrm>
            <a:off x="0" y="0"/>
            <a:ext cx="24377904" cy="13716000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953C805-497F-034F-AFE1-6D1F8FA4F04F}"/>
              </a:ext>
            </a:extLst>
          </p:cNvPr>
          <p:cNvCxnSpPr/>
          <p:nvPr/>
        </p:nvCxnSpPr>
        <p:spPr>
          <a:xfrm>
            <a:off x="0" y="762000"/>
            <a:ext cx="24377904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7E1EF40-3E5F-AF4C-8E6D-CC403BCC7840}"/>
              </a:ext>
            </a:extLst>
          </p:cNvPr>
          <p:cNvCxnSpPr/>
          <p:nvPr/>
        </p:nvCxnSpPr>
        <p:spPr>
          <a:xfrm>
            <a:off x="0" y="12977446"/>
            <a:ext cx="24377904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C688279-9DD6-8B4B-B758-F223E4AC0ED4}"/>
              </a:ext>
            </a:extLst>
          </p:cNvPr>
          <p:cNvCxnSpPr/>
          <p:nvPr/>
        </p:nvCxnSpPr>
        <p:spPr>
          <a:xfrm>
            <a:off x="758455" y="0"/>
            <a:ext cx="0" cy="13716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EF1F454-FDE5-134A-AE74-9B23E50C41EF}"/>
              </a:ext>
            </a:extLst>
          </p:cNvPr>
          <p:cNvCxnSpPr/>
          <p:nvPr/>
        </p:nvCxnSpPr>
        <p:spPr>
          <a:xfrm>
            <a:off x="18288000" y="0"/>
            <a:ext cx="0" cy="13716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170BCEC-88C2-9942-9C50-67BD913295E1}"/>
              </a:ext>
            </a:extLst>
          </p:cNvPr>
          <p:cNvCxnSpPr/>
          <p:nvPr/>
        </p:nvCxnSpPr>
        <p:spPr>
          <a:xfrm>
            <a:off x="23622000" y="0"/>
            <a:ext cx="0" cy="13716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7EE5E6A-C304-5041-AEE5-74F16021E78B}"/>
              </a:ext>
            </a:extLst>
          </p:cNvPr>
          <p:cNvCxnSpPr/>
          <p:nvPr/>
        </p:nvCxnSpPr>
        <p:spPr>
          <a:xfrm>
            <a:off x="18663138" y="70338"/>
            <a:ext cx="0" cy="13716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C899460-F877-9449-993E-541EDC24BF4E}"/>
              </a:ext>
            </a:extLst>
          </p:cNvPr>
          <p:cNvCxnSpPr/>
          <p:nvPr/>
        </p:nvCxnSpPr>
        <p:spPr>
          <a:xfrm>
            <a:off x="0" y="5164282"/>
            <a:ext cx="24377904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63A8776F-89B3-9B42-90BE-E363B0030899}"/>
              </a:ext>
            </a:extLst>
          </p:cNvPr>
          <p:cNvSpPr txBox="1">
            <a:spLocks/>
          </p:cNvSpPr>
          <p:nvPr/>
        </p:nvSpPr>
        <p:spPr>
          <a:xfrm>
            <a:off x="1219200" y="762000"/>
            <a:ext cx="17206181" cy="44319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63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400" b="1" dirty="0">
                <a:solidFill>
                  <a:schemeClr val="bg1"/>
                </a:solidFill>
                <a:latin typeface="IBM Plex Sans" panose="020B0503050000000000" pitchFamily="34" charset="77"/>
              </a:rPr>
              <a:t>Are you ready to take the next step?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D9B972D-6B4B-C34E-8093-002638CDC885}"/>
              </a:ext>
            </a:extLst>
          </p:cNvPr>
          <p:cNvCxnSpPr/>
          <p:nvPr/>
        </p:nvCxnSpPr>
        <p:spPr>
          <a:xfrm>
            <a:off x="17900073" y="0"/>
            <a:ext cx="0" cy="13716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28227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Blue - Master">
  <a:themeElements>
    <a:clrScheme name="IBM Cloud Garage Blue">
      <a:dk1>
        <a:srgbClr val="000000"/>
      </a:dk1>
      <a:lt1>
        <a:srgbClr val="FFFFFF"/>
      </a:lt1>
      <a:dk2>
        <a:srgbClr val="0530AD"/>
      </a:dk2>
      <a:lt2>
        <a:srgbClr val="C9DEFF"/>
      </a:lt2>
      <a:accent1>
        <a:srgbClr val="6EA6FF"/>
      </a:accent1>
      <a:accent2>
        <a:srgbClr val="0061FF"/>
      </a:accent2>
      <a:accent3>
        <a:srgbClr val="DCDCDC"/>
      </a:accent3>
      <a:accent4>
        <a:srgbClr val="F3F3F3"/>
      </a:accent4>
      <a:accent5>
        <a:srgbClr val="003C73"/>
      </a:accent5>
      <a:accent6>
        <a:srgbClr val="B3E6FF"/>
      </a:accent6>
      <a:hlink>
        <a:srgbClr val="0061FF"/>
      </a:hlink>
      <a:folHlink>
        <a:srgbClr val="0061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IBM Plex Sans"/>
        <a:ea typeface="IBM Plex Sans"/>
        <a:cs typeface="IBM Plex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1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IBM Plex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IBM Cloud Garage-Template" id="{85446B45-46BD-C043-9E57-54A7F04D810D}" vid="{732B8235-AB84-994D-9EF1-FD3699B79C72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IBM Plex Sans"/>
        <a:ea typeface="IBM Plex Sans"/>
        <a:cs typeface="IBM Plex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1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IBM Plex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- Master</Template>
  <TotalTime>6704</TotalTime>
  <Words>1395</Words>
  <Application>Microsoft Macintosh PowerPoint</Application>
  <PresentationFormat>Custom</PresentationFormat>
  <Paragraphs>195</Paragraphs>
  <Slides>17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Helvetica Neue</vt:lpstr>
      <vt:lpstr>Helvetica Neue Light</vt:lpstr>
      <vt:lpstr>Helvetica Neue Medium</vt:lpstr>
      <vt:lpstr>IBM Plex Sans</vt:lpstr>
      <vt:lpstr>IBM Plex Sans Light</vt:lpstr>
      <vt:lpstr>IBM Plex Sans Thin</vt:lpstr>
      <vt:lpstr>System Font Regular</vt:lpstr>
      <vt:lpstr>Wingdings</vt:lpstr>
      <vt:lpstr>Arial</vt:lpstr>
      <vt:lpstr>Blue -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Cordero</dc:creator>
  <cp:lastModifiedBy>Microsoft Office User</cp:lastModifiedBy>
  <cp:revision>126</cp:revision>
  <cp:lastPrinted>2019-05-28T21:06:34Z</cp:lastPrinted>
  <dcterms:created xsi:type="dcterms:W3CDTF">2019-04-23T19:04:05Z</dcterms:created>
  <dcterms:modified xsi:type="dcterms:W3CDTF">2019-07-18T12:21:02Z</dcterms:modified>
</cp:coreProperties>
</file>