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diagrams/layout1.xml" ContentType="application/vnd.openxmlformats-officedocument.drawingml.diagramLayout+xml"/>
  <Override PartName="/ppt/tags/tag12.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diagrams/quickStyle7.xml" ContentType="application/vnd.openxmlformats-officedocument.drawingml.diagramStyle+xml"/>
  <Override PartName="/ppt/tags/tag30.xml" ContentType="application/vnd.openxmlformats-officedocument.presentationml.tag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tags/tag28.xml" ContentType="application/vnd.openxmlformats-officedocument.presentationml.tags+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diagrams/data7.xml" ContentType="application/vnd.openxmlformats-officedocument.drawingml.diagramData+xml"/>
  <Override PartName="/ppt/tags/tag35.xml" ContentType="application/vnd.openxmlformats-officedocument.presentationml.tags+xml"/>
  <Override PartName="/ppt/diagrams/colors9.xml" ContentType="application/vnd.openxmlformats-officedocument.drawingml.diagramColors+xml"/>
  <Override PartName="/ppt/tags/tag4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diagrams/drawing8.xml" ContentType="application/vnd.ms-office.drawingml.diagramDrawing+xml"/>
  <Override PartName="/ppt/notesSlides/notesSlide31.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tags/tag31.xml" ContentType="application/vnd.openxmlformats-officedocument.presentationml.tag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tags/tag42.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xls" ContentType="application/vnd.ms-exce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notesSlides/notesSlide25.xml" ContentType="application/vnd.openxmlformats-officedocument.presentationml.notesSlide+xml"/>
  <Override PartName="/ppt/tags/tag29.xml" ContentType="application/vnd.openxmlformats-officedocument.presentationml.tags+xml"/>
  <Override PartName="/ppt/diagrams/data8.xml" ContentType="application/vnd.openxmlformats-officedocument.drawingml.diagramData+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tags/tag36.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tags/tag25.xml" ContentType="application/vnd.openxmlformats-officedocument.presentationml.tags+xml"/>
  <Override PartName="/ppt/diagrams/drawing9.xml" ContentType="application/vnd.ms-office.drawingml.diagramDrawing+xml"/>
  <Override PartName="/ppt/tags/tag43.xml" ContentType="application/vnd.openxmlformats-officedocument.presentationml.tags+xml"/>
  <Override PartName="/ppt/notesSlides/notesSlide10.xml" ContentType="application/vnd.openxmlformats-officedocument.presentationml.notesSlide+xml"/>
  <Override PartName="/ppt/diagrams/colors6.xml" ContentType="application/vnd.openxmlformats-officedocument.drawingml.diagramColors+xml"/>
  <Override PartName="/ppt/tags/tag32.xml" ContentType="application/vnd.openxmlformats-officedocument.presentationml.tags+xml"/>
  <Override PartName="/ppt/diagrams/quickStyle9.xml" ContentType="application/vnd.openxmlformats-officedocument.drawingml.diagramStyle+xml"/>
  <Override PartName="/ppt/diagrams/quickStyle11.xml" ContentType="application/vnd.openxmlformats-officedocument.drawingml.diagramStyle+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diagrams/drawing5.xml" ContentType="application/vnd.ms-office.drawingml.diagramDrawing+xml"/>
  <Override PartName="/ppt/charts/chart1.xml" ContentType="application/vnd.openxmlformats-officedocument.drawingml.chart+xml"/>
  <Override PartName="/ppt/tags/tag21.xml" ContentType="application/vnd.openxmlformats-officedocument.presentationml.tags+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tags/tag37.xml" ContentType="application/vnd.openxmlformats-officedocument.presentationml.tags+xml"/>
  <Override PartName="/ppt/notesSlides/notesSlide26.xml" ContentType="application/vnd.openxmlformats-officedocument.presentationml.notesSlide+xml"/>
  <Override PartName="/ppt/diagrams/data9.xml" ContentType="application/vnd.openxmlformats-officedocument.drawingml.diagramData+xml"/>
  <Override PartName="/ppt/tags/tag48.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55.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tags/tag3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diagrams/drawing6.xml" ContentType="application/vnd.ms-office.drawingml.diagramDrawing+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diagrams/data1.xml" ContentType="application/vnd.openxmlformats-officedocument.drawingml.diagramData+xml"/>
  <Override PartName="/ppt/tags/tag11.xml" ContentType="application/vnd.openxmlformats-officedocument.presentationml.tags+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diagrams/colors8.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368" r:id="rId2"/>
    <p:sldId id="396" r:id="rId3"/>
    <p:sldId id="558" r:id="rId4"/>
    <p:sldId id="543" r:id="rId5"/>
    <p:sldId id="492" r:id="rId6"/>
    <p:sldId id="562" r:id="rId7"/>
    <p:sldId id="548" r:id="rId8"/>
    <p:sldId id="532" r:id="rId9"/>
    <p:sldId id="598" r:id="rId10"/>
    <p:sldId id="599" r:id="rId11"/>
    <p:sldId id="590" r:id="rId12"/>
    <p:sldId id="540" r:id="rId13"/>
    <p:sldId id="505" r:id="rId14"/>
    <p:sldId id="509" r:id="rId15"/>
    <p:sldId id="513" r:id="rId16"/>
    <p:sldId id="516" r:id="rId17"/>
    <p:sldId id="591" r:id="rId18"/>
    <p:sldId id="577" r:id="rId19"/>
    <p:sldId id="555" r:id="rId20"/>
    <p:sldId id="556" r:id="rId21"/>
    <p:sldId id="565" r:id="rId22"/>
    <p:sldId id="557" r:id="rId23"/>
    <p:sldId id="559" r:id="rId24"/>
    <p:sldId id="583" r:id="rId25"/>
    <p:sldId id="587" r:id="rId26"/>
    <p:sldId id="536" r:id="rId27"/>
    <p:sldId id="498" r:id="rId28"/>
    <p:sldId id="500" r:id="rId29"/>
    <p:sldId id="501" r:id="rId30"/>
    <p:sldId id="571" r:id="rId31"/>
    <p:sldId id="600" r:id="rId32"/>
    <p:sldId id="529" r:id="rId33"/>
    <p:sldId id="499" r:id="rId34"/>
    <p:sldId id="401" r:id="rId35"/>
    <p:sldId id="357" r:id="rId36"/>
    <p:sldId id="496" r:id="rId37"/>
    <p:sldId id="573" r:id="rId38"/>
    <p:sldId id="514" r:id="rId39"/>
    <p:sldId id="515" r:id="rId40"/>
    <p:sldId id="574" r:id="rId41"/>
    <p:sldId id="575" r:id="rId42"/>
  </p:sldIdLst>
  <p:sldSz cx="9144000" cy="6858000" type="screen4x3"/>
  <p:notesSz cx="6858000" cy="9144000"/>
  <p:custDataLst>
    <p:tags r:id="rId45"/>
  </p:custDataLst>
  <p:defaultTextStyle>
    <a:defPPr>
      <a:defRPr lang="en-US"/>
    </a:defPPr>
    <a:lvl1pPr algn="l" rtl="0" fontAlgn="base">
      <a:spcBef>
        <a:spcPct val="0"/>
      </a:spcBef>
      <a:spcAft>
        <a:spcPct val="0"/>
      </a:spcAft>
      <a:defRPr kern="1200">
        <a:solidFill>
          <a:schemeClr val="tx2"/>
        </a:solidFill>
        <a:latin typeface="Arial" charset="0"/>
        <a:ea typeface="+mn-ea"/>
        <a:cs typeface="+mn-cs"/>
      </a:defRPr>
    </a:lvl1pPr>
    <a:lvl2pPr marL="457200" algn="l" rtl="0" fontAlgn="base">
      <a:spcBef>
        <a:spcPct val="0"/>
      </a:spcBef>
      <a:spcAft>
        <a:spcPct val="0"/>
      </a:spcAft>
      <a:defRPr kern="1200">
        <a:solidFill>
          <a:schemeClr val="tx2"/>
        </a:solidFill>
        <a:latin typeface="Arial" charset="0"/>
        <a:ea typeface="+mn-ea"/>
        <a:cs typeface="+mn-cs"/>
      </a:defRPr>
    </a:lvl2pPr>
    <a:lvl3pPr marL="914400" algn="l" rtl="0" fontAlgn="base">
      <a:spcBef>
        <a:spcPct val="0"/>
      </a:spcBef>
      <a:spcAft>
        <a:spcPct val="0"/>
      </a:spcAft>
      <a:defRPr kern="1200">
        <a:solidFill>
          <a:schemeClr val="tx2"/>
        </a:solidFill>
        <a:latin typeface="Arial" charset="0"/>
        <a:ea typeface="+mn-ea"/>
        <a:cs typeface="+mn-cs"/>
      </a:defRPr>
    </a:lvl3pPr>
    <a:lvl4pPr marL="1371600" algn="l" rtl="0" fontAlgn="base">
      <a:spcBef>
        <a:spcPct val="0"/>
      </a:spcBef>
      <a:spcAft>
        <a:spcPct val="0"/>
      </a:spcAft>
      <a:defRPr kern="1200">
        <a:solidFill>
          <a:schemeClr val="tx2"/>
        </a:solidFill>
        <a:latin typeface="Arial" charset="0"/>
        <a:ea typeface="+mn-ea"/>
        <a:cs typeface="+mn-cs"/>
      </a:defRPr>
    </a:lvl4pPr>
    <a:lvl5pPr marL="1828800" algn="l" rtl="0" fontAlgn="base">
      <a:spcBef>
        <a:spcPct val="0"/>
      </a:spcBef>
      <a:spcAft>
        <a:spcPct val="0"/>
      </a:spcAft>
      <a:defRPr kern="1200">
        <a:solidFill>
          <a:schemeClr val="tx2"/>
        </a:solidFill>
        <a:latin typeface="Arial" charset="0"/>
        <a:ea typeface="+mn-ea"/>
        <a:cs typeface="+mn-cs"/>
      </a:defRPr>
    </a:lvl5pPr>
    <a:lvl6pPr marL="2286000" algn="l" defTabSz="914400" rtl="0" eaLnBrk="1" latinLnBrk="0" hangingPunct="1">
      <a:defRPr kern="1200">
        <a:solidFill>
          <a:schemeClr val="tx2"/>
        </a:solidFill>
        <a:latin typeface="Arial" charset="0"/>
        <a:ea typeface="+mn-ea"/>
        <a:cs typeface="+mn-cs"/>
      </a:defRPr>
    </a:lvl6pPr>
    <a:lvl7pPr marL="2743200" algn="l" defTabSz="914400" rtl="0" eaLnBrk="1" latinLnBrk="0" hangingPunct="1">
      <a:defRPr kern="1200">
        <a:solidFill>
          <a:schemeClr val="tx2"/>
        </a:solidFill>
        <a:latin typeface="Arial" charset="0"/>
        <a:ea typeface="+mn-ea"/>
        <a:cs typeface="+mn-cs"/>
      </a:defRPr>
    </a:lvl7pPr>
    <a:lvl8pPr marL="3200400" algn="l" defTabSz="914400" rtl="0" eaLnBrk="1" latinLnBrk="0" hangingPunct="1">
      <a:defRPr kern="1200">
        <a:solidFill>
          <a:schemeClr val="tx2"/>
        </a:solidFill>
        <a:latin typeface="Arial" charset="0"/>
        <a:ea typeface="+mn-ea"/>
        <a:cs typeface="+mn-cs"/>
      </a:defRPr>
    </a:lvl8pPr>
    <a:lvl9pPr marL="3657600" algn="l" defTabSz="914400" rtl="0" eaLnBrk="1" latinLnBrk="0" hangingPunct="1">
      <a:defRPr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5151"/>
    <a:srgbClr val="969696"/>
    <a:srgbClr val="323232"/>
    <a:srgbClr val="91050F"/>
    <a:srgbClr val="F8F8F8"/>
    <a:srgbClr val="DDDDDD"/>
    <a:srgbClr val="000000"/>
    <a:srgbClr val="84848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59613" autoAdjust="0"/>
  </p:normalViewPr>
  <p:slideViewPr>
    <p:cSldViewPr snapToGrid="0" snapToObjects="1" showGuides="1">
      <p:cViewPr varScale="1">
        <p:scale>
          <a:sx n="60" d="100"/>
          <a:sy n="60" d="100"/>
        </p:scale>
        <p:origin x="-1308" y="-78"/>
      </p:cViewPr>
      <p:guideLst>
        <p:guide orient="horz" pos="21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43" d="100"/>
          <a:sy n="43" d="100"/>
        </p:scale>
        <p:origin x="-188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eicholz\My%20Documents\ATAC\Sales\PC5\Cruise%20Control%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Avaya Cruise Control</a:t>
            </a:r>
          </a:p>
        </c:rich>
      </c:tx>
      <c:layout/>
    </c:title>
    <c:plotArea>
      <c:layout/>
      <c:lineChart>
        <c:grouping val="standard"/>
        <c:ser>
          <c:idx val="0"/>
          <c:order val="0"/>
          <c:tx>
            <c:strRef>
              <c:f>Sheet1!$D$5</c:f>
              <c:strCache>
                <c:ptCount val="1"/>
                <c:pt idx="0">
                  <c:v>Desired Service Level</c:v>
                </c:pt>
              </c:strCache>
            </c:strRef>
          </c:tx>
          <c:marker>
            <c:symbol val="none"/>
          </c:marker>
          <c:cat>
            <c:strRef>
              <c:f>Sheet1!$C$6:$C$19</c:f>
              <c:strCache>
                <c:ptCount val="13"/>
                <c:pt idx="0">
                  <c:v>8AM</c:v>
                </c:pt>
                <c:pt idx="1">
                  <c:v>8:15</c:v>
                </c:pt>
                <c:pt idx="2">
                  <c:v>8:30</c:v>
                </c:pt>
                <c:pt idx="3">
                  <c:v>8:45</c:v>
                </c:pt>
                <c:pt idx="4">
                  <c:v>9:00</c:v>
                </c:pt>
                <c:pt idx="5">
                  <c:v>9:15</c:v>
                </c:pt>
                <c:pt idx="6">
                  <c:v>9:30</c:v>
                </c:pt>
                <c:pt idx="7">
                  <c:v>9:45</c:v>
                </c:pt>
                <c:pt idx="8">
                  <c:v>10:00</c:v>
                </c:pt>
                <c:pt idx="9">
                  <c:v>10:15</c:v>
                </c:pt>
                <c:pt idx="10">
                  <c:v>10:30</c:v>
                </c:pt>
                <c:pt idx="11">
                  <c:v>10:45</c:v>
                </c:pt>
                <c:pt idx="12">
                  <c:v>11AM</c:v>
                </c:pt>
              </c:strCache>
            </c:strRef>
          </c:cat>
          <c:val>
            <c:numRef>
              <c:f>Sheet1!$D$6:$D$19</c:f>
              <c:numCache>
                <c:formatCode>0%</c:formatCode>
                <c:ptCount val="14"/>
                <c:pt idx="0">
                  <c:v>0.98</c:v>
                </c:pt>
                <c:pt idx="1">
                  <c:v>0.98</c:v>
                </c:pt>
                <c:pt idx="2">
                  <c:v>0.98</c:v>
                </c:pt>
                <c:pt idx="3">
                  <c:v>0.98</c:v>
                </c:pt>
                <c:pt idx="4">
                  <c:v>0.98</c:v>
                </c:pt>
                <c:pt idx="5">
                  <c:v>0.98</c:v>
                </c:pt>
                <c:pt idx="6">
                  <c:v>0.98</c:v>
                </c:pt>
                <c:pt idx="7">
                  <c:v>0.98</c:v>
                </c:pt>
                <c:pt idx="8">
                  <c:v>0.98</c:v>
                </c:pt>
                <c:pt idx="9">
                  <c:v>0.98</c:v>
                </c:pt>
                <c:pt idx="10">
                  <c:v>0.98</c:v>
                </c:pt>
                <c:pt idx="11">
                  <c:v>0.98</c:v>
                </c:pt>
                <c:pt idx="12">
                  <c:v>0.98</c:v>
                </c:pt>
              </c:numCache>
            </c:numRef>
          </c:val>
        </c:ser>
        <c:ser>
          <c:idx val="1"/>
          <c:order val="1"/>
          <c:tx>
            <c:strRef>
              <c:f>Sheet1!$E$5</c:f>
              <c:strCache>
                <c:ptCount val="1"/>
                <c:pt idx="0">
                  <c:v>Manual Adjustements</c:v>
                </c:pt>
              </c:strCache>
            </c:strRef>
          </c:tx>
          <c:marker>
            <c:symbol val="none"/>
          </c:marker>
          <c:cat>
            <c:strRef>
              <c:f>Sheet1!$C$6:$C$19</c:f>
              <c:strCache>
                <c:ptCount val="13"/>
                <c:pt idx="0">
                  <c:v>8AM</c:v>
                </c:pt>
                <c:pt idx="1">
                  <c:v>8:15</c:v>
                </c:pt>
                <c:pt idx="2">
                  <c:v>8:30</c:v>
                </c:pt>
                <c:pt idx="3">
                  <c:v>8:45</c:v>
                </c:pt>
                <c:pt idx="4">
                  <c:v>9:00</c:v>
                </c:pt>
                <c:pt idx="5">
                  <c:v>9:15</c:v>
                </c:pt>
                <c:pt idx="6">
                  <c:v>9:30</c:v>
                </c:pt>
                <c:pt idx="7">
                  <c:v>9:45</c:v>
                </c:pt>
                <c:pt idx="8">
                  <c:v>10:00</c:v>
                </c:pt>
                <c:pt idx="9">
                  <c:v>10:15</c:v>
                </c:pt>
                <c:pt idx="10">
                  <c:v>10:30</c:v>
                </c:pt>
                <c:pt idx="11">
                  <c:v>10:45</c:v>
                </c:pt>
                <c:pt idx="12">
                  <c:v>11AM</c:v>
                </c:pt>
              </c:strCache>
            </c:strRef>
          </c:cat>
          <c:val>
            <c:numRef>
              <c:f>Sheet1!$E$6:$E$19</c:f>
              <c:numCache>
                <c:formatCode>0%</c:formatCode>
                <c:ptCount val="14"/>
                <c:pt idx="0">
                  <c:v>0.98</c:v>
                </c:pt>
                <c:pt idx="1">
                  <c:v>0.96000000000000063</c:v>
                </c:pt>
                <c:pt idx="2">
                  <c:v>0.98499999999999999</c:v>
                </c:pt>
                <c:pt idx="3">
                  <c:v>0.95000000000000062</c:v>
                </c:pt>
                <c:pt idx="4">
                  <c:v>0.95500000000000063</c:v>
                </c:pt>
                <c:pt idx="5">
                  <c:v>0.99</c:v>
                </c:pt>
                <c:pt idx="6">
                  <c:v>0.98499999999999999</c:v>
                </c:pt>
                <c:pt idx="7">
                  <c:v>0.98</c:v>
                </c:pt>
                <c:pt idx="8">
                  <c:v>0.97000000000000053</c:v>
                </c:pt>
                <c:pt idx="9">
                  <c:v>0.96000000000000063</c:v>
                </c:pt>
                <c:pt idx="10">
                  <c:v>0.98</c:v>
                </c:pt>
                <c:pt idx="11">
                  <c:v>0.99</c:v>
                </c:pt>
                <c:pt idx="12">
                  <c:v>0.98</c:v>
                </c:pt>
              </c:numCache>
            </c:numRef>
          </c:val>
        </c:ser>
        <c:ser>
          <c:idx val="2"/>
          <c:order val="2"/>
          <c:tx>
            <c:strRef>
              <c:f>Sheet1!$F$5</c:f>
              <c:strCache>
                <c:ptCount val="1"/>
                <c:pt idx="0">
                  <c:v>Avaya Cruise Control</c:v>
                </c:pt>
              </c:strCache>
            </c:strRef>
          </c:tx>
          <c:spPr>
            <a:ln w="44450">
              <a:solidFill>
                <a:schemeClr val="tx1"/>
              </a:solidFill>
            </a:ln>
          </c:spPr>
          <c:marker>
            <c:symbol val="none"/>
          </c:marker>
          <c:cat>
            <c:strRef>
              <c:f>Sheet1!$C$6:$C$19</c:f>
              <c:strCache>
                <c:ptCount val="13"/>
                <c:pt idx="0">
                  <c:v>8AM</c:v>
                </c:pt>
                <c:pt idx="1">
                  <c:v>8:15</c:v>
                </c:pt>
                <c:pt idx="2">
                  <c:v>8:30</c:v>
                </c:pt>
                <c:pt idx="3">
                  <c:v>8:45</c:v>
                </c:pt>
                <c:pt idx="4">
                  <c:v>9:00</c:v>
                </c:pt>
                <c:pt idx="5">
                  <c:v>9:15</c:v>
                </c:pt>
                <c:pt idx="6">
                  <c:v>9:30</c:v>
                </c:pt>
                <c:pt idx="7">
                  <c:v>9:45</c:v>
                </c:pt>
                <c:pt idx="8">
                  <c:v>10:00</c:v>
                </c:pt>
                <c:pt idx="9">
                  <c:v>10:15</c:v>
                </c:pt>
                <c:pt idx="10">
                  <c:v>10:30</c:v>
                </c:pt>
                <c:pt idx="11">
                  <c:v>10:45</c:v>
                </c:pt>
                <c:pt idx="12">
                  <c:v>11AM</c:v>
                </c:pt>
              </c:strCache>
            </c:strRef>
          </c:cat>
          <c:val>
            <c:numRef>
              <c:f>Sheet1!$F$6:$F$19</c:f>
              <c:numCache>
                <c:formatCode>0.0%</c:formatCode>
                <c:ptCount val="14"/>
                <c:pt idx="0">
                  <c:v>1</c:v>
                </c:pt>
                <c:pt idx="1">
                  <c:v>0.995</c:v>
                </c:pt>
                <c:pt idx="2">
                  <c:v>0.99</c:v>
                </c:pt>
                <c:pt idx="3">
                  <c:v>0.98799999999999999</c:v>
                </c:pt>
                <c:pt idx="4">
                  <c:v>0.98799999999999999</c:v>
                </c:pt>
                <c:pt idx="5">
                  <c:v>0.98699999999999999</c:v>
                </c:pt>
                <c:pt idx="6">
                  <c:v>0.98599999999999999</c:v>
                </c:pt>
                <c:pt idx="7">
                  <c:v>0.98499999999999999</c:v>
                </c:pt>
                <c:pt idx="8">
                  <c:v>0.98399999999999999</c:v>
                </c:pt>
                <c:pt idx="9">
                  <c:v>0.98299999999999998</c:v>
                </c:pt>
                <c:pt idx="10">
                  <c:v>0.98299999999999998</c:v>
                </c:pt>
                <c:pt idx="11">
                  <c:v>0.98199999999999998</c:v>
                </c:pt>
                <c:pt idx="12">
                  <c:v>0.98199999999999998</c:v>
                </c:pt>
              </c:numCache>
            </c:numRef>
          </c:val>
        </c:ser>
        <c:marker val="1"/>
        <c:axId val="186285440"/>
        <c:axId val="186299904"/>
      </c:lineChart>
      <c:catAx>
        <c:axId val="186285440"/>
        <c:scaling>
          <c:orientation val="minMax"/>
        </c:scaling>
        <c:axPos val="b"/>
        <c:title>
          <c:tx>
            <c:rich>
              <a:bodyPr/>
              <a:lstStyle/>
              <a:p>
                <a:pPr>
                  <a:defRPr>
                    <a:solidFill>
                      <a:schemeClr val="dk1"/>
                    </a:solidFill>
                    <a:latin typeface="+mn-lt"/>
                    <a:ea typeface="+mn-ea"/>
                    <a:cs typeface="+mn-cs"/>
                  </a:defRPr>
                </a:pPr>
                <a:r>
                  <a:rPr lang="en-US">
                    <a:solidFill>
                      <a:schemeClr val="dk1"/>
                    </a:solidFill>
                    <a:latin typeface="+mn-lt"/>
                    <a:ea typeface="+mn-ea"/>
                    <a:cs typeface="+mn-cs"/>
                  </a:rPr>
                  <a:t>Campaign Time </a:t>
                </a:r>
              </a:p>
            </c:rich>
          </c:tx>
          <c:layout/>
          <c:spPr>
            <a:noFill/>
            <a:ln w="9525" cap="flat" cmpd="sng" algn="ctr">
              <a:noFill/>
              <a:prstDash val="solid"/>
            </a:ln>
            <a:effectLst>
              <a:outerShdw blurRad="40000" dist="20000" dir="5400000" rotWithShape="0">
                <a:srgbClr val="000000">
                  <a:alpha val="38000"/>
                </a:srgbClr>
              </a:outerShdw>
            </a:effectLst>
          </c:spPr>
        </c:title>
        <c:majorTickMark val="none"/>
        <c:tickLblPos val="nextTo"/>
        <c:crossAx val="186299904"/>
        <c:crosses val="autoZero"/>
        <c:auto val="1"/>
        <c:lblAlgn val="ctr"/>
        <c:lblOffset val="100"/>
      </c:catAx>
      <c:valAx>
        <c:axId val="186299904"/>
        <c:scaling>
          <c:orientation val="minMax"/>
          <c:max val="1.00000000000001"/>
          <c:min val="0.94000000000000061"/>
        </c:scaling>
        <c:axPos val="l"/>
        <c:majorGridlines/>
        <c:title>
          <c:tx>
            <c:rich>
              <a:bodyPr rot="-5400000" vert="horz"/>
              <a:lstStyle/>
              <a:p>
                <a:pPr algn="ctr" rtl="0">
                  <a:defRPr>
                    <a:solidFill>
                      <a:schemeClr val="dk1"/>
                    </a:solidFill>
                    <a:latin typeface="+mn-lt"/>
                    <a:ea typeface="+mn-ea"/>
                    <a:cs typeface="+mn-cs"/>
                  </a:defRPr>
                </a:pPr>
                <a:r>
                  <a:rPr lang="en-US" sz="1000" b="1" i="0" u="none" strike="noStrike" kern="1200" baseline="0">
                    <a:solidFill>
                      <a:schemeClr val="dk1"/>
                    </a:solidFill>
                    <a:latin typeface="+mn-lt"/>
                    <a:ea typeface="+mn-ea"/>
                    <a:cs typeface="+mn-cs"/>
                  </a:rPr>
                  <a:t>Actual Service Level</a:t>
                </a:r>
              </a:p>
            </c:rich>
          </c:tx>
          <c:layout/>
          <c:spPr>
            <a:noFill/>
            <a:ln w="9525" cap="flat" cmpd="sng" algn="ctr">
              <a:noFill/>
              <a:prstDash val="solid"/>
            </a:ln>
            <a:effectLst>
              <a:outerShdw blurRad="40000" dist="20000" dir="5400000" rotWithShape="0">
                <a:srgbClr val="000000">
                  <a:alpha val="38000"/>
                </a:srgbClr>
              </a:outerShdw>
            </a:effectLst>
          </c:spPr>
        </c:title>
        <c:numFmt formatCode="0%" sourceLinked="1"/>
        <c:majorTickMark val="none"/>
        <c:tickLblPos val="nextTo"/>
        <c:spPr>
          <a:ln w="9525">
            <a:noFill/>
          </a:ln>
        </c:spPr>
        <c:crossAx val="186285440"/>
        <c:crosses val="autoZero"/>
        <c:crossBetween val="between"/>
      </c:valAx>
      <c:spPr>
        <a:noFill/>
        <a:ln w="25400">
          <a:noFill/>
        </a:ln>
      </c:spPr>
    </c:plotArea>
    <c:legend>
      <c:legendPos val="b"/>
      <c:layout/>
      <c:txPr>
        <a:bodyPr/>
        <a:lstStyle/>
        <a:p>
          <a:pPr>
            <a:defRPr b="1" i="0" baseline="0"/>
          </a:pPr>
          <a:endParaRPr lang="en-US"/>
        </a:p>
      </c:txPr>
    </c:legend>
    <c:plotVisOnly val="1"/>
  </c:chart>
  <c:spPr>
    <a:solidFill>
      <a:schemeClr val="bg1">
        <a:lumMod val="85000"/>
      </a:schemeClr>
    </a:solidFill>
    <a:ln w="9525" cap="flat" cmpd="sng" algn="ctr">
      <a:solidFill>
        <a:schemeClr val="dk1">
          <a:shade val="95000"/>
          <a:satMod val="105000"/>
        </a:schemeClr>
      </a:solidFill>
      <a:prstDash val="solid"/>
    </a:ln>
    <a:effectLst>
      <a:innerShdw blurRad="114300">
        <a:prstClr val="black"/>
      </a:innerShdw>
    </a:effectLst>
  </c:spPr>
  <c:txPr>
    <a:bodyPr/>
    <a:lstStyle/>
    <a:p>
      <a:pPr>
        <a:defRPr>
          <a:solidFill>
            <a:schemeClr val="dk1"/>
          </a:solidFill>
          <a:latin typeface="+mn-lt"/>
          <a:ea typeface="+mn-ea"/>
          <a:cs typeface="+mn-cs"/>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3FFB3-B17E-48B7-9949-629C091EE746}" type="doc">
      <dgm:prSet loTypeId="urn:microsoft.com/office/officeart/2005/8/layout/matrix3" loCatId="matrix" qsTypeId="urn:microsoft.com/office/officeart/2005/8/quickstyle/simple1" qsCatId="simple" csTypeId="urn:microsoft.com/office/officeart/2005/8/colors/accent0_1" csCatId="mainScheme" phldr="1"/>
      <dgm:spPr/>
      <dgm:t>
        <a:bodyPr/>
        <a:lstStyle/>
        <a:p>
          <a:endParaRPr lang="en-US"/>
        </a:p>
      </dgm:t>
    </dgm:pt>
    <dgm:pt modelId="{8A4CD2CB-976B-46F8-82DC-256148186E50}">
      <dgm:prSet phldrT="[Text]" custT="1"/>
      <dgm:spPr/>
      <dgm:t>
        <a:bodyPr/>
        <a:lstStyle/>
        <a:p>
          <a:r>
            <a:rPr lang="en-US" b="1" kern="1200" dirty="0" smtClean="0">
              <a:solidFill>
                <a:schemeClr val="accent1"/>
              </a:solidFill>
              <a:latin typeface="Arial" charset="0"/>
              <a:ea typeface="+mn-ea"/>
              <a:cs typeface="+mn-cs"/>
            </a:rPr>
            <a:t>Finance &amp; Insurance</a:t>
          </a:r>
        </a:p>
        <a:p>
          <a:r>
            <a:rPr lang="en-US" sz="1050" kern="1200" dirty="0" smtClean="0"/>
            <a:t>Claim Updates</a:t>
          </a:r>
        </a:p>
        <a:p>
          <a:r>
            <a:rPr lang="en-US" sz="1050" kern="1200" dirty="0" smtClean="0"/>
            <a:t>Fraud alerts </a:t>
          </a:r>
        </a:p>
        <a:p>
          <a:r>
            <a:rPr lang="en-US" sz="1050" kern="1200" dirty="0" smtClean="0"/>
            <a:t>Payment Reminders</a:t>
          </a:r>
        </a:p>
        <a:p>
          <a:r>
            <a:rPr lang="en-US" sz="1050" kern="1200" dirty="0" smtClean="0"/>
            <a:t>Balance Update</a:t>
          </a:r>
        </a:p>
        <a:p>
          <a:r>
            <a:rPr lang="en-US" sz="1050" kern="1200" dirty="0" smtClean="0"/>
            <a:t>Automated Renewals</a:t>
          </a:r>
        </a:p>
        <a:p>
          <a:r>
            <a:rPr lang="en-US" sz="1050" kern="1200" dirty="0" smtClean="0"/>
            <a:t>Cross-sell/up-sell</a:t>
          </a:r>
        </a:p>
        <a:p>
          <a:r>
            <a:rPr lang="en-US" sz="1050" kern="1200" dirty="0" smtClean="0"/>
            <a:t>Surveys</a:t>
          </a:r>
          <a:endParaRPr lang="en-US" sz="1050" kern="1200" dirty="0"/>
        </a:p>
      </dgm:t>
    </dgm:pt>
    <dgm:pt modelId="{8BB257B5-4286-41A7-90A9-8403C7CBB9C5}" type="parTrans" cxnId="{6D1DA185-8E31-4C88-85BF-0F3405125687}">
      <dgm:prSet/>
      <dgm:spPr/>
      <dgm:t>
        <a:bodyPr/>
        <a:lstStyle/>
        <a:p>
          <a:endParaRPr lang="en-US"/>
        </a:p>
      </dgm:t>
    </dgm:pt>
    <dgm:pt modelId="{CE74EE4E-EA27-42B1-BDF9-499BBB7847EC}" type="sibTrans" cxnId="{6D1DA185-8E31-4C88-85BF-0F3405125687}">
      <dgm:prSet/>
      <dgm:spPr/>
      <dgm:t>
        <a:bodyPr/>
        <a:lstStyle/>
        <a:p>
          <a:endParaRPr lang="en-US"/>
        </a:p>
      </dgm:t>
    </dgm:pt>
    <dgm:pt modelId="{F52793DD-9ACD-4E42-AD21-AB68D3B3A458}">
      <dgm:prSet phldrT="[Text]" custT="1"/>
      <dgm:spPr/>
      <dgm:t>
        <a:bodyPr/>
        <a:lstStyle/>
        <a:p>
          <a:r>
            <a:rPr lang="en-US" b="1" kern="1200" dirty="0" smtClean="0">
              <a:solidFill>
                <a:schemeClr val="accent1"/>
              </a:solidFill>
              <a:latin typeface="Arial" charset="0"/>
              <a:ea typeface="+mn-ea"/>
              <a:cs typeface="+mn-cs"/>
            </a:rPr>
            <a:t>Healthcare</a:t>
          </a:r>
        </a:p>
        <a:p>
          <a:r>
            <a:rPr lang="en-US" sz="1050" kern="1200" dirty="0" smtClean="0"/>
            <a:t>Prescription Alert/Refills</a:t>
          </a:r>
        </a:p>
        <a:p>
          <a:r>
            <a:rPr lang="en-US" sz="1050" kern="1200" dirty="0" smtClean="0"/>
            <a:t>Program Enrollment </a:t>
          </a:r>
        </a:p>
        <a:p>
          <a:r>
            <a:rPr lang="en-US" sz="1050" kern="1200" dirty="0" smtClean="0"/>
            <a:t>Appointment Reminders</a:t>
          </a:r>
        </a:p>
        <a:p>
          <a:r>
            <a:rPr lang="en-US" sz="1050" kern="1200" dirty="0" smtClean="0"/>
            <a:t>Payment Reminders</a:t>
          </a:r>
        </a:p>
        <a:p>
          <a:r>
            <a:rPr lang="en-US" sz="1050" kern="1200" dirty="0" smtClean="0"/>
            <a:t>Out-Patient Updates</a:t>
          </a:r>
        </a:p>
        <a:p>
          <a:r>
            <a:rPr lang="en-US" sz="1050" kern="1200" dirty="0" smtClean="0"/>
            <a:t>Pandemic Warnings</a:t>
          </a:r>
        </a:p>
        <a:p>
          <a:r>
            <a:rPr lang="en-US" sz="1050" kern="1200" dirty="0" smtClean="0"/>
            <a:t>Staff Scheduling Alerts</a:t>
          </a:r>
        </a:p>
        <a:p>
          <a:r>
            <a:rPr lang="en-US" sz="1050" kern="1200" dirty="0" smtClean="0"/>
            <a:t>Post service surveys</a:t>
          </a:r>
          <a:endParaRPr lang="en-US" sz="1050" kern="1200" dirty="0"/>
        </a:p>
      </dgm:t>
    </dgm:pt>
    <dgm:pt modelId="{CC4617EA-286C-4AC4-8C7A-DFE78A43C029}" type="parTrans" cxnId="{4201B4F3-5222-421B-B78B-8EBE3B6BF639}">
      <dgm:prSet/>
      <dgm:spPr/>
      <dgm:t>
        <a:bodyPr/>
        <a:lstStyle/>
        <a:p>
          <a:endParaRPr lang="en-US"/>
        </a:p>
      </dgm:t>
    </dgm:pt>
    <dgm:pt modelId="{BEF9B504-9421-4029-A0DC-4EF581BA6DFC}" type="sibTrans" cxnId="{4201B4F3-5222-421B-B78B-8EBE3B6BF639}">
      <dgm:prSet/>
      <dgm:spPr/>
      <dgm:t>
        <a:bodyPr/>
        <a:lstStyle/>
        <a:p>
          <a:endParaRPr lang="en-US"/>
        </a:p>
      </dgm:t>
    </dgm:pt>
    <dgm:pt modelId="{DF9E6E26-A2E2-4237-B6BC-F5BF9370A5D0}">
      <dgm:prSet phldrT="[Text]" custT="1"/>
      <dgm:spPr/>
      <dgm:t>
        <a:bodyPr/>
        <a:lstStyle/>
        <a:p>
          <a:pPr defTabSz="2889250">
            <a:lnSpc>
              <a:spcPct val="90000"/>
            </a:lnSpc>
            <a:spcBef>
              <a:spcPct val="0"/>
            </a:spcBef>
            <a:spcAft>
              <a:spcPct val="35000"/>
            </a:spcAft>
          </a:pPr>
          <a:r>
            <a:rPr lang="en-US" b="1" kern="1200" dirty="0" smtClean="0">
              <a:solidFill>
                <a:schemeClr val="accent1"/>
              </a:solidFill>
              <a:latin typeface="Arial" charset="0"/>
              <a:ea typeface="+mn-ea"/>
              <a:cs typeface="+mn-cs"/>
            </a:rPr>
            <a:t>Utilities and Telecom</a:t>
          </a:r>
        </a:p>
        <a:p>
          <a:pPr marL="0" marR="0" indent="0" defTabSz="914400" eaLnBrk="1" fontAlgn="auto" latinLnBrk="0" hangingPunct="1">
            <a:lnSpc>
              <a:spcPct val="100000"/>
            </a:lnSpc>
            <a:spcBef>
              <a:spcPts val="0"/>
            </a:spcBef>
            <a:spcAft>
              <a:spcPts val="0"/>
            </a:spcAft>
            <a:buClrTx/>
            <a:buSzTx/>
            <a:buFontTx/>
            <a:buNone/>
            <a:tabLst/>
            <a:defRPr/>
          </a:pPr>
          <a:r>
            <a:rPr lang="en-US" sz="1050" kern="1200" dirty="0" smtClean="0"/>
            <a:t>Field Service  Appointment Reminders</a:t>
          </a:r>
        </a:p>
        <a:p>
          <a:pPr defTabSz="2889250">
            <a:lnSpc>
              <a:spcPct val="90000"/>
            </a:lnSpc>
            <a:spcBef>
              <a:spcPct val="0"/>
            </a:spcBef>
            <a:spcAft>
              <a:spcPct val="35000"/>
            </a:spcAft>
          </a:pPr>
          <a:r>
            <a:rPr lang="en-US" sz="1050" kern="1200" dirty="0" smtClean="0"/>
            <a:t>Payment Reminders</a:t>
          </a:r>
        </a:p>
        <a:p>
          <a:pPr defTabSz="2889250">
            <a:lnSpc>
              <a:spcPct val="90000"/>
            </a:lnSpc>
            <a:spcBef>
              <a:spcPct val="0"/>
            </a:spcBef>
            <a:spcAft>
              <a:spcPct val="35000"/>
            </a:spcAft>
          </a:pPr>
          <a:r>
            <a:rPr lang="en-US" sz="1050" kern="1200" dirty="0" smtClean="0"/>
            <a:t>Service Outage and Restoration Alerts</a:t>
          </a:r>
        </a:p>
        <a:p>
          <a:pPr defTabSz="2889250">
            <a:lnSpc>
              <a:spcPct val="90000"/>
            </a:lnSpc>
            <a:spcBef>
              <a:spcPct val="0"/>
            </a:spcBef>
            <a:spcAft>
              <a:spcPct val="35000"/>
            </a:spcAft>
          </a:pPr>
          <a:r>
            <a:rPr lang="en-US" sz="1050" kern="1200" dirty="0" smtClean="0"/>
            <a:t>Emergency Staff Call-Outs</a:t>
          </a:r>
        </a:p>
        <a:p>
          <a:pPr defTabSz="2889250">
            <a:lnSpc>
              <a:spcPct val="90000"/>
            </a:lnSpc>
            <a:spcBef>
              <a:spcPct val="0"/>
            </a:spcBef>
            <a:spcAft>
              <a:spcPct val="35000"/>
            </a:spcAft>
          </a:pPr>
          <a:r>
            <a:rPr lang="en-US" sz="1050" kern="1200" dirty="0" smtClean="0"/>
            <a:t>Account Status Updates</a:t>
          </a:r>
        </a:p>
      </dgm:t>
    </dgm:pt>
    <dgm:pt modelId="{8DC83C23-05E6-48DC-9D9F-8FF565105B09}" type="parTrans" cxnId="{59EEA78D-72D7-4815-94F9-79FEF613D7A5}">
      <dgm:prSet/>
      <dgm:spPr/>
      <dgm:t>
        <a:bodyPr/>
        <a:lstStyle/>
        <a:p>
          <a:endParaRPr lang="en-US"/>
        </a:p>
      </dgm:t>
    </dgm:pt>
    <dgm:pt modelId="{0E707763-B389-4AA9-A351-E7374D18319E}" type="sibTrans" cxnId="{59EEA78D-72D7-4815-94F9-79FEF613D7A5}">
      <dgm:prSet/>
      <dgm:spPr/>
      <dgm:t>
        <a:bodyPr/>
        <a:lstStyle/>
        <a:p>
          <a:endParaRPr lang="en-US"/>
        </a:p>
      </dgm:t>
    </dgm:pt>
    <dgm:pt modelId="{7D964EE1-F2D6-4894-98FE-A9D725B7B399}">
      <dgm:prSet phldrT="[Text]" custT="1"/>
      <dgm:spPr/>
      <dgm:t>
        <a:bodyPr/>
        <a:lstStyle/>
        <a:p>
          <a:pPr defTabSz="355600">
            <a:lnSpc>
              <a:spcPct val="90000"/>
            </a:lnSpc>
            <a:spcBef>
              <a:spcPct val="0"/>
            </a:spcBef>
            <a:spcAft>
              <a:spcPct val="35000"/>
            </a:spcAft>
          </a:pPr>
          <a:endParaRPr lang="en-US" sz="1050" kern="1200" dirty="0" smtClean="0"/>
        </a:p>
        <a:p>
          <a:pPr defTabSz="355600">
            <a:lnSpc>
              <a:spcPct val="90000"/>
            </a:lnSpc>
            <a:spcBef>
              <a:spcPct val="0"/>
            </a:spcBef>
            <a:spcAft>
              <a:spcPct val="35000"/>
            </a:spcAft>
          </a:pPr>
          <a:r>
            <a:rPr lang="en-US" b="1" kern="1200" dirty="0" smtClean="0">
              <a:solidFill>
                <a:schemeClr val="accent1"/>
              </a:solidFill>
              <a:latin typeface="Arial" charset="0"/>
              <a:ea typeface="+mn-ea"/>
              <a:cs typeface="+mn-cs"/>
            </a:rPr>
            <a:t>Consumer and Retail</a:t>
          </a:r>
        </a:p>
        <a:p>
          <a:pPr marL="0" marR="0" indent="0" defTabSz="914400" eaLnBrk="1" fontAlgn="auto" latinLnBrk="0" hangingPunct="1">
            <a:lnSpc>
              <a:spcPct val="100000"/>
            </a:lnSpc>
            <a:spcBef>
              <a:spcPts val="0"/>
            </a:spcBef>
            <a:spcAft>
              <a:spcPts val="0"/>
            </a:spcAft>
            <a:buClrTx/>
            <a:buSzTx/>
            <a:buFontTx/>
            <a:buNone/>
            <a:tabLst/>
            <a:defRPr/>
          </a:pPr>
          <a:r>
            <a:rPr lang="en-US" sz="1050" kern="1200" dirty="0" smtClean="0"/>
            <a:t>Delivery &amp; Back Orders</a:t>
          </a:r>
        </a:p>
        <a:p>
          <a:pPr marL="0" marR="0" indent="0" defTabSz="914400" eaLnBrk="1" fontAlgn="auto" latinLnBrk="0" hangingPunct="1">
            <a:lnSpc>
              <a:spcPct val="100000"/>
            </a:lnSpc>
            <a:spcBef>
              <a:spcPts val="0"/>
            </a:spcBef>
            <a:spcAft>
              <a:spcPts val="0"/>
            </a:spcAft>
            <a:buClrTx/>
            <a:buSzTx/>
            <a:buFontTx/>
            <a:buNone/>
            <a:tabLst/>
            <a:defRPr/>
          </a:pPr>
          <a:r>
            <a:rPr lang="en-US" sz="1050" kern="1200" dirty="0" smtClean="0"/>
            <a:t>Travel Alerts</a:t>
          </a:r>
        </a:p>
        <a:p>
          <a:pPr marL="0" marR="0" indent="0" defTabSz="914400" eaLnBrk="1" fontAlgn="auto" latinLnBrk="0" hangingPunct="1">
            <a:lnSpc>
              <a:spcPct val="100000"/>
            </a:lnSpc>
            <a:spcBef>
              <a:spcPts val="0"/>
            </a:spcBef>
            <a:spcAft>
              <a:spcPts val="0"/>
            </a:spcAft>
            <a:buClrTx/>
            <a:buSzTx/>
            <a:buFontTx/>
            <a:buNone/>
            <a:tabLst/>
            <a:defRPr/>
          </a:pPr>
          <a:r>
            <a:rPr lang="en-US" sz="1050" kern="1200" dirty="0" smtClean="0"/>
            <a:t>Collections and Billing Reminders</a:t>
          </a:r>
        </a:p>
        <a:p>
          <a:pPr marL="0" marR="0" indent="0" defTabSz="914400" eaLnBrk="1" fontAlgn="auto" latinLnBrk="0" hangingPunct="1">
            <a:lnSpc>
              <a:spcPct val="100000"/>
            </a:lnSpc>
            <a:spcBef>
              <a:spcPts val="0"/>
            </a:spcBef>
            <a:spcAft>
              <a:spcPts val="0"/>
            </a:spcAft>
            <a:buClrTx/>
            <a:buSzTx/>
            <a:buFontTx/>
            <a:buNone/>
            <a:tabLst/>
            <a:defRPr/>
          </a:pPr>
          <a:r>
            <a:rPr lang="en-US" sz="1050" kern="1200" dirty="0" smtClean="0"/>
            <a:t>Subscription Renewals</a:t>
          </a:r>
        </a:p>
        <a:p>
          <a:pPr marL="0" marR="0" indent="0" defTabSz="914400" eaLnBrk="1" fontAlgn="auto" latinLnBrk="0" hangingPunct="1">
            <a:lnSpc>
              <a:spcPct val="100000"/>
            </a:lnSpc>
            <a:spcBef>
              <a:spcPts val="0"/>
            </a:spcBef>
            <a:spcAft>
              <a:spcPts val="0"/>
            </a:spcAft>
            <a:buClrTx/>
            <a:buSzTx/>
            <a:buFontTx/>
            <a:buNone/>
            <a:tabLst/>
            <a:defRPr/>
          </a:pPr>
          <a:r>
            <a:rPr lang="en-US" sz="1050" kern="1200" dirty="0" smtClean="0"/>
            <a:t>Contract Renewals </a:t>
          </a:r>
        </a:p>
        <a:p>
          <a:pPr marL="0" marR="0" indent="0" defTabSz="914400" eaLnBrk="1" fontAlgn="auto" latinLnBrk="0" hangingPunct="1">
            <a:lnSpc>
              <a:spcPct val="100000"/>
            </a:lnSpc>
            <a:spcBef>
              <a:spcPts val="0"/>
            </a:spcBef>
            <a:spcAft>
              <a:spcPts val="0"/>
            </a:spcAft>
            <a:buClrTx/>
            <a:buSzTx/>
            <a:buFontTx/>
            <a:buNone/>
            <a:tabLst/>
            <a:defRPr/>
          </a:pPr>
          <a:r>
            <a:rPr lang="en-US" sz="1050" kern="1200" dirty="0" smtClean="0"/>
            <a:t>Marketing and Post-Service Surveys</a:t>
          </a:r>
        </a:p>
      </dgm:t>
    </dgm:pt>
    <dgm:pt modelId="{82381C2B-63B5-40F6-872A-6E338FD52561}" type="parTrans" cxnId="{90274FF8-ACA5-49A0-80CB-082493186E37}">
      <dgm:prSet/>
      <dgm:spPr/>
      <dgm:t>
        <a:bodyPr/>
        <a:lstStyle/>
        <a:p>
          <a:endParaRPr lang="en-US"/>
        </a:p>
      </dgm:t>
    </dgm:pt>
    <dgm:pt modelId="{3BF84774-EE0A-4451-8B22-ACBC0E74AEB1}" type="sibTrans" cxnId="{90274FF8-ACA5-49A0-80CB-082493186E37}">
      <dgm:prSet/>
      <dgm:spPr/>
      <dgm:t>
        <a:bodyPr/>
        <a:lstStyle/>
        <a:p>
          <a:endParaRPr lang="en-US"/>
        </a:p>
      </dgm:t>
    </dgm:pt>
    <dgm:pt modelId="{A1D95214-868B-46D5-AA67-BC8693656067}" type="pres">
      <dgm:prSet presAssocID="{4833FFB3-B17E-48B7-9949-629C091EE746}" presName="matrix" presStyleCnt="0">
        <dgm:presLayoutVars>
          <dgm:chMax val="1"/>
          <dgm:dir/>
          <dgm:resizeHandles val="exact"/>
        </dgm:presLayoutVars>
      </dgm:prSet>
      <dgm:spPr/>
      <dgm:t>
        <a:bodyPr/>
        <a:lstStyle/>
        <a:p>
          <a:endParaRPr lang="en-US"/>
        </a:p>
      </dgm:t>
    </dgm:pt>
    <dgm:pt modelId="{604114A9-B9F0-4A8E-8E0C-8C04C6FBD43F}" type="pres">
      <dgm:prSet presAssocID="{4833FFB3-B17E-48B7-9949-629C091EE746}" presName="diamond" presStyleLbl="bgShp" presStyleIdx="0" presStyleCnt="1"/>
      <dgm:spPr/>
    </dgm:pt>
    <dgm:pt modelId="{E0754131-BD4C-4A9A-83C5-1EEA98D7753E}" type="pres">
      <dgm:prSet presAssocID="{4833FFB3-B17E-48B7-9949-629C091EE746}" presName="quad1" presStyleLbl="node1" presStyleIdx="0" presStyleCnt="4" custScaleX="217933" custScaleY="121056" custLinFactNeighborX="-58834" custLinFactNeighborY="-3704">
        <dgm:presLayoutVars>
          <dgm:chMax val="0"/>
          <dgm:chPref val="0"/>
          <dgm:bulletEnabled val="1"/>
        </dgm:presLayoutVars>
      </dgm:prSet>
      <dgm:spPr/>
      <dgm:t>
        <a:bodyPr/>
        <a:lstStyle/>
        <a:p>
          <a:endParaRPr lang="en-US"/>
        </a:p>
      </dgm:t>
    </dgm:pt>
    <dgm:pt modelId="{7022A573-3A3B-41BF-B353-36EB6F43E996}" type="pres">
      <dgm:prSet presAssocID="{4833FFB3-B17E-48B7-9949-629C091EE746}" presName="quad2" presStyleLbl="node1" presStyleIdx="1" presStyleCnt="4" custScaleX="217933" custScaleY="121056" custLinFactNeighborX="57116" custLinFactNeighborY="-3706">
        <dgm:presLayoutVars>
          <dgm:chMax val="0"/>
          <dgm:chPref val="0"/>
          <dgm:bulletEnabled val="1"/>
        </dgm:presLayoutVars>
      </dgm:prSet>
      <dgm:spPr/>
      <dgm:t>
        <a:bodyPr/>
        <a:lstStyle/>
        <a:p>
          <a:endParaRPr lang="en-US"/>
        </a:p>
      </dgm:t>
    </dgm:pt>
    <dgm:pt modelId="{AF7091A5-CCEE-4FE7-ADCD-849C04CDFD46}" type="pres">
      <dgm:prSet presAssocID="{4833FFB3-B17E-48B7-9949-629C091EE746}" presName="quad3" presStyleLbl="node1" presStyleIdx="2" presStyleCnt="4" custScaleX="217933" custScaleY="121056" custLinFactNeighborX="-58834" custLinFactNeighborY="14360">
        <dgm:presLayoutVars>
          <dgm:chMax val="0"/>
          <dgm:chPref val="0"/>
          <dgm:bulletEnabled val="1"/>
        </dgm:presLayoutVars>
      </dgm:prSet>
      <dgm:spPr/>
      <dgm:t>
        <a:bodyPr/>
        <a:lstStyle/>
        <a:p>
          <a:endParaRPr lang="en-US"/>
        </a:p>
      </dgm:t>
    </dgm:pt>
    <dgm:pt modelId="{1020E545-D665-4208-A9AD-5719C2F04844}" type="pres">
      <dgm:prSet presAssocID="{4833FFB3-B17E-48B7-9949-629C091EE746}" presName="quad4" presStyleLbl="node1" presStyleIdx="3" presStyleCnt="4" custScaleX="217933" custScaleY="121056" custLinFactNeighborX="57116" custLinFactNeighborY="13751">
        <dgm:presLayoutVars>
          <dgm:chMax val="0"/>
          <dgm:chPref val="0"/>
          <dgm:bulletEnabled val="1"/>
        </dgm:presLayoutVars>
      </dgm:prSet>
      <dgm:spPr/>
      <dgm:t>
        <a:bodyPr/>
        <a:lstStyle/>
        <a:p>
          <a:endParaRPr lang="en-US"/>
        </a:p>
      </dgm:t>
    </dgm:pt>
  </dgm:ptLst>
  <dgm:cxnLst>
    <dgm:cxn modelId="{6D1DA185-8E31-4C88-85BF-0F3405125687}" srcId="{4833FFB3-B17E-48B7-9949-629C091EE746}" destId="{8A4CD2CB-976B-46F8-82DC-256148186E50}" srcOrd="0" destOrd="0" parTransId="{8BB257B5-4286-41A7-90A9-8403C7CBB9C5}" sibTransId="{CE74EE4E-EA27-42B1-BDF9-499BBB7847EC}"/>
    <dgm:cxn modelId="{3C03AAAB-080E-405A-AC8B-FD1081F5CB6C}" type="presOf" srcId="{7D964EE1-F2D6-4894-98FE-A9D725B7B399}" destId="{1020E545-D665-4208-A9AD-5719C2F04844}" srcOrd="0" destOrd="0" presId="urn:microsoft.com/office/officeart/2005/8/layout/matrix3"/>
    <dgm:cxn modelId="{43DB41D9-1CB5-4BDB-91E2-5000253C15D2}" type="presOf" srcId="{8A4CD2CB-976B-46F8-82DC-256148186E50}" destId="{E0754131-BD4C-4A9A-83C5-1EEA98D7753E}" srcOrd="0" destOrd="0" presId="urn:microsoft.com/office/officeart/2005/8/layout/matrix3"/>
    <dgm:cxn modelId="{8C3D4F41-5B25-49D7-8BC7-13B29388C896}" type="presOf" srcId="{DF9E6E26-A2E2-4237-B6BC-F5BF9370A5D0}" destId="{AF7091A5-CCEE-4FE7-ADCD-849C04CDFD46}" srcOrd="0" destOrd="0" presId="urn:microsoft.com/office/officeart/2005/8/layout/matrix3"/>
    <dgm:cxn modelId="{90274FF8-ACA5-49A0-80CB-082493186E37}" srcId="{4833FFB3-B17E-48B7-9949-629C091EE746}" destId="{7D964EE1-F2D6-4894-98FE-A9D725B7B399}" srcOrd="3" destOrd="0" parTransId="{82381C2B-63B5-40F6-872A-6E338FD52561}" sibTransId="{3BF84774-EE0A-4451-8B22-ACBC0E74AEB1}"/>
    <dgm:cxn modelId="{59EEA78D-72D7-4815-94F9-79FEF613D7A5}" srcId="{4833FFB3-B17E-48B7-9949-629C091EE746}" destId="{DF9E6E26-A2E2-4237-B6BC-F5BF9370A5D0}" srcOrd="2" destOrd="0" parTransId="{8DC83C23-05E6-48DC-9D9F-8FF565105B09}" sibTransId="{0E707763-B389-4AA9-A351-E7374D18319E}"/>
    <dgm:cxn modelId="{ABC1BD70-504E-4866-B61E-81485834640D}" type="presOf" srcId="{F52793DD-9ACD-4E42-AD21-AB68D3B3A458}" destId="{7022A573-3A3B-41BF-B353-36EB6F43E996}" srcOrd="0" destOrd="0" presId="urn:microsoft.com/office/officeart/2005/8/layout/matrix3"/>
    <dgm:cxn modelId="{4201B4F3-5222-421B-B78B-8EBE3B6BF639}" srcId="{4833FFB3-B17E-48B7-9949-629C091EE746}" destId="{F52793DD-9ACD-4E42-AD21-AB68D3B3A458}" srcOrd="1" destOrd="0" parTransId="{CC4617EA-286C-4AC4-8C7A-DFE78A43C029}" sibTransId="{BEF9B504-9421-4029-A0DC-4EF581BA6DFC}"/>
    <dgm:cxn modelId="{A04C50B6-0CE2-4B45-BF1B-3DD9E5DA2612}" type="presOf" srcId="{4833FFB3-B17E-48B7-9949-629C091EE746}" destId="{A1D95214-868B-46D5-AA67-BC8693656067}" srcOrd="0" destOrd="0" presId="urn:microsoft.com/office/officeart/2005/8/layout/matrix3"/>
    <dgm:cxn modelId="{CF83502D-930B-4218-A3AB-A060BD6321D0}" type="presParOf" srcId="{A1D95214-868B-46D5-AA67-BC8693656067}" destId="{604114A9-B9F0-4A8E-8E0C-8C04C6FBD43F}" srcOrd="0" destOrd="0" presId="urn:microsoft.com/office/officeart/2005/8/layout/matrix3"/>
    <dgm:cxn modelId="{CD7289AA-AAAC-4422-8D1E-19562F08D660}" type="presParOf" srcId="{A1D95214-868B-46D5-AA67-BC8693656067}" destId="{E0754131-BD4C-4A9A-83C5-1EEA98D7753E}" srcOrd="1" destOrd="0" presId="urn:microsoft.com/office/officeart/2005/8/layout/matrix3"/>
    <dgm:cxn modelId="{880B69EB-488A-461F-B23F-798BF3A8AFC9}" type="presParOf" srcId="{A1D95214-868B-46D5-AA67-BC8693656067}" destId="{7022A573-3A3B-41BF-B353-36EB6F43E996}" srcOrd="2" destOrd="0" presId="urn:microsoft.com/office/officeart/2005/8/layout/matrix3"/>
    <dgm:cxn modelId="{FAD91DD4-322F-45ED-9F1C-650A9A7683EF}" type="presParOf" srcId="{A1D95214-868B-46D5-AA67-BC8693656067}" destId="{AF7091A5-CCEE-4FE7-ADCD-849C04CDFD46}" srcOrd="3" destOrd="0" presId="urn:microsoft.com/office/officeart/2005/8/layout/matrix3"/>
    <dgm:cxn modelId="{CF46987D-CDDD-49B6-85AD-2AE1F0CBF55C}" type="presParOf" srcId="{A1D95214-868B-46D5-AA67-BC8693656067}" destId="{1020E545-D665-4208-A9AD-5719C2F0484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627B50-DA5A-4298-AC50-8A3A93CE925F}" type="doc">
      <dgm:prSet loTypeId="urn:microsoft.com/office/officeart/2005/8/layout/lProcess2" loCatId="list" qsTypeId="urn:microsoft.com/office/officeart/2005/8/quickstyle/simple3" qsCatId="simple" csTypeId="urn:microsoft.com/office/officeart/2005/8/colors/accent4_4" csCatId="accent4" phldr="1"/>
      <dgm:spPr/>
      <dgm:t>
        <a:bodyPr/>
        <a:lstStyle/>
        <a:p>
          <a:endParaRPr lang="en-US"/>
        </a:p>
      </dgm:t>
    </dgm:pt>
    <dgm:pt modelId="{C8E0F87B-A4BC-4B69-8361-A7F9F2918120}">
      <dgm:prSet phldrT="[Text]" custT="1"/>
      <dgm:spPr/>
      <dgm:t>
        <a:bodyPr/>
        <a:lstStyle/>
        <a:p>
          <a:r>
            <a:rPr lang="en-US" sz="1800" b="1" i="0" baseline="0" dirty="0" smtClean="0">
              <a:solidFill>
                <a:schemeClr val="bg2"/>
              </a:solidFill>
            </a:rPr>
            <a:t>Call Progress</a:t>
          </a:r>
          <a:endParaRPr lang="en-US" sz="1800" b="1" i="0" baseline="0" dirty="0">
            <a:solidFill>
              <a:schemeClr val="bg2"/>
            </a:solidFill>
          </a:endParaRPr>
        </a:p>
      </dgm:t>
    </dgm:pt>
    <dgm:pt modelId="{A4EA80EB-8A46-4205-8105-7B90E3D56194}" type="parTrans" cxnId="{4D1C7F08-A25F-4086-83E8-F5265663A5DD}">
      <dgm:prSet/>
      <dgm:spPr/>
      <dgm:t>
        <a:bodyPr/>
        <a:lstStyle/>
        <a:p>
          <a:endParaRPr lang="en-US"/>
        </a:p>
      </dgm:t>
    </dgm:pt>
    <dgm:pt modelId="{79B7E107-F7D8-4EC4-B1F3-36C187FF76BC}" type="sibTrans" cxnId="{4D1C7F08-A25F-4086-83E8-F5265663A5DD}">
      <dgm:prSet/>
      <dgm:spPr/>
      <dgm:t>
        <a:bodyPr/>
        <a:lstStyle/>
        <a:p>
          <a:endParaRPr lang="en-US"/>
        </a:p>
      </dgm:t>
    </dgm:pt>
    <dgm:pt modelId="{50DBEDA1-03AE-4FAA-AC49-6FCD0B64EAEC}">
      <dgm:prSet phldrT="[Text]"/>
      <dgm:spPr/>
      <dgm:t>
        <a:bodyPr/>
        <a:lstStyle/>
        <a:p>
          <a:r>
            <a:rPr lang="en-US" dirty="0" smtClean="0"/>
            <a:t>98.9% Accurate</a:t>
          </a:r>
          <a:endParaRPr lang="en-US" dirty="0"/>
        </a:p>
      </dgm:t>
    </dgm:pt>
    <dgm:pt modelId="{001F9C65-E25C-4727-B05D-29E1CF1BD7DE}" type="parTrans" cxnId="{457B7B2D-16BB-482D-B13E-83C66B161E7E}">
      <dgm:prSet/>
      <dgm:spPr/>
      <dgm:t>
        <a:bodyPr/>
        <a:lstStyle/>
        <a:p>
          <a:endParaRPr lang="en-US"/>
        </a:p>
      </dgm:t>
    </dgm:pt>
    <dgm:pt modelId="{008CE230-3CA6-4B5B-8ECB-1FC60CCD4744}" type="sibTrans" cxnId="{457B7B2D-16BB-482D-B13E-83C66B161E7E}">
      <dgm:prSet/>
      <dgm:spPr/>
      <dgm:t>
        <a:bodyPr/>
        <a:lstStyle/>
        <a:p>
          <a:endParaRPr lang="en-US"/>
        </a:p>
      </dgm:t>
    </dgm:pt>
    <dgm:pt modelId="{3A66C894-36FB-4448-9463-A70927E0E617}">
      <dgm:prSet phldrT="[Text]"/>
      <dgm:spPr/>
      <dgm:t>
        <a:bodyPr/>
        <a:lstStyle/>
        <a:p>
          <a:r>
            <a:rPr lang="en-US" dirty="0" smtClean="0"/>
            <a:t>Enhanced cell Phone Detection</a:t>
          </a:r>
          <a:endParaRPr lang="en-US" dirty="0"/>
        </a:p>
      </dgm:t>
    </dgm:pt>
    <dgm:pt modelId="{5D8A2C4B-1FF9-4451-8344-C3206C7B7B57}" type="parTrans" cxnId="{D5AE6DC0-1FB3-4DED-971F-960E10710400}">
      <dgm:prSet/>
      <dgm:spPr/>
      <dgm:t>
        <a:bodyPr/>
        <a:lstStyle/>
        <a:p>
          <a:endParaRPr lang="en-US"/>
        </a:p>
      </dgm:t>
    </dgm:pt>
    <dgm:pt modelId="{1D040E77-8791-4F40-982C-FF2E95393943}" type="sibTrans" cxnId="{D5AE6DC0-1FB3-4DED-971F-960E10710400}">
      <dgm:prSet/>
      <dgm:spPr/>
      <dgm:t>
        <a:bodyPr/>
        <a:lstStyle/>
        <a:p>
          <a:endParaRPr lang="en-US"/>
        </a:p>
      </dgm:t>
    </dgm:pt>
    <dgm:pt modelId="{47DF47F0-29F9-4A7C-8252-F4F4972162BD}">
      <dgm:prSet phldrT="[Text]" custT="1"/>
      <dgm:spPr/>
      <dgm:t>
        <a:bodyPr/>
        <a:lstStyle/>
        <a:p>
          <a:r>
            <a:rPr lang="en-US" sz="1800" b="1" i="0" baseline="0" dirty="0" smtClean="0">
              <a:solidFill>
                <a:schemeClr val="bg2"/>
              </a:solidFill>
            </a:rPr>
            <a:t>Predictive Dialing</a:t>
          </a:r>
          <a:endParaRPr lang="en-US" sz="1800" b="1" i="0" baseline="0" dirty="0">
            <a:solidFill>
              <a:schemeClr val="bg2"/>
            </a:solidFill>
          </a:endParaRPr>
        </a:p>
      </dgm:t>
    </dgm:pt>
    <dgm:pt modelId="{B08F19A0-1BE9-4FF3-806E-0CBB418A9A8B}" type="parTrans" cxnId="{D2375801-C3C9-440F-9959-71DB976707F1}">
      <dgm:prSet/>
      <dgm:spPr/>
      <dgm:t>
        <a:bodyPr/>
        <a:lstStyle/>
        <a:p>
          <a:endParaRPr lang="en-US"/>
        </a:p>
      </dgm:t>
    </dgm:pt>
    <dgm:pt modelId="{FE890522-EF12-4911-A7EB-07FF24E56AEE}" type="sibTrans" cxnId="{D2375801-C3C9-440F-9959-71DB976707F1}">
      <dgm:prSet/>
      <dgm:spPr/>
      <dgm:t>
        <a:bodyPr/>
        <a:lstStyle/>
        <a:p>
          <a:endParaRPr lang="en-US"/>
        </a:p>
      </dgm:t>
    </dgm:pt>
    <dgm:pt modelId="{39584A19-E8F5-4024-B4BD-2EF87469E6FF}">
      <dgm:prSet phldrT="[Text]"/>
      <dgm:spPr/>
      <dgm:t>
        <a:bodyPr/>
        <a:lstStyle/>
        <a:p>
          <a:r>
            <a:rPr lang="en-US" dirty="0" smtClean="0"/>
            <a:t>Lowest Agent Wait Time with Lowest Abandon Rate</a:t>
          </a:r>
          <a:endParaRPr lang="en-US" dirty="0"/>
        </a:p>
      </dgm:t>
    </dgm:pt>
    <dgm:pt modelId="{EAD40D67-B004-43DE-B28B-9BC58CC3B2FA}" type="parTrans" cxnId="{A620E0AA-4F8D-41D2-9475-9353EBFE76EB}">
      <dgm:prSet/>
      <dgm:spPr/>
      <dgm:t>
        <a:bodyPr/>
        <a:lstStyle/>
        <a:p>
          <a:endParaRPr lang="en-US"/>
        </a:p>
      </dgm:t>
    </dgm:pt>
    <dgm:pt modelId="{F4642D5C-3E31-42F3-ACEA-E8255C991A25}" type="sibTrans" cxnId="{A620E0AA-4F8D-41D2-9475-9353EBFE76EB}">
      <dgm:prSet/>
      <dgm:spPr/>
      <dgm:t>
        <a:bodyPr/>
        <a:lstStyle/>
        <a:p>
          <a:endParaRPr lang="en-US"/>
        </a:p>
      </dgm:t>
    </dgm:pt>
    <dgm:pt modelId="{9FFE2BD5-25C9-429B-9B64-927216645FA4}">
      <dgm:prSet phldrT="[Text]"/>
      <dgm:spPr/>
      <dgm:t>
        <a:bodyPr/>
        <a:lstStyle/>
        <a:p>
          <a:r>
            <a:rPr lang="en-US" dirty="0" smtClean="0"/>
            <a:t>Manual Control with Expert Calling</a:t>
          </a:r>
          <a:endParaRPr lang="en-US" dirty="0"/>
        </a:p>
      </dgm:t>
    </dgm:pt>
    <dgm:pt modelId="{E55A1F1D-8684-4E9D-8792-933B96B3F458}" type="parTrans" cxnId="{4E64E416-B180-482C-9A91-3B990421E64B}">
      <dgm:prSet/>
      <dgm:spPr/>
      <dgm:t>
        <a:bodyPr/>
        <a:lstStyle/>
        <a:p>
          <a:endParaRPr lang="en-US"/>
        </a:p>
      </dgm:t>
    </dgm:pt>
    <dgm:pt modelId="{7EB0FA21-AAF7-4D06-A483-DAE587C973DF}" type="sibTrans" cxnId="{4E64E416-B180-482C-9A91-3B990421E64B}">
      <dgm:prSet/>
      <dgm:spPr/>
      <dgm:t>
        <a:bodyPr/>
        <a:lstStyle/>
        <a:p>
          <a:endParaRPr lang="en-US"/>
        </a:p>
      </dgm:t>
    </dgm:pt>
    <dgm:pt modelId="{94C0CB2B-6460-4103-8785-3B23FAD36C0B}">
      <dgm:prSet phldrT="[Text]" custT="1"/>
      <dgm:spPr/>
      <dgm:t>
        <a:bodyPr/>
        <a:lstStyle/>
        <a:p>
          <a:r>
            <a:rPr lang="en-US" sz="1800" b="1" i="0" baseline="0" dirty="0" smtClean="0">
              <a:solidFill>
                <a:schemeClr val="bg2"/>
              </a:solidFill>
            </a:rPr>
            <a:t>Blending</a:t>
          </a:r>
          <a:endParaRPr lang="en-US" sz="1800" b="1" i="0" baseline="0" dirty="0">
            <a:solidFill>
              <a:schemeClr val="bg2"/>
            </a:solidFill>
          </a:endParaRPr>
        </a:p>
      </dgm:t>
    </dgm:pt>
    <dgm:pt modelId="{032D4821-A7D0-42EF-91D8-C5BBDBB6E429}" type="parTrans" cxnId="{7A8FCA61-EEEC-48D7-954A-0308D53A97D1}">
      <dgm:prSet/>
      <dgm:spPr/>
      <dgm:t>
        <a:bodyPr/>
        <a:lstStyle/>
        <a:p>
          <a:endParaRPr lang="en-US"/>
        </a:p>
      </dgm:t>
    </dgm:pt>
    <dgm:pt modelId="{B0C920C9-BB49-4011-A705-DDA8031C7803}" type="sibTrans" cxnId="{7A8FCA61-EEEC-48D7-954A-0308D53A97D1}">
      <dgm:prSet/>
      <dgm:spPr/>
      <dgm:t>
        <a:bodyPr/>
        <a:lstStyle/>
        <a:p>
          <a:endParaRPr lang="en-US"/>
        </a:p>
      </dgm:t>
    </dgm:pt>
    <dgm:pt modelId="{7B83B486-17D7-4BE8-9B0E-A6656E6AC50C}">
      <dgm:prSet phldrT="[Text]"/>
      <dgm:spPr/>
      <dgm:t>
        <a:bodyPr/>
        <a:lstStyle/>
        <a:p>
          <a:r>
            <a:rPr lang="en-US" dirty="0" smtClean="0"/>
            <a:t>Intelligent Call Blending</a:t>
          </a:r>
          <a:endParaRPr lang="en-US" dirty="0"/>
        </a:p>
      </dgm:t>
    </dgm:pt>
    <dgm:pt modelId="{C4C1585B-7058-4DF6-B5C0-659B7F062A8F}" type="parTrans" cxnId="{65FD8A2A-7BB4-4B4B-B199-9E148A90EB75}">
      <dgm:prSet/>
      <dgm:spPr/>
      <dgm:t>
        <a:bodyPr/>
        <a:lstStyle/>
        <a:p>
          <a:endParaRPr lang="en-US"/>
        </a:p>
      </dgm:t>
    </dgm:pt>
    <dgm:pt modelId="{DD006766-D642-400A-BDA3-A8C7BEB95F40}" type="sibTrans" cxnId="{65FD8A2A-7BB4-4B4B-B199-9E148A90EB75}">
      <dgm:prSet/>
      <dgm:spPr/>
      <dgm:t>
        <a:bodyPr/>
        <a:lstStyle/>
        <a:p>
          <a:endParaRPr lang="en-US"/>
        </a:p>
      </dgm:t>
    </dgm:pt>
    <dgm:pt modelId="{376B5E50-AA76-4F54-8994-83765E689A2E}">
      <dgm:prSet phldrT="[Text]"/>
      <dgm:spPr/>
      <dgm:t>
        <a:bodyPr/>
        <a:lstStyle/>
        <a:p>
          <a:r>
            <a:rPr lang="en-US" dirty="0" smtClean="0"/>
            <a:t>Agent Blend – Predictive</a:t>
          </a:r>
          <a:endParaRPr lang="en-US" dirty="0"/>
        </a:p>
      </dgm:t>
    </dgm:pt>
    <dgm:pt modelId="{5F2F2450-A8CD-41C0-9813-A99EAF99E9B3}" type="parTrans" cxnId="{7811EF0C-BDC8-4062-AC04-4776A9557235}">
      <dgm:prSet/>
      <dgm:spPr/>
      <dgm:t>
        <a:bodyPr/>
        <a:lstStyle/>
        <a:p>
          <a:endParaRPr lang="en-US"/>
        </a:p>
      </dgm:t>
    </dgm:pt>
    <dgm:pt modelId="{7A99E01B-B454-4A33-839E-132947BEF8DD}" type="sibTrans" cxnId="{7811EF0C-BDC8-4062-AC04-4776A9557235}">
      <dgm:prSet/>
      <dgm:spPr/>
      <dgm:t>
        <a:bodyPr/>
        <a:lstStyle/>
        <a:p>
          <a:endParaRPr lang="en-US"/>
        </a:p>
      </dgm:t>
    </dgm:pt>
    <dgm:pt modelId="{C0A1CC88-B4FE-420F-82F1-8A17A41231DE}">
      <dgm:prSet phldrT="[Text]"/>
      <dgm:spPr/>
      <dgm:t>
        <a:bodyPr/>
        <a:lstStyle/>
        <a:p>
          <a:r>
            <a:rPr lang="en-US" dirty="0" smtClean="0"/>
            <a:t>Automation with Cruise Control</a:t>
          </a:r>
          <a:endParaRPr lang="en-US" dirty="0"/>
        </a:p>
      </dgm:t>
    </dgm:pt>
    <dgm:pt modelId="{4ADD1949-50E0-4480-BC3F-8F44AD3CC851}" type="parTrans" cxnId="{3A775D4A-9CA8-4074-BFC8-8A3D56C0619D}">
      <dgm:prSet/>
      <dgm:spPr/>
      <dgm:t>
        <a:bodyPr/>
        <a:lstStyle/>
        <a:p>
          <a:endParaRPr lang="en-US"/>
        </a:p>
      </dgm:t>
    </dgm:pt>
    <dgm:pt modelId="{DEE82676-B88E-47C7-8289-74A89D6510D0}" type="sibTrans" cxnId="{3A775D4A-9CA8-4074-BFC8-8A3D56C0619D}">
      <dgm:prSet/>
      <dgm:spPr/>
      <dgm:t>
        <a:bodyPr/>
        <a:lstStyle/>
        <a:p>
          <a:endParaRPr lang="en-US"/>
        </a:p>
      </dgm:t>
    </dgm:pt>
    <dgm:pt modelId="{3F81003C-1B37-4C4D-B70A-6577DC71EF48}">
      <dgm:prSet phldrT="[Text]"/>
      <dgm:spPr/>
      <dgm:t>
        <a:bodyPr/>
        <a:lstStyle/>
        <a:p>
          <a:r>
            <a:rPr lang="en-US" dirty="0" smtClean="0"/>
            <a:t>Agent Blend – Proactive</a:t>
          </a:r>
          <a:endParaRPr lang="en-US" dirty="0"/>
        </a:p>
      </dgm:t>
    </dgm:pt>
    <dgm:pt modelId="{32F18E44-A1E4-4D11-9DEB-310E5ACF6E41}" type="parTrans" cxnId="{06057546-19A7-4972-9287-847695850016}">
      <dgm:prSet/>
      <dgm:spPr/>
      <dgm:t>
        <a:bodyPr/>
        <a:lstStyle/>
        <a:p>
          <a:endParaRPr lang="en-US"/>
        </a:p>
      </dgm:t>
    </dgm:pt>
    <dgm:pt modelId="{A519C696-20A0-4FDC-B5F2-792F25FCEFEF}" type="sibTrans" cxnId="{06057546-19A7-4972-9287-847695850016}">
      <dgm:prSet/>
      <dgm:spPr/>
      <dgm:t>
        <a:bodyPr/>
        <a:lstStyle/>
        <a:p>
          <a:endParaRPr lang="en-US"/>
        </a:p>
      </dgm:t>
    </dgm:pt>
    <dgm:pt modelId="{2EB37007-399F-4627-B2A7-C4E12F6D95BE}">
      <dgm:prSet phldrT="[Text]" custT="1"/>
      <dgm:spPr/>
      <dgm:t>
        <a:bodyPr/>
        <a:lstStyle/>
        <a:p>
          <a:r>
            <a:rPr lang="en-US" sz="1800" b="1" i="0" baseline="0" dirty="0" smtClean="0">
              <a:solidFill>
                <a:schemeClr val="bg2"/>
              </a:solidFill>
            </a:rPr>
            <a:t>System Admin</a:t>
          </a:r>
          <a:endParaRPr lang="en-US" sz="1800" b="1" i="0" baseline="0" dirty="0">
            <a:solidFill>
              <a:schemeClr val="bg2"/>
            </a:solidFill>
          </a:endParaRPr>
        </a:p>
      </dgm:t>
    </dgm:pt>
    <dgm:pt modelId="{D1D9FCC7-F3CD-43B7-B561-5E45E104119A}" type="parTrans" cxnId="{EB993840-03A7-4726-912A-DDA0F3BFFD35}">
      <dgm:prSet/>
      <dgm:spPr/>
      <dgm:t>
        <a:bodyPr/>
        <a:lstStyle/>
        <a:p>
          <a:endParaRPr lang="en-US"/>
        </a:p>
      </dgm:t>
    </dgm:pt>
    <dgm:pt modelId="{8442B189-1AB7-43EE-8661-11BE781DC84E}" type="sibTrans" cxnId="{EB993840-03A7-4726-912A-DDA0F3BFFD35}">
      <dgm:prSet/>
      <dgm:spPr/>
      <dgm:t>
        <a:bodyPr/>
        <a:lstStyle/>
        <a:p>
          <a:endParaRPr lang="en-US"/>
        </a:p>
      </dgm:t>
    </dgm:pt>
    <dgm:pt modelId="{BBA57964-29EC-47BB-BEF8-1A51F71FE0D6}">
      <dgm:prSet phldrT="[Text]"/>
      <dgm:spPr/>
      <dgm:t>
        <a:bodyPr/>
        <a:lstStyle/>
        <a:p>
          <a:r>
            <a:rPr lang="en-US" dirty="0" smtClean="0"/>
            <a:t>Unified Administration and Configuration</a:t>
          </a:r>
          <a:endParaRPr lang="en-US" dirty="0"/>
        </a:p>
      </dgm:t>
    </dgm:pt>
    <dgm:pt modelId="{43C1159C-2430-497C-9A5B-6DA58A4A1880}" type="parTrans" cxnId="{098E547D-E4EC-4790-9220-FA9446065D5D}">
      <dgm:prSet/>
      <dgm:spPr/>
      <dgm:t>
        <a:bodyPr/>
        <a:lstStyle/>
        <a:p>
          <a:endParaRPr lang="en-US"/>
        </a:p>
      </dgm:t>
    </dgm:pt>
    <dgm:pt modelId="{B14DEA22-2BE0-414E-A8AC-5B58B921445E}" type="sibTrans" cxnId="{098E547D-E4EC-4790-9220-FA9446065D5D}">
      <dgm:prSet/>
      <dgm:spPr/>
      <dgm:t>
        <a:bodyPr/>
        <a:lstStyle/>
        <a:p>
          <a:endParaRPr lang="en-US"/>
        </a:p>
      </dgm:t>
    </dgm:pt>
    <dgm:pt modelId="{1ECB822E-0E9B-4AB4-A053-D6ABD4C4E37E}">
      <dgm:prSet phldrT="[Text]"/>
      <dgm:spPr/>
      <dgm:t>
        <a:bodyPr/>
        <a:lstStyle/>
        <a:p>
          <a:r>
            <a:rPr lang="en-US" dirty="0" smtClean="0"/>
            <a:t>Multiple-dialer Real-Time and Historical Reporting</a:t>
          </a:r>
          <a:endParaRPr lang="en-US" dirty="0"/>
        </a:p>
      </dgm:t>
    </dgm:pt>
    <dgm:pt modelId="{47EF7544-590D-4C5B-A32F-317D5651770C}" type="parTrans" cxnId="{A342276B-7F8C-422C-A580-DE16062717E2}">
      <dgm:prSet/>
      <dgm:spPr/>
      <dgm:t>
        <a:bodyPr/>
        <a:lstStyle/>
        <a:p>
          <a:endParaRPr lang="en-US"/>
        </a:p>
      </dgm:t>
    </dgm:pt>
    <dgm:pt modelId="{8C46E2BC-D313-43BF-BF1B-3C94CFA38F72}" type="sibTrans" cxnId="{A342276B-7F8C-422C-A580-DE16062717E2}">
      <dgm:prSet/>
      <dgm:spPr/>
      <dgm:t>
        <a:bodyPr/>
        <a:lstStyle/>
        <a:p>
          <a:endParaRPr lang="en-US"/>
        </a:p>
      </dgm:t>
    </dgm:pt>
    <dgm:pt modelId="{3ACF05E2-583C-4841-9A7B-1689153F312D}">
      <dgm:prSet phldrT="[Text]"/>
      <dgm:spPr/>
      <dgm:t>
        <a:bodyPr/>
        <a:lstStyle/>
        <a:p>
          <a:r>
            <a:rPr lang="en-US" dirty="0" smtClean="0"/>
            <a:t>Multi-dialer Administration</a:t>
          </a:r>
          <a:endParaRPr lang="en-US" dirty="0"/>
        </a:p>
      </dgm:t>
    </dgm:pt>
    <dgm:pt modelId="{31D404EE-8963-461D-B1DD-41D1213B25D5}" type="parTrans" cxnId="{9838D5DC-243D-40F4-934C-E4D02A6CD199}">
      <dgm:prSet/>
      <dgm:spPr/>
      <dgm:t>
        <a:bodyPr/>
        <a:lstStyle/>
        <a:p>
          <a:endParaRPr lang="en-US"/>
        </a:p>
      </dgm:t>
    </dgm:pt>
    <dgm:pt modelId="{EA252121-705C-464F-BFB9-8B38BCB3297B}" type="sibTrans" cxnId="{9838D5DC-243D-40F4-934C-E4D02A6CD199}">
      <dgm:prSet/>
      <dgm:spPr/>
      <dgm:t>
        <a:bodyPr/>
        <a:lstStyle/>
        <a:p>
          <a:endParaRPr lang="en-US"/>
        </a:p>
      </dgm:t>
    </dgm:pt>
    <dgm:pt modelId="{047DB3B8-DB5C-46EC-AA81-DC676CF84725}">
      <dgm:prSet phldrT="[Text]" custT="1"/>
      <dgm:spPr/>
      <dgm:t>
        <a:bodyPr/>
        <a:lstStyle/>
        <a:p>
          <a:r>
            <a:rPr lang="en-US" sz="1800" b="1" i="0" baseline="0" dirty="0" smtClean="0">
              <a:solidFill>
                <a:schemeClr val="bg2"/>
              </a:solidFill>
            </a:rPr>
            <a:t>System Health</a:t>
          </a:r>
          <a:endParaRPr lang="en-US" sz="1800" b="1" i="0" baseline="0" dirty="0">
            <a:solidFill>
              <a:schemeClr val="bg2"/>
            </a:solidFill>
          </a:endParaRPr>
        </a:p>
      </dgm:t>
    </dgm:pt>
    <dgm:pt modelId="{1679AA51-7B60-4FD0-A0E2-E3C81BAFE250}" type="parTrans" cxnId="{DD623861-BA9B-40D4-ACAC-BBB2EE60508E}">
      <dgm:prSet/>
      <dgm:spPr/>
      <dgm:t>
        <a:bodyPr/>
        <a:lstStyle/>
        <a:p>
          <a:endParaRPr lang="en-US"/>
        </a:p>
      </dgm:t>
    </dgm:pt>
    <dgm:pt modelId="{25516649-4FF8-4244-B125-71B0AC58497E}" type="sibTrans" cxnId="{DD623861-BA9B-40D4-ACAC-BBB2EE60508E}">
      <dgm:prSet/>
      <dgm:spPr/>
      <dgm:t>
        <a:bodyPr/>
        <a:lstStyle/>
        <a:p>
          <a:endParaRPr lang="en-US"/>
        </a:p>
      </dgm:t>
    </dgm:pt>
    <dgm:pt modelId="{196D9320-ACCD-4F55-9BA0-95551E8AA868}">
      <dgm:prSet phldrT="[Text]"/>
      <dgm:spPr/>
      <dgm:t>
        <a:bodyPr/>
        <a:lstStyle/>
        <a:p>
          <a:r>
            <a:rPr lang="en-US" dirty="0" smtClean="0"/>
            <a:t>Security</a:t>
          </a:r>
          <a:endParaRPr lang="en-US" dirty="0"/>
        </a:p>
      </dgm:t>
    </dgm:pt>
    <dgm:pt modelId="{6A378402-1240-471A-87C3-5863E7B49DAB}" type="parTrans" cxnId="{42FAA92A-7263-4B1F-B982-FA262A738DE2}">
      <dgm:prSet/>
      <dgm:spPr/>
      <dgm:t>
        <a:bodyPr/>
        <a:lstStyle/>
        <a:p>
          <a:endParaRPr lang="en-US"/>
        </a:p>
      </dgm:t>
    </dgm:pt>
    <dgm:pt modelId="{61D496A1-98A1-4239-8FB6-8352564EB0FD}" type="sibTrans" cxnId="{42FAA92A-7263-4B1F-B982-FA262A738DE2}">
      <dgm:prSet/>
      <dgm:spPr/>
      <dgm:t>
        <a:bodyPr/>
        <a:lstStyle/>
        <a:p>
          <a:endParaRPr lang="en-US"/>
        </a:p>
      </dgm:t>
    </dgm:pt>
    <dgm:pt modelId="{736B2B16-CCB9-4DDF-A9D5-1E77653D0C54}">
      <dgm:prSet phldrT="[Text]"/>
      <dgm:spPr/>
      <dgm:t>
        <a:bodyPr/>
        <a:lstStyle/>
        <a:p>
          <a:r>
            <a:rPr lang="en-US" dirty="0" smtClean="0"/>
            <a:t>99.9% Uptime</a:t>
          </a:r>
          <a:endParaRPr lang="en-US" dirty="0"/>
        </a:p>
      </dgm:t>
    </dgm:pt>
    <dgm:pt modelId="{D97C9864-5911-4825-B6DD-13FFD9151060}" type="parTrans" cxnId="{914B919B-2AD6-4649-B008-206B3D92D035}">
      <dgm:prSet/>
      <dgm:spPr/>
      <dgm:t>
        <a:bodyPr/>
        <a:lstStyle/>
        <a:p>
          <a:endParaRPr lang="en-US"/>
        </a:p>
      </dgm:t>
    </dgm:pt>
    <dgm:pt modelId="{8D85FE08-650D-4FFD-A06F-5F5DABFFA26C}" type="sibTrans" cxnId="{914B919B-2AD6-4649-B008-206B3D92D035}">
      <dgm:prSet/>
      <dgm:spPr/>
      <dgm:t>
        <a:bodyPr/>
        <a:lstStyle/>
        <a:p>
          <a:endParaRPr lang="en-US"/>
        </a:p>
      </dgm:t>
    </dgm:pt>
    <dgm:pt modelId="{0F46B19D-2B5C-4445-A7CF-7D635709681A}">
      <dgm:prSet phldrT="[Text]"/>
      <dgm:spPr/>
      <dgm:t>
        <a:bodyPr/>
        <a:lstStyle/>
        <a:p>
          <a:r>
            <a:rPr lang="en-US" dirty="0" smtClean="0"/>
            <a:t>Linux Server with RAID5</a:t>
          </a:r>
          <a:endParaRPr lang="en-US" dirty="0"/>
        </a:p>
      </dgm:t>
    </dgm:pt>
    <dgm:pt modelId="{7FF8DC4B-6475-4578-AB6A-4B12025A488D}" type="parTrans" cxnId="{D3A1B2FA-3041-428F-B673-868613E9D5D5}">
      <dgm:prSet/>
      <dgm:spPr/>
      <dgm:t>
        <a:bodyPr/>
        <a:lstStyle/>
        <a:p>
          <a:endParaRPr lang="en-US"/>
        </a:p>
      </dgm:t>
    </dgm:pt>
    <dgm:pt modelId="{3538A933-3962-4DFF-8914-557DC1176F66}" type="sibTrans" cxnId="{D3A1B2FA-3041-428F-B673-868613E9D5D5}">
      <dgm:prSet/>
      <dgm:spPr/>
      <dgm:t>
        <a:bodyPr/>
        <a:lstStyle/>
        <a:p>
          <a:endParaRPr lang="en-US"/>
        </a:p>
      </dgm:t>
    </dgm:pt>
    <dgm:pt modelId="{8C655069-DF28-4AF2-8179-4490EE91EF24}">
      <dgm:prSet phldrT="[Text]"/>
      <dgm:spPr/>
      <dgm:t>
        <a:bodyPr/>
        <a:lstStyle/>
        <a:p>
          <a:r>
            <a:rPr lang="en-US" dirty="0" smtClean="0"/>
            <a:t>Health Manager</a:t>
          </a:r>
          <a:endParaRPr lang="en-US" dirty="0"/>
        </a:p>
      </dgm:t>
    </dgm:pt>
    <dgm:pt modelId="{DFFB5D55-6B46-4026-BD74-D0B23C4E45F1}" type="parTrans" cxnId="{05C93562-B38A-4CE8-8C87-FE0923B2A5EA}">
      <dgm:prSet/>
      <dgm:spPr/>
      <dgm:t>
        <a:bodyPr/>
        <a:lstStyle/>
        <a:p>
          <a:endParaRPr lang="en-US"/>
        </a:p>
      </dgm:t>
    </dgm:pt>
    <dgm:pt modelId="{542C9DE3-AF74-436F-909A-308AB64BBBD3}" type="sibTrans" cxnId="{05C93562-B38A-4CE8-8C87-FE0923B2A5EA}">
      <dgm:prSet/>
      <dgm:spPr/>
      <dgm:t>
        <a:bodyPr/>
        <a:lstStyle/>
        <a:p>
          <a:endParaRPr lang="en-US"/>
        </a:p>
      </dgm:t>
    </dgm:pt>
    <dgm:pt modelId="{8DD6841F-F52D-4D1C-A30F-54B8B99DA9C7}">
      <dgm:prSet phldrT="[Text]" custT="1"/>
      <dgm:spPr/>
      <dgm:t>
        <a:bodyPr/>
        <a:lstStyle/>
        <a:p>
          <a:r>
            <a:rPr lang="en-US" sz="1800" b="1" i="0" baseline="0" dirty="0" smtClean="0">
              <a:solidFill>
                <a:schemeClr val="bg2"/>
              </a:solidFill>
            </a:rPr>
            <a:t>Scalability</a:t>
          </a:r>
          <a:endParaRPr lang="en-US" sz="1800" b="1" i="0" baseline="0" dirty="0">
            <a:solidFill>
              <a:schemeClr val="bg2"/>
            </a:solidFill>
          </a:endParaRPr>
        </a:p>
      </dgm:t>
    </dgm:pt>
    <dgm:pt modelId="{3ACA5D08-CE0A-423B-A7CE-F6E06644AD2E}" type="parTrans" cxnId="{878FD32E-041A-41E2-91CB-F6D559661058}">
      <dgm:prSet/>
      <dgm:spPr/>
      <dgm:t>
        <a:bodyPr/>
        <a:lstStyle/>
        <a:p>
          <a:endParaRPr lang="en-US"/>
        </a:p>
      </dgm:t>
    </dgm:pt>
    <dgm:pt modelId="{92C3A398-B4E6-4172-87A5-2EBAF92C7356}" type="sibTrans" cxnId="{878FD32E-041A-41E2-91CB-F6D559661058}">
      <dgm:prSet/>
      <dgm:spPr/>
      <dgm:t>
        <a:bodyPr/>
        <a:lstStyle/>
        <a:p>
          <a:endParaRPr lang="en-US"/>
        </a:p>
      </dgm:t>
    </dgm:pt>
    <dgm:pt modelId="{DA5C4CFE-4F4F-4F6D-ACBA-B798656730FD}">
      <dgm:prSet phldrT="[Text]"/>
      <dgm:spPr/>
      <dgm:t>
        <a:bodyPr/>
        <a:lstStyle/>
        <a:p>
          <a:r>
            <a:rPr lang="en-US" dirty="0" smtClean="0"/>
            <a:t>432 Agents on a Single System</a:t>
          </a:r>
          <a:endParaRPr lang="en-US" dirty="0"/>
        </a:p>
      </dgm:t>
    </dgm:pt>
    <dgm:pt modelId="{51587A46-4B57-42B5-8B6F-AEF800C8DB0D}" type="parTrans" cxnId="{A8A444DA-11AE-4A27-AC54-DC72614B6A6A}">
      <dgm:prSet/>
      <dgm:spPr/>
      <dgm:t>
        <a:bodyPr/>
        <a:lstStyle/>
        <a:p>
          <a:endParaRPr lang="en-US"/>
        </a:p>
      </dgm:t>
    </dgm:pt>
    <dgm:pt modelId="{58637549-0671-414D-87AC-0AED9D6B791E}" type="sibTrans" cxnId="{A8A444DA-11AE-4A27-AC54-DC72614B6A6A}">
      <dgm:prSet/>
      <dgm:spPr/>
      <dgm:t>
        <a:bodyPr/>
        <a:lstStyle/>
        <a:p>
          <a:endParaRPr lang="en-US"/>
        </a:p>
      </dgm:t>
    </dgm:pt>
    <dgm:pt modelId="{9BEDBCDD-FD5B-444C-9A58-DAA37C5741D7}">
      <dgm:prSet phldrT="[Text]"/>
      <dgm:spPr/>
      <dgm:t>
        <a:bodyPr/>
        <a:lstStyle/>
        <a:p>
          <a:r>
            <a:rPr lang="en-US" dirty="0" smtClean="0"/>
            <a:t>1728 Agents in a "pod"</a:t>
          </a:r>
          <a:endParaRPr lang="en-US" dirty="0"/>
        </a:p>
      </dgm:t>
    </dgm:pt>
    <dgm:pt modelId="{8547577B-C762-434B-BEFF-440DA93BFB2A}" type="parTrans" cxnId="{45E962FD-5B68-43AA-BC36-3A79EEF8F486}">
      <dgm:prSet/>
      <dgm:spPr/>
      <dgm:t>
        <a:bodyPr/>
        <a:lstStyle/>
        <a:p>
          <a:endParaRPr lang="en-US"/>
        </a:p>
      </dgm:t>
    </dgm:pt>
    <dgm:pt modelId="{145A6FF0-356D-4E87-B48C-984E83E37A07}" type="sibTrans" cxnId="{45E962FD-5B68-43AA-BC36-3A79EEF8F486}">
      <dgm:prSet/>
      <dgm:spPr/>
      <dgm:t>
        <a:bodyPr/>
        <a:lstStyle/>
        <a:p>
          <a:endParaRPr lang="en-US"/>
        </a:p>
      </dgm:t>
    </dgm:pt>
    <dgm:pt modelId="{1F800DD5-D086-4D69-934D-7B18E9C61A76}">
      <dgm:prSet phldrT="[Text]"/>
      <dgm:spPr/>
      <dgm:t>
        <a:bodyPr/>
        <a:lstStyle/>
        <a:p>
          <a:r>
            <a:rPr lang="en-US" dirty="0" smtClean="0"/>
            <a:t>Up to 345,000 Busy Calls per Hour</a:t>
          </a:r>
          <a:endParaRPr lang="en-US" dirty="0"/>
        </a:p>
      </dgm:t>
    </dgm:pt>
    <dgm:pt modelId="{2823DBCA-1774-405F-BB4B-45C351BFB6FB}" type="parTrans" cxnId="{22B1D8E0-DC09-4BA4-9435-2D9AB8D00859}">
      <dgm:prSet/>
      <dgm:spPr/>
      <dgm:t>
        <a:bodyPr/>
        <a:lstStyle/>
        <a:p>
          <a:endParaRPr lang="en-US"/>
        </a:p>
      </dgm:t>
    </dgm:pt>
    <dgm:pt modelId="{C90C0D3E-F876-4CF2-8749-9A19A9DAE340}" type="sibTrans" cxnId="{22B1D8E0-DC09-4BA4-9435-2D9AB8D00859}">
      <dgm:prSet/>
      <dgm:spPr/>
      <dgm:t>
        <a:bodyPr/>
        <a:lstStyle/>
        <a:p>
          <a:endParaRPr lang="en-US"/>
        </a:p>
      </dgm:t>
    </dgm:pt>
    <dgm:pt modelId="{C37A2922-DE39-494B-A90B-CDC2ABC0A493}">
      <dgm:prSet phldrT="[Text]"/>
      <dgm:spPr/>
      <dgm:t>
        <a:bodyPr/>
        <a:lstStyle/>
        <a:p>
          <a:r>
            <a:rPr lang="en-US" dirty="0" smtClean="0"/>
            <a:t>Virtual Dialer</a:t>
          </a:r>
          <a:endParaRPr lang="en-US" dirty="0"/>
        </a:p>
      </dgm:t>
    </dgm:pt>
    <dgm:pt modelId="{460D071A-042E-4DA9-9005-F3C8F1DE18D1}" type="sibTrans" cxnId="{D3CEBC29-F508-4DAB-A3FA-CE843AC6C308}">
      <dgm:prSet/>
      <dgm:spPr/>
      <dgm:t>
        <a:bodyPr/>
        <a:lstStyle/>
        <a:p>
          <a:endParaRPr lang="en-US"/>
        </a:p>
      </dgm:t>
    </dgm:pt>
    <dgm:pt modelId="{A1FFF25D-66DC-4224-8338-5F53A0DE08E1}" type="parTrans" cxnId="{D3CEBC29-F508-4DAB-A3FA-CE843AC6C308}">
      <dgm:prSet/>
      <dgm:spPr/>
      <dgm:t>
        <a:bodyPr/>
        <a:lstStyle/>
        <a:p>
          <a:endParaRPr lang="en-US"/>
        </a:p>
      </dgm:t>
    </dgm:pt>
    <dgm:pt modelId="{12382F7D-8909-44CD-B19F-04465883E8C8}" type="pres">
      <dgm:prSet presAssocID="{7A627B50-DA5A-4298-AC50-8A3A93CE925F}" presName="theList" presStyleCnt="0">
        <dgm:presLayoutVars>
          <dgm:dir/>
          <dgm:animLvl val="lvl"/>
          <dgm:resizeHandles val="exact"/>
        </dgm:presLayoutVars>
      </dgm:prSet>
      <dgm:spPr/>
      <dgm:t>
        <a:bodyPr/>
        <a:lstStyle/>
        <a:p>
          <a:endParaRPr lang="en-US"/>
        </a:p>
      </dgm:t>
    </dgm:pt>
    <dgm:pt modelId="{E8B7C9E3-B3CD-494C-A2D7-3C73B04963F1}" type="pres">
      <dgm:prSet presAssocID="{C8E0F87B-A4BC-4B69-8361-A7F9F2918120}" presName="compNode" presStyleCnt="0"/>
      <dgm:spPr/>
    </dgm:pt>
    <dgm:pt modelId="{F6A131AB-AE0B-45F6-AFB3-931574669080}" type="pres">
      <dgm:prSet presAssocID="{C8E0F87B-A4BC-4B69-8361-A7F9F2918120}" presName="aNode" presStyleLbl="bgShp" presStyleIdx="0" presStyleCnt="6"/>
      <dgm:spPr/>
      <dgm:t>
        <a:bodyPr/>
        <a:lstStyle/>
        <a:p>
          <a:endParaRPr lang="en-US"/>
        </a:p>
      </dgm:t>
    </dgm:pt>
    <dgm:pt modelId="{3C69F86D-D59A-422D-9A79-19E1C3EBDC60}" type="pres">
      <dgm:prSet presAssocID="{C8E0F87B-A4BC-4B69-8361-A7F9F2918120}" presName="textNode" presStyleLbl="bgShp" presStyleIdx="0" presStyleCnt="6"/>
      <dgm:spPr/>
      <dgm:t>
        <a:bodyPr/>
        <a:lstStyle/>
        <a:p>
          <a:endParaRPr lang="en-US"/>
        </a:p>
      </dgm:t>
    </dgm:pt>
    <dgm:pt modelId="{9E3E3ED1-CC34-4551-B0CB-749097A5C73B}" type="pres">
      <dgm:prSet presAssocID="{C8E0F87B-A4BC-4B69-8361-A7F9F2918120}" presName="compChildNode" presStyleCnt="0"/>
      <dgm:spPr/>
    </dgm:pt>
    <dgm:pt modelId="{E3405271-93C1-48A7-9D01-C5E442A2A37A}" type="pres">
      <dgm:prSet presAssocID="{C8E0F87B-A4BC-4B69-8361-A7F9F2918120}" presName="theInnerList" presStyleCnt="0"/>
      <dgm:spPr/>
    </dgm:pt>
    <dgm:pt modelId="{D1D4C783-8718-41D1-9D47-DA1A0965AEF1}" type="pres">
      <dgm:prSet presAssocID="{50DBEDA1-03AE-4FAA-AC49-6FCD0B64EAEC}" presName="childNode" presStyleLbl="node1" presStyleIdx="0" presStyleCnt="19">
        <dgm:presLayoutVars>
          <dgm:bulletEnabled val="1"/>
        </dgm:presLayoutVars>
      </dgm:prSet>
      <dgm:spPr/>
      <dgm:t>
        <a:bodyPr/>
        <a:lstStyle/>
        <a:p>
          <a:endParaRPr lang="en-US"/>
        </a:p>
      </dgm:t>
    </dgm:pt>
    <dgm:pt modelId="{3A6AAEEE-85DA-4A63-B519-30EF6C240142}" type="pres">
      <dgm:prSet presAssocID="{50DBEDA1-03AE-4FAA-AC49-6FCD0B64EAEC}" presName="aSpace2" presStyleCnt="0"/>
      <dgm:spPr/>
    </dgm:pt>
    <dgm:pt modelId="{735565D2-D4C5-4AF7-B501-B096C4FCFFD0}" type="pres">
      <dgm:prSet presAssocID="{3A66C894-36FB-4448-9463-A70927E0E617}" presName="childNode" presStyleLbl="node1" presStyleIdx="1" presStyleCnt="19">
        <dgm:presLayoutVars>
          <dgm:bulletEnabled val="1"/>
        </dgm:presLayoutVars>
      </dgm:prSet>
      <dgm:spPr/>
      <dgm:t>
        <a:bodyPr/>
        <a:lstStyle/>
        <a:p>
          <a:endParaRPr lang="en-US"/>
        </a:p>
      </dgm:t>
    </dgm:pt>
    <dgm:pt modelId="{CEDAAE90-F051-45EA-AA32-DD13BC5EAF68}" type="pres">
      <dgm:prSet presAssocID="{C8E0F87B-A4BC-4B69-8361-A7F9F2918120}" presName="aSpace" presStyleCnt="0"/>
      <dgm:spPr/>
    </dgm:pt>
    <dgm:pt modelId="{8125D960-584A-496E-A178-F735EB930913}" type="pres">
      <dgm:prSet presAssocID="{47DF47F0-29F9-4A7C-8252-F4F4972162BD}" presName="compNode" presStyleCnt="0"/>
      <dgm:spPr/>
    </dgm:pt>
    <dgm:pt modelId="{2521DEFA-3922-4AA1-B458-4358834CFAED}" type="pres">
      <dgm:prSet presAssocID="{47DF47F0-29F9-4A7C-8252-F4F4972162BD}" presName="aNode" presStyleLbl="bgShp" presStyleIdx="1" presStyleCnt="6"/>
      <dgm:spPr/>
      <dgm:t>
        <a:bodyPr/>
        <a:lstStyle/>
        <a:p>
          <a:endParaRPr lang="en-US"/>
        </a:p>
      </dgm:t>
    </dgm:pt>
    <dgm:pt modelId="{1E05FE66-89F2-4633-9767-51175783787A}" type="pres">
      <dgm:prSet presAssocID="{47DF47F0-29F9-4A7C-8252-F4F4972162BD}" presName="textNode" presStyleLbl="bgShp" presStyleIdx="1" presStyleCnt="6"/>
      <dgm:spPr/>
      <dgm:t>
        <a:bodyPr/>
        <a:lstStyle/>
        <a:p>
          <a:endParaRPr lang="en-US"/>
        </a:p>
      </dgm:t>
    </dgm:pt>
    <dgm:pt modelId="{328A3604-BABA-41E6-A511-AC13EE9D083D}" type="pres">
      <dgm:prSet presAssocID="{47DF47F0-29F9-4A7C-8252-F4F4972162BD}" presName="compChildNode" presStyleCnt="0"/>
      <dgm:spPr/>
    </dgm:pt>
    <dgm:pt modelId="{07C075EB-0C79-4237-839F-F994E7E27951}" type="pres">
      <dgm:prSet presAssocID="{47DF47F0-29F9-4A7C-8252-F4F4972162BD}" presName="theInnerList" presStyleCnt="0"/>
      <dgm:spPr/>
    </dgm:pt>
    <dgm:pt modelId="{4481BEA1-06EC-4150-B9A1-0B5A570C2F3A}" type="pres">
      <dgm:prSet presAssocID="{39584A19-E8F5-4024-B4BD-2EF87469E6FF}" presName="childNode" presStyleLbl="node1" presStyleIdx="2" presStyleCnt="19">
        <dgm:presLayoutVars>
          <dgm:bulletEnabled val="1"/>
        </dgm:presLayoutVars>
      </dgm:prSet>
      <dgm:spPr/>
      <dgm:t>
        <a:bodyPr/>
        <a:lstStyle/>
        <a:p>
          <a:endParaRPr lang="en-US"/>
        </a:p>
      </dgm:t>
    </dgm:pt>
    <dgm:pt modelId="{850A2F50-8221-416C-9E09-BE096FC6A506}" type="pres">
      <dgm:prSet presAssocID="{39584A19-E8F5-4024-B4BD-2EF87469E6FF}" presName="aSpace2" presStyleCnt="0"/>
      <dgm:spPr/>
    </dgm:pt>
    <dgm:pt modelId="{F691ACA4-A0A8-40A8-803B-C534EEE43595}" type="pres">
      <dgm:prSet presAssocID="{9FFE2BD5-25C9-429B-9B64-927216645FA4}" presName="childNode" presStyleLbl="node1" presStyleIdx="3" presStyleCnt="19">
        <dgm:presLayoutVars>
          <dgm:bulletEnabled val="1"/>
        </dgm:presLayoutVars>
      </dgm:prSet>
      <dgm:spPr/>
      <dgm:t>
        <a:bodyPr/>
        <a:lstStyle/>
        <a:p>
          <a:endParaRPr lang="en-US"/>
        </a:p>
      </dgm:t>
    </dgm:pt>
    <dgm:pt modelId="{78025F04-5F38-4190-A229-E7A89591F069}" type="pres">
      <dgm:prSet presAssocID="{9FFE2BD5-25C9-429B-9B64-927216645FA4}" presName="aSpace2" presStyleCnt="0"/>
      <dgm:spPr/>
    </dgm:pt>
    <dgm:pt modelId="{743EC56B-41D1-4988-9D4F-76293C40990A}" type="pres">
      <dgm:prSet presAssocID="{C0A1CC88-B4FE-420F-82F1-8A17A41231DE}" presName="childNode" presStyleLbl="node1" presStyleIdx="4" presStyleCnt="19">
        <dgm:presLayoutVars>
          <dgm:bulletEnabled val="1"/>
        </dgm:presLayoutVars>
      </dgm:prSet>
      <dgm:spPr/>
      <dgm:t>
        <a:bodyPr/>
        <a:lstStyle/>
        <a:p>
          <a:endParaRPr lang="en-US"/>
        </a:p>
      </dgm:t>
    </dgm:pt>
    <dgm:pt modelId="{8C1B1F40-62BD-4126-AEDA-CC86BFC7CDFF}" type="pres">
      <dgm:prSet presAssocID="{47DF47F0-29F9-4A7C-8252-F4F4972162BD}" presName="aSpace" presStyleCnt="0"/>
      <dgm:spPr/>
    </dgm:pt>
    <dgm:pt modelId="{0A507B34-C26D-411D-BC50-2B36CD54B3F5}" type="pres">
      <dgm:prSet presAssocID="{94C0CB2B-6460-4103-8785-3B23FAD36C0B}" presName="compNode" presStyleCnt="0"/>
      <dgm:spPr/>
    </dgm:pt>
    <dgm:pt modelId="{76ABE630-C7D5-4217-8A6F-09B3E7A5859B}" type="pres">
      <dgm:prSet presAssocID="{94C0CB2B-6460-4103-8785-3B23FAD36C0B}" presName="aNode" presStyleLbl="bgShp" presStyleIdx="2" presStyleCnt="6"/>
      <dgm:spPr/>
      <dgm:t>
        <a:bodyPr/>
        <a:lstStyle/>
        <a:p>
          <a:endParaRPr lang="en-US"/>
        </a:p>
      </dgm:t>
    </dgm:pt>
    <dgm:pt modelId="{9BDB7159-47B0-4A31-ABA7-706BFB2E98D8}" type="pres">
      <dgm:prSet presAssocID="{94C0CB2B-6460-4103-8785-3B23FAD36C0B}" presName="textNode" presStyleLbl="bgShp" presStyleIdx="2" presStyleCnt="6"/>
      <dgm:spPr/>
      <dgm:t>
        <a:bodyPr/>
        <a:lstStyle/>
        <a:p>
          <a:endParaRPr lang="en-US"/>
        </a:p>
      </dgm:t>
    </dgm:pt>
    <dgm:pt modelId="{1CFBAE8A-156C-4333-B2E6-76436D8A64D4}" type="pres">
      <dgm:prSet presAssocID="{94C0CB2B-6460-4103-8785-3B23FAD36C0B}" presName="compChildNode" presStyleCnt="0"/>
      <dgm:spPr/>
    </dgm:pt>
    <dgm:pt modelId="{B7936727-3D87-4A06-95C1-FCBC4FDBDF09}" type="pres">
      <dgm:prSet presAssocID="{94C0CB2B-6460-4103-8785-3B23FAD36C0B}" presName="theInnerList" presStyleCnt="0"/>
      <dgm:spPr/>
    </dgm:pt>
    <dgm:pt modelId="{9E438730-2E22-4865-9CEB-C1E1C584FC82}" type="pres">
      <dgm:prSet presAssocID="{7B83B486-17D7-4BE8-9B0E-A6656E6AC50C}" presName="childNode" presStyleLbl="node1" presStyleIdx="5" presStyleCnt="19">
        <dgm:presLayoutVars>
          <dgm:bulletEnabled val="1"/>
        </dgm:presLayoutVars>
      </dgm:prSet>
      <dgm:spPr/>
      <dgm:t>
        <a:bodyPr/>
        <a:lstStyle/>
        <a:p>
          <a:endParaRPr lang="en-US"/>
        </a:p>
      </dgm:t>
    </dgm:pt>
    <dgm:pt modelId="{8CF13116-EE36-4BE0-8959-8DA7A1E19C74}" type="pres">
      <dgm:prSet presAssocID="{7B83B486-17D7-4BE8-9B0E-A6656E6AC50C}" presName="aSpace2" presStyleCnt="0"/>
      <dgm:spPr/>
    </dgm:pt>
    <dgm:pt modelId="{3E610A2E-6A08-46C6-9225-65F3E49E0C3A}" type="pres">
      <dgm:prSet presAssocID="{376B5E50-AA76-4F54-8994-83765E689A2E}" presName="childNode" presStyleLbl="node1" presStyleIdx="6" presStyleCnt="19">
        <dgm:presLayoutVars>
          <dgm:bulletEnabled val="1"/>
        </dgm:presLayoutVars>
      </dgm:prSet>
      <dgm:spPr/>
      <dgm:t>
        <a:bodyPr/>
        <a:lstStyle/>
        <a:p>
          <a:endParaRPr lang="en-US"/>
        </a:p>
      </dgm:t>
    </dgm:pt>
    <dgm:pt modelId="{C07CACEF-5DE4-4895-843E-4F797477102A}" type="pres">
      <dgm:prSet presAssocID="{376B5E50-AA76-4F54-8994-83765E689A2E}" presName="aSpace2" presStyleCnt="0"/>
      <dgm:spPr/>
    </dgm:pt>
    <dgm:pt modelId="{929CDA02-AAA7-491E-BD5E-0FF611DCFB70}" type="pres">
      <dgm:prSet presAssocID="{3F81003C-1B37-4C4D-B70A-6577DC71EF48}" presName="childNode" presStyleLbl="node1" presStyleIdx="7" presStyleCnt="19">
        <dgm:presLayoutVars>
          <dgm:bulletEnabled val="1"/>
        </dgm:presLayoutVars>
      </dgm:prSet>
      <dgm:spPr/>
      <dgm:t>
        <a:bodyPr/>
        <a:lstStyle/>
        <a:p>
          <a:endParaRPr lang="en-US"/>
        </a:p>
      </dgm:t>
    </dgm:pt>
    <dgm:pt modelId="{2A277FB7-FE2E-4E0E-A3E9-5E4156E53965}" type="pres">
      <dgm:prSet presAssocID="{94C0CB2B-6460-4103-8785-3B23FAD36C0B}" presName="aSpace" presStyleCnt="0"/>
      <dgm:spPr/>
    </dgm:pt>
    <dgm:pt modelId="{52B23947-78B4-4D5A-B902-72196B7781E2}" type="pres">
      <dgm:prSet presAssocID="{2EB37007-399F-4627-B2A7-C4E12F6D95BE}" presName="compNode" presStyleCnt="0"/>
      <dgm:spPr/>
    </dgm:pt>
    <dgm:pt modelId="{A6195F12-848B-480C-AEAD-905419293CED}" type="pres">
      <dgm:prSet presAssocID="{2EB37007-399F-4627-B2A7-C4E12F6D95BE}" presName="aNode" presStyleLbl="bgShp" presStyleIdx="3" presStyleCnt="6"/>
      <dgm:spPr/>
      <dgm:t>
        <a:bodyPr/>
        <a:lstStyle/>
        <a:p>
          <a:endParaRPr lang="en-US"/>
        </a:p>
      </dgm:t>
    </dgm:pt>
    <dgm:pt modelId="{D95C4A06-4E52-4E09-9BB4-1180175FF5F1}" type="pres">
      <dgm:prSet presAssocID="{2EB37007-399F-4627-B2A7-C4E12F6D95BE}" presName="textNode" presStyleLbl="bgShp" presStyleIdx="3" presStyleCnt="6"/>
      <dgm:spPr/>
      <dgm:t>
        <a:bodyPr/>
        <a:lstStyle/>
        <a:p>
          <a:endParaRPr lang="en-US"/>
        </a:p>
      </dgm:t>
    </dgm:pt>
    <dgm:pt modelId="{DF2946D1-4F22-4A6A-ABC9-A217E20E401F}" type="pres">
      <dgm:prSet presAssocID="{2EB37007-399F-4627-B2A7-C4E12F6D95BE}" presName="compChildNode" presStyleCnt="0"/>
      <dgm:spPr/>
    </dgm:pt>
    <dgm:pt modelId="{0C053F25-81E1-4FF5-B7E2-93639318C79E}" type="pres">
      <dgm:prSet presAssocID="{2EB37007-399F-4627-B2A7-C4E12F6D95BE}" presName="theInnerList" presStyleCnt="0"/>
      <dgm:spPr/>
    </dgm:pt>
    <dgm:pt modelId="{0E960CAE-78B6-4308-B85C-E2E500352E50}" type="pres">
      <dgm:prSet presAssocID="{BBA57964-29EC-47BB-BEF8-1A51F71FE0D6}" presName="childNode" presStyleLbl="node1" presStyleIdx="8" presStyleCnt="19">
        <dgm:presLayoutVars>
          <dgm:bulletEnabled val="1"/>
        </dgm:presLayoutVars>
      </dgm:prSet>
      <dgm:spPr/>
      <dgm:t>
        <a:bodyPr/>
        <a:lstStyle/>
        <a:p>
          <a:endParaRPr lang="en-US"/>
        </a:p>
      </dgm:t>
    </dgm:pt>
    <dgm:pt modelId="{6524515A-884E-4B47-A119-043F6224DAEF}" type="pres">
      <dgm:prSet presAssocID="{BBA57964-29EC-47BB-BEF8-1A51F71FE0D6}" presName="aSpace2" presStyleCnt="0"/>
      <dgm:spPr/>
    </dgm:pt>
    <dgm:pt modelId="{B4210A7B-5194-4EB0-844E-BB24472689DF}" type="pres">
      <dgm:prSet presAssocID="{1ECB822E-0E9B-4AB4-A053-D6ABD4C4E37E}" presName="childNode" presStyleLbl="node1" presStyleIdx="9" presStyleCnt="19">
        <dgm:presLayoutVars>
          <dgm:bulletEnabled val="1"/>
        </dgm:presLayoutVars>
      </dgm:prSet>
      <dgm:spPr/>
      <dgm:t>
        <a:bodyPr/>
        <a:lstStyle/>
        <a:p>
          <a:endParaRPr lang="en-US"/>
        </a:p>
      </dgm:t>
    </dgm:pt>
    <dgm:pt modelId="{68F70AC8-7201-457C-BA1C-BF0A1EE67724}" type="pres">
      <dgm:prSet presAssocID="{1ECB822E-0E9B-4AB4-A053-D6ABD4C4E37E}" presName="aSpace2" presStyleCnt="0"/>
      <dgm:spPr/>
    </dgm:pt>
    <dgm:pt modelId="{6F5AB2A7-410E-44D5-BED7-E7540B550665}" type="pres">
      <dgm:prSet presAssocID="{3ACF05E2-583C-4841-9A7B-1689153F312D}" presName="childNode" presStyleLbl="node1" presStyleIdx="10" presStyleCnt="19">
        <dgm:presLayoutVars>
          <dgm:bulletEnabled val="1"/>
        </dgm:presLayoutVars>
      </dgm:prSet>
      <dgm:spPr/>
      <dgm:t>
        <a:bodyPr/>
        <a:lstStyle/>
        <a:p>
          <a:endParaRPr lang="en-US"/>
        </a:p>
      </dgm:t>
    </dgm:pt>
    <dgm:pt modelId="{24D7F130-98F3-4578-9138-58725432F375}" type="pres">
      <dgm:prSet presAssocID="{2EB37007-399F-4627-B2A7-C4E12F6D95BE}" presName="aSpace" presStyleCnt="0"/>
      <dgm:spPr/>
    </dgm:pt>
    <dgm:pt modelId="{737DA579-F962-402B-B655-D237CF22EC71}" type="pres">
      <dgm:prSet presAssocID="{047DB3B8-DB5C-46EC-AA81-DC676CF84725}" presName="compNode" presStyleCnt="0"/>
      <dgm:spPr/>
    </dgm:pt>
    <dgm:pt modelId="{B07F7836-DE66-40C3-B050-8EF39AFFDBD7}" type="pres">
      <dgm:prSet presAssocID="{047DB3B8-DB5C-46EC-AA81-DC676CF84725}" presName="aNode" presStyleLbl="bgShp" presStyleIdx="4" presStyleCnt="6"/>
      <dgm:spPr/>
      <dgm:t>
        <a:bodyPr/>
        <a:lstStyle/>
        <a:p>
          <a:endParaRPr lang="en-US"/>
        </a:p>
      </dgm:t>
    </dgm:pt>
    <dgm:pt modelId="{9D9CB140-62EB-47A8-9A3C-BF3DF790DA28}" type="pres">
      <dgm:prSet presAssocID="{047DB3B8-DB5C-46EC-AA81-DC676CF84725}" presName="textNode" presStyleLbl="bgShp" presStyleIdx="4" presStyleCnt="6"/>
      <dgm:spPr/>
      <dgm:t>
        <a:bodyPr/>
        <a:lstStyle/>
        <a:p>
          <a:endParaRPr lang="en-US"/>
        </a:p>
      </dgm:t>
    </dgm:pt>
    <dgm:pt modelId="{1301B8CC-B284-49E9-AFB9-286DE2C69F3D}" type="pres">
      <dgm:prSet presAssocID="{047DB3B8-DB5C-46EC-AA81-DC676CF84725}" presName="compChildNode" presStyleCnt="0"/>
      <dgm:spPr/>
    </dgm:pt>
    <dgm:pt modelId="{76D55A32-A219-430D-BAB1-50A0DCA29E13}" type="pres">
      <dgm:prSet presAssocID="{047DB3B8-DB5C-46EC-AA81-DC676CF84725}" presName="theInnerList" presStyleCnt="0"/>
      <dgm:spPr/>
    </dgm:pt>
    <dgm:pt modelId="{D26D2FE5-489B-4D77-978E-1B2CCE329E08}" type="pres">
      <dgm:prSet presAssocID="{196D9320-ACCD-4F55-9BA0-95551E8AA868}" presName="childNode" presStyleLbl="node1" presStyleIdx="11" presStyleCnt="19">
        <dgm:presLayoutVars>
          <dgm:bulletEnabled val="1"/>
        </dgm:presLayoutVars>
      </dgm:prSet>
      <dgm:spPr/>
      <dgm:t>
        <a:bodyPr/>
        <a:lstStyle/>
        <a:p>
          <a:endParaRPr lang="en-US"/>
        </a:p>
      </dgm:t>
    </dgm:pt>
    <dgm:pt modelId="{B49A5F4E-6B56-4446-879A-CE7D7E832A13}" type="pres">
      <dgm:prSet presAssocID="{196D9320-ACCD-4F55-9BA0-95551E8AA868}" presName="aSpace2" presStyleCnt="0"/>
      <dgm:spPr/>
    </dgm:pt>
    <dgm:pt modelId="{AFDDFF2B-E49B-479F-AC1B-063FF7785E0B}" type="pres">
      <dgm:prSet presAssocID="{736B2B16-CCB9-4DDF-A9D5-1E77653D0C54}" presName="childNode" presStyleLbl="node1" presStyleIdx="12" presStyleCnt="19">
        <dgm:presLayoutVars>
          <dgm:bulletEnabled val="1"/>
        </dgm:presLayoutVars>
      </dgm:prSet>
      <dgm:spPr/>
      <dgm:t>
        <a:bodyPr/>
        <a:lstStyle/>
        <a:p>
          <a:endParaRPr lang="en-US"/>
        </a:p>
      </dgm:t>
    </dgm:pt>
    <dgm:pt modelId="{0BBA4AAC-D45C-4642-86F9-D8284EFB122B}" type="pres">
      <dgm:prSet presAssocID="{736B2B16-CCB9-4DDF-A9D5-1E77653D0C54}" presName="aSpace2" presStyleCnt="0"/>
      <dgm:spPr/>
    </dgm:pt>
    <dgm:pt modelId="{078AD96D-8524-41ED-B27A-800867EC6D5C}" type="pres">
      <dgm:prSet presAssocID="{0F46B19D-2B5C-4445-A7CF-7D635709681A}" presName="childNode" presStyleLbl="node1" presStyleIdx="13" presStyleCnt="19">
        <dgm:presLayoutVars>
          <dgm:bulletEnabled val="1"/>
        </dgm:presLayoutVars>
      </dgm:prSet>
      <dgm:spPr/>
      <dgm:t>
        <a:bodyPr/>
        <a:lstStyle/>
        <a:p>
          <a:endParaRPr lang="en-US"/>
        </a:p>
      </dgm:t>
    </dgm:pt>
    <dgm:pt modelId="{028B3143-9610-4122-AB38-F1E073952A0E}" type="pres">
      <dgm:prSet presAssocID="{0F46B19D-2B5C-4445-A7CF-7D635709681A}" presName="aSpace2" presStyleCnt="0"/>
      <dgm:spPr/>
    </dgm:pt>
    <dgm:pt modelId="{A47578DC-F6C6-4462-B655-6E4CD1C1CBBB}" type="pres">
      <dgm:prSet presAssocID="{8C655069-DF28-4AF2-8179-4490EE91EF24}" presName="childNode" presStyleLbl="node1" presStyleIdx="14" presStyleCnt="19">
        <dgm:presLayoutVars>
          <dgm:bulletEnabled val="1"/>
        </dgm:presLayoutVars>
      </dgm:prSet>
      <dgm:spPr/>
      <dgm:t>
        <a:bodyPr/>
        <a:lstStyle/>
        <a:p>
          <a:endParaRPr lang="en-US"/>
        </a:p>
      </dgm:t>
    </dgm:pt>
    <dgm:pt modelId="{9AA773E3-726F-4C9A-A688-94F4D8B2C3EB}" type="pres">
      <dgm:prSet presAssocID="{047DB3B8-DB5C-46EC-AA81-DC676CF84725}" presName="aSpace" presStyleCnt="0"/>
      <dgm:spPr/>
    </dgm:pt>
    <dgm:pt modelId="{B5B4EE95-8A7A-4901-9127-27FD6045126A}" type="pres">
      <dgm:prSet presAssocID="{8DD6841F-F52D-4D1C-A30F-54B8B99DA9C7}" presName="compNode" presStyleCnt="0"/>
      <dgm:spPr/>
    </dgm:pt>
    <dgm:pt modelId="{66D603D2-1B49-4F1B-BFD5-B5DEB9782A66}" type="pres">
      <dgm:prSet presAssocID="{8DD6841F-F52D-4D1C-A30F-54B8B99DA9C7}" presName="aNode" presStyleLbl="bgShp" presStyleIdx="5" presStyleCnt="6"/>
      <dgm:spPr/>
      <dgm:t>
        <a:bodyPr/>
        <a:lstStyle/>
        <a:p>
          <a:endParaRPr lang="en-US"/>
        </a:p>
      </dgm:t>
    </dgm:pt>
    <dgm:pt modelId="{7B08988A-E60E-4C4A-B556-B59E0BE7CCEA}" type="pres">
      <dgm:prSet presAssocID="{8DD6841F-F52D-4D1C-A30F-54B8B99DA9C7}" presName="textNode" presStyleLbl="bgShp" presStyleIdx="5" presStyleCnt="6"/>
      <dgm:spPr/>
      <dgm:t>
        <a:bodyPr/>
        <a:lstStyle/>
        <a:p>
          <a:endParaRPr lang="en-US"/>
        </a:p>
      </dgm:t>
    </dgm:pt>
    <dgm:pt modelId="{BB586934-5B27-48B4-8EFC-11D8A6C58324}" type="pres">
      <dgm:prSet presAssocID="{8DD6841F-F52D-4D1C-A30F-54B8B99DA9C7}" presName="compChildNode" presStyleCnt="0"/>
      <dgm:spPr/>
    </dgm:pt>
    <dgm:pt modelId="{E637DDD8-4124-462A-9F0C-831BDD483797}" type="pres">
      <dgm:prSet presAssocID="{8DD6841F-F52D-4D1C-A30F-54B8B99DA9C7}" presName="theInnerList" presStyleCnt="0"/>
      <dgm:spPr/>
    </dgm:pt>
    <dgm:pt modelId="{A70C8E09-2F54-44AF-86CA-61157F0F864B}" type="pres">
      <dgm:prSet presAssocID="{C37A2922-DE39-494B-A90B-CDC2ABC0A493}" presName="childNode" presStyleLbl="node1" presStyleIdx="15" presStyleCnt="19">
        <dgm:presLayoutVars>
          <dgm:bulletEnabled val="1"/>
        </dgm:presLayoutVars>
      </dgm:prSet>
      <dgm:spPr/>
      <dgm:t>
        <a:bodyPr/>
        <a:lstStyle/>
        <a:p>
          <a:endParaRPr lang="en-US"/>
        </a:p>
      </dgm:t>
    </dgm:pt>
    <dgm:pt modelId="{AB6547E3-0B6C-44F0-83B7-9732914A3AAF}" type="pres">
      <dgm:prSet presAssocID="{C37A2922-DE39-494B-A90B-CDC2ABC0A493}" presName="aSpace2" presStyleCnt="0"/>
      <dgm:spPr/>
    </dgm:pt>
    <dgm:pt modelId="{304E1500-E568-43AC-ACAE-3C1EB3382C42}" type="pres">
      <dgm:prSet presAssocID="{DA5C4CFE-4F4F-4F6D-ACBA-B798656730FD}" presName="childNode" presStyleLbl="node1" presStyleIdx="16" presStyleCnt="19">
        <dgm:presLayoutVars>
          <dgm:bulletEnabled val="1"/>
        </dgm:presLayoutVars>
      </dgm:prSet>
      <dgm:spPr/>
      <dgm:t>
        <a:bodyPr/>
        <a:lstStyle/>
        <a:p>
          <a:endParaRPr lang="en-US"/>
        </a:p>
      </dgm:t>
    </dgm:pt>
    <dgm:pt modelId="{E496F13F-9E04-4039-9F71-FF93CF59D6FF}" type="pres">
      <dgm:prSet presAssocID="{DA5C4CFE-4F4F-4F6D-ACBA-B798656730FD}" presName="aSpace2" presStyleCnt="0"/>
      <dgm:spPr/>
    </dgm:pt>
    <dgm:pt modelId="{AB70A6BE-F514-4CCD-9B03-123B18C3F2D6}" type="pres">
      <dgm:prSet presAssocID="{9BEDBCDD-FD5B-444C-9A58-DAA37C5741D7}" presName="childNode" presStyleLbl="node1" presStyleIdx="17" presStyleCnt="19">
        <dgm:presLayoutVars>
          <dgm:bulletEnabled val="1"/>
        </dgm:presLayoutVars>
      </dgm:prSet>
      <dgm:spPr/>
      <dgm:t>
        <a:bodyPr/>
        <a:lstStyle/>
        <a:p>
          <a:endParaRPr lang="en-US"/>
        </a:p>
      </dgm:t>
    </dgm:pt>
    <dgm:pt modelId="{6E961316-4DBA-4B7C-9139-6642896405F1}" type="pres">
      <dgm:prSet presAssocID="{9BEDBCDD-FD5B-444C-9A58-DAA37C5741D7}" presName="aSpace2" presStyleCnt="0"/>
      <dgm:spPr/>
    </dgm:pt>
    <dgm:pt modelId="{131777C0-4777-4646-95B2-F2CAE33B4E51}" type="pres">
      <dgm:prSet presAssocID="{1F800DD5-D086-4D69-934D-7B18E9C61A76}" presName="childNode" presStyleLbl="node1" presStyleIdx="18" presStyleCnt="19">
        <dgm:presLayoutVars>
          <dgm:bulletEnabled val="1"/>
        </dgm:presLayoutVars>
      </dgm:prSet>
      <dgm:spPr/>
      <dgm:t>
        <a:bodyPr/>
        <a:lstStyle/>
        <a:p>
          <a:endParaRPr lang="en-US"/>
        </a:p>
      </dgm:t>
    </dgm:pt>
  </dgm:ptLst>
  <dgm:cxnLst>
    <dgm:cxn modelId="{914B919B-2AD6-4649-B008-206B3D92D035}" srcId="{047DB3B8-DB5C-46EC-AA81-DC676CF84725}" destId="{736B2B16-CCB9-4DDF-A9D5-1E77653D0C54}" srcOrd="1" destOrd="0" parTransId="{D97C9864-5911-4825-B6DD-13FFD9151060}" sibTransId="{8D85FE08-650D-4FFD-A06F-5F5DABFFA26C}"/>
    <dgm:cxn modelId="{EB993840-03A7-4726-912A-DDA0F3BFFD35}" srcId="{7A627B50-DA5A-4298-AC50-8A3A93CE925F}" destId="{2EB37007-399F-4627-B2A7-C4E12F6D95BE}" srcOrd="3" destOrd="0" parTransId="{D1D9FCC7-F3CD-43B7-B561-5E45E104119A}" sibTransId="{8442B189-1AB7-43EE-8661-11BE781DC84E}"/>
    <dgm:cxn modelId="{D73E3E45-79A5-4A3A-98C3-9A61E5AA8508}" type="presOf" srcId="{DA5C4CFE-4F4F-4F6D-ACBA-B798656730FD}" destId="{304E1500-E568-43AC-ACAE-3C1EB3382C42}" srcOrd="0" destOrd="0" presId="urn:microsoft.com/office/officeart/2005/8/layout/lProcess2"/>
    <dgm:cxn modelId="{42FAA92A-7263-4B1F-B982-FA262A738DE2}" srcId="{047DB3B8-DB5C-46EC-AA81-DC676CF84725}" destId="{196D9320-ACCD-4F55-9BA0-95551E8AA868}" srcOrd="0" destOrd="0" parTransId="{6A378402-1240-471A-87C3-5863E7B49DAB}" sibTransId="{61D496A1-98A1-4239-8FB6-8352564EB0FD}"/>
    <dgm:cxn modelId="{A7AC2A3A-BA8E-4B0B-B72E-99164677A7CC}" type="presOf" srcId="{94C0CB2B-6460-4103-8785-3B23FAD36C0B}" destId="{76ABE630-C7D5-4217-8A6F-09B3E7A5859B}" srcOrd="0" destOrd="0" presId="urn:microsoft.com/office/officeart/2005/8/layout/lProcess2"/>
    <dgm:cxn modelId="{D3CEBC29-F508-4DAB-A3FA-CE843AC6C308}" srcId="{8DD6841F-F52D-4D1C-A30F-54B8B99DA9C7}" destId="{C37A2922-DE39-494B-A90B-CDC2ABC0A493}" srcOrd="0" destOrd="0" parTransId="{A1FFF25D-66DC-4224-8338-5F53A0DE08E1}" sibTransId="{460D071A-042E-4DA9-9005-F3C8F1DE18D1}"/>
    <dgm:cxn modelId="{29528860-6A6B-4D46-AFE9-DE7BF0260A32}" type="presOf" srcId="{C0A1CC88-B4FE-420F-82F1-8A17A41231DE}" destId="{743EC56B-41D1-4988-9D4F-76293C40990A}" srcOrd="0" destOrd="0" presId="urn:microsoft.com/office/officeart/2005/8/layout/lProcess2"/>
    <dgm:cxn modelId="{D5AE6DC0-1FB3-4DED-971F-960E10710400}" srcId="{C8E0F87B-A4BC-4B69-8361-A7F9F2918120}" destId="{3A66C894-36FB-4448-9463-A70927E0E617}" srcOrd="1" destOrd="0" parTransId="{5D8A2C4B-1FF9-4451-8344-C3206C7B7B57}" sibTransId="{1D040E77-8791-4F40-982C-FF2E95393943}"/>
    <dgm:cxn modelId="{3035C32E-D7AD-4C88-8362-DBF8A92796CD}" type="presOf" srcId="{8C655069-DF28-4AF2-8179-4490EE91EF24}" destId="{A47578DC-F6C6-4462-B655-6E4CD1C1CBBB}" srcOrd="0" destOrd="0" presId="urn:microsoft.com/office/officeart/2005/8/layout/lProcess2"/>
    <dgm:cxn modelId="{A83093DB-904B-4903-97CA-4CFA36879A34}" type="presOf" srcId="{9BEDBCDD-FD5B-444C-9A58-DAA37C5741D7}" destId="{AB70A6BE-F514-4CCD-9B03-123B18C3F2D6}" srcOrd="0" destOrd="0" presId="urn:microsoft.com/office/officeart/2005/8/layout/lProcess2"/>
    <dgm:cxn modelId="{14A3FF5C-80B9-4026-A8A7-38CBD36A0BB1}" type="presOf" srcId="{C8E0F87B-A4BC-4B69-8361-A7F9F2918120}" destId="{3C69F86D-D59A-422D-9A79-19E1C3EBDC60}" srcOrd="1" destOrd="0" presId="urn:microsoft.com/office/officeart/2005/8/layout/lProcess2"/>
    <dgm:cxn modelId="{CBBDD00F-C4F7-44F3-AF62-56CFCCECDBBA}" type="presOf" srcId="{C37A2922-DE39-494B-A90B-CDC2ABC0A493}" destId="{A70C8E09-2F54-44AF-86CA-61157F0F864B}" srcOrd="0" destOrd="0" presId="urn:microsoft.com/office/officeart/2005/8/layout/lProcess2"/>
    <dgm:cxn modelId="{DBC5EAB8-96DE-49E8-ACD8-E21C8D4DA2D0}" type="presOf" srcId="{7B83B486-17D7-4BE8-9B0E-A6656E6AC50C}" destId="{9E438730-2E22-4865-9CEB-C1E1C584FC82}" srcOrd="0" destOrd="0" presId="urn:microsoft.com/office/officeart/2005/8/layout/lProcess2"/>
    <dgm:cxn modelId="{D3A1B2FA-3041-428F-B673-868613E9D5D5}" srcId="{047DB3B8-DB5C-46EC-AA81-DC676CF84725}" destId="{0F46B19D-2B5C-4445-A7CF-7D635709681A}" srcOrd="2" destOrd="0" parTransId="{7FF8DC4B-6475-4578-AB6A-4B12025A488D}" sibTransId="{3538A933-3962-4DFF-8914-557DC1176F66}"/>
    <dgm:cxn modelId="{21586754-6A4D-4C83-8134-AD29412AE8F8}" type="presOf" srcId="{047DB3B8-DB5C-46EC-AA81-DC676CF84725}" destId="{9D9CB140-62EB-47A8-9A3C-BF3DF790DA28}" srcOrd="1" destOrd="0" presId="urn:microsoft.com/office/officeart/2005/8/layout/lProcess2"/>
    <dgm:cxn modelId="{7A8FCA61-EEEC-48D7-954A-0308D53A97D1}" srcId="{7A627B50-DA5A-4298-AC50-8A3A93CE925F}" destId="{94C0CB2B-6460-4103-8785-3B23FAD36C0B}" srcOrd="2" destOrd="0" parTransId="{032D4821-A7D0-42EF-91D8-C5BBDBB6E429}" sibTransId="{B0C920C9-BB49-4011-A705-DDA8031C7803}"/>
    <dgm:cxn modelId="{4CB841C5-BAA6-45AA-9DDB-9D2ACB6CD6D1}" type="presOf" srcId="{BBA57964-29EC-47BB-BEF8-1A51F71FE0D6}" destId="{0E960CAE-78B6-4308-B85C-E2E500352E50}" srcOrd="0" destOrd="0" presId="urn:microsoft.com/office/officeart/2005/8/layout/lProcess2"/>
    <dgm:cxn modelId="{1EC9E334-2703-4BD6-9048-29AD0FE6D36D}" type="presOf" srcId="{3A66C894-36FB-4448-9463-A70927E0E617}" destId="{735565D2-D4C5-4AF7-B501-B096C4FCFFD0}" srcOrd="0" destOrd="0" presId="urn:microsoft.com/office/officeart/2005/8/layout/lProcess2"/>
    <dgm:cxn modelId="{45E962FD-5B68-43AA-BC36-3A79EEF8F486}" srcId="{8DD6841F-F52D-4D1C-A30F-54B8B99DA9C7}" destId="{9BEDBCDD-FD5B-444C-9A58-DAA37C5741D7}" srcOrd="2" destOrd="0" parTransId="{8547577B-C762-434B-BEFF-440DA93BFB2A}" sibTransId="{145A6FF0-356D-4E87-B48C-984E83E37A07}"/>
    <dgm:cxn modelId="{48B86033-07A5-4566-AAAD-E7D85B097455}" type="presOf" srcId="{196D9320-ACCD-4F55-9BA0-95551E8AA868}" destId="{D26D2FE5-489B-4D77-978E-1B2CCE329E08}" srcOrd="0" destOrd="0" presId="urn:microsoft.com/office/officeart/2005/8/layout/lProcess2"/>
    <dgm:cxn modelId="{8705FFC8-BC43-4560-BBF0-363DF2F94838}" type="presOf" srcId="{3F81003C-1B37-4C4D-B70A-6577DC71EF48}" destId="{929CDA02-AAA7-491E-BD5E-0FF611DCFB70}" srcOrd="0" destOrd="0" presId="urn:microsoft.com/office/officeart/2005/8/layout/lProcess2"/>
    <dgm:cxn modelId="{05C93562-B38A-4CE8-8C87-FE0923B2A5EA}" srcId="{047DB3B8-DB5C-46EC-AA81-DC676CF84725}" destId="{8C655069-DF28-4AF2-8179-4490EE91EF24}" srcOrd="3" destOrd="0" parTransId="{DFFB5D55-6B46-4026-BD74-D0B23C4E45F1}" sibTransId="{542C9DE3-AF74-436F-909A-308AB64BBBD3}"/>
    <dgm:cxn modelId="{72427B0A-FDFD-4AC7-A41D-14B4B1A42E5F}" type="presOf" srcId="{376B5E50-AA76-4F54-8994-83765E689A2E}" destId="{3E610A2E-6A08-46C6-9225-65F3E49E0C3A}" srcOrd="0" destOrd="0" presId="urn:microsoft.com/office/officeart/2005/8/layout/lProcess2"/>
    <dgm:cxn modelId="{444AADF9-ED03-4A3C-AA02-3F9FC3FE180F}" type="presOf" srcId="{50DBEDA1-03AE-4FAA-AC49-6FCD0B64EAEC}" destId="{D1D4C783-8718-41D1-9D47-DA1A0965AEF1}" srcOrd="0" destOrd="0" presId="urn:microsoft.com/office/officeart/2005/8/layout/lProcess2"/>
    <dgm:cxn modelId="{BB655FEB-4711-4AA7-86F7-9B956C336D2D}" type="presOf" srcId="{047DB3B8-DB5C-46EC-AA81-DC676CF84725}" destId="{B07F7836-DE66-40C3-B050-8EF39AFFDBD7}" srcOrd="0" destOrd="0" presId="urn:microsoft.com/office/officeart/2005/8/layout/lProcess2"/>
    <dgm:cxn modelId="{A620E0AA-4F8D-41D2-9475-9353EBFE76EB}" srcId="{47DF47F0-29F9-4A7C-8252-F4F4972162BD}" destId="{39584A19-E8F5-4024-B4BD-2EF87469E6FF}" srcOrd="0" destOrd="0" parTransId="{EAD40D67-B004-43DE-B28B-9BC58CC3B2FA}" sibTransId="{F4642D5C-3E31-42F3-ACEA-E8255C991A25}"/>
    <dgm:cxn modelId="{098E547D-E4EC-4790-9220-FA9446065D5D}" srcId="{2EB37007-399F-4627-B2A7-C4E12F6D95BE}" destId="{BBA57964-29EC-47BB-BEF8-1A51F71FE0D6}" srcOrd="0" destOrd="0" parTransId="{43C1159C-2430-497C-9A5B-6DA58A4A1880}" sibTransId="{B14DEA22-2BE0-414E-A8AC-5B58B921445E}"/>
    <dgm:cxn modelId="{D2375801-C3C9-440F-9959-71DB976707F1}" srcId="{7A627B50-DA5A-4298-AC50-8A3A93CE925F}" destId="{47DF47F0-29F9-4A7C-8252-F4F4972162BD}" srcOrd="1" destOrd="0" parTransId="{B08F19A0-1BE9-4FF3-806E-0CBB418A9A8B}" sibTransId="{FE890522-EF12-4911-A7EB-07FF24E56AEE}"/>
    <dgm:cxn modelId="{9838D5DC-243D-40F4-934C-E4D02A6CD199}" srcId="{2EB37007-399F-4627-B2A7-C4E12F6D95BE}" destId="{3ACF05E2-583C-4841-9A7B-1689153F312D}" srcOrd="2" destOrd="0" parTransId="{31D404EE-8963-461D-B1DD-41D1213B25D5}" sibTransId="{EA252121-705C-464F-BFB9-8B38BCB3297B}"/>
    <dgm:cxn modelId="{FD162818-E436-40FD-987B-15464B3B37B5}" type="presOf" srcId="{47DF47F0-29F9-4A7C-8252-F4F4972162BD}" destId="{2521DEFA-3922-4AA1-B458-4358834CFAED}" srcOrd="0" destOrd="0" presId="urn:microsoft.com/office/officeart/2005/8/layout/lProcess2"/>
    <dgm:cxn modelId="{3A775D4A-9CA8-4074-BFC8-8A3D56C0619D}" srcId="{47DF47F0-29F9-4A7C-8252-F4F4972162BD}" destId="{C0A1CC88-B4FE-420F-82F1-8A17A41231DE}" srcOrd="2" destOrd="0" parTransId="{4ADD1949-50E0-4480-BC3F-8F44AD3CC851}" sibTransId="{DEE82676-B88E-47C7-8289-74A89D6510D0}"/>
    <dgm:cxn modelId="{B49778BB-4CE3-4ADD-A140-36754C57731D}" type="presOf" srcId="{1F800DD5-D086-4D69-934D-7B18E9C61A76}" destId="{131777C0-4777-4646-95B2-F2CAE33B4E51}" srcOrd="0" destOrd="0" presId="urn:microsoft.com/office/officeart/2005/8/layout/lProcess2"/>
    <dgm:cxn modelId="{C5E594C0-B76F-4B44-8AD1-77D5A0C29CFC}" type="presOf" srcId="{39584A19-E8F5-4024-B4BD-2EF87469E6FF}" destId="{4481BEA1-06EC-4150-B9A1-0B5A570C2F3A}" srcOrd="0" destOrd="0" presId="urn:microsoft.com/office/officeart/2005/8/layout/lProcess2"/>
    <dgm:cxn modelId="{D20C983D-5F9E-434C-B4C1-37F8262602DD}" type="presOf" srcId="{736B2B16-CCB9-4DDF-A9D5-1E77653D0C54}" destId="{AFDDFF2B-E49B-479F-AC1B-063FF7785E0B}" srcOrd="0" destOrd="0" presId="urn:microsoft.com/office/officeart/2005/8/layout/lProcess2"/>
    <dgm:cxn modelId="{457B7B2D-16BB-482D-B13E-83C66B161E7E}" srcId="{C8E0F87B-A4BC-4B69-8361-A7F9F2918120}" destId="{50DBEDA1-03AE-4FAA-AC49-6FCD0B64EAEC}" srcOrd="0" destOrd="0" parTransId="{001F9C65-E25C-4727-B05D-29E1CF1BD7DE}" sibTransId="{008CE230-3CA6-4B5B-8ECB-1FC60CCD4744}"/>
    <dgm:cxn modelId="{A8A444DA-11AE-4A27-AC54-DC72614B6A6A}" srcId="{8DD6841F-F52D-4D1C-A30F-54B8B99DA9C7}" destId="{DA5C4CFE-4F4F-4F6D-ACBA-B798656730FD}" srcOrd="1" destOrd="0" parTransId="{51587A46-4B57-42B5-8B6F-AEF800C8DB0D}" sibTransId="{58637549-0671-414D-87AC-0AED9D6B791E}"/>
    <dgm:cxn modelId="{FDB00086-43F3-4CB2-9682-5A0885855755}" type="presOf" srcId="{2EB37007-399F-4627-B2A7-C4E12F6D95BE}" destId="{A6195F12-848B-480C-AEAD-905419293CED}" srcOrd="0" destOrd="0" presId="urn:microsoft.com/office/officeart/2005/8/layout/lProcess2"/>
    <dgm:cxn modelId="{564E9AA8-C63E-464B-B2A6-D88F199039BB}" type="presOf" srcId="{C8E0F87B-A4BC-4B69-8361-A7F9F2918120}" destId="{F6A131AB-AE0B-45F6-AFB3-931574669080}" srcOrd="0" destOrd="0" presId="urn:microsoft.com/office/officeart/2005/8/layout/lProcess2"/>
    <dgm:cxn modelId="{DD623861-BA9B-40D4-ACAC-BBB2EE60508E}" srcId="{7A627B50-DA5A-4298-AC50-8A3A93CE925F}" destId="{047DB3B8-DB5C-46EC-AA81-DC676CF84725}" srcOrd="4" destOrd="0" parTransId="{1679AA51-7B60-4FD0-A0E2-E3C81BAFE250}" sibTransId="{25516649-4FF8-4244-B125-71B0AC58497E}"/>
    <dgm:cxn modelId="{B84FA380-56B7-42AE-B699-61B9D9EC8163}" type="presOf" srcId="{1ECB822E-0E9B-4AB4-A053-D6ABD4C4E37E}" destId="{B4210A7B-5194-4EB0-844E-BB24472689DF}" srcOrd="0" destOrd="0" presId="urn:microsoft.com/office/officeart/2005/8/layout/lProcess2"/>
    <dgm:cxn modelId="{878FD32E-041A-41E2-91CB-F6D559661058}" srcId="{7A627B50-DA5A-4298-AC50-8A3A93CE925F}" destId="{8DD6841F-F52D-4D1C-A30F-54B8B99DA9C7}" srcOrd="5" destOrd="0" parTransId="{3ACA5D08-CE0A-423B-A7CE-F6E06644AD2E}" sibTransId="{92C3A398-B4E6-4172-87A5-2EBAF92C7356}"/>
    <dgm:cxn modelId="{FA9CB718-7914-43D1-BF94-F34B420A08DD}" type="presOf" srcId="{2EB37007-399F-4627-B2A7-C4E12F6D95BE}" destId="{D95C4A06-4E52-4E09-9BB4-1180175FF5F1}" srcOrd="1" destOrd="0" presId="urn:microsoft.com/office/officeart/2005/8/layout/lProcess2"/>
    <dgm:cxn modelId="{ACF91C4F-901A-49A9-81B1-3F14FF709F57}" type="presOf" srcId="{0F46B19D-2B5C-4445-A7CF-7D635709681A}" destId="{078AD96D-8524-41ED-B27A-800867EC6D5C}" srcOrd="0" destOrd="0" presId="urn:microsoft.com/office/officeart/2005/8/layout/lProcess2"/>
    <dgm:cxn modelId="{18F06E7D-34BD-437B-9CCD-B8CE6EB5F410}" type="presOf" srcId="{94C0CB2B-6460-4103-8785-3B23FAD36C0B}" destId="{9BDB7159-47B0-4A31-ABA7-706BFB2E98D8}" srcOrd="1" destOrd="0" presId="urn:microsoft.com/office/officeart/2005/8/layout/lProcess2"/>
    <dgm:cxn modelId="{4D1C7F08-A25F-4086-83E8-F5265663A5DD}" srcId="{7A627B50-DA5A-4298-AC50-8A3A93CE925F}" destId="{C8E0F87B-A4BC-4B69-8361-A7F9F2918120}" srcOrd="0" destOrd="0" parTransId="{A4EA80EB-8A46-4205-8105-7B90E3D56194}" sibTransId="{79B7E107-F7D8-4EC4-B1F3-36C187FF76BC}"/>
    <dgm:cxn modelId="{A342276B-7F8C-422C-A580-DE16062717E2}" srcId="{2EB37007-399F-4627-B2A7-C4E12F6D95BE}" destId="{1ECB822E-0E9B-4AB4-A053-D6ABD4C4E37E}" srcOrd="1" destOrd="0" parTransId="{47EF7544-590D-4C5B-A32F-317D5651770C}" sibTransId="{8C46E2BC-D313-43BF-BF1B-3C94CFA38F72}"/>
    <dgm:cxn modelId="{DFD0CB03-3273-40DA-B98E-41E4097DEA07}" type="presOf" srcId="{3ACF05E2-583C-4841-9A7B-1689153F312D}" destId="{6F5AB2A7-410E-44D5-BED7-E7540B550665}" srcOrd="0" destOrd="0" presId="urn:microsoft.com/office/officeart/2005/8/layout/lProcess2"/>
    <dgm:cxn modelId="{4E64E416-B180-482C-9A91-3B990421E64B}" srcId="{47DF47F0-29F9-4A7C-8252-F4F4972162BD}" destId="{9FFE2BD5-25C9-429B-9B64-927216645FA4}" srcOrd="1" destOrd="0" parTransId="{E55A1F1D-8684-4E9D-8792-933B96B3F458}" sibTransId="{7EB0FA21-AAF7-4D06-A483-DAE587C973DF}"/>
    <dgm:cxn modelId="{2C5D0506-145E-4008-8203-E25599F7660F}" type="presOf" srcId="{7A627B50-DA5A-4298-AC50-8A3A93CE925F}" destId="{12382F7D-8909-44CD-B19F-04465883E8C8}" srcOrd="0" destOrd="0" presId="urn:microsoft.com/office/officeart/2005/8/layout/lProcess2"/>
    <dgm:cxn modelId="{65FD8A2A-7BB4-4B4B-B199-9E148A90EB75}" srcId="{94C0CB2B-6460-4103-8785-3B23FAD36C0B}" destId="{7B83B486-17D7-4BE8-9B0E-A6656E6AC50C}" srcOrd="0" destOrd="0" parTransId="{C4C1585B-7058-4DF6-B5C0-659B7F062A8F}" sibTransId="{DD006766-D642-400A-BDA3-A8C7BEB95F40}"/>
    <dgm:cxn modelId="{B6B582D4-55AA-4208-AC13-DA6397BB6B96}" type="presOf" srcId="{9FFE2BD5-25C9-429B-9B64-927216645FA4}" destId="{F691ACA4-A0A8-40A8-803B-C534EEE43595}" srcOrd="0" destOrd="0" presId="urn:microsoft.com/office/officeart/2005/8/layout/lProcess2"/>
    <dgm:cxn modelId="{22B1D8E0-DC09-4BA4-9435-2D9AB8D00859}" srcId="{8DD6841F-F52D-4D1C-A30F-54B8B99DA9C7}" destId="{1F800DD5-D086-4D69-934D-7B18E9C61A76}" srcOrd="3" destOrd="0" parTransId="{2823DBCA-1774-405F-BB4B-45C351BFB6FB}" sibTransId="{C90C0D3E-F876-4CF2-8749-9A19A9DAE340}"/>
    <dgm:cxn modelId="{06057546-19A7-4972-9287-847695850016}" srcId="{94C0CB2B-6460-4103-8785-3B23FAD36C0B}" destId="{3F81003C-1B37-4C4D-B70A-6577DC71EF48}" srcOrd="2" destOrd="0" parTransId="{32F18E44-A1E4-4D11-9DEB-310E5ACF6E41}" sibTransId="{A519C696-20A0-4FDC-B5F2-792F25FCEFEF}"/>
    <dgm:cxn modelId="{4DFEEDAE-45EA-4565-8F37-9A121F29F326}" type="presOf" srcId="{8DD6841F-F52D-4D1C-A30F-54B8B99DA9C7}" destId="{7B08988A-E60E-4C4A-B556-B59E0BE7CCEA}" srcOrd="1" destOrd="0" presId="urn:microsoft.com/office/officeart/2005/8/layout/lProcess2"/>
    <dgm:cxn modelId="{7811EF0C-BDC8-4062-AC04-4776A9557235}" srcId="{94C0CB2B-6460-4103-8785-3B23FAD36C0B}" destId="{376B5E50-AA76-4F54-8994-83765E689A2E}" srcOrd="1" destOrd="0" parTransId="{5F2F2450-A8CD-41C0-9813-A99EAF99E9B3}" sibTransId="{7A99E01B-B454-4A33-839E-132947BEF8DD}"/>
    <dgm:cxn modelId="{C99E1287-D275-4C80-832C-5BB5F2154251}" type="presOf" srcId="{8DD6841F-F52D-4D1C-A30F-54B8B99DA9C7}" destId="{66D603D2-1B49-4F1B-BFD5-B5DEB9782A66}" srcOrd="0" destOrd="0" presId="urn:microsoft.com/office/officeart/2005/8/layout/lProcess2"/>
    <dgm:cxn modelId="{78C3FFA1-6C6E-4CB1-BF6B-420ED64CC757}" type="presOf" srcId="{47DF47F0-29F9-4A7C-8252-F4F4972162BD}" destId="{1E05FE66-89F2-4633-9767-51175783787A}" srcOrd="1" destOrd="0" presId="urn:microsoft.com/office/officeart/2005/8/layout/lProcess2"/>
    <dgm:cxn modelId="{CF566DAE-86BB-4CDC-AB3F-D971C6D64832}" type="presParOf" srcId="{12382F7D-8909-44CD-B19F-04465883E8C8}" destId="{E8B7C9E3-B3CD-494C-A2D7-3C73B04963F1}" srcOrd="0" destOrd="0" presId="urn:microsoft.com/office/officeart/2005/8/layout/lProcess2"/>
    <dgm:cxn modelId="{CEC69648-90A7-477C-8229-BBFF41E7B8AC}" type="presParOf" srcId="{E8B7C9E3-B3CD-494C-A2D7-3C73B04963F1}" destId="{F6A131AB-AE0B-45F6-AFB3-931574669080}" srcOrd="0" destOrd="0" presId="urn:microsoft.com/office/officeart/2005/8/layout/lProcess2"/>
    <dgm:cxn modelId="{D4F537FE-E47B-4E83-B319-665A305F2707}" type="presParOf" srcId="{E8B7C9E3-B3CD-494C-A2D7-3C73B04963F1}" destId="{3C69F86D-D59A-422D-9A79-19E1C3EBDC60}" srcOrd="1" destOrd="0" presId="urn:microsoft.com/office/officeart/2005/8/layout/lProcess2"/>
    <dgm:cxn modelId="{0280341F-A63B-4BC0-A489-1B931F2C00FD}" type="presParOf" srcId="{E8B7C9E3-B3CD-494C-A2D7-3C73B04963F1}" destId="{9E3E3ED1-CC34-4551-B0CB-749097A5C73B}" srcOrd="2" destOrd="0" presId="urn:microsoft.com/office/officeart/2005/8/layout/lProcess2"/>
    <dgm:cxn modelId="{AE95AB63-A3B8-4AC5-9C3E-4EDD6A9C1F73}" type="presParOf" srcId="{9E3E3ED1-CC34-4551-B0CB-749097A5C73B}" destId="{E3405271-93C1-48A7-9D01-C5E442A2A37A}" srcOrd="0" destOrd="0" presId="urn:microsoft.com/office/officeart/2005/8/layout/lProcess2"/>
    <dgm:cxn modelId="{89291E73-F399-41A8-A9A2-938937D352F6}" type="presParOf" srcId="{E3405271-93C1-48A7-9D01-C5E442A2A37A}" destId="{D1D4C783-8718-41D1-9D47-DA1A0965AEF1}" srcOrd="0" destOrd="0" presId="urn:microsoft.com/office/officeart/2005/8/layout/lProcess2"/>
    <dgm:cxn modelId="{352368A6-6D5D-4D42-8774-3E4DA4D26618}" type="presParOf" srcId="{E3405271-93C1-48A7-9D01-C5E442A2A37A}" destId="{3A6AAEEE-85DA-4A63-B519-30EF6C240142}" srcOrd="1" destOrd="0" presId="urn:microsoft.com/office/officeart/2005/8/layout/lProcess2"/>
    <dgm:cxn modelId="{21514C67-5AD6-43B2-8182-C9D72B651064}" type="presParOf" srcId="{E3405271-93C1-48A7-9D01-C5E442A2A37A}" destId="{735565D2-D4C5-4AF7-B501-B096C4FCFFD0}" srcOrd="2" destOrd="0" presId="urn:microsoft.com/office/officeart/2005/8/layout/lProcess2"/>
    <dgm:cxn modelId="{E056036E-66DA-4255-85A7-F4566DB619ED}" type="presParOf" srcId="{12382F7D-8909-44CD-B19F-04465883E8C8}" destId="{CEDAAE90-F051-45EA-AA32-DD13BC5EAF68}" srcOrd="1" destOrd="0" presId="urn:microsoft.com/office/officeart/2005/8/layout/lProcess2"/>
    <dgm:cxn modelId="{B64D7BAF-0970-4BD8-A7BC-953E8128255B}" type="presParOf" srcId="{12382F7D-8909-44CD-B19F-04465883E8C8}" destId="{8125D960-584A-496E-A178-F735EB930913}" srcOrd="2" destOrd="0" presId="urn:microsoft.com/office/officeart/2005/8/layout/lProcess2"/>
    <dgm:cxn modelId="{D322F5F8-5C67-4D35-852A-63C28B2B7B0C}" type="presParOf" srcId="{8125D960-584A-496E-A178-F735EB930913}" destId="{2521DEFA-3922-4AA1-B458-4358834CFAED}" srcOrd="0" destOrd="0" presId="urn:microsoft.com/office/officeart/2005/8/layout/lProcess2"/>
    <dgm:cxn modelId="{32A5FBFC-9BAC-4376-B742-83D2687F7386}" type="presParOf" srcId="{8125D960-584A-496E-A178-F735EB930913}" destId="{1E05FE66-89F2-4633-9767-51175783787A}" srcOrd="1" destOrd="0" presId="urn:microsoft.com/office/officeart/2005/8/layout/lProcess2"/>
    <dgm:cxn modelId="{B9DF4288-1BC4-42D4-9A47-0CF5DEBF1DD7}" type="presParOf" srcId="{8125D960-584A-496E-A178-F735EB930913}" destId="{328A3604-BABA-41E6-A511-AC13EE9D083D}" srcOrd="2" destOrd="0" presId="urn:microsoft.com/office/officeart/2005/8/layout/lProcess2"/>
    <dgm:cxn modelId="{22B9447B-7621-47B3-8383-8E06EF3B8000}" type="presParOf" srcId="{328A3604-BABA-41E6-A511-AC13EE9D083D}" destId="{07C075EB-0C79-4237-839F-F994E7E27951}" srcOrd="0" destOrd="0" presId="urn:microsoft.com/office/officeart/2005/8/layout/lProcess2"/>
    <dgm:cxn modelId="{5D53DA90-70EF-4E1B-A477-339FC7F33522}" type="presParOf" srcId="{07C075EB-0C79-4237-839F-F994E7E27951}" destId="{4481BEA1-06EC-4150-B9A1-0B5A570C2F3A}" srcOrd="0" destOrd="0" presId="urn:microsoft.com/office/officeart/2005/8/layout/lProcess2"/>
    <dgm:cxn modelId="{E90CC8E2-3302-46FA-AAB2-3ED4DE885F84}" type="presParOf" srcId="{07C075EB-0C79-4237-839F-F994E7E27951}" destId="{850A2F50-8221-416C-9E09-BE096FC6A506}" srcOrd="1" destOrd="0" presId="urn:microsoft.com/office/officeart/2005/8/layout/lProcess2"/>
    <dgm:cxn modelId="{52837405-F441-49AA-A036-86B5D330E06C}" type="presParOf" srcId="{07C075EB-0C79-4237-839F-F994E7E27951}" destId="{F691ACA4-A0A8-40A8-803B-C534EEE43595}" srcOrd="2" destOrd="0" presId="urn:microsoft.com/office/officeart/2005/8/layout/lProcess2"/>
    <dgm:cxn modelId="{AD43E78D-6633-4AD0-B78D-1AD36A5BD75D}" type="presParOf" srcId="{07C075EB-0C79-4237-839F-F994E7E27951}" destId="{78025F04-5F38-4190-A229-E7A89591F069}" srcOrd="3" destOrd="0" presId="urn:microsoft.com/office/officeart/2005/8/layout/lProcess2"/>
    <dgm:cxn modelId="{44F3AD0C-9762-4363-A6D5-1908B6CD4053}" type="presParOf" srcId="{07C075EB-0C79-4237-839F-F994E7E27951}" destId="{743EC56B-41D1-4988-9D4F-76293C40990A}" srcOrd="4" destOrd="0" presId="urn:microsoft.com/office/officeart/2005/8/layout/lProcess2"/>
    <dgm:cxn modelId="{D58DDEA9-392B-444B-9C94-556F9811E03F}" type="presParOf" srcId="{12382F7D-8909-44CD-B19F-04465883E8C8}" destId="{8C1B1F40-62BD-4126-AEDA-CC86BFC7CDFF}" srcOrd="3" destOrd="0" presId="urn:microsoft.com/office/officeart/2005/8/layout/lProcess2"/>
    <dgm:cxn modelId="{50736AC2-CD9C-42CF-8C21-50A40C1B9D6A}" type="presParOf" srcId="{12382F7D-8909-44CD-B19F-04465883E8C8}" destId="{0A507B34-C26D-411D-BC50-2B36CD54B3F5}" srcOrd="4" destOrd="0" presId="urn:microsoft.com/office/officeart/2005/8/layout/lProcess2"/>
    <dgm:cxn modelId="{1B9A89F9-A368-49A5-838E-8195972C7F33}" type="presParOf" srcId="{0A507B34-C26D-411D-BC50-2B36CD54B3F5}" destId="{76ABE630-C7D5-4217-8A6F-09B3E7A5859B}" srcOrd="0" destOrd="0" presId="urn:microsoft.com/office/officeart/2005/8/layout/lProcess2"/>
    <dgm:cxn modelId="{C4841D7C-4192-456B-8C3B-903059568DA1}" type="presParOf" srcId="{0A507B34-C26D-411D-BC50-2B36CD54B3F5}" destId="{9BDB7159-47B0-4A31-ABA7-706BFB2E98D8}" srcOrd="1" destOrd="0" presId="urn:microsoft.com/office/officeart/2005/8/layout/lProcess2"/>
    <dgm:cxn modelId="{856FB4B3-B513-4BEE-8C69-A74E9BA7CBA6}" type="presParOf" srcId="{0A507B34-C26D-411D-BC50-2B36CD54B3F5}" destId="{1CFBAE8A-156C-4333-B2E6-76436D8A64D4}" srcOrd="2" destOrd="0" presId="urn:microsoft.com/office/officeart/2005/8/layout/lProcess2"/>
    <dgm:cxn modelId="{0EE2ED2A-9CF4-42DF-A4BF-DAF5EAC15526}" type="presParOf" srcId="{1CFBAE8A-156C-4333-B2E6-76436D8A64D4}" destId="{B7936727-3D87-4A06-95C1-FCBC4FDBDF09}" srcOrd="0" destOrd="0" presId="urn:microsoft.com/office/officeart/2005/8/layout/lProcess2"/>
    <dgm:cxn modelId="{18B093CE-0C0C-41EF-8EC5-77D42FA70544}" type="presParOf" srcId="{B7936727-3D87-4A06-95C1-FCBC4FDBDF09}" destId="{9E438730-2E22-4865-9CEB-C1E1C584FC82}" srcOrd="0" destOrd="0" presId="urn:microsoft.com/office/officeart/2005/8/layout/lProcess2"/>
    <dgm:cxn modelId="{AB7E92C6-E118-4779-8CC5-9DFF90CF6B1B}" type="presParOf" srcId="{B7936727-3D87-4A06-95C1-FCBC4FDBDF09}" destId="{8CF13116-EE36-4BE0-8959-8DA7A1E19C74}" srcOrd="1" destOrd="0" presId="urn:microsoft.com/office/officeart/2005/8/layout/lProcess2"/>
    <dgm:cxn modelId="{A5DCE71F-7249-4FA5-8107-A13BCEEA1BA2}" type="presParOf" srcId="{B7936727-3D87-4A06-95C1-FCBC4FDBDF09}" destId="{3E610A2E-6A08-46C6-9225-65F3E49E0C3A}" srcOrd="2" destOrd="0" presId="urn:microsoft.com/office/officeart/2005/8/layout/lProcess2"/>
    <dgm:cxn modelId="{C7D7A676-2CF3-4B36-B610-B7EE2F1BC354}" type="presParOf" srcId="{B7936727-3D87-4A06-95C1-FCBC4FDBDF09}" destId="{C07CACEF-5DE4-4895-843E-4F797477102A}" srcOrd="3" destOrd="0" presId="urn:microsoft.com/office/officeart/2005/8/layout/lProcess2"/>
    <dgm:cxn modelId="{5889B9CA-8D3B-409F-97CE-C087A6858256}" type="presParOf" srcId="{B7936727-3D87-4A06-95C1-FCBC4FDBDF09}" destId="{929CDA02-AAA7-491E-BD5E-0FF611DCFB70}" srcOrd="4" destOrd="0" presId="urn:microsoft.com/office/officeart/2005/8/layout/lProcess2"/>
    <dgm:cxn modelId="{76AF9679-168C-4A36-82FA-B08261845826}" type="presParOf" srcId="{12382F7D-8909-44CD-B19F-04465883E8C8}" destId="{2A277FB7-FE2E-4E0E-A3E9-5E4156E53965}" srcOrd="5" destOrd="0" presId="urn:microsoft.com/office/officeart/2005/8/layout/lProcess2"/>
    <dgm:cxn modelId="{C6B176BB-B0FD-4459-9841-96B56A0B62C8}" type="presParOf" srcId="{12382F7D-8909-44CD-B19F-04465883E8C8}" destId="{52B23947-78B4-4D5A-B902-72196B7781E2}" srcOrd="6" destOrd="0" presId="urn:microsoft.com/office/officeart/2005/8/layout/lProcess2"/>
    <dgm:cxn modelId="{03C44794-979C-421C-90E1-BEF2FF07B5E3}" type="presParOf" srcId="{52B23947-78B4-4D5A-B902-72196B7781E2}" destId="{A6195F12-848B-480C-AEAD-905419293CED}" srcOrd="0" destOrd="0" presId="urn:microsoft.com/office/officeart/2005/8/layout/lProcess2"/>
    <dgm:cxn modelId="{147F458D-0F35-4329-BBF7-56BE39417484}" type="presParOf" srcId="{52B23947-78B4-4D5A-B902-72196B7781E2}" destId="{D95C4A06-4E52-4E09-9BB4-1180175FF5F1}" srcOrd="1" destOrd="0" presId="urn:microsoft.com/office/officeart/2005/8/layout/lProcess2"/>
    <dgm:cxn modelId="{B561964A-4E5D-4DBB-B9A4-97C03C3DD5F7}" type="presParOf" srcId="{52B23947-78B4-4D5A-B902-72196B7781E2}" destId="{DF2946D1-4F22-4A6A-ABC9-A217E20E401F}" srcOrd="2" destOrd="0" presId="urn:microsoft.com/office/officeart/2005/8/layout/lProcess2"/>
    <dgm:cxn modelId="{A75F5C76-169A-4ACC-AF9A-02E97077C807}" type="presParOf" srcId="{DF2946D1-4F22-4A6A-ABC9-A217E20E401F}" destId="{0C053F25-81E1-4FF5-B7E2-93639318C79E}" srcOrd="0" destOrd="0" presId="urn:microsoft.com/office/officeart/2005/8/layout/lProcess2"/>
    <dgm:cxn modelId="{C62E805D-0D55-43EE-9CF2-96BA4A7CAC08}" type="presParOf" srcId="{0C053F25-81E1-4FF5-B7E2-93639318C79E}" destId="{0E960CAE-78B6-4308-B85C-E2E500352E50}" srcOrd="0" destOrd="0" presId="urn:microsoft.com/office/officeart/2005/8/layout/lProcess2"/>
    <dgm:cxn modelId="{C2E6B5BA-7B8F-449A-B76B-7F949FD310C9}" type="presParOf" srcId="{0C053F25-81E1-4FF5-B7E2-93639318C79E}" destId="{6524515A-884E-4B47-A119-043F6224DAEF}" srcOrd="1" destOrd="0" presId="urn:microsoft.com/office/officeart/2005/8/layout/lProcess2"/>
    <dgm:cxn modelId="{54A87D44-85A6-4D82-B4A8-A196F2C59847}" type="presParOf" srcId="{0C053F25-81E1-4FF5-B7E2-93639318C79E}" destId="{B4210A7B-5194-4EB0-844E-BB24472689DF}" srcOrd="2" destOrd="0" presId="urn:microsoft.com/office/officeart/2005/8/layout/lProcess2"/>
    <dgm:cxn modelId="{2273CAD0-621F-48EB-A993-8E3824BEF013}" type="presParOf" srcId="{0C053F25-81E1-4FF5-B7E2-93639318C79E}" destId="{68F70AC8-7201-457C-BA1C-BF0A1EE67724}" srcOrd="3" destOrd="0" presId="urn:microsoft.com/office/officeart/2005/8/layout/lProcess2"/>
    <dgm:cxn modelId="{B1154220-A742-4CA6-B9AC-D0201BAF3CD9}" type="presParOf" srcId="{0C053F25-81E1-4FF5-B7E2-93639318C79E}" destId="{6F5AB2A7-410E-44D5-BED7-E7540B550665}" srcOrd="4" destOrd="0" presId="urn:microsoft.com/office/officeart/2005/8/layout/lProcess2"/>
    <dgm:cxn modelId="{32687F4C-48C5-48C5-8616-49F8BFDCD763}" type="presParOf" srcId="{12382F7D-8909-44CD-B19F-04465883E8C8}" destId="{24D7F130-98F3-4578-9138-58725432F375}" srcOrd="7" destOrd="0" presId="urn:microsoft.com/office/officeart/2005/8/layout/lProcess2"/>
    <dgm:cxn modelId="{1B9FDD1A-6D84-444C-8EB3-E42B0ADBCC44}" type="presParOf" srcId="{12382F7D-8909-44CD-B19F-04465883E8C8}" destId="{737DA579-F962-402B-B655-D237CF22EC71}" srcOrd="8" destOrd="0" presId="urn:microsoft.com/office/officeart/2005/8/layout/lProcess2"/>
    <dgm:cxn modelId="{EDF32876-7D21-49D3-B683-AE672D71ED2A}" type="presParOf" srcId="{737DA579-F962-402B-B655-D237CF22EC71}" destId="{B07F7836-DE66-40C3-B050-8EF39AFFDBD7}" srcOrd="0" destOrd="0" presId="urn:microsoft.com/office/officeart/2005/8/layout/lProcess2"/>
    <dgm:cxn modelId="{38ECEFC9-DF24-4E65-B7E0-096B79D3EF6C}" type="presParOf" srcId="{737DA579-F962-402B-B655-D237CF22EC71}" destId="{9D9CB140-62EB-47A8-9A3C-BF3DF790DA28}" srcOrd="1" destOrd="0" presId="urn:microsoft.com/office/officeart/2005/8/layout/lProcess2"/>
    <dgm:cxn modelId="{E3D88871-A68F-455F-BF8C-E67B5AD1A341}" type="presParOf" srcId="{737DA579-F962-402B-B655-D237CF22EC71}" destId="{1301B8CC-B284-49E9-AFB9-286DE2C69F3D}" srcOrd="2" destOrd="0" presId="urn:microsoft.com/office/officeart/2005/8/layout/lProcess2"/>
    <dgm:cxn modelId="{AA3A7DDA-56FC-47C6-8E2A-5FF87486DB57}" type="presParOf" srcId="{1301B8CC-B284-49E9-AFB9-286DE2C69F3D}" destId="{76D55A32-A219-430D-BAB1-50A0DCA29E13}" srcOrd="0" destOrd="0" presId="urn:microsoft.com/office/officeart/2005/8/layout/lProcess2"/>
    <dgm:cxn modelId="{DEBA666B-DFC6-439A-BA5E-F517D7DB8241}" type="presParOf" srcId="{76D55A32-A219-430D-BAB1-50A0DCA29E13}" destId="{D26D2FE5-489B-4D77-978E-1B2CCE329E08}" srcOrd="0" destOrd="0" presId="urn:microsoft.com/office/officeart/2005/8/layout/lProcess2"/>
    <dgm:cxn modelId="{FF3C14AE-5061-4C91-9FC3-9564F7682F1F}" type="presParOf" srcId="{76D55A32-A219-430D-BAB1-50A0DCA29E13}" destId="{B49A5F4E-6B56-4446-879A-CE7D7E832A13}" srcOrd="1" destOrd="0" presId="urn:microsoft.com/office/officeart/2005/8/layout/lProcess2"/>
    <dgm:cxn modelId="{B07BF01B-413C-4361-9430-4CAEE52D6701}" type="presParOf" srcId="{76D55A32-A219-430D-BAB1-50A0DCA29E13}" destId="{AFDDFF2B-E49B-479F-AC1B-063FF7785E0B}" srcOrd="2" destOrd="0" presId="urn:microsoft.com/office/officeart/2005/8/layout/lProcess2"/>
    <dgm:cxn modelId="{D2C647FC-814E-4913-8E7A-BF8B3C65393D}" type="presParOf" srcId="{76D55A32-A219-430D-BAB1-50A0DCA29E13}" destId="{0BBA4AAC-D45C-4642-86F9-D8284EFB122B}" srcOrd="3" destOrd="0" presId="urn:microsoft.com/office/officeart/2005/8/layout/lProcess2"/>
    <dgm:cxn modelId="{17D3AC28-EAD3-4EC2-8A11-B812606F17CC}" type="presParOf" srcId="{76D55A32-A219-430D-BAB1-50A0DCA29E13}" destId="{078AD96D-8524-41ED-B27A-800867EC6D5C}" srcOrd="4" destOrd="0" presId="urn:microsoft.com/office/officeart/2005/8/layout/lProcess2"/>
    <dgm:cxn modelId="{0A391E0C-F642-43C1-A0B9-2187E38FAFC3}" type="presParOf" srcId="{76D55A32-A219-430D-BAB1-50A0DCA29E13}" destId="{028B3143-9610-4122-AB38-F1E073952A0E}" srcOrd="5" destOrd="0" presId="urn:microsoft.com/office/officeart/2005/8/layout/lProcess2"/>
    <dgm:cxn modelId="{23C2ADB8-AA5F-40E6-BD74-6364C0CDD642}" type="presParOf" srcId="{76D55A32-A219-430D-BAB1-50A0DCA29E13}" destId="{A47578DC-F6C6-4462-B655-6E4CD1C1CBBB}" srcOrd="6" destOrd="0" presId="urn:microsoft.com/office/officeart/2005/8/layout/lProcess2"/>
    <dgm:cxn modelId="{B81282A6-CB3C-44EB-8255-F2FBF2A8C1D1}" type="presParOf" srcId="{12382F7D-8909-44CD-B19F-04465883E8C8}" destId="{9AA773E3-726F-4C9A-A688-94F4D8B2C3EB}" srcOrd="9" destOrd="0" presId="urn:microsoft.com/office/officeart/2005/8/layout/lProcess2"/>
    <dgm:cxn modelId="{2828A0B3-4464-45B5-8E26-81FDBF74A433}" type="presParOf" srcId="{12382F7D-8909-44CD-B19F-04465883E8C8}" destId="{B5B4EE95-8A7A-4901-9127-27FD6045126A}" srcOrd="10" destOrd="0" presId="urn:microsoft.com/office/officeart/2005/8/layout/lProcess2"/>
    <dgm:cxn modelId="{01729EED-2992-45E0-A993-AB40AB7F9619}" type="presParOf" srcId="{B5B4EE95-8A7A-4901-9127-27FD6045126A}" destId="{66D603D2-1B49-4F1B-BFD5-B5DEB9782A66}" srcOrd="0" destOrd="0" presId="urn:microsoft.com/office/officeart/2005/8/layout/lProcess2"/>
    <dgm:cxn modelId="{079D8B3D-C6B1-4618-9C2D-77EF771E3426}" type="presParOf" srcId="{B5B4EE95-8A7A-4901-9127-27FD6045126A}" destId="{7B08988A-E60E-4C4A-B556-B59E0BE7CCEA}" srcOrd="1" destOrd="0" presId="urn:microsoft.com/office/officeart/2005/8/layout/lProcess2"/>
    <dgm:cxn modelId="{22204F9E-242E-42FD-8F69-D22B08B2EB14}" type="presParOf" srcId="{B5B4EE95-8A7A-4901-9127-27FD6045126A}" destId="{BB586934-5B27-48B4-8EFC-11D8A6C58324}" srcOrd="2" destOrd="0" presId="urn:microsoft.com/office/officeart/2005/8/layout/lProcess2"/>
    <dgm:cxn modelId="{A78FF7A0-A410-4863-A10D-0595A579387E}" type="presParOf" srcId="{BB586934-5B27-48B4-8EFC-11D8A6C58324}" destId="{E637DDD8-4124-462A-9F0C-831BDD483797}" srcOrd="0" destOrd="0" presId="urn:microsoft.com/office/officeart/2005/8/layout/lProcess2"/>
    <dgm:cxn modelId="{187A3708-39A7-43C0-A9D7-215513826437}" type="presParOf" srcId="{E637DDD8-4124-462A-9F0C-831BDD483797}" destId="{A70C8E09-2F54-44AF-86CA-61157F0F864B}" srcOrd="0" destOrd="0" presId="urn:microsoft.com/office/officeart/2005/8/layout/lProcess2"/>
    <dgm:cxn modelId="{7DDB9377-90DF-4E1E-B03C-8F8FBB622F37}" type="presParOf" srcId="{E637DDD8-4124-462A-9F0C-831BDD483797}" destId="{AB6547E3-0B6C-44F0-83B7-9732914A3AAF}" srcOrd="1" destOrd="0" presId="urn:microsoft.com/office/officeart/2005/8/layout/lProcess2"/>
    <dgm:cxn modelId="{1F846F30-E25C-4949-8D66-074FB8D9FC5C}" type="presParOf" srcId="{E637DDD8-4124-462A-9F0C-831BDD483797}" destId="{304E1500-E568-43AC-ACAE-3C1EB3382C42}" srcOrd="2" destOrd="0" presId="urn:microsoft.com/office/officeart/2005/8/layout/lProcess2"/>
    <dgm:cxn modelId="{51D39AAB-0C14-49E3-A91E-EE106E6DB95C}" type="presParOf" srcId="{E637DDD8-4124-462A-9F0C-831BDD483797}" destId="{E496F13F-9E04-4039-9F71-FF93CF59D6FF}" srcOrd="3" destOrd="0" presId="urn:microsoft.com/office/officeart/2005/8/layout/lProcess2"/>
    <dgm:cxn modelId="{46F4E340-B6D4-4236-9720-9B50EA29BC69}" type="presParOf" srcId="{E637DDD8-4124-462A-9F0C-831BDD483797}" destId="{AB70A6BE-F514-4CCD-9B03-123B18C3F2D6}" srcOrd="4" destOrd="0" presId="urn:microsoft.com/office/officeart/2005/8/layout/lProcess2"/>
    <dgm:cxn modelId="{666AF410-92CF-4960-AB7F-58C74428CC54}" type="presParOf" srcId="{E637DDD8-4124-462A-9F0C-831BDD483797}" destId="{6E961316-4DBA-4B7C-9139-6642896405F1}" srcOrd="5" destOrd="0" presId="urn:microsoft.com/office/officeart/2005/8/layout/lProcess2"/>
    <dgm:cxn modelId="{3BCFA1BC-C524-4996-84FE-F4979D379A64}" type="presParOf" srcId="{E637DDD8-4124-462A-9F0C-831BDD483797}" destId="{131777C0-4777-4646-95B2-F2CAE33B4E51}" srcOrd="6"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627B50-DA5A-4298-AC50-8A3A93CE925F}" type="doc">
      <dgm:prSet loTypeId="urn:microsoft.com/office/officeart/2005/8/layout/lProcess2" loCatId="list" qsTypeId="urn:microsoft.com/office/officeart/2005/8/quickstyle/simple3" qsCatId="simple" csTypeId="urn:microsoft.com/office/officeart/2005/8/colors/accent6_5" csCatId="accent6" phldr="1"/>
      <dgm:spPr/>
      <dgm:t>
        <a:bodyPr/>
        <a:lstStyle/>
        <a:p>
          <a:endParaRPr lang="en-US"/>
        </a:p>
      </dgm:t>
    </dgm:pt>
    <dgm:pt modelId="{C8E0F87B-A4BC-4B69-8361-A7F9F2918120}">
      <dgm:prSet phldrT="[Text]" custT="1"/>
      <dgm:spPr/>
      <dgm:t>
        <a:bodyPr/>
        <a:lstStyle/>
        <a:p>
          <a:r>
            <a:rPr lang="en-US" sz="1800" b="1" i="0" baseline="0" smtClean="0"/>
            <a:t>Call Progress</a:t>
          </a:r>
          <a:endParaRPr lang="en-US" sz="1800" b="1" i="0" baseline="0" dirty="0"/>
        </a:p>
      </dgm:t>
    </dgm:pt>
    <dgm:pt modelId="{A4EA80EB-8A46-4205-8105-7B90E3D56194}" type="parTrans" cxnId="{4D1C7F08-A25F-4086-83E8-F5265663A5DD}">
      <dgm:prSet/>
      <dgm:spPr/>
      <dgm:t>
        <a:bodyPr/>
        <a:lstStyle/>
        <a:p>
          <a:endParaRPr lang="en-US"/>
        </a:p>
      </dgm:t>
    </dgm:pt>
    <dgm:pt modelId="{79B7E107-F7D8-4EC4-B1F3-36C187FF76BC}" type="sibTrans" cxnId="{4D1C7F08-A25F-4086-83E8-F5265663A5DD}">
      <dgm:prSet/>
      <dgm:spPr/>
      <dgm:t>
        <a:bodyPr/>
        <a:lstStyle/>
        <a:p>
          <a:endParaRPr lang="en-US"/>
        </a:p>
      </dgm:t>
    </dgm:pt>
    <dgm:pt modelId="{50DBEDA1-03AE-4FAA-AC49-6FCD0B64EAEC}">
      <dgm:prSet phldrT="[Text]"/>
      <dgm:spPr/>
      <dgm:t>
        <a:bodyPr/>
        <a:lstStyle/>
        <a:p>
          <a:r>
            <a:rPr lang="en-US" dirty="0" smtClean="0"/>
            <a:t>98.9% Accurate</a:t>
          </a:r>
          <a:endParaRPr lang="en-US" dirty="0"/>
        </a:p>
      </dgm:t>
    </dgm:pt>
    <dgm:pt modelId="{001F9C65-E25C-4727-B05D-29E1CF1BD7DE}" type="parTrans" cxnId="{457B7B2D-16BB-482D-B13E-83C66B161E7E}">
      <dgm:prSet/>
      <dgm:spPr/>
      <dgm:t>
        <a:bodyPr/>
        <a:lstStyle/>
        <a:p>
          <a:endParaRPr lang="en-US"/>
        </a:p>
      </dgm:t>
    </dgm:pt>
    <dgm:pt modelId="{008CE230-3CA6-4B5B-8ECB-1FC60CCD4744}" type="sibTrans" cxnId="{457B7B2D-16BB-482D-B13E-83C66B161E7E}">
      <dgm:prSet/>
      <dgm:spPr/>
      <dgm:t>
        <a:bodyPr/>
        <a:lstStyle/>
        <a:p>
          <a:endParaRPr lang="en-US"/>
        </a:p>
      </dgm:t>
    </dgm:pt>
    <dgm:pt modelId="{3A66C894-36FB-4448-9463-A70927E0E617}">
      <dgm:prSet phldrT="[Text]"/>
      <dgm:spPr/>
      <dgm:t>
        <a:bodyPr/>
        <a:lstStyle/>
        <a:p>
          <a:r>
            <a:rPr lang="en-US" dirty="0" smtClean="0"/>
            <a:t>Enhanced cell Phone Detection</a:t>
          </a:r>
          <a:endParaRPr lang="en-US" dirty="0"/>
        </a:p>
      </dgm:t>
    </dgm:pt>
    <dgm:pt modelId="{5D8A2C4B-1FF9-4451-8344-C3206C7B7B57}" type="parTrans" cxnId="{D5AE6DC0-1FB3-4DED-971F-960E10710400}">
      <dgm:prSet/>
      <dgm:spPr/>
      <dgm:t>
        <a:bodyPr/>
        <a:lstStyle/>
        <a:p>
          <a:endParaRPr lang="en-US"/>
        </a:p>
      </dgm:t>
    </dgm:pt>
    <dgm:pt modelId="{1D040E77-8791-4F40-982C-FF2E95393943}" type="sibTrans" cxnId="{D5AE6DC0-1FB3-4DED-971F-960E10710400}">
      <dgm:prSet/>
      <dgm:spPr/>
      <dgm:t>
        <a:bodyPr/>
        <a:lstStyle/>
        <a:p>
          <a:endParaRPr lang="en-US"/>
        </a:p>
      </dgm:t>
    </dgm:pt>
    <dgm:pt modelId="{47DF47F0-29F9-4A7C-8252-F4F4972162BD}">
      <dgm:prSet phldrT="[Text]" custT="1"/>
      <dgm:spPr/>
      <dgm:t>
        <a:bodyPr/>
        <a:lstStyle/>
        <a:p>
          <a:r>
            <a:rPr lang="en-US" sz="1800" b="1" i="0" baseline="0" smtClean="0"/>
            <a:t>Predictive Dialing</a:t>
          </a:r>
          <a:endParaRPr lang="en-US" sz="1800" b="1" i="0" baseline="0" dirty="0"/>
        </a:p>
      </dgm:t>
    </dgm:pt>
    <dgm:pt modelId="{B08F19A0-1BE9-4FF3-806E-0CBB418A9A8B}" type="parTrans" cxnId="{D2375801-C3C9-440F-9959-71DB976707F1}">
      <dgm:prSet/>
      <dgm:spPr/>
      <dgm:t>
        <a:bodyPr/>
        <a:lstStyle/>
        <a:p>
          <a:endParaRPr lang="en-US"/>
        </a:p>
      </dgm:t>
    </dgm:pt>
    <dgm:pt modelId="{FE890522-EF12-4911-A7EB-07FF24E56AEE}" type="sibTrans" cxnId="{D2375801-C3C9-440F-9959-71DB976707F1}">
      <dgm:prSet/>
      <dgm:spPr/>
      <dgm:t>
        <a:bodyPr/>
        <a:lstStyle/>
        <a:p>
          <a:endParaRPr lang="en-US"/>
        </a:p>
      </dgm:t>
    </dgm:pt>
    <dgm:pt modelId="{39584A19-E8F5-4024-B4BD-2EF87469E6FF}">
      <dgm:prSet phldrT="[Text]"/>
      <dgm:spPr/>
      <dgm:t>
        <a:bodyPr/>
        <a:lstStyle/>
        <a:p>
          <a:r>
            <a:rPr lang="en-US" dirty="0" smtClean="0"/>
            <a:t>Lowest Agent Wait Time with Lowest Abandon Rate</a:t>
          </a:r>
          <a:endParaRPr lang="en-US" dirty="0"/>
        </a:p>
      </dgm:t>
    </dgm:pt>
    <dgm:pt modelId="{EAD40D67-B004-43DE-B28B-9BC58CC3B2FA}" type="parTrans" cxnId="{A620E0AA-4F8D-41D2-9475-9353EBFE76EB}">
      <dgm:prSet/>
      <dgm:spPr/>
      <dgm:t>
        <a:bodyPr/>
        <a:lstStyle/>
        <a:p>
          <a:endParaRPr lang="en-US"/>
        </a:p>
      </dgm:t>
    </dgm:pt>
    <dgm:pt modelId="{F4642D5C-3E31-42F3-ACEA-E8255C991A25}" type="sibTrans" cxnId="{A620E0AA-4F8D-41D2-9475-9353EBFE76EB}">
      <dgm:prSet/>
      <dgm:spPr/>
      <dgm:t>
        <a:bodyPr/>
        <a:lstStyle/>
        <a:p>
          <a:endParaRPr lang="en-US"/>
        </a:p>
      </dgm:t>
    </dgm:pt>
    <dgm:pt modelId="{9FFE2BD5-25C9-429B-9B64-927216645FA4}">
      <dgm:prSet phldrT="[Text]"/>
      <dgm:spPr/>
      <dgm:t>
        <a:bodyPr/>
        <a:lstStyle/>
        <a:p>
          <a:r>
            <a:rPr lang="en-US" dirty="0" smtClean="0"/>
            <a:t>Manual Control with Expert Calling</a:t>
          </a:r>
          <a:endParaRPr lang="en-US" dirty="0"/>
        </a:p>
      </dgm:t>
    </dgm:pt>
    <dgm:pt modelId="{E55A1F1D-8684-4E9D-8792-933B96B3F458}" type="parTrans" cxnId="{4E64E416-B180-482C-9A91-3B990421E64B}">
      <dgm:prSet/>
      <dgm:spPr/>
      <dgm:t>
        <a:bodyPr/>
        <a:lstStyle/>
        <a:p>
          <a:endParaRPr lang="en-US"/>
        </a:p>
      </dgm:t>
    </dgm:pt>
    <dgm:pt modelId="{7EB0FA21-AAF7-4D06-A483-DAE587C973DF}" type="sibTrans" cxnId="{4E64E416-B180-482C-9A91-3B990421E64B}">
      <dgm:prSet/>
      <dgm:spPr/>
      <dgm:t>
        <a:bodyPr/>
        <a:lstStyle/>
        <a:p>
          <a:endParaRPr lang="en-US"/>
        </a:p>
      </dgm:t>
    </dgm:pt>
    <dgm:pt modelId="{94C0CB2B-6460-4103-8785-3B23FAD36C0B}">
      <dgm:prSet phldrT="[Text]" custT="1"/>
      <dgm:spPr/>
      <dgm:t>
        <a:bodyPr/>
        <a:lstStyle/>
        <a:p>
          <a:r>
            <a:rPr lang="en-US" sz="1800" b="1" i="0" baseline="0" smtClean="0"/>
            <a:t>Blending</a:t>
          </a:r>
          <a:endParaRPr lang="en-US" sz="1800" b="1" i="0" baseline="0" dirty="0"/>
        </a:p>
      </dgm:t>
    </dgm:pt>
    <dgm:pt modelId="{032D4821-A7D0-42EF-91D8-C5BBDBB6E429}" type="parTrans" cxnId="{7A8FCA61-EEEC-48D7-954A-0308D53A97D1}">
      <dgm:prSet/>
      <dgm:spPr/>
      <dgm:t>
        <a:bodyPr/>
        <a:lstStyle/>
        <a:p>
          <a:endParaRPr lang="en-US"/>
        </a:p>
      </dgm:t>
    </dgm:pt>
    <dgm:pt modelId="{B0C920C9-BB49-4011-A705-DDA8031C7803}" type="sibTrans" cxnId="{7A8FCA61-EEEC-48D7-954A-0308D53A97D1}">
      <dgm:prSet/>
      <dgm:spPr/>
      <dgm:t>
        <a:bodyPr/>
        <a:lstStyle/>
        <a:p>
          <a:endParaRPr lang="en-US"/>
        </a:p>
      </dgm:t>
    </dgm:pt>
    <dgm:pt modelId="{7B83B486-17D7-4BE8-9B0E-A6656E6AC50C}">
      <dgm:prSet phldrT="[Text]"/>
      <dgm:spPr/>
      <dgm:t>
        <a:bodyPr/>
        <a:lstStyle/>
        <a:p>
          <a:r>
            <a:rPr lang="en-US" dirty="0" smtClean="0"/>
            <a:t>Intelligent Call Blending</a:t>
          </a:r>
          <a:endParaRPr lang="en-US" dirty="0"/>
        </a:p>
      </dgm:t>
    </dgm:pt>
    <dgm:pt modelId="{C4C1585B-7058-4DF6-B5C0-659B7F062A8F}" type="parTrans" cxnId="{65FD8A2A-7BB4-4B4B-B199-9E148A90EB75}">
      <dgm:prSet/>
      <dgm:spPr/>
      <dgm:t>
        <a:bodyPr/>
        <a:lstStyle/>
        <a:p>
          <a:endParaRPr lang="en-US"/>
        </a:p>
      </dgm:t>
    </dgm:pt>
    <dgm:pt modelId="{DD006766-D642-400A-BDA3-A8C7BEB95F40}" type="sibTrans" cxnId="{65FD8A2A-7BB4-4B4B-B199-9E148A90EB75}">
      <dgm:prSet/>
      <dgm:spPr/>
      <dgm:t>
        <a:bodyPr/>
        <a:lstStyle/>
        <a:p>
          <a:endParaRPr lang="en-US"/>
        </a:p>
      </dgm:t>
    </dgm:pt>
    <dgm:pt modelId="{376B5E50-AA76-4F54-8994-83765E689A2E}">
      <dgm:prSet phldrT="[Text]"/>
      <dgm:spPr/>
      <dgm:t>
        <a:bodyPr/>
        <a:lstStyle/>
        <a:p>
          <a:r>
            <a:rPr lang="en-US" dirty="0" smtClean="0"/>
            <a:t>Agent Blend – Predictive</a:t>
          </a:r>
          <a:endParaRPr lang="en-US" dirty="0"/>
        </a:p>
      </dgm:t>
    </dgm:pt>
    <dgm:pt modelId="{5F2F2450-A8CD-41C0-9813-A99EAF99E9B3}" type="parTrans" cxnId="{7811EF0C-BDC8-4062-AC04-4776A9557235}">
      <dgm:prSet/>
      <dgm:spPr/>
      <dgm:t>
        <a:bodyPr/>
        <a:lstStyle/>
        <a:p>
          <a:endParaRPr lang="en-US"/>
        </a:p>
      </dgm:t>
    </dgm:pt>
    <dgm:pt modelId="{7A99E01B-B454-4A33-839E-132947BEF8DD}" type="sibTrans" cxnId="{7811EF0C-BDC8-4062-AC04-4776A9557235}">
      <dgm:prSet/>
      <dgm:spPr/>
      <dgm:t>
        <a:bodyPr/>
        <a:lstStyle/>
        <a:p>
          <a:endParaRPr lang="en-US"/>
        </a:p>
      </dgm:t>
    </dgm:pt>
    <dgm:pt modelId="{C0A1CC88-B4FE-420F-82F1-8A17A41231DE}">
      <dgm:prSet phldrT="[Text]"/>
      <dgm:spPr/>
      <dgm:t>
        <a:bodyPr/>
        <a:lstStyle/>
        <a:p>
          <a:r>
            <a:rPr lang="en-US" dirty="0" smtClean="0"/>
            <a:t>Automation with Cruise Control</a:t>
          </a:r>
          <a:endParaRPr lang="en-US" dirty="0"/>
        </a:p>
      </dgm:t>
    </dgm:pt>
    <dgm:pt modelId="{4ADD1949-50E0-4480-BC3F-8F44AD3CC851}" type="parTrans" cxnId="{3A775D4A-9CA8-4074-BFC8-8A3D56C0619D}">
      <dgm:prSet/>
      <dgm:spPr/>
      <dgm:t>
        <a:bodyPr/>
        <a:lstStyle/>
        <a:p>
          <a:endParaRPr lang="en-US"/>
        </a:p>
      </dgm:t>
    </dgm:pt>
    <dgm:pt modelId="{DEE82676-B88E-47C7-8289-74A89D6510D0}" type="sibTrans" cxnId="{3A775D4A-9CA8-4074-BFC8-8A3D56C0619D}">
      <dgm:prSet/>
      <dgm:spPr/>
      <dgm:t>
        <a:bodyPr/>
        <a:lstStyle/>
        <a:p>
          <a:endParaRPr lang="en-US"/>
        </a:p>
      </dgm:t>
    </dgm:pt>
    <dgm:pt modelId="{3F81003C-1B37-4C4D-B70A-6577DC71EF48}">
      <dgm:prSet phldrT="[Text]"/>
      <dgm:spPr/>
      <dgm:t>
        <a:bodyPr/>
        <a:lstStyle/>
        <a:p>
          <a:r>
            <a:rPr lang="en-US" dirty="0" smtClean="0"/>
            <a:t>Agent Blend – Proactive</a:t>
          </a:r>
          <a:endParaRPr lang="en-US" dirty="0"/>
        </a:p>
      </dgm:t>
    </dgm:pt>
    <dgm:pt modelId="{32F18E44-A1E4-4D11-9DEB-310E5ACF6E41}" type="parTrans" cxnId="{06057546-19A7-4972-9287-847695850016}">
      <dgm:prSet/>
      <dgm:spPr/>
      <dgm:t>
        <a:bodyPr/>
        <a:lstStyle/>
        <a:p>
          <a:endParaRPr lang="en-US"/>
        </a:p>
      </dgm:t>
    </dgm:pt>
    <dgm:pt modelId="{A519C696-20A0-4FDC-B5F2-792F25FCEFEF}" type="sibTrans" cxnId="{06057546-19A7-4972-9287-847695850016}">
      <dgm:prSet/>
      <dgm:spPr/>
      <dgm:t>
        <a:bodyPr/>
        <a:lstStyle/>
        <a:p>
          <a:endParaRPr lang="en-US"/>
        </a:p>
      </dgm:t>
    </dgm:pt>
    <dgm:pt modelId="{2EB37007-399F-4627-B2A7-C4E12F6D95BE}">
      <dgm:prSet phldrT="[Text]" custT="1"/>
      <dgm:spPr/>
      <dgm:t>
        <a:bodyPr/>
        <a:lstStyle/>
        <a:p>
          <a:r>
            <a:rPr lang="en-US" sz="1800" b="1" i="0" baseline="0" smtClean="0"/>
            <a:t>System Admin</a:t>
          </a:r>
          <a:endParaRPr lang="en-US" sz="1800" b="1" i="0" baseline="0" dirty="0"/>
        </a:p>
      </dgm:t>
    </dgm:pt>
    <dgm:pt modelId="{D1D9FCC7-F3CD-43B7-B561-5E45E104119A}" type="parTrans" cxnId="{EB993840-03A7-4726-912A-DDA0F3BFFD35}">
      <dgm:prSet/>
      <dgm:spPr/>
      <dgm:t>
        <a:bodyPr/>
        <a:lstStyle/>
        <a:p>
          <a:endParaRPr lang="en-US"/>
        </a:p>
      </dgm:t>
    </dgm:pt>
    <dgm:pt modelId="{8442B189-1AB7-43EE-8661-11BE781DC84E}" type="sibTrans" cxnId="{EB993840-03A7-4726-912A-DDA0F3BFFD35}">
      <dgm:prSet/>
      <dgm:spPr/>
      <dgm:t>
        <a:bodyPr/>
        <a:lstStyle/>
        <a:p>
          <a:endParaRPr lang="en-US"/>
        </a:p>
      </dgm:t>
    </dgm:pt>
    <dgm:pt modelId="{BBA57964-29EC-47BB-BEF8-1A51F71FE0D6}">
      <dgm:prSet phldrT="[Text]"/>
      <dgm:spPr/>
      <dgm:t>
        <a:bodyPr/>
        <a:lstStyle/>
        <a:p>
          <a:r>
            <a:rPr lang="en-US" dirty="0" smtClean="0"/>
            <a:t>Unified Administration and Configuration</a:t>
          </a:r>
          <a:endParaRPr lang="en-US" dirty="0"/>
        </a:p>
      </dgm:t>
    </dgm:pt>
    <dgm:pt modelId="{43C1159C-2430-497C-9A5B-6DA58A4A1880}" type="parTrans" cxnId="{098E547D-E4EC-4790-9220-FA9446065D5D}">
      <dgm:prSet/>
      <dgm:spPr/>
      <dgm:t>
        <a:bodyPr/>
        <a:lstStyle/>
        <a:p>
          <a:endParaRPr lang="en-US"/>
        </a:p>
      </dgm:t>
    </dgm:pt>
    <dgm:pt modelId="{B14DEA22-2BE0-414E-A8AC-5B58B921445E}" type="sibTrans" cxnId="{098E547D-E4EC-4790-9220-FA9446065D5D}">
      <dgm:prSet/>
      <dgm:spPr/>
      <dgm:t>
        <a:bodyPr/>
        <a:lstStyle/>
        <a:p>
          <a:endParaRPr lang="en-US"/>
        </a:p>
      </dgm:t>
    </dgm:pt>
    <dgm:pt modelId="{1ECB822E-0E9B-4AB4-A053-D6ABD4C4E37E}">
      <dgm:prSet phldrT="[Text]"/>
      <dgm:spPr/>
      <dgm:t>
        <a:bodyPr/>
        <a:lstStyle/>
        <a:p>
          <a:r>
            <a:rPr lang="en-US" dirty="0" smtClean="0"/>
            <a:t>Multiple-dialer Real-Time and Historical Reporting</a:t>
          </a:r>
          <a:endParaRPr lang="en-US" dirty="0"/>
        </a:p>
      </dgm:t>
    </dgm:pt>
    <dgm:pt modelId="{47EF7544-590D-4C5B-A32F-317D5651770C}" type="parTrans" cxnId="{A342276B-7F8C-422C-A580-DE16062717E2}">
      <dgm:prSet/>
      <dgm:spPr/>
      <dgm:t>
        <a:bodyPr/>
        <a:lstStyle/>
        <a:p>
          <a:endParaRPr lang="en-US"/>
        </a:p>
      </dgm:t>
    </dgm:pt>
    <dgm:pt modelId="{8C46E2BC-D313-43BF-BF1B-3C94CFA38F72}" type="sibTrans" cxnId="{A342276B-7F8C-422C-A580-DE16062717E2}">
      <dgm:prSet/>
      <dgm:spPr/>
      <dgm:t>
        <a:bodyPr/>
        <a:lstStyle/>
        <a:p>
          <a:endParaRPr lang="en-US"/>
        </a:p>
      </dgm:t>
    </dgm:pt>
    <dgm:pt modelId="{3ACF05E2-583C-4841-9A7B-1689153F312D}">
      <dgm:prSet phldrT="[Text]"/>
      <dgm:spPr/>
      <dgm:t>
        <a:bodyPr/>
        <a:lstStyle/>
        <a:p>
          <a:r>
            <a:rPr lang="en-US" dirty="0" smtClean="0"/>
            <a:t>Multi-dialer Administration</a:t>
          </a:r>
          <a:endParaRPr lang="en-US" dirty="0"/>
        </a:p>
      </dgm:t>
    </dgm:pt>
    <dgm:pt modelId="{31D404EE-8963-461D-B1DD-41D1213B25D5}" type="parTrans" cxnId="{9838D5DC-243D-40F4-934C-E4D02A6CD199}">
      <dgm:prSet/>
      <dgm:spPr/>
      <dgm:t>
        <a:bodyPr/>
        <a:lstStyle/>
        <a:p>
          <a:endParaRPr lang="en-US"/>
        </a:p>
      </dgm:t>
    </dgm:pt>
    <dgm:pt modelId="{EA252121-705C-464F-BFB9-8B38BCB3297B}" type="sibTrans" cxnId="{9838D5DC-243D-40F4-934C-E4D02A6CD199}">
      <dgm:prSet/>
      <dgm:spPr/>
      <dgm:t>
        <a:bodyPr/>
        <a:lstStyle/>
        <a:p>
          <a:endParaRPr lang="en-US"/>
        </a:p>
      </dgm:t>
    </dgm:pt>
    <dgm:pt modelId="{047DB3B8-DB5C-46EC-AA81-DC676CF84725}">
      <dgm:prSet phldrT="[Text]" custT="1"/>
      <dgm:spPr/>
      <dgm:t>
        <a:bodyPr/>
        <a:lstStyle/>
        <a:p>
          <a:r>
            <a:rPr lang="en-US" sz="1800" b="1" i="0" baseline="0" smtClean="0"/>
            <a:t>System Health</a:t>
          </a:r>
          <a:endParaRPr lang="en-US" sz="1800" b="1" i="0" baseline="0" dirty="0"/>
        </a:p>
      </dgm:t>
    </dgm:pt>
    <dgm:pt modelId="{1679AA51-7B60-4FD0-A0E2-E3C81BAFE250}" type="parTrans" cxnId="{DD623861-BA9B-40D4-ACAC-BBB2EE60508E}">
      <dgm:prSet/>
      <dgm:spPr/>
      <dgm:t>
        <a:bodyPr/>
        <a:lstStyle/>
        <a:p>
          <a:endParaRPr lang="en-US"/>
        </a:p>
      </dgm:t>
    </dgm:pt>
    <dgm:pt modelId="{25516649-4FF8-4244-B125-71B0AC58497E}" type="sibTrans" cxnId="{DD623861-BA9B-40D4-ACAC-BBB2EE60508E}">
      <dgm:prSet/>
      <dgm:spPr/>
      <dgm:t>
        <a:bodyPr/>
        <a:lstStyle/>
        <a:p>
          <a:endParaRPr lang="en-US"/>
        </a:p>
      </dgm:t>
    </dgm:pt>
    <dgm:pt modelId="{196D9320-ACCD-4F55-9BA0-95551E8AA868}">
      <dgm:prSet phldrT="[Text]"/>
      <dgm:spPr/>
      <dgm:t>
        <a:bodyPr/>
        <a:lstStyle/>
        <a:p>
          <a:r>
            <a:rPr lang="en-US" dirty="0" smtClean="0"/>
            <a:t>Security</a:t>
          </a:r>
          <a:endParaRPr lang="en-US" dirty="0"/>
        </a:p>
      </dgm:t>
    </dgm:pt>
    <dgm:pt modelId="{6A378402-1240-471A-87C3-5863E7B49DAB}" type="parTrans" cxnId="{42FAA92A-7263-4B1F-B982-FA262A738DE2}">
      <dgm:prSet/>
      <dgm:spPr/>
      <dgm:t>
        <a:bodyPr/>
        <a:lstStyle/>
        <a:p>
          <a:endParaRPr lang="en-US"/>
        </a:p>
      </dgm:t>
    </dgm:pt>
    <dgm:pt modelId="{61D496A1-98A1-4239-8FB6-8352564EB0FD}" type="sibTrans" cxnId="{42FAA92A-7263-4B1F-B982-FA262A738DE2}">
      <dgm:prSet/>
      <dgm:spPr/>
      <dgm:t>
        <a:bodyPr/>
        <a:lstStyle/>
        <a:p>
          <a:endParaRPr lang="en-US"/>
        </a:p>
      </dgm:t>
    </dgm:pt>
    <dgm:pt modelId="{736B2B16-CCB9-4DDF-A9D5-1E77653D0C54}">
      <dgm:prSet phldrT="[Text]"/>
      <dgm:spPr/>
      <dgm:t>
        <a:bodyPr/>
        <a:lstStyle/>
        <a:p>
          <a:r>
            <a:rPr lang="en-US" dirty="0" smtClean="0"/>
            <a:t>99.9% Uptime</a:t>
          </a:r>
          <a:endParaRPr lang="en-US" dirty="0"/>
        </a:p>
      </dgm:t>
    </dgm:pt>
    <dgm:pt modelId="{D97C9864-5911-4825-B6DD-13FFD9151060}" type="parTrans" cxnId="{914B919B-2AD6-4649-B008-206B3D92D035}">
      <dgm:prSet/>
      <dgm:spPr/>
      <dgm:t>
        <a:bodyPr/>
        <a:lstStyle/>
        <a:p>
          <a:endParaRPr lang="en-US"/>
        </a:p>
      </dgm:t>
    </dgm:pt>
    <dgm:pt modelId="{8D85FE08-650D-4FFD-A06F-5F5DABFFA26C}" type="sibTrans" cxnId="{914B919B-2AD6-4649-B008-206B3D92D035}">
      <dgm:prSet/>
      <dgm:spPr/>
      <dgm:t>
        <a:bodyPr/>
        <a:lstStyle/>
        <a:p>
          <a:endParaRPr lang="en-US"/>
        </a:p>
      </dgm:t>
    </dgm:pt>
    <dgm:pt modelId="{0F46B19D-2B5C-4445-A7CF-7D635709681A}">
      <dgm:prSet phldrT="[Text]"/>
      <dgm:spPr/>
      <dgm:t>
        <a:bodyPr/>
        <a:lstStyle/>
        <a:p>
          <a:r>
            <a:rPr lang="en-US" dirty="0" smtClean="0"/>
            <a:t>Linux Server with RAID5</a:t>
          </a:r>
          <a:endParaRPr lang="en-US" dirty="0"/>
        </a:p>
      </dgm:t>
    </dgm:pt>
    <dgm:pt modelId="{7FF8DC4B-6475-4578-AB6A-4B12025A488D}" type="parTrans" cxnId="{D3A1B2FA-3041-428F-B673-868613E9D5D5}">
      <dgm:prSet/>
      <dgm:spPr/>
      <dgm:t>
        <a:bodyPr/>
        <a:lstStyle/>
        <a:p>
          <a:endParaRPr lang="en-US"/>
        </a:p>
      </dgm:t>
    </dgm:pt>
    <dgm:pt modelId="{3538A933-3962-4DFF-8914-557DC1176F66}" type="sibTrans" cxnId="{D3A1B2FA-3041-428F-B673-868613E9D5D5}">
      <dgm:prSet/>
      <dgm:spPr/>
      <dgm:t>
        <a:bodyPr/>
        <a:lstStyle/>
        <a:p>
          <a:endParaRPr lang="en-US"/>
        </a:p>
      </dgm:t>
    </dgm:pt>
    <dgm:pt modelId="{8C655069-DF28-4AF2-8179-4490EE91EF24}">
      <dgm:prSet phldrT="[Text]"/>
      <dgm:spPr/>
      <dgm:t>
        <a:bodyPr/>
        <a:lstStyle/>
        <a:p>
          <a:r>
            <a:rPr lang="en-US" dirty="0" smtClean="0"/>
            <a:t>Health Manager</a:t>
          </a:r>
          <a:endParaRPr lang="en-US" dirty="0"/>
        </a:p>
      </dgm:t>
    </dgm:pt>
    <dgm:pt modelId="{DFFB5D55-6B46-4026-BD74-D0B23C4E45F1}" type="parTrans" cxnId="{05C93562-B38A-4CE8-8C87-FE0923B2A5EA}">
      <dgm:prSet/>
      <dgm:spPr/>
      <dgm:t>
        <a:bodyPr/>
        <a:lstStyle/>
        <a:p>
          <a:endParaRPr lang="en-US"/>
        </a:p>
      </dgm:t>
    </dgm:pt>
    <dgm:pt modelId="{542C9DE3-AF74-436F-909A-308AB64BBBD3}" type="sibTrans" cxnId="{05C93562-B38A-4CE8-8C87-FE0923B2A5EA}">
      <dgm:prSet/>
      <dgm:spPr/>
      <dgm:t>
        <a:bodyPr/>
        <a:lstStyle/>
        <a:p>
          <a:endParaRPr lang="en-US"/>
        </a:p>
      </dgm:t>
    </dgm:pt>
    <dgm:pt modelId="{8DD6841F-F52D-4D1C-A30F-54B8B99DA9C7}">
      <dgm:prSet phldrT="[Text]" custT="1"/>
      <dgm:spPr/>
      <dgm:t>
        <a:bodyPr/>
        <a:lstStyle/>
        <a:p>
          <a:r>
            <a:rPr lang="en-US" sz="1800" b="1" i="0" baseline="0" smtClean="0"/>
            <a:t>Scalability</a:t>
          </a:r>
          <a:endParaRPr lang="en-US" sz="1800" b="1" i="0" baseline="0" dirty="0"/>
        </a:p>
      </dgm:t>
    </dgm:pt>
    <dgm:pt modelId="{3ACA5D08-CE0A-423B-A7CE-F6E06644AD2E}" type="parTrans" cxnId="{878FD32E-041A-41E2-91CB-F6D559661058}">
      <dgm:prSet/>
      <dgm:spPr/>
      <dgm:t>
        <a:bodyPr/>
        <a:lstStyle/>
        <a:p>
          <a:endParaRPr lang="en-US"/>
        </a:p>
      </dgm:t>
    </dgm:pt>
    <dgm:pt modelId="{92C3A398-B4E6-4172-87A5-2EBAF92C7356}" type="sibTrans" cxnId="{878FD32E-041A-41E2-91CB-F6D559661058}">
      <dgm:prSet/>
      <dgm:spPr/>
      <dgm:t>
        <a:bodyPr/>
        <a:lstStyle/>
        <a:p>
          <a:endParaRPr lang="en-US"/>
        </a:p>
      </dgm:t>
    </dgm:pt>
    <dgm:pt modelId="{DA5C4CFE-4F4F-4F6D-ACBA-B798656730FD}">
      <dgm:prSet phldrT="[Text]"/>
      <dgm:spPr/>
      <dgm:t>
        <a:bodyPr/>
        <a:lstStyle/>
        <a:p>
          <a:r>
            <a:rPr lang="en-US" dirty="0" smtClean="0"/>
            <a:t>432 Agents on a Single System</a:t>
          </a:r>
          <a:endParaRPr lang="en-US" dirty="0"/>
        </a:p>
      </dgm:t>
    </dgm:pt>
    <dgm:pt modelId="{51587A46-4B57-42B5-8B6F-AEF800C8DB0D}" type="parTrans" cxnId="{A8A444DA-11AE-4A27-AC54-DC72614B6A6A}">
      <dgm:prSet/>
      <dgm:spPr/>
      <dgm:t>
        <a:bodyPr/>
        <a:lstStyle/>
        <a:p>
          <a:endParaRPr lang="en-US"/>
        </a:p>
      </dgm:t>
    </dgm:pt>
    <dgm:pt modelId="{58637549-0671-414D-87AC-0AED9D6B791E}" type="sibTrans" cxnId="{A8A444DA-11AE-4A27-AC54-DC72614B6A6A}">
      <dgm:prSet/>
      <dgm:spPr/>
      <dgm:t>
        <a:bodyPr/>
        <a:lstStyle/>
        <a:p>
          <a:endParaRPr lang="en-US"/>
        </a:p>
      </dgm:t>
    </dgm:pt>
    <dgm:pt modelId="{9BEDBCDD-FD5B-444C-9A58-DAA37C5741D7}">
      <dgm:prSet phldrT="[Text]"/>
      <dgm:spPr/>
      <dgm:t>
        <a:bodyPr/>
        <a:lstStyle/>
        <a:p>
          <a:r>
            <a:rPr lang="en-US" dirty="0" smtClean="0"/>
            <a:t>1728 Agents in a "pod"</a:t>
          </a:r>
          <a:endParaRPr lang="en-US" dirty="0"/>
        </a:p>
      </dgm:t>
    </dgm:pt>
    <dgm:pt modelId="{8547577B-C762-434B-BEFF-440DA93BFB2A}" type="parTrans" cxnId="{45E962FD-5B68-43AA-BC36-3A79EEF8F486}">
      <dgm:prSet/>
      <dgm:spPr/>
      <dgm:t>
        <a:bodyPr/>
        <a:lstStyle/>
        <a:p>
          <a:endParaRPr lang="en-US"/>
        </a:p>
      </dgm:t>
    </dgm:pt>
    <dgm:pt modelId="{145A6FF0-356D-4E87-B48C-984E83E37A07}" type="sibTrans" cxnId="{45E962FD-5B68-43AA-BC36-3A79EEF8F486}">
      <dgm:prSet/>
      <dgm:spPr/>
      <dgm:t>
        <a:bodyPr/>
        <a:lstStyle/>
        <a:p>
          <a:endParaRPr lang="en-US"/>
        </a:p>
      </dgm:t>
    </dgm:pt>
    <dgm:pt modelId="{1F800DD5-D086-4D69-934D-7B18E9C61A76}">
      <dgm:prSet phldrT="[Text]"/>
      <dgm:spPr/>
      <dgm:t>
        <a:bodyPr/>
        <a:lstStyle/>
        <a:p>
          <a:r>
            <a:rPr lang="en-US" dirty="0" smtClean="0"/>
            <a:t>Up to 345,000 Busy Calls per Hour</a:t>
          </a:r>
          <a:endParaRPr lang="en-US" dirty="0"/>
        </a:p>
      </dgm:t>
    </dgm:pt>
    <dgm:pt modelId="{2823DBCA-1774-405F-BB4B-45C351BFB6FB}" type="parTrans" cxnId="{22B1D8E0-DC09-4BA4-9435-2D9AB8D00859}">
      <dgm:prSet/>
      <dgm:spPr/>
      <dgm:t>
        <a:bodyPr/>
        <a:lstStyle/>
        <a:p>
          <a:endParaRPr lang="en-US"/>
        </a:p>
      </dgm:t>
    </dgm:pt>
    <dgm:pt modelId="{C90C0D3E-F876-4CF2-8749-9A19A9DAE340}" type="sibTrans" cxnId="{22B1D8E0-DC09-4BA4-9435-2D9AB8D00859}">
      <dgm:prSet/>
      <dgm:spPr/>
      <dgm:t>
        <a:bodyPr/>
        <a:lstStyle/>
        <a:p>
          <a:endParaRPr lang="en-US"/>
        </a:p>
      </dgm:t>
    </dgm:pt>
    <dgm:pt modelId="{C37A2922-DE39-494B-A90B-CDC2ABC0A493}">
      <dgm:prSet phldrT="[Text]"/>
      <dgm:spPr/>
      <dgm:t>
        <a:bodyPr/>
        <a:lstStyle/>
        <a:p>
          <a:r>
            <a:rPr lang="en-US" dirty="0" smtClean="0"/>
            <a:t>Virtual Dialer</a:t>
          </a:r>
          <a:endParaRPr lang="en-US" dirty="0"/>
        </a:p>
      </dgm:t>
    </dgm:pt>
    <dgm:pt modelId="{460D071A-042E-4DA9-9005-F3C8F1DE18D1}" type="sibTrans" cxnId="{D3CEBC29-F508-4DAB-A3FA-CE843AC6C308}">
      <dgm:prSet/>
      <dgm:spPr/>
      <dgm:t>
        <a:bodyPr/>
        <a:lstStyle/>
        <a:p>
          <a:endParaRPr lang="en-US"/>
        </a:p>
      </dgm:t>
    </dgm:pt>
    <dgm:pt modelId="{A1FFF25D-66DC-4224-8338-5F53A0DE08E1}" type="parTrans" cxnId="{D3CEBC29-F508-4DAB-A3FA-CE843AC6C308}">
      <dgm:prSet/>
      <dgm:spPr/>
      <dgm:t>
        <a:bodyPr/>
        <a:lstStyle/>
        <a:p>
          <a:endParaRPr lang="en-US"/>
        </a:p>
      </dgm:t>
    </dgm:pt>
    <dgm:pt modelId="{12382F7D-8909-44CD-B19F-04465883E8C8}" type="pres">
      <dgm:prSet presAssocID="{7A627B50-DA5A-4298-AC50-8A3A93CE925F}" presName="theList" presStyleCnt="0">
        <dgm:presLayoutVars>
          <dgm:dir/>
          <dgm:animLvl val="lvl"/>
          <dgm:resizeHandles val="exact"/>
        </dgm:presLayoutVars>
      </dgm:prSet>
      <dgm:spPr/>
      <dgm:t>
        <a:bodyPr/>
        <a:lstStyle/>
        <a:p>
          <a:endParaRPr lang="en-US"/>
        </a:p>
      </dgm:t>
    </dgm:pt>
    <dgm:pt modelId="{E8B7C9E3-B3CD-494C-A2D7-3C73B04963F1}" type="pres">
      <dgm:prSet presAssocID="{C8E0F87B-A4BC-4B69-8361-A7F9F2918120}" presName="compNode" presStyleCnt="0"/>
      <dgm:spPr/>
      <dgm:t>
        <a:bodyPr/>
        <a:lstStyle/>
        <a:p>
          <a:endParaRPr lang="en-US"/>
        </a:p>
      </dgm:t>
    </dgm:pt>
    <dgm:pt modelId="{F6A131AB-AE0B-45F6-AFB3-931574669080}" type="pres">
      <dgm:prSet presAssocID="{C8E0F87B-A4BC-4B69-8361-A7F9F2918120}" presName="aNode" presStyleLbl="bgShp" presStyleIdx="0" presStyleCnt="6"/>
      <dgm:spPr/>
      <dgm:t>
        <a:bodyPr/>
        <a:lstStyle/>
        <a:p>
          <a:endParaRPr lang="en-US"/>
        </a:p>
      </dgm:t>
    </dgm:pt>
    <dgm:pt modelId="{3C69F86D-D59A-422D-9A79-19E1C3EBDC60}" type="pres">
      <dgm:prSet presAssocID="{C8E0F87B-A4BC-4B69-8361-A7F9F2918120}" presName="textNode" presStyleLbl="bgShp" presStyleIdx="0" presStyleCnt="6"/>
      <dgm:spPr/>
      <dgm:t>
        <a:bodyPr/>
        <a:lstStyle/>
        <a:p>
          <a:endParaRPr lang="en-US"/>
        </a:p>
      </dgm:t>
    </dgm:pt>
    <dgm:pt modelId="{9E3E3ED1-CC34-4551-B0CB-749097A5C73B}" type="pres">
      <dgm:prSet presAssocID="{C8E0F87B-A4BC-4B69-8361-A7F9F2918120}" presName="compChildNode" presStyleCnt="0"/>
      <dgm:spPr/>
      <dgm:t>
        <a:bodyPr/>
        <a:lstStyle/>
        <a:p>
          <a:endParaRPr lang="en-US"/>
        </a:p>
      </dgm:t>
    </dgm:pt>
    <dgm:pt modelId="{E3405271-93C1-48A7-9D01-C5E442A2A37A}" type="pres">
      <dgm:prSet presAssocID="{C8E0F87B-A4BC-4B69-8361-A7F9F2918120}" presName="theInnerList" presStyleCnt="0"/>
      <dgm:spPr/>
      <dgm:t>
        <a:bodyPr/>
        <a:lstStyle/>
        <a:p>
          <a:endParaRPr lang="en-US"/>
        </a:p>
      </dgm:t>
    </dgm:pt>
    <dgm:pt modelId="{D1D4C783-8718-41D1-9D47-DA1A0965AEF1}" type="pres">
      <dgm:prSet presAssocID="{50DBEDA1-03AE-4FAA-AC49-6FCD0B64EAEC}" presName="childNode" presStyleLbl="node1" presStyleIdx="0" presStyleCnt="19">
        <dgm:presLayoutVars>
          <dgm:bulletEnabled val="1"/>
        </dgm:presLayoutVars>
      </dgm:prSet>
      <dgm:spPr/>
      <dgm:t>
        <a:bodyPr/>
        <a:lstStyle/>
        <a:p>
          <a:endParaRPr lang="en-US"/>
        </a:p>
      </dgm:t>
    </dgm:pt>
    <dgm:pt modelId="{3A6AAEEE-85DA-4A63-B519-30EF6C240142}" type="pres">
      <dgm:prSet presAssocID="{50DBEDA1-03AE-4FAA-AC49-6FCD0B64EAEC}" presName="aSpace2" presStyleCnt="0"/>
      <dgm:spPr/>
      <dgm:t>
        <a:bodyPr/>
        <a:lstStyle/>
        <a:p>
          <a:endParaRPr lang="en-US"/>
        </a:p>
      </dgm:t>
    </dgm:pt>
    <dgm:pt modelId="{735565D2-D4C5-4AF7-B501-B096C4FCFFD0}" type="pres">
      <dgm:prSet presAssocID="{3A66C894-36FB-4448-9463-A70927E0E617}" presName="childNode" presStyleLbl="node1" presStyleIdx="1" presStyleCnt="19">
        <dgm:presLayoutVars>
          <dgm:bulletEnabled val="1"/>
        </dgm:presLayoutVars>
      </dgm:prSet>
      <dgm:spPr/>
      <dgm:t>
        <a:bodyPr/>
        <a:lstStyle/>
        <a:p>
          <a:endParaRPr lang="en-US"/>
        </a:p>
      </dgm:t>
    </dgm:pt>
    <dgm:pt modelId="{CEDAAE90-F051-45EA-AA32-DD13BC5EAF68}" type="pres">
      <dgm:prSet presAssocID="{C8E0F87B-A4BC-4B69-8361-A7F9F2918120}" presName="aSpace" presStyleCnt="0"/>
      <dgm:spPr/>
      <dgm:t>
        <a:bodyPr/>
        <a:lstStyle/>
        <a:p>
          <a:endParaRPr lang="en-US"/>
        </a:p>
      </dgm:t>
    </dgm:pt>
    <dgm:pt modelId="{8125D960-584A-496E-A178-F735EB930913}" type="pres">
      <dgm:prSet presAssocID="{47DF47F0-29F9-4A7C-8252-F4F4972162BD}" presName="compNode" presStyleCnt="0"/>
      <dgm:spPr/>
      <dgm:t>
        <a:bodyPr/>
        <a:lstStyle/>
        <a:p>
          <a:endParaRPr lang="en-US"/>
        </a:p>
      </dgm:t>
    </dgm:pt>
    <dgm:pt modelId="{2521DEFA-3922-4AA1-B458-4358834CFAED}" type="pres">
      <dgm:prSet presAssocID="{47DF47F0-29F9-4A7C-8252-F4F4972162BD}" presName="aNode" presStyleLbl="bgShp" presStyleIdx="1" presStyleCnt="6"/>
      <dgm:spPr/>
      <dgm:t>
        <a:bodyPr/>
        <a:lstStyle/>
        <a:p>
          <a:endParaRPr lang="en-US"/>
        </a:p>
      </dgm:t>
    </dgm:pt>
    <dgm:pt modelId="{1E05FE66-89F2-4633-9767-51175783787A}" type="pres">
      <dgm:prSet presAssocID="{47DF47F0-29F9-4A7C-8252-F4F4972162BD}" presName="textNode" presStyleLbl="bgShp" presStyleIdx="1" presStyleCnt="6"/>
      <dgm:spPr/>
      <dgm:t>
        <a:bodyPr/>
        <a:lstStyle/>
        <a:p>
          <a:endParaRPr lang="en-US"/>
        </a:p>
      </dgm:t>
    </dgm:pt>
    <dgm:pt modelId="{328A3604-BABA-41E6-A511-AC13EE9D083D}" type="pres">
      <dgm:prSet presAssocID="{47DF47F0-29F9-4A7C-8252-F4F4972162BD}" presName="compChildNode" presStyleCnt="0"/>
      <dgm:spPr/>
      <dgm:t>
        <a:bodyPr/>
        <a:lstStyle/>
        <a:p>
          <a:endParaRPr lang="en-US"/>
        </a:p>
      </dgm:t>
    </dgm:pt>
    <dgm:pt modelId="{07C075EB-0C79-4237-839F-F994E7E27951}" type="pres">
      <dgm:prSet presAssocID="{47DF47F0-29F9-4A7C-8252-F4F4972162BD}" presName="theInnerList" presStyleCnt="0"/>
      <dgm:spPr/>
      <dgm:t>
        <a:bodyPr/>
        <a:lstStyle/>
        <a:p>
          <a:endParaRPr lang="en-US"/>
        </a:p>
      </dgm:t>
    </dgm:pt>
    <dgm:pt modelId="{4481BEA1-06EC-4150-B9A1-0B5A570C2F3A}" type="pres">
      <dgm:prSet presAssocID="{39584A19-E8F5-4024-B4BD-2EF87469E6FF}" presName="childNode" presStyleLbl="node1" presStyleIdx="2" presStyleCnt="19">
        <dgm:presLayoutVars>
          <dgm:bulletEnabled val="1"/>
        </dgm:presLayoutVars>
      </dgm:prSet>
      <dgm:spPr/>
      <dgm:t>
        <a:bodyPr/>
        <a:lstStyle/>
        <a:p>
          <a:endParaRPr lang="en-US"/>
        </a:p>
      </dgm:t>
    </dgm:pt>
    <dgm:pt modelId="{850A2F50-8221-416C-9E09-BE096FC6A506}" type="pres">
      <dgm:prSet presAssocID="{39584A19-E8F5-4024-B4BD-2EF87469E6FF}" presName="aSpace2" presStyleCnt="0"/>
      <dgm:spPr/>
      <dgm:t>
        <a:bodyPr/>
        <a:lstStyle/>
        <a:p>
          <a:endParaRPr lang="en-US"/>
        </a:p>
      </dgm:t>
    </dgm:pt>
    <dgm:pt modelId="{F691ACA4-A0A8-40A8-803B-C534EEE43595}" type="pres">
      <dgm:prSet presAssocID="{9FFE2BD5-25C9-429B-9B64-927216645FA4}" presName="childNode" presStyleLbl="node1" presStyleIdx="3" presStyleCnt="19">
        <dgm:presLayoutVars>
          <dgm:bulletEnabled val="1"/>
        </dgm:presLayoutVars>
      </dgm:prSet>
      <dgm:spPr/>
      <dgm:t>
        <a:bodyPr/>
        <a:lstStyle/>
        <a:p>
          <a:endParaRPr lang="en-US"/>
        </a:p>
      </dgm:t>
    </dgm:pt>
    <dgm:pt modelId="{78025F04-5F38-4190-A229-E7A89591F069}" type="pres">
      <dgm:prSet presAssocID="{9FFE2BD5-25C9-429B-9B64-927216645FA4}" presName="aSpace2" presStyleCnt="0"/>
      <dgm:spPr/>
      <dgm:t>
        <a:bodyPr/>
        <a:lstStyle/>
        <a:p>
          <a:endParaRPr lang="en-US"/>
        </a:p>
      </dgm:t>
    </dgm:pt>
    <dgm:pt modelId="{743EC56B-41D1-4988-9D4F-76293C40990A}" type="pres">
      <dgm:prSet presAssocID="{C0A1CC88-B4FE-420F-82F1-8A17A41231DE}" presName="childNode" presStyleLbl="node1" presStyleIdx="4" presStyleCnt="19">
        <dgm:presLayoutVars>
          <dgm:bulletEnabled val="1"/>
        </dgm:presLayoutVars>
      </dgm:prSet>
      <dgm:spPr/>
      <dgm:t>
        <a:bodyPr/>
        <a:lstStyle/>
        <a:p>
          <a:endParaRPr lang="en-US"/>
        </a:p>
      </dgm:t>
    </dgm:pt>
    <dgm:pt modelId="{8C1B1F40-62BD-4126-AEDA-CC86BFC7CDFF}" type="pres">
      <dgm:prSet presAssocID="{47DF47F0-29F9-4A7C-8252-F4F4972162BD}" presName="aSpace" presStyleCnt="0"/>
      <dgm:spPr/>
      <dgm:t>
        <a:bodyPr/>
        <a:lstStyle/>
        <a:p>
          <a:endParaRPr lang="en-US"/>
        </a:p>
      </dgm:t>
    </dgm:pt>
    <dgm:pt modelId="{0A507B34-C26D-411D-BC50-2B36CD54B3F5}" type="pres">
      <dgm:prSet presAssocID="{94C0CB2B-6460-4103-8785-3B23FAD36C0B}" presName="compNode" presStyleCnt="0"/>
      <dgm:spPr/>
      <dgm:t>
        <a:bodyPr/>
        <a:lstStyle/>
        <a:p>
          <a:endParaRPr lang="en-US"/>
        </a:p>
      </dgm:t>
    </dgm:pt>
    <dgm:pt modelId="{76ABE630-C7D5-4217-8A6F-09B3E7A5859B}" type="pres">
      <dgm:prSet presAssocID="{94C0CB2B-6460-4103-8785-3B23FAD36C0B}" presName="aNode" presStyleLbl="bgShp" presStyleIdx="2" presStyleCnt="6"/>
      <dgm:spPr/>
      <dgm:t>
        <a:bodyPr/>
        <a:lstStyle/>
        <a:p>
          <a:endParaRPr lang="en-US"/>
        </a:p>
      </dgm:t>
    </dgm:pt>
    <dgm:pt modelId="{9BDB7159-47B0-4A31-ABA7-706BFB2E98D8}" type="pres">
      <dgm:prSet presAssocID="{94C0CB2B-6460-4103-8785-3B23FAD36C0B}" presName="textNode" presStyleLbl="bgShp" presStyleIdx="2" presStyleCnt="6"/>
      <dgm:spPr/>
      <dgm:t>
        <a:bodyPr/>
        <a:lstStyle/>
        <a:p>
          <a:endParaRPr lang="en-US"/>
        </a:p>
      </dgm:t>
    </dgm:pt>
    <dgm:pt modelId="{1CFBAE8A-156C-4333-B2E6-76436D8A64D4}" type="pres">
      <dgm:prSet presAssocID="{94C0CB2B-6460-4103-8785-3B23FAD36C0B}" presName="compChildNode" presStyleCnt="0"/>
      <dgm:spPr/>
      <dgm:t>
        <a:bodyPr/>
        <a:lstStyle/>
        <a:p>
          <a:endParaRPr lang="en-US"/>
        </a:p>
      </dgm:t>
    </dgm:pt>
    <dgm:pt modelId="{B7936727-3D87-4A06-95C1-FCBC4FDBDF09}" type="pres">
      <dgm:prSet presAssocID="{94C0CB2B-6460-4103-8785-3B23FAD36C0B}" presName="theInnerList" presStyleCnt="0"/>
      <dgm:spPr/>
      <dgm:t>
        <a:bodyPr/>
        <a:lstStyle/>
        <a:p>
          <a:endParaRPr lang="en-US"/>
        </a:p>
      </dgm:t>
    </dgm:pt>
    <dgm:pt modelId="{9E438730-2E22-4865-9CEB-C1E1C584FC82}" type="pres">
      <dgm:prSet presAssocID="{7B83B486-17D7-4BE8-9B0E-A6656E6AC50C}" presName="childNode" presStyleLbl="node1" presStyleIdx="5" presStyleCnt="19">
        <dgm:presLayoutVars>
          <dgm:bulletEnabled val="1"/>
        </dgm:presLayoutVars>
      </dgm:prSet>
      <dgm:spPr/>
      <dgm:t>
        <a:bodyPr/>
        <a:lstStyle/>
        <a:p>
          <a:endParaRPr lang="en-US"/>
        </a:p>
      </dgm:t>
    </dgm:pt>
    <dgm:pt modelId="{8CF13116-EE36-4BE0-8959-8DA7A1E19C74}" type="pres">
      <dgm:prSet presAssocID="{7B83B486-17D7-4BE8-9B0E-A6656E6AC50C}" presName="aSpace2" presStyleCnt="0"/>
      <dgm:spPr/>
      <dgm:t>
        <a:bodyPr/>
        <a:lstStyle/>
        <a:p>
          <a:endParaRPr lang="en-US"/>
        </a:p>
      </dgm:t>
    </dgm:pt>
    <dgm:pt modelId="{3E610A2E-6A08-46C6-9225-65F3E49E0C3A}" type="pres">
      <dgm:prSet presAssocID="{376B5E50-AA76-4F54-8994-83765E689A2E}" presName="childNode" presStyleLbl="node1" presStyleIdx="6" presStyleCnt="19">
        <dgm:presLayoutVars>
          <dgm:bulletEnabled val="1"/>
        </dgm:presLayoutVars>
      </dgm:prSet>
      <dgm:spPr/>
      <dgm:t>
        <a:bodyPr/>
        <a:lstStyle/>
        <a:p>
          <a:endParaRPr lang="en-US"/>
        </a:p>
      </dgm:t>
    </dgm:pt>
    <dgm:pt modelId="{C07CACEF-5DE4-4895-843E-4F797477102A}" type="pres">
      <dgm:prSet presAssocID="{376B5E50-AA76-4F54-8994-83765E689A2E}" presName="aSpace2" presStyleCnt="0"/>
      <dgm:spPr/>
      <dgm:t>
        <a:bodyPr/>
        <a:lstStyle/>
        <a:p>
          <a:endParaRPr lang="en-US"/>
        </a:p>
      </dgm:t>
    </dgm:pt>
    <dgm:pt modelId="{929CDA02-AAA7-491E-BD5E-0FF611DCFB70}" type="pres">
      <dgm:prSet presAssocID="{3F81003C-1B37-4C4D-B70A-6577DC71EF48}" presName="childNode" presStyleLbl="node1" presStyleIdx="7" presStyleCnt="19">
        <dgm:presLayoutVars>
          <dgm:bulletEnabled val="1"/>
        </dgm:presLayoutVars>
      </dgm:prSet>
      <dgm:spPr/>
      <dgm:t>
        <a:bodyPr/>
        <a:lstStyle/>
        <a:p>
          <a:endParaRPr lang="en-US"/>
        </a:p>
      </dgm:t>
    </dgm:pt>
    <dgm:pt modelId="{2A277FB7-FE2E-4E0E-A3E9-5E4156E53965}" type="pres">
      <dgm:prSet presAssocID="{94C0CB2B-6460-4103-8785-3B23FAD36C0B}" presName="aSpace" presStyleCnt="0"/>
      <dgm:spPr/>
      <dgm:t>
        <a:bodyPr/>
        <a:lstStyle/>
        <a:p>
          <a:endParaRPr lang="en-US"/>
        </a:p>
      </dgm:t>
    </dgm:pt>
    <dgm:pt modelId="{52B23947-78B4-4D5A-B902-72196B7781E2}" type="pres">
      <dgm:prSet presAssocID="{2EB37007-399F-4627-B2A7-C4E12F6D95BE}" presName="compNode" presStyleCnt="0"/>
      <dgm:spPr/>
      <dgm:t>
        <a:bodyPr/>
        <a:lstStyle/>
        <a:p>
          <a:endParaRPr lang="en-US"/>
        </a:p>
      </dgm:t>
    </dgm:pt>
    <dgm:pt modelId="{A6195F12-848B-480C-AEAD-905419293CED}" type="pres">
      <dgm:prSet presAssocID="{2EB37007-399F-4627-B2A7-C4E12F6D95BE}" presName="aNode" presStyleLbl="bgShp" presStyleIdx="3" presStyleCnt="6"/>
      <dgm:spPr/>
      <dgm:t>
        <a:bodyPr/>
        <a:lstStyle/>
        <a:p>
          <a:endParaRPr lang="en-US"/>
        </a:p>
      </dgm:t>
    </dgm:pt>
    <dgm:pt modelId="{D95C4A06-4E52-4E09-9BB4-1180175FF5F1}" type="pres">
      <dgm:prSet presAssocID="{2EB37007-399F-4627-B2A7-C4E12F6D95BE}" presName="textNode" presStyleLbl="bgShp" presStyleIdx="3" presStyleCnt="6"/>
      <dgm:spPr/>
      <dgm:t>
        <a:bodyPr/>
        <a:lstStyle/>
        <a:p>
          <a:endParaRPr lang="en-US"/>
        </a:p>
      </dgm:t>
    </dgm:pt>
    <dgm:pt modelId="{DF2946D1-4F22-4A6A-ABC9-A217E20E401F}" type="pres">
      <dgm:prSet presAssocID="{2EB37007-399F-4627-B2A7-C4E12F6D95BE}" presName="compChildNode" presStyleCnt="0"/>
      <dgm:spPr/>
      <dgm:t>
        <a:bodyPr/>
        <a:lstStyle/>
        <a:p>
          <a:endParaRPr lang="en-US"/>
        </a:p>
      </dgm:t>
    </dgm:pt>
    <dgm:pt modelId="{0C053F25-81E1-4FF5-B7E2-93639318C79E}" type="pres">
      <dgm:prSet presAssocID="{2EB37007-399F-4627-B2A7-C4E12F6D95BE}" presName="theInnerList" presStyleCnt="0"/>
      <dgm:spPr/>
      <dgm:t>
        <a:bodyPr/>
        <a:lstStyle/>
        <a:p>
          <a:endParaRPr lang="en-US"/>
        </a:p>
      </dgm:t>
    </dgm:pt>
    <dgm:pt modelId="{0E960CAE-78B6-4308-B85C-E2E500352E50}" type="pres">
      <dgm:prSet presAssocID="{BBA57964-29EC-47BB-BEF8-1A51F71FE0D6}" presName="childNode" presStyleLbl="node1" presStyleIdx="8" presStyleCnt="19">
        <dgm:presLayoutVars>
          <dgm:bulletEnabled val="1"/>
        </dgm:presLayoutVars>
      </dgm:prSet>
      <dgm:spPr/>
      <dgm:t>
        <a:bodyPr/>
        <a:lstStyle/>
        <a:p>
          <a:endParaRPr lang="en-US"/>
        </a:p>
      </dgm:t>
    </dgm:pt>
    <dgm:pt modelId="{6524515A-884E-4B47-A119-043F6224DAEF}" type="pres">
      <dgm:prSet presAssocID="{BBA57964-29EC-47BB-BEF8-1A51F71FE0D6}" presName="aSpace2" presStyleCnt="0"/>
      <dgm:spPr/>
      <dgm:t>
        <a:bodyPr/>
        <a:lstStyle/>
        <a:p>
          <a:endParaRPr lang="en-US"/>
        </a:p>
      </dgm:t>
    </dgm:pt>
    <dgm:pt modelId="{B4210A7B-5194-4EB0-844E-BB24472689DF}" type="pres">
      <dgm:prSet presAssocID="{1ECB822E-0E9B-4AB4-A053-D6ABD4C4E37E}" presName="childNode" presStyleLbl="node1" presStyleIdx="9" presStyleCnt="19">
        <dgm:presLayoutVars>
          <dgm:bulletEnabled val="1"/>
        </dgm:presLayoutVars>
      </dgm:prSet>
      <dgm:spPr/>
      <dgm:t>
        <a:bodyPr/>
        <a:lstStyle/>
        <a:p>
          <a:endParaRPr lang="en-US"/>
        </a:p>
      </dgm:t>
    </dgm:pt>
    <dgm:pt modelId="{68F70AC8-7201-457C-BA1C-BF0A1EE67724}" type="pres">
      <dgm:prSet presAssocID="{1ECB822E-0E9B-4AB4-A053-D6ABD4C4E37E}" presName="aSpace2" presStyleCnt="0"/>
      <dgm:spPr/>
      <dgm:t>
        <a:bodyPr/>
        <a:lstStyle/>
        <a:p>
          <a:endParaRPr lang="en-US"/>
        </a:p>
      </dgm:t>
    </dgm:pt>
    <dgm:pt modelId="{6F5AB2A7-410E-44D5-BED7-E7540B550665}" type="pres">
      <dgm:prSet presAssocID="{3ACF05E2-583C-4841-9A7B-1689153F312D}" presName="childNode" presStyleLbl="node1" presStyleIdx="10" presStyleCnt="19">
        <dgm:presLayoutVars>
          <dgm:bulletEnabled val="1"/>
        </dgm:presLayoutVars>
      </dgm:prSet>
      <dgm:spPr/>
      <dgm:t>
        <a:bodyPr/>
        <a:lstStyle/>
        <a:p>
          <a:endParaRPr lang="en-US"/>
        </a:p>
      </dgm:t>
    </dgm:pt>
    <dgm:pt modelId="{24D7F130-98F3-4578-9138-58725432F375}" type="pres">
      <dgm:prSet presAssocID="{2EB37007-399F-4627-B2A7-C4E12F6D95BE}" presName="aSpace" presStyleCnt="0"/>
      <dgm:spPr/>
      <dgm:t>
        <a:bodyPr/>
        <a:lstStyle/>
        <a:p>
          <a:endParaRPr lang="en-US"/>
        </a:p>
      </dgm:t>
    </dgm:pt>
    <dgm:pt modelId="{737DA579-F962-402B-B655-D237CF22EC71}" type="pres">
      <dgm:prSet presAssocID="{047DB3B8-DB5C-46EC-AA81-DC676CF84725}" presName="compNode" presStyleCnt="0"/>
      <dgm:spPr/>
      <dgm:t>
        <a:bodyPr/>
        <a:lstStyle/>
        <a:p>
          <a:endParaRPr lang="en-US"/>
        </a:p>
      </dgm:t>
    </dgm:pt>
    <dgm:pt modelId="{B07F7836-DE66-40C3-B050-8EF39AFFDBD7}" type="pres">
      <dgm:prSet presAssocID="{047DB3B8-DB5C-46EC-AA81-DC676CF84725}" presName="aNode" presStyleLbl="bgShp" presStyleIdx="4" presStyleCnt="6"/>
      <dgm:spPr/>
      <dgm:t>
        <a:bodyPr/>
        <a:lstStyle/>
        <a:p>
          <a:endParaRPr lang="en-US"/>
        </a:p>
      </dgm:t>
    </dgm:pt>
    <dgm:pt modelId="{9D9CB140-62EB-47A8-9A3C-BF3DF790DA28}" type="pres">
      <dgm:prSet presAssocID="{047DB3B8-DB5C-46EC-AA81-DC676CF84725}" presName="textNode" presStyleLbl="bgShp" presStyleIdx="4" presStyleCnt="6"/>
      <dgm:spPr/>
      <dgm:t>
        <a:bodyPr/>
        <a:lstStyle/>
        <a:p>
          <a:endParaRPr lang="en-US"/>
        </a:p>
      </dgm:t>
    </dgm:pt>
    <dgm:pt modelId="{1301B8CC-B284-49E9-AFB9-286DE2C69F3D}" type="pres">
      <dgm:prSet presAssocID="{047DB3B8-DB5C-46EC-AA81-DC676CF84725}" presName="compChildNode" presStyleCnt="0"/>
      <dgm:spPr/>
      <dgm:t>
        <a:bodyPr/>
        <a:lstStyle/>
        <a:p>
          <a:endParaRPr lang="en-US"/>
        </a:p>
      </dgm:t>
    </dgm:pt>
    <dgm:pt modelId="{76D55A32-A219-430D-BAB1-50A0DCA29E13}" type="pres">
      <dgm:prSet presAssocID="{047DB3B8-DB5C-46EC-AA81-DC676CF84725}" presName="theInnerList" presStyleCnt="0"/>
      <dgm:spPr/>
      <dgm:t>
        <a:bodyPr/>
        <a:lstStyle/>
        <a:p>
          <a:endParaRPr lang="en-US"/>
        </a:p>
      </dgm:t>
    </dgm:pt>
    <dgm:pt modelId="{D26D2FE5-489B-4D77-978E-1B2CCE329E08}" type="pres">
      <dgm:prSet presAssocID="{196D9320-ACCD-4F55-9BA0-95551E8AA868}" presName="childNode" presStyleLbl="node1" presStyleIdx="11" presStyleCnt="19">
        <dgm:presLayoutVars>
          <dgm:bulletEnabled val="1"/>
        </dgm:presLayoutVars>
      </dgm:prSet>
      <dgm:spPr/>
      <dgm:t>
        <a:bodyPr/>
        <a:lstStyle/>
        <a:p>
          <a:endParaRPr lang="en-US"/>
        </a:p>
      </dgm:t>
    </dgm:pt>
    <dgm:pt modelId="{B49A5F4E-6B56-4446-879A-CE7D7E832A13}" type="pres">
      <dgm:prSet presAssocID="{196D9320-ACCD-4F55-9BA0-95551E8AA868}" presName="aSpace2" presStyleCnt="0"/>
      <dgm:spPr/>
      <dgm:t>
        <a:bodyPr/>
        <a:lstStyle/>
        <a:p>
          <a:endParaRPr lang="en-US"/>
        </a:p>
      </dgm:t>
    </dgm:pt>
    <dgm:pt modelId="{AFDDFF2B-E49B-479F-AC1B-063FF7785E0B}" type="pres">
      <dgm:prSet presAssocID="{736B2B16-CCB9-4DDF-A9D5-1E77653D0C54}" presName="childNode" presStyleLbl="node1" presStyleIdx="12" presStyleCnt="19">
        <dgm:presLayoutVars>
          <dgm:bulletEnabled val="1"/>
        </dgm:presLayoutVars>
      </dgm:prSet>
      <dgm:spPr/>
      <dgm:t>
        <a:bodyPr/>
        <a:lstStyle/>
        <a:p>
          <a:endParaRPr lang="en-US"/>
        </a:p>
      </dgm:t>
    </dgm:pt>
    <dgm:pt modelId="{0BBA4AAC-D45C-4642-86F9-D8284EFB122B}" type="pres">
      <dgm:prSet presAssocID="{736B2B16-CCB9-4DDF-A9D5-1E77653D0C54}" presName="aSpace2" presStyleCnt="0"/>
      <dgm:spPr/>
      <dgm:t>
        <a:bodyPr/>
        <a:lstStyle/>
        <a:p>
          <a:endParaRPr lang="en-US"/>
        </a:p>
      </dgm:t>
    </dgm:pt>
    <dgm:pt modelId="{078AD96D-8524-41ED-B27A-800867EC6D5C}" type="pres">
      <dgm:prSet presAssocID="{0F46B19D-2B5C-4445-A7CF-7D635709681A}" presName="childNode" presStyleLbl="node1" presStyleIdx="13" presStyleCnt="19">
        <dgm:presLayoutVars>
          <dgm:bulletEnabled val="1"/>
        </dgm:presLayoutVars>
      </dgm:prSet>
      <dgm:spPr/>
      <dgm:t>
        <a:bodyPr/>
        <a:lstStyle/>
        <a:p>
          <a:endParaRPr lang="en-US"/>
        </a:p>
      </dgm:t>
    </dgm:pt>
    <dgm:pt modelId="{028B3143-9610-4122-AB38-F1E073952A0E}" type="pres">
      <dgm:prSet presAssocID="{0F46B19D-2B5C-4445-A7CF-7D635709681A}" presName="aSpace2" presStyleCnt="0"/>
      <dgm:spPr/>
      <dgm:t>
        <a:bodyPr/>
        <a:lstStyle/>
        <a:p>
          <a:endParaRPr lang="en-US"/>
        </a:p>
      </dgm:t>
    </dgm:pt>
    <dgm:pt modelId="{A47578DC-F6C6-4462-B655-6E4CD1C1CBBB}" type="pres">
      <dgm:prSet presAssocID="{8C655069-DF28-4AF2-8179-4490EE91EF24}" presName="childNode" presStyleLbl="node1" presStyleIdx="14" presStyleCnt="19">
        <dgm:presLayoutVars>
          <dgm:bulletEnabled val="1"/>
        </dgm:presLayoutVars>
      </dgm:prSet>
      <dgm:spPr/>
      <dgm:t>
        <a:bodyPr/>
        <a:lstStyle/>
        <a:p>
          <a:endParaRPr lang="en-US"/>
        </a:p>
      </dgm:t>
    </dgm:pt>
    <dgm:pt modelId="{9AA773E3-726F-4C9A-A688-94F4D8B2C3EB}" type="pres">
      <dgm:prSet presAssocID="{047DB3B8-DB5C-46EC-AA81-DC676CF84725}" presName="aSpace" presStyleCnt="0"/>
      <dgm:spPr/>
      <dgm:t>
        <a:bodyPr/>
        <a:lstStyle/>
        <a:p>
          <a:endParaRPr lang="en-US"/>
        </a:p>
      </dgm:t>
    </dgm:pt>
    <dgm:pt modelId="{B5B4EE95-8A7A-4901-9127-27FD6045126A}" type="pres">
      <dgm:prSet presAssocID="{8DD6841F-F52D-4D1C-A30F-54B8B99DA9C7}" presName="compNode" presStyleCnt="0"/>
      <dgm:spPr/>
      <dgm:t>
        <a:bodyPr/>
        <a:lstStyle/>
        <a:p>
          <a:endParaRPr lang="en-US"/>
        </a:p>
      </dgm:t>
    </dgm:pt>
    <dgm:pt modelId="{66D603D2-1B49-4F1B-BFD5-B5DEB9782A66}" type="pres">
      <dgm:prSet presAssocID="{8DD6841F-F52D-4D1C-A30F-54B8B99DA9C7}" presName="aNode" presStyleLbl="bgShp" presStyleIdx="5" presStyleCnt="6"/>
      <dgm:spPr/>
      <dgm:t>
        <a:bodyPr/>
        <a:lstStyle/>
        <a:p>
          <a:endParaRPr lang="en-US"/>
        </a:p>
      </dgm:t>
    </dgm:pt>
    <dgm:pt modelId="{7B08988A-E60E-4C4A-B556-B59E0BE7CCEA}" type="pres">
      <dgm:prSet presAssocID="{8DD6841F-F52D-4D1C-A30F-54B8B99DA9C7}" presName="textNode" presStyleLbl="bgShp" presStyleIdx="5" presStyleCnt="6"/>
      <dgm:spPr/>
      <dgm:t>
        <a:bodyPr/>
        <a:lstStyle/>
        <a:p>
          <a:endParaRPr lang="en-US"/>
        </a:p>
      </dgm:t>
    </dgm:pt>
    <dgm:pt modelId="{BB586934-5B27-48B4-8EFC-11D8A6C58324}" type="pres">
      <dgm:prSet presAssocID="{8DD6841F-F52D-4D1C-A30F-54B8B99DA9C7}" presName="compChildNode" presStyleCnt="0"/>
      <dgm:spPr/>
      <dgm:t>
        <a:bodyPr/>
        <a:lstStyle/>
        <a:p>
          <a:endParaRPr lang="en-US"/>
        </a:p>
      </dgm:t>
    </dgm:pt>
    <dgm:pt modelId="{E637DDD8-4124-462A-9F0C-831BDD483797}" type="pres">
      <dgm:prSet presAssocID="{8DD6841F-F52D-4D1C-A30F-54B8B99DA9C7}" presName="theInnerList" presStyleCnt="0"/>
      <dgm:spPr/>
      <dgm:t>
        <a:bodyPr/>
        <a:lstStyle/>
        <a:p>
          <a:endParaRPr lang="en-US"/>
        </a:p>
      </dgm:t>
    </dgm:pt>
    <dgm:pt modelId="{A70C8E09-2F54-44AF-86CA-61157F0F864B}" type="pres">
      <dgm:prSet presAssocID="{C37A2922-DE39-494B-A90B-CDC2ABC0A493}" presName="childNode" presStyleLbl="node1" presStyleIdx="15" presStyleCnt="19">
        <dgm:presLayoutVars>
          <dgm:bulletEnabled val="1"/>
        </dgm:presLayoutVars>
      </dgm:prSet>
      <dgm:spPr/>
      <dgm:t>
        <a:bodyPr/>
        <a:lstStyle/>
        <a:p>
          <a:endParaRPr lang="en-US"/>
        </a:p>
      </dgm:t>
    </dgm:pt>
    <dgm:pt modelId="{AB6547E3-0B6C-44F0-83B7-9732914A3AAF}" type="pres">
      <dgm:prSet presAssocID="{C37A2922-DE39-494B-A90B-CDC2ABC0A493}" presName="aSpace2" presStyleCnt="0"/>
      <dgm:spPr/>
      <dgm:t>
        <a:bodyPr/>
        <a:lstStyle/>
        <a:p>
          <a:endParaRPr lang="en-US"/>
        </a:p>
      </dgm:t>
    </dgm:pt>
    <dgm:pt modelId="{304E1500-E568-43AC-ACAE-3C1EB3382C42}" type="pres">
      <dgm:prSet presAssocID="{DA5C4CFE-4F4F-4F6D-ACBA-B798656730FD}" presName="childNode" presStyleLbl="node1" presStyleIdx="16" presStyleCnt="19">
        <dgm:presLayoutVars>
          <dgm:bulletEnabled val="1"/>
        </dgm:presLayoutVars>
      </dgm:prSet>
      <dgm:spPr/>
      <dgm:t>
        <a:bodyPr/>
        <a:lstStyle/>
        <a:p>
          <a:endParaRPr lang="en-US"/>
        </a:p>
      </dgm:t>
    </dgm:pt>
    <dgm:pt modelId="{E496F13F-9E04-4039-9F71-FF93CF59D6FF}" type="pres">
      <dgm:prSet presAssocID="{DA5C4CFE-4F4F-4F6D-ACBA-B798656730FD}" presName="aSpace2" presStyleCnt="0"/>
      <dgm:spPr/>
      <dgm:t>
        <a:bodyPr/>
        <a:lstStyle/>
        <a:p>
          <a:endParaRPr lang="en-US"/>
        </a:p>
      </dgm:t>
    </dgm:pt>
    <dgm:pt modelId="{AB70A6BE-F514-4CCD-9B03-123B18C3F2D6}" type="pres">
      <dgm:prSet presAssocID="{9BEDBCDD-FD5B-444C-9A58-DAA37C5741D7}" presName="childNode" presStyleLbl="node1" presStyleIdx="17" presStyleCnt="19">
        <dgm:presLayoutVars>
          <dgm:bulletEnabled val="1"/>
        </dgm:presLayoutVars>
      </dgm:prSet>
      <dgm:spPr/>
      <dgm:t>
        <a:bodyPr/>
        <a:lstStyle/>
        <a:p>
          <a:endParaRPr lang="en-US"/>
        </a:p>
      </dgm:t>
    </dgm:pt>
    <dgm:pt modelId="{6E961316-4DBA-4B7C-9139-6642896405F1}" type="pres">
      <dgm:prSet presAssocID="{9BEDBCDD-FD5B-444C-9A58-DAA37C5741D7}" presName="aSpace2" presStyleCnt="0"/>
      <dgm:spPr/>
      <dgm:t>
        <a:bodyPr/>
        <a:lstStyle/>
        <a:p>
          <a:endParaRPr lang="en-US"/>
        </a:p>
      </dgm:t>
    </dgm:pt>
    <dgm:pt modelId="{131777C0-4777-4646-95B2-F2CAE33B4E51}" type="pres">
      <dgm:prSet presAssocID="{1F800DD5-D086-4D69-934D-7B18E9C61A76}" presName="childNode" presStyleLbl="node1" presStyleIdx="18" presStyleCnt="19">
        <dgm:presLayoutVars>
          <dgm:bulletEnabled val="1"/>
        </dgm:presLayoutVars>
      </dgm:prSet>
      <dgm:spPr/>
      <dgm:t>
        <a:bodyPr/>
        <a:lstStyle/>
        <a:p>
          <a:endParaRPr lang="en-US"/>
        </a:p>
      </dgm:t>
    </dgm:pt>
  </dgm:ptLst>
  <dgm:cxnLst>
    <dgm:cxn modelId="{914B919B-2AD6-4649-B008-206B3D92D035}" srcId="{047DB3B8-DB5C-46EC-AA81-DC676CF84725}" destId="{736B2B16-CCB9-4DDF-A9D5-1E77653D0C54}" srcOrd="1" destOrd="0" parTransId="{D97C9864-5911-4825-B6DD-13FFD9151060}" sibTransId="{8D85FE08-650D-4FFD-A06F-5F5DABFFA26C}"/>
    <dgm:cxn modelId="{EB993840-03A7-4726-912A-DDA0F3BFFD35}" srcId="{7A627B50-DA5A-4298-AC50-8A3A93CE925F}" destId="{2EB37007-399F-4627-B2A7-C4E12F6D95BE}" srcOrd="3" destOrd="0" parTransId="{D1D9FCC7-F3CD-43B7-B561-5E45E104119A}" sibTransId="{8442B189-1AB7-43EE-8661-11BE781DC84E}"/>
    <dgm:cxn modelId="{0305C24D-D355-4D5E-9FAD-4D54F5B43DCC}" type="presOf" srcId="{376B5E50-AA76-4F54-8994-83765E689A2E}" destId="{3E610A2E-6A08-46C6-9225-65F3E49E0C3A}" srcOrd="0" destOrd="0" presId="urn:microsoft.com/office/officeart/2005/8/layout/lProcess2"/>
    <dgm:cxn modelId="{42FAA92A-7263-4B1F-B982-FA262A738DE2}" srcId="{047DB3B8-DB5C-46EC-AA81-DC676CF84725}" destId="{196D9320-ACCD-4F55-9BA0-95551E8AA868}" srcOrd="0" destOrd="0" parTransId="{6A378402-1240-471A-87C3-5863E7B49DAB}" sibTransId="{61D496A1-98A1-4239-8FB6-8352564EB0FD}"/>
    <dgm:cxn modelId="{DF2AF7E1-B638-4633-ADC2-01F7D82E9018}" type="presOf" srcId="{2EB37007-399F-4627-B2A7-C4E12F6D95BE}" destId="{D95C4A06-4E52-4E09-9BB4-1180175FF5F1}" srcOrd="1" destOrd="0" presId="urn:microsoft.com/office/officeart/2005/8/layout/lProcess2"/>
    <dgm:cxn modelId="{E6B2DFB9-7317-4187-A047-241F8E2BBA02}" type="presOf" srcId="{1F800DD5-D086-4D69-934D-7B18E9C61A76}" destId="{131777C0-4777-4646-95B2-F2CAE33B4E51}" srcOrd="0" destOrd="0" presId="urn:microsoft.com/office/officeart/2005/8/layout/lProcess2"/>
    <dgm:cxn modelId="{D3CEBC29-F508-4DAB-A3FA-CE843AC6C308}" srcId="{8DD6841F-F52D-4D1C-A30F-54B8B99DA9C7}" destId="{C37A2922-DE39-494B-A90B-CDC2ABC0A493}" srcOrd="0" destOrd="0" parTransId="{A1FFF25D-66DC-4224-8338-5F53A0DE08E1}" sibTransId="{460D071A-042E-4DA9-9005-F3C8F1DE18D1}"/>
    <dgm:cxn modelId="{395FCBA3-2E46-42F1-A7B0-3805695E6237}" type="presOf" srcId="{3F81003C-1B37-4C4D-B70A-6577DC71EF48}" destId="{929CDA02-AAA7-491E-BD5E-0FF611DCFB70}" srcOrd="0" destOrd="0" presId="urn:microsoft.com/office/officeart/2005/8/layout/lProcess2"/>
    <dgm:cxn modelId="{90909312-FEA0-4F82-AF62-89943909A9A5}" type="presOf" srcId="{94C0CB2B-6460-4103-8785-3B23FAD36C0B}" destId="{9BDB7159-47B0-4A31-ABA7-706BFB2E98D8}" srcOrd="1" destOrd="0" presId="urn:microsoft.com/office/officeart/2005/8/layout/lProcess2"/>
    <dgm:cxn modelId="{361FB869-7B9C-44E8-8CC0-90FD3628A85B}" type="presOf" srcId="{3A66C894-36FB-4448-9463-A70927E0E617}" destId="{735565D2-D4C5-4AF7-B501-B096C4FCFFD0}" srcOrd="0" destOrd="0" presId="urn:microsoft.com/office/officeart/2005/8/layout/lProcess2"/>
    <dgm:cxn modelId="{E9D5BA67-C9C6-4B33-A78E-90D424C2CD27}" type="presOf" srcId="{2EB37007-399F-4627-B2A7-C4E12F6D95BE}" destId="{A6195F12-848B-480C-AEAD-905419293CED}" srcOrd="0" destOrd="0" presId="urn:microsoft.com/office/officeart/2005/8/layout/lProcess2"/>
    <dgm:cxn modelId="{D5AE6DC0-1FB3-4DED-971F-960E10710400}" srcId="{C8E0F87B-A4BC-4B69-8361-A7F9F2918120}" destId="{3A66C894-36FB-4448-9463-A70927E0E617}" srcOrd="1" destOrd="0" parTransId="{5D8A2C4B-1FF9-4451-8344-C3206C7B7B57}" sibTransId="{1D040E77-8791-4F40-982C-FF2E95393943}"/>
    <dgm:cxn modelId="{D3A1B2FA-3041-428F-B673-868613E9D5D5}" srcId="{047DB3B8-DB5C-46EC-AA81-DC676CF84725}" destId="{0F46B19D-2B5C-4445-A7CF-7D635709681A}" srcOrd="2" destOrd="0" parTransId="{7FF8DC4B-6475-4578-AB6A-4B12025A488D}" sibTransId="{3538A933-3962-4DFF-8914-557DC1176F66}"/>
    <dgm:cxn modelId="{7A8FCA61-EEEC-48D7-954A-0308D53A97D1}" srcId="{7A627B50-DA5A-4298-AC50-8A3A93CE925F}" destId="{94C0CB2B-6460-4103-8785-3B23FAD36C0B}" srcOrd="2" destOrd="0" parTransId="{032D4821-A7D0-42EF-91D8-C5BBDBB6E429}" sibTransId="{B0C920C9-BB49-4011-A705-DDA8031C7803}"/>
    <dgm:cxn modelId="{24B2898E-6B4C-4739-9AF6-A5DD559C17EB}" type="presOf" srcId="{8C655069-DF28-4AF2-8179-4490EE91EF24}" destId="{A47578DC-F6C6-4462-B655-6E4CD1C1CBBB}" srcOrd="0" destOrd="0" presId="urn:microsoft.com/office/officeart/2005/8/layout/lProcess2"/>
    <dgm:cxn modelId="{17692D5C-81C7-4B99-A70E-77E3D3152CCA}" type="presOf" srcId="{047DB3B8-DB5C-46EC-AA81-DC676CF84725}" destId="{9D9CB140-62EB-47A8-9A3C-BF3DF790DA28}" srcOrd="1" destOrd="0" presId="urn:microsoft.com/office/officeart/2005/8/layout/lProcess2"/>
    <dgm:cxn modelId="{96C7560F-3AD2-4495-BB01-B9D56C75889D}" type="presOf" srcId="{C8E0F87B-A4BC-4B69-8361-A7F9F2918120}" destId="{F6A131AB-AE0B-45F6-AFB3-931574669080}" srcOrd="0" destOrd="0" presId="urn:microsoft.com/office/officeart/2005/8/layout/lProcess2"/>
    <dgm:cxn modelId="{45E962FD-5B68-43AA-BC36-3A79EEF8F486}" srcId="{8DD6841F-F52D-4D1C-A30F-54B8B99DA9C7}" destId="{9BEDBCDD-FD5B-444C-9A58-DAA37C5741D7}" srcOrd="2" destOrd="0" parTransId="{8547577B-C762-434B-BEFF-440DA93BFB2A}" sibTransId="{145A6FF0-356D-4E87-B48C-984E83E37A07}"/>
    <dgm:cxn modelId="{81529E06-24CE-410B-A22B-8C799D0327C0}" type="presOf" srcId="{C8E0F87B-A4BC-4B69-8361-A7F9F2918120}" destId="{3C69F86D-D59A-422D-9A79-19E1C3EBDC60}" srcOrd="1" destOrd="0" presId="urn:microsoft.com/office/officeart/2005/8/layout/lProcess2"/>
    <dgm:cxn modelId="{05C93562-B38A-4CE8-8C87-FE0923B2A5EA}" srcId="{047DB3B8-DB5C-46EC-AA81-DC676CF84725}" destId="{8C655069-DF28-4AF2-8179-4490EE91EF24}" srcOrd="3" destOrd="0" parTransId="{DFFB5D55-6B46-4026-BD74-D0B23C4E45F1}" sibTransId="{542C9DE3-AF74-436F-909A-308AB64BBBD3}"/>
    <dgm:cxn modelId="{F3F0DEF2-105D-4428-853F-BFA788086603}" type="presOf" srcId="{C37A2922-DE39-494B-A90B-CDC2ABC0A493}" destId="{A70C8E09-2F54-44AF-86CA-61157F0F864B}" srcOrd="0" destOrd="0" presId="urn:microsoft.com/office/officeart/2005/8/layout/lProcess2"/>
    <dgm:cxn modelId="{67CDA65D-D43A-45B7-92E3-8F750618A39B}" type="presOf" srcId="{1ECB822E-0E9B-4AB4-A053-D6ABD4C4E37E}" destId="{B4210A7B-5194-4EB0-844E-BB24472689DF}" srcOrd="0" destOrd="0" presId="urn:microsoft.com/office/officeart/2005/8/layout/lProcess2"/>
    <dgm:cxn modelId="{7F418497-CCE7-42F4-A907-569B6CCC3150}" type="presOf" srcId="{DA5C4CFE-4F4F-4F6D-ACBA-B798656730FD}" destId="{304E1500-E568-43AC-ACAE-3C1EB3382C42}" srcOrd="0" destOrd="0" presId="urn:microsoft.com/office/officeart/2005/8/layout/lProcess2"/>
    <dgm:cxn modelId="{A620E0AA-4F8D-41D2-9475-9353EBFE76EB}" srcId="{47DF47F0-29F9-4A7C-8252-F4F4972162BD}" destId="{39584A19-E8F5-4024-B4BD-2EF87469E6FF}" srcOrd="0" destOrd="0" parTransId="{EAD40D67-B004-43DE-B28B-9BC58CC3B2FA}" sibTransId="{F4642D5C-3E31-42F3-ACEA-E8255C991A25}"/>
    <dgm:cxn modelId="{098E547D-E4EC-4790-9220-FA9446065D5D}" srcId="{2EB37007-399F-4627-B2A7-C4E12F6D95BE}" destId="{BBA57964-29EC-47BB-BEF8-1A51F71FE0D6}" srcOrd="0" destOrd="0" parTransId="{43C1159C-2430-497C-9A5B-6DA58A4A1880}" sibTransId="{B14DEA22-2BE0-414E-A8AC-5B58B921445E}"/>
    <dgm:cxn modelId="{D2375801-C3C9-440F-9959-71DB976707F1}" srcId="{7A627B50-DA5A-4298-AC50-8A3A93CE925F}" destId="{47DF47F0-29F9-4A7C-8252-F4F4972162BD}" srcOrd="1" destOrd="0" parTransId="{B08F19A0-1BE9-4FF3-806E-0CBB418A9A8B}" sibTransId="{FE890522-EF12-4911-A7EB-07FF24E56AEE}"/>
    <dgm:cxn modelId="{8A696FD4-F5F7-4155-8227-945ACD82C0D3}" type="presOf" srcId="{3ACF05E2-583C-4841-9A7B-1689153F312D}" destId="{6F5AB2A7-410E-44D5-BED7-E7540B550665}" srcOrd="0" destOrd="0" presId="urn:microsoft.com/office/officeart/2005/8/layout/lProcess2"/>
    <dgm:cxn modelId="{9838D5DC-243D-40F4-934C-E4D02A6CD199}" srcId="{2EB37007-399F-4627-B2A7-C4E12F6D95BE}" destId="{3ACF05E2-583C-4841-9A7B-1689153F312D}" srcOrd="2" destOrd="0" parTransId="{31D404EE-8963-461D-B1DD-41D1213B25D5}" sibTransId="{EA252121-705C-464F-BFB9-8B38BCB3297B}"/>
    <dgm:cxn modelId="{7D02B4D3-6A84-4BEA-BB76-FAE636BCD39F}" type="presOf" srcId="{736B2B16-CCB9-4DDF-A9D5-1E77653D0C54}" destId="{AFDDFF2B-E49B-479F-AC1B-063FF7785E0B}" srcOrd="0" destOrd="0" presId="urn:microsoft.com/office/officeart/2005/8/layout/lProcess2"/>
    <dgm:cxn modelId="{3A775D4A-9CA8-4074-BFC8-8A3D56C0619D}" srcId="{47DF47F0-29F9-4A7C-8252-F4F4972162BD}" destId="{C0A1CC88-B4FE-420F-82F1-8A17A41231DE}" srcOrd="2" destOrd="0" parTransId="{4ADD1949-50E0-4480-BC3F-8F44AD3CC851}" sibTransId="{DEE82676-B88E-47C7-8289-74A89D6510D0}"/>
    <dgm:cxn modelId="{184A218B-5BD3-4EE0-8FEB-7EA0E33DA8FE}" type="presOf" srcId="{39584A19-E8F5-4024-B4BD-2EF87469E6FF}" destId="{4481BEA1-06EC-4150-B9A1-0B5A570C2F3A}" srcOrd="0" destOrd="0" presId="urn:microsoft.com/office/officeart/2005/8/layout/lProcess2"/>
    <dgm:cxn modelId="{9BDD0C4A-938A-4049-8688-F644477D2551}" type="presOf" srcId="{8DD6841F-F52D-4D1C-A30F-54B8B99DA9C7}" destId="{66D603D2-1B49-4F1B-BFD5-B5DEB9782A66}" srcOrd="0" destOrd="0" presId="urn:microsoft.com/office/officeart/2005/8/layout/lProcess2"/>
    <dgm:cxn modelId="{457B7B2D-16BB-482D-B13E-83C66B161E7E}" srcId="{C8E0F87B-A4BC-4B69-8361-A7F9F2918120}" destId="{50DBEDA1-03AE-4FAA-AC49-6FCD0B64EAEC}" srcOrd="0" destOrd="0" parTransId="{001F9C65-E25C-4727-B05D-29E1CF1BD7DE}" sibTransId="{008CE230-3CA6-4B5B-8ECB-1FC60CCD4744}"/>
    <dgm:cxn modelId="{A8A444DA-11AE-4A27-AC54-DC72614B6A6A}" srcId="{8DD6841F-F52D-4D1C-A30F-54B8B99DA9C7}" destId="{DA5C4CFE-4F4F-4F6D-ACBA-B798656730FD}" srcOrd="1" destOrd="0" parTransId="{51587A46-4B57-42B5-8B6F-AEF800C8DB0D}" sibTransId="{58637549-0671-414D-87AC-0AED9D6B791E}"/>
    <dgm:cxn modelId="{094C6AF2-0BB8-4310-A3D4-69744B2CB38A}" type="presOf" srcId="{50DBEDA1-03AE-4FAA-AC49-6FCD0B64EAEC}" destId="{D1D4C783-8718-41D1-9D47-DA1A0965AEF1}" srcOrd="0" destOrd="0" presId="urn:microsoft.com/office/officeart/2005/8/layout/lProcess2"/>
    <dgm:cxn modelId="{3F3C268F-43A1-43B7-88BB-0053380D9FE0}" type="presOf" srcId="{196D9320-ACCD-4F55-9BA0-95551E8AA868}" destId="{D26D2FE5-489B-4D77-978E-1B2CCE329E08}" srcOrd="0" destOrd="0" presId="urn:microsoft.com/office/officeart/2005/8/layout/lProcess2"/>
    <dgm:cxn modelId="{C98C5E85-0364-453A-87EE-2BDEECCEB0AE}" type="presOf" srcId="{47DF47F0-29F9-4A7C-8252-F4F4972162BD}" destId="{1E05FE66-89F2-4633-9767-51175783787A}" srcOrd="1" destOrd="0" presId="urn:microsoft.com/office/officeart/2005/8/layout/lProcess2"/>
    <dgm:cxn modelId="{55E44501-DAB9-42A8-AAAB-9AF00AF46624}" type="presOf" srcId="{7B83B486-17D7-4BE8-9B0E-A6656E6AC50C}" destId="{9E438730-2E22-4865-9CEB-C1E1C584FC82}" srcOrd="0" destOrd="0" presId="urn:microsoft.com/office/officeart/2005/8/layout/lProcess2"/>
    <dgm:cxn modelId="{DD623861-BA9B-40D4-ACAC-BBB2EE60508E}" srcId="{7A627B50-DA5A-4298-AC50-8A3A93CE925F}" destId="{047DB3B8-DB5C-46EC-AA81-DC676CF84725}" srcOrd="4" destOrd="0" parTransId="{1679AA51-7B60-4FD0-A0E2-E3C81BAFE250}" sibTransId="{25516649-4FF8-4244-B125-71B0AC58497E}"/>
    <dgm:cxn modelId="{EC50F33B-44BE-46AF-8389-B668CF0028EA}" type="presOf" srcId="{9BEDBCDD-FD5B-444C-9A58-DAA37C5741D7}" destId="{AB70A6BE-F514-4CCD-9B03-123B18C3F2D6}" srcOrd="0" destOrd="0" presId="urn:microsoft.com/office/officeart/2005/8/layout/lProcess2"/>
    <dgm:cxn modelId="{862C7B75-E508-4F8D-AC63-799A0BD10386}" type="presOf" srcId="{8DD6841F-F52D-4D1C-A30F-54B8B99DA9C7}" destId="{7B08988A-E60E-4C4A-B556-B59E0BE7CCEA}" srcOrd="1" destOrd="0" presId="urn:microsoft.com/office/officeart/2005/8/layout/lProcess2"/>
    <dgm:cxn modelId="{878FD32E-041A-41E2-91CB-F6D559661058}" srcId="{7A627B50-DA5A-4298-AC50-8A3A93CE925F}" destId="{8DD6841F-F52D-4D1C-A30F-54B8B99DA9C7}" srcOrd="5" destOrd="0" parTransId="{3ACA5D08-CE0A-423B-A7CE-F6E06644AD2E}" sibTransId="{92C3A398-B4E6-4172-87A5-2EBAF92C7356}"/>
    <dgm:cxn modelId="{9B4CC3BD-C4F2-4500-BF03-43FB5648653D}" type="presOf" srcId="{BBA57964-29EC-47BB-BEF8-1A51F71FE0D6}" destId="{0E960CAE-78B6-4308-B85C-E2E500352E50}" srcOrd="0" destOrd="0" presId="urn:microsoft.com/office/officeart/2005/8/layout/lProcess2"/>
    <dgm:cxn modelId="{50264438-406B-485C-8196-D6445CBEED18}" type="presOf" srcId="{9FFE2BD5-25C9-429B-9B64-927216645FA4}" destId="{F691ACA4-A0A8-40A8-803B-C534EEE43595}" srcOrd="0" destOrd="0" presId="urn:microsoft.com/office/officeart/2005/8/layout/lProcess2"/>
    <dgm:cxn modelId="{14EA1760-7656-456D-80E6-EA3C27971E8E}" type="presOf" srcId="{047DB3B8-DB5C-46EC-AA81-DC676CF84725}" destId="{B07F7836-DE66-40C3-B050-8EF39AFFDBD7}" srcOrd="0" destOrd="0" presId="urn:microsoft.com/office/officeart/2005/8/layout/lProcess2"/>
    <dgm:cxn modelId="{4D1C7F08-A25F-4086-83E8-F5265663A5DD}" srcId="{7A627B50-DA5A-4298-AC50-8A3A93CE925F}" destId="{C8E0F87B-A4BC-4B69-8361-A7F9F2918120}" srcOrd="0" destOrd="0" parTransId="{A4EA80EB-8A46-4205-8105-7B90E3D56194}" sibTransId="{79B7E107-F7D8-4EC4-B1F3-36C187FF76BC}"/>
    <dgm:cxn modelId="{A342276B-7F8C-422C-A580-DE16062717E2}" srcId="{2EB37007-399F-4627-B2A7-C4E12F6D95BE}" destId="{1ECB822E-0E9B-4AB4-A053-D6ABD4C4E37E}" srcOrd="1" destOrd="0" parTransId="{47EF7544-590D-4C5B-A32F-317D5651770C}" sibTransId="{8C46E2BC-D313-43BF-BF1B-3C94CFA38F72}"/>
    <dgm:cxn modelId="{4E64E416-B180-482C-9A91-3B990421E64B}" srcId="{47DF47F0-29F9-4A7C-8252-F4F4972162BD}" destId="{9FFE2BD5-25C9-429B-9B64-927216645FA4}" srcOrd="1" destOrd="0" parTransId="{E55A1F1D-8684-4E9D-8792-933B96B3F458}" sibTransId="{7EB0FA21-AAF7-4D06-A483-DAE587C973DF}"/>
    <dgm:cxn modelId="{65FD8A2A-7BB4-4B4B-B199-9E148A90EB75}" srcId="{94C0CB2B-6460-4103-8785-3B23FAD36C0B}" destId="{7B83B486-17D7-4BE8-9B0E-A6656E6AC50C}" srcOrd="0" destOrd="0" parTransId="{C4C1585B-7058-4DF6-B5C0-659B7F062A8F}" sibTransId="{DD006766-D642-400A-BDA3-A8C7BEB95F40}"/>
    <dgm:cxn modelId="{6D505C83-2624-4CDD-8904-531CFDAD7F7F}" type="presOf" srcId="{7A627B50-DA5A-4298-AC50-8A3A93CE925F}" destId="{12382F7D-8909-44CD-B19F-04465883E8C8}" srcOrd="0" destOrd="0" presId="urn:microsoft.com/office/officeart/2005/8/layout/lProcess2"/>
    <dgm:cxn modelId="{C04B9092-27F0-402A-B666-D541AE2DB985}" type="presOf" srcId="{94C0CB2B-6460-4103-8785-3B23FAD36C0B}" destId="{76ABE630-C7D5-4217-8A6F-09B3E7A5859B}" srcOrd="0" destOrd="0" presId="urn:microsoft.com/office/officeart/2005/8/layout/lProcess2"/>
    <dgm:cxn modelId="{22B1D8E0-DC09-4BA4-9435-2D9AB8D00859}" srcId="{8DD6841F-F52D-4D1C-A30F-54B8B99DA9C7}" destId="{1F800DD5-D086-4D69-934D-7B18E9C61A76}" srcOrd="3" destOrd="0" parTransId="{2823DBCA-1774-405F-BB4B-45C351BFB6FB}" sibTransId="{C90C0D3E-F876-4CF2-8749-9A19A9DAE340}"/>
    <dgm:cxn modelId="{DCFC19D9-6C5D-42EE-A425-59D493AD1428}" type="presOf" srcId="{47DF47F0-29F9-4A7C-8252-F4F4972162BD}" destId="{2521DEFA-3922-4AA1-B458-4358834CFAED}" srcOrd="0" destOrd="0" presId="urn:microsoft.com/office/officeart/2005/8/layout/lProcess2"/>
    <dgm:cxn modelId="{06057546-19A7-4972-9287-847695850016}" srcId="{94C0CB2B-6460-4103-8785-3B23FAD36C0B}" destId="{3F81003C-1B37-4C4D-B70A-6577DC71EF48}" srcOrd="2" destOrd="0" parTransId="{32F18E44-A1E4-4D11-9DEB-310E5ACF6E41}" sibTransId="{A519C696-20A0-4FDC-B5F2-792F25FCEFEF}"/>
    <dgm:cxn modelId="{7811EF0C-BDC8-4062-AC04-4776A9557235}" srcId="{94C0CB2B-6460-4103-8785-3B23FAD36C0B}" destId="{376B5E50-AA76-4F54-8994-83765E689A2E}" srcOrd="1" destOrd="0" parTransId="{5F2F2450-A8CD-41C0-9813-A99EAF99E9B3}" sibTransId="{7A99E01B-B454-4A33-839E-132947BEF8DD}"/>
    <dgm:cxn modelId="{ADBEAE2D-5E1B-4A0E-8406-BDD8E92A6E95}" type="presOf" srcId="{0F46B19D-2B5C-4445-A7CF-7D635709681A}" destId="{078AD96D-8524-41ED-B27A-800867EC6D5C}" srcOrd="0" destOrd="0" presId="urn:microsoft.com/office/officeart/2005/8/layout/lProcess2"/>
    <dgm:cxn modelId="{028B34D4-3E27-4886-9950-71E6B5E8B985}" type="presOf" srcId="{C0A1CC88-B4FE-420F-82F1-8A17A41231DE}" destId="{743EC56B-41D1-4988-9D4F-76293C40990A}" srcOrd="0" destOrd="0" presId="urn:microsoft.com/office/officeart/2005/8/layout/lProcess2"/>
    <dgm:cxn modelId="{9131A381-D064-4B4E-B685-B800ECF3A2A2}" type="presParOf" srcId="{12382F7D-8909-44CD-B19F-04465883E8C8}" destId="{E8B7C9E3-B3CD-494C-A2D7-3C73B04963F1}" srcOrd="0" destOrd="0" presId="urn:microsoft.com/office/officeart/2005/8/layout/lProcess2"/>
    <dgm:cxn modelId="{CBA8DAB7-2A07-414B-80F5-6C154DA67F76}" type="presParOf" srcId="{E8B7C9E3-B3CD-494C-A2D7-3C73B04963F1}" destId="{F6A131AB-AE0B-45F6-AFB3-931574669080}" srcOrd="0" destOrd="0" presId="urn:microsoft.com/office/officeart/2005/8/layout/lProcess2"/>
    <dgm:cxn modelId="{3BE6021C-3D62-41BB-B2E3-65CA100AD430}" type="presParOf" srcId="{E8B7C9E3-B3CD-494C-A2D7-3C73B04963F1}" destId="{3C69F86D-D59A-422D-9A79-19E1C3EBDC60}" srcOrd="1" destOrd="0" presId="urn:microsoft.com/office/officeart/2005/8/layout/lProcess2"/>
    <dgm:cxn modelId="{4DCB2282-36BA-488F-BC6C-58089EA7F247}" type="presParOf" srcId="{E8B7C9E3-B3CD-494C-A2D7-3C73B04963F1}" destId="{9E3E3ED1-CC34-4551-B0CB-749097A5C73B}" srcOrd="2" destOrd="0" presId="urn:microsoft.com/office/officeart/2005/8/layout/lProcess2"/>
    <dgm:cxn modelId="{F220D062-D4AB-4D45-82E3-BF6C4F62CF5E}" type="presParOf" srcId="{9E3E3ED1-CC34-4551-B0CB-749097A5C73B}" destId="{E3405271-93C1-48A7-9D01-C5E442A2A37A}" srcOrd="0" destOrd="0" presId="urn:microsoft.com/office/officeart/2005/8/layout/lProcess2"/>
    <dgm:cxn modelId="{890F18A6-086A-4D2A-8099-F6056E0FC962}" type="presParOf" srcId="{E3405271-93C1-48A7-9D01-C5E442A2A37A}" destId="{D1D4C783-8718-41D1-9D47-DA1A0965AEF1}" srcOrd="0" destOrd="0" presId="urn:microsoft.com/office/officeart/2005/8/layout/lProcess2"/>
    <dgm:cxn modelId="{0A1125CC-27B0-4739-BF91-8962ABDCEC14}" type="presParOf" srcId="{E3405271-93C1-48A7-9D01-C5E442A2A37A}" destId="{3A6AAEEE-85DA-4A63-B519-30EF6C240142}" srcOrd="1" destOrd="0" presId="urn:microsoft.com/office/officeart/2005/8/layout/lProcess2"/>
    <dgm:cxn modelId="{2CB5A3B6-91F4-42D7-8FE2-D7B41445CE18}" type="presParOf" srcId="{E3405271-93C1-48A7-9D01-C5E442A2A37A}" destId="{735565D2-D4C5-4AF7-B501-B096C4FCFFD0}" srcOrd="2" destOrd="0" presId="urn:microsoft.com/office/officeart/2005/8/layout/lProcess2"/>
    <dgm:cxn modelId="{1B23775C-F0D3-40F1-B254-3C87E5B26C42}" type="presParOf" srcId="{12382F7D-8909-44CD-B19F-04465883E8C8}" destId="{CEDAAE90-F051-45EA-AA32-DD13BC5EAF68}" srcOrd="1" destOrd="0" presId="urn:microsoft.com/office/officeart/2005/8/layout/lProcess2"/>
    <dgm:cxn modelId="{5DAAB509-22EC-4165-B4A4-09C9AFA57050}" type="presParOf" srcId="{12382F7D-8909-44CD-B19F-04465883E8C8}" destId="{8125D960-584A-496E-A178-F735EB930913}" srcOrd="2" destOrd="0" presId="urn:microsoft.com/office/officeart/2005/8/layout/lProcess2"/>
    <dgm:cxn modelId="{1571D9BB-EAE1-4AFC-8586-D66E450DCF30}" type="presParOf" srcId="{8125D960-584A-496E-A178-F735EB930913}" destId="{2521DEFA-3922-4AA1-B458-4358834CFAED}" srcOrd="0" destOrd="0" presId="urn:microsoft.com/office/officeart/2005/8/layout/lProcess2"/>
    <dgm:cxn modelId="{C54450AE-E410-4425-891E-B21DDFAF83DF}" type="presParOf" srcId="{8125D960-584A-496E-A178-F735EB930913}" destId="{1E05FE66-89F2-4633-9767-51175783787A}" srcOrd="1" destOrd="0" presId="urn:microsoft.com/office/officeart/2005/8/layout/lProcess2"/>
    <dgm:cxn modelId="{5A9F5ECE-4A44-49A1-B8F0-2595557F6B9E}" type="presParOf" srcId="{8125D960-584A-496E-A178-F735EB930913}" destId="{328A3604-BABA-41E6-A511-AC13EE9D083D}" srcOrd="2" destOrd="0" presId="urn:microsoft.com/office/officeart/2005/8/layout/lProcess2"/>
    <dgm:cxn modelId="{2FFC4A15-8663-4A3A-8FF1-4DA6484223E2}" type="presParOf" srcId="{328A3604-BABA-41E6-A511-AC13EE9D083D}" destId="{07C075EB-0C79-4237-839F-F994E7E27951}" srcOrd="0" destOrd="0" presId="urn:microsoft.com/office/officeart/2005/8/layout/lProcess2"/>
    <dgm:cxn modelId="{5C445638-0CD5-4CF6-A4B8-6BBCEBAC98A3}" type="presParOf" srcId="{07C075EB-0C79-4237-839F-F994E7E27951}" destId="{4481BEA1-06EC-4150-B9A1-0B5A570C2F3A}" srcOrd="0" destOrd="0" presId="urn:microsoft.com/office/officeart/2005/8/layout/lProcess2"/>
    <dgm:cxn modelId="{6DD8CC3F-84A6-4CC5-AB2E-C5247995F475}" type="presParOf" srcId="{07C075EB-0C79-4237-839F-F994E7E27951}" destId="{850A2F50-8221-416C-9E09-BE096FC6A506}" srcOrd="1" destOrd="0" presId="urn:microsoft.com/office/officeart/2005/8/layout/lProcess2"/>
    <dgm:cxn modelId="{7AB4E241-660A-4225-9B27-D5091F7B0005}" type="presParOf" srcId="{07C075EB-0C79-4237-839F-F994E7E27951}" destId="{F691ACA4-A0A8-40A8-803B-C534EEE43595}" srcOrd="2" destOrd="0" presId="urn:microsoft.com/office/officeart/2005/8/layout/lProcess2"/>
    <dgm:cxn modelId="{9E3BE216-3262-4B72-8DDD-5D02ACC16A8E}" type="presParOf" srcId="{07C075EB-0C79-4237-839F-F994E7E27951}" destId="{78025F04-5F38-4190-A229-E7A89591F069}" srcOrd="3" destOrd="0" presId="urn:microsoft.com/office/officeart/2005/8/layout/lProcess2"/>
    <dgm:cxn modelId="{D16359C1-416F-4E43-9AC0-1F66C97DD1EC}" type="presParOf" srcId="{07C075EB-0C79-4237-839F-F994E7E27951}" destId="{743EC56B-41D1-4988-9D4F-76293C40990A}" srcOrd="4" destOrd="0" presId="urn:microsoft.com/office/officeart/2005/8/layout/lProcess2"/>
    <dgm:cxn modelId="{B5ECCCEF-AB2B-4E8D-89E6-6F25F03CA1B5}" type="presParOf" srcId="{12382F7D-8909-44CD-B19F-04465883E8C8}" destId="{8C1B1F40-62BD-4126-AEDA-CC86BFC7CDFF}" srcOrd="3" destOrd="0" presId="urn:microsoft.com/office/officeart/2005/8/layout/lProcess2"/>
    <dgm:cxn modelId="{2FBDAAC2-9DC9-4A73-AC05-DF8FCBFCE5C4}" type="presParOf" srcId="{12382F7D-8909-44CD-B19F-04465883E8C8}" destId="{0A507B34-C26D-411D-BC50-2B36CD54B3F5}" srcOrd="4" destOrd="0" presId="urn:microsoft.com/office/officeart/2005/8/layout/lProcess2"/>
    <dgm:cxn modelId="{827C141E-E542-42E2-9FEE-5BA6612A0D1A}" type="presParOf" srcId="{0A507B34-C26D-411D-BC50-2B36CD54B3F5}" destId="{76ABE630-C7D5-4217-8A6F-09B3E7A5859B}" srcOrd="0" destOrd="0" presId="urn:microsoft.com/office/officeart/2005/8/layout/lProcess2"/>
    <dgm:cxn modelId="{3BFEB915-4E7A-4717-9F0E-26DB0C0F4DED}" type="presParOf" srcId="{0A507B34-C26D-411D-BC50-2B36CD54B3F5}" destId="{9BDB7159-47B0-4A31-ABA7-706BFB2E98D8}" srcOrd="1" destOrd="0" presId="urn:microsoft.com/office/officeart/2005/8/layout/lProcess2"/>
    <dgm:cxn modelId="{02803D3E-9A18-45A7-BEF0-2C53870A3FFF}" type="presParOf" srcId="{0A507B34-C26D-411D-BC50-2B36CD54B3F5}" destId="{1CFBAE8A-156C-4333-B2E6-76436D8A64D4}" srcOrd="2" destOrd="0" presId="urn:microsoft.com/office/officeart/2005/8/layout/lProcess2"/>
    <dgm:cxn modelId="{3CA3276E-C7F3-4C41-ACA9-5DC70932018A}" type="presParOf" srcId="{1CFBAE8A-156C-4333-B2E6-76436D8A64D4}" destId="{B7936727-3D87-4A06-95C1-FCBC4FDBDF09}" srcOrd="0" destOrd="0" presId="urn:microsoft.com/office/officeart/2005/8/layout/lProcess2"/>
    <dgm:cxn modelId="{0F3C455C-36D0-42A2-96C2-1E0BD1846983}" type="presParOf" srcId="{B7936727-3D87-4A06-95C1-FCBC4FDBDF09}" destId="{9E438730-2E22-4865-9CEB-C1E1C584FC82}" srcOrd="0" destOrd="0" presId="urn:microsoft.com/office/officeart/2005/8/layout/lProcess2"/>
    <dgm:cxn modelId="{ECB7C91E-B755-4AC1-848F-33B58F963421}" type="presParOf" srcId="{B7936727-3D87-4A06-95C1-FCBC4FDBDF09}" destId="{8CF13116-EE36-4BE0-8959-8DA7A1E19C74}" srcOrd="1" destOrd="0" presId="urn:microsoft.com/office/officeart/2005/8/layout/lProcess2"/>
    <dgm:cxn modelId="{F270C59B-2899-47BF-8594-C7B44103F6AE}" type="presParOf" srcId="{B7936727-3D87-4A06-95C1-FCBC4FDBDF09}" destId="{3E610A2E-6A08-46C6-9225-65F3E49E0C3A}" srcOrd="2" destOrd="0" presId="urn:microsoft.com/office/officeart/2005/8/layout/lProcess2"/>
    <dgm:cxn modelId="{BB64F724-E608-4A31-8BB3-E7A14496A3B6}" type="presParOf" srcId="{B7936727-3D87-4A06-95C1-FCBC4FDBDF09}" destId="{C07CACEF-5DE4-4895-843E-4F797477102A}" srcOrd="3" destOrd="0" presId="urn:microsoft.com/office/officeart/2005/8/layout/lProcess2"/>
    <dgm:cxn modelId="{2DCB5D97-FD67-456E-BFFD-94DA1FFF3821}" type="presParOf" srcId="{B7936727-3D87-4A06-95C1-FCBC4FDBDF09}" destId="{929CDA02-AAA7-491E-BD5E-0FF611DCFB70}" srcOrd="4" destOrd="0" presId="urn:microsoft.com/office/officeart/2005/8/layout/lProcess2"/>
    <dgm:cxn modelId="{FA5D883F-1B4D-418E-BB2E-9559E9298299}" type="presParOf" srcId="{12382F7D-8909-44CD-B19F-04465883E8C8}" destId="{2A277FB7-FE2E-4E0E-A3E9-5E4156E53965}" srcOrd="5" destOrd="0" presId="urn:microsoft.com/office/officeart/2005/8/layout/lProcess2"/>
    <dgm:cxn modelId="{33F9EBA2-5FB7-4519-B758-FAA6F91A894B}" type="presParOf" srcId="{12382F7D-8909-44CD-B19F-04465883E8C8}" destId="{52B23947-78B4-4D5A-B902-72196B7781E2}" srcOrd="6" destOrd="0" presId="urn:microsoft.com/office/officeart/2005/8/layout/lProcess2"/>
    <dgm:cxn modelId="{8E5EAB74-B3AD-481D-9FB0-8CCADA184699}" type="presParOf" srcId="{52B23947-78B4-4D5A-B902-72196B7781E2}" destId="{A6195F12-848B-480C-AEAD-905419293CED}" srcOrd="0" destOrd="0" presId="urn:microsoft.com/office/officeart/2005/8/layout/lProcess2"/>
    <dgm:cxn modelId="{C41DACCF-E020-4227-AD14-7290BC54810D}" type="presParOf" srcId="{52B23947-78B4-4D5A-B902-72196B7781E2}" destId="{D95C4A06-4E52-4E09-9BB4-1180175FF5F1}" srcOrd="1" destOrd="0" presId="urn:microsoft.com/office/officeart/2005/8/layout/lProcess2"/>
    <dgm:cxn modelId="{79A3DC34-53EE-4830-83D5-468FCAB03426}" type="presParOf" srcId="{52B23947-78B4-4D5A-B902-72196B7781E2}" destId="{DF2946D1-4F22-4A6A-ABC9-A217E20E401F}" srcOrd="2" destOrd="0" presId="urn:microsoft.com/office/officeart/2005/8/layout/lProcess2"/>
    <dgm:cxn modelId="{B9DD29AB-86DA-4B49-A8BC-F4970FF230A4}" type="presParOf" srcId="{DF2946D1-4F22-4A6A-ABC9-A217E20E401F}" destId="{0C053F25-81E1-4FF5-B7E2-93639318C79E}" srcOrd="0" destOrd="0" presId="urn:microsoft.com/office/officeart/2005/8/layout/lProcess2"/>
    <dgm:cxn modelId="{B86BCB82-1851-4D30-8118-634C00FFED40}" type="presParOf" srcId="{0C053F25-81E1-4FF5-B7E2-93639318C79E}" destId="{0E960CAE-78B6-4308-B85C-E2E500352E50}" srcOrd="0" destOrd="0" presId="urn:microsoft.com/office/officeart/2005/8/layout/lProcess2"/>
    <dgm:cxn modelId="{4A7CEB3A-9819-487B-B22B-D2B9C935FDB5}" type="presParOf" srcId="{0C053F25-81E1-4FF5-B7E2-93639318C79E}" destId="{6524515A-884E-4B47-A119-043F6224DAEF}" srcOrd="1" destOrd="0" presId="urn:microsoft.com/office/officeart/2005/8/layout/lProcess2"/>
    <dgm:cxn modelId="{2AB879DA-B647-4975-8A1E-D9FE0781FE2F}" type="presParOf" srcId="{0C053F25-81E1-4FF5-B7E2-93639318C79E}" destId="{B4210A7B-5194-4EB0-844E-BB24472689DF}" srcOrd="2" destOrd="0" presId="urn:microsoft.com/office/officeart/2005/8/layout/lProcess2"/>
    <dgm:cxn modelId="{5CE27A50-81CD-4274-B632-FFDE72BF5AD3}" type="presParOf" srcId="{0C053F25-81E1-4FF5-B7E2-93639318C79E}" destId="{68F70AC8-7201-457C-BA1C-BF0A1EE67724}" srcOrd="3" destOrd="0" presId="urn:microsoft.com/office/officeart/2005/8/layout/lProcess2"/>
    <dgm:cxn modelId="{6C2877CE-73A7-401D-ADCD-4D345618FF11}" type="presParOf" srcId="{0C053F25-81E1-4FF5-B7E2-93639318C79E}" destId="{6F5AB2A7-410E-44D5-BED7-E7540B550665}" srcOrd="4" destOrd="0" presId="urn:microsoft.com/office/officeart/2005/8/layout/lProcess2"/>
    <dgm:cxn modelId="{FFDD6DB9-BF0B-478A-8AED-7AAF85030E9C}" type="presParOf" srcId="{12382F7D-8909-44CD-B19F-04465883E8C8}" destId="{24D7F130-98F3-4578-9138-58725432F375}" srcOrd="7" destOrd="0" presId="urn:microsoft.com/office/officeart/2005/8/layout/lProcess2"/>
    <dgm:cxn modelId="{1B40C027-2922-4A3D-94A3-5817CBEC5D27}" type="presParOf" srcId="{12382F7D-8909-44CD-B19F-04465883E8C8}" destId="{737DA579-F962-402B-B655-D237CF22EC71}" srcOrd="8" destOrd="0" presId="urn:microsoft.com/office/officeart/2005/8/layout/lProcess2"/>
    <dgm:cxn modelId="{DB9ADC0F-2449-4C5E-9807-C5B6B89883E6}" type="presParOf" srcId="{737DA579-F962-402B-B655-D237CF22EC71}" destId="{B07F7836-DE66-40C3-B050-8EF39AFFDBD7}" srcOrd="0" destOrd="0" presId="urn:microsoft.com/office/officeart/2005/8/layout/lProcess2"/>
    <dgm:cxn modelId="{725929DF-F259-4BB5-BE6B-4DA96A246258}" type="presParOf" srcId="{737DA579-F962-402B-B655-D237CF22EC71}" destId="{9D9CB140-62EB-47A8-9A3C-BF3DF790DA28}" srcOrd="1" destOrd="0" presId="urn:microsoft.com/office/officeart/2005/8/layout/lProcess2"/>
    <dgm:cxn modelId="{7E885546-B451-4D6E-B3AB-1538A596842A}" type="presParOf" srcId="{737DA579-F962-402B-B655-D237CF22EC71}" destId="{1301B8CC-B284-49E9-AFB9-286DE2C69F3D}" srcOrd="2" destOrd="0" presId="urn:microsoft.com/office/officeart/2005/8/layout/lProcess2"/>
    <dgm:cxn modelId="{C7F9E746-18EF-4996-8B29-956DF43032D3}" type="presParOf" srcId="{1301B8CC-B284-49E9-AFB9-286DE2C69F3D}" destId="{76D55A32-A219-430D-BAB1-50A0DCA29E13}" srcOrd="0" destOrd="0" presId="urn:microsoft.com/office/officeart/2005/8/layout/lProcess2"/>
    <dgm:cxn modelId="{683DCEFA-CE2F-41CC-ACEE-454786509EC4}" type="presParOf" srcId="{76D55A32-A219-430D-BAB1-50A0DCA29E13}" destId="{D26D2FE5-489B-4D77-978E-1B2CCE329E08}" srcOrd="0" destOrd="0" presId="urn:microsoft.com/office/officeart/2005/8/layout/lProcess2"/>
    <dgm:cxn modelId="{D93261EC-5904-427D-B853-C85942270B60}" type="presParOf" srcId="{76D55A32-A219-430D-BAB1-50A0DCA29E13}" destId="{B49A5F4E-6B56-4446-879A-CE7D7E832A13}" srcOrd="1" destOrd="0" presId="urn:microsoft.com/office/officeart/2005/8/layout/lProcess2"/>
    <dgm:cxn modelId="{674FBC97-190E-4B96-BE80-2C593234ECAD}" type="presParOf" srcId="{76D55A32-A219-430D-BAB1-50A0DCA29E13}" destId="{AFDDFF2B-E49B-479F-AC1B-063FF7785E0B}" srcOrd="2" destOrd="0" presId="urn:microsoft.com/office/officeart/2005/8/layout/lProcess2"/>
    <dgm:cxn modelId="{4ADC1806-CEE6-487A-BAE7-487EDC8D50CE}" type="presParOf" srcId="{76D55A32-A219-430D-BAB1-50A0DCA29E13}" destId="{0BBA4AAC-D45C-4642-86F9-D8284EFB122B}" srcOrd="3" destOrd="0" presId="urn:microsoft.com/office/officeart/2005/8/layout/lProcess2"/>
    <dgm:cxn modelId="{AA038C17-1C11-4332-A9F4-AACB850D7ED4}" type="presParOf" srcId="{76D55A32-A219-430D-BAB1-50A0DCA29E13}" destId="{078AD96D-8524-41ED-B27A-800867EC6D5C}" srcOrd="4" destOrd="0" presId="urn:microsoft.com/office/officeart/2005/8/layout/lProcess2"/>
    <dgm:cxn modelId="{2F150EEE-13F9-4E93-93EC-CAC2626C7D75}" type="presParOf" srcId="{76D55A32-A219-430D-BAB1-50A0DCA29E13}" destId="{028B3143-9610-4122-AB38-F1E073952A0E}" srcOrd="5" destOrd="0" presId="urn:microsoft.com/office/officeart/2005/8/layout/lProcess2"/>
    <dgm:cxn modelId="{9BC97EC8-FB4F-480E-AF2A-65BF9D24A079}" type="presParOf" srcId="{76D55A32-A219-430D-BAB1-50A0DCA29E13}" destId="{A47578DC-F6C6-4462-B655-6E4CD1C1CBBB}" srcOrd="6" destOrd="0" presId="urn:microsoft.com/office/officeart/2005/8/layout/lProcess2"/>
    <dgm:cxn modelId="{FE4B47BC-09BF-47E0-B613-8844FA935BF8}" type="presParOf" srcId="{12382F7D-8909-44CD-B19F-04465883E8C8}" destId="{9AA773E3-726F-4C9A-A688-94F4D8B2C3EB}" srcOrd="9" destOrd="0" presId="urn:microsoft.com/office/officeart/2005/8/layout/lProcess2"/>
    <dgm:cxn modelId="{E2E98234-4707-409B-8571-1CFCA4F1BF70}" type="presParOf" srcId="{12382F7D-8909-44CD-B19F-04465883E8C8}" destId="{B5B4EE95-8A7A-4901-9127-27FD6045126A}" srcOrd="10" destOrd="0" presId="urn:microsoft.com/office/officeart/2005/8/layout/lProcess2"/>
    <dgm:cxn modelId="{829D5A83-459B-4A7A-835E-0A701FC30C3C}" type="presParOf" srcId="{B5B4EE95-8A7A-4901-9127-27FD6045126A}" destId="{66D603D2-1B49-4F1B-BFD5-B5DEB9782A66}" srcOrd="0" destOrd="0" presId="urn:microsoft.com/office/officeart/2005/8/layout/lProcess2"/>
    <dgm:cxn modelId="{906347A9-5241-4A46-BA87-9121AE46D542}" type="presParOf" srcId="{B5B4EE95-8A7A-4901-9127-27FD6045126A}" destId="{7B08988A-E60E-4C4A-B556-B59E0BE7CCEA}" srcOrd="1" destOrd="0" presId="urn:microsoft.com/office/officeart/2005/8/layout/lProcess2"/>
    <dgm:cxn modelId="{B148382A-7ABA-4449-9E7E-9E8A862C7748}" type="presParOf" srcId="{B5B4EE95-8A7A-4901-9127-27FD6045126A}" destId="{BB586934-5B27-48B4-8EFC-11D8A6C58324}" srcOrd="2" destOrd="0" presId="urn:microsoft.com/office/officeart/2005/8/layout/lProcess2"/>
    <dgm:cxn modelId="{8485C8C7-E9A2-4AC6-B420-C2A0E9915C5F}" type="presParOf" srcId="{BB586934-5B27-48B4-8EFC-11D8A6C58324}" destId="{E637DDD8-4124-462A-9F0C-831BDD483797}" srcOrd="0" destOrd="0" presId="urn:microsoft.com/office/officeart/2005/8/layout/lProcess2"/>
    <dgm:cxn modelId="{6AB3A3CC-FF0B-49A4-B989-D0734C110025}" type="presParOf" srcId="{E637DDD8-4124-462A-9F0C-831BDD483797}" destId="{A70C8E09-2F54-44AF-86CA-61157F0F864B}" srcOrd="0" destOrd="0" presId="urn:microsoft.com/office/officeart/2005/8/layout/lProcess2"/>
    <dgm:cxn modelId="{796407CA-1408-4ED4-8699-06F7910EA5CC}" type="presParOf" srcId="{E637DDD8-4124-462A-9F0C-831BDD483797}" destId="{AB6547E3-0B6C-44F0-83B7-9732914A3AAF}" srcOrd="1" destOrd="0" presId="urn:microsoft.com/office/officeart/2005/8/layout/lProcess2"/>
    <dgm:cxn modelId="{66C4E953-7DBB-47CB-A1F7-ECDAA6F1632B}" type="presParOf" srcId="{E637DDD8-4124-462A-9F0C-831BDD483797}" destId="{304E1500-E568-43AC-ACAE-3C1EB3382C42}" srcOrd="2" destOrd="0" presId="urn:microsoft.com/office/officeart/2005/8/layout/lProcess2"/>
    <dgm:cxn modelId="{5D4DFB9F-29C5-4322-ACAD-9647DCD4D68C}" type="presParOf" srcId="{E637DDD8-4124-462A-9F0C-831BDD483797}" destId="{E496F13F-9E04-4039-9F71-FF93CF59D6FF}" srcOrd="3" destOrd="0" presId="urn:microsoft.com/office/officeart/2005/8/layout/lProcess2"/>
    <dgm:cxn modelId="{6E6FD0B7-6471-4928-A70C-2DE76AF6E97A}" type="presParOf" srcId="{E637DDD8-4124-462A-9F0C-831BDD483797}" destId="{AB70A6BE-F514-4CCD-9B03-123B18C3F2D6}" srcOrd="4" destOrd="0" presId="urn:microsoft.com/office/officeart/2005/8/layout/lProcess2"/>
    <dgm:cxn modelId="{45C6FF46-E20E-4DD7-9DA5-5B6140950452}" type="presParOf" srcId="{E637DDD8-4124-462A-9F0C-831BDD483797}" destId="{6E961316-4DBA-4B7C-9139-6642896405F1}" srcOrd="5" destOrd="0" presId="urn:microsoft.com/office/officeart/2005/8/layout/lProcess2"/>
    <dgm:cxn modelId="{BCDFB1D9-38E1-4BD8-A621-74E665CF24C2}" type="presParOf" srcId="{E637DDD8-4124-462A-9F0C-831BDD483797}" destId="{131777C0-4777-4646-95B2-F2CAE33B4E51}" srcOrd="6" destOrd="0" presId="urn:microsoft.com/office/officeart/2005/8/layout/l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4874C1-9FC6-44C3-ACCB-13BA6ABD0B2C}" type="doc">
      <dgm:prSet loTypeId="urn:microsoft.com/office/officeart/2005/8/layout/cycle3" loCatId="cycle" qsTypeId="urn:microsoft.com/office/officeart/2005/8/quickstyle/3d3" qsCatId="3D" csTypeId="urn:microsoft.com/office/officeart/2005/8/colors/accent1_2" csCatId="accent1" phldr="1"/>
      <dgm:spPr/>
      <dgm:t>
        <a:bodyPr/>
        <a:lstStyle/>
        <a:p>
          <a:endParaRPr lang="en-US"/>
        </a:p>
      </dgm:t>
    </dgm:pt>
    <dgm:pt modelId="{38DB9B5D-EE31-4136-89C7-56E35B81B909}">
      <dgm:prSet phldrT="[Text]"/>
      <dgm:spPr/>
      <dgm:t>
        <a:bodyPr/>
        <a:lstStyle/>
        <a:p>
          <a:r>
            <a:rPr lang="en-US" b="1" dirty="0" smtClean="0"/>
            <a:t>Talk Time</a:t>
          </a:r>
          <a:endParaRPr lang="en-US" b="1" dirty="0"/>
        </a:p>
      </dgm:t>
    </dgm:pt>
    <dgm:pt modelId="{0F5F52F2-14F1-400F-B654-5FB747D6A5D5}" type="parTrans" cxnId="{2A2C09B4-FB6C-4239-9F4F-8DC81DC46612}">
      <dgm:prSet/>
      <dgm:spPr/>
      <dgm:t>
        <a:bodyPr/>
        <a:lstStyle/>
        <a:p>
          <a:endParaRPr lang="en-US"/>
        </a:p>
      </dgm:t>
    </dgm:pt>
    <dgm:pt modelId="{73C92D8E-A0A6-4D97-BB8F-8E89C17CE490}" type="sibTrans" cxnId="{2A2C09B4-FB6C-4239-9F4F-8DC81DC46612}">
      <dgm:prSet/>
      <dgm:spPr/>
      <dgm:t>
        <a:bodyPr/>
        <a:lstStyle/>
        <a:p>
          <a:endParaRPr lang="en-US"/>
        </a:p>
      </dgm:t>
    </dgm:pt>
    <dgm:pt modelId="{62982145-BC44-4356-8416-27D5B24B273B}">
      <dgm:prSet phldrT="[Text]"/>
      <dgm:spPr/>
      <dgm:t>
        <a:bodyPr/>
        <a:lstStyle/>
        <a:p>
          <a:r>
            <a:rPr lang="en-US" b="1" dirty="0" smtClean="0"/>
            <a:t>Update Time</a:t>
          </a:r>
          <a:endParaRPr lang="en-US" b="1" dirty="0"/>
        </a:p>
      </dgm:t>
    </dgm:pt>
    <dgm:pt modelId="{E46DB6EA-D374-4BC3-832D-84F3E574137E}" type="parTrans" cxnId="{1EC3EE55-C515-4F3C-A116-4519D199360F}">
      <dgm:prSet/>
      <dgm:spPr/>
      <dgm:t>
        <a:bodyPr/>
        <a:lstStyle/>
        <a:p>
          <a:endParaRPr lang="en-US"/>
        </a:p>
      </dgm:t>
    </dgm:pt>
    <dgm:pt modelId="{F7149297-BD4E-4255-B7B4-AE474CF461BF}" type="sibTrans" cxnId="{1EC3EE55-C515-4F3C-A116-4519D199360F}">
      <dgm:prSet/>
      <dgm:spPr/>
      <dgm:t>
        <a:bodyPr/>
        <a:lstStyle/>
        <a:p>
          <a:endParaRPr lang="en-US"/>
        </a:p>
      </dgm:t>
    </dgm:pt>
    <dgm:pt modelId="{7ABBE2CF-D436-4268-A3EA-CEE757457C8E}">
      <dgm:prSet phldrT="[Text]"/>
      <dgm:spPr>
        <a:effectLst>
          <a:glow rad="139700">
            <a:schemeClr val="accent2">
              <a:satMod val="175000"/>
              <a:alpha val="40000"/>
            </a:schemeClr>
          </a:glow>
        </a:effectLst>
      </dgm:spPr>
      <dgm:t>
        <a:bodyPr/>
        <a:lstStyle/>
        <a:p>
          <a:r>
            <a:rPr lang="en-US" b="1" dirty="0" smtClean="0"/>
            <a:t>Idle Time</a:t>
          </a:r>
          <a:endParaRPr lang="en-US" b="1" dirty="0"/>
        </a:p>
      </dgm:t>
    </dgm:pt>
    <dgm:pt modelId="{270AC62E-D618-414A-9ECE-EB9F77BAE4D3}" type="parTrans" cxnId="{3E80EC64-7517-4E88-85F1-7A35602BE4B5}">
      <dgm:prSet/>
      <dgm:spPr/>
      <dgm:t>
        <a:bodyPr/>
        <a:lstStyle/>
        <a:p>
          <a:endParaRPr lang="en-US"/>
        </a:p>
      </dgm:t>
    </dgm:pt>
    <dgm:pt modelId="{916E4F5D-57A0-49E6-92F7-1C8EEDE805F5}" type="sibTrans" cxnId="{3E80EC64-7517-4E88-85F1-7A35602BE4B5}">
      <dgm:prSet/>
      <dgm:spPr/>
      <dgm:t>
        <a:bodyPr/>
        <a:lstStyle/>
        <a:p>
          <a:endParaRPr lang="en-US"/>
        </a:p>
      </dgm:t>
    </dgm:pt>
    <dgm:pt modelId="{708B2C82-6364-4839-A69B-548D422614AA}" type="pres">
      <dgm:prSet presAssocID="{1A4874C1-9FC6-44C3-ACCB-13BA6ABD0B2C}" presName="Name0" presStyleCnt="0">
        <dgm:presLayoutVars>
          <dgm:dir/>
          <dgm:resizeHandles val="exact"/>
        </dgm:presLayoutVars>
      </dgm:prSet>
      <dgm:spPr/>
      <dgm:t>
        <a:bodyPr/>
        <a:lstStyle/>
        <a:p>
          <a:endParaRPr lang="en-US"/>
        </a:p>
      </dgm:t>
    </dgm:pt>
    <dgm:pt modelId="{3DE2FE65-A8DD-4D3B-8939-5BC1AE6C8D3C}" type="pres">
      <dgm:prSet presAssocID="{1A4874C1-9FC6-44C3-ACCB-13BA6ABD0B2C}" presName="cycle" presStyleCnt="0"/>
      <dgm:spPr/>
    </dgm:pt>
    <dgm:pt modelId="{EBD42E38-D69E-40F3-9C57-E82CF8507581}" type="pres">
      <dgm:prSet presAssocID="{38DB9B5D-EE31-4136-89C7-56E35B81B909}" presName="nodeFirstNode" presStyleLbl="node1" presStyleIdx="0" presStyleCnt="3">
        <dgm:presLayoutVars>
          <dgm:bulletEnabled val="1"/>
        </dgm:presLayoutVars>
      </dgm:prSet>
      <dgm:spPr/>
      <dgm:t>
        <a:bodyPr/>
        <a:lstStyle/>
        <a:p>
          <a:endParaRPr lang="en-US"/>
        </a:p>
      </dgm:t>
    </dgm:pt>
    <dgm:pt modelId="{6E131F61-5AFA-4CD3-BE25-04E60D53A158}" type="pres">
      <dgm:prSet presAssocID="{73C92D8E-A0A6-4D97-BB8F-8E89C17CE490}" presName="sibTransFirstNode" presStyleLbl="bgShp" presStyleIdx="0" presStyleCnt="1"/>
      <dgm:spPr/>
      <dgm:t>
        <a:bodyPr/>
        <a:lstStyle/>
        <a:p>
          <a:endParaRPr lang="en-US"/>
        </a:p>
      </dgm:t>
    </dgm:pt>
    <dgm:pt modelId="{83835DDE-AFBE-4179-8D1B-C9354DF060B9}" type="pres">
      <dgm:prSet presAssocID="{62982145-BC44-4356-8416-27D5B24B273B}" presName="nodeFollowingNodes" presStyleLbl="node1" presStyleIdx="1" presStyleCnt="3" custRadScaleRad="87882" custRadScaleInc="-21001">
        <dgm:presLayoutVars>
          <dgm:bulletEnabled val="1"/>
        </dgm:presLayoutVars>
      </dgm:prSet>
      <dgm:spPr/>
      <dgm:t>
        <a:bodyPr/>
        <a:lstStyle/>
        <a:p>
          <a:endParaRPr lang="en-US"/>
        </a:p>
      </dgm:t>
    </dgm:pt>
    <dgm:pt modelId="{0045BE95-B98B-4C93-83A4-A1E2CB830C12}" type="pres">
      <dgm:prSet presAssocID="{7ABBE2CF-D436-4268-A3EA-CEE757457C8E}" presName="nodeFollowingNodes" presStyleLbl="node1" presStyleIdx="2" presStyleCnt="3" custRadScaleRad="88275" custRadScaleInc="21056">
        <dgm:presLayoutVars>
          <dgm:bulletEnabled val="1"/>
        </dgm:presLayoutVars>
      </dgm:prSet>
      <dgm:spPr/>
      <dgm:t>
        <a:bodyPr/>
        <a:lstStyle/>
        <a:p>
          <a:endParaRPr lang="en-US"/>
        </a:p>
      </dgm:t>
    </dgm:pt>
  </dgm:ptLst>
  <dgm:cxnLst>
    <dgm:cxn modelId="{3E80EC64-7517-4E88-85F1-7A35602BE4B5}" srcId="{1A4874C1-9FC6-44C3-ACCB-13BA6ABD0B2C}" destId="{7ABBE2CF-D436-4268-A3EA-CEE757457C8E}" srcOrd="2" destOrd="0" parTransId="{270AC62E-D618-414A-9ECE-EB9F77BAE4D3}" sibTransId="{916E4F5D-57A0-49E6-92F7-1C8EEDE805F5}"/>
    <dgm:cxn modelId="{1FA64F92-AEE9-4A35-B395-9457068C1170}" type="presOf" srcId="{38DB9B5D-EE31-4136-89C7-56E35B81B909}" destId="{EBD42E38-D69E-40F3-9C57-E82CF8507581}" srcOrd="0" destOrd="0" presId="urn:microsoft.com/office/officeart/2005/8/layout/cycle3"/>
    <dgm:cxn modelId="{1EC3EE55-C515-4F3C-A116-4519D199360F}" srcId="{1A4874C1-9FC6-44C3-ACCB-13BA6ABD0B2C}" destId="{62982145-BC44-4356-8416-27D5B24B273B}" srcOrd="1" destOrd="0" parTransId="{E46DB6EA-D374-4BC3-832D-84F3E574137E}" sibTransId="{F7149297-BD4E-4255-B7B4-AE474CF461BF}"/>
    <dgm:cxn modelId="{5461F2D4-2279-4EB9-ABC9-5CE60D9CCA32}" type="presOf" srcId="{7ABBE2CF-D436-4268-A3EA-CEE757457C8E}" destId="{0045BE95-B98B-4C93-83A4-A1E2CB830C12}" srcOrd="0" destOrd="0" presId="urn:microsoft.com/office/officeart/2005/8/layout/cycle3"/>
    <dgm:cxn modelId="{2A2C09B4-FB6C-4239-9F4F-8DC81DC46612}" srcId="{1A4874C1-9FC6-44C3-ACCB-13BA6ABD0B2C}" destId="{38DB9B5D-EE31-4136-89C7-56E35B81B909}" srcOrd="0" destOrd="0" parTransId="{0F5F52F2-14F1-400F-B654-5FB747D6A5D5}" sibTransId="{73C92D8E-A0A6-4D97-BB8F-8E89C17CE490}"/>
    <dgm:cxn modelId="{2279CEC2-8406-48E0-86A1-02803070676F}" type="presOf" srcId="{73C92D8E-A0A6-4D97-BB8F-8E89C17CE490}" destId="{6E131F61-5AFA-4CD3-BE25-04E60D53A158}" srcOrd="0" destOrd="0" presId="urn:microsoft.com/office/officeart/2005/8/layout/cycle3"/>
    <dgm:cxn modelId="{217FF7B8-DA70-4D62-A5B2-8CC1A4B3C4C7}" type="presOf" srcId="{62982145-BC44-4356-8416-27D5B24B273B}" destId="{83835DDE-AFBE-4179-8D1B-C9354DF060B9}" srcOrd="0" destOrd="0" presId="urn:microsoft.com/office/officeart/2005/8/layout/cycle3"/>
    <dgm:cxn modelId="{83B5C4C7-5D51-4A9C-8681-540D237BC2D8}" type="presOf" srcId="{1A4874C1-9FC6-44C3-ACCB-13BA6ABD0B2C}" destId="{708B2C82-6364-4839-A69B-548D422614AA}" srcOrd="0" destOrd="0" presId="urn:microsoft.com/office/officeart/2005/8/layout/cycle3"/>
    <dgm:cxn modelId="{73B7DF47-3CE0-449E-BBA7-8ABA6407EFF6}" type="presParOf" srcId="{708B2C82-6364-4839-A69B-548D422614AA}" destId="{3DE2FE65-A8DD-4D3B-8939-5BC1AE6C8D3C}" srcOrd="0" destOrd="0" presId="urn:microsoft.com/office/officeart/2005/8/layout/cycle3"/>
    <dgm:cxn modelId="{3C15464C-A8D4-48A9-BB42-66B9FA05516A}" type="presParOf" srcId="{3DE2FE65-A8DD-4D3B-8939-5BC1AE6C8D3C}" destId="{EBD42E38-D69E-40F3-9C57-E82CF8507581}" srcOrd="0" destOrd="0" presId="urn:microsoft.com/office/officeart/2005/8/layout/cycle3"/>
    <dgm:cxn modelId="{49C0DE37-55DE-4C5E-874C-40632A9F0816}" type="presParOf" srcId="{3DE2FE65-A8DD-4D3B-8939-5BC1AE6C8D3C}" destId="{6E131F61-5AFA-4CD3-BE25-04E60D53A158}" srcOrd="1" destOrd="0" presId="urn:microsoft.com/office/officeart/2005/8/layout/cycle3"/>
    <dgm:cxn modelId="{935EDCA4-D04A-4AB2-B92A-3BC9A77EA262}" type="presParOf" srcId="{3DE2FE65-A8DD-4D3B-8939-5BC1AE6C8D3C}" destId="{83835DDE-AFBE-4179-8D1B-C9354DF060B9}" srcOrd="2" destOrd="0" presId="urn:microsoft.com/office/officeart/2005/8/layout/cycle3"/>
    <dgm:cxn modelId="{0B960088-6887-4F2C-BBF1-BD1E1CAD6AD5}" type="presParOf" srcId="{3DE2FE65-A8DD-4D3B-8939-5BC1AE6C8D3C}" destId="{0045BE95-B98B-4C93-83A4-A1E2CB830C12}" srcOrd="3" destOrd="0" presId="urn:microsoft.com/office/officeart/2005/8/layout/cycle3"/>
  </dgm:cxnLst>
  <dgm:bg/>
  <dgm:whole/>
  <dgm:extLst>
    <a:ext uri="http://schemas.microsoft.com/office/drawing/2008/diagram">
      <dsp:dataModelExt xmlns:dsp="http://schemas.microsoft.com/office/drawing/2008/diagram" xmlns="" relId="rId2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1EE96E-E7F7-43C8-A2E0-064BC22688CC}" type="doc">
      <dgm:prSet loTypeId="urn:microsoft.com/office/officeart/2005/8/layout/bList2" loCatId="list" qsTypeId="urn:microsoft.com/office/officeart/2005/8/quickstyle/3d1" qsCatId="3D" csTypeId="urn:microsoft.com/office/officeart/2005/8/colors/accent1_2" csCatId="accent1" phldr="1"/>
      <dgm:spPr/>
      <dgm:t>
        <a:bodyPr/>
        <a:lstStyle/>
        <a:p>
          <a:endParaRPr lang="en-US"/>
        </a:p>
      </dgm:t>
    </dgm:pt>
    <dgm:pt modelId="{4E6F3BBB-520D-49CD-BAD3-A4F92546DB27}">
      <dgm:prSet phldrT="[Text]" custT="1"/>
      <dgm:spPr/>
      <dgm:t>
        <a:bodyPr/>
        <a:lstStyle/>
        <a:p>
          <a:r>
            <a:rPr lang="en-US" sz="2000" b="1" dirty="0" smtClean="0">
              <a:solidFill>
                <a:srgbClr val="FFFFFF"/>
              </a:solidFill>
              <a:cs typeface="Arial" charset="0"/>
            </a:rPr>
            <a:t>Proactive Contact</a:t>
          </a:r>
          <a:endParaRPr lang="en-US" sz="2000" dirty="0"/>
        </a:p>
      </dgm:t>
    </dgm:pt>
    <dgm:pt modelId="{3B36C59C-EB33-4532-B70E-0713D59316DE}" type="parTrans" cxnId="{DFEDE7EC-82A8-4F3C-BF06-8105B51EB190}">
      <dgm:prSet/>
      <dgm:spPr/>
      <dgm:t>
        <a:bodyPr/>
        <a:lstStyle/>
        <a:p>
          <a:endParaRPr lang="en-US" sz="2800"/>
        </a:p>
      </dgm:t>
    </dgm:pt>
    <dgm:pt modelId="{9ED78419-3CDE-4534-8EC1-B4789EDC1D91}" type="sibTrans" cxnId="{DFEDE7EC-82A8-4F3C-BF06-8105B51EB190}">
      <dgm:prSet/>
      <dgm:spPr/>
      <dgm:t>
        <a:bodyPr/>
        <a:lstStyle/>
        <a:p>
          <a:endParaRPr lang="en-US" sz="2800"/>
        </a:p>
      </dgm:t>
    </dgm:pt>
    <dgm:pt modelId="{ED30315E-852A-4856-B037-99A34A6B2426}">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000" b="1" dirty="0" smtClean="0">
              <a:solidFill>
                <a:srgbClr val="FFFFFF"/>
              </a:solidFill>
              <a:cs typeface="Arial" charset="0"/>
            </a:rPr>
            <a:t>Proactive  Outreach</a:t>
          </a:r>
          <a:endParaRPr lang="en-US" sz="2000" dirty="0"/>
        </a:p>
      </dgm:t>
    </dgm:pt>
    <dgm:pt modelId="{EB95F4D4-0543-47B4-A490-4A7D30FD0978}" type="parTrans" cxnId="{39C29F56-7101-4468-A333-FE49D71AFFDE}">
      <dgm:prSet/>
      <dgm:spPr/>
      <dgm:t>
        <a:bodyPr/>
        <a:lstStyle/>
        <a:p>
          <a:endParaRPr lang="en-US" sz="2800"/>
        </a:p>
      </dgm:t>
    </dgm:pt>
    <dgm:pt modelId="{31236A9B-CB8C-497E-8742-B45500E26AD6}" type="sibTrans" cxnId="{39C29F56-7101-4468-A333-FE49D71AFFDE}">
      <dgm:prSet/>
      <dgm:spPr/>
      <dgm:t>
        <a:bodyPr/>
        <a:lstStyle/>
        <a:p>
          <a:endParaRPr lang="en-US" sz="2800"/>
        </a:p>
      </dgm:t>
    </dgm:pt>
    <dgm:pt modelId="{1BB3F195-4A7D-45F2-980D-34A01EEABAD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cs typeface="Arial" charset="0"/>
            </a:rPr>
            <a:t> Integration of Proactive Contact &amp; Avaya Voice Portal (Dialer &amp; IVR)</a:t>
          </a:r>
          <a:endParaRPr lang="en-US" sz="1400" dirty="0"/>
        </a:p>
      </dgm:t>
    </dgm:pt>
    <dgm:pt modelId="{619220AB-D4E6-4C08-8E92-2218FA4830DE}" type="parTrans" cxnId="{2A724536-C8DF-45E7-A225-9D0765F95F17}">
      <dgm:prSet/>
      <dgm:spPr/>
      <dgm:t>
        <a:bodyPr/>
        <a:lstStyle/>
        <a:p>
          <a:endParaRPr lang="en-US" sz="2800"/>
        </a:p>
      </dgm:t>
    </dgm:pt>
    <dgm:pt modelId="{C2D5A702-FCCF-4364-82B9-064BAEAFDBD1}" type="sibTrans" cxnId="{2A724536-C8DF-45E7-A225-9D0765F95F17}">
      <dgm:prSet/>
      <dgm:spPr/>
      <dgm:t>
        <a:bodyPr/>
        <a:lstStyle/>
        <a:p>
          <a:endParaRPr lang="en-US" sz="2800"/>
        </a:p>
      </dgm:t>
    </dgm:pt>
    <dgm:pt modelId="{82B16437-A33D-45D1-9620-8D464BFBBA48}">
      <dgm:prSet phldrT="[Text]" custT="1"/>
      <dgm:spPr/>
      <dgm:t>
        <a:bodyPr/>
        <a:lstStyle/>
        <a:p>
          <a:r>
            <a:rPr lang="en-US" sz="2000" b="1" dirty="0" smtClean="0">
              <a:solidFill>
                <a:srgbClr val="FFFFFF"/>
              </a:solidFill>
              <a:cs typeface="Arial" charset="0"/>
            </a:rPr>
            <a:t>Proactive Outreach Manager</a:t>
          </a:r>
          <a:endParaRPr lang="en-US" sz="2000" dirty="0"/>
        </a:p>
      </dgm:t>
    </dgm:pt>
    <dgm:pt modelId="{4D596370-9F9B-4139-A8D1-56FB720E959C}" type="parTrans" cxnId="{E2101EB7-106F-4049-A432-6D83940B9017}">
      <dgm:prSet/>
      <dgm:spPr/>
      <dgm:t>
        <a:bodyPr/>
        <a:lstStyle/>
        <a:p>
          <a:endParaRPr lang="en-US" sz="2800"/>
        </a:p>
      </dgm:t>
    </dgm:pt>
    <dgm:pt modelId="{F0ECA8FB-395E-4DC8-B1A5-0B0A4158F78C}" type="sibTrans" cxnId="{E2101EB7-106F-4049-A432-6D83940B9017}">
      <dgm:prSet/>
      <dgm:spPr/>
      <dgm:t>
        <a:bodyPr/>
        <a:lstStyle/>
        <a:p>
          <a:endParaRPr lang="en-US" sz="2800"/>
        </a:p>
      </dgm:t>
    </dgm:pt>
    <dgm:pt modelId="{6C33EEBC-ED84-4B74-8099-4A09EE049CE8}">
      <dgm:prSet phldrT="[Text]" custT="1"/>
      <dgm:spPr/>
      <dgm:t>
        <a:bodyPr/>
        <a:lstStyle/>
        <a:p>
          <a:r>
            <a:rPr lang="en-US" sz="1400" dirty="0" smtClean="0">
              <a:solidFill>
                <a:schemeClr val="tx1"/>
              </a:solidFill>
              <a:cs typeface="Arial" charset="0"/>
            </a:rPr>
            <a:t>Avaya’s next generation outbound platform</a:t>
          </a:r>
          <a:endParaRPr lang="en-US" sz="1400" dirty="0"/>
        </a:p>
      </dgm:t>
    </dgm:pt>
    <dgm:pt modelId="{86FC08A9-FA17-42CD-A5D4-E91243C52BC2}" type="parTrans" cxnId="{BA79AA1A-AB9F-49F9-9B57-080A9026F1D3}">
      <dgm:prSet/>
      <dgm:spPr/>
      <dgm:t>
        <a:bodyPr/>
        <a:lstStyle/>
        <a:p>
          <a:endParaRPr lang="en-US" sz="2800"/>
        </a:p>
      </dgm:t>
    </dgm:pt>
    <dgm:pt modelId="{962D050F-1806-47A8-98F4-A6A988DA705F}" type="sibTrans" cxnId="{BA79AA1A-AB9F-49F9-9B57-080A9026F1D3}">
      <dgm:prSet/>
      <dgm:spPr/>
      <dgm:t>
        <a:bodyPr/>
        <a:lstStyle/>
        <a:p>
          <a:endParaRPr lang="en-US" sz="2800"/>
        </a:p>
      </dgm:t>
    </dgm:pt>
    <dgm:pt modelId="{FD3FD837-DA47-4E69-B29C-97CFA5AED2B0}">
      <dgm:prSet custT="1"/>
      <dgm:spPr/>
      <dgm:t>
        <a:bodyPr/>
        <a:lstStyle/>
        <a:p>
          <a:r>
            <a:rPr lang="en-US" sz="1400" dirty="0" smtClean="0">
              <a:solidFill>
                <a:schemeClr val="tx1"/>
              </a:solidFill>
              <a:cs typeface="Arial" charset="0"/>
            </a:rPr>
            <a:t>Runs on Voice Portal or Aura® Experience Portal servers</a:t>
          </a:r>
          <a:endParaRPr lang="en-US" sz="1400" dirty="0">
            <a:solidFill>
              <a:schemeClr val="tx1"/>
            </a:solidFill>
            <a:cs typeface="Arial" charset="0"/>
          </a:endParaRPr>
        </a:p>
      </dgm:t>
    </dgm:pt>
    <dgm:pt modelId="{BBB6A7E9-23B4-4B00-B027-C5F14C5D3D4B}" type="parTrans" cxnId="{92D53F3B-B6BA-4C00-A6AE-13836B32978E}">
      <dgm:prSet/>
      <dgm:spPr/>
      <dgm:t>
        <a:bodyPr/>
        <a:lstStyle/>
        <a:p>
          <a:endParaRPr lang="en-US" sz="2800"/>
        </a:p>
      </dgm:t>
    </dgm:pt>
    <dgm:pt modelId="{F120C004-7FDE-4E23-A6F5-713BF217783D}" type="sibTrans" cxnId="{92D53F3B-B6BA-4C00-A6AE-13836B32978E}">
      <dgm:prSet/>
      <dgm:spPr/>
      <dgm:t>
        <a:bodyPr/>
        <a:lstStyle/>
        <a:p>
          <a:endParaRPr lang="en-US" sz="2800"/>
        </a:p>
      </dgm:t>
    </dgm:pt>
    <dgm:pt modelId="{9C3C2AED-DF05-40A7-90A4-0769535367D6}">
      <dgm:prSet custT="1"/>
      <dgm:spPr/>
      <dgm:t>
        <a:bodyPr/>
        <a:lstStyle/>
        <a:p>
          <a:r>
            <a:rPr lang="en-US" sz="1400" dirty="0" smtClean="0">
              <a:solidFill>
                <a:schemeClr val="tx1"/>
              </a:solidFill>
              <a:cs typeface="Arial" charset="0"/>
            </a:rPr>
            <a:t>Future release support for agent based campaigns</a:t>
          </a:r>
          <a:endParaRPr lang="en-US" sz="1400" dirty="0">
            <a:solidFill>
              <a:schemeClr val="tx1"/>
            </a:solidFill>
            <a:cs typeface="Arial" charset="0"/>
          </a:endParaRPr>
        </a:p>
      </dgm:t>
    </dgm:pt>
    <dgm:pt modelId="{5EED9488-8D94-440E-BC42-ADD29B224B6E}" type="parTrans" cxnId="{C9939611-9099-48A8-B4D5-98240BB6188F}">
      <dgm:prSet/>
      <dgm:spPr/>
      <dgm:t>
        <a:bodyPr/>
        <a:lstStyle/>
        <a:p>
          <a:endParaRPr lang="en-US" sz="2800"/>
        </a:p>
      </dgm:t>
    </dgm:pt>
    <dgm:pt modelId="{705A3BAC-4D24-4169-A1C8-26833D962461}" type="sibTrans" cxnId="{C9939611-9099-48A8-B4D5-98240BB6188F}">
      <dgm:prSet/>
      <dgm:spPr/>
      <dgm:t>
        <a:bodyPr/>
        <a:lstStyle/>
        <a:p>
          <a:endParaRPr lang="en-US" sz="2800"/>
        </a:p>
      </dgm:t>
    </dgm:pt>
    <dgm:pt modelId="{49809BBC-02FD-4FA9-AE12-EBD195F860B4}">
      <dgm:prSet custT="1"/>
      <dgm:spPr/>
      <dgm:t>
        <a:bodyPr/>
        <a:lstStyle/>
        <a:p>
          <a:pPr marL="114300" indent="0" defTabSz="533400">
            <a:lnSpc>
              <a:spcPct val="90000"/>
            </a:lnSpc>
            <a:spcBef>
              <a:spcPct val="0"/>
            </a:spcBef>
            <a:spcAft>
              <a:spcPct val="15000"/>
            </a:spcAft>
            <a:buNone/>
          </a:pPr>
          <a:endParaRPr lang="en-US" sz="1200" dirty="0">
            <a:solidFill>
              <a:schemeClr val="tx1"/>
            </a:solidFill>
            <a:cs typeface="Arial" charset="0"/>
          </a:endParaRPr>
        </a:p>
      </dgm:t>
    </dgm:pt>
    <dgm:pt modelId="{D29A2452-F8E7-4D26-82B5-0DEA2CE9C0DC}" type="parTrans" cxnId="{3D9E5413-6B3D-463B-93BA-F135DCE05025}">
      <dgm:prSet/>
      <dgm:spPr/>
      <dgm:t>
        <a:bodyPr/>
        <a:lstStyle/>
        <a:p>
          <a:endParaRPr lang="en-US"/>
        </a:p>
      </dgm:t>
    </dgm:pt>
    <dgm:pt modelId="{C9E2ABB3-58DF-48D1-BC1B-45E339D65D72}" type="sibTrans" cxnId="{3D9E5413-6B3D-463B-93BA-F135DCE05025}">
      <dgm:prSet/>
      <dgm:spPr/>
      <dgm:t>
        <a:bodyPr/>
        <a:lstStyle/>
        <a:p>
          <a:endParaRPr lang="en-US"/>
        </a:p>
      </dgm:t>
    </dgm:pt>
    <dgm:pt modelId="{56E5EB28-5FA3-4ABE-ABA5-2AD8E98242DB}">
      <dgm:prSet custT="1"/>
      <dgm:spPr/>
      <dgm:t>
        <a:bodyPr/>
        <a:lstStyle/>
        <a:p>
          <a:pPr marL="114300" indent="0" defTabSz="533400">
            <a:lnSpc>
              <a:spcPct val="90000"/>
            </a:lnSpc>
            <a:spcBef>
              <a:spcPct val="0"/>
            </a:spcBef>
            <a:spcAft>
              <a:spcPct val="15000"/>
            </a:spcAft>
            <a:buNone/>
          </a:pPr>
          <a:endParaRPr lang="en-US" sz="1200" dirty="0">
            <a:solidFill>
              <a:schemeClr val="tx1"/>
            </a:solidFill>
            <a:cs typeface="Arial" charset="0"/>
          </a:endParaRPr>
        </a:p>
      </dgm:t>
    </dgm:pt>
    <dgm:pt modelId="{CCE166E4-3593-459C-A50B-2FBBAD1E1C84}" type="parTrans" cxnId="{C0A41835-D127-4991-A8CF-A557D9092316}">
      <dgm:prSet/>
      <dgm:spPr/>
      <dgm:t>
        <a:bodyPr/>
        <a:lstStyle/>
        <a:p>
          <a:endParaRPr lang="en-US"/>
        </a:p>
      </dgm:t>
    </dgm:pt>
    <dgm:pt modelId="{90BC70FB-A784-4558-9255-02352D0AE15C}" type="sibTrans" cxnId="{C0A41835-D127-4991-A8CF-A557D9092316}">
      <dgm:prSet/>
      <dgm:spPr/>
      <dgm:t>
        <a:bodyPr/>
        <a:lstStyle/>
        <a:p>
          <a:endParaRPr lang="en-US"/>
        </a:p>
      </dgm:t>
    </dgm:pt>
    <dgm:pt modelId="{05FD8DFF-5878-4B0C-82DA-7D2D0A3931C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cs typeface="Arial" charset="0"/>
            </a:rPr>
            <a:t>15th generation platform</a:t>
          </a:r>
          <a:endParaRPr lang="en-US" sz="1400" dirty="0">
            <a:solidFill>
              <a:schemeClr val="tx1"/>
            </a:solidFill>
            <a:cs typeface="Arial" charset="0"/>
          </a:endParaRPr>
        </a:p>
      </dgm:t>
    </dgm:pt>
    <dgm:pt modelId="{407D4061-30B6-47A5-B72B-E88AA135F651}" type="parTrans" cxnId="{A7BA8656-B27D-49DC-800F-CCE9448E3B69}">
      <dgm:prSet/>
      <dgm:spPr/>
      <dgm:t>
        <a:bodyPr/>
        <a:lstStyle/>
        <a:p>
          <a:endParaRPr lang="en-US"/>
        </a:p>
      </dgm:t>
    </dgm:pt>
    <dgm:pt modelId="{BBC51738-68DA-4F7C-A95F-9DCEB5A6B62F}" type="sibTrans" cxnId="{A7BA8656-B27D-49DC-800F-CCE9448E3B69}">
      <dgm:prSet/>
      <dgm:spPr/>
      <dgm:t>
        <a:bodyPr/>
        <a:lstStyle/>
        <a:p>
          <a:endParaRPr lang="en-US"/>
        </a:p>
      </dgm:t>
    </dgm:pt>
    <dgm:pt modelId="{4BDF2640-3CBC-4191-89C7-76EC21634CB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cs typeface="Arial" charset="0"/>
            </a:rPr>
            <a:t> Provides both live agent &amp; outbound self service</a:t>
          </a:r>
          <a:endParaRPr lang="en-US" sz="1400" dirty="0" smtClean="0"/>
        </a:p>
      </dgm:t>
    </dgm:pt>
    <dgm:pt modelId="{48DF081E-E78F-4D93-84DA-21687479CA02}" type="parTrans" cxnId="{5806BC54-5D8B-4FD0-A03D-1D95F8D13A7C}">
      <dgm:prSet/>
      <dgm:spPr/>
      <dgm:t>
        <a:bodyPr/>
        <a:lstStyle/>
        <a:p>
          <a:endParaRPr lang="en-US"/>
        </a:p>
      </dgm:t>
    </dgm:pt>
    <dgm:pt modelId="{E5778B12-67E0-4ADB-92F3-AD15AB8526C4}" type="sibTrans" cxnId="{5806BC54-5D8B-4FD0-A03D-1D95F8D13A7C}">
      <dgm:prSet/>
      <dgm:spPr/>
      <dgm:t>
        <a:bodyPr/>
        <a:lstStyle/>
        <a:p>
          <a:endParaRPr lang="en-US"/>
        </a:p>
      </dgm:t>
    </dgm:pt>
    <dgm:pt modelId="{E5E1B046-31B6-4BC9-9376-949DFFA89EC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cs typeface="Arial" charset="0"/>
            </a:rPr>
            <a:t> Dialer places call, passes live connect to Voice Portal</a:t>
          </a:r>
          <a:endParaRPr lang="en-US" sz="1400" dirty="0"/>
        </a:p>
      </dgm:t>
    </dgm:pt>
    <dgm:pt modelId="{AA648DD0-6796-41C1-A3C4-62E0A5F95A8F}" type="parTrans" cxnId="{A982A245-E430-479A-AA59-D0D270AEB5B3}">
      <dgm:prSet/>
      <dgm:spPr/>
      <dgm:t>
        <a:bodyPr/>
        <a:lstStyle/>
        <a:p>
          <a:endParaRPr lang="en-US"/>
        </a:p>
      </dgm:t>
    </dgm:pt>
    <dgm:pt modelId="{5986E1E7-3B22-4724-80D4-51693D2E1EB8}" type="sibTrans" cxnId="{A982A245-E430-479A-AA59-D0D270AEB5B3}">
      <dgm:prSet/>
      <dgm:spPr/>
      <dgm:t>
        <a:bodyPr/>
        <a:lstStyle/>
        <a:p>
          <a:endParaRPr lang="en-US"/>
        </a:p>
      </dgm:t>
    </dgm:pt>
    <dgm:pt modelId="{F87D89DC-8E63-43C3-A205-80AFAA6801E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cs typeface="Arial" charset="0"/>
            </a:rPr>
            <a:t> #1 in U.S., EMEA</a:t>
          </a:r>
          <a:endParaRPr lang="en-US" sz="1400" dirty="0">
            <a:solidFill>
              <a:schemeClr val="tx1"/>
            </a:solidFill>
            <a:cs typeface="Arial" charset="0"/>
          </a:endParaRPr>
        </a:p>
      </dgm:t>
    </dgm:pt>
    <dgm:pt modelId="{F54B83F2-E3E6-407F-B260-FBF2A7934828}" type="parTrans" cxnId="{134D1F86-7C72-4814-8591-57AB9BE04EC3}">
      <dgm:prSet/>
      <dgm:spPr/>
      <dgm:t>
        <a:bodyPr/>
        <a:lstStyle/>
        <a:p>
          <a:endParaRPr lang="en-US"/>
        </a:p>
      </dgm:t>
    </dgm:pt>
    <dgm:pt modelId="{98902994-DBDB-4EF4-969F-1744F81D33D8}" type="sibTrans" cxnId="{134D1F86-7C72-4814-8591-57AB9BE04EC3}">
      <dgm:prSet/>
      <dgm:spPr/>
      <dgm:t>
        <a:bodyPr/>
        <a:lstStyle/>
        <a:p>
          <a:endParaRPr lang="en-US"/>
        </a:p>
      </dgm:t>
    </dgm:pt>
    <dgm:pt modelId="{56105B62-7395-4210-980F-12BB66B17A3C}">
      <dgm:prSet custT="1"/>
      <dgm:spPr/>
      <dgm:t>
        <a:bodyPr/>
        <a:lstStyle/>
        <a:p>
          <a:r>
            <a:rPr lang="en-US" sz="1400" dirty="0" smtClean="0">
              <a:solidFill>
                <a:schemeClr val="tx1"/>
              </a:solidFill>
              <a:cs typeface="Arial" charset="0"/>
            </a:rPr>
            <a:t>Current release 2.0 available today supports automated outbound phone, email, SMS</a:t>
          </a:r>
        </a:p>
      </dgm:t>
    </dgm:pt>
    <dgm:pt modelId="{BF659A36-4851-422B-B400-AB7D23462640}" type="sibTrans" cxnId="{6815FC09-5A56-42D0-82A6-9F2542ACB00D}">
      <dgm:prSet/>
      <dgm:spPr/>
      <dgm:t>
        <a:bodyPr/>
        <a:lstStyle/>
        <a:p>
          <a:endParaRPr lang="en-US" sz="2800"/>
        </a:p>
      </dgm:t>
    </dgm:pt>
    <dgm:pt modelId="{2AAB74D7-C800-45EB-875B-475909D8A581}" type="parTrans" cxnId="{6815FC09-5A56-42D0-82A6-9F2542ACB00D}">
      <dgm:prSet/>
      <dgm:spPr/>
      <dgm:t>
        <a:bodyPr/>
        <a:lstStyle/>
        <a:p>
          <a:endParaRPr lang="en-US" sz="2800"/>
        </a:p>
      </dgm:t>
    </dgm:pt>
    <dgm:pt modelId="{D8B0A53B-DF2B-42A2-816D-36B40E9E29B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cs typeface="Arial" charset="0"/>
            </a:rPr>
            <a:t> Deploy standalone or integrated with call center</a:t>
          </a:r>
          <a:endParaRPr lang="en-US" sz="1400" dirty="0">
            <a:solidFill>
              <a:schemeClr val="tx1"/>
            </a:solidFill>
            <a:cs typeface="Arial" charset="0"/>
          </a:endParaRPr>
        </a:p>
      </dgm:t>
    </dgm:pt>
    <dgm:pt modelId="{C036397C-99AE-4E69-872D-51F257895ADA}" type="parTrans" cxnId="{730C9941-CC6E-4788-B716-0F1FF01E9745}">
      <dgm:prSet/>
      <dgm:spPr/>
      <dgm:t>
        <a:bodyPr/>
        <a:lstStyle/>
        <a:p>
          <a:endParaRPr lang="en-US"/>
        </a:p>
      </dgm:t>
    </dgm:pt>
    <dgm:pt modelId="{3959DFF5-7B32-4CFF-A0B3-C4CA458EBE6D}" type="sibTrans" cxnId="{730C9941-CC6E-4788-B716-0F1FF01E9745}">
      <dgm:prSet/>
      <dgm:spPr/>
      <dgm:t>
        <a:bodyPr/>
        <a:lstStyle/>
        <a:p>
          <a:endParaRPr lang="en-US"/>
        </a:p>
      </dgm:t>
    </dgm:pt>
    <dgm:pt modelId="{430D433D-EA08-4E96-A86D-A4E1263B0FE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cs typeface="Arial" charset="0"/>
            </a:rPr>
            <a:t>Multiple agent blending options</a:t>
          </a:r>
          <a:endParaRPr lang="en-US" sz="1400" dirty="0">
            <a:solidFill>
              <a:schemeClr val="tx1"/>
            </a:solidFill>
            <a:cs typeface="Arial" charset="0"/>
          </a:endParaRPr>
        </a:p>
      </dgm:t>
    </dgm:pt>
    <dgm:pt modelId="{0156288B-5C4C-4B49-A6DE-60D4DB1DB094}" type="parTrans" cxnId="{E414D300-33A6-4268-AABE-4A4ED4A2A6B6}">
      <dgm:prSet/>
      <dgm:spPr/>
      <dgm:t>
        <a:bodyPr/>
        <a:lstStyle/>
        <a:p>
          <a:endParaRPr lang="en-US"/>
        </a:p>
      </dgm:t>
    </dgm:pt>
    <dgm:pt modelId="{774B4E7C-5D6B-4695-815E-4FD43D320586}" type="sibTrans" cxnId="{E414D300-33A6-4268-AABE-4A4ED4A2A6B6}">
      <dgm:prSet/>
      <dgm:spPr/>
      <dgm:t>
        <a:bodyPr/>
        <a:lstStyle/>
        <a:p>
          <a:endParaRPr lang="en-US"/>
        </a:p>
      </dgm:t>
    </dgm:pt>
    <dgm:pt modelId="{8E6ECDD2-A50C-4D7F-B4AD-D90E6064E29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cs typeface="Arial" charset="0"/>
            </a:rPr>
            <a:t> Avaya’s market leading dedicated outbound dialer</a:t>
          </a:r>
          <a:endParaRPr lang="en-US" sz="1400" dirty="0">
            <a:solidFill>
              <a:schemeClr val="tx1"/>
            </a:solidFill>
            <a:cs typeface="Arial" charset="0"/>
          </a:endParaRPr>
        </a:p>
      </dgm:t>
    </dgm:pt>
    <dgm:pt modelId="{0C2CAEA9-05BE-4F33-8273-4A86DE857912}" type="parTrans" cxnId="{2751C87B-6A87-46BC-B73F-09DE01D28A2A}">
      <dgm:prSet/>
      <dgm:spPr/>
      <dgm:t>
        <a:bodyPr/>
        <a:lstStyle/>
        <a:p>
          <a:endParaRPr lang="en-US"/>
        </a:p>
      </dgm:t>
    </dgm:pt>
    <dgm:pt modelId="{D067975F-F4EE-4801-8B3C-74D4DE343F4F}" type="sibTrans" cxnId="{2751C87B-6A87-46BC-B73F-09DE01D28A2A}">
      <dgm:prSet/>
      <dgm:spPr/>
      <dgm:t>
        <a:bodyPr/>
        <a:lstStyle/>
        <a:p>
          <a:endParaRPr lang="en-US"/>
        </a:p>
      </dgm:t>
    </dgm:pt>
    <dgm:pt modelId="{F19238C5-5A06-4825-811A-9BC07A006B4C}">
      <dgm:prSet phldrT="[Text]" custT="1"/>
      <dgm:spPr/>
      <dgm:t>
        <a:bodyPr/>
        <a:lstStyle/>
        <a:p>
          <a:endParaRPr lang="en-US" sz="1400" dirty="0"/>
        </a:p>
      </dgm:t>
    </dgm:pt>
    <dgm:pt modelId="{DDBC3967-48CC-4C4A-8296-336B769C8644}" type="parTrans" cxnId="{32D1A26B-553B-405C-9CAD-630B76FDA04B}">
      <dgm:prSet/>
      <dgm:spPr/>
    </dgm:pt>
    <dgm:pt modelId="{3090ECB8-8E3B-43FA-8504-D42169792135}" type="sibTrans" cxnId="{32D1A26B-553B-405C-9CAD-630B76FDA04B}">
      <dgm:prSet/>
      <dgm:spPr/>
    </dgm:pt>
    <dgm:pt modelId="{F1128BE6-8F5C-4287-B565-EE1CC8B980F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dirty="0"/>
        </a:p>
      </dgm:t>
    </dgm:pt>
    <dgm:pt modelId="{5A982F44-E254-4C01-8D94-0A2AA86814FF}" type="parTrans" cxnId="{19C08F86-0A0D-4EB6-8980-6E6100F621FA}">
      <dgm:prSet/>
      <dgm:spPr/>
    </dgm:pt>
    <dgm:pt modelId="{F52724C5-7DEA-4BA3-8350-FF4BCBA52858}" type="sibTrans" cxnId="{19C08F86-0A0D-4EB6-8980-6E6100F621FA}">
      <dgm:prSet/>
      <dgm:spPr/>
    </dgm:pt>
    <dgm:pt modelId="{C2E9E932-60D2-42B0-B284-A3A244F6A02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dirty="0">
            <a:solidFill>
              <a:schemeClr val="tx1"/>
            </a:solidFill>
            <a:cs typeface="Arial" charset="0"/>
          </a:endParaRPr>
        </a:p>
      </dgm:t>
    </dgm:pt>
    <dgm:pt modelId="{7D951B1C-1FB3-4407-B976-B418163977F3}" type="parTrans" cxnId="{4941BAB0-CE4A-43BC-99DF-E2041BF77055}">
      <dgm:prSet/>
      <dgm:spPr/>
    </dgm:pt>
    <dgm:pt modelId="{CB15940A-D62F-4912-A1F9-779168E03554}" type="sibTrans" cxnId="{4941BAB0-CE4A-43BC-99DF-E2041BF77055}">
      <dgm:prSet/>
      <dgm:spPr/>
    </dgm:pt>
    <dgm:pt modelId="{477D3489-107B-4750-B482-0B7ABEE9854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cs typeface="Arial" charset="0"/>
            </a:rPr>
            <a:t> Industry leading voice detection, predictive dialing, system uptime</a:t>
          </a:r>
          <a:endParaRPr lang="en-US" sz="1400" dirty="0">
            <a:solidFill>
              <a:schemeClr val="tx1"/>
            </a:solidFill>
            <a:cs typeface="Arial" charset="0"/>
          </a:endParaRPr>
        </a:p>
      </dgm:t>
    </dgm:pt>
    <dgm:pt modelId="{1CE414CD-B198-4345-A25C-A5F0A6136754}" type="parTrans" cxnId="{DDA2988A-FB57-4B86-AECD-F3E0DE85C4A8}">
      <dgm:prSet/>
      <dgm:spPr/>
    </dgm:pt>
    <dgm:pt modelId="{CD4AA1BA-A7E0-49CF-883D-99F0A862329F}" type="sibTrans" cxnId="{DDA2988A-FB57-4B86-AECD-F3E0DE85C4A8}">
      <dgm:prSet/>
      <dgm:spPr/>
    </dgm:pt>
    <dgm:pt modelId="{42AB575A-CFAC-4897-9B83-654792067DD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cs typeface="Arial" charset="0"/>
            </a:rPr>
            <a:t> Both are Best in Class platforms,  #1 in  market</a:t>
          </a:r>
          <a:endParaRPr lang="en-US" sz="1400" dirty="0"/>
        </a:p>
      </dgm:t>
    </dgm:pt>
    <dgm:pt modelId="{D62D50DE-268C-45A2-86C5-2ABCB2FFB5F3}" type="parTrans" cxnId="{91662A1D-67B0-4720-91AF-F6630EC8CECD}">
      <dgm:prSet/>
      <dgm:spPr/>
    </dgm:pt>
    <dgm:pt modelId="{B7AE7E92-3C83-4D98-805B-0D8FBF9601D3}" type="sibTrans" cxnId="{91662A1D-67B0-4720-91AF-F6630EC8CECD}">
      <dgm:prSet/>
      <dgm:spPr/>
    </dgm:pt>
    <dgm:pt modelId="{35AA1B4F-2A0B-4A38-9200-9350DC7D6D38}" type="pres">
      <dgm:prSet presAssocID="{6A1EE96E-E7F7-43C8-A2E0-064BC22688CC}" presName="diagram" presStyleCnt="0">
        <dgm:presLayoutVars>
          <dgm:dir/>
          <dgm:animLvl val="lvl"/>
          <dgm:resizeHandles val="exact"/>
        </dgm:presLayoutVars>
      </dgm:prSet>
      <dgm:spPr/>
      <dgm:t>
        <a:bodyPr/>
        <a:lstStyle/>
        <a:p>
          <a:endParaRPr lang="en-US"/>
        </a:p>
      </dgm:t>
    </dgm:pt>
    <dgm:pt modelId="{B3BA6231-AACF-4E0B-99E0-FEFD2F802ED8}" type="pres">
      <dgm:prSet presAssocID="{4E6F3BBB-520D-49CD-BAD3-A4F92546DB27}" presName="compNode" presStyleCnt="0"/>
      <dgm:spPr/>
    </dgm:pt>
    <dgm:pt modelId="{BEFF224A-58C0-490C-9DD0-5A558D2CE66F}" type="pres">
      <dgm:prSet presAssocID="{4E6F3BBB-520D-49CD-BAD3-A4F92546DB27}" presName="childRect" presStyleLbl="bgAcc1" presStyleIdx="0" presStyleCnt="3" custScaleY="219562">
        <dgm:presLayoutVars>
          <dgm:bulletEnabled val="1"/>
        </dgm:presLayoutVars>
      </dgm:prSet>
      <dgm:spPr/>
      <dgm:t>
        <a:bodyPr/>
        <a:lstStyle/>
        <a:p>
          <a:endParaRPr lang="en-US"/>
        </a:p>
      </dgm:t>
    </dgm:pt>
    <dgm:pt modelId="{3DFC6B0B-2765-444E-9DB5-BDBF446BB71B}" type="pres">
      <dgm:prSet presAssocID="{4E6F3BBB-520D-49CD-BAD3-A4F92546DB27}" presName="parentText" presStyleLbl="node1" presStyleIdx="0" presStyleCnt="0">
        <dgm:presLayoutVars>
          <dgm:chMax val="0"/>
          <dgm:bulletEnabled val="1"/>
        </dgm:presLayoutVars>
      </dgm:prSet>
      <dgm:spPr/>
      <dgm:t>
        <a:bodyPr/>
        <a:lstStyle/>
        <a:p>
          <a:endParaRPr lang="en-US"/>
        </a:p>
      </dgm:t>
    </dgm:pt>
    <dgm:pt modelId="{3EEEEDF9-C806-4F7F-B01E-FA982061CFD4}" type="pres">
      <dgm:prSet presAssocID="{4E6F3BBB-520D-49CD-BAD3-A4F92546DB27}" presName="parentRect" presStyleLbl="alignNode1" presStyleIdx="0" presStyleCnt="3"/>
      <dgm:spPr/>
      <dgm:t>
        <a:bodyPr/>
        <a:lstStyle/>
        <a:p>
          <a:endParaRPr lang="en-US"/>
        </a:p>
      </dgm:t>
    </dgm:pt>
    <dgm:pt modelId="{38C3A9C3-3B1C-4BA3-9A41-119691D726DB}" type="pres">
      <dgm:prSet presAssocID="{4E6F3BBB-520D-49CD-BAD3-A4F92546DB27}" presName="adorn" presStyleLbl="fgAccFollowNode1" presStyleIdx="0" presStyleCnt="3"/>
      <dgm:spPr/>
    </dgm:pt>
    <dgm:pt modelId="{B5E99E2C-0A09-4F50-A738-AC6E16EDE8AA}" type="pres">
      <dgm:prSet presAssocID="{9ED78419-3CDE-4534-8EC1-B4789EDC1D91}" presName="sibTrans" presStyleLbl="sibTrans2D1" presStyleIdx="0" presStyleCnt="0"/>
      <dgm:spPr/>
      <dgm:t>
        <a:bodyPr/>
        <a:lstStyle/>
        <a:p>
          <a:endParaRPr lang="en-US"/>
        </a:p>
      </dgm:t>
    </dgm:pt>
    <dgm:pt modelId="{345C87D0-9F2C-465E-96D6-3D5030788A60}" type="pres">
      <dgm:prSet presAssocID="{ED30315E-852A-4856-B037-99A34A6B2426}" presName="compNode" presStyleCnt="0"/>
      <dgm:spPr/>
    </dgm:pt>
    <dgm:pt modelId="{28D8082A-341C-4F9F-B033-251E7225E861}" type="pres">
      <dgm:prSet presAssocID="{ED30315E-852A-4856-B037-99A34A6B2426}" presName="childRect" presStyleLbl="bgAcc1" presStyleIdx="1" presStyleCnt="3" custScaleY="219562">
        <dgm:presLayoutVars>
          <dgm:bulletEnabled val="1"/>
        </dgm:presLayoutVars>
      </dgm:prSet>
      <dgm:spPr/>
      <dgm:t>
        <a:bodyPr/>
        <a:lstStyle/>
        <a:p>
          <a:endParaRPr lang="en-US"/>
        </a:p>
      </dgm:t>
    </dgm:pt>
    <dgm:pt modelId="{5401579D-938D-4B29-AE88-5C06D67A0D94}" type="pres">
      <dgm:prSet presAssocID="{ED30315E-852A-4856-B037-99A34A6B2426}" presName="parentText" presStyleLbl="node1" presStyleIdx="0" presStyleCnt="0">
        <dgm:presLayoutVars>
          <dgm:chMax val="0"/>
          <dgm:bulletEnabled val="1"/>
        </dgm:presLayoutVars>
      </dgm:prSet>
      <dgm:spPr/>
      <dgm:t>
        <a:bodyPr/>
        <a:lstStyle/>
        <a:p>
          <a:endParaRPr lang="en-US"/>
        </a:p>
      </dgm:t>
    </dgm:pt>
    <dgm:pt modelId="{467DDDB1-DD7F-460D-B708-E24C27C6F922}" type="pres">
      <dgm:prSet presAssocID="{ED30315E-852A-4856-B037-99A34A6B2426}" presName="parentRect" presStyleLbl="alignNode1" presStyleIdx="1" presStyleCnt="3"/>
      <dgm:spPr/>
      <dgm:t>
        <a:bodyPr/>
        <a:lstStyle/>
        <a:p>
          <a:endParaRPr lang="en-US"/>
        </a:p>
      </dgm:t>
    </dgm:pt>
    <dgm:pt modelId="{311067E9-5412-40CD-B63F-387104593DF0}" type="pres">
      <dgm:prSet presAssocID="{ED30315E-852A-4856-B037-99A34A6B2426}" presName="adorn" presStyleLbl="fgAccFollowNode1" presStyleIdx="1" presStyleCnt="3"/>
      <dgm:spPr/>
    </dgm:pt>
    <dgm:pt modelId="{1EDDA4F8-B94E-4B80-B84E-2C8E5ABB9B61}" type="pres">
      <dgm:prSet presAssocID="{31236A9B-CB8C-497E-8742-B45500E26AD6}" presName="sibTrans" presStyleLbl="sibTrans2D1" presStyleIdx="0" presStyleCnt="0"/>
      <dgm:spPr/>
      <dgm:t>
        <a:bodyPr/>
        <a:lstStyle/>
        <a:p>
          <a:endParaRPr lang="en-US"/>
        </a:p>
      </dgm:t>
    </dgm:pt>
    <dgm:pt modelId="{AFFA6841-6BCA-40A1-A4B1-526BA1535E52}" type="pres">
      <dgm:prSet presAssocID="{82B16437-A33D-45D1-9620-8D464BFBBA48}" presName="compNode" presStyleCnt="0"/>
      <dgm:spPr/>
    </dgm:pt>
    <dgm:pt modelId="{4B5ADE1E-1BD2-4FBA-B7D7-3CFC7230B48D}" type="pres">
      <dgm:prSet presAssocID="{82B16437-A33D-45D1-9620-8D464BFBBA48}" presName="childRect" presStyleLbl="bgAcc1" presStyleIdx="2" presStyleCnt="3" custScaleY="219562">
        <dgm:presLayoutVars>
          <dgm:bulletEnabled val="1"/>
        </dgm:presLayoutVars>
      </dgm:prSet>
      <dgm:spPr/>
      <dgm:t>
        <a:bodyPr/>
        <a:lstStyle/>
        <a:p>
          <a:endParaRPr lang="en-US"/>
        </a:p>
      </dgm:t>
    </dgm:pt>
    <dgm:pt modelId="{659D8B30-385F-42B6-8805-85D384CD80E7}" type="pres">
      <dgm:prSet presAssocID="{82B16437-A33D-45D1-9620-8D464BFBBA48}" presName="parentText" presStyleLbl="node1" presStyleIdx="0" presStyleCnt="0">
        <dgm:presLayoutVars>
          <dgm:chMax val="0"/>
          <dgm:bulletEnabled val="1"/>
        </dgm:presLayoutVars>
      </dgm:prSet>
      <dgm:spPr/>
      <dgm:t>
        <a:bodyPr/>
        <a:lstStyle/>
        <a:p>
          <a:endParaRPr lang="en-US"/>
        </a:p>
      </dgm:t>
    </dgm:pt>
    <dgm:pt modelId="{EBBA4479-F349-4FBE-9805-D611EE31D1AD}" type="pres">
      <dgm:prSet presAssocID="{82B16437-A33D-45D1-9620-8D464BFBBA48}" presName="parentRect" presStyleLbl="alignNode1" presStyleIdx="2" presStyleCnt="3"/>
      <dgm:spPr/>
      <dgm:t>
        <a:bodyPr/>
        <a:lstStyle/>
        <a:p>
          <a:endParaRPr lang="en-US"/>
        </a:p>
      </dgm:t>
    </dgm:pt>
    <dgm:pt modelId="{97E6C7D9-B77F-46AA-AD5C-DD9CED32A450}" type="pres">
      <dgm:prSet presAssocID="{82B16437-A33D-45D1-9620-8D464BFBBA48}" presName="adorn" presStyleLbl="fgAccFollowNode1" presStyleIdx="2" presStyleCnt="3"/>
      <dgm:spPr/>
    </dgm:pt>
  </dgm:ptLst>
  <dgm:cxnLst>
    <dgm:cxn modelId="{19C08F86-0A0D-4EB6-8980-6E6100F621FA}" srcId="{ED30315E-852A-4856-B037-99A34A6B2426}" destId="{F1128BE6-8F5C-4287-B565-EE1CC8B980F9}" srcOrd="0" destOrd="0" parTransId="{5A982F44-E254-4C01-8D94-0A2AA86814FF}" sibTransId="{F52724C5-7DEA-4BA3-8350-FF4BCBA52858}"/>
    <dgm:cxn modelId="{920684D8-F4EA-411C-B04B-7F24444E7D7E}" type="presOf" srcId="{82B16437-A33D-45D1-9620-8D464BFBBA48}" destId="{659D8B30-385F-42B6-8805-85D384CD80E7}" srcOrd="0" destOrd="0" presId="urn:microsoft.com/office/officeart/2005/8/layout/bList2"/>
    <dgm:cxn modelId="{DFEDE7EC-82A8-4F3C-BF06-8105B51EB190}" srcId="{6A1EE96E-E7F7-43C8-A2E0-064BC22688CC}" destId="{4E6F3BBB-520D-49CD-BAD3-A4F92546DB27}" srcOrd="0" destOrd="0" parTransId="{3B36C59C-EB33-4532-B70E-0713D59316DE}" sibTransId="{9ED78419-3CDE-4534-8EC1-B4789EDC1D91}"/>
    <dgm:cxn modelId="{86E40EC9-7F6C-4085-A45B-9652B30F0B95}" type="presOf" srcId="{05FD8DFF-5878-4B0C-82DA-7D2D0A3931CA}" destId="{BEFF224A-58C0-490C-9DD0-5A558D2CE66F}" srcOrd="0" destOrd="3" presId="urn:microsoft.com/office/officeart/2005/8/layout/bList2"/>
    <dgm:cxn modelId="{4941BAB0-CE4A-43BC-99DF-E2041BF77055}" srcId="{4E6F3BBB-520D-49CD-BAD3-A4F92546DB27}" destId="{C2E9E932-60D2-42B0-B284-A3A244F6A024}" srcOrd="0" destOrd="0" parTransId="{7D951B1C-1FB3-4407-B976-B418163977F3}" sibTransId="{CB15940A-D62F-4912-A1F9-779168E03554}"/>
    <dgm:cxn modelId="{675CBD73-96CE-4639-BDD1-9645A3AC0852}" type="presOf" srcId="{31236A9B-CB8C-497E-8742-B45500E26AD6}" destId="{1EDDA4F8-B94E-4B80-B84E-2C8E5ABB9B61}" srcOrd="0" destOrd="0" presId="urn:microsoft.com/office/officeart/2005/8/layout/bList2"/>
    <dgm:cxn modelId="{5935A727-12E2-4CD2-8F50-E0B9F217C202}" type="presOf" srcId="{477D3489-107B-4750-B482-0B7ABEE98545}" destId="{BEFF224A-58C0-490C-9DD0-5A558D2CE66F}" srcOrd="0" destOrd="4" presId="urn:microsoft.com/office/officeart/2005/8/layout/bList2"/>
    <dgm:cxn modelId="{730C9941-CC6E-4788-B716-0F1FF01E9745}" srcId="{4E6F3BBB-520D-49CD-BAD3-A4F92546DB27}" destId="{D8B0A53B-DF2B-42A2-816D-36B40E9E29BA}" srcOrd="5" destOrd="0" parTransId="{C036397C-99AE-4E69-872D-51F257895ADA}" sibTransId="{3959DFF5-7B32-4CFF-A0B3-C4CA458EBE6D}"/>
    <dgm:cxn modelId="{5806BC54-5D8B-4FD0-A03D-1D95F8D13A7C}" srcId="{ED30315E-852A-4856-B037-99A34A6B2426}" destId="{4BDF2640-3CBC-4191-89C7-76EC21634CB6}" srcOrd="2" destOrd="0" parTransId="{48DF081E-E78F-4D93-84DA-21687479CA02}" sibTransId="{E5778B12-67E0-4ADB-92F3-AD15AB8526C4}"/>
    <dgm:cxn modelId="{E1FD919E-81AB-4564-98EB-FFAB5F4BE75A}" type="presOf" srcId="{E5E1B046-31B6-4BC9-9376-949DFFA89EC5}" destId="{28D8082A-341C-4F9F-B033-251E7225E861}" srcOrd="0" destOrd="4" presId="urn:microsoft.com/office/officeart/2005/8/layout/bList2"/>
    <dgm:cxn modelId="{79FC1BC8-4414-4BDF-AB3B-F66B7E68B16E}" type="presOf" srcId="{82B16437-A33D-45D1-9620-8D464BFBBA48}" destId="{EBBA4479-F349-4FBE-9805-D611EE31D1AD}" srcOrd="1" destOrd="0" presId="urn:microsoft.com/office/officeart/2005/8/layout/bList2"/>
    <dgm:cxn modelId="{BA79AA1A-AB9F-49F9-9B57-080A9026F1D3}" srcId="{82B16437-A33D-45D1-9620-8D464BFBBA48}" destId="{6C33EEBC-ED84-4B74-8099-4A09EE049CE8}" srcOrd="1" destOrd="0" parTransId="{86FC08A9-FA17-42CD-A5D4-E91243C52BC2}" sibTransId="{962D050F-1806-47A8-98F4-A6A988DA705F}"/>
    <dgm:cxn modelId="{DCDD4E2A-AE63-4EF6-8AD1-5CA8FDBA8966}" type="presOf" srcId="{56105B62-7395-4210-980F-12BB66B17A3C}" destId="{4B5ADE1E-1BD2-4FBA-B7D7-3CFC7230B48D}" srcOrd="0" destOrd="3" presId="urn:microsoft.com/office/officeart/2005/8/layout/bList2"/>
    <dgm:cxn modelId="{5E224F27-2704-4F7D-A720-7B73F48B513F}" type="presOf" srcId="{1BB3F195-4A7D-45F2-980D-34A01EEABADD}" destId="{28D8082A-341C-4F9F-B033-251E7225E861}" srcOrd="0" destOrd="1" presId="urn:microsoft.com/office/officeart/2005/8/layout/bList2"/>
    <dgm:cxn modelId="{758251BF-B5F4-4A6E-8E2E-DB53B28BC2BF}" type="presOf" srcId="{C2E9E932-60D2-42B0-B284-A3A244F6A024}" destId="{BEFF224A-58C0-490C-9DD0-5A558D2CE66F}" srcOrd="0" destOrd="0" presId="urn:microsoft.com/office/officeart/2005/8/layout/bList2"/>
    <dgm:cxn modelId="{6815FC09-5A56-42D0-82A6-9F2542ACB00D}" srcId="{82B16437-A33D-45D1-9620-8D464BFBBA48}" destId="{56105B62-7395-4210-980F-12BB66B17A3C}" srcOrd="3" destOrd="0" parTransId="{2AAB74D7-C800-45EB-875B-475909D8A581}" sibTransId="{BF659A36-4851-422B-B400-AB7D23462640}"/>
    <dgm:cxn modelId="{E71FA9E8-D13F-4B6F-A444-4492EB25751A}" type="presOf" srcId="{D8B0A53B-DF2B-42A2-816D-36B40E9E29BA}" destId="{BEFF224A-58C0-490C-9DD0-5A558D2CE66F}" srcOrd="0" destOrd="5" presId="urn:microsoft.com/office/officeart/2005/8/layout/bList2"/>
    <dgm:cxn modelId="{92D53F3B-B6BA-4C00-A6AE-13836B32978E}" srcId="{82B16437-A33D-45D1-9620-8D464BFBBA48}" destId="{FD3FD837-DA47-4E69-B29C-97CFA5AED2B0}" srcOrd="2" destOrd="0" parTransId="{BBB6A7E9-23B4-4B00-B027-C5F14C5D3D4B}" sibTransId="{F120C004-7FDE-4E23-A6F5-713BF217783D}"/>
    <dgm:cxn modelId="{C9939611-9099-48A8-B4D5-98240BB6188F}" srcId="{82B16437-A33D-45D1-9620-8D464BFBBA48}" destId="{9C3C2AED-DF05-40A7-90A4-0769535367D6}" srcOrd="4" destOrd="0" parTransId="{5EED9488-8D94-440E-BC42-ADD29B224B6E}" sibTransId="{705A3BAC-4D24-4169-A1C8-26833D962461}"/>
    <dgm:cxn modelId="{DDA2988A-FB57-4B86-AECD-F3E0DE85C4A8}" srcId="{4E6F3BBB-520D-49CD-BAD3-A4F92546DB27}" destId="{477D3489-107B-4750-B482-0B7ABEE98545}" srcOrd="4" destOrd="0" parTransId="{1CE414CD-B198-4345-A25C-A5F0A6136754}" sibTransId="{CD4AA1BA-A7E0-49CF-883D-99F0A862329F}"/>
    <dgm:cxn modelId="{364D60F3-28B0-4C47-BD22-BCAD9E4AF733}" type="presOf" srcId="{F19238C5-5A06-4825-811A-9BC07A006B4C}" destId="{4B5ADE1E-1BD2-4FBA-B7D7-3CFC7230B48D}" srcOrd="0" destOrd="0" presId="urn:microsoft.com/office/officeart/2005/8/layout/bList2"/>
    <dgm:cxn modelId="{32D1A26B-553B-405C-9CAD-630B76FDA04B}" srcId="{82B16437-A33D-45D1-9620-8D464BFBBA48}" destId="{F19238C5-5A06-4825-811A-9BC07A006B4C}" srcOrd="0" destOrd="0" parTransId="{DDBC3967-48CC-4C4A-8296-336B769C8644}" sibTransId="{3090ECB8-8E3B-43FA-8504-D42169792135}"/>
    <dgm:cxn modelId="{CF6B22A7-33B1-4D09-BCAA-E8D850B19C9C}" type="presOf" srcId="{49809BBC-02FD-4FA9-AE12-EBD195F860B4}" destId="{BEFF224A-58C0-490C-9DD0-5A558D2CE66F}" srcOrd="0" destOrd="8" presId="urn:microsoft.com/office/officeart/2005/8/layout/bList2"/>
    <dgm:cxn modelId="{FE075E9C-B18D-426D-8051-6576173C7953}" type="presOf" srcId="{42AB575A-CFAC-4897-9B83-654792067DD0}" destId="{28D8082A-341C-4F9F-B033-251E7225E861}" srcOrd="0" destOrd="3" presId="urn:microsoft.com/office/officeart/2005/8/layout/bList2"/>
    <dgm:cxn modelId="{131E9D07-413A-4A9B-87DD-992C2B61ED1D}" type="presOf" srcId="{6C33EEBC-ED84-4B74-8099-4A09EE049CE8}" destId="{4B5ADE1E-1BD2-4FBA-B7D7-3CFC7230B48D}" srcOrd="0" destOrd="1" presId="urn:microsoft.com/office/officeart/2005/8/layout/bList2"/>
    <dgm:cxn modelId="{E2101EB7-106F-4049-A432-6D83940B9017}" srcId="{6A1EE96E-E7F7-43C8-A2E0-064BC22688CC}" destId="{82B16437-A33D-45D1-9620-8D464BFBBA48}" srcOrd="2" destOrd="0" parTransId="{4D596370-9F9B-4139-A8D1-56FB720E959C}" sibTransId="{F0ECA8FB-395E-4DC8-B1A5-0B0A4158F78C}"/>
    <dgm:cxn modelId="{3D9E5413-6B3D-463B-93BA-F135DCE05025}" srcId="{4E6F3BBB-520D-49CD-BAD3-A4F92546DB27}" destId="{49809BBC-02FD-4FA9-AE12-EBD195F860B4}" srcOrd="8" destOrd="0" parTransId="{D29A2452-F8E7-4D26-82B5-0DEA2CE9C0DC}" sibTransId="{C9E2ABB3-58DF-48D1-BC1B-45E339D65D72}"/>
    <dgm:cxn modelId="{4361E64A-D5B9-4963-BFF7-1D4FB8FFE600}" type="presOf" srcId="{4E6F3BBB-520D-49CD-BAD3-A4F92546DB27}" destId="{3DFC6B0B-2765-444E-9DB5-BDBF446BB71B}" srcOrd="0" destOrd="0" presId="urn:microsoft.com/office/officeart/2005/8/layout/bList2"/>
    <dgm:cxn modelId="{134D1F86-7C72-4814-8591-57AB9BE04EC3}" srcId="{4E6F3BBB-520D-49CD-BAD3-A4F92546DB27}" destId="{F87D89DC-8E63-43C3-A205-80AFAA6801E0}" srcOrd="2" destOrd="0" parTransId="{F54B83F2-E3E6-407F-B260-FBF2A7934828}" sibTransId="{98902994-DBDB-4EF4-969F-1744F81D33D8}"/>
    <dgm:cxn modelId="{C18CBB5B-12B8-4A98-B123-D334E71DED08}" type="presOf" srcId="{430D433D-EA08-4E96-A86D-A4E1263B0FE8}" destId="{BEFF224A-58C0-490C-9DD0-5A558D2CE66F}" srcOrd="0" destOrd="6" presId="urn:microsoft.com/office/officeart/2005/8/layout/bList2"/>
    <dgm:cxn modelId="{A7BA8656-B27D-49DC-800F-CCE9448E3B69}" srcId="{4E6F3BBB-520D-49CD-BAD3-A4F92546DB27}" destId="{05FD8DFF-5878-4B0C-82DA-7D2D0A3931CA}" srcOrd="3" destOrd="0" parTransId="{407D4061-30B6-47A5-B72B-E88AA135F651}" sibTransId="{BBC51738-68DA-4F7C-A95F-9DCEB5A6B62F}"/>
    <dgm:cxn modelId="{60CE220E-F58B-45BD-8AB7-6C0D9C0A9E4D}" type="presOf" srcId="{9C3C2AED-DF05-40A7-90A4-0769535367D6}" destId="{4B5ADE1E-1BD2-4FBA-B7D7-3CFC7230B48D}" srcOrd="0" destOrd="4" presId="urn:microsoft.com/office/officeart/2005/8/layout/bList2"/>
    <dgm:cxn modelId="{30091CBA-F944-407A-A114-4A48B9B06604}" type="presOf" srcId="{4BDF2640-3CBC-4191-89C7-76EC21634CB6}" destId="{28D8082A-341C-4F9F-B033-251E7225E861}" srcOrd="0" destOrd="2" presId="urn:microsoft.com/office/officeart/2005/8/layout/bList2"/>
    <dgm:cxn modelId="{388F75F1-5B8E-40E3-8820-29223C7C290C}" type="presOf" srcId="{4E6F3BBB-520D-49CD-BAD3-A4F92546DB27}" destId="{3EEEEDF9-C806-4F7F-B01E-FA982061CFD4}" srcOrd="1" destOrd="0" presId="urn:microsoft.com/office/officeart/2005/8/layout/bList2"/>
    <dgm:cxn modelId="{68107A37-2EC7-4866-9217-C9B1CCB312A9}" type="presOf" srcId="{9ED78419-3CDE-4534-8EC1-B4789EDC1D91}" destId="{B5E99E2C-0A09-4F50-A738-AC6E16EDE8AA}" srcOrd="0" destOrd="0" presId="urn:microsoft.com/office/officeart/2005/8/layout/bList2"/>
    <dgm:cxn modelId="{32C44881-50A6-41EB-A286-A571059C9B36}" type="presOf" srcId="{FD3FD837-DA47-4E69-B29C-97CFA5AED2B0}" destId="{4B5ADE1E-1BD2-4FBA-B7D7-3CFC7230B48D}" srcOrd="0" destOrd="2" presId="urn:microsoft.com/office/officeart/2005/8/layout/bList2"/>
    <dgm:cxn modelId="{39C29F56-7101-4468-A333-FE49D71AFFDE}" srcId="{6A1EE96E-E7F7-43C8-A2E0-064BC22688CC}" destId="{ED30315E-852A-4856-B037-99A34A6B2426}" srcOrd="1" destOrd="0" parTransId="{EB95F4D4-0543-47B4-A490-4A7D30FD0978}" sibTransId="{31236A9B-CB8C-497E-8742-B45500E26AD6}"/>
    <dgm:cxn modelId="{E414D300-33A6-4268-AABE-4A4ED4A2A6B6}" srcId="{4E6F3BBB-520D-49CD-BAD3-A4F92546DB27}" destId="{430D433D-EA08-4E96-A86D-A4E1263B0FE8}" srcOrd="6" destOrd="0" parTransId="{0156288B-5C4C-4B49-A6DE-60D4DB1DB094}" sibTransId="{774B4E7C-5D6B-4695-815E-4FD43D320586}"/>
    <dgm:cxn modelId="{AFE22107-7FCA-4BCE-883C-27238C90D160}" type="presOf" srcId="{F87D89DC-8E63-43C3-A205-80AFAA6801E0}" destId="{BEFF224A-58C0-490C-9DD0-5A558D2CE66F}" srcOrd="0" destOrd="2" presId="urn:microsoft.com/office/officeart/2005/8/layout/bList2"/>
    <dgm:cxn modelId="{754761D7-4DCD-4E4C-B33B-A7CA32D42F39}" type="presOf" srcId="{6A1EE96E-E7F7-43C8-A2E0-064BC22688CC}" destId="{35AA1B4F-2A0B-4A38-9200-9350DC7D6D38}" srcOrd="0" destOrd="0" presId="urn:microsoft.com/office/officeart/2005/8/layout/bList2"/>
    <dgm:cxn modelId="{2A724536-C8DF-45E7-A225-9D0765F95F17}" srcId="{ED30315E-852A-4856-B037-99A34A6B2426}" destId="{1BB3F195-4A7D-45F2-980D-34A01EEABADD}" srcOrd="1" destOrd="0" parTransId="{619220AB-D4E6-4C08-8E92-2218FA4830DE}" sibTransId="{C2D5A702-FCCF-4364-82B9-064BAEAFDBD1}"/>
    <dgm:cxn modelId="{E78FCFC7-E01A-41C0-8E70-502EF163233A}" type="presOf" srcId="{56E5EB28-5FA3-4ABE-ABA5-2AD8E98242DB}" destId="{BEFF224A-58C0-490C-9DD0-5A558D2CE66F}" srcOrd="0" destOrd="7" presId="urn:microsoft.com/office/officeart/2005/8/layout/bList2"/>
    <dgm:cxn modelId="{C0A41835-D127-4991-A8CF-A557D9092316}" srcId="{4E6F3BBB-520D-49CD-BAD3-A4F92546DB27}" destId="{56E5EB28-5FA3-4ABE-ABA5-2AD8E98242DB}" srcOrd="7" destOrd="0" parTransId="{CCE166E4-3593-459C-A50B-2FBBAD1E1C84}" sibTransId="{90BC70FB-A784-4558-9255-02352D0AE15C}"/>
    <dgm:cxn modelId="{1B55BA26-0028-465C-B817-3CE7ECAD8EF7}" type="presOf" srcId="{8E6ECDD2-A50C-4D7F-B4AD-D90E6064E29F}" destId="{BEFF224A-58C0-490C-9DD0-5A558D2CE66F}" srcOrd="0" destOrd="1" presId="urn:microsoft.com/office/officeart/2005/8/layout/bList2"/>
    <dgm:cxn modelId="{91662A1D-67B0-4720-91AF-F6630EC8CECD}" srcId="{ED30315E-852A-4856-B037-99A34A6B2426}" destId="{42AB575A-CFAC-4897-9B83-654792067DD0}" srcOrd="3" destOrd="0" parTransId="{D62D50DE-268C-45A2-86C5-2ABCB2FFB5F3}" sibTransId="{B7AE7E92-3C83-4D98-805B-0D8FBF9601D3}"/>
    <dgm:cxn modelId="{2751C87B-6A87-46BC-B73F-09DE01D28A2A}" srcId="{4E6F3BBB-520D-49CD-BAD3-A4F92546DB27}" destId="{8E6ECDD2-A50C-4D7F-B4AD-D90E6064E29F}" srcOrd="1" destOrd="0" parTransId="{0C2CAEA9-05BE-4F33-8273-4A86DE857912}" sibTransId="{D067975F-F4EE-4801-8B3C-74D4DE343F4F}"/>
    <dgm:cxn modelId="{F4BD1C89-CA3E-4091-92F4-917E8482C0AA}" type="presOf" srcId="{ED30315E-852A-4856-B037-99A34A6B2426}" destId="{467DDDB1-DD7F-460D-B708-E24C27C6F922}" srcOrd="1" destOrd="0" presId="urn:microsoft.com/office/officeart/2005/8/layout/bList2"/>
    <dgm:cxn modelId="{B44396C9-60B5-4D85-BECC-2D07C4424510}" type="presOf" srcId="{F1128BE6-8F5C-4287-B565-EE1CC8B980F9}" destId="{28D8082A-341C-4F9F-B033-251E7225E861}" srcOrd="0" destOrd="0" presId="urn:microsoft.com/office/officeart/2005/8/layout/bList2"/>
    <dgm:cxn modelId="{248B8330-376C-4C54-8479-1B288D7FB975}" type="presOf" srcId="{ED30315E-852A-4856-B037-99A34A6B2426}" destId="{5401579D-938D-4B29-AE88-5C06D67A0D94}" srcOrd="0" destOrd="0" presId="urn:microsoft.com/office/officeart/2005/8/layout/bList2"/>
    <dgm:cxn modelId="{A982A245-E430-479A-AA59-D0D270AEB5B3}" srcId="{ED30315E-852A-4856-B037-99A34A6B2426}" destId="{E5E1B046-31B6-4BC9-9376-949DFFA89EC5}" srcOrd="4" destOrd="0" parTransId="{AA648DD0-6796-41C1-A3C4-62E0A5F95A8F}" sibTransId="{5986E1E7-3B22-4724-80D4-51693D2E1EB8}"/>
    <dgm:cxn modelId="{D8C4B33F-322D-41C7-AEB5-F63CFD0CE5EC}" type="presParOf" srcId="{35AA1B4F-2A0B-4A38-9200-9350DC7D6D38}" destId="{B3BA6231-AACF-4E0B-99E0-FEFD2F802ED8}" srcOrd="0" destOrd="0" presId="urn:microsoft.com/office/officeart/2005/8/layout/bList2"/>
    <dgm:cxn modelId="{5B4B8058-00B8-4733-9A55-2B0F68B475F0}" type="presParOf" srcId="{B3BA6231-AACF-4E0B-99E0-FEFD2F802ED8}" destId="{BEFF224A-58C0-490C-9DD0-5A558D2CE66F}" srcOrd="0" destOrd="0" presId="urn:microsoft.com/office/officeart/2005/8/layout/bList2"/>
    <dgm:cxn modelId="{143F5BAD-FBCF-410A-AA88-9CF9D6B07A5D}" type="presParOf" srcId="{B3BA6231-AACF-4E0B-99E0-FEFD2F802ED8}" destId="{3DFC6B0B-2765-444E-9DB5-BDBF446BB71B}" srcOrd="1" destOrd="0" presId="urn:microsoft.com/office/officeart/2005/8/layout/bList2"/>
    <dgm:cxn modelId="{CB4A5952-AEAA-48FE-8E07-37FB871F415A}" type="presParOf" srcId="{B3BA6231-AACF-4E0B-99E0-FEFD2F802ED8}" destId="{3EEEEDF9-C806-4F7F-B01E-FA982061CFD4}" srcOrd="2" destOrd="0" presId="urn:microsoft.com/office/officeart/2005/8/layout/bList2"/>
    <dgm:cxn modelId="{2935E79C-DB23-46F8-B9C0-583E4F4D46E9}" type="presParOf" srcId="{B3BA6231-AACF-4E0B-99E0-FEFD2F802ED8}" destId="{38C3A9C3-3B1C-4BA3-9A41-119691D726DB}" srcOrd="3" destOrd="0" presId="urn:microsoft.com/office/officeart/2005/8/layout/bList2"/>
    <dgm:cxn modelId="{B8F3FD1B-97FE-4061-A0C5-DCAD361F6CAF}" type="presParOf" srcId="{35AA1B4F-2A0B-4A38-9200-9350DC7D6D38}" destId="{B5E99E2C-0A09-4F50-A738-AC6E16EDE8AA}" srcOrd="1" destOrd="0" presId="urn:microsoft.com/office/officeart/2005/8/layout/bList2"/>
    <dgm:cxn modelId="{7A51CA2F-6A80-4CF3-9996-8862E00B7AE2}" type="presParOf" srcId="{35AA1B4F-2A0B-4A38-9200-9350DC7D6D38}" destId="{345C87D0-9F2C-465E-96D6-3D5030788A60}" srcOrd="2" destOrd="0" presId="urn:microsoft.com/office/officeart/2005/8/layout/bList2"/>
    <dgm:cxn modelId="{30DB2D6A-9F00-4AE8-819D-036C9D16265D}" type="presParOf" srcId="{345C87D0-9F2C-465E-96D6-3D5030788A60}" destId="{28D8082A-341C-4F9F-B033-251E7225E861}" srcOrd="0" destOrd="0" presId="urn:microsoft.com/office/officeart/2005/8/layout/bList2"/>
    <dgm:cxn modelId="{D18311EE-E779-4915-A69E-405CC4E47FB6}" type="presParOf" srcId="{345C87D0-9F2C-465E-96D6-3D5030788A60}" destId="{5401579D-938D-4B29-AE88-5C06D67A0D94}" srcOrd="1" destOrd="0" presId="urn:microsoft.com/office/officeart/2005/8/layout/bList2"/>
    <dgm:cxn modelId="{ACD06D27-4865-447A-BD53-70558724B7DE}" type="presParOf" srcId="{345C87D0-9F2C-465E-96D6-3D5030788A60}" destId="{467DDDB1-DD7F-460D-B708-E24C27C6F922}" srcOrd="2" destOrd="0" presId="urn:microsoft.com/office/officeart/2005/8/layout/bList2"/>
    <dgm:cxn modelId="{597B982B-A013-4EE2-88FF-B46028C85DC2}" type="presParOf" srcId="{345C87D0-9F2C-465E-96D6-3D5030788A60}" destId="{311067E9-5412-40CD-B63F-387104593DF0}" srcOrd="3" destOrd="0" presId="urn:microsoft.com/office/officeart/2005/8/layout/bList2"/>
    <dgm:cxn modelId="{403E0F0F-5B5C-40D8-B47E-B743D5727851}" type="presParOf" srcId="{35AA1B4F-2A0B-4A38-9200-9350DC7D6D38}" destId="{1EDDA4F8-B94E-4B80-B84E-2C8E5ABB9B61}" srcOrd="3" destOrd="0" presId="urn:microsoft.com/office/officeart/2005/8/layout/bList2"/>
    <dgm:cxn modelId="{81B8DD9C-35F7-4EB4-B608-E7D38BBCEA17}" type="presParOf" srcId="{35AA1B4F-2A0B-4A38-9200-9350DC7D6D38}" destId="{AFFA6841-6BCA-40A1-A4B1-526BA1535E52}" srcOrd="4" destOrd="0" presId="urn:microsoft.com/office/officeart/2005/8/layout/bList2"/>
    <dgm:cxn modelId="{75298882-8066-47FA-A784-DA392F65B500}" type="presParOf" srcId="{AFFA6841-6BCA-40A1-A4B1-526BA1535E52}" destId="{4B5ADE1E-1BD2-4FBA-B7D7-3CFC7230B48D}" srcOrd="0" destOrd="0" presId="urn:microsoft.com/office/officeart/2005/8/layout/bList2"/>
    <dgm:cxn modelId="{655843CE-66F0-436C-B0B0-B308328C46E1}" type="presParOf" srcId="{AFFA6841-6BCA-40A1-A4B1-526BA1535E52}" destId="{659D8B30-385F-42B6-8805-85D384CD80E7}" srcOrd="1" destOrd="0" presId="urn:microsoft.com/office/officeart/2005/8/layout/bList2"/>
    <dgm:cxn modelId="{6D1B0C3E-25AE-4861-86A7-DB468CC9CC9E}" type="presParOf" srcId="{AFFA6841-6BCA-40A1-A4B1-526BA1535E52}" destId="{EBBA4479-F349-4FBE-9805-D611EE31D1AD}" srcOrd="2" destOrd="0" presId="urn:microsoft.com/office/officeart/2005/8/layout/bList2"/>
    <dgm:cxn modelId="{BF1FC5D0-FBF1-4FD1-9655-39A8CE5743F2}" type="presParOf" srcId="{AFFA6841-6BCA-40A1-A4B1-526BA1535E52}" destId="{97E6C7D9-B77F-46AA-AD5C-DD9CED32A450}" srcOrd="3" destOrd="0" presId="urn:microsoft.com/office/officeart/2005/8/layout/b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E270BC-953F-4CC3-91E9-FE5C69506DD5}"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AE0C1686-9347-4C08-A9C3-23B9297C0C41}">
      <dgm:prSet phldrT="[Text]" custT="1"/>
      <dgm:spPr/>
      <dgm:t>
        <a:bodyPr/>
        <a:lstStyle/>
        <a:p>
          <a:r>
            <a:rPr lang="en-US" sz="1800" b="1" i="0" baseline="0" dirty="0" smtClean="0"/>
            <a:t>Intelligent Call Blending </a:t>
          </a:r>
          <a:endParaRPr lang="en-US" sz="1800" b="1" i="0" baseline="0" dirty="0"/>
        </a:p>
      </dgm:t>
    </dgm:pt>
    <dgm:pt modelId="{ACBADA72-F75E-422D-A46F-10141DE478AB}" type="parTrans" cxnId="{620AC6A0-14B4-4348-A294-542021CFC8F8}">
      <dgm:prSet/>
      <dgm:spPr/>
      <dgm:t>
        <a:bodyPr/>
        <a:lstStyle/>
        <a:p>
          <a:endParaRPr lang="en-US"/>
        </a:p>
      </dgm:t>
    </dgm:pt>
    <dgm:pt modelId="{B375C390-A2AA-4CEC-AE17-1DC2C0BC3D90}" type="sibTrans" cxnId="{620AC6A0-14B4-4348-A294-542021CFC8F8}">
      <dgm:prSet/>
      <dgm:spPr/>
      <dgm:t>
        <a:bodyPr/>
        <a:lstStyle/>
        <a:p>
          <a:endParaRPr lang="en-US"/>
        </a:p>
      </dgm:t>
    </dgm:pt>
    <dgm:pt modelId="{8146E272-CDE3-48DB-A084-71DC275F5B66}">
      <dgm:prSet phldrT="[Text]" custT="1"/>
      <dgm:spPr/>
      <dgm:t>
        <a:bodyPr/>
        <a:lstStyle/>
        <a:p>
          <a:r>
            <a:rPr lang="en-US" sz="1800" b="1" i="0" baseline="0" dirty="0" smtClean="0"/>
            <a:t>Agent Blend</a:t>
          </a:r>
          <a:endParaRPr lang="en-US" sz="1800" b="1" i="0" baseline="0" dirty="0"/>
        </a:p>
      </dgm:t>
    </dgm:pt>
    <dgm:pt modelId="{FF208971-F81E-4E84-98CB-B49E88FF4B8C}" type="parTrans" cxnId="{095F9701-3F84-46F8-B464-F03F213860A1}">
      <dgm:prSet/>
      <dgm:spPr/>
      <dgm:t>
        <a:bodyPr/>
        <a:lstStyle/>
        <a:p>
          <a:endParaRPr lang="en-US"/>
        </a:p>
      </dgm:t>
    </dgm:pt>
    <dgm:pt modelId="{FE554846-2C3B-4727-9C4C-215E53E1A34C}" type="sibTrans" cxnId="{095F9701-3F84-46F8-B464-F03F213860A1}">
      <dgm:prSet/>
      <dgm:spPr/>
      <dgm:t>
        <a:bodyPr/>
        <a:lstStyle/>
        <a:p>
          <a:endParaRPr lang="en-US"/>
        </a:p>
      </dgm:t>
    </dgm:pt>
    <dgm:pt modelId="{6B204FA4-75BF-4ACB-93D1-618FCF3BD584}">
      <dgm:prSet phldrT="[Text]"/>
      <dgm:spPr/>
      <dgm:t>
        <a:bodyPr/>
        <a:lstStyle/>
        <a:p>
          <a:r>
            <a:rPr lang="en-US" dirty="0" smtClean="0"/>
            <a:t>Blended outbound agents take inbound calls when inbound volumes exceed pre-set thresholds</a:t>
          </a:r>
          <a:endParaRPr lang="en-US" dirty="0"/>
        </a:p>
      </dgm:t>
    </dgm:pt>
    <dgm:pt modelId="{B5030402-2C96-422C-96E3-3C9C34681435}" type="parTrans" cxnId="{E4B6404E-EE66-425A-A30F-36E3D45385C3}">
      <dgm:prSet/>
      <dgm:spPr/>
      <dgm:t>
        <a:bodyPr/>
        <a:lstStyle/>
        <a:p>
          <a:endParaRPr lang="en-US"/>
        </a:p>
      </dgm:t>
    </dgm:pt>
    <dgm:pt modelId="{A9DA8887-CA62-47EC-86B3-9CE5A9306E83}" type="sibTrans" cxnId="{E4B6404E-EE66-425A-A30F-36E3D45385C3}">
      <dgm:prSet/>
      <dgm:spPr/>
      <dgm:t>
        <a:bodyPr/>
        <a:lstStyle/>
        <a:p>
          <a:endParaRPr lang="en-US"/>
        </a:p>
      </dgm:t>
    </dgm:pt>
    <dgm:pt modelId="{33E77222-B925-449D-9EE3-AD7F9579F390}">
      <dgm:prSet phldrT="[Text]"/>
      <dgm:spPr/>
      <dgm:t>
        <a:bodyPr/>
        <a:lstStyle/>
        <a:p>
          <a:r>
            <a:rPr lang="en-US" dirty="0" smtClean="0"/>
            <a:t>Predictive Mode – based on Service Level or Average Speed to Answer.  Ideal when inbound volume ebbs and flows consistently</a:t>
          </a:r>
          <a:endParaRPr lang="en-US" dirty="0"/>
        </a:p>
      </dgm:t>
    </dgm:pt>
    <dgm:pt modelId="{2C8908E2-00FF-4B62-8E0D-D861F7D4390D}" type="parTrans" cxnId="{A59726A3-714F-49B7-8880-EE0C79189C68}">
      <dgm:prSet/>
      <dgm:spPr/>
      <dgm:t>
        <a:bodyPr/>
        <a:lstStyle/>
        <a:p>
          <a:endParaRPr lang="en-US"/>
        </a:p>
      </dgm:t>
    </dgm:pt>
    <dgm:pt modelId="{569510E6-2A88-4212-B24E-6B19BC50EA63}" type="sibTrans" cxnId="{A59726A3-714F-49B7-8880-EE0C79189C68}">
      <dgm:prSet/>
      <dgm:spPr/>
      <dgm:t>
        <a:bodyPr/>
        <a:lstStyle/>
        <a:p>
          <a:endParaRPr lang="en-US"/>
        </a:p>
      </dgm:t>
    </dgm:pt>
    <dgm:pt modelId="{2EA354B3-6EDB-4240-B2FE-0E38871B35D1}">
      <dgm:prSet phldrT="[Text]"/>
      <dgm:spPr/>
      <dgm:t>
        <a:bodyPr/>
        <a:lstStyle/>
        <a:p>
          <a:r>
            <a:rPr lang="en-US" dirty="0" smtClean="0"/>
            <a:t>Proactive Mode – blending based on Queue Level. Ideal when occasional and/or volatile spikes in inbound traffic anticipated</a:t>
          </a:r>
          <a:endParaRPr lang="en-US" dirty="0"/>
        </a:p>
      </dgm:t>
    </dgm:pt>
    <dgm:pt modelId="{381368B7-B480-4979-A346-2BD5F37C3C4E}" type="parTrans" cxnId="{29770838-6E68-4D3D-964B-3EFE8C314EC3}">
      <dgm:prSet/>
      <dgm:spPr/>
      <dgm:t>
        <a:bodyPr/>
        <a:lstStyle/>
        <a:p>
          <a:endParaRPr lang="en-US"/>
        </a:p>
      </dgm:t>
    </dgm:pt>
    <dgm:pt modelId="{05677847-E904-4946-807D-41AC631029DA}" type="sibTrans" cxnId="{29770838-6E68-4D3D-964B-3EFE8C314EC3}">
      <dgm:prSet/>
      <dgm:spPr/>
      <dgm:t>
        <a:bodyPr/>
        <a:lstStyle/>
        <a:p>
          <a:endParaRPr lang="en-US"/>
        </a:p>
      </dgm:t>
    </dgm:pt>
    <dgm:pt modelId="{1CBCDFA2-1C3A-44BD-AEF5-CCEBF8D3322C}">
      <dgm:prSet phldrT="[Text]"/>
      <dgm:spPr/>
      <dgm:t>
        <a:bodyPr/>
        <a:lstStyle/>
        <a:p>
          <a:r>
            <a:rPr lang="en-US" dirty="0" smtClean="0"/>
            <a:t>Idle inbound agents take outbound jobs when inbound traffic is low</a:t>
          </a:r>
          <a:endParaRPr lang="en-US" dirty="0"/>
        </a:p>
      </dgm:t>
    </dgm:pt>
    <dgm:pt modelId="{3D54880A-7B4C-4717-83ED-48DE46F46F9A}" type="parTrans" cxnId="{C2A4D299-1F0E-41B3-B03E-00FBC5BA5B6C}">
      <dgm:prSet/>
      <dgm:spPr/>
      <dgm:t>
        <a:bodyPr/>
        <a:lstStyle/>
        <a:p>
          <a:endParaRPr lang="en-US"/>
        </a:p>
      </dgm:t>
    </dgm:pt>
    <dgm:pt modelId="{FC415696-6F49-45D7-B79A-47AB0AD26BC0}" type="sibTrans" cxnId="{C2A4D299-1F0E-41B3-B03E-00FBC5BA5B6C}">
      <dgm:prSet/>
      <dgm:spPr/>
      <dgm:t>
        <a:bodyPr/>
        <a:lstStyle/>
        <a:p>
          <a:endParaRPr lang="en-US"/>
        </a:p>
      </dgm:t>
    </dgm:pt>
    <dgm:pt modelId="{5165E33A-4639-4786-9FD8-3BAFC4F2043E}">
      <dgm:prSet phldrT="[Text]"/>
      <dgm:spPr/>
      <dgm:t>
        <a:bodyPr/>
        <a:lstStyle/>
        <a:p>
          <a:r>
            <a:rPr lang="en-US" dirty="0" smtClean="0"/>
            <a:t>Best used when outbound agents occasionally needed to assist during peak inbound calling periods</a:t>
          </a:r>
          <a:endParaRPr lang="en-US" dirty="0"/>
        </a:p>
      </dgm:t>
    </dgm:pt>
    <dgm:pt modelId="{3EFA999D-6EE7-4949-A04E-C2C15D57D150}" type="parTrans" cxnId="{15FE4342-5767-417F-9898-6F9DD8737D7B}">
      <dgm:prSet/>
      <dgm:spPr/>
    </dgm:pt>
    <dgm:pt modelId="{5981E233-4CF7-4945-BDC6-FA71C2E251F9}" type="sibTrans" cxnId="{15FE4342-5767-417F-9898-6F9DD8737D7B}">
      <dgm:prSet/>
      <dgm:spPr/>
    </dgm:pt>
    <dgm:pt modelId="{EC8C6593-565D-49E2-8B99-ABADDE0DCD1A}">
      <dgm:prSet phldrT="[Text]"/>
      <dgm:spPr/>
      <dgm:t>
        <a:bodyPr/>
        <a:lstStyle/>
        <a:p>
          <a:r>
            <a:rPr lang="en-US" dirty="0" smtClean="0"/>
            <a:t>Proactive Contact "captures" excess Ready Time and uses it for productive outbound campaigns</a:t>
          </a:r>
          <a:endParaRPr lang="en-US" dirty="0"/>
        </a:p>
      </dgm:t>
    </dgm:pt>
    <dgm:pt modelId="{604DF3C1-7396-41E6-AF2E-37EEDB55BA5D}" type="parTrans" cxnId="{F23B43FB-5A45-4AD8-B624-03D18484850F}">
      <dgm:prSet/>
      <dgm:spPr/>
    </dgm:pt>
    <dgm:pt modelId="{5E8F4BFB-7CD6-4B5A-A5F4-A486C527929F}" type="sibTrans" cxnId="{F23B43FB-5A45-4AD8-B624-03D18484850F}">
      <dgm:prSet/>
      <dgm:spPr/>
    </dgm:pt>
    <dgm:pt modelId="{938C2D6C-849A-4290-B5ED-15EE855601E1}" type="pres">
      <dgm:prSet presAssocID="{08E270BC-953F-4CC3-91E9-FE5C69506DD5}" presName="linear" presStyleCnt="0">
        <dgm:presLayoutVars>
          <dgm:dir/>
          <dgm:animLvl val="lvl"/>
          <dgm:resizeHandles val="exact"/>
        </dgm:presLayoutVars>
      </dgm:prSet>
      <dgm:spPr/>
      <dgm:t>
        <a:bodyPr/>
        <a:lstStyle/>
        <a:p>
          <a:endParaRPr lang="en-US"/>
        </a:p>
      </dgm:t>
    </dgm:pt>
    <dgm:pt modelId="{6EFD593C-1093-4053-8CB9-22EECE64C67C}" type="pres">
      <dgm:prSet presAssocID="{AE0C1686-9347-4C08-A9C3-23B9297C0C41}" presName="parentLin" presStyleCnt="0"/>
      <dgm:spPr/>
      <dgm:t>
        <a:bodyPr/>
        <a:lstStyle/>
        <a:p>
          <a:endParaRPr lang="en-US"/>
        </a:p>
      </dgm:t>
    </dgm:pt>
    <dgm:pt modelId="{BA848CA8-4F63-4DDE-95B7-C131678DD132}" type="pres">
      <dgm:prSet presAssocID="{AE0C1686-9347-4C08-A9C3-23B9297C0C41}" presName="parentLeftMargin" presStyleLbl="node1" presStyleIdx="0" presStyleCnt="2"/>
      <dgm:spPr/>
      <dgm:t>
        <a:bodyPr/>
        <a:lstStyle/>
        <a:p>
          <a:endParaRPr lang="en-US"/>
        </a:p>
      </dgm:t>
    </dgm:pt>
    <dgm:pt modelId="{82840E46-22DE-47C8-BF49-A10920AE1AD3}" type="pres">
      <dgm:prSet presAssocID="{AE0C1686-9347-4C08-A9C3-23B9297C0C41}" presName="parentText" presStyleLbl="node1" presStyleIdx="0" presStyleCnt="2">
        <dgm:presLayoutVars>
          <dgm:chMax val="0"/>
          <dgm:bulletEnabled val="1"/>
        </dgm:presLayoutVars>
      </dgm:prSet>
      <dgm:spPr/>
      <dgm:t>
        <a:bodyPr/>
        <a:lstStyle/>
        <a:p>
          <a:endParaRPr lang="en-US"/>
        </a:p>
      </dgm:t>
    </dgm:pt>
    <dgm:pt modelId="{FC42B2B4-6902-40A8-A676-B79348536945}" type="pres">
      <dgm:prSet presAssocID="{AE0C1686-9347-4C08-A9C3-23B9297C0C41}" presName="negativeSpace" presStyleCnt="0"/>
      <dgm:spPr/>
      <dgm:t>
        <a:bodyPr/>
        <a:lstStyle/>
        <a:p>
          <a:endParaRPr lang="en-US"/>
        </a:p>
      </dgm:t>
    </dgm:pt>
    <dgm:pt modelId="{7F50ECE2-82F5-4063-8B6D-A890A5703651}" type="pres">
      <dgm:prSet presAssocID="{AE0C1686-9347-4C08-A9C3-23B9297C0C41}" presName="childText" presStyleLbl="conFgAcc1" presStyleIdx="0" presStyleCnt="2">
        <dgm:presLayoutVars>
          <dgm:bulletEnabled val="1"/>
        </dgm:presLayoutVars>
      </dgm:prSet>
      <dgm:spPr/>
      <dgm:t>
        <a:bodyPr/>
        <a:lstStyle/>
        <a:p>
          <a:endParaRPr lang="en-US"/>
        </a:p>
      </dgm:t>
    </dgm:pt>
    <dgm:pt modelId="{92455D27-9DC6-4E19-959C-AE27099F0313}" type="pres">
      <dgm:prSet presAssocID="{B375C390-A2AA-4CEC-AE17-1DC2C0BC3D90}" presName="spaceBetweenRectangles" presStyleCnt="0"/>
      <dgm:spPr/>
      <dgm:t>
        <a:bodyPr/>
        <a:lstStyle/>
        <a:p>
          <a:endParaRPr lang="en-US"/>
        </a:p>
      </dgm:t>
    </dgm:pt>
    <dgm:pt modelId="{01863B0B-2C82-4DF1-9D76-B14FC5DF482C}" type="pres">
      <dgm:prSet presAssocID="{8146E272-CDE3-48DB-A084-71DC275F5B66}" presName="parentLin" presStyleCnt="0"/>
      <dgm:spPr/>
      <dgm:t>
        <a:bodyPr/>
        <a:lstStyle/>
        <a:p>
          <a:endParaRPr lang="en-US"/>
        </a:p>
      </dgm:t>
    </dgm:pt>
    <dgm:pt modelId="{B7561E53-B479-4078-B79C-05CC0B635733}" type="pres">
      <dgm:prSet presAssocID="{8146E272-CDE3-48DB-A084-71DC275F5B66}" presName="parentLeftMargin" presStyleLbl="node1" presStyleIdx="0" presStyleCnt="2"/>
      <dgm:spPr/>
      <dgm:t>
        <a:bodyPr/>
        <a:lstStyle/>
        <a:p>
          <a:endParaRPr lang="en-US"/>
        </a:p>
      </dgm:t>
    </dgm:pt>
    <dgm:pt modelId="{FC1070A3-DE40-40FE-ABC1-694BC5E5BA81}" type="pres">
      <dgm:prSet presAssocID="{8146E272-CDE3-48DB-A084-71DC275F5B66}" presName="parentText" presStyleLbl="node1" presStyleIdx="1" presStyleCnt="2">
        <dgm:presLayoutVars>
          <dgm:chMax val="0"/>
          <dgm:bulletEnabled val="1"/>
        </dgm:presLayoutVars>
      </dgm:prSet>
      <dgm:spPr/>
      <dgm:t>
        <a:bodyPr/>
        <a:lstStyle/>
        <a:p>
          <a:endParaRPr lang="en-US"/>
        </a:p>
      </dgm:t>
    </dgm:pt>
    <dgm:pt modelId="{7C9118B7-6DFE-4171-8267-A7D7E9B9E2AC}" type="pres">
      <dgm:prSet presAssocID="{8146E272-CDE3-48DB-A084-71DC275F5B66}" presName="negativeSpace" presStyleCnt="0"/>
      <dgm:spPr/>
      <dgm:t>
        <a:bodyPr/>
        <a:lstStyle/>
        <a:p>
          <a:endParaRPr lang="en-US"/>
        </a:p>
      </dgm:t>
    </dgm:pt>
    <dgm:pt modelId="{1FF1E6E2-B5E5-4979-95C6-4FB5E6313D76}" type="pres">
      <dgm:prSet presAssocID="{8146E272-CDE3-48DB-A084-71DC275F5B66}" presName="childText" presStyleLbl="conFgAcc1" presStyleIdx="1" presStyleCnt="2">
        <dgm:presLayoutVars>
          <dgm:bulletEnabled val="1"/>
        </dgm:presLayoutVars>
      </dgm:prSet>
      <dgm:spPr/>
      <dgm:t>
        <a:bodyPr/>
        <a:lstStyle/>
        <a:p>
          <a:endParaRPr lang="en-US"/>
        </a:p>
      </dgm:t>
    </dgm:pt>
  </dgm:ptLst>
  <dgm:cxnLst>
    <dgm:cxn modelId="{6E257BC6-2822-422E-81F8-8198BBD3E53D}" type="presOf" srcId="{AE0C1686-9347-4C08-A9C3-23B9297C0C41}" destId="{BA848CA8-4F63-4DDE-95B7-C131678DD132}" srcOrd="0" destOrd="0" presId="urn:microsoft.com/office/officeart/2005/8/layout/list1"/>
    <dgm:cxn modelId="{095F9701-3F84-46F8-B464-F03F213860A1}" srcId="{08E270BC-953F-4CC3-91E9-FE5C69506DD5}" destId="{8146E272-CDE3-48DB-A084-71DC275F5B66}" srcOrd="1" destOrd="0" parTransId="{FF208971-F81E-4E84-98CB-B49E88FF4B8C}" sibTransId="{FE554846-2C3B-4727-9C4C-215E53E1A34C}"/>
    <dgm:cxn modelId="{97DD35D7-18A9-4CBD-A42F-A2BD5FC805D5}" type="presOf" srcId="{1CBCDFA2-1C3A-44BD-AEF5-CCEBF8D3322C}" destId="{1FF1E6E2-B5E5-4979-95C6-4FB5E6313D76}" srcOrd="0" destOrd="0" presId="urn:microsoft.com/office/officeart/2005/8/layout/list1"/>
    <dgm:cxn modelId="{20172E60-0B93-4EEC-8F08-08F8F140CAAB}" type="presOf" srcId="{33E77222-B925-449D-9EE3-AD7F9579F390}" destId="{1FF1E6E2-B5E5-4979-95C6-4FB5E6313D76}" srcOrd="0" destOrd="2" presId="urn:microsoft.com/office/officeart/2005/8/layout/list1"/>
    <dgm:cxn modelId="{4E5739BE-1C39-4A80-8363-92E83FAD434D}" type="presOf" srcId="{8146E272-CDE3-48DB-A084-71DC275F5B66}" destId="{FC1070A3-DE40-40FE-ABC1-694BC5E5BA81}" srcOrd="1" destOrd="0" presId="urn:microsoft.com/office/officeart/2005/8/layout/list1"/>
    <dgm:cxn modelId="{B1BFA672-A440-4690-89CF-86200D339454}" type="presOf" srcId="{AE0C1686-9347-4C08-A9C3-23B9297C0C41}" destId="{82840E46-22DE-47C8-BF49-A10920AE1AD3}" srcOrd="1" destOrd="0" presId="urn:microsoft.com/office/officeart/2005/8/layout/list1"/>
    <dgm:cxn modelId="{5FC969D9-1AC3-4053-9841-6B7FC8C535DB}" type="presOf" srcId="{EC8C6593-565D-49E2-8B99-ABADDE0DCD1A}" destId="{1FF1E6E2-B5E5-4979-95C6-4FB5E6313D76}" srcOrd="0" destOrd="1" presId="urn:microsoft.com/office/officeart/2005/8/layout/list1"/>
    <dgm:cxn modelId="{7284F955-A1AF-4896-B4E7-E5B77853717D}" type="presOf" srcId="{8146E272-CDE3-48DB-A084-71DC275F5B66}" destId="{B7561E53-B479-4078-B79C-05CC0B635733}" srcOrd="0" destOrd="0" presId="urn:microsoft.com/office/officeart/2005/8/layout/list1"/>
    <dgm:cxn modelId="{E4B6404E-EE66-425A-A30F-36E3D45385C3}" srcId="{AE0C1686-9347-4C08-A9C3-23B9297C0C41}" destId="{6B204FA4-75BF-4ACB-93D1-618FCF3BD584}" srcOrd="0" destOrd="0" parTransId="{B5030402-2C96-422C-96E3-3C9C34681435}" sibTransId="{A9DA8887-CA62-47EC-86B3-9CE5A9306E83}"/>
    <dgm:cxn modelId="{D6F6BB5E-B195-4786-8317-B71FF0CC1D9E}" type="presOf" srcId="{2EA354B3-6EDB-4240-B2FE-0E38871B35D1}" destId="{1FF1E6E2-B5E5-4979-95C6-4FB5E6313D76}" srcOrd="0" destOrd="3" presId="urn:microsoft.com/office/officeart/2005/8/layout/list1"/>
    <dgm:cxn modelId="{29770838-6E68-4D3D-964B-3EFE8C314EC3}" srcId="{EC8C6593-565D-49E2-8B99-ABADDE0DCD1A}" destId="{2EA354B3-6EDB-4240-B2FE-0E38871B35D1}" srcOrd="1" destOrd="0" parTransId="{381368B7-B480-4979-A346-2BD5F37C3C4E}" sibTransId="{05677847-E904-4946-807D-41AC631029DA}"/>
    <dgm:cxn modelId="{A76C7097-A340-499B-B52B-7F9BD2941F30}" type="presOf" srcId="{6B204FA4-75BF-4ACB-93D1-618FCF3BD584}" destId="{7F50ECE2-82F5-4063-8B6D-A890A5703651}" srcOrd="0" destOrd="0" presId="urn:microsoft.com/office/officeart/2005/8/layout/list1"/>
    <dgm:cxn modelId="{15FE4342-5767-417F-9898-6F9DD8737D7B}" srcId="{AE0C1686-9347-4C08-A9C3-23B9297C0C41}" destId="{5165E33A-4639-4786-9FD8-3BAFC4F2043E}" srcOrd="1" destOrd="0" parTransId="{3EFA999D-6EE7-4949-A04E-C2C15D57D150}" sibTransId="{5981E233-4CF7-4945-BDC6-FA71C2E251F9}"/>
    <dgm:cxn modelId="{C2A4D299-1F0E-41B3-B03E-00FBC5BA5B6C}" srcId="{8146E272-CDE3-48DB-A084-71DC275F5B66}" destId="{1CBCDFA2-1C3A-44BD-AEF5-CCEBF8D3322C}" srcOrd="0" destOrd="0" parTransId="{3D54880A-7B4C-4717-83ED-48DE46F46F9A}" sibTransId="{FC415696-6F49-45D7-B79A-47AB0AD26BC0}"/>
    <dgm:cxn modelId="{FE757CCF-67AA-469F-AEFF-98A2B4D5A4C4}" type="presOf" srcId="{5165E33A-4639-4786-9FD8-3BAFC4F2043E}" destId="{7F50ECE2-82F5-4063-8B6D-A890A5703651}" srcOrd="0" destOrd="1" presId="urn:microsoft.com/office/officeart/2005/8/layout/list1"/>
    <dgm:cxn modelId="{D9735361-647F-47DD-8BE9-45AD45D81A3E}" type="presOf" srcId="{08E270BC-953F-4CC3-91E9-FE5C69506DD5}" destId="{938C2D6C-849A-4290-B5ED-15EE855601E1}" srcOrd="0" destOrd="0" presId="urn:microsoft.com/office/officeart/2005/8/layout/list1"/>
    <dgm:cxn modelId="{F23B43FB-5A45-4AD8-B624-03D18484850F}" srcId="{8146E272-CDE3-48DB-A084-71DC275F5B66}" destId="{EC8C6593-565D-49E2-8B99-ABADDE0DCD1A}" srcOrd="1" destOrd="0" parTransId="{604DF3C1-7396-41E6-AF2E-37EEDB55BA5D}" sibTransId="{5E8F4BFB-7CD6-4B5A-A5F4-A486C527929F}"/>
    <dgm:cxn modelId="{620AC6A0-14B4-4348-A294-542021CFC8F8}" srcId="{08E270BC-953F-4CC3-91E9-FE5C69506DD5}" destId="{AE0C1686-9347-4C08-A9C3-23B9297C0C41}" srcOrd="0" destOrd="0" parTransId="{ACBADA72-F75E-422D-A46F-10141DE478AB}" sibTransId="{B375C390-A2AA-4CEC-AE17-1DC2C0BC3D90}"/>
    <dgm:cxn modelId="{A59726A3-714F-49B7-8880-EE0C79189C68}" srcId="{EC8C6593-565D-49E2-8B99-ABADDE0DCD1A}" destId="{33E77222-B925-449D-9EE3-AD7F9579F390}" srcOrd="0" destOrd="0" parTransId="{2C8908E2-00FF-4B62-8E0D-D861F7D4390D}" sibTransId="{569510E6-2A88-4212-B24E-6B19BC50EA63}"/>
    <dgm:cxn modelId="{485942B3-0986-4448-ACB7-6C39693A4C20}" type="presParOf" srcId="{938C2D6C-849A-4290-B5ED-15EE855601E1}" destId="{6EFD593C-1093-4053-8CB9-22EECE64C67C}" srcOrd="0" destOrd="0" presId="urn:microsoft.com/office/officeart/2005/8/layout/list1"/>
    <dgm:cxn modelId="{8DC980D5-BFED-4769-983B-0F4D95562059}" type="presParOf" srcId="{6EFD593C-1093-4053-8CB9-22EECE64C67C}" destId="{BA848CA8-4F63-4DDE-95B7-C131678DD132}" srcOrd="0" destOrd="0" presId="urn:microsoft.com/office/officeart/2005/8/layout/list1"/>
    <dgm:cxn modelId="{51DDFC53-C20B-43C2-BEA1-4041B2024B74}" type="presParOf" srcId="{6EFD593C-1093-4053-8CB9-22EECE64C67C}" destId="{82840E46-22DE-47C8-BF49-A10920AE1AD3}" srcOrd="1" destOrd="0" presId="urn:microsoft.com/office/officeart/2005/8/layout/list1"/>
    <dgm:cxn modelId="{5C927767-6314-4E16-B0A6-5F35F09A491C}" type="presParOf" srcId="{938C2D6C-849A-4290-B5ED-15EE855601E1}" destId="{FC42B2B4-6902-40A8-A676-B79348536945}" srcOrd="1" destOrd="0" presId="urn:microsoft.com/office/officeart/2005/8/layout/list1"/>
    <dgm:cxn modelId="{BA6E6960-7A6E-4A68-8273-2D5353E8C0F5}" type="presParOf" srcId="{938C2D6C-849A-4290-B5ED-15EE855601E1}" destId="{7F50ECE2-82F5-4063-8B6D-A890A5703651}" srcOrd="2" destOrd="0" presId="urn:microsoft.com/office/officeart/2005/8/layout/list1"/>
    <dgm:cxn modelId="{056F5CA0-06CB-4749-BDA3-A0C62356CFBE}" type="presParOf" srcId="{938C2D6C-849A-4290-B5ED-15EE855601E1}" destId="{92455D27-9DC6-4E19-959C-AE27099F0313}" srcOrd="3" destOrd="0" presId="urn:microsoft.com/office/officeart/2005/8/layout/list1"/>
    <dgm:cxn modelId="{D76CF7B3-9F8E-47AD-9EDD-526F806A23F4}" type="presParOf" srcId="{938C2D6C-849A-4290-B5ED-15EE855601E1}" destId="{01863B0B-2C82-4DF1-9D76-B14FC5DF482C}" srcOrd="4" destOrd="0" presId="urn:microsoft.com/office/officeart/2005/8/layout/list1"/>
    <dgm:cxn modelId="{42843804-FAC8-4850-8324-E7F490595A76}" type="presParOf" srcId="{01863B0B-2C82-4DF1-9D76-B14FC5DF482C}" destId="{B7561E53-B479-4078-B79C-05CC0B635733}" srcOrd="0" destOrd="0" presId="urn:microsoft.com/office/officeart/2005/8/layout/list1"/>
    <dgm:cxn modelId="{514C22E2-BE91-475C-AEF8-CBAB0E8DDF3B}" type="presParOf" srcId="{01863B0B-2C82-4DF1-9D76-B14FC5DF482C}" destId="{FC1070A3-DE40-40FE-ABC1-694BC5E5BA81}" srcOrd="1" destOrd="0" presId="urn:microsoft.com/office/officeart/2005/8/layout/list1"/>
    <dgm:cxn modelId="{0641B5E0-4FCE-4EB5-A955-09126D79F8A9}" type="presParOf" srcId="{938C2D6C-849A-4290-B5ED-15EE855601E1}" destId="{7C9118B7-6DFE-4171-8267-A7D7E9B9E2AC}" srcOrd="5" destOrd="0" presId="urn:microsoft.com/office/officeart/2005/8/layout/list1"/>
    <dgm:cxn modelId="{26F6F79C-4BFC-472F-9D38-5F56350EC9C9}" type="presParOf" srcId="{938C2D6C-849A-4290-B5ED-15EE855601E1}" destId="{1FF1E6E2-B5E5-4979-95C6-4FB5E6313D76}" srcOrd="6" destOrd="0" presId="urn:microsoft.com/office/officeart/2005/8/layout/list1"/>
  </dgm:cxnLst>
  <dgm:bg>
    <a:effectLst>
      <a:glow rad="101600">
        <a:schemeClr val="accent1">
          <a:satMod val="175000"/>
          <a:alpha val="4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6D1414-BAFF-4309-88F9-80B909FA8580}"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9D8453BF-386C-4C41-8953-C2340EC951F1}">
      <dgm:prSet/>
      <dgm:spPr>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effectLst>
          <a:innerShdw blurRad="63500" dist="50800" dir="8100000">
            <a:prstClr val="black">
              <a:alpha val="50000"/>
            </a:prstClr>
          </a:innerShdw>
        </a:effectLst>
      </dgm:spPr>
      <dgm:t>
        <a:bodyPr/>
        <a:lstStyle/>
        <a:p>
          <a:pPr rtl="0"/>
          <a:r>
            <a:rPr lang="en-US" dirty="0" smtClean="0"/>
            <a:t>Sample period: 8 years</a:t>
          </a:r>
          <a:endParaRPr lang="en-US" dirty="0"/>
        </a:p>
      </dgm:t>
    </dgm:pt>
    <dgm:pt modelId="{32B5CC11-A97E-473A-ADC7-CF8672682C3E}" type="parTrans" cxnId="{0E116C26-9C0F-40AD-9A55-CDC2EA70FF9B}">
      <dgm:prSet/>
      <dgm:spPr/>
      <dgm:t>
        <a:bodyPr/>
        <a:lstStyle/>
        <a:p>
          <a:endParaRPr lang="en-US"/>
        </a:p>
      </dgm:t>
    </dgm:pt>
    <dgm:pt modelId="{0117AA69-ECA7-46DF-BDEA-257A4596F8C6}" type="sibTrans" cxnId="{0E116C26-9C0F-40AD-9A55-CDC2EA70FF9B}">
      <dgm:prSet/>
      <dgm:spPr/>
      <dgm:t>
        <a:bodyPr/>
        <a:lstStyle/>
        <a:p>
          <a:endParaRPr lang="en-US"/>
        </a:p>
      </dgm:t>
    </dgm:pt>
    <dgm:pt modelId="{21484C81-0868-448C-836B-C9AFE471407B}">
      <dgm:prSet/>
      <dgm:spPr/>
      <dgm:t>
        <a:bodyPr/>
        <a:lstStyle/>
        <a:p>
          <a:r>
            <a:rPr lang="en-US" dirty="0" smtClean="0"/>
            <a:t>Size: 525 Installations under 8 x 5 support contracts </a:t>
          </a:r>
          <a:endParaRPr lang="en-US" dirty="0"/>
        </a:p>
      </dgm:t>
    </dgm:pt>
    <dgm:pt modelId="{DAE32EAE-F0E9-4DBB-A31D-3CAD64AB7B9B}" type="parTrans" cxnId="{724F6DF4-D98B-4FA2-BD8B-ED2D98A4DC5F}">
      <dgm:prSet/>
      <dgm:spPr/>
      <dgm:t>
        <a:bodyPr/>
        <a:lstStyle/>
        <a:p>
          <a:endParaRPr lang="en-US"/>
        </a:p>
      </dgm:t>
    </dgm:pt>
    <dgm:pt modelId="{BE31A100-5B12-46A1-BFE0-3FE88451BF72}" type="sibTrans" cxnId="{724F6DF4-D98B-4FA2-BD8B-ED2D98A4DC5F}">
      <dgm:prSet/>
      <dgm:spPr/>
      <dgm:t>
        <a:bodyPr/>
        <a:lstStyle/>
        <a:p>
          <a:endParaRPr lang="en-US"/>
        </a:p>
      </dgm:t>
    </dgm:pt>
    <dgm:pt modelId="{F6E143A2-D331-49D0-A879-25B1CA57370C}">
      <dgm:prSet/>
      <dgm:spPr/>
      <dgm:t>
        <a:bodyPr/>
        <a:lstStyle/>
        <a:p>
          <a:r>
            <a:rPr lang="en-US" dirty="0" smtClean="0"/>
            <a:t>Work hours per year: 2,080 (40 hours work week x 52 weeks)</a:t>
          </a:r>
        </a:p>
      </dgm:t>
    </dgm:pt>
    <dgm:pt modelId="{572A0812-037A-402F-A4E0-FAD0DA66ACF7}" type="parTrans" cxnId="{A0C9E9AB-5150-4640-A8C3-37A45A7E4B5A}">
      <dgm:prSet/>
      <dgm:spPr/>
      <dgm:t>
        <a:bodyPr/>
        <a:lstStyle/>
        <a:p>
          <a:endParaRPr lang="en-US"/>
        </a:p>
      </dgm:t>
    </dgm:pt>
    <dgm:pt modelId="{B4D984FE-EC79-4A40-8005-60B7C5C06FA4}" type="sibTrans" cxnId="{A0C9E9AB-5150-4640-A8C3-37A45A7E4B5A}">
      <dgm:prSet/>
      <dgm:spPr/>
      <dgm:t>
        <a:bodyPr/>
        <a:lstStyle/>
        <a:p>
          <a:endParaRPr lang="en-US"/>
        </a:p>
      </dgm:t>
    </dgm:pt>
    <dgm:pt modelId="{CD70807F-CDBB-4D13-8E0D-0B8E9C299F7F}">
      <dgm:prSet/>
      <dgm:spPr/>
      <dgm:t>
        <a:bodyPr/>
        <a:lstStyle/>
        <a:p>
          <a:r>
            <a:rPr lang="en-US" dirty="0" smtClean="0"/>
            <a:t>Total hours per year: 1,092,000 (525 systems x 2,080 hours)</a:t>
          </a:r>
        </a:p>
      </dgm:t>
    </dgm:pt>
    <dgm:pt modelId="{447AEEF7-67F9-45B2-AB92-16EEA84994A8}" type="parTrans" cxnId="{FA66A3D5-9EA4-4034-898E-755F158F4616}">
      <dgm:prSet/>
      <dgm:spPr/>
      <dgm:t>
        <a:bodyPr/>
        <a:lstStyle/>
        <a:p>
          <a:endParaRPr lang="en-US"/>
        </a:p>
      </dgm:t>
    </dgm:pt>
    <dgm:pt modelId="{A0F9D7FD-222A-4E3F-BB98-D92E017F4B8B}" type="sibTrans" cxnId="{FA66A3D5-9EA4-4034-898E-755F158F4616}">
      <dgm:prSet/>
      <dgm:spPr/>
      <dgm:t>
        <a:bodyPr/>
        <a:lstStyle/>
        <a:p>
          <a:endParaRPr lang="en-US"/>
        </a:p>
      </dgm:t>
    </dgm:pt>
    <dgm:pt modelId="{34B84924-02A0-40BD-A401-4E651346389F}">
      <dgm:prSet/>
      <dgm:spPr/>
      <dgm:t>
        <a:bodyPr/>
        <a:lstStyle/>
        <a:p>
          <a:r>
            <a:rPr lang="en-US" dirty="0" smtClean="0"/>
            <a:t>Down systems frequency: Average = 1 per day</a:t>
          </a:r>
          <a:endParaRPr lang="en-US" dirty="0"/>
        </a:p>
      </dgm:t>
    </dgm:pt>
    <dgm:pt modelId="{FB7392C3-FB32-4A89-B72C-32C20886A9AB}" type="parTrans" cxnId="{E4092907-14B8-4F69-AF2D-FF9ECBF57B48}">
      <dgm:prSet/>
      <dgm:spPr/>
      <dgm:t>
        <a:bodyPr/>
        <a:lstStyle/>
        <a:p>
          <a:endParaRPr lang="en-US"/>
        </a:p>
      </dgm:t>
    </dgm:pt>
    <dgm:pt modelId="{2EE906AE-5ECB-4808-BFA5-38A03BCD88FF}" type="sibTrans" cxnId="{E4092907-14B8-4F69-AF2D-FF9ECBF57B48}">
      <dgm:prSet/>
      <dgm:spPr/>
      <dgm:t>
        <a:bodyPr/>
        <a:lstStyle/>
        <a:p>
          <a:endParaRPr lang="en-US"/>
        </a:p>
      </dgm:t>
    </dgm:pt>
    <dgm:pt modelId="{4F8E91CE-D8AA-4AD2-B5C1-9147F65DA702}">
      <dgm:prSet/>
      <dgm:spPr/>
      <dgm:t>
        <a:bodyPr/>
        <a:lstStyle/>
        <a:p>
          <a:r>
            <a:rPr lang="en-US" dirty="0" smtClean="0"/>
            <a:t>Mean resolution time for down system: Average = 2 hours</a:t>
          </a:r>
        </a:p>
      </dgm:t>
    </dgm:pt>
    <dgm:pt modelId="{2B5BFC69-D792-47C2-8E63-A16518B98AF6}" type="parTrans" cxnId="{4A8283C7-44D1-45AC-B9F3-39A552FD00B5}">
      <dgm:prSet/>
      <dgm:spPr/>
      <dgm:t>
        <a:bodyPr/>
        <a:lstStyle/>
        <a:p>
          <a:endParaRPr lang="en-US"/>
        </a:p>
      </dgm:t>
    </dgm:pt>
    <dgm:pt modelId="{33BC6807-67A1-4D56-9DF8-D70DC4DF4979}" type="sibTrans" cxnId="{4A8283C7-44D1-45AC-B9F3-39A552FD00B5}">
      <dgm:prSet/>
      <dgm:spPr/>
      <dgm:t>
        <a:bodyPr/>
        <a:lstStyle/>
        <a:p>
          <a:endParaRPr lang="en-US"/>
        </a:p>
      </dgm:t>
    </dgm:pt>
    <dgm:pt modelId="{3C1E6888-D5E9-44DA-A93B-32CD71514163}">
      <dgm:prSet/>
      <dgm:spPr/>
      <dgm:t>
        <a:bodyPr/>
        <a:lstStyle/>
        <a:p>
          <a:r>
            <a:rPr lang="en-US" dirty="0" smtClean="0"/>
            <a:t>Total down system time: 730 hours (365 days x 2 hours)</a:t>
          </a:r>
          <a:endParaRPr lang="en-US" dirty="0"/>
        </a:p>
      </dgm:t>
    </dgm:pt>
    <dgm:pt modelId="{4CAD8AA7-B879-4903-A5E9-AC587F5BB6FB}" type="parTrans" cxnId="{4F48A15E-06EC-49BC-AE26-8BBF3E216788}">
      <dgm:prSet/>
      <dgm:spPr/>
      <dgm:t>
        <a:bodyPr/>
        <a:lstStyle/>
        <a:p>
          <a:endParaRPr lang="en-US"/>
        </a:p>
      </dgm:t>
    </dgm:pt>
    <dgm:pt modelId="{0BEC1F5F-3E7A-4A3D-8EB7-F37B5670C4E5}" type="sibTrans" cxnId="{4F48A15E-06EC-49BC-AE26-8BBF3E216788}">
      <dgm:prSet/>
      <dgm:spPr/>
      <dgm:t>
        <a:bodyPr/>
        <a:lstStyle/>
        <a:p>
          <a:endParaRPr lang="en-US"/>
        </a:p>
      </dgm:t>
    </dgm:pt>
    <dgm:pt modelId="{C23E1D5F-768E-4CDE-9CF9-4D0962F6F979}">
      <dgm:prSet/>
      <dgm:spPr/>
      <dgm:t>
        <a:bodyPr/>
        <a:lstStyle/>
        <a:p>
          <a:r>
            <a:rPr lang="en-US" dirty="0" smtClean="0"/>
            <a:t>Critical failures (major HW replacement): Average 2 per year</a:t>
          </a:r>
          <a:endParaRPr lang="en-US" dirty="0"/>
        </a:p>
      </dgm:t>
    </dgm:pt>
    <dgm:pt modelId="{77061563-5DE6-4F61-9174-4FC21855EC87}" type="parTrans" cxnId="{0C6607FD-E202-4D20-8CB7-088117DF55F0}">
      <dgm:prSet/>
      <dgm:spPr/>
      <dgm:t>
        <a:bodyPr/>
        <a:lstStyle/>
        <a:p>
          <a:endParaRPr lang="en-US"/>
        </a:p>
      </dgm:t>
    </dgm:pt>
    <dgm:pt modelId="{932145EE-4E7F-4B37-97F7-9A2656694301}" type="sibTrans" cxnId="{0C6607FD-E202-4D20-8CB7-088117DF55F0}">
      <dgm:prSet/>
      <dgm:spPr/>
      <dgm:t>
        <a:bodyPr/>
        <a:lstStyle/>
        <a:p>
          <a:endParaRPr lang="en-US"/>
        </a:p>
      </dgm:t>
    </dgm:pt>
    <dgm:pt modelId="{DFB0D593-96F5-4AB2-B09D-2B54A8F048E6}">
      <dgm:prSet/>
      <dgm:spPr/>
      <dgm:t>
        <a:bodyPr/>
        <a:lstStyle/>
        <a:p>
          <a:r>
            <a:rPr lang="en-US" dirty="0" smtClean="0"/>
            <a:t>Critical failure resolution time: 48 hours</a:t>
          </a:r>
        </a:p>
      </dgm:t>
    </dgm:pt>
    <dgm:pt modelId="{54B02176-8BA0-4192-BDEB-EB949B00F2BA}" type="parTrans" cxnId="{9BDFF90D-709D-4AAC-AF9C-0B004D41E06A}">
      <dgm:prSet/>
      <dgm:spPr/>
      <dgm:t>
        <a:bodyPr/>
        <a:lstStyle/>
        <a:p>
          <a:endParaRPr lang="en-US"/>
        </a:p>
      </dgm:t>
    </dgm:pt>
    <dgm:pt modelId="{E26D67C9-BC7F-4455-B8BF-C71D9E38D953}" type="sibTrans" cxnId="{9BDFF90D-709D-4AAC-AF9C-0B004D41E06A}">
      <dgm:prSet/>
      <dgm:spPr/>
      <dgm:t>
        <a:bodyPr/>
        <a:lstStyle/>
        <a:p>
          <a:endParaRPr lang="en-US"/>
        </a:p>
      </dgm:t>
    </dgm:pt>
    <dgm:pt modelId="{E9C0DAAE-58D2-4231-8ADC-5E865F5700F6}">
      <dgm:prSet/>
      <dgm:spPr/>
      <dgm:t>
        <a:bodyPr/>
        <a:lstStyle/>
        <a:p>
          <a:r>
            <a:rPr lang="en-US" dirty="0" smtClean="0"/>
            <a:t>Total failure time: 96 hours (2 systems x 48 hours)</a:t>
          </a:r>
          <a:endParaRPr lang="en-US" dirty="0"/>
        </a:p>
      </dgm:t>
    </dgm:pt>
    <dgm:pt modelId="{52D9ED27-EE45-4DDB-AE4D-8D62810CD7A3}" type="parTrans" cxnId="{24E54E4F-B4D8-4A1F-A0AC-56908CE5E2F3}">
      <dgm:prSet/>
      <dgm:spPr/>
      <dgm:t>
        <a:bodyPr/>
        <a:lstStyle/>
        <a:p>
          <a:endParaRPr lang="en-US"/>
        </a:p>
      </dgm:t>
    </dgm:pt>
    <dgm:pt modelId="{989448C2-6521-4413-919A-3B7A25CBF87D}" type="sibTrans" cxnId="{24E54E4F-B4D8-4A1F-A0AC-56908CE5E2F3}">
      <dgm:prSet/>
      <dgm:spPr/>
      <dgm:t>
        <a:bodyPr/>
        <a:lstStyle/>
        <a:p>
          <a:endParaRPr lang="en-US"/>
        </a:p>
      </dgm:t>
    </dgm:pt>
    <dgm:pt modelId="{14A74C5E-ED97-4441-9323-F05441909CCF}">
      <dgm:prSet/>
      <dgm:spPr/>
      <dgm:t>
        <a:bodyPr/>
        <a:lstStyle/>
        <a:p>
          <a:r>
            <a:rPr lang="en-US" dirty="0" smtClean="0"/>
            <a:t>Total downtime + failures: 826 hours (730 + 96)</a:t>
          </a:r>
          <a:endParaRPr lang="en-US" dirty="0"/>
        </a:p>
      </dgm:t>
    </dgm:pt>
    <dgm:pt modelId="{C4672DBC-CAEC-4304-AED2-E47D11DFE74D}" type="parTrans" cxnId="{1C2AF390-4754-4866-9D72-27AD943615BF}">
      <dgm:prSet/>
      <dgm:spPr/>
      <dgm:t>
        <a:bodyPr/>
        <a:lstStyle/>
        <a:p>
          <a:endParaRPr lang="en-US"/>
        </a:p>
      </dgm:t>
    </dgm:pt>
    <dgm:pt modelId="{CF644787-A81C-499C-9BBD-33CCB7ECC03B}" type="sibTrans" cxnId="{1C2AF390-4754-4866-9D72-27AD943615BF}">
      <dgm:prSet/>
      <dgm:spPr/>
      <dgm:t>
        <a:bodyPr/>
        <a:lstStyle/>
        <a:p>
          <a:endParaRPr lang="en-US"/>
        </a:p>
      </dgm:t>
    </dgm:pt>
    <dgm:pt modelId="{086CEA60-B45D-4440-8E05-BEE29E8C0083}">
      <dgm:prSet/>
      <dgm:spPr/>
      <dgm:t>
        <a:bodyPr/>
        <a:lstStyle/>
        <a:p>
          <a:r>
            <a:rPr lang="en-US" dirty="0" smtClean="0"/>
            <a:t>Total system downtime percentage: .0007564 (826 hours / 1,092,000 hours)</a:t>
          </a:r>
          <a:endParaRPr lang="en-US" dirty="0"/>
        </a:p>
      </dgm:t>
    </dgm:pt>
    <dgm:pt modelId="{3915F58B-C245-42BD-B540-AB9F95A0CE35}" type="parTrans" cxnId="{D6933C48-7C5F-4E6C-A2F7-191381A06517}">
      <dgm:prSet/>
      <dgm:spPr/>
      <dgm:t>
        <a:bodyPr/>
        <a:lstStyle/>
        <a:p>
          <a:endParaRPr lang="en-US"/>
        </a:p>
      </dgm:t>
    </dgm:pt>
    <dgm:pt modelId="{27E9EDF8-6A33-4E53-8230-9847A1D1D074}" type="sibTrans" cxnId="{D6933C48-7C5F-4E6C-A2F7-191381A06517}">
      <dgm:prSet/>
      <dgm:spPr/>
      <dgm:t>
        <a:bodyPr/>
        <a:lstStyle/>
        <a:p>
          <a:endParaRPr lang="en-US"/>
        </a:p>
      </dgm:t>
    </dgm:pt>
    <dgm:pt modelId="{BD1D7C13-F8B1-41E0-9EAE-F6EBD4AA8C58}">
      <dgm:prSet/>
      <dgm:spPr/>
      <dgm:t>
        <a:bodyPr/>
        <a:lstStyle/>
        <a:p>
          <a:r>
            <a:rPr lang="en-US" b="1" dirty="0" smtClean="0"/>
            <a:t>Average uptime: 99.9+%</a:t>
          </a:r>
          <a:endParaRPr lang="en-US" b="1" dirty="0"/>
        </a:p>
      </dgm:t>
    </dgm:pt>
    <dgm:pt modelId="{4F940EC1-41FE-41C4-8B9D-33020538F30F}" type="parTrans" cxnId="{6DC263BB-17DC-431F-89D9-AB00C0F5FCD3}">
      <dgm:prSet/>
      <dgm:spPr/>
      <dgm:t>
        <a:bodyPr/>
        <a:lstStyle/>
        <a:p>
          <a:endParaRPr lang="en-US"/>
        </a:p>
      </dgm:t>
    </dgm:pt>
    <dgm:pt modelId="{47ADEB68-9BC5-4EC0-AD8B-828AEE6537B8}" type="sibTrans" cxnId="{6DC263BB-17DC-431F-89D9-AB00C0F5FCD3}">
      <dgm:prSet/>
      <dgm:spPr/>
      <dgm:t>
        <a:bodyPr/>
        <a:lstStyle/>
        <a:p>
          <a:endParaRPr lang="en-US"/>
        </a:p>
      </dgm:t>
    </dgm:pt>
    <dgm:pt modelId="{27EB93E5-49A8-4003-B7B0-490BE356DAEE}" type="pres">
      <dgm:prSet presAssocID="{2B6D1414-BAFF-4309-88F9-80B909FA8580}" presName="linear" presStyleCnt="0">
        <dgm:presLayoutVars>
          <dgm:animLvl val="lvl"/>
          <dgm:resizeHandles val="exact"/>
        </dgm:presLayoutVars>
      </dgm:prSet>
      <dgm:spPr/>
      <dgm:t>
        <a:bodyPr/>
        <a:lstStyle/>
        <a:p>
          <a:endParaRPr lang="en-US"/>
        </a:p>
      </dgm:t>
    </dgm:pt>
    <dgm:pt modelId="{EA84FAD7-8153-425F-949C-0E5E191C77DD}" type="pres">
      <dgm:prSet presAssocID="{9D8453BF-386C-4C41-8953-C2340EC951F1}" presName="parentText" presStyleLbl="node1" presStyleIdx="0" presStyleCnt="13" custLinFactY="-40554" custLinFactNeighborY="-100000">
        <dgm:presLayoutVars>
          <dgm:chMax val="0"/>
          <dgm:bulletEnabled val="1"/>
        </dgm:presLayoutVars>
      </dgm:prSet>
      <dgm:spPr/>
      <dgm:t>
        <a:bodyPr/>
        <a:lstStyle/>
        <a:p>
          <a:endParaRPr lang="en-US"/>
        </a:p>
      </dgm:t>
    </dgm:pt>
    <dgm:pt modelId="{10B4BC27-21FC-4369-947F-4BF241A1122A}" type="pres">
      <dgm:prSet presAssocID="{0117AA69-ECA7-46DF-BDEA-257A4596F8C6}" presName="spacer" presStyleCnt="0"/>
      <dgm:spPr/>
    </dgm:pt>
    <dgm:pt modelId="{A2917B4C-9BEB-4AE4-855D-6AD1454D0CE2}" type="pres">
      <dgm:prSet presAssocID="{21484C81-0868-448C-836B-C9AFE471407B}" presName="parentText" presStyleLbl="node1" presStyleIdx="1" presStyleCnt="13">
        <dgm:presLayoutVars>
          <dgm:chMax val="0"/>
          <dgm:bulletEnabled val="1"/>
        </dgm:presLayoutVars>
      </dgm:prSet>
      <dgm:spPr/>
      <dgm:t>
        <a:bodyPr/>
        <a:lstStyle/>
        <a:p>
          <a:endParaRPr lang="en-US"/>
        </a:p>
      </dgm:t>
    </dgm:pt>
    <dgm:pt modelId="{AAECE0A7-7415-4C97-81A8-4352E4BA54C3}" type="pres">
      <dgm:prSet presAssocID="{BE31A100-5B12-46A1-BFE0-3FE88451BF72}" presName="spacer" presStyleCnt="0"/>
      <dgm:spPr/>
    </dgm:pt>
    <dgm:pt modelId="{49C76CB9-687A-41CF-91A7-49C33B6BA9E5}" type="pres">
      <dgm:prSet presAssocID="{F6E143A2-D331-49D0-A879-25B1CA57370C}" presName="parentText" presStyleLbl="node1" presStyleIdx="2" presStyleCnt="13">
        <dgm:presLayoutVars>
          <dgm:chMax val="0"/>
          <dgm:bulletEnabled val="1"/>
        </dgm:presLayoutVars>
      </dgm:prSet>
      <dgm:spPr/>
      <dgm:t>
        <a:bodyPr/>
        <a:lstStyle/>
        <a:p>
          <a:endParaRPr lang="en-US"/>
        </a:p>
      </dgm:t>
    </dgm:pt>
    <dgm:pt modelId="{2D43644E-39CD-422D-A27E-20717123BF9F}" type="pres">
      <dgm:prSet presAssocID="{B4D984FE-EC79-4A40-8005-60B7C5C06FA4}" presName="spacer" presStyleCnt="0"/>
      <dgm:spPr/>
    </dgm:pt>
    <dgm:pt modelId="{EEB66C64-488B-4C46-9459-0D4036566B2D}" type="pres">
      <dgm:prSet presAssocID="{CD70807F-CDBB-4D13-8E0D-0B8E9C299F7F}" presName="parentText" presStyleLbl="node1" presStyleIdx="3" presStyleCnt="13">
        <dgm:presLayoutVars>
          <dgm:chMax val="0"/>
          <dgm:bulletEnabled val="1"/>
        </dgm:presLayoutVars>
      </dgm:prSet>
      <dgm:spPr/>
      <dgm:t>
        <a:bodyPr/>
        <a:lstStyle/>
        <a:p>
          <a:endParaRPr lang="en-US"/>
        </a:p>
      </dgm:t>
    </dgm:pt>
    <dgm:pt modelId="{8CE78925-B0EC-462F-B61F-361D97BE7E39}" type="pres">
      <dgm:prSet presAssocID="{A0F9D7FD-222A-4E3F-BB98-D92E017F4B8B}" presName="spacer" presStyleCnt="0"/>
      <dgm:spPr/>
    </dgm:pt>
    <dgm:pt modelId="{DA8E2C6F-E4D2-492F-A73C-E61560D97CAC}" type="pres">
      <dgm:prSet presAssocID="{34B84924-02A0-40BD-A401-4E651346389F}" presName="parentText" presStyleLbl="node1" presStyleIdx="4" presStyleCnt="13">
        <dgm:presLayoutVars>
          <dgm:chMax val="0"/>
          <dgm:bulletEnabled val="1"/>
        </dgm:presLayoutVars>
      </dgm:prSet>
      <dgm:spPr/>
      <dgm:t>
        <a:bodyPr/>
        <a:lstStyle/>
        <a:p>
          <a:endParaRPr lang="en-US"/>
        </a:p>
      </dgm:t>
    </dgm:pt>
    <dgm:pt modelId="{CC81F75F-B679-4EB3-BE31-1E65090A7370}" type="pres">
      <dgm:prSet presAssocID="{2EE906AE-5ECB-4808-BFA5-38A03BCD88FF}" presName="spacer" presStyleCnt="0"/>
      <dgm:spPr/>
    </dgm:pt>
    <dgm:pt modelId="{5C1EE1E8-BE5C-4120-A2A1-8739CC4EBEBD}" type="pres">
      <dgm:prSet presAssocID="{4F8E91CE-D8AA-4AD2-B5C1-9147F65DA702}" presName="parentText" presStyleLbl="node1" presStyleIdx="5" presStyleCnt="13">
        <dgm:presLayoutVars>
          <dgm:chMax val="0"/>
          <dgm:bulletEnabled val="1"/>
        </dgm:presLayoutVars>
      </dgm:prSet>
      <dgm:spPr/>
      <dgm:t>
        <a:bodyPr/>
        <a:lstStyle/>
        <a:p>
          <a:endParaRPr lang="en-US"/>
        </a:p>
      </dgm:t>
    </dgm:pt>
    <dgm:pt modelId="{8CCB12C3-5696-40DA-92DA-1901D73B60B9}" type="pres">
      <dgm:prSet presAssocID="{33BC6807-67A1-4D56-9DF8-D70DC4DF4979}" presName="spacer" presStyleCnt="0"/>
      <dgm:spPr/>
    </dgm:pt>
    <dgm:pt modelId="{B488167B-481E-4E85-B5B1-2DD27597A059}" type="pres">
      <dgm:prSet presAssocID="{3C1E6888-D5E9-44DA-A93B-32CD71514163}" presName="parentText" presStyleLbl="node1" presStyleIdx="6" presStyleCnt="13">
        <dgm:presLayoutVars>
          <dgm:chMax val="0"/>
          <dgm:bulletEnabled val="1"/>
        </dgm:presLayoutVars>
      </dgm:prSet>
      <dgm:spPr/>
      <dgm:t>
        <a:bodyPr/>
        <a:lstStyle/>
        <a:p>
          <a:endParaRPr lang="en-US"/>
        </a:p>
      </dgm:t>
    </dgm:pt>
    <dgm:pt modelId="{10EC5B7C-629D-4E2E-BF63-B94AA0DCCFC6}" type="pres">
      <dgm:prSet presAssocID="{0BEC1F5F-3E7A-4A3D-8EB7-F37B5670C4E5}" presName="spacer" presStyleCnt="0"/>
      <dgm:spPr/>
    </dgm:pt>
    <dgm:pt modelId="{79E9D066-986C-4B4E-A316-462630B226A9}" type="pres">
      <dgm:prSet presAssocID="{C23E1D5F-768E-4CDE-9CF9-4D0962F6F979}" presName="parentText" presStyleLbl="node1" presStyleIdx="7" presStyleCnt="13">
        <dgm:presLayoutVars>
          <dgm:chMax val="0"/>
          <dgm:bulletEnabled val="1"/>
        </dgm:presLayoutVars>
      </dgm:prSet>
      <dgm:spPr/>
      <dgm:t>
        <a:bodyPr/>
        <a:lstStyle/>
        <a:p>
          <a:endParaRPr lang="en-US"/>
        </a:p>
      </dgm:t>
    </dgm:pt>
    <dgm:pt modelId="{C1AAB53B-F627-475B-BFD3-961A63AF11D1}" type="pres">
      <dgm:prSet presAssocID="{932145EE-4E7F-4B37-97F7-9A2656694301}" presName="spacer" presStyleCnt="0"/>
      <dgm:spPr/>
    </dgm:pt>
    <dgm:pt modelId="{96070559-2F36-4341-844E-3D0C9DE820E6}" type="pres">
      <dgm:prSet presAssocID="{DFB0D593-96F5-4AB2-B09D-2B54A8F048E6}" presName="parentText" presStyleLbl="node1" presStyleIdx="8" presStyleCnt="13">
        <dgm:presLayoutVars>
          <dgm:chMax val="0"/>
          <dgm:bulletEnabled val="1"/>
        </dgm:presLayoutVars>
      </dgm:prSet>
      <dgm:spPr/>
      <dgm:t>
        <a:bodyPr/>
        <a:lstStyle/>
        <a:p>
          <a:endParaRPr lang="en-US"/>
        </a:p>
      </dgm:t>
    </dgm:pt>
    <dgm:pt modelId="{6803ADE9-0CE2-4677-99AA-337986837E52}" type="pres">
      <dgm:prSet presAssocID="{E26D67C9-BC7F-4455-B8BF-C71D9E38D953}" presName="spacer" presStyleCnt="0"/>
      <dgm:spPr/>
    </dgm:pt>
    <dgm:pt modelId="{A5D405F6-97B6-4138-A033-8FE4029DADC9}" type="pres">
      <dgm:prSet presAssocID="{E9C0DAAE-58D2-4231-8ADC-5E865F5700F6}" presName="parentText" presStyleLbl="node1" presStyleIdx="9" presStyleCnt="13">
        <dgm:presLayoutVars>
          <dgm:chMax val="0"/>
          <dgm:bulletEnabled val="1"/>
        </dgm:presLayoutVars>
      </dgm:prSet>
      <dgm:spPr/>
      <dgm:t>
        <a:bodyPr/>
        <a:lstStyle/>
        <a:p>
          <a:endParaRPr lang="en-US"/>
        </a:p>
      </dgm:t>
    </dgm:pt>
    <dgm:pt modelId="{6A6D7B06-4B35-4038-B2EA-D803A2A664A3}" type="pres">
      <dgm:prSet presAssocID="{989448C2-6521-4413-919A-3B7A25CBF87D}" presName="spacer" presStyleCnt="0"/>
      <dgm:spPr/>
    </dgm:pt>
    <dgm:pt modelId="{FF0F2213-3A26-46D5-B252-50E58C7422CC}" type="pres">
      <dgm:prSet presAssocID="{14A74C5E-ED97-4441-9323-F05441909CCF}" presName="parentText" presStyleLbl="node1" presStyleIdx="10" presStyleCnt="13">
        <dgm:presLayoutVars>
          <dgm:chMax val="0"/>
          <dgm:bulletEnabled val="1"/>
        </dgm:presLayoutVars>
      </dgm:prSet>
      <dgm:spPr/>
      <dgm:t>
        <a:bodyPr/>
        <a:lstStyle/>
        <a:p>
          <a:endParaRPr lang="en-US"/>
        </a:p>
      </dgm:t>
    </dgm:pt>
    <dgm:pt modelId="{0B6E308C-04FC-4CB7-8AD3-8D6B9E648C1D}" type="pres">
      <dgm:prSet presAssocID="{CF644787-A81C-499C-9BBD-33CCB7ECC03B}" presName="spacer" presStyleCnt="0"/>
      <dgm:spPr/>
    </dgm:pt>
    <dgm:pt modelId="{3FFBBE52-5E70-4D1D-9E52-AC0C2DA0E3C8}" type="pres">
      <dgm:prSet presAssocID="{086CEA60-B45D-4440-8E05-BEE29E8C0083}" presName="parentText" presStyleLbl="node1" presStyleIdx="11" presStyleCnt="13">
        <dgm:presLayoutVars>
          <dgm:chMax val="0"/>
          <dgm:bulletEnabled val="1"/>
        </dgm:presLayoutVars>
      </dgm:prSet>
      <dgm:spPr/>
      <dgm:t>
        <a:bodyPr/>
        <a:lstStyle/>
        <a:p>
          <a:endParaRPr lang="en-US"/>
        </a:p>
      </dgm:t>
    </dgm:pt>
    <dgm:pt modelId="{F7FB19CF-42D3-493F-983F-7C38E5C472F6}" type="pres">
      <dgm:prSet presAssocID="{27E9EDF8-6A33-4E53-8230-9847A1D1D074}" presName="spacer" presStyleCnt="0"/>
      <dgm:spPr/>
    </dgm:pt>
    <dgm:pt modelId="{F65764F7-C7C8-489B-B824-F8D3F8A242AD}" type="pres">
      <dgm:prSet presAssocID="{BD1D7C13-F8B1-41E0-9EAE-F6EBD4AA8C58}" presName="parentText" presStyleLbl="node1" presStyleIdx="12" presStyleCnt="13">
        <dgm:presLayoutVars>
          <dgm:chMax val="0"/>
          <dgm:bulletEnabled val="1"/>
        </dgm:presLayoutVars>
      </dgm:prSet>
      <dgm:spPr/>
      <dgm:t>
        <a:bodyPr/>
        <a:lstStyle/>
        <a:p>
          <a:endParaRPr lang="en-US"/>
        </a:p>
      </dgm:t>
    </dgm:pt>
  </dgm:ptLst>
  <dgm:cxnLst>
    <dgm:cxn modelId="{4A8283C7-44D1-45AC-B9F3-39A552FD00B5}" srcId="{2B6D1414-BAFF-4309-88F9-80B909FA8580}" destId="{4F8E91CE-D8AA-4AD2-B5C1-9147F65DA702}" srcOrd="5" destOrd="0" parTransId="{2B5BFC69-D792-47C2-8E63-A16518B98AF6}" sibTransId="{33BC6807-67A1-4D56-9DF8-D70DC4DF4979}"/>
    <dgm:cxn modelId="{D6933C48-7C5F-4E6C-A2F7-191381A06517}" srcId="{2B6D1414-BAFF-4309-88F9-80B909FA8580}" destId="{086CEA60-B45D-4440-8E05-BEE29E8C0083}" srcOrd="11" destOrd="0" parTransId="{3915F58B-C245-42BD-B540-AB9F95A0CE35}" sibTransId="{27E9EDF8-6A33-4E53-8230-9847A1D1D074}"/>
    <dgm:cxn modelId="{4F48A15E-06EC-49BC-AE26-8BBF3E216788}" srcId="{2B6D1414-BAFF-4309-88F9-80B909FA8580}" destId="{3C1E6888-D5E9-44DA-A93B-32CD71514163}" srcOrd="6" destOrd="0" parTransId="{4CAD8AA7-B879-4903-A5E9-AC587F5BB6FB}" sibTransId="{0BEC1F5F-3E7A-4A3D-8EB7-F37B5670C4E5}"/>
    <dgm:cxn modelId="{1C2AF390-4754-4866-9D72-27AD943615BF}" srcId="{2B6D1414-BAFF-4309-88F9-80B909FA8580}" destId="{14A74C5E-ED97-4441-9323-F05441909CCF}" srcOrd="10" destOrd="0" parTransId="{C4672DBC-CAEC-4304-AED2-E47D11DFE74D}" sibTransId="{CF644787-A81C-499C-9BBD-33CCB7ECC03B}"/>
    <dgm:cxn modelId="{C62F47B6-3F75-472B-8211-8865B8F2B9C5}" type="presOf" srcId="{C23E1D5F-768E-4CDE-9CF9-4D0962F6F979}" destId="{79E9D066-986C-4B4E-A316-462630B226A9}" srcOrd="0" destOrd="0" presId="urn:microsoft.com/office/officeart/2005/8/layout/vList2"/>
    <dgm:cxn modelId="{E4092907-14B8-4F69-AF2D-FF9ECBF57B48}" srcId="{2B6D1414-BAFF-4309-88F9-80B909FA8580}" destId="{34B84924-02A0-40BD-A401-4E651346389F}" srcOrd="4" destOrd="0" parTransId="{FB7392C3-FB32-4A89-B72C-32C20886A9AB}" sibTransId="{2EE906AE-5ECB-4808-BFA5-38A03BCD88FF}"/>
    <dgm:cxn modelId="{724F6DF4-D98B-4FA2-BD8B-ED2D98A4DC5F}" srcId="{2B6D1414-BAFF-4309-88F9-80B909FA8580}" destId="{21484C81-0868-448C-836B-C9AFE471407B}" srcOrd="1" destOrd="0" parTransId="{DAE32EAE-F0E9-4DBB-A31D-3CAD64AB7B9B}" sibTransId="{BE31A100-5B12-46A1-BFE0-3FE88451BF72}"/>
    <dgm:cxn modelId="{A3768732-919C-4C3D-A95A-3F6A2E826A0F}" type="presOf" srcId="{DFB0D593-96F5-4AB2-B09D-2B54A8F048E6}" destId="{96070559-2F36-4341-844E-3D0C9DE820E6}" srcOrd="0" destOrd="0" presId="urn:microsoft.com/office/officeart/2005/8/layout/vList2"/>
    <dgm:cxn modelId="{0C6607FD-E202-4D20-8CB7-088117DF55F0}" srcId="{2B6D1414-BAFF-4309-88F9-80B909FA8580}" destId="{C23E1D5F-768E-4CDE-9CF9-4D0962F6F979}" srcOrd="7" destOrd="0" parTransId="{77061563-5DE6-4F61-9174-4FC21855EC87}" sibTransId="{932145EE-4E7F-4B37-97F7-9A2656694301}"/>
    <dgm:cxn modelId="{9BDFF90D-709D-4AAC-AF9C-0B004D41E06A}" srcId="{2B6D1414-BAFF-4309-88F9-80B909FA8580}" destId="{DFB0D593-96F5-4AB2-B09D-2B54A8F048E6}" srcOrd="8" destOrd="0" parTransId="{54B02176-8BA0-4192-BDEB-EB949B00F2BA}" sibTransId="{E26D67C9-BC7F-4455-B8BF-C71D9E38D953}"/>
    <dgm:cxn modelId="{CB5C5295-D34E-42E1-9022-9581E5541DB8}" type="presOf" srcId="{E9C0DAAE-58D2-4231-8ADC-5E865F5700F6}" destId="{A5D405F6-97B6-4138-A033-8FE4029DADC9}" srcOrd="0" destOrd="0" presId="urn:microsoft.com/office/officeart/2005/8/layout/vList2"/>
    <dgm:cxn modelId="{A0C9E9AB-5150-4640-A8C3-37A45A7E4B5A}" srcId="{2B6D1414-BAFF-4309-88F9-80B909FA8580}" destId="{F6E143A2-D331-49D0-A879-25B1CA57370C}" srcOrd="2" destOrd="0" parTransId="{572A0812-037A-402F-A4E0-FAD0DA66ACF7}" sibTransId="{B4D984FE-EC79-4A40-8005-60B7C5C06FA4}"/>
    <dgm:cxn modelId="{4C672C10-A306-4997-A17F-8B286E9FCA77}" type="presOf" srcId="{BD1D7C13-F8B1-41E0-9EAE-F6EBD4AA8C58}" destId="{F65764F7-C7C8-489B-B824-F8D3F8A242AD}" srcOrd="0" destOrd="0" presId="urn:microsoft.com/office/officeart/2005/8/layout/vList2"/>
    <dgm:cxn modelId="{2487BBD3-CBC9-442D-9CFA-733A8F6F97B1}" type="presOf" srcId="{F6E143A2-D331-49D0-A879-25B1CA57370C}" destId="{49C76CB9-687A-41CF-91A7-49C33B6BA9E5}" srcOrd="0" destOrd="0" presId="urn:microsoft.com/office/officeart/2005/8/layout/vList2"/>
    <dgm:cxn modelId="{B03289DE-96DF-4A19-92BB-98F6EF3D52C7}" type="presOf" srcId="{14A74C5E-ED97-4441-9323-F05441909CCF}" destId="{FF0F2213-3A26-46D5-B252-50E58C7422CC}" srcOrd="0" destOrd="0" presId="urn:microsoft.com/office/officeart/2005/8/layout/vList2"/>
    <dgm:cxn modelId="{6DC263BB-17DC-431F-89D9-AB00C0F5FCD3}" srcId="{2B6D1414-BAFF-4309-88F9-80B909FA8580}" destId="{BD1D7C13-F8B1-41E0-9EAE-F6EBD4AA8C58}" srcOrd="12" destOrd="0" parTransId="{4F940EC1-41FE-41C4-8B9D-33020538F30F}" sibTransId="{47ADEB68-9BC5-4EC0-AD8B-828AEE6537B8}"/>
    <dgm:cxn modelId="{24E54E4F-B4D8-4A1F-A0AC-56908CE5E2F3}" srcId="{2B6D1414-BAFF-4309-88F9-80B909FA8580}" destId="{E9C0DAAE-58D2-4231-8ADC-5E865F5700F6}" srcOrd="9" destOrd="0" parTransId="{52D9ED27-EE45-4DDB-AE4D-8D62810CD7A3}" sibTransId="{989448C2-6521-4413-919A-3B7A25CBF87D}"/>
    <dgm:cxn modelId="{FA66A3D5-9EA4-4034-898E-755F158F4616}" srcId="{2B6D1414-BAFF-4309-88F9-80B909FA8580}" destId="{CD70807F-CDBB-4D13-8E0D-0B8E9C299F7F}" srcOrd="3" destOrd="0" parTransId="{447AEEF7-67F9-45B2-AB92-16EEA84994A8}" sibTransId="{A0F9D7FD-222A-4E3F-BB98-D92E017F4B8B}"/>
    <dgm:cxn modelId="{0E116C26-9C0F-40AD-9A55-CDC2EA70FF9B}" srcId="{2B6D1414-BAFF-4309-88F9-80B909FA8580}" destId="{9D8453BF-386C-4C41-8953-C2340EC951F1}" srcOrd="0" destOrd="0" parTransId="{32B5CC11-A97E-473A-ADC7-CF8672682C3E}" sibTransId="{0117AA69-ECA7-46DF-BDEA-257A4596F8C6}"/>
    <dgm:cxn modelId="{279A8649-94AB-476E-901A-34FC4C44941D}" type="presOf" srcId="{CD70807F-CDBB-4D13-8E0D-0B8E9C299F7F}" destId="{EEB66C64-488B-4C46-9459-0D4036566B2D}" srcOrd="0" destOrd="0" presId="urn:microsoft.com/office/officeart/2005/8/layout/vList2"/>
    <dgm:cxn modelId="{D75F7173-21C5-40B7-9354-5709A1559DB4}" type="presOf" srcId="{086CEA60-B45D-4440-8E05-BEE29E8C0083}" destId="{3FFBBE52-5E70-4D1D-9E52-AC0C2DA0E3C8}" srcOrd="0" destOrd="0" presId="urn:microsoft.com/office/officeart/2005/8/layout/vList2"/>
    <dgm:cxn modelId="{AA507FD7-EDA4-41F7-9F96-EA2188831869}" type="presOf" srcId="{4F8E91CE-D8AA-4AD2-B5C1-9147F65DA702}" destId="{5C1EE1E8-BE5C-4120-A2A1-8739CC4EBEBD}" srcOrd="0" destOrd="0" presId="urn:microsoft.com/office/officeart/2005/8/layout/vList2"/>
    <dgm:cxn modelId="{F18F31E4-EC93-4188-9563-880DDDA0DE9C}" type="presOf" srcId="{2B6D1414-BAFF-4309-88F9-80B909FA8580}" destId="{27EB93E5-49A8-4003-B7B0-490BE356DAEE}" srcOrd="0" destOrd="0" presId="urn:microsoft.com/office/officeart/2005/8/layout/vList2"/>
    <dgm:cxn modelId="{45B9B2CA-DB34-4978-B9F8-AF662248E86A}" type="presOf" srcId="{9D8453BF-386C-4C41-8953-C2340EC951F1}" destId="{EA84FAD7-8153-425F-949C-0E5E191C77DD}" srcOrd="0" destOrd="0" presId="urn:microsoft.com/office/officeart/2005/8/layout/vList2"/>
    <dgm:cxn modelId="{A129149F-47AA-4E3D-8313-7020710774C0}" type="presOf" srcId="{21484C81-0868-448C-836B-C9AFE471407B}" destId="{A2917B4C-9BEB-4AE4-855D-6AD1454D0CE2}" srcOrd="0" destOrd="0" presId="urn:microsoft.com/office/officeart/2005/8/layout/vList2"/>
    <dgm:cxn modelId="{A4A8607F-1693-4878-954F-EA10C90378E0}" type="presOf" srcId="{3C1E6888-D5E9-44DA-A93B-32CD71514163}" destId="{B488167B-481E-4E85-B5B1-2DD27597A059}" srcOrd="0" destOrd="0" presId="urn:microsoft.com/office/officeart/2005/8/layout/vList2"/>
    <dgm:cxn modelId="{CC7EDE1C-09B3-4B16-AF71-101DAB4F70EF}" type="presOf" srcId="{34B84924-02A0-40BD-A401-4E651346389F}" destId="{DA8E2C6F-E4D2-492F-A73C-E61560D97CAC}" srcOrd="0" destOrd="0" presId="urn:microsoft.com/office/officeart/2005/8/layout/vList2"/>
    <dgm:cxn modelId="{B2D07BDD-2174-41AD-89FF-5E1F4EAA4FA2}" type="presParOf" srcId="{27EB93E5-49A8-4003-B7B0-490BE356DAEE}" destId="{EA84FAD7-8153-425F-949C-0E5E191C77DD}" srcOrd="0" destOrd="0" presId="urn:microsoft.com/office/officeart/2005/8/layout/vList2"/>
    <dgm:cxn modelId="{3F846B4C-A0F4-43DD-A9ED-F9BBA3F8AA0F}" type="presParOf" srcId="{27EB93E5-49A8-4003-B7B0-490BE356DAEE}" destId="{10B4BC27-21FC-4369-947F-4BF241A1122A}" srcOrd="1" destOrd="0" presId="urn:microsoft.com/office/officeart/2005/8/layout/vList2"/>
    <dgm:cxn modelId="{F7CF5BF7-4FBB-4A2B-9361-EC1234D5AA3B}" type="presParOf" srcId="{27EB93E5-49A8-4003-B7B0-490BE356DAEE}" destId="{A2917B4C-9BEB-4AE4-855D-6AD1454D0CE2}" srcOrd="2" destOrd="0" presId="urn:microsoft.com/office/officeart/2005/8/layout/vList2"/>
    <dgm:cxn modelId="{40D153FA-52B6-4253-B48F-FD5431BE1E36}" type="presParOf" srcId="{27EB93E5-49A8-4003-B7B0-490BE356DAEE}" destId="{AAECE0A7-7415-4C97-81A8-4352E4BA54C3}" srcOrd="3" destOrd="0" presId="urn:microsoft.com/office/officeart/2005/8/layout/vList2"/>
    <dgm:cxn modelId="{55071F4A-EA10-442A-91DC-14E550FEA4A4}" type="presParOf" srcId="{27EB93E5-49A8-4003-B7B0-490BE356DAEE}" destId="{49C76CB9-687A-41CF-91A7-49C33B6BA9E5}" srcOrd="4" destOrd="0" presId="urn:microsoft.com/office/officeart/2005/8/layout/vList2"/>
    <dgm:cxn modelId="{3123CA00-BBBD-4815-8FB5-EDE73892F61C}" type="presParOf" srcId="{27EB93E5-49A8-4003-B7B0-490BE356DAEE}" destId="{2D43644E-39CD-422D-A27E-20717123BF9F}" srcOrd="5" destOrd="0" presId="urn:microsoft.com/office/officeart/2005/8/layout/vList2"/>
    <dgm:cxn modelId="{21A7B989-092F-4E98-9047-0A425176EECE}" type="presParOf" srcId="{27EB93E5-49A8-4003-B7B0-490BE356DAEE}" destId="{EEB66C64-488B-4C46-9459-0D4036566B2D}" srcOrd="6" destOrd="0" presId="urn:microsoft.com/office/officeart/2005/8/layout/vList2"/>
    <dgm:cxn modelId="{D832E2BF-4AD1-4D68-9314-E478AC1F566F}" type="presParOf" srcId="{27EB93E5-49A8-4003-B7B0-490BE356DAEE}" destId="{8CE78925-B0EC-462F-B61F-361D97BE7E39}" srcOrd="7" destOrd="0" presId="urn:microsoft.com/office/officeart/2005/8/layout/vList2"/>
    <dgm:cxn modelId="{933436DB-A819-47E0-94A8-ED150BFBE2FD}" type="presParOf" srcId="{27EB93E5-49A8-4003-B7B0-490BE356DAEE}" destId="{DA8E2C6F-E4D2-492F-A73C-E61560D97CAC}" srcOrd="8" destOrd="0" presId="urn:microsoft.com/office/officeart/2005/8/layout/vList2"/>
    <dgm:cxn modelId="{C7236B16-8B92-4DA1-854F-8DB1BB94E521}" type="presParOf" srcId="{27EB93E5-49A8-4003-B7B0-490BE356DAEE}" destId="{CC81F75F-B679-4EB3-BE31-1E65090A7370}" srcOrd="9" destOrd="0" presId="urn:microsoft.com/office/officeart/2005/8/layout/vList2"/>
    <dgm:cxn modelId="{2C8E63C7-3254-4C11-9AE0-9347E45BE62C}" type="presParOf" srcId="{27EB93E5-49A8-4003-B7B0-490BE356DAEE}" destId="{5C1EE1E8-BE5C-4120-A2A1-8739CC4EBEBD}" srcOrd="10" destOrd="0" presId="urn:microsoft.com/office/officeart/2005/8/layout/vList2"/>
    <dgm:cxn modelId="{907109C3-1B7F-45AA-B52F-308D5E62B483}" type="presParOf" srcId="{27EB93E5-49A8-4003-B7B0-490BE356DAEE}" destId="{8CCB12C3-5696-40DA-92DA-1901D73B60B9}" srcOrd="11" destOrd="0" presId="urn:microsoft.com/office/officeart/2005/8/layout/vList2"/>
    <dgm:cxn modelId="{09C60D83-3AEA-4185-A4D9-E390074F9CC2}" type="presParOf" srcId="{27EB93E5-49A8-4003-B7B0-490BE356DAEE}" destId="{B488167B-481E-4E85-B5B1-2DD27597A059}" srcOrd="12" destOrd="0" presId="urn:microsoft.com/office/officeart/2005/8/layout/vList2"/>
    <dgm:cxn modelId="{ABB86D79-AAD4-4DF1-BE3B-87524EA76DC7}" type="presParOf" srcId="{27EB93E5-49A8-4003-B7B0-490BE356DAEE}" destId="{10EC5B7C-629D-4E2E-BF63-B94AA0DCCFC6}" srcOrd="13" destOrd="0" presId="urn:microsoft.com/office/officeart/2005/8/layout/vList2"/>
    <dgm:cxn modelId="{1169F5E1-4421-456F-AA80-DBF0187CD429}" type="presParOf" srcId="{27EB93E5-49A8-4003-B7B0-490BE356DAEE}" destId="{79E9D066-986C-4B4E-A316-462630B226A9}" srcOrd="14" destOrd="0" presId="urn:microsoft.com/office/officeart/2005/8/layout/vList2"/>
    <dgm:cxn modelId="{BB026AAA-C7F5-4B13-B04E-4930C644188B}" type="presParOf" srcId="{27EB93E5-49A8-4003-B7B0-490BE356DAEE}" destId="{C1AAB53B-F627-475B-BFD3-961A63AF11D1}" srcOrd="15" destOrd="0" presId="urn:microsoft.com/office/officeart/2005/8/layout/vList2"/>
    <dgm:cxn modelId="{CEF5749D-2BEC-46F3-BCDD-A9BCA105A68C}" type="presParOf" srcId="{27EB93E5-49A8-4003-B7B0-490BE356DAEE}" destId="{96070559-2F36-4341-844E-3D0C9DE820E6}" srcOrd="16" destOrd="0" presId="urn:microsoft.com/office/officeart/2005/8/layout/vList2"/>
    <dgm:cxn modelId="{A55C7D4E-CBB0-4521-8B44-7AD7CBD8B531}" type="presParOf" srcId="{27EB93E5-49A8-4003-B7B0-490BE356DAEE}" destId="{6803ADE9-0CE2-4677-99AA-337986837E52}" srcOrd="17" destOrd="0" presId="urn:microsoft.com/office/officeart/2005/8/layout/vList2"/>
    <dgm:cxn modelId="{D485F9ED-57C7-40A6-95D1-F261617D1B4A}" type="presParOf" srcId="{27EB93E5-49A8-4003-B7B0-490BE356DAEE}" destId="{A5D405F6-97B6-4138-A033-8FE4029DADC9}" srcOrd="18" destOrd="0" presId="urn:microsoft.com/office/officeart/2005/8/layout/vList2"/>
    <dgm:cxn modelId="{C98F37A3-DD19-41AA-B36F-9D65F267A982}" type="presParOf" srcId="{27EB93E5-49A8-4003-B7B0-490BE356DAEE}" destId="{6A6D7B06-4B35-4038-B2EA-D803A2A664A3}" srcOrd="19" destOrd="0" presId="urn:microsoft.com/office/officeart/2005/8/layout/vList2"/>
    <dgm:cxn modelId="{EEFE6899-B9DC-45D2-AD57-5D87DA15B88E}" type="presParOf" srcId="{27EB93E5-49A8-4003-B7B0-490BE356DAEE}" destId="{FF0F2213-3A26-46D5-B252-50E58C7422CC}" srcOrd="20" destOrd="0" presId="urn:microsoft.com/office/officeart/2005/8/layout/vList2"/>
    <dgm:cxn modelId="{7F61A800-27F8-4480-A092-82733CD742B6}" type="presParOf" srcId="{27EB93E5-49A8-4003-B7B0-490BE356DAEE}" destId="{0B6E308C-04FC-4CB7-8AD3-8D6B9E648C1D}" srcOrd="21" destOrd="0" presId="urn:microsoft.com/office/officeart/2005/8/layout/vList2"/>
    <dgm:cxn modelId="{57301C09-66DA-4F5E-815E-D52CA65C3B8F}" type="presParOf" srcId="{27EB93E5-49A8-4003-B7B0-490BE356DAEE}" destId="{3FFBBE52-5E70-4D1D-9E52-AC0C2DA0E3C8}" srcOrd="22" destOrd="0" presId="urn:microsoft.com/office/officeart/2005/8/layout/vList2"/>
    <dgm:cxn modelId="{53973F41-B159-4313-9558-6B3D4EA0AB8C}" type="presParOf" srcId="{27EB93E5-49A8-4003-B7B0-490BE356DAEE}" destId="{F7FB19CF-42D3-493F-983F-7C38E5C472F6}" srcOrd="23" destOrd="0" presId="urn:microsoft.com/office/officeart/2005/8/layout/vList2"/>
    <dgm:cxn modelId="{7EAD389B-0C96-495C-A4E8-4C88C693792A}" type="presParOf" srcId="{27EB93E5-49A8-4003-B7B0-490BE356DAEE}" destId="{F65764F7-C7C8-489B-B824-F8D3F8A242AD}" srcOrd="2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77B40B-3ED2-4D1B-8307-3E5C848C0289}" type="doc">
      <dgm:prSet loTypeId="urn:microsoft.com/office/officeart/2005/8/layout/equation2" loCatId="relationship" qsTypeId="urn:microsoft.com/office/officeart/2005/8/quickstyle/simple3" qsCatId="simple" csTypeId="urn:microsoft.com/office/officeart/2005/8/colors/accent2_5" csCatId="accent2" phldr="1"/>
      <dgm:spPr/>
    </dgm:pt>
    <dgm:pt modelId="{7A5FBE31-9D33-4A66-82DE-8CCD8D54D0F4}">
      <dgm:prSet phldrT="[Text]"/>
      <dgm:spPr/>
      <dgm:t>
        <a:bodyPr/>
        <a:lstStyle/>
        <a:p>
          <a:r>
            <a:rPr lang="en-US" b="1" dirty="0" smtClean="0"/>
            <a:t>1 Second Wait Time decrease = $360,577</a:t>
          </a:r>
          <a:endParaRPr lang="en-US" b="1" dirty="0"/>
        </a:p>
      </dgm:t>
    </dgm:pt>
    <dgm:pt modelId="{4ED89F24-8879-447F-BBD7-1EB21F872CB7}" type="parTrans" cxnId="{4A9FEE7A-A76B-485F-81B4-5F2F521A7F78}">
      <dgm:prSet/>
      <dgm:spPr/>
      <dgm:t>
        <a:bodyPr/>
        <a:lstStyle/>
        <a:p>
          <a:endParaRPr lang="en-US"/>
        </a:p>
      </dgm:t>
    </dgm:pt>
    <dgm:pt modelId="{416E7F38-415C-4ACF-AF43-70F4F18B28DC}" type="sibTrans" cxnId="{4A9FEE7A-A76B-485F-81B4-5F2F521A7F78}">
      <dgm:prSet/>
      <dgm:spPr>
        <a:solidFill>
          <a:srgbClr val="C00000"/>
        </a:solidFill>
      </dgm:spPr>
      <dgm:t>
        <a:bodyPr/>
        <a:lstStyle/>
        <a:p>
          <a:endParaRPr lang="en-US" dirty="0"/>
        </a:p>
      </dgm:t>
    </dgm:pt>
    <dgm:pt modelId="{60D32CE6-99B5-4CFE-A4C7-00EE9124B0D1}">
      <dgm:prSet phldrT="[Text]"/>
      <dgm:spPr/>
      <dgm:t>
        <a:bodyPr/>
        <a:lstStyle/>
        <a:p>
          <a:r>
            <a:rPr lang="en-US" b="1" dirty="0" smtClean="0"/>
            <a:t>1% right party call rate increase = $750,000</a:t>
          </a:r>
          <a:endParaRPr lang="en-US" b="1" dirty="0"/>
        </a:p>
      </dgm:t>
    </dgm:pt>
    <dgm:pt modelId="{5EAA46BA-1C78-4F8D-95D1-F5BBC88D7F06}" type="parTrans" cxnId="{D7B6FEBC-BCB5-4882-99E2-E7F5FD561486}">
      <dgm:prSet/>
      <dgm:spPr/>
      <dgm:t>
        <a:bodyPr/>
        <a:lstStyle/>
        <a:p>
          <a:endParaRPr lang="en-US"/>
        </a:p>
      </dgm:t>
    </dgm:pt>
    <dgm:pt modelId="{E62122EA-2C32-41B2-86E7-7BE46BEE2010}" type="sibTrans" cxnId="{D7B6FEBC-BCB5-4882-99E2-E7F5FD561486}">
      <dgm:prSet/>
      <dgm:spPr>
        <a:solidFill>
          <a:srgbClr val="C00000"/>
        </a:solidFill>
      </dgm:spPr>
      <dgm:t>
        <a:bodyPr/>
        <a:lstStyle/>
        <a:p>
          <a:endParaRPr lang="en-US" dirty="0"/>
        </a:p>
      </dgm:t>
    </dgm:pt>
    <dgm:pt modelId="{15D37B7B-8931-424C-9AD4-B52AA734DC80}">
      <dgm:prSet phldrT="[Text]"/>
      <dgm:spPr/>
      <dgm:t>
        <a:bodyPr/>
        <a:lstStyle/>
        <a:p>
          <a:r>
            <a:rPr lang="en-US" b="1" dirty="0" smtClean="0"/>
            <a:t>These incremental improvements total over  </a:t>
          </a:r>
          <a:br>
            <a:rPr lang="en-US" b="1" dirty="0" smtClean="0"/>
          </a:br>
          <a:r>
            <a:rPr lang="en-US" b="1" dirty="0" smtClean="0"/>
            <a:t>$1.4  million </a:t>
          </a:r>
          <a:br>
            <a:rPr lang="en-US" b="1" dirty="0" smtClean="0"/>
          </a:br>
          <a:r>
            <a:rPr lang="en-US" b="1" dirty="0" smtClean="0"/>
            <a:t>in increased sales</a:t>
          </a:r>
          <a:endParaRPr lang="en-US" b="1" dirty="0"/>
        </a:p>
      </dgm:t>
    </dgm:pt>
    <dgm:pt modelId="{7B87167B-A039-4410-9D55-6C27926C1C6C}" type="parTrans" cxnId="{EBBB93E8-4E16-4D4D-A337-8A65149B5B99}">
      <dgm:prSet/>
      <dgm:spPr/>
      <dgm:t>
        <a:bodyPr/>
        <a:lstStyle/>
        <a:p>
          <a:endParaRPr lang="en-US"/>
        </a:p>
      </dgm:t>
    </dgm:pt>
    <dgm:pt modelId="{206B01DA-2E74-464A-A42D-22D4233B58DB}" type="sibTrans" cxnId="{EBBB93E8-4E16-4D4D-A337-8A65149B5B99}">
      <dgm:prSet/>
      <dgm:spPr/>
      <dgm:t>
        <a:bodyPr/>
        <a:lstStyle/>
        <a:p>
          <a:endParaRPr lang="en-US"/>
        </a:p>
      </dgm:t>
    </dgm:pt>
    <dgm:pt modelId="{F5165DFD-6FD7-4AEC-84B7-8D7D24B00AA8}">
      <dgm:prSet phldrT="[Text]"/>
      <dgm:spPr/>
      <dgm:t>
        <a:bodyPr/>
        <a:lstStyle/>
        <a:p>
          <a:r>
            <a:rPr lang="en-US" b="1" dirty="0" smtClean="0"/>
            <a:t>1% uptime increase = $321,429</a:t>
          </a:r>
          <a:endParaRPr lang="en-US" b="1" dirty="0"/>
        </a:p>
      </dgm:t>
    </dgm:pt>
    <dgm:pt modelId="{8AA3D3C3-92E1-4A1F-B36E-DC530F928B03}" type="parTrans" cxnId="{047A66E7-581E-4D4A-808D-A3A3E65CE18F}">
      <dgm:prSet/>
      <dgm:spPr/>
      <dgm:t>
        <a:bodyPr/>
        <a:lstStyle/>
        <a:p>
          <a:endParaRPr lang="en-US"/>
        </a:p>
      </dgm:t>
    </dgm:pt>
    <dgm:pt modelId="{934EC317-E061-4BB9-BF76-AD19BA015DD5}" type="sibTrans" cxnId="{047A66E7-581E-4D4A-808D-A3A3E65CE18F}">
      <dgm:prSet/>
      <dgm:spPr>
        <a:solidFill>
          <a:srgbClr val="C00000"/>
        </a:solidFill>
      </dgm:spPr>
      <dgm:t>
        <a:bodyPr/>
        <a:lstStyle/>
        <a:p>
          <a:endParaRPr lang="en-US" dirty="0"/>
        </a:p>
      </dgm:t>
    </dgm:pt>
    <dgm:pt modelId="{6917F32F-D907-4F19-956D-52F940A56C9E}" type="pres">
      <dgm:prSet presAssocID="{F777B40B-3ED2-4D1B-8307-3E5C848C0289}" presName="Name0" presStyleCnt="0">
        <dgm:presLayoutVars>
          <dgm:dir/>
          <dgm:resizeHandles val="exact"/>
        </dgm:presLayoutVars>
      </dgm:prSet>
      <dgm:spPr/>
    </dgm:pt>
    <dgm:pt modelId="{A5B4C9C9-8A52-45CF-8A6B-B0D58F8CFE3A}" type="pres">
      <dgm:prSet presAssocID="{F777B40B-3ED2-4D1B-8307-3E5C848C0289}" presName="vNodes" presStyleCnt="0"/>
      <dgm:spPr/>
    </dgm:pt>
    <dgm:pt modelId="{F48282ED-981C-42BF-9218-FDA085D4F6A8}" type="pres">
      <dgm:prSet presAssocID="{7A5FBE31-9D33-4A66-82DE-8CCD8D54D0F4}" presName="node" presStyleLbl="node1" presStyleIdx="0" presStyleCnt="4" custScaleX="647074" custScaleY="512966">
        <dgm:presLayoutVars>
          <dgm:bulletEnabled val="1"/>
        </dgm:presLayoutVars>
      </dgm:prSet>
      <dgm:spPr/>
      <dgm:t>
        <a:bodyPr/>
        <a:lstStyle/>
        <a:p>
          <a:endParaRPr lang="en-US"/>
        </a:p>
      </dgm:t>
    </dgm:pt>
    <dgm:pt modelId="{20F3D438-DE26-4639-9825-CEF5DDCC6F4E}" type="pres">
      <dgm:prSet presAssocID="{416E7F38-415C-4ACF-AF43-70F4F18B28DC}" presName="spacerT" presStyleCnt="0"/>
      <dgm:spPr/>
    </dgm:pt>
    <dgm:pt modelId="{08A92761-D4D1-4D6C-B295-0C3C896179D1}" type="pres">
      <dgm:prSet presAssocID="{416E7F38-415C-4ACF-AF43-70F4F18B28DC}" presName="sibTrans" presStyleLbl="sibTrans2D1" presStyleIdx="0" presStyleCnt="3" custScaleX="177156" custScaleY="177156"/>
      <dgm:spPr/>
      <dgm:t>
        <a:bodyPr/>
        <a:lstStyle/>
        <a:p>
          <a:endParaRPr lang="en-US"/>
        </a:p>
      </dgm:t>
    </dgm:pt>
    <dgm:pt modelId="{9DBD1130-F067-4408-9DF8-D0B63F7FFC31}" type="pres">
      <dgm:prSet presAssocID="{416E7F38-415C-4ACF-AF43-70F4F18B28DC}" presName="spacerB" presStyleCnt="0"/>
      <dgm:spPr/>
    </dgm:pt>
    <dgm:pt modelId="{74DFB182-3932-4F53-9302-BD6289A4F93D}" type="pres">
      <dgm:prSet presAssocID="{60D32CE6-99B5-4CFE-A4C7-00EE9124B0D1}" presName="node" presStyleLbl="node1" presStyleIdx="1" presStyleCnt="4" custScaleX="647074" custScaleY="512966">
        <dgm:presLayoutVars>
          <dgm:bulletEnabled val="1"/>
        </dgm:presLayoutVars>
      </dgm:prSet>
      <dgm:spPr/>
      <dgm:t>
        <a:bodyPr/>
        <a:lstStyle/>
        <a:p>
          <a:endParaRPr lang="en-US"/>
        </a:p>
      </dgm:t>
    </dgm:pt>
    <dgm:pt modelId="{6A121735-F469-4791-B806-781BEB2BEC8E}" type="pres">
      <dgm:prSet presAssocID="{E62122EA-2C32-41B2-86E7-7BE46BEE2010}" presName="spacerT" presStyleCnt="0"/>
      <dgm:spPr/>
    </dgm:pt>
    <dgm:pt modelId="{45E8391C-7A7A-495E-A7DA-3C2D52DFAB9D}" type="pres">
      <dgm:prSet presAssocID="{E62122EA-2C32-41B2-86E7-7BE46BEE2010}" presName="sibTrans" presStyleLbl="sibTrans2D1" presStyleIdx="1" presStyleCnt="3" custScaleX="161051" custScaleY="161051"/>
      <dgm:spPr/>
      <dgm:t>
        <a:bodyPr/>
        <a:lstStyle/>
        <a:p>
          <a:endParaRPr lang="en-US"/>
        </a:p>
      </dgm:t>
    </dgm:pt>
    <dgm:pt modelId="{93B08178-9924-4133-A4DE-82CD4A696321}" type="pres">
      <dgm:prSet presAssocID="{E62122EA-2C32-41B2-86E7-7BE46BEE2010}" presName="spacerB" presStyleCnt="0"/>
      <dgm:spPr/>
    </dgm:pt>
    <dgm:pt modelId="{D042D268-B94E-41EF-9D2D-23525722DE35}" type="pres">
      <dgm:prSet presAssocID="{F5165DFD-6FD7-4AEC-84B7-8D7D24B00AA8}" presName="node" presStyleLbl="node1" presStyleIdx="2" presStyleCnt="4" custScaleX="647074" custScaleY="512966">
        <dgm:presLayoutVars>
          <dgm:bulletEnabled val="1"/>
        </dgm:presLayoutVars>
      </dgm:prSet>
      <dgm:spPr/>
      <dgm:t>
        <a:bodyPr/>
        <a:lstStyle/>
        <a:p>
          <a:endParaRPr lang="en-US"/>
        </a:p>
      </dgm:t>
    </dgm:pt>
    <dgm:pt modelId="{347191E6-C6CF-4D9E-BA39-BDF36636512C}" type="pres">
      <dgm:prSet presAssocID="{F777B40B-3ED2-4D1B-8307-3E5C848C0289}" presName="sibTransLast" presStyleLbl="sibTrans2D1" presStyleIdx="2" presStyleCnt="3" custScaleX="161051" custScaleY="396925"/>
      <dgm:spPr/>
      <dgm:t>
        <a:bodyPr/>
        <a:lstStyle/>
        <a:p>
          <a:endParaRPr lang="en-US"/>
        </a:p>
      </dgm:t>
    </dgm:pt>
    <dgm:pt modelId="{B8FAF205-9CF7-446B-A571-BE412E0915E4}" type="pres">
      <dgm:prSet presAssocID="{F777B40B-3ED2-4D1B-8307-3E5C848C0289}" presName="connectorText" presStyleLbl="sibTrans2D1" presStyleIdx="2" presStyleCnt="3"/>
      <dgm:spPr/>
      <dgm:t>
        <a:bodyPr/>
        <a:lstStyle/>
        <a:p>
          <a:endParaRPr lang="en-US"/>
        </a:p>
      </dgm:t>
    </dgm:pt>
    <dgm:pt modelId="{8D951BDB-260F-47FE-BB70-5ECCA22A584F}" type="pres">
      <dgm:prSet presAssocID="{F777B40B-3ED2-4D1B-8307-3E5C848C0289}" presName="lastNode" presStyleLbl="node1" presStyleIdx="3" presStyleCnt="4" custScaleX="604469" custScaleY="446917" custLinFactX="92085" custLinFactNeighborX="100000">
        <dgm:presLayoutVars>
          <dgm:bulletEnabled val="1"/>
        </dgm:presLayoutVars>
      </dgm:prSet>
      <dgm:spPr/>
      <dgm:t>
        <a:bodyPr/>
        <a:lstStyle/>
        <a:p>
          <a:endParaRPr lang="en-US"/>
        </a:p>
      </dgm:t>
    </dgm:pt>
  </dgm:ptLst>
  <dgm:cxnLst>
    <dgm:cxn modelId="{E2D2C330-A7D8-4E27-9EC3-0B6A307A616A}" type="presOf" srcId="{F777B40B-3ED2-4D1B-8307-3E5C848C0289}" destId="{6917F32F-D907-4F19-956D-52F940A56C9E}" srcOrd="0" destOrd="0" presId="urn:microsoft.com/office/officeart/2005/8/layout/equation2"/>
    <dgm:cxn modelId="{F7C05E42-354C-436B-A695-85E1ADF896F0}" type="presOf" srcId="{F5165DFD-6FD7-4AEC-84B7-8D7D24B00AA8}" destId="{D042D268-B94E-41EF-9D2D-23525722DE35}" srcOrd="0" destOrd="0" presId="urn:microsoft.com/office/officeart/2005/8/layout/equation2"/>
    <dgm:cxn modelId="{4014491B-2445-489E-937B-5E888B9D1B90}" type="presOf" srcId="{934EC317-E061-4BB9-BF76-AD19BA015DD5}" destId="{B8FAF205-9CF7-446B-A571-BE412E0915E4}" srcOrd="1" destOrd="0" presId="urn:microsoft.com/office/officeart/2005/8/layout/equation2"/>
    <dgm:cxn modelId="{20447FC9-FF44-4B44-A27E-968B3FA76401}" type="presOf" srcId="{934EC317-E061-4BB9-BF76-AD19BA015DD5}" destId="{347191E6-C6CF-4D9E-BA39-BDF36636512C}" srcOrd="0" destOrd="0" presId="urn:microsoft.com/office/officeart/2005/8/layout/equation2"/>
    <dgm:cxn modelId="{B7FD282A-9A24-46CF-B4ED-8680A7DA9420}" type="presOf" srcId="{416E7F38-415C-4ACF-AF43-70F4F18B28DC}" destId="{08A92761-D4D1-4D6C-B295-0C3C896179D1}" srcOrd="0" destOrd="0" presId="urn:microsoft.com/office/officeart/2005/8/layout/equation2"/>
    <dgm:cxn modelId="{EBBB93E8-4E16-4D4D-A337-8A65149B5B99}" srcId="{F777B40B-3ED2-4D1B-8307-3E5C848C0289}" destId="{15D37B7B-8931-424C-9AD4-B52AA734DC80}" srcOrd="3" destOrd="0" parTransId="{7B87167B-A039-4410-9D55-6C27926C1C6C}" sibTransId="{206B01DA-2E74-464A-A42D-22D4233B58DB}"/>
    <dgm:cxn modelId="{D7B6FEBC-BCB5-4882-99E2-E7F5FD561486}" srcId="{F777B40B-3ED2-4D1B-8307-3E5C848C0289}" destId="{60D32CE6-99B5-4CFE-A4C7-00EE9124B0D1}" srcOrd="1" destOrd="0" parTransId="{5EAA46BA-1C78-4F8D-95D1-F5BBC88D7F06}" sibTransId="{E62122EA-2C32-41B2-86E7-7BE46BEE2010}"/>
    <dgm:cxn modelId="{710AA8CB-3DBB-45D8-9285-B3A6A1AC2676}" type="presOf" srcId="{7A5FBE31-9D33-4A66-82DE-8CCD8D54D0F4}" destId="{F48282ED-981C-42BF-9218-FDA085D4F6A8}" srcOrd="0" destOrd="0" presId="urn:microsoft.com/office/officeart/2005/8/layout/equation2"/>
    <dgm:cxn modelId="{3061B4DD-71CD-4AD4-AA42-532B24105FBA}" type="presOf" srcId="{E62122EA-2C32-41B2-86E7-7BE46BEE2010}" destId="{45E8391C-7A7A-495E-A7DA-3C2D52DFAB9D}" srcOrd="0" destOrd="0" presId="urn:microsoft.com/office/officeart/2005/8/layout/equation2"/>
    <dgm:cxn modelId="{047A66E7-581E-4D4A-808D-A3A3E65CE18F}" srcId="{F777B40B-3ED2-4D1B-8307-3E5C848C0289}" destId="{F5165DFD-6FD7-4AEC-84B7-8D7D24B00AA8}" srcOrd="2" destOrd="0" parTransId="{8AA3D3C3-92E1-4A1F-B36E-DC530F928B03}" sibTransId="{934EC317-E061-4BB9-BF76-AD19BA015DD5}"/>
    <dgm:cxn modelId="{9D981821-7D03-4CEF-AE92-904B36C1EA0B}" type="presOf" srcId="{15D37B7B-8931-424C-9AD4-B52AA734DC80}" destId="{8D951BDB-260F-47FE-BB70-5ECCA22A584F}" srcOrd="0" destOrd="0" presId="urn:microsoft.com/office/officeart/2005/8/layout/equation2"/>
    <dgm:cxn modelId="{4A9FEE7A-A76B-485F-81B4-5F2F521A7F78}" srcId="{F777B40B-3ED2-4D1B-8307-3E5C848C0289}" destId="{7A5FBE31-9D33-4A66-82DE-8CCD8D54D0F4}" srcOrd="0" destOrd="0" parTransId="{4ED89F24-8879-447F-BBD7-1EB21F872CB7}" sibTransId="{416E7F38-415C-4ACF-AF43-70F4F18B28DC}"/>
    <dgm:cxn modelId="{E026BF32-6D16-4692-8EA2-1E1B37FEB47C}" type="presOf" srcId="{60D32CE6-99B5-4CFE-A4C7-00EE9124B0D1}" destId="{74DFB182-3932-4F53-9302-BD6289A4F93D}" srcOrd="0" destOrd="0" presId="urn:microsoft.com/office/officeart/2005/8/layout/equation2"/>
    <dgm:cxn modelId="{714C23AF-E2F1-4AEB-B751-36CE8A7CA057}" type="presParOf" srcId="{6917F32F-D907-4F19-956D-52F940A56C9E}" destId="{A5B4C9C9-8A52-45CF-8A6B-B0D58F8CFE3A}" srcOrd="0" destOrd="0" presId="urn:microsoft.com/office/officeart/2005/8/layout/equation2"/>
    <dgm:cxn modelId="{5D9D1573-486E-402D-88B2-8AE759744414}" type="presParOf" srcId="{A5B4C9C9-8A52-45CF-8A6B-B0D58F8CFE3A}" destId="{F48282ED-981C-42BF-9218-FDA085D4F6A8}" srcOrd="0" destOrd="0" presId="urn:microsoft.com/office/officeart/2005/8/layout/equation2"/>
    <dgm:cxn modelId="{A5BBFEE6-9061-4E0D-BEA9-2682E2C24D9A}" type="presParOf" srcId="{A5B4C9C9-8A52-45CF-8A6B-B0D58F8CFE3A}" destId="{20F3D438-DE26-4639-9825-CEF5DDCC6F4E}" srcOrd="1" destOrd="0" presId="urn:microsoft.com/office/officeart/2005/8/layout/equation2"/>
    <dgm:cxn modelId="{4F018BB9-B152-4C75-91E1-8586D9AC215C}" type="presParOf" srcId="{A5B4C9C9-8A52-45CF-8A6B-B0D58F8CFE3A}" destId="{08A92761-D4D1-4D6C-B295-0C3C896179D1}" srcOrd="2" destOrd="0" presId="urn:microsoft.com/office/officeart/2005/8/layout/equation2"/>
    <dgm:cxn modelId="{C83590A9-2E1F-4662-A16C-136040A4E2A1}" type="presParOf" srcId="{A5B4C9C9-8A52-45CF-8A6B-B0D58F8CFE3A}" destId="{9DBD1130-F067-4408-9DF8-D0B63F7FFC31}" srcOrd="3" destOrd="0" presId="urn:microsoft.com/office/officeart/2005/8/layout/equation2"/>
    <dgm:cxn modelId="{A0468530-9D93-4B62-BF82-703D42D1ECE1}" type="presParOf" srcId="{A5B4C9C9-8A52-45CF-8A6B-B0D58F8CFE3A}" destId="{74DFB182-3932-4F53-9302-BD6289A4F93D}" srcOrd="4" destOrd="0" presId="urn:microsoft.com/office/officeart/2005/8/layout/equation2"/>
    <dgm:cxn modelId="{A3940D06-01B0-4ED3-ACDD-CCFA9F8A67E7}" type="presParOf" srcId="{A5B4C9C9-8A52-45CF-8A6B-B0D58F8CFE3A}" destId="{6A121735-F469-4791-B806-781BEB2BEC8E}" srcOrd="5" destOrd="0" presId="urn:microsoft.com/office/officeart/2005/8/layout/equation2"/>
    <dgm:cxn modelId="{CE343053-F18F-4F8C-8DEC-8B0C9C48A576}" type="presParOf" srcId="{A5B4C9C9-8A52-45CF-8A6B-B0D58F8CFE3A}" destId="{45E8391C-7A7A-495E-A7DA-3C2D52DFAB9D}" srcOrd="6" destOrd="0" presId="urn:microsoft.com/office/officeart/2005/8/layout/equation2"/>
    <dgm:cxn modelId="{0A1BD238-2C19-4220-9398-4C4E865BA02A}" type="presParOf" srcId="{A5B4C9C9-8A52-45CF-8A6B-B0D58F8CFE3A}" destId="{93B08178-9924-4133-A4DE-82CD4A696321}" srcOrd="7" destOrd="0" presId="urn:microsoft.com/office/officeart/2005/8/layout/equation2"/>
    <dgm:cxn modelId="{48788793-6C41-423C-8289-D25D8658FBA8}" type="presParOf" srcId="{A5B4C9C9-8A52-45CF-8A6B-B0D58F8CFE3A}" destId="{D042D268-B94E-41EF-9D2D-23525722DE35}" srcOrd="8" destOrd="0" presId="urn:microsoft.com/office/officeart/2005/8/layout/equation2"/>
    <dgm:cxn modelId="{BE1734F5-3AF5-4ACF-87FA-D7922E560C80}" type="presParOf" srcId="{6917F32F-D907-4F19-956D-52F940A56C9E}" destId="{347191E6-C6CF-4D9E-BA39-BDF36636512C}" srcOrd="1" destOrd="0" presId="urn:microsoft.com/office/officeart/2005/8/layout/equation2"/>
    <dgm:cxn modelId="{C120D3B6-D755-4A17-BDB6-C2D8D5CFA8C4}" type="presParOf" srcId="{347191E6-C6CF-4D9E-BA39-BDF36636512C}" destId="{B8FAF205-9CF7-446B-A571-BE412E0915E4}" srcOrd="0" destOrd="0" presId="urn:microsoft.com/office/officeart/2005/8/layout/equation2"/>
    <dgm:cxn modelId="{EE2FE086-8924-4B8A-A230-6CADD2975D68}" type="presParOf" srcId="{6917F32F-D907-4F19-956D-52F940A56C9E}" destId="{8D951BDB-260F-47FE-BB70-5ECCA22A584F}"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B6ADFE-4008-4C90-B4BA-9FBCFF843497}" type="doc">
      <dgm:prSet loTypeId="urn:microsoft.com/office/officeart/2005/8/layout/hList2" loCatId="list" qsTypeId="urn:microsoft.com/office/officeart/2005/8/quickstyle/simple2" qsCatId="simple" csTypeId="urn:microsoft.com/office/officeart/2005/8/colors/accent1_2" csCatId="accent1" phldr="1"/>
      <dgm:spPr/>
      <dgm:t>
        <a:bodyPr/>
        <a:lstStyle/>
        <a:p>
          <a:endParaRPr lang="en-US"/>
        </a:p>
      </dgm:t>
    </dgm:pt>
    <dgm:pt modelId="{15510661-3690-4C80-81AC-F60371AD7B0F}">
      <dgm:prSet phldrT="[Text]" custT="1"/>
      <dgm:spPr/>
      <dgm:t>
        <a:bodyPr/>
        <a:lstStyle/>
        <a:p>
          <a:pPr algn="l"/>
          <a:endParaRPr lang="en-US" sz="1800" dirty="0"/>
        </a:p>
      </dgm:t>
    </dgm:pt>
    <dgm:pt modelId="{66DEABF6-7005-4629-B22E-98C8010186E8}" type="parTrans" cxnId="{8364EDE2-430B-469D-B128-B1374E017758}">
      <dgm:prSet/>
      <dgm:spPr/>
      <dgm:t>
        <a:bodyPr/>
        <a:lstStyle/>
        <a:p>
          <a:endParaRPr lang="en-US" sz="1800"/>
        </a:p>
      </dgm:t>
    </dgm:pt>
    <dgm:pt modelId="{285F9C72-1614-4B0B-B01E-BAECF0F11B0A}" type="sibTrans" cxnId="{8364EDE2-430B-469D-B128-B1374E017758}">
      <dgm:prSet/>
      <dgm:spPr/>
      <dgm:t>
        <a:bodyPr/>
        <a:lstStyle/>
        <a:p>
          <a:endParaRPr lang="en-US" sz="1800"/>
        </a:p>
      </dgm:t>
    </dgm:pt>
    <dgm:pt modelId="{DE5167BD-CA06-468B-B57C-18E538A96DC8}">
      <dgm:prSet phldrT="[Text]" custT="1"/>
      <dgm:spPr/>
      <dgm:t>
        <a:bodyPr/>
        <a:lstStyle/>
        <a:p>
          <a:r>
            <a:rPr lang="en-US" sz="1400" dirty="0" smtClean="0"/>
            <a:t>Agent API for custom desktop development or integration with existing desktop applications, e.g., synTelate</a:t>
          </a:r>
          <a:endParaRPr lang="en-US" sz="1400" dirty="0"/>
        </a:p>
      </dgm:t>
    </dgm:pt>
    <dgm:pt modelId="{720F78CA-10E0-4584-A3F7-D8FC58340EFD}" type="parTrans" cxnId="{5025DEC3-D222-4C02-885F-E7B4F0F120E9}">
      <dgm:prSet/>
      <dgm:spPr/>
      <dgm:t>
        <a:bodyPr/>
        <a:lstStyle/>
        <a:p>
          <a:endParaRPr lang="en-US" sz="1800"/>
        </a:p>
      </dgm:t>
    </dgm:pt>
    <dgm:pt modelId="{6D7385CF-80E2-4641-8592-BB5639F8D19B}" type="sibTrans" cxnId="{5025DEC3-D222-4C02-885F-E7B4F0F120E9}">
      <dgm:prSet/>
      <dgm:spPr/>
      <dgm:t>
        <a:bodyPr/>
        <a:lstStyle/>
        <a:p>
          <a:endParaRPr lang="en-US" sz="1800"/>
        </a:p>
      </dgm:t>
    </dgm:pt>
    <dgm:pt modelId="{BD5FD5D3-F480-4153-B603-E57A8ADA1F2B}">
      <dgm:prSet phldrT="[Text]" custT="1"/>
      <dgm:spPr/>
      <dgm:t>
        <a:bodyPr/>
        <a:lstStyle/>
        <a:p>
          <a:pPr algn="l"/>
          <a:endParaRPr lang="en-US" sz="1800" dirty="0"/>
        </a:p>
      </dgm:t>
    </dgm:pt>
    <dgm:pt modelId="{24D7BE95-0535-4C26-B3D7-E635AD3A1113}" type="parTrans" cxnId="{539393A0-80B8-47C5-A341-25ED11374737}">
      <dgm:prSet/>
      <dgm:spPr/>
      <dgm:t>
        <a:bodyPr/>
        <a:lstStyle/>
        <a:p>
          <a:endParaRPr lang="en-US" sz="1800"/>
        </a:p>
      </dgm:t>
    </dgm:pt>
    <dgm:pt modelId="{1A600AFC-CC86-487B-8E18-DB51872F181D}" type="sibTrans" cxnId="{539393A0-80B8-47C5-A341-25ED11374737}">
      <dgm:prSet/>
      <dgm:spPr/>
      <dgm:t>
        <a:bodyPr/>
        <a:lstStyle/>
        <a:p>
          <a:endParaRPr lang="en-US" sz="1800"/>
        </a:p>
      </dgm:t>
    </dgm:pt>
    <dgm:pt modelId="{E54FD37F-DFA9-4117-9384-258E4917A9BB}">
      <dgm:prSet phldrT="[Text]" custT="1"/>
      <dgm:spPr/>
      <dgm:t>
        <a:bodyPr/>
        <a:lstStyle/>
        <a:p>
          <a:r>
            <a:rPr lang="en-US" sz="1400" dirty="0" smtClean="0"/>
            <a:t>Event Service API for integrations with 3rd party applications, e.g., Call Recording, Wall-Boards, etc.</a:t>
          </a:r>
        </a:p>
      </dgm:t>
    </dgm:pt>
    <dgm:pt modelId="{7DAE3935-B02C-4B9E-A398-85FEC75B37AF}" type="parTrans" cxnId="{C53CEE09-EFB6-4BC0-8CA4-78DF60A1F7BC}">
      <dgm:prSet/>
      <dgm:spPr/>
      <dgm:t>
        <a:bodyPr/>
        <a:lstStyle/>
        <a:p>
          <a:endParaRPr lang="en-US" sz="1800"/>
        </a:p>
      </dgm:t>
    </dgm:pt>
    <dgm:pt modelId="{A29AB189-6DB3-49A6-B413-CE65280B0EE7}" type="sibTrans" cxnId="{C53CEE09-EFB6-4BC0-8CA4-78DF60A1F7BC}">
      <dgm:prSet/>
      <dgm:spPr/>
      <dgm:t>
        <a:bodyPr/>
        <a:lstStyle/>
        <a:p>
          <a:endParaRPr lang="en-US" sz="1800"/>
        </a:p>
      </dgm:t>
    </dgm:pt>
    <dgm:pt modelId="{791143F2-BA60-4BCA-A3A1-56B3E4080AB1}">
      <dgm:prSet phldrT="[Text]" custT="1"/>
      <dgm:spPr/>
      <dgm:t>
        <a:bodyPr/>
        <a:lstStyle/>
        <a:p>
          <a:pPr algn="l"/>
          <a:endParaRPr lang="en-US" sz="1800" dirty="0"/>
        </a:p>
      </dgm:t>
    </dgm:pt>
    <dgm:pt modelId="{7BEFDBD1-67B5-49E5-88DC-E402702E59C3}" type="parTrans" cxnId="{67BAA550-1D06-4A60-8C63-F14853AFB735}">
      <dgm:prSet/>
      <dgm:spPr/>
      <dgm:t>
        <a:bodyPr/>
        <a:lstStyle/>
        <a:p>
          <a:endParaRPr lang="en-US" sz="1800"/>
        </a:p>
      </dgm:t>
    </dgm:pt>
    <dgm:pt modelId="{3E8310CC-4369-4CC8-BAEA-469829E67BF5}" type="sibTrans" cxnId="{67BAA550-1D06-4A60-8C63-F14853AFB735}">
      <dgm:prSet/>
      <dgm:spPr/>
      <dgm:t>
        <a:bodyPr/>
        <a:lstStyle/>
        <a:p>
          <a:endParaRPr lang="en-US" sz="1800"/>
        </a:p>
      </dgm:t>
    </dgm:pt>
    <dgm:pt modelId="{126284D6-25C9-4EDB-B584-2501DB7C89D4}">
      <dgm:prSet phldrT="[Text]" custT="1"/>
      <dgm:spPr/>
      <dgm:t>
        <a:bodyPr/>
        <a:lstStyle/>
        <a:p>
          <a:r>
            <a:rPr lang="en-US" sz="1400" dirty="0" smtClean="0"/>
            <a:t>PC Analysis for extraction of raw historical agent, job, list and statistical data. ODBC access to the Oracle database</a:t>
          </a:r>
        </a:p>
      </dgm:t>
    </dgm:pt>
    <dgm:pt modelId="{292A2C87-0F88-49C5-8385-5EA73632016B}" type="parTrans" cxnId="{33F19851-ED4F-4FD7-B850-D23128FC896D}">
      <dgm:prSet/>
      <dgm:spPr/>
      <dgm:t>
        <a:bodyPr/>
        <a:lstStyle/>
        <a:p>
          <a:endParaRPr lang="en-US" sz="1800"/>
        </a:p>
      </dgm:t>
    </dgm:pt>
    <dgm:pt modelId="{5FB7DD09-E80F-4F5A-BD71-6B54572B2532}" type="sibTrans" cxnId="{33F19851-ED4F-4FD7-B850-D23128FC896D}">
      <dgm:prSet/>
      <dgm:spPr/>
      <dgm:t>
        <a:bodyPr/>
        <a:lstStyle/>
        <a:p>
          <a:endParaRPr lang="en-US" sz="1800"/>
        </a:p>
      </dgm:t>
    </dgm:pt>
    <dgm:pt modelId="{DE816E0B-DD78-46DA-ADC4-3779AE122F28}">
      <dgm:prSet phldrT="[Text]" custT="1"/>
      <dgm:spPr/>
      <dgm:t>
        <a:bodyPr/>
        <a:lstStyle/>
        <a:p>
          <a:pPr algn="l"/>
          <a:endParaRPr lang="en-US" sz="1800" dirty="0"/>
        </a:p>
      </dgm:t>
    </dgm:pt>
    <dgm:pt modelId="{D51BD400-12C5-4189-81FB-AB8E1CFD74A8}" type="parTrans" cxnId="{41189E22-81FD-4493-8C0C-BF6E06247E74}">
      <dgm:prSet/>
      <dgm:spPr/>
      <dgm:t>
        <a:bodyPr/>
        <a:lstStyle/>
        <a:p>
          <a:endParaRPr lang="en-US" sz="1800"/>
        </a:p>
      </dgm:t>
    </dgm:pt>
    <dgm:pt modelId="{9BC1D29C-DC57-444E-B47F-52D8CB340B39}" type="sibTrans" cxnId="{41189E22-81FD-4493-8C0C-BF6E06247E74}">
      <dgm:prSet/>
      <dgm:spPr/>
      <dgm:t>
        <a:bodyPr/>
        <a:lstStyle/>
        <a:p>
          <a:endParaRPr lang="en-US" sz="1800"/>
        </a:p>
      </dgm:t>
    </dgm:pt>
    <dgm:pt modelId="{5F66771F-56AF-493E-8801-45D84FCFD342}">
      <dgm:prSet phldrT="[Text]" custT="1"/>
      <dgm:spPr/>
      <dgm:t>
        <a:bodyPr/>
        <a:lstStyle/>
        <a:p>
          <a:r>
            <a:rPr lang="en-US" sz="1400" dirty="0" smtClean="0"/>
            <a:t>SNMP alarm support for agent events and PG230  switch alarming for  system, card and </a:t>
          </a:r>
          <a:r>
            <a:rPr lang="en-US" sz="1600" dirty="0" smtClean="0"/>
            <a:t>port</a:t>
          </a:r>
          <a:r>
            <a:rPr lang="en-US" sz="1400" dirty="0" smtClean="0"/>
            <a:t> status</a:t>
          </a:r>
        </a:p>
      </dgm:t>
    </dgm:pt>
    <dgm:pt modelId="{17F101B8-AE0A-4295-AFC4-B86056112AD9}" type="parTrans" cxnId="{56DCE7EB-2A77-46D4-8054-72F3F4D1E675}">
      <dgm:prSet/>
      <dgm:spPr/>
      <dgm:t>
        <a:bodyPr/>
        <a:lstStyle/>
        <a:p>
          <a:endParaRPr lang="en-US" sz="1800"/>
        </a:p>
      </dgm:t>
    </dgm:pt>
    <dgm:pt modelId="{544C6AB7-FC16-4B19-9333-1A9EEEB3DACE}" type="sibTrans" cxnId="{56DCE7EB-2A77-46D4-8054-72F3F4D1E675}">
      <dgm:prSet/>
      <dgm:spPr/>
      <dgm:t>
        <a:bodyPr/>
        <a:lstStyle/>
        <a:p>
          <a:endParaRPr lang="en-US" sz="1800"/>
        </a:p>
      </dgm:t>
    </dgm:pt>
    <dgm:pt modelId="{5210AD29-AC3A-4BBD-A2E4-DFBBF9F76B32}" type="pres">
      <dgm:prSet presAssocID="{B3B6ADFE-4008-4C90-B4BA-9FBCFF843497}" presName="linearFlow" presStyleCnt="0">
        <dgm:presLayoutVars>
          <dgm:dir/>
          <dgm:animLvl val="lvl"/>
          <dgm:resizeHandles/>
        </dgm:presLayoutVars>
      </dgm:prSet>
      <dgm:spPr/>
      <dgm:t>
        <a:bodyPr/>
        <a:lstStyle/>
        <a:p>
          <a:endParaRPr lang="en-US"/>
        </a:p>
      </dgm:t>
    </dgm:pt>
    <dgm:pt modelId="{A58D2CE8-2663-4F76-A13F-A8817E2AB9D9}" type="pres">
      <dgm:prSet presAssocID="{15510661-3690-4C80-81AC-F60371AD7B0F}" presName="compositeNode" presStyleCnt="0">
        <dgm:presLayoutVars>
          <dgm:bulletEnabled val="1"/>
        </dgm:presLayoutVars>
      </dgm:prSet>
      <dgm:spPr/>
    </dgm:pt>
    <dgm:pt modelId="{60DAA2B3-CFDB-49FD-B234-DE42F16C3048}" type="pres">
      <dgm:prSet presAssocID="{15510661-3690-4C80-81AC-F60371AD7B0F}" presName="image" presStyleLbl="fgImgPlace1" presStyleIdx="0" presStyleCnt="4"/>
      <dgm:spPr/>
      <dgm:t>
        <a:bodyPr/>
        <a:lstStyle/>
        <a:p>
          <a:endParaRPr lang="en-US"/>
        </a:p>
      </dgm:t>
    </dgm:pt>
    <dgm:pt modelId="{DEA1C6D6-09E2-46FA-B949-342AD51C92E9}" type="pres">
      <dgm:prSet presAssocID="{15510661-3690-4C80-81AC-F60371AD7B0F}" presName="childNode" presStyleLbl="node1" presStyleIdx="0" presStyleCnt="4" custScaleX="111641" custLinFactNeighborX="3592">
        <dgm:presLayoutVars>
          <dgm:bulletEnabled val="1"/>
        </dgm:presLayoutVars>
      </dgm:prSet>
      <dgm:spPr/>
      <dgm:t>
        <a:bodyPr/>
        <a:lstStyle/>
        <a:p>
          <a:endParaRPr lang="en-US"/>
        </a:p>
      </dgm:t>
    </dgm:pt>
    <dgm:pt modelId="{4781AFC2-E405-44FE-93C1-3EA117C261C8}" type="pres">
      <dgm:prSet presAssocID="{15510661-3690-4C80-81AC-F60371AD7B0F}" presName="parentNode" presStyleLbl="revTx" presStyleIdx="0" presStyleCnt="4">
        <dgm:presLayoutVars>
          <dgm:chMax val="0"/>
          <dgm:bulletEnabled val="1"/>
        </dgm:presLayoutVars>
      </dgm:prSet>
      <dgm:spPr/>
      <dgm:t>
        <a:bodyPr/>
        <a:lstStyle/>
        <a:p>
          <a:endParaRPr lang="en-US"/>
        </a:p>
      </dgm:t>
    </dgm:pt>
    <dgm:pt modelId="{F12777DB-42BD-4F3B-A979-939E03246D4E}" type="pres">
      <dgm:prSet presAssocID="{285F9C72-1614-4B0B-B01E-BAECF0F11B0A}" presName="sibTrans" presStyleCnt="0"/>
      <dgm:spPr/>
    </dgm:pt>
    <dgm:pt modelId="{FD6BCA97-2841-42D9-B68B-68ED2869AF1F}" type="pres">
      <dgm:prSet presAssocID="{BD5FD5D3-F480-4153-B603-E57A8ADA1F2B}" presName="compositeNode" presStyleCnt="0">
        <dgm:presLayoutVars>
          <dgm:bulletEnabled val="1"/>
        </dgm:presLayoutVars>
      </dgm:prSet>
      <dgm:spPr/>
    </dgm:pt>
    <dgm:pt modelId="{A3DA5868-6A9B-48BC-B19B-43203ED5F91B}" type="pres">
      <dgm:prSet presAssocID="{BD5FD5D3-F480-4153-B603-E57A8ADA1F2B}" presName="image" presStyleLbl="fgImgPlace1" presStyleIdx="1" presStyleCnt="4"/>
      <dgm:spPr/>
    </dgm:pt>
    <dgm:pt modelId="{F5B91197-BCD0-41DB-9D25-E6861374E07D}" type="pres">
      <dgm:prSet presAssocID="{BD5FD5D3-F480-4153-B603-E57A8ADA1F2B}" presName="childNode" presStyleLbl="node1" presStyleIdx="1" presStyleCnt="4" custScaleX="111641" custLinFactNeighborX="4819">
        <dgm:presLayoutVars>
          <dgm:bulletEnabled val="1"/>
        </dgm:presLayoutVars>
      </dgm:prSet>
      <dgm:spPr/>
      <dgm:t>
        <a:bodyPr/>
        <a:lstStyle/>
        <a:p>
          <a:endParaRPr lang="en-US"/>
        </a:p>
      </dgm:t>
    </dgm:pt>
    <dgm:pt modelId="{1E50B1F2-948F-4FA0-8D7C-08B981001579}" type="pres">
      <dgm:prSet presAssocID="{BD5FD5D3-F480-4153-B603-E57A8ADA1F2B}" presName="parentNode" presStyleLbl="revTx" presStyleIdx="1" presStyleCnt="4">
        <dgm:presLayoutVars>
          <dgm:chMax val="0"/>
          <dgm:bulletEnabled val="1"/>
        </dgm:presLayoutVars>
      </dgm:prSet>
      <dgm:spPr/>
      <dgm:t>
        <a:bodyPr/>
        <a:lstStyle/>
        <a:p>
          <a:endParaRPr lang="en-US"/>
        </a:p>
      </dgm:t>
    </dgm:pt>
    <dgm:pt modelId="{C6C63274-F997-4413-932A-F12F3F89AF16}" type="pres">
      <dgm:prSet presAssocID="{1A600AFC-CC86-487B-8E18-DB51872F181D}" presName="sibTrans" presStyleCnt="0"/>
      <dgm:spPr/>
    </dgm:pt>
    <dgm:pt modelId="{E311073D-1DD5-482B-8DB0-BF33D15CC9CF}" type="pres">
      <dgm:prSet presAssocID="{791143F2-BA60-4BCA-A3A1-56B3E4080AB1}" presName="compositeNode" presStyleCnt="0">
        <dgm:presLayoutVars>
          <dgm:bulletEnabled val="1"/>
        </dgm:presLayoutVars>
      </dgm:prSet>
      <dgm:spPr/>
    </dgm:pt>
    <dgm:pt modelId="{B2B5E290-16DF-4102-A153-FC2A0B76E2C5}" type="pres">
      <dgm:prSet presAssocID="{791143F2-BA60-4BCA-A3A1-56B3E4080AB1}" presName="image" presStyleLbl="fgImgPlace1" presStyleIdx="2" presStyleCnt="4"/>
      <dgm:spPr/>
    </dgm:pt>
    <dgm:pt modelId="{C5561D7B-3AE3-4464-BBBF-36B78A71D5EB}" type="pres">
      <dgm:prSet presAssocID="{791143F2-BA60-4BCA-A3A1-56B3E4080AB1}" presName="childNode" presStyleLbl="node1" presStyleIdx="2" presStyleCnt="4" custScaleX="111641" custLinFactNeighborX="4819" custLinFactNeighborY="286">
        <dgm:presLayoutVars>
          <dgm:bulletEnabled val="1"/>
        </dgm:presLayoutVars>
      </dgm:prSet>
      <dgm:spPr/>
      <dgm:t>
        <a:bodyPr/>
        <a:lstStyle/>
        <a:p>
          <a:endParaRPr lang="en-US"/>
        </a:p>
      </dgm:t>
    </dgm:pt>
    <dgm:pt modelId="{A566AA90-F550-47BD-9C86-5AF1A6B71427}" type="pres">
      <dgm:prSet presAssocID="{791143F2-BA60-4BCA-A3A1-56B3E4080AB1}" presName="parentNode" presStyleLbl="revTx" presStyleIdx="2" presStyleCnt="4">
        <dgm:presLayoutVars>
          <dgm:chMax val="0"/>
          <dgm:bulletEnabled val="1"/>
        </dgm:presLayoutVars>
      </dgm:prSet>
      <dgm:spPr/>
      <dgm:t>
        <a:bodyPr/>
        <a:lstStyle/>
        <a:p>
          <a:endParaRPr lang="en-US"/>
        </a:p>
      </dgm:t>
    </dgm:pt>
    <dgm:pt modelId="{85C8CAE0-AD86-4B55-8EB2-20CA21DE8BF6}" type="pres">
      <dgm:prSet presAssocID="{3E8310CC-4369-4CC8-BAEA-469829E67BF5}" presName="sibTrans" presStyleCnt="0"/>
      <dgm:spPr/>
    </dgm:pt>
    <dgm:pt modelId="{4B9B689A-41C0-4582-9A3F-3A2CB8C820EE}" type="pres">
      <dgm:prSet presAssocID="{DE816E0B-DD78-46DA-ADC4-3779AE122F28}" presName="compositeNode" presStyleCnt="0">
        <dgm:presLayoutVars>
          <dgm:bulletEnabled val="1"/>
        </dgm:presLayoutVars>
      </dgm:prSet>
      <dgm:spPr/>
    </dgm:pt>
    <dgm:pt modelId="{3444D6CD-6C4C-4432-882E-B0BE39A5E5A7}" type="pres">
      <dgm:prSet presAssocID="{DE816E0B-DD78-46DA-ADC4-3779AE122F28}" presName="image" presStyleLbl="fgImgPlace1" presStyleIdx="3" presStyleCnt="4"/>
      <dgm:spPr/>
    </dgm:pt>
    <dgm:pt modelId="{C70BDB9A-59EC-4A1B-A7AC-4C8447DA12E9}" type="pres">
      <dgm:prSet presAssocID="{DE816E0B-DD78-46DA-ADC4-3779AE122F28}" presName="childNode" presStyleLbl="node1" presStyleIdx="3" presStyleCnt="4" custScaleX="111641" custLinFactNeighborX="4671">
        <dgm:presLayoutVars>
          <dgm:bulletEnabled val="1"/>
        </dgm:presLayoutVars>
      </dgm:prSet>
      <dgm:spPr/>
      <dgm:t>
        <a:bodyPr/>
        <a:lstStyle/>
        <a:p>
          <a:endParaRPr lang="en-US"/>
        </a:p>
      </dgm:t>
    </dgm:pt>
    <dgm:pt modelId="{01890072-256E-4B3F-A5B5-9E865B613D08}" type="pres">
      <dgm:prSet presAssocID="{DE816E0B-DD78-46DA-ADC4-3779AE122F28}" presName="parentNode" presStyleLbl="revTx" presStyleIdx="3" presStyleCnt="4">
        <dgm:presLayoutVars>
          <dgm:chMax val="0"/>
          <dgm:bulletEnabled val="1"/>
        </dgm:presLayoutVars>
      </dgm:prSet>
      <dgm:spPr/>
      <dgm:t>
        <a:bodyPr/>
        <a:lstStyle/>
        <a:p>
          <a:endParaRPr lang="en-US"/>
        </a:p>
      </dgm:t>
    </dgm:pt>
  </dgm:ptLst>
  <dgm:cxnLst>
    <dgm:cxn modelId="{836BFBC0-0CC3-44AE-B152-4AEB4E0C4BF7}" type="presOf" srcId="{791143F2-BA60-4BCA-A3A1-56B3E4080AB1}" destId="{A566AA90-F550-47BD-9C86-5AF1A6B71427}" srcOrd="0" destOrd="0" presId="urn:microsoft.com/office/officeart/2005/8/layout/hList2"/>
    <dgm:cxn modelId="{67BAA550-1D06-4A60-8C63-F14853AFB735}" srcId="{B3B6ADFE-4008-4C90-B4BA-9FBCFF843497}" destId="{791143F2-BA60-4BCA-A3A1-56B3E4080AB1}" srcOrd="2" destOrd="0" parTransId="{7BEFDBD1-67B5-49E5-88DC-E402702E59C3}" sibTransId="{3E8310CC-4369-4CC8-BAEA-469829E67BF5}"/>
    <dgm:cxn modelId="{81661AC1-5B86-4B5F-842E-824C9DEC39B5}" type="presOf" srcId="{5F66771F-56AF-493E-8801-45D84FCFD342}" destId="{C70BDB9A-59EC-4A1B-A7AC-4C8447DA12E9}" srcOrd="0" destOrd="0" presId="urn:microsoft.com/office/officeart/2005/8/layout/hList2"/>
    <dgm:cxn modelId="{56DCE7EB-2A77-46D4-8054-72F3F4D1E675}" srcId="{DE816E0B-DD78-46DA-ADC4-3779AE122F28}" destId="{5F66771F-56AF-493E-8801-45D84FCFD342}" srcOrd="0" destOrd="0" parTransId="{17F101B8-AE0A-4295-AFC4-B86056112AD9}" sibTransId="{544C6AB7-FC16-4B19-9333-1A9EEEB3DACE}"/>
    <dgm:cxn modelId="{41189E22-81FD-4493-8C0C-BF6E06247E74}" srcId="{B3B6ADFE-4008-4C90-B4BA-9FBCFF843497}" destId="{DE816E0B-DD78-46DA-ADC4-3779AE122F28}" srcOrd="3" destOrd="0" parTransId="{D51BD400-12C5-4189-81FB-AB8E1CFD74A8}" sibTransId="{9BC1D29C-DC57-444E-B47F-52D8CB340B39}"/>
    <dgm:cxn modelId="{8364EDE2-430B-469D-B128-B1374E017758}" srcId="{B3B6ADFE-4008-4C90-B4BA-9FBCFF843497}" destId="{15510661-3690-4C80-81AC-F60371AD7B0F}" srcOrd="0" destOrd="0" parTransId="{66DEABF6-7005-4629-B22E-98C8010186E8}" sibTransId="{285F9C72-1614-4B0B-B01E-BAECF0F11B0A}"/>
    <dgm:cxn modelId="{5025DEC3-D222-4C02-885F-E7B4F0F120E9}" srcId="{15510661-3690-4C80-81AC-F60371AD7B0F}" destId="{DE5167BD-CA06-468B-B57C-18E538A96DC8}" srcOrd="0" destOrd="0" parTransId="{720F78CA-10E0-4584-A3F7-D8FC58340EFD}" sibTransId="{6D7385CF-80E2-4641-8592-BB5639F8D19B}"/>
    <dgm:cxn modelId="{8B4A466B-880D-4B05-9093-97C73A368E2C}" type="presOf" srcId="{DE816E0B-DD78-46DA-ADC4-3779AE122F28}" destId="{01890072-256E-4B3F-A5B5-9E865B613D08}" srcOrd="0" destOrd="0" presId="urn:microsoft.com/office/officeart/2005/8/layout/hList2"/>
    <dgm:cxn modelId="{C53CEE09-EFB6-4BC0-8CA4-78DF60A1F7BC}" srcId="{BD5FD5D3-F480-4153-B603-E57A8ADA1F2B}" destId="{E54FD37F-DFA9-4117-9384-258E4917A9BB}" srcOrd="0" destOrd="0" parTransId="{7DAE3935-B02C-4B9E-A398-85FEC75B37AF}" sibTransId="{A29AB189-6DB3-49A6-B413-CE65280B0EE7}"/>
    <dgm:cxn modelId="{19F384CB-99E1-452D-9167-DA096404E9F5}" type="presOf" srcId="{126284D6-25C9-4EDB-B584-2501DB7C89D4}" destId="{C5561D7B-3AE3-4464-BBBF-36B78A71D5EB}" srcOrd="0" destOrd="0" presId="urn:microsoft.com/office/officeart/2005/8/layout/hList2"/>
    <dgm:cxn modelId="{86AE39A6-C13D-44D7-96E5-BBDC06016EC9}" type="presOf" srcId="{E54FD37F-DFA9-4117-9384-258E4917A9BB}" destId="{F5B91197-BCD0-41DB-9D25-E6861374E07D}" srcOrd="0" destOrd="0" presId="urn:microsoft.com/office/officeart/2005/8/layout/hList2"/>
    <dgm:cxn modelId="{539393A0-80B8-47C5-A341-25ED11374737}" srcId="{B3B6ADFE-4008-4C90-B4BA-9FBCFF843497}" destId="{BD5FD5D3-F480-4153-B603-E57A8ADA1F2B}" srcOrd="1" destOrd="0" parTransId="{24D7BE95-0535-4C26-B3D7-E635AD3A1113}" sibTransId="{1A600AFC-CC86-487B-8E18-DB51872F181D}"/>
    <dgm:cxn modelId="{33F19851-ED4F-4FD7-B850-D23128FC896D}" srcId="{791143F2-BA60-4BCA-A3A1-56B3E4080AB1}" destId="{126284D6-25C9-4EDB-B584-2501DB7C89D4}" srcOrd="0" destOrd="0" parTransId="{292A2C87-0F88-49C5-8385-5EA73632016B}" sibTransId="{5FB7DD09-E80F-4F5A-BD71-6B54572B2532}"/>
    <dgm:cxn modelId="{87803FE2-6BC3-4453-B5E9-F000E948876D}" type="presOf" srcId="{DE5167BD-CA06-468B-B57C-18E538A96DC8}" destId="{DEA1C6D6-09E2-46FA-B949-342AD51C92E9}" srcOrd="0" destOrd="0" presId="urn:microsoft.com/office/officeart/2005/8/layout/hList2"/>
    <dgm:cxn modelId="{AEACA580-7C57-467B-AA98-5F11968EF80F}" type="presOf" srcId="{BD5FD5D3-F480-4153-B603-E57A8ADA1F2B}" destId="{1E50B1F2-948F-4FA0-8D7C-08B981001579}" srcOrd="0" destOrd="0" presId="urn:microsoft.com/office/officeart/2005/8/layout/hList2"/>
    <dgm:cxn modelId="{33DE29B6-6668-401A-AA74-97EB1B54FFB9}" type="presOf" srcId="{15510661-3690-4C80-81AC-F60371AD7B0F}" destId="{4781AFC2-E405-44FE-93C1-3EA117C261C8}" srcOrd="0" destOrd="0" presId="urn:microsoft.com/office/officeart/2005/8/layout/hList2"/>
    <dgm:cxn modelId="{C92038E9-0B22-4DF1-B6CA-E765E6FE16C7}" type="presOf" srcId="{B3B6ADFE-4008-4C90-B4BA-9FBCFF843497}" destId="{5210AD29-AC3A-4BBD-A2E4-DFBBF9F76B32}" srcOrd="0" destOrd="0" presId="urn:microsoft.com/office/officeart/2005/8/layout/hList2"/>
    <dgm:cxn modelId="{DB125A7B-9FFD-432D-8815-AA2F69E535A4}" type="presParOf" srcId="{5210AD29-AC3A-4BBD-A2E4-DFBBF9F76B32}" destId="{A58D2CE8-2663-4F76-A13F-A8817E2AB9D9}" srcOrd="0" destOrd="0" presId="urn:microsoft.com/office/officeart/2005/8/layout/hList2"/>
    <dgm:cxn modelId="{49A946A2-0DC8-4A34-A097-6353A4DB5174}" type="presParOf" srcId="{A58D2CE8-2663-4F76-A13F-A8817E2AB9D9}" destId="{60DAA2B3-CFDB-49FD-B234-DE42F16C3048}" srcOrd="0" destOrd="0" presId="urn:microsoft.com/office/officeart/2005/8/layout/hList2"/>
    <dgm:cxn modelId="{26B76336-8176-4AB1-A969-F651951C265B}" type="presParOf" srcId="{A58D2CE8-2663-4F76-A13F-A8817E2AB9D9}" destId="{DEA1C6D6-09E2-46FA-B949-342AD51C92E9}" srcOrd="1" destOrd="0" presId="urn:microsoft.com/office/officeart/2005/8/layout/hList2"/>
    <dgm:cxn modelId="{F2224AF4-2A84-41BF-977C-427EDF422841}" type="presParOf" srcId="{A58D2CE8-2663-4F76-A13F-A8817E2AB9D9}" destId="{4781AFC2-E405-44FE-93C1-3EA117C261C8}" srcOrd="2" destOrd="0" presId="urn:microsoft.com/office/officeart/2005/8/layout/hList2"/>
    <dgm:cxn modelId="{5DA43910-E262-46CD-822F-8F078D7B8A1D}" type="presParOf" srcId="{5210AD29-AC3A-4BBD-A2E4-DFBBF9F76B32}" destId="{F12777DB-42BD-4F3B-A979-939E03246D4E}" srcOrd="1" destOrd="0" presId="urn:microsoft.com/office/officeart/2005/8/layout/hList2"/>
    <dgm:cxn modelId="{0E76BD82-F3D0-47EC-9F26-AF97554B25B3}" type="presParOf" srcId="{5210AD29-AC3A-4BBD-A2E4-DFBBF9F76B32}" destId="{FD6BCA97-2841-42D9-B68B-68ED2869AF1F}" srcOrd="2" destOrd="0" presId="urn:microsoft.com/office/officeart/2005/8/layout/hList2"/>
    <dgm:cxn modelId="{4E862B02-22B5-41BD-B153-97AEE9D771AD}" type="presParOf" srcId="{FD6BCA97-2841-42D9-B68B-68ED2869AF1F}" destId="{A3DA5868-6A9B-48BC-B19B-43203ED5F91B}" srcOrd="0" destOrd="0" presId="urn:microsoft.com/office/officeart/2005/8/layout/hList2"/>
    <dgm:cxn modelId="{1A019214-21FE-4727-B198-B06345E5A770}" type="presParOf" srcId="{FD6BCA97-2841-42D9-B68B-68ED2869AF1F}" destId="{F5B91197-BCD0-41DB-9D25-E6861374E07D}" srcOrd="1" destOrd="0" presId="urn:microsoft.com/office/officeart/2005/8/layout/hList2"/>
    <dgm:cxn modelId="{29117D27-8F1B-470B-80EF-D27633C365C3}" type="presParOf" srcId="{FD6BCA97-2841-42D9-B68B-68ED2869AF1F}" destId="{1E50B1F2-948F-4FA0-8D7C-08B981001579}" srcOrd="2" destOrd="0" presId="urn:microsoft.com/office/officeart/2005/8/layout/hList2"/>
    <dgm:cxn modelId="{CF1532B6-C8C0-430B-8B56-D02C12E229CA}" type="presParOf" srcId="{5210AD29-AC3A-4BBD-A2E4-DFBBF9F76B32}" destId="{C6C63274-F997-4413-932A-F12F3F89AF16}" srcOrd="3" destOrd="0" presId="urn:microsoft.com/office/officeart/2005/8/layout/hList2"/>
    <dgm:cxn modelId="{01C34BAB-EE73-4E66-8E2F-99B9E8DE1545}" type="presParOf" srcId="{5210AD29-AC3A-4BBD-A2E4-DFBBF9F76B32}" destId="{E311073D-1DD5-482B-8DB0-BF33D15CC9CF}" srcOrd="4" destOrd="0" presId="urn:microsoft.com/office/officeart/2005/8/layout/hList2"/>
    <dgm:cxn modelId="{EA1BA2B2-F2C8-4C4C-8B43-2AC0CFB53BFB}" type="presParOf" srcId="{E311073D-1DD5-482B-8DB0-BF33D15CC9CF}" destId="{B2B5E290-16DF-4102-A153-FC2A0B76E2C5}" srcOrd="0" destOrd="0" presId="urn:microsoft.com/office/officeart/2005/8/layout/hList2"/>
    <dgm:cxn modelId="{39AEB472-AD10-4EA3-9F45-8ED3FBB84319}" type="presParOf" srcId="{E311073D-1DD5-482B-8DB0-BF33D15CC9CF}" destId="{C5561D7B-3AE3-4464-BBBF-36B78A71D5EB}" srcOrd="1" destOrd="0" presId="urn:microsoft.com/office/officeart/2005/8/layout/hList2"/>
    <dgm:cxn modelId="{39305906-449D-4B8B-99AA-1E9786C2DD35}" type="presParOf" srcId="{E311073D-1DD5-482B-8DB0-BF33D15CC9CF}" destId="{A566AA90-F550-47BD-9C86-5AF1A6B71427}" srcOrd="2" destOrd="0" presId="urn:microsoft.com/office/officeart/2005/8/layout/hList2"/>
    <dgm:cxn modelId="{9145DBBF-DE2C-435C-98DA-989785AA1F6F}" type="presParOf" srcId="{5210AD29-AC3A-4BBD-A2E4-DFBBF9F76B32}" destId="{85C8CAE0-AD86-4B55-8EB2-20CA21DE8BF6}" srcOrd="5" destOrd="0" presId="urn:microsoft.com/office/officeart/2005/8/layout/hList2"/>
    <dgm:cxn modelId="{8783E211-3A6A-41D9-AF74-00D37E7B0BB7}" type="presParOf" srcId="{5210AD29-AC3A-4BBD-A2E4-DFBBF9F76B32}" destId="{4B9B689A-41C0-4582-9A3F-3A2CB8C820EE}" srcOrd="6" destOrd="0" presId="urn:microsoft.com/office/officeart/2005/8/layout/hList2"/>
    <dgm:cxn modelId="{8629FFAD-70A6-4389-A770-9ADFBB0804BB}" type="presParOf" srcId="{4B9B689A-41C0-4582-9A3F-3A2CB8C820EE}" destId="{3444D6CD-6C4C-4432-882E-B0BE39A5E5A7}" srcOrd="0" destOrd="0" presId="urn:microsoft.com/office/officeart/2005/8/layout/hList2"/>
    <dgm:cxn modelId="{CCC1CE90-F164-428C-8C4E-9BB5DA04ABD1}" type="presParOf" srcId="{4B9B689A-41C0-4582-9A3F-3A2CB8C820EE}" destId="{C70BDB9A-59EC-4A1B-A7AC-4C8447DA12E9}" srcOrd="1" destOrd="0" presId="urn:microsoft.com/office/officeart/2005/8/layout/hList2"/>
    <dgm:cxn modelId="{933434A2-3DB2-4727-8334-DF78C65730C6}" type="presParOf" srcId="{4B9B689A-41C0-4582-9A3F-3A2CB8C820EE}" destId="{01890072-256E-4B3F-A5B5-9E865B613D08}" srcOrd="2" destOrd="0" presId="urn:microsoft.com/office/officeart/2005/8/layout/h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C2E5A7-BA6C-4F10-843C-75B99E76B21D}"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5CBABD0F-030F-472E-AE44-FC2DC5E6C050}">
      <dgm:prSet/>
      <dgm:spPr/>
      <dgm:t>
        <a:bodyPr/>
        <a:lstStyle/>
        <a:p>
          <a:pPr rtl="0"/>
          <a:r>
            <a:rPr lang="en-US" dirty="0" smtClean="0"/>
            <a:t>Software</a:t>
          </a:r>
          <a:endParaRPr lang="en-US" dirty="0"/>
        </a:p>
      </dgm:t>
    </dgm:pt>
    <dgm:pt modelId="{37B79E7C-DEC6-4FDA-934D-447D356A1262}" type="parTrans" cxnId="{4E025404-3FCE-4616-A647-81FBD9F54F19}">
      <dgm:prSet/>
      <dgm:spPr/>
      <dgm:t>
        <a:bodyPr/>
        <a:lstStyle/>
        <a:p>
          <a:endParaRPr lang="en-US"/>
        </a:p>
      </dgm:t>
    </dgm:pt>
    <dgm:pt modelId="{6FEF6590-A482-4FC2-99E1-2FCF710F6C5E}" type="sibTrans" cxnId="{4E025404-3FCE-4616-A647-81FBD9F54F19}">
      <dgm:prSet/>
      <dgm:spPr/>
      <dgm:t>
        <a:bodyPr/>
        <a:lstStyle/>
        <a:p>
          <a:endParaRPr lang="en-US"/>
        </a:p>
      </dgm:t>
    </dgm:pt>
    <dgm:pt modelId="{8717E0D4-6703-49E8-BEF9-4FF4A246326A}">
      <dgm:prSet custT="1"/>
      <dgm:spPr/>
      <dgm:t>
        <a:bodyPr/>
        <a:lstStyle/>
        <a:p>
          <a:pPr rtl="0"/>
          <a:r>
            <a:rPr lang="en-US" sz="2000" dirty="0" smtClean="0"/>
            <a:t>Software Support Only</a:t>
          </a:r>
          <a:endParaRPr lang="en-US" sz="2000" dirty="0"/>
        </a:p>
      </dgm:t>
    </dgm:pt>
    <dgm:pt modelId="{522EA188-6686-4F12-A0A4-A8BDCA59C70B}" type="parTrans" cxnId="{D7F5B79F-55A2-46B6-95C8-B30F7FE68F6C}">
      <dgm:prSet/>
      <dgm:spPr/>
      <dgm:t>
        <a:bodyPr/>
        <a:lstStyle/>
        <a:p>
          <a:endParaRPr lang="en-US"/>
        </a:p>
      </dgm:t>
    </dgm:pt>
    <dgm:pt modelId="{6A93E5EB-8179-4212-BC86-E06DE7BA322B}" type="sibTrans" cxnId="{D7F5B79F-55A2-46B6-95C8-B30F7FE68F6C}">
      <dgm:prSet/>
      <dgm:spPr/>
      <dgm:t>
        <a:bodyPr/>
        <a:lstStyle/>
        <a:p>
          <a:endParaRPr lang="en-US"/>
        </a:p>
      </dgm:t>
    </dgm:pt>
    <dgm:pt modelId="{0358343B-E068-4306-93CE-764CC444329E}">
      <dgm:prSet custT="1"/>
      <dgm:spPr/>
      <dgm:t>
        <a:bodyPr/>
        <a:lstStyle/>
        <a:p>
          <a:pPr rtl="0"/>
          <a:r>
            <a:rPr lang="en-US" sz="2000" dirty="0" smtClean="0"/>
            <a:t>Software Support Plus Upgrades</a:t>
          </a:r>
          <a:endParaRPr lang="en-US" sz="2000" dirty="0"/>
        </a:p>
      </dgm:t>
    </dgm:pt>
    <dgm:pt modelId="{5143F21F-D483-48B1-9D6A-A5A991C0F16F}" type="parTrans" cxnId="{963285D4-E7FF-4C87-A9AD-C18A179C73FB}">
      <dgm:prSet/>
      <dgm:spPr/>
      <dgm:t>
        <a:bodyPr/>
        <a:lstStyle/>
        <a:p>
          <a:endParaRPr lang="en-US"/>
        </a:p>
      </dgm:t>
    </dgm:pt>
    <dgm:pt modelId="{31266A04-19DD-4367-8CEC-B6041898751E}" type="sibTrans" cxnId="{963285D4-E7FF-4C87-A9AD-C18A179C73FB}">
      <dgm:prSet/>
      <dgm:spPr/>
      <dgm:t>
        <a:bodyPr/>
        <a:lstStyle/>
        <a:p>
          <a:endParaRPr lang="en-US"/>
        </a:p>
      </dgm:t>
    </dgm:pt>
    <dgm:pt modelId="{C6DF1E87-F17B-4949-943F-EC46581A7A3B}">
      <dgm:prSet custT="1"/>
      <dgm:spPr/>
      <dgm:t>
        <a:bodyPr/>
        <a:lstStyle/>
        <a:p>
          <a:pPr rtl="0"/>
          <a:r>
            <a:rPr lang="en-US" sz="2000" dirty="0" smtClean="0"/>
            <a:t>24x7 Support Model</a:t>
          </a:r>
          <a:endParaRPr lang="en-US" sz="2000" dirty="0"/>
        </a:p>
      </dgm:t>
    </dgm:pt>
    <dgm:pt modelId="{3BB3D061-11D6-4A30-8E2A-8D79DDC403F4}" type="parTrans" cxnId="{3F19851C-184F-41F9-9FC9-650954ADCA7B}">
      <dgm:prSet/>
      <dgm:spPr/>
      <dgm:t>
        <a:bodyPr/>
        <a:lstStyle/>
        <a:p>
          <a:endParaRPr lang="en-US"/>
        </a:p>
      </dgm:t>
    </dgm:pt>
    <dgm:pt modelId="{0FE781AD-2F60-4D7B-89A1-3589F7D63268}" type="sibTrans" cxnId="{3F19851C-184F-41F9-9FC9-650954ADCA7B}">
      <dgm:prSet/>
      <dgm:spPr/>
      <dgm:t>
        <a:bodyPr/>
        <a:lstStyle/>
        <a:p>
          <a:endParaRPr lang="en-US"/>
        </a:p>
      </dgm:t>
    </dgm:pt>
    <dgm:pt modelId="{64A27495-0C76-473F-AE52-7AF93312E052}" type="pres">
      <dgm:prSet presAssocID="{9CC2E5A7-BA6C-4F10-843C-75B99E76B21D}" presName="Name0" presStyleCnt="0">
        <dgm:presLayoutVars>
          <dgm:dir/>
          <dgm:animLvl val="lvl"/>
          <dgm:resizeHandles val="exact"/>
        </dgm:presLayoutVars>
      </dgm:prSet>
      <dgm:spPr/>
      <dgm:t>
        <a:bodyPr/>
        <a:lstStyle/>
        <a:p>
          <a:endParaRPr lang="en-US"/>
        </a:p>
      </dgm:t>
    </dgm:pt>
    <dgm:pt modelId="{A88FF53C-C4A8-4E31-8568-601FC0830108}" type="pres">
      <dgm:prSet presAssocID="{5CBABD0F-030F-472E-AE44-FC2DC5E6C050}" presName="linNode" presStyleCnt="0"/>
      <dgm:spPr/>
      <dgm:t>
        <a:bodyPr/>
        <a:lstStyle/>
        <a:p>
          <a:endParaRPr lang="en-US"/>
        </a:p>
      </dgm:t>
    </dgm:pt>
    <dgm:pt modelId="{B18AF89D-E47C-4A28-BA62-5EE7615D1C01}" type="pres">
      <dgm:prSet presAssocID="{5CBABD0F-030F-472E-AE44-FC2DC5E6C050}" presName="parentText" presStyleLbl="node1" presStyleIdx="0" presStyleCnt="1">
        <dgm:presLayoutVars>
          <dgm:chMax val="1"/>
          <dgm:bulletEnabled val="1"/>
        </dgm:presLayoutVars>
      </dgm:prSet>
      <dgm:spPr/>
      <dgm:t>
        <a:bodyPr/>
        <a:lstStyle/>
        <a:p>
          <a:endParaRPr lang="en-US"/>
        </a:p>
      </dgm:t>
    </dgm:pt>
    <dgm:pt modelId="{7E23F47A-38F5-4EA5-A15E-A7C44D280568}" type="pres">
      <dgm:prSet presAssocID="{5CBABD0F-030F-472E-AE44-FC2DC5E6C050}" presName="descendantText" presStyleLbl="alignAccFollowNode1" presStyleIdx="0" presStyleCnt="1">
        <dgm:presLayoutVars>
          <dgm:bulletEnabled val="1"/>
        </dgm:presLayoutVars>
      </dgm:prSet>
      <dgm:spPr/>
      <dgm:t>
        <a:bodyPr/>
        <a:lstStyle/>
        <a:p>
          <a:endParaRPr lang="en-US"/>
        </a:p>
      </dgm:t>
    </dgm:pt>
  </dgm:ptLst>
  <dgm:cxnLst>
    <dgm:cxn modelId="{D7F5B79F-55A2-46B6-95C8-B30F7FE68F6C}" srcId="{5CBABD0F-030F-472E-AE44-FC2DC5E6C050}" destId="{8717E0D4-6703-49E8-BEF9-4FF4A246326A}" srcOrd="0" destOrd="0" parTransId="{522EA188-6686-4F12-A0A4-A8BDCA59C70B}" sibTransId="{6A93E5EB-8179-4212-BC86-E06DE7BA322B}"/>
    <dgm:cxn modelId="{E883B920-AFD0-430E-8852-B8D367232793}" type="presOf" srcId="{8717E0D4-6703-49E8-BEF9-4FF4A246326A}" destId="{7E23F47A-38F5-4EA5-A15E-A7C44D280568}" srcOrd="0" destOrd="0" presId="urn:microsoft.com/office/officeart/2005/8/layout/vList5"/>
    <dgm:cxn modelId="{2B950203-70EF-4465-8E3D-2FECC17C299D}" type="presOf" srcId="{0358343B-E068-4306-93CE-764CC444329E}" destId="{7E23F47A-38F5-4EA5-A15E-A7C44D280568}" srcOrd="0" destOrd="1" presId="urn:microsoft.com/office/officeart/2005/8/layout/vList5"/>
    <dgm:cxn modelId="{963285D4-E7FF-4C87-A9AD-C18A179C73FB}" srcId="{5CBABD0F-030F-472E-AE44-FC2DC5E6C050}" destId="{0358343B-E068-4306-93CE-764CC444329E}" srcOrd="1" destOrd="0" parTransId="{5143F21F-D483-48B1-9D6A-A5A991C0F16F}" sibTransId="{31266A04-19DD-4367-8CEC-B6041898751E}"/>
    <dgm:cxn modelId="{396C2A0E-8F0E-4323-818A-32C208AA5549}" type="presOf" srcId="{9CC2E5A7-BA6C-4F10-843C-75B99E76B21D}" destId="{64A27495-0C76-473F-AE52-7AF93312E052}" srcOrd="0" destOrd="0" presId="urn:microsoft.com/office/officeart/2005/8/layout/vList5"/>
    <dgm:cxn modelId="{3F19851C-184F-41F9-9FC9-650954ADCA7B}" srcId="{5CBABD0F-030F-472E-AE44-FC2DC5E6C050}" destId="{C6DF1E87-F17B-4949-943F-EC46581A7A3B}" srcOrd="2" destOrd="0" parTransId="{3BB3D061-11D6-4A30-8E2A-8D79DDC403F4}" sibTransId="{0FE781AD-2F60-4D7B-89A1-3589F7D63268}"/>
    <dgm:cxn modelId="{4E025404-3FCE-4616-A647-81FBD9F54F19}" srcId="{9CC2E5A7-BA6C-4F10-843C-75B99E76B21D}" destId="{5CBABD0F-030F-472E-AE44-FC2DC5E6C050}" srcOrd="0" destOrd="0" parTransId="{37B79E7C-DEC6-4FDA-934D-447D356A1262}" sibTransId="{6FEF6590-A482-4FC2-99E1-2FCF710F6C5E}"/>
    <dgm:cxn modelId="{7A066A75-302D-4CC6-8B19-D16E77A30392}" type="presOf" srcId="{C6DF1E87-F17B-4949-943F-EC46581A7A3B}" destId="{7E23F47A-38F5-4EA5-A15E-A7C44D280568}" srcOrd="0" destOrd="2" presId="urn:microsoft.com/office/officeart/2005/8/layout/vList5"/>
    <dgm:cxn modelId="{CF0F0C49-94DF-407C-B1B9-7C8ED3794869}" type="presOf" srcId="{5CBABD0F-030F-472E-AE44-FC2DC5E6C050}" destId="{B18AF89D-E47C-4A28-BA62-5EE7615D1C01}" srcOrd="0" destOrd="0" presId="urn:microsoft.com/office/officeart/2005/8/layout/vList5"/>
    <dgm:cxn modelId="{E7FF7FD0-25C4-4A93-B148-A71F9E2CF29F}" type="presParOf" srcId="{64A27495-0C76-473F-AE52-7AF93312E052}" destId="{A88FF53C-C4A8-4E31-8568-601FC0830108}" srcOrd="0" destOrd="0" presId="urn:microsoft.com/office/officeart/2005/8/layout/vList5"/>
    <dgm:cxn modelId="{BC5EDEC4-B82F-4C72-8B53-6CC8DB93A644}" type="presParOf" srcId="{A88FF53C-C4A8-4E31-8568-601FC0830108}" destId="{B18AF89D-E47C-4A28-BA62-5EE7615D1C01}" srcOrd="0" destOrd="0" presId="urn:microsoft.com/office/officeart/2005/8/layout/vList5"/>
    <dgm:cxn modelId="{1FA3CE73-6383-4379-8AD1-D2D7830F86D2}" type="presParOf" srcId="{A88FF53C-C4A8-4E31-8568-601FC0830108}" destId="{7E23F47A-38F5-4EA5-A15E-A7C44D28056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F05329-1967-4074-8EAC-F8B6CD9B03D3}" type="doc">
      <dgm:prSet loTypeId="urn:microsoft.com/office/officeart/2005/8/layout/vList5" loCatId="list" qsTypeId="urn:microsoft.com/office/officeart/2005/8/quickstyle/simple4" qsCatId="simple" csTypeId="urn:microsoft.com/office/officeart/2005/8/colors/accent2_4" csCatId="accent2" phldr="1"/>
      <dgm:spPr/>
      <dgm:t>
        <a:bodyPr/>
        <a:lstStyle/>
        <a:p>
          <a:endParaRPr lang="en-US"/>
        </a:p>
      </dgm:t>
    </dgm:pt>
    <dgm:pt modelId="{A983C262-D108-4059-81F9-7E05B2DE440E}">
      <dgm:prSet/>
      <dgm:spPr/>
      <dgm:t>
        <a:bodyPr/>
        <a:lstStyle/>
        <a:p>
          <a:pPr rtl="0"/>
          <a:r>
            <a:rPr lang="en-US" smtClean="0"/>
            <a:t>Hardware</a:t>
          </a:r>
          <a:endParaRPr lang="en-US" dirty="0"/>
        </a:p>
      </dgm:t>
    </dgm:pt>
    <dgm:pt modelId="{7692EAFF-0371-4E67-BCC6-2E3BA9D6E8F4}" type="parTrans" cxnId="{6CAB9207-0DAE-49A4-AD96-CAFC4DB93838}">
      <dgm:prSet/>
      <dgm:spPr/>
      <dgm:t>
        <a:bodyPr/>
        <a:lstStyle/>
        <a:p>
          <a:endParaRPr lang="en-US"/>
        </a:p>
      </dgm:t>
    </dgm:pt>
    <dgm:pt modelId="{5BDC6AD5-BCE7-4CFF-9C22-420C2973E3A5}" type="sibTrans" cxnId="{6CAB9207-0DAE-49A4-AD96-CAFC4DB93838}">
      <dgm:prSet/>
      <dgm:spPr/>
      <dgm:t>
        <a:bodyPr/>
        <a:lstStyle/>
        <a:p>
          <a:endParaRPr lang="en-US"/>
        </a:p>
      </dgm:t>
    </dgm:pt>
    <dgm:pt modelId="{2B03CFF3-6D6D-4D9C-B0AC-0CD0CC47ECF1}">
      <dgm:prSet custT="1"/>
      <dgm:spPr/>
      <dgm:t>
        <a:bodyPr/>
        <a:lstStyle/>
        <a:p>
          <a:pPr rtl="0"/>
          <a:r>
            <a:rPr lang="en-US" sz="2000" dirty="0" smtClean="0"/>
            <a:t>24x7 Remote Support</a:t>
          </a:r>
          <a:endParaRPr lang="en-US" sz="2000" dirty="0"/>
        </a:p>
      </dgm:t>
    </dgm:pt>
    <dgm:pt modelId="{48765C94-96BB-42E8-956D-D6FBA9EBE6C9}" type="parTrans" cxnId="{994F5B12-033A-4D89-9D42-CF847FB65D54}">
      <dgm:prSet/>
      <dgm:spPr/>
      <dgm:t>
        <a:bodyPr/>
        <a:lstStyle/>
        <a:p>
          <a:endParaRPr lang="en-US"/>
        </a:p>
      </dgm:t>
    </dgm:pt>
    <dgm:pt modelId="{8A559C7C-8E74-43A8-9086-A49C012976B5}" type="sibTrans" cxnId="{994F5B12-033A-4D89-9D42-CF847FB65D54}">
      <dgm:prSet/>
      <dgm:spPr/>
      <dgm:t>
        <a:bodyPr/>
        <a:lstStyle/>
        <a:p>
          <a:endParaRPr lang="en-US"/>
        </a:p>
      </dgm:t>
    </dgm:pt>
    <dgm:pt modelId="{A158568C-485F-415E-A13B-20CCE8A73CEC}">
      <dgm:prSet custT="1"/>
      <dgm:spPr/>
      <dgm:t>
        <a:bodyPr/>
        <a:lstStyle/>
        <a:p>
          <a:pPr rtl="0"/>
          <a:r>
            <a:rPr lang="en-US" sz="2000" dirty="0" smtClean="0"/>
            <a:t>24x7 Remote Support w/next-day parts shipping</a:t>
          </a:r>
          <a:endParaRPr lang="en-US" sz="2000" dirty="0"/>
        </a:p>
      </dgm:t>
    </dgm:pt>
    <dgm:pt modelId="{7E214424-7DB7-4080-B662-C6735792A4B0}" type="parTrans" cxnId="{FA1FC4E3-A88E-41D6-92B1-7CA177505F47}">
      <dgm:prSet/>
      <dgm:spPr/>
      <dgm:t>
        <a:bodyPr/>
        <a:lstStyle/>
        <a:p>
          <a:endParaRPr lang="en-US"/>
        </a:p>
      </dgm:t>
    </dgm:pt>
    <dgm:pt modelId="{F7423944-C05A-4859-A882-A0A29849FCFF}" type="sibTrans" cxnId="{FA1FC4E3-A88E-41D6-92B1-7CA177505F47}">
      <dgm:prSet/>
      <dgm:spPr/>
      <dgm:t>
        <a:bodyPr/>
        <a:lstStyle/>
        <a:p>
          <a:endParaRPr lang="en-US"/>
        </a:p>
      </dgm:t>
    </dgm:pt>
    <dgm:pt modelId="{C5357157-E8F9-4BC1-9BB7-2A5B077D822D}">
      <dgm:prSet custT="1"/>
      <dgm:spPr/>
      <dgm:t>
        <a:bodyPr/>
        <a:lstStyle/>
        <a:p>
          <a:pPr rtl="0"/>
          <a:r>
            <a:rPr lang="en-US" sz="2000" dirty="0" smtClean="0"/>
            <a:t>24x7 Onsite Support</a:t>
          </a:r>
          <a:endParaRPr lang="en-US" sz="2000" dirty="0"/>
        </a:p>
      </dgm:t>
    </dgm:pt>
    <dgm:pt modelId="{7A35CBA0-044F-4335-A0BC-B3D71E1B7F8D}" type="parTrans" cxnId="{7CE57EED-0C0B-49CF-B7F0-5B09B4776B61}">
      <dgm:prSet/>
      <dgm:spPr/>
      <dgm:t>
        <a:bodyPr/>
        <a:lstStyle/>
        <a:p>
          <a:endParaRPr lang="en-US"/>
        </a:p>
      </dgm:t>
    </dgm:pt>
    <dgm:pt modelId="{A9F3EFA9-C02E-47F2-95FD-27830A2AE224}" type="sibTrans" cxnId="{7CE57EED-0C0B-49CF-B7F0-5B09B4776B61}">
      <dgm:prSet/>
      <dgm:spPr/>
      <dgm:t>
        <a:bodyPr/>
        <a:lstStyle/>
        <a:p>
          <a:endParaRPr lang="en-US"/>
        </a:p>
      </dgm:t>
    </dgm:pt>
    <dgm:pt modelId="{5CA82BA4-020A-4A14-96E8-67C5A07F2F3F}">
      <dgm:prSet custT="1"/>
      <dgm:spPr/>
      <dgm:t>
        <a:bodyPr/>
        <a:lstStyle/>
        <a:p>
          <a:pPr rtl="0"/>
          <a:r>
            <a:rPr lang="en-US" sz="2000" dirty="0" smtClean="0"/>
            <a:t>8x5 Onsite Support</a:t>
          </a:r>
          <a:endParaRPr lang="en-US" sz="2000" dirty="0"/>
        </a:p>
      </dgm:t>
    </dgm:pt>
    <dgm:pt modelId="{F454EEE3-1382-4391-9EE8-722E9938E812}" type="parTrans" cxnId="{D63AB4C9-59AB-4DBA-9C95-9B14914AB5D2}">
      <dgm:prSet/>
      <dgm:spPr/>
      <dgm:t>
        <a:bodyPr/>
        <a:lstStyle/>
        <a:p>
          <a:endParaRPr lang="en-US"/>
        </a:p>
      </dgm:t>
    </dgm:pt>
    <dgm:pt modelId="{1F1FC2E8-D485-4DD2-B08F-82F2C47B8EFB}" type="sibTrans" cxnId="{D63AB4C9-59AB-4DBA-9C95-9B14914AB5D2}">
      <dgm:prSet/>
      <dgm:spPr/>
      <dgm:t>
        <a:bodyPr/>
        <a:lstStyle/>
        <a:p>
          <a:endParaRPr lang="en-US"/>
        </a:p>
      </dgm:t>
    </dgm:pt>
    <dgm:pt modelId="{5D650337-6B31-4A37-A601-BB59555B6F12}" type="pres">
      <dgm:prSet presAssocID="{71F05329-1967-4074-8EAC-F8B6CD9B03D3}" presName="Name0" presStyleCnt="0">
        <dgm:presLayoutVars>
          <dgm:dir/>
          <dgm:animLvl val="lvl"/>
          <dgm:resizeHandles val="exact"/>
        </dgm:presLayoutVars>
      </dgm:prSet>
      <dgm:spPr/>
      <dgm:t>
        <a:bodyPr/>
        <a:lstStyle/>
        <a:p>
          <a:endParaRPr lang="en-US"/>
        </a:p>
      </dgm:t>
    </dgm:pt>
    <dgm:pt modelId="{0E7E5E6B-3556-4D68-8B10-91D9327F6CE3}" type="pres">
      <dgm:prSet presAssocID="{A983C262-D108-4059-81F9-7E05B2DE440E}" presName="linNode" presStyleCnt="0"/>
      <dgm:spPr/>
      <dgm:t>
        <a:bodyPr/>
        <a:lstStyle/>
        <a:p>
          <a:endParaRPr lang="en-US"/>
        </a:p>
      </dgm:t>
    </dgm:pt>
    <dgm:pt modelId="{88D86B0D-2F0B-4ED5-ADD4-6AB9690DC8C3}" type="pres">
      <dgm:prSet presAssocID="{A983C262-D108-4059-81F9-7E05B2DE440E}" presName="parentText" presStyleLbl="node1" presStyleIdx="0" presStyleCnt="1" custLinFactNeighborY="10758">
        <dgm:presLayoutVars>
          <dgm:chMax val="1"/>
          <dgm:bulletEnabled val="1"/>
        </dgm:presLayoutVars>
      </dgm:prSet>
      <dgm:spPr/>
      <dgm:t>
        <a:bodyPr/>
        <a:lstStyle/>
        <a:p>
          <a:endParaRPr lang="en-US"/>
        </a:p>
      </dgm:t>
    </dgm:pt>
    <dgm:pt modelId="{CCB44CAD-7848-4066-A8B4-70AC29CC3E45}" type="pres">
      <dgm:prSet presAssocID="{A983C262-D108-4059-81F9-7E05B2DE440E}" presName="descendantText" presStyleLbl="alignAccFollowNode1" presStyleIdx="0" presStyleCnt="1">
        <dgm:presLayoutVars>
          <dgm:bulletEnabled val="1"/>
        </dgm:presLayoutVars>
      </dgm:prSet>
      <dgm:spPr/>
      <dgm:t>
        <a:bodyPr/>
        <a:lstStyle/>
        <a:p>
          <a:endParaRPr lang="en-US"/>
        </a:p>
      </dgm:t>
    </dgm:pt>
  </dgm:ptLst>
  <dgm:cxnLst>
    <dgm:cxn modelId="{FA1FC4E3-A88E-41D6-92B1-7CA177505F47}" srcId="{A983C262-D108-4059-81F9-7E05B2DE440E}" destId="{A158568C-485F-415E-A13B-20CCE8A73CEC}" srcOrd="1" destOrd="0" parTransId="{7E214424-7DB7-4080-B662-C6735792A4B0}" sibTransId="{F7423944-C05A-4859-A882-A0A29849FCFF}"/>
    <dgm:cxn modelId="{6CAB9207-0DAE-49A4-AD96-CAFC4DB93838}" srcId="{71F05329-1967-4074-8EAC-F8B6CD9B03D3}" destId="{A983C262-D108-4059-81F9-7E05B2DE440E}" srcOrd="0" destOrd="0" parTransId="{7692EAFF-0371-4E67-BCC6-2E3BA9D6E8F4}" sibTransId="{5BDC6AD5-BCE7-4CFF-9C22-420C2973E3A5}"/>
    <dgm:cxn modelId="{58AE851F-D1E6-4C23-A11E-7D6EA65D4BC5}" type="presOf" srcId="{A983C262-D108-4059-81F9-7E05B2DE440E}" destId="{88D86B0D-2F0B-4ED5-ADD4-6AB9690DC8C3}" srcOrd="0" destOrd="0" presId="urn:microsoft.com/office/officeart/2005/8/layout/vList5"/>
    <dgm:cxn modelId="{D63AB4C9-59AB-4DBA-9C95-9B14914AB5D2}" srcId="{A983C262-D108-4059-81F9-7E05B2DE440E}" destId="{5CA82BA4-020A-4A14-96E8-67C5A07F2F3F}" srcOrd="3" destOrd="0" parTransId="{F454EEE3-1382-4391-9EE8-722E9938E812}" sibTransId="{1F1FC2E8-D485-4DD2-B08F-82F2C47B8EFB}"/>
    <dgm:cxn modelId="{994F5B12-033A-4D89-9D42-CF847FB65D54}" srcId="{A983C262-D108-4059-81F9-7E05B2DE440E}" destId="{2B03CFF3-6D6D-4D9C-B0AC-0CD0CC47ECF1}" srcOrd="0" destOrd="0" parTransId="{48765C94-96BB-42E8-956D-D6FBA9EBE6C9}" sibTransId="{8A559C7C-8E74-43A8-9086-A49C012976B5}"/>
    <dgm:cxn modelId="{56A51A64-FB57-47FF-918C-352F217AF80D}" type="presOf" srcId="{A158568C-485F-415E-A13B-20CCE8A73CEC}" destId="{CCB44CAD-7848-4066-A8B4-70AC29CC3E45}" srcOrd="0" destOrd="1" presId="urn:microsoft.com/office/officeart/2005/8/layout/vList5"/>
    <dgm:cxn modelId="{5F7DC630-7B07-4BCD-AEE1-D39973FA6EB4}" type="presOf" srcId="{5CA82BA4-020A-4A14-96E8-67C5A07F2F3F}" destId="{CCB44CAD-7848-4066-A8B4-70AC29CC3E45}" srcOrd="0" destOrd="3" presId="urn:microsoft.com/office/officeart/2005/8/layout/vList5"/>
    <dgm:cxn modelId="{CBFF9D14-694A-4CFF-BAEB-2F6F77D4637E}" type="presOf" srcId="{71F05329-1967-4074-8EAC-F8B6CD9B03D3}" destId="{5D650337-6B31-4A37-A601-BB59555B6F12}" srcOrd="0" destOrd="0" presId="urn:microsoft.com/office/officeart/2005/8/layout/vList5"/>
    <dgm:cxn modelId="{9863733B-3602-4D64-BE9C-66F526384075}" type="presOf" srcId="{C5357157-E8F9-4BC1-9BB7-2A5B077D822D}" destId="{CCB44CAD-7848-4066-A8B4-70AC29CC3E45}" srcOrd="0" destOrd="2" presId="urn:microsoft.com/office/officeart/2005/8/layout/vList5"/>
    <dgm:cxn modelId="{7CE57EED-0C0B-49CF-B7F0-5B09B4776B61}" srcId="{A983C262-D108-4059-81F9-7E05B2DE440E}" destId="{C5357157-E8F9-4BC1-9BB7-2A5B077D822D}" srcOrd="2" destOrd="0" parTransId="{7A35CBA0-044F-4335-A0BC-B3D71E1B7F8D}" sibTransId="{A9F3EFA9-C02E-47F2-95FD-27830A2AE224}"/>
    <dgm:cxn modelId="{7F715130-6A22-4969-B167-F03BD5E88939}" type="presOf" srcId="{2B03CFF3-6D6D-4D9C-B0AC-0CD0CC47ECF1}" destId="{CCB44CAD-7848-4066-A8B4-70AC29CC3E45}" srcOrd="0" destOrd="0" presId="urn:microsoft.com/office/officeart/2005/8/layout/vList5"/>
    <dgm:cxn modelId="{B6D58A45-5EAF-4674-8102-D8A3283AD7BB}" type="presParOf" srcId="{5D650337-6B31-4A37-A601-BB59555B6F12}" destId="{0E7E5E6B-3556-4D68-8B10-91D9327F6CE3}" srcOrd="0" destOrd="0" presId="urn:microsoft.com/office/officeart/2005/8/layout/vList5"/>
    <dgm:cxn modelId="{1D100E6C-89F8-44AB-883A-D7AD8EFB4F1F}" type="presParOf" srcId="{0E7E5E6B-3556-4D68-8B10-91D9327F6CE3}" destId="{88D86B0D-2F0B-4ED5-ADD4-6AB9690DC8C3}" srcOrd="0" destOrd="0" presId="urn:microsoft.com/office/officeart/2005/8/layout/vList5"/>
    <dgm:cxn modelId="{AE2033AC-7EFD-4FE8-B537-38871565D6B8}" type="presParOf" srcId="{0E7E5E6B-3556-4D68-8B10-91D9327F6CE3}" destId="{CCB44CAD-7848-4066-A8B4-70AC29CC3E45}" srcOrd="1"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4114A9-B9F0-4A8E-8E0C-8C04C6FBD43F}">
      <dsp:nvSpPr>
        <dsp:cNvPr id="0" name=""/>
        <dsp:cNvSpPr/>
      </dsp:nvSpPr>
      <dsp:spPr>
        <a:xfrm>
          <a:off x="2093087" y="0"/>
          <a:ext cx="4064000" cy="4064000"/>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54131-BD4C-4A9A-83C5-1EEA98D7753E}">
      <dsp:nvSpPr>
        <dsp:cNvPr id="0" name=""/>
        <dsp:cNvSpPr/>
      </dsp:nvSpPr>
      <dsp:spPr>
        <a:xfrm>
          <a:off x="612076" y="160508"/>
          <a:ext cx="3454150" cy="191868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2889250">
            <a:lnSpc>
              <a:spcPct val="90000"/>
            </a:lnSpc>
            <a:spcBef>
              <a:spcPct val="0"/>
            </a:spcBef>
            <a:spcAft>
              <a:spcPct val="35000"/>
            </a:spcAft>
          </a:pPr>
          <a:r>
            <a:rPr lang="en-US" b="1" kern="1200" dirty="0" smtClean="0">
              <a:solidFill>
                <a:schemeClr val="accent1"/>
              </a:solidFill>
              <a:latin typeface="Arial" charset="0"/>
              <a:ea typeface="+mn-ea"/>
              <a:cs typeface="+mn-cs"/>
            </a:rPr>
            <a:t>Finance &amp; Insurance</a:t>
          </a:r>
        </a:p>
        <a:p>
          <a:pPr lvl="0" algn="ctr" defTabSz="2889250">
            <a:lnSpc>
              <a:spcPct val="90000"/>
            </a:lnSpc>
            <a:spcBef>
              <a:spcPct val="0"/>
            </a:spcBef>
            <a:spcAft>
              <a:spcPct val="35000"/>
            </a:spcAft>
          </a:pPr>
          <a:r>
            <a:rPr lang="en-US" sz="1050" kern="1200" dirty="0" smtClean="0"/>
            <a:t>Claim Updates</a:t>
          </a:r>
        </a:p>
        <a:p>
          <a:pPr lvl="0" algn="ctr" defTabSz="2889250">
            <a:lnSpc>
              <a:spcPct val="90000"/>
            </a:lnSpc>
            <a:spcBef>
              <a:spcPct val="0"/>
            </a:spcBef>
            <a:spcAft>
              <a:spcPct val="35000"/>
            </a:spcAft>
          </a:pPr>
          <a:r>
            <a:rPr lang="en-US" sz="1050" kern="1200" dirty="0" smtClean="0"/>
            <a:t>Fraud alerts </a:t>
          </a:r>
        </a:p>
        <a:p>
          <a:pPr lvl="0" algn="ctr" defTabSz="2889250">
            <a:lnSpc>
              <a:spcPct val="90000"/>
            </a:lnSpc>
            <a:spcBef>
              <a:spcPct val="0"/>
            </a:spcBef>
            <a:spcAft>
              <a:spcPct val="35000"/>
            </a:spcAft>
          </a:pPr>
          <a:r>
            <a:rPr lang="en-US" sz="1050" kern="1200" dirty="0" smtClean="0"/>
            <a:t>Payment Reminders</a:t>
          </a:r>
        </a:p>
        <a:p>
          <a:pPr lvl="0" algn="ctr" defTabSz="2889250">
            <a:lnSpc>
              <a:spcPct val="90000"/>
            </a:lnSpc>
            <a:spcBef>
              <a:spcPct val="0"/>
            </a:spcBef>
            <a:spcAft>
              <a:spcPct val="35000"/>
            </a:spcAft>
          </a:pPr>
          <a:r>
            <a:rPr lang="en-US" sz="1050" kern="1200" dirty="0" smtClean="0"/>
            <a:t>Balance Update</a:t>
          </a:r>
        </a:p>
        <a:p>
          <a:pPr lvl="0" algn="ctr" defTabSz="2889250">
            <a:lnSpc>
              <a:spcPct val="90000"/>
            </a:lnSpc>
            <a:spcBef>
              <a:spcPct val="0"/>
            </a:spcBef>
            <a:spcAft>
              <a:spcPct val="35000"/>
            </a:spcAft>
          </a:pPr>
          <a:r>
            <a:rPr lang="en-US" sz="1050" kern="1200" dirty="0" smtClean="0"/>
            <a:t>Automated Renewals</a:t>
          </a:r>
        </a:p>
        <a:p>
          <a:pPr lvl="0" algn="ctr" defTabSz="2889250">
            <a:lnSpc>
              <a:spcPct val="90000"/>
            </a:lnSpc>
            <a:spcBef>
              <a:spcPct val="0"/>
            </a:spcBef>
            <a:spcAft>
              <a:spcPct val="35000"/>
            </a:spcAft>
          </a:pPr>
          <a:r>
            <a:rPr lang="en-US" sz="1050" kern="1200" dirty="0" smtClean="0"/>
            <a:t>Cross-sell/up-sell</a:t>
          </a:r>
        </a:p>
        <a:p>
          <a:pPr lvl="0" algn="ctr" defTabSz="2889250">
            <a:lnSpc>
              <a:spcPct val="90000"/>
            </a:lnSpc>
            <a:spcBef>
              <a:spcPct val="0"/>
            </a:spcBef>
            <a:spcAft>
              <a:spcPct val="35000"/>
            </a:spcAft>
          </a:pPr>
          <a:r>
            <a:rPr lang="en-US" sz="1050" kern="1200" dirty="0" smtClean="0"/>
            <a:t>Surveys</a:t>
          </a:r>
          <a:endParaRPr lang="en-US" sz="1050" kern="1200" dirty="0"/>
        </a:p>
      </dsp:txBody>
      <dsp:txXfrm>
        <a:off x="612076" y="160508"/>
        <a:ext cx="3454150" cy="1918689"/>
      </dsp:txXfrm>
    </dsp:sp>
    <dsp:sp modelId="{7022A573-3A3B-41BF-B353-36EB6F43E996}">
      <dsp:nvSpPr>
        <dsp:cNvPr id="0" name=""/>
        <dsp:cNvSpPr/>
      </dsp:nvSpPr>
      <dsp:spPr>
        <a:xfrm>
          <a:off x="4156717" y="160476"/>
          <a:ext cx="3454150" cy="191868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2889250">
            <a:lnSpc>
              <a:spcPct val="90000"/>
            </a:lnSpc>
            <a:spcBef>
              <a:spcPct val="0"/>
            </a:spcBef>
            <a:spcAft>
              <a:spcPct val="35000"/>
            </a:spcAft>
          </a:pPr>
          <a:r>
            <a:rPr lang="en-US" b="1" kern="1200" dirty="0" smtClean="0">
              <a:solidFill>
                <a:schemeClr val="accent1"/>
              </a:solidFill>
              <a:latin typeface="Arial" charset="0"/>
              <a:ea typeface="+mn-ea"/>
              <a:cs typeface="+mn-cs"/>
            </a:rPr>
            <a:t>Healthcare</a:t>
          </a:r>
        </a:p>
        <a:p>
          <a:pPr lvl="0" algn="ctr" defTabSz="2889250">
            <a:lnSpc>
              <a:spcPct val="90000"/>
            </a:lnSpc>
            <a:spcBef>
              <a:spcPct val="0"/>
            </a:spcBef>
            <a:spcAft>
              <a:spcPct val="35000"/>
            </a:spcAft>
          </a:pPr>
          <a:r>
            <a:rPr lang="en-US" sz="1050" kern="1200" dirty="0" smtClean="0"/>
            <a:t>Prescription Alert/Refills</a:t>
          </a:r>
        </a:p>
        <a:p>
          <a:pPr lvl="0" algn="ctr" defTabSz="2889250">
            <a:lnSpc>
              <a:spcPct val="90000"/>
            </a:lnSpc>
            <a:spcBef>
              <a:spcPct val="0"/>
            </a:spcBef>
            <a:spcAft>
              <a:spcPct val="35000"/>
            </a:spcAft>
          </a:pPr>
          <a:r>
            <a:rPr lang="en-US" sz="1050" kern="1200" dirty="0" smtClean="0"/>
            <a:t>Program Enrollment </a:t>
          </a:r>
        </a:p>
        <a:p>
          <a:pPr lvl="0" algn="ctr" defTabSz="2889250">
            <a:lnSpc>
              <a:spcPct val="90000"/>
            </a:lnSpc>
            <a:spcBef>
              <a:spcPct val="0"/>
            </a:spcBef>
            <a:spcAft>
              <a:spcPct val="35000"/>
            </a:spcAft>
          </a:pPr>
          <a:r>
            <a:rPr lang="en-US" sz="1050" kern="1200" dirty="0" smtClean="0"/>
            <a:t>Appointment Reminders</a:t>
          </a:r>
        </a:p>
        <a:p>
          <a:pPr lvl="0" algn="ctr" defTabSz="2889250">
            <a:lnSpc>
              <a:spcPct val="90000"/>
            </a:lnSpc>
            <a:spcBef>
              <a:spcPct val="0"/>
            </a:spcBef>
            <a:spcAft>
              <a:spcPct val="35000"/>
            </a:spcAft>
          </a:pPr>
          <a:r>
            <a:rPr lang="en-US" sz="1050" kern="1200" dirty="0" smtClean="0"/>
            <a:t>Payment Reminders</a:t>
          </a:r>
        </a:p>
        <a:p>
          <a:pPr lvl="0" algn="ctr" defTabSz="2889250">
            <a:lnSpc>
              <a:spcPct val="90000"/>
            </a:lnSpc>
            <a:spcBef>
              <a:spcPct val="0"/>
            </a:spcBef>
            <a:spcAft>
              <a:spcPct val="35000"/>
            </a:spcAft>
          </a:pPr>
          <a:r>
            <a:rPr lang="en-US" sz="1050" kern="1200" dirty="0" smtClean="0"/>
            <a:t>Out-Patient Updates</a:t>
          </a:r>
        </a:p>
        <a:p>
          <a:pPr lvl="0" algn="ctr" defTabSz="2889250">
            <a:lnSpc>
              <a:spcPct val="90000"/>
            </a:lnSpc>
            <a:spcBef>
              <a:spcPct val="0"/>
            </a:spcBef>
            <a:spcAft>
              <a:spcPct val="35000"/>
            </a:spcAft>
          </a:pPr>
          <a:r>
            <a:rPr lang="en-US" sz="1050" kern="1200" dirty="0" smtClean="0"/>
            <a:t>Pandemic Warnings</a:t>
          </a:r>
        </a:p>
        <a:p>
          <a:pPr lvl="0" algn="ctr" defTabSz="2889250">
            <a:lnSpc>
              <a:spcPct val="90000"/>
            </a:lnSpc>
            <a:spcBef>
              <a:spcPct val="0"/>
            </a:spcBef>
            <a:spcAft>
              <a:spcPct val="35000"/>
            </a:spcAft>
          </a:pPr>
          <a:r>
            <a:rPr lang="en-US" sz="1050" kern="1200" dirty="0" smtClean="0"/>
            <a:t>Staff Scheduling Alerts</a:t>
          </a:r>
        </a:p>
        <a:p>
          <a:pPr lvl="0" algn="ctr" defTabSz="2889250">
            <a:lnSpc>
              <a:spcPct val="90000"/>
            </a:lnSpc>
            <a:spcBef>
              <a:spcPct val="0"/>
            </a:spcBef>
            <a:spcAft>
              <a:spcPct val="35000"/>
            </a:spcAft>
          </a:pPr>
          <a:r>
            <a:rPr lang="en-US" sz="1050" kern="1200" dirty="0" smtClean="0"/>
            <a:t>Post service surveys</a:t>
          </a:r>
          <a:endParaRPr lang="en-US" sz="1050" kern="1200" dirty="0"/>
        </a:p>
      </dsp:txBody>
      <dsp:txXfrm>
        <a:off x="4156717" y="160476"/>
        <a:ext cx="3454150" cy="1918689"/>
      </dsp:txXfrm>
    </dsp:sp>
    <dsp:sp modelId="{AF7091A5-CCEE-4FE7-ADCD-849C04CDFD46}">
      <dsp:nvSpPr>
        <dsp:cNvPr id="0" name=""/>
        <dsp:cNvSpPr/>
      </dsp:nvSpPr>
      <dsp:spPr>
        <a:xfrm>
          <a:off x="612076" y="2145310"/>
          <a:ext cx="3454150" cy="191868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2889250">
            <a:lnSpc>
              <a:spcPct val="90000"/>
            </a:lnSpc>
            <a:spcBef>
              <a:spcPct val="0"/>
            </a:spcBef>
            <a:spcAft>
              <a:spcPct val="35000"/>
            </a:spcAft>
          </a:pPr>
          <a:r>
            <a:rPr lang="en-US" b="1" kern="1200" dirty="0" smtClean="0">
              <a:solidFill>
                <a:schemeClr val="accent1"/>
              </a:solidFill>
              <a:latin typeface="Arial" charset="0"/>
              <a:ea typeface="+mn-ea"/>
              <a:cs typeface="+mn-cs"/>
            </a:rPr>
            <a:t>Utilities and Telecom</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50" kern="1200" dirty="0" smtClean="0"/>
            <a:t>Field Service  Appointment Reminders</a:t>
          </a:r>
        </a:p>
        <a:p>
          <a:pPr lvl="0" algn="ctr" defTabSz="2889250">
            <a:lnSpc>
              <a:spcPct val="90000"/>
            </a:lnSpc>
            <a:spcBef>
              <a:spcPct val="0"/>
            </a:spcBef>
            <a:spcAft>
              <a:spcPct val="35000"/>
            </a:spcAft>
          </a:pPr>
          <a:r>
            <a:rPr lang="en-US" sz="1050" kern="1200" dirty="0" smtClean="0"/>
            <a:t>Payment Reminders</a:t>
          </a:r>
        </a:p>
        <a:p>
          <a:pPr lvl="0" algn="ctr" defTabSz="2889250">
            <a:lnSpc>
              <a:spcPct val="90000"/>
            </a:lnSpc>
            <a:spcBef>
              <a:spcPct val="0"/>
            </a:spcBef>
            <a:spcAft>
              <a:spcPct val="35000"/>
            </a:spcAft>
          </a:pPr>
          <a:r>
            <a:rPr lang="en-US" sz="1050" kern="1200" dirty="0" smtClean="0"/>
            <a:t>Service Outage and Restoration Alerts</a:t>
          </a:r>
        </a:p>
        <a:p>
          <a:pPr lvl="0" algn="ctr" defTabSz="2889250">
            <a:lnSpc>
              <a:spcPct val="90000"/>
            </a:lnSpc>
            <a:spcBef>
              <a:spcPct val="0"/>
            </a:spcBef>
            <a:spcAft>
              <a:spcPct val="35000"/>
            </a:spcAft>
          </a:pPr>
          <a:r>
            <a:rPr lang="en-US" sz="1050" kern="1200" dirty="0" smtClean="0"/>
            <a:t>Emergency Staff Call-Outs</a:t>
          </a:r>
        </a:p>
        <a:p>
          <a:pPr lvl="0" algn="ctr" defTabSz="2889250">
            <a:lnSpc>
              <a:spcPct val="90000"/>
            </a:lnSpc>
            <a:spcBef>
              <a:spcPct val="0"/>
            </a:spcBef>
            <a:spcAft>
              <a:spcPct val="35000"/>
            </a:spcAft>
          </a:pPr>
          <a:r>
            <a:rPr lang="en-US" sz="1050" kern="1200" dirty="0" smtClean="0"/>
            <a:t>Account Status Updates</a:t>
          </a:r>
        </a:p>
      </dsp:txBody>
      <dsp:txXfrm>
        <a:off x="612076" y="2145310"/>
        <a:ext cx="3454150" cy="1918689"/>
      </dsp:txXfrm>
    </dsp:sp>
    <dsp:sp modelId="{1020E545-D665-4208-A9AD-5719C2F04844}">
      <dsp:nvSpPr>
        <dsp:cNvPr id="0" name=""/>
        <dsp:cNvSpPr/>
      </dsp:nvSpPr>
      <dsp:spPr>
        <a:xfrm>
          <a:off x="4156717" y="2144043"/>
          <a:ext cx="3454150" cy="191868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355600">
            <a:lnSpc>
              <a:spcPct val="90000"/>
            </a:lnSpc>
            <a:spcBef>
              <a:spcPct val="0"/>
            </a:spcBef>
            <a:spcAft>
              <a:spcPct val="35000"/>
            </a:spcAft>
          </a:pPr>
          <a:endParaRPr lang="en-US" sz="1050" kern="1200" dirty="0" smtClean="0"/>
        </a:p>
        <a:p>
          <a:pPr lvl="0" algn="ctr" defTabSz="355600">
            <a:lnSpc>
              <a:spcPct val="90000"/>
            </a:lnSpc>
            <a:spcBef>
              <a:spcPct val="0"/>
            </a:spcBef>
            <a:spcAft>
              <a:spcPct val="35000"/>
            </a:spcAft>
          </a:pPr>
          <a:r>
            <a:rPr lang="en-US" b="1" kern="1200" dirty="0" smtClean="0">
              <a:solidFill>
                <a:schemeClr val="accent1"/>
              </a:solidFill>
              <a:latin typeface="Arial" charset="0"/>
              <a:ea typeface="+mn-ea"/>
              <a:cs typeface="+mn-cs"/>
            </a:rPr>
            <a:t>Consumer and Retail</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50" kern="1200" dirty="0" smtClean="0"/>
            <a:t>Delivery &amp; Back Orders</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50" kern="1200" dirty="0" smtClean="0"/>
            <a:t>Travel Alerts</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50" kern="1200" dirty="0" smtClean="0"/>
            <a:t>Collections and Billing Reminders</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50" kern="1200" dirty="0" smtClean="0"/>
            <a:t>Subscription Renewals</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50" kern="1200" dirty="0" smtClean="0"/>
            <a:t>Contract Renewals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50" kern="1200" dirty="0" smtClean="0"/>
            <a:t>Marketing and Post-Service Surveys</a:t>
          </a:r>
        </a:p>
      </dsp:txBody>
      <dsp:txXfrm>
        <a:off x="4156717" y="2144043"/>
        <a:ext cx="3454150" cy="191868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131AB-AE0B-45F6-AFB3-931574669080}">
      <dsp:nvSpPr>
        <dsp:cNvPr id="0" name=""/>
        <dsp:cNvSpPr/>
      </dsp:nvSpPr>
      <dsp:spPr>
        <a:xfrm>
          <a:off x="3278" y="0"/>
          <a:ext cx="1295073" cy="5080917"/>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solidFill>
                <a:schemeClr val="bg2"/>
              </a:solidFill>
            </a:rPr>
            <a:t>Call Progress</a:t>
          </a:r>
          <a:endParaRPr lang="en-US" sz="1800" b="1" i="0" kern="1200" baseline="0" dirty="0">
            <a:solidFill>
              <a:schemeClr val="bg2"/>
            </a:solidFill>
          </a:endParaRPr>
        </a:p>
      </dsp:txBody>
      <dsp:txXfrm>
        <a:off x="3278" y="0"/>
        <a:ext cx="1295073" cy="1524275"/>
      </dsp:txXfrm>
    </dsp:sp>
    <dsp:sp modelId="{D1D4C783-8718-41D1-9D47-DA1A0965AEF1}">
      <dsp:nvSpPr>
        <dsp:cNvPr id="0" name=""/>
        <dsp:cNvSpPr/>
      </dsp:nvSpPr>
      <dsp:spPr>
        <a:xfrm>
          <a:off x="132785" y="1525763"/>
          <a:ext cx="1036059" cy="1531966"/>
        </a:xfrm>
        <a:prstGeom prst="roundRect">
          <a:avLst>
            <a:gd name="adj" fmla="val 10000"/>
          </a:avLst>
        </a:prstGeom>
        <a:gradFill rotWithShape="0">
          <a:gsLst>
            <a:gs pos="0">
              <a:schemeClr val="accent4">
                <a:shade val="50000"/>
                <a:hueOff val="0"/>
                <a:satOff val="0"/>
                <a:lumOff val="0"/>
                <a:alphaOff val="0"/>
                <a:tint val="50000"/>
                <a:satMod val="300000"/>
              </a:schemeClr>
            </a:gs>
            <a:gs pos="35000">
              <a:schemeClr val="accent4">
                <a:shade val="50000"/>
                <a:hueOff val="0"/>
                <a:satOff val="0"/>
                <a:lumOff val="0"/>
                <a:alphaOff val="0"/>
                <a:tint val="37000"/>
                <a:satMod val="300000"/>
              </a:schemeClr>
            </a:gs>
            <a:gs pos="100000">
              <a:schemeClr val="accent4">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98.9% Accurate</a:t>
          </a:r>
          <a:endParaRPr lang="en-US" sz="1100" kern="1200" dirty="0"/>
        </a:p>
      </dsp:txBody>
      <dsp:txXfrm>
        <a:off x="132785" y="1525763"/>
        <a:ext cx="1036059" cy="1531966"/>
      </dsp:txXfrm>
    </dsp:sp>
    <dsp:sp modelId="{735565D2-D4C5-4AF7-B501-B096C4FCFFD0}">
      <dsp:nvSpPr>
        <dsp:cNvPr id="0" name=""/>
        <dsp:cNvSpPr/>
      </dsp:nvSpPr>
      <dsp:spPr>
        <a:xfrm>
          <a:off x="132785" y="3293417"/>
          <a:ext cx="1036059" cy="1531966"/>
        </a:xfrm>
        <a:prstGeom prst="roundRect">
          <a:avLst>
            <a:gd name="adj" fmla="val 10000"/>
          </a:avLst>
        </a:prstGeom>
        <a:gradFill rotWithShape="0">
          <a:gsLst>
            <a:gs pos="0">
              <a:schemeClr val="accent4">
                <a:shade val="50000"/>
                <a:hueOff val="35718"/>
                <a:satOff val="1249"/>
                <a:lumOff val="4287"/>
                <a:alphaOff val="0"/>
                <a:tint val="50000"/>
                <a:satMod val="300000"/>
              </a:schemeClr>
            </a:gs>
            <a:gs pos="35000">
              <a:schemeClr val="accent4">
                <a:shade val="50000"/>
                <a:hueOff val="35718"/>
                <a:satOff val="1249"/>
                <a:lumOff val="4287"/>
                <a:alphaOff val="0"/>
                <a:tint val="37000"/>
                <a:satMod val="300000"/>
              </a:schemeClr>
            </a:gs>
            <a:gs pos="100000">
              <a:schemeClr val="accent4">
                <a:shade val="50000"/>
                <a:hueOff val="35718"/>
                <a:satOff val="1249"/>
                <a:lumOff val="428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Enhanced cell Phone Detection</a:t>
          </a:r>
          <a:endParaRPr lang="en-US" sz="1100" kern="1200" dirty="0"/>
        </a:p>
      </dsp:txBody>
      <dsp:txXfrm>
        <a:off x="132785" y="3293417"/>
        <a:ext cx="1036059" cy="1531966"/>
      </dsp:txXfrm>
    </dsp:sp>
    <dsp:sp modelId="{2521DEFA-3922-4AA1-B458-4358834CFAED}">
      <dsp:nvSpPr>
        <dsp:cNvPr id="0" name=""/>
        <dsp:cNvSpPr/>
      </dsp:nvSpPr>
      <dsp:spPr>
        <a:xfrm>
          <a:off x="1395482" y="0"/>
          <a:ext cx="1295073" cy="5080917"/>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solidFill>
                <a:schemeClr val="bg2"/>
              </a:solidFill>
            </a:rPr>
            <a:t>Predictive Dialing</a:t>
          </a:r>
          <a:endParaRPr lang="en-US" sz="1800" b="1" i="0" kern="1200" baseline="0" dirty="0">
            <a:solidFill>
              <a:schemeClr val="bg2"/>
            </a:solidFill>
          </a:endParaRPr>
        </a:p>
      </dsp:txBody>
      <dsp:txXfrm>
        <a:off x="1395482" y="0"/>
        <a:ext cx="1295073" cy="1524275"/>
      </dsp:txXfrm>
    </dsp:sp>
    <dsp:sp modelId="{4481BEA1-06EC-4150-B9A1-0B5A570C2F3A}">
      <dsp:nvSpPr>
        <dsp:cNvPr id="0" name=""/>
        <dsp:cNvSpPr/>
      </dsp:nvSpPr>
      <dsp:spPr>
        <a:xfrm>
          <a:off x="1524989" y="1524709"/>
          <a:ext cx="1036059" cy="998196"/>
        </a:xfrm>
        <a:prstGeom prst="roundRect">
          <a:avLst>
            <a:gd name="adj" fmla="val 10000"/>
          </a:avLst>
        </a:prstGeom>
        <a:gradFill rotWithShape="0">
          <a:gsLst>
            <a:gs pos="0">
              <a:schemeClr val="accent4">
                <a:shade val="50000"/>
                <a:hueOff val="71437"/>
                <a:satOff val="2499"/>
                <a:lumOff val="8573"/>
                <a:alphaOff val="0"/>
                <a:tint val="50000"/>
                <a:satMod val="300000"/>
              </a:schemeClr>
            </a:gs>
            <a:gs pos="35000">
              <a:schemeClr val="accent4">
                <a:shade val="50000"/>
                <a:hueOff val="71437"/>
                <a:satOff val="2499"/>
                <a:lumOff val="8573"/>
                <a:alphaOff val="0"/>
                <a:tint val="37000"/>
                <a:satMod val="300000"/>
              </a:schemeClr>
            </a:gs>
            <a:gs pos="100000">
              <a:schemeClr val="accent4">
                <a:shade val="50000"/>
                <a:hueOff val="71437"/>
                <a:satOff val="2499"/>
                <a:lumOff val="85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Lowest Agent Wait Time with Lowest Abandon Rate</a:t>
          </a:r>
          <a:endParaRPr lang="en-US" sz="1100" kern="1200" dirty="0"/>
        </a:p>
      </dsp:txBody>
      <dsp:txXfrm>
        <a:off x="1524989" y="1524709"/>
        <a:ext cx="1036059" cy="998196"/>
      </dsp:txXfrm>
    </dsp:sp>
    <dsp:sp modelId="{F691ACA4-A0A8-40A8-803B-C534EEE43595}">
      <dsp:nvSpPr>
        <dsp:cNvPr id="0" name=""/>
        <dsp:cNvSpPr/>
      </dsp:nvSpPr>
      <dsp:spPr>
        <a:xfrm>
          <a:off x="1524989" y="2676475"/>
          <a:ext cx="1036059" cy="998196"/>
        </a:xfrm>
        <a:prstGeom prst="roundRect">
          <a:avLst>
            <a:gd name="adj" fmla="val 10000"/>
          </a:avLst>
        </a:prstGeom>
        <a:gradFill rotWithShape="0">
          <a:gsLst>
            <a:gs pos="0">
              <a:schemeClr val="accent4">
                <a:shade val="50000"/>
                <a:hueOff val="107155"/>
                <a:satOff val="3748"/>
                <a:lumOff val="12860"/>
                <a:alphaOff val="0"/>
                <a:tint val="50000"/>
                <a:satMod val="300000"/>
              </a:schemeClr>
            </a:gs>
            <a:gs pos="35000">
              <a:schemeClr val="accent4">
                <a:shade val="50000"/>
                <a:hueOff val="107155"/>
                <a:satOff val="3748"/>
                <a:lumOff val="12860"/>
                <a:alphaOff val="0"/>
                <a:tint val="37000"/>
                <a:satMod val="300000"/>
              </a:schemeClr>
            </a:gs>
            <a:gs pos="100000">
              <a:schemeClr val="accent4">
                <a:shade val="50000"/>
                <a:hueOff val="107155"/>
                <a:satOff val="3748"/>
                <a:lumOff val="1286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Manual Control with Expert Calling</a:t>
          </a:r>
          <a:endParaRPr lang="en-US" sz="1100" kern="1200" dirty="0"/>
        </a:p>
      </dsp:txBody>
      <dsp:txXfrm>
        <a:off x="1524989" y="2676475"/>
        <a:ext cx="1036059" cy="998196"/>
      </dsp:txXfrm>
    </dsp:sp>
    <dsp:sp modelId="{743EC56B-41D1-4988-9D4F-76293C40990A}">
      <dsp:nvSpPr>
        <dsp:cNvPr id="0" name=""/>
        <dsp:cNvSpPr/>
      </dsp:nvSpPr>
      <dsp:spPr>
        <a:xfrm>
          <a:off x="1524989" y="3828240"/>
          <a:ext cx="1036059" cy="998196"/>
        </a:xfrm>
        <a:prstGeom prst="roundRect">
          <a:avLst>
            <a:gd name="adj" fmla="val 10000"/>
          </a:avLst>
        </a:prstGeom>
        <a:gradFill rotWithShape="0">
          <a:gsLst>
            <a:gs pos="0">
              <a:schemeClr val="accent4">
                <a:shade val="50000"/>
                <a:hueOff val="142874"/>
                <a:satOff val="4997"/>
                <a:lumOff val="17146"/>
                <a:alphaOff val="0"/>
                <a:tint val="50000"/>
                <a:satMod val="300000"/>
              </a:schemeClr>
            </a:gs>
            <a:gs pos="35000">
              <a:schemeClr val="accent4">
                <a:shade val="50000"/>
                <a:hueOff val="142874"/>
                <a:satOff val="4997"/>
                <a:lumOff val="17146"/>
                <a:alphaOff val="0"/>
                <a:tint val="37000"/>
                <a:satMod val="300000"/>
              </a:schemeClr>
            </a:gs>
            <a:gs pos="100000">
              <a:schemeClr val="accent4">
                <a:shade val="50000"/>
                <a:hueOff val="142874"/>
                <a:satOff val="4997"/>
                <a:lumOff val="1714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Automation with Cruise Control</a:t>
          </a:r>
          <a:endParaRPr lang="en-US" sz="1100" kern="1200" dirty="0"/>
        </a:p>
      </dsp:txBody>
      <dsp:txXfrm>
        <a:off x="1524989" y="3828240"/>
        <a:ext cx="1036059" cy="998196"/>
      </dsp:txXfrm>
    </dsp:sp>
    <dsp:sp modelId="{76ABE630-C7D5-4217-8A6F-09B3E7A5859B}">
      <dsp:nvSpPr>
        <dsp:cNvPr id="0" name=""/>
        <dsp:cNvSpPr/>
      </dsp:nvSpPr>
      <dsp:spPr>
        <a:xfrm>
          <a:off x="2787686" y="0"/>
          <a:ext cx="1295073" cy="5080917"/>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solidFill>
                <a:schemeClr val="bg2"/>
              </a:solidFill>
            </a:rPr>
            <a:t>Blending</a:t>
          </a:r>
          <a:endParaRPr lang="en-US" sz="1800" b="1" i="0" kern="1200" baseline="0" dirty="0">
            <a:solidFill>
              <a:schemeClr val="bg2"/>
            </a:solidFill>
          </a:endParaRPr>
        </a:p>
      </dsp:txBody>
      <dsp:txXfrm>
        <a:off x="2787686" y="0"/>
        <a:ext cx="1295073" cy="1524275"/>
      </dsp:txXfrm>
    </dsp:sp>
    <dsp:sp modelId="{9E438730-2E22-4865-9CEB-C1E1C584FC82}">
      <dsp:nvSpPr>
        <dsp:cNvPr id="0" name=""/>
        <dsp:cNvSpPr/>
      </dsp:nvSpPr>
      <dsp:spPr>
        <a:xfrm>
          <a:off x="2917194" y="1524709"/>
          <a:ext cx="1036059" cy="998196"/>
        </a:xfrm>
        <a:prstGeom prst="roundRect">
          <a:avLst>
            <a:gd name="adj" fmla="val 10000"/>
          </a:avLst>
        </a:prstGeom>
        <a:gradFill rotWithShape="0">
          <a:gsLst>
            <a:gs pos="0">
              <a:schemeClr val="accent4">
                <a:shade val="50000"/>
                <a:hueOff val="178592"/>
                <a:satOff val="6246"/>
                <a:lumOff val="21433"/>
                <a:alphaOff val="0"/>
                <a:tint val="50000"/>
                <a:satMod val="300000"/>
              </a:schemeClr>
            </a:gs>
            <a:gs pos="35000">
              <a:schemeClr val="accent4">
                <a:shade val="50000"/>
                <a:hueOff val="178592"/>
                <a:satOff val="6246"/>
                <a:lumOff val="21433"/>
                <a:alphaOff val="0"/>
                <a:tint val="37000"/>
                <a:satMod val="300000"/>
              </a:schemeClr>
            </a:gs>
            <a:gs pos="100000">
              <a:schemeClr val="accent4">
                <a:shade val="50000"/>
                <a:hueOff val="178592"/>
                <a:satOff val="6246"/>
                <a:lumOff val="214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Intelligent Call Blending</a:t>
          </a:r>
          <a:endParaRPr lang="en-US" sz="1100" kern="1200" dirty="0"/>
        </a:p>
      </dsp:txBody>
      <dsp:txXfrm>
        <a:off x="2917194" y="1524709"/>
        <a:ext cx="1036059" cy="998196"/>
      </dsp:txXfrm>
    </dsp:sp>
    <dsp:sp modelId="{3E610A2E-6A08-46C6-9225-65F3E49E0C3A}">
      <dsp:nvSpPr>
        <dsp:cNvPr id="0" name=""/>
        <dsp:cNvSpPr/>
      </dsp:nvSpPr>
      <dsp:spPr>
        <a:xfrm>
          <a:off x="2917194" y="2676475"/>
          <a:ext cx="1036059" cy="998196"/>
        </a:xfrm>
        <a:prstGeom prst="roundRect">
          <a:avLst>
            <a:gd name="adj" fmla="val 10000"/>
          </a:avLst>
        </a:prstGeom>
        <a:gradFill rotWithShape="0">
          <a:gsLst>
            <a:gs pos="0">
              <a:schemeClr val="accent4">
                <a:shade val="50000"/>
                <a:hueOff val="214311"/>
                <a:satOff val="7496"/>
                <a:lumOff val="25719"/>
                <a:alphaOff val="0"/>
                <a:tint val="50000"/>
                <a:satMod val="300000"/>
              </a:schemeClr>
            </a:gs>
            <a:gs pos="35000">
              <a:schemeClr val="accent4">
                <a:shade val="50000"/>
                <a:hueOff val="214311"/>
                <a:satOff val="7496"/>
                <a:lumOff val="25719"/>
                <a:alphaOff val="0"/>
                <a:tint val="37000"/>
                <a:satMod val="300000"/>
              </a:schemeClr>
            </a:gs>
            <a:gs pos="100000">
              <a:schemeClr val="accent4">
                <a:shade val="50000"/>
                <a:hueOff val="214311"/>
                <a:satOff val="7496"/>
                <a:lumOff val="25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Agent Blend – Predictive</a:t>
          </a:r>
          <a:endParaRPr lang="en-US" sz="1100" kern="1200" dirty="0"/>
        </a:p>
      </dsp:txBody>
      <dsp:txXfrm>
        <a:off x="2917194" y="2676475"/>
        <a:ext cx="1036059" cy="998196"/>
      </dsp:txXfrm>
    </dsp:sp>
    <dsp:sp modelId="{929CDA02-AAA7-491E-BD5E-0FF611DCFB70}">
      <dsp:nvSpPr>
        <dsp:cNvPr id="0" name=""/>
        <dsp:cNvSpPr/>
      </dsp:nvSpPr>
      <dsp:spPr>
        <a:xfrm>
          <a:off x="2917194" y="3828240"/>
          <a:ext cx="1036059" cy="998196"/>
        </a:xfrm>
        <a:prstGeom prst="roundRect">
          <a:avLst>
            <a:gd name="adj" fmla="val 10000"/>
          </a:avLst>
        </a:prstGeom>
        <a:gradFill rotWithShape="0">
          <a:gsLst>
            <a:gs pos="0">
              <a:schemeClr val="accent4">
                <a:shade val="50000"/>
                <a:hueOff val="250029"/>
                <a:satOff val="8745"/>
                <a:lumOff val="30006"/>
                <a:alphaOff val="0"/>
                <a:tint val="50000"/>
                <a:satMod val="300000"/>
              </a:schemeClr>
            </a:gs>
            <a:gs pos="35000">
              <a:schemeClr val="accent4">
                <a:shade val="50000"/>
                <a:hueOff val="250029"/>
                <a:satOff val="8745"/>
                <a:lumOff val="30006"/>
                <a:alphaOff val="0"/>
                <a:tint val="37000"/>
                <a:satMod val="300000"/>
              </a:schemeClr>
            </a:gs>
            <a:gs pos="100000">
              <a:schemeClr val="accent4">
                <a:shade val="50000"/>
                <a:hueOff val="250029"/>
                <a:satOff val="8745"/>
                <a:lumOff val="300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Agent Blend – Proactive</a:t>
          </a:r>
          <a:endParaRPr lang="en-US" sz="1100" kern="1200" dirty="0"/>
        </a:p>
      </dsp:txBody>
      <dsp:txXfrm>
        <a:off x="2917194" y="3828240"/>
        <a:ext cx="1036059" cy="998196"/>
      </dsp:txXfrm>
    </dsp:sp>
    <dsp:sp modelId="{A6195F12-848B-480C-AEAD-905419293CED}">
      <dsp:nvSpPr>
        <dsp:cNvPr id="0" name=""/>
        <dsp:cNvSpPr/>
      </dsp:nvSpPr>
      <dsp:spPr>
        <a:xfrm>
          <a:off x="4179891" y="0"/>
          <a:ext cx="1295073" cy="5080917"/>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solidFill>
                <a:schemeClr val="bg2"/>
              </a:solidFill>
            </a:rPr>
            <a:t>System Admin</a:t>
          </a:r>
          <a:endParaRPr lang="en-US" sz="1800" b="1" i="0" kern="1200" baseline="0" dirty="0">
            <a:solidFill>
              <a:schemeClr val="bg2"/>
            </a:solidFill>
          </a:endParaRPr>
        </a:p>
      </dsp:txBody>
      <dsp:txXfrm>
        <a:off x="4179891" y="0"/>
        <a:ext cx="1295073" cy="1524275"/>
      </dsp:txXfrm>
    </dsp:sp>
    <dsp:sp modelId="{0E960CAE-78B6-4308-B85C-E2E500352E50}">
      <dsp:nvSpPr>
        <dsp:cNvPr id="0" name=""/>
        <dsp:cNvSpPr/>
      </dsp:nvSpPr>
      <dsp:spPr>
        <a:xfrm>
          <a:off x="4309398" y="1524709"/>
          <a:ext cx="1036059" cy="998196"/>
        </a:xfrm>
        <a:prstGeom prst="roundRect">
          <a:avLst>
            <a:gd name="adj" fmla="val 10000"/>
          </a:avLst>
        </a:prstGeom>
        <a:gradFill rotWithShape="0">
          <a:gsLst>
            <a:gs pos="0">
              <a:schemeClr val="accent4">
                <a:shade val="50000"/>
                <a:hueOff val="285747"/>
                <a:satOff val="9994"/>
                <a:lumOff val="34292"/>
                <a:alphaOff val="0"/>
                <a:tint val="50000"/>
                <a:satMod val="300000"/>
              </a:schemeClr>
            </a:gs>
            <a:gs pos="35000">
              <a:schemeClr val="accent4">
                <a:shade val="50000"/>
                <a:hueOff val="285747"/>
                <a:satOff val="9994"/>
                <a:lumOff val="34292"/>
                <a:alphaOff val="0"/>
                <a:tint val="37000"/>
                <a:satMod val="300000"/>
              </a:schemeClr>
            </a:gs>
            <a:gs pos="100000">
              <a:schemeClr val="accent4">
                <a:shade val="50000"/>
                <a:hueOff val="285747"/>
                <a:satOff val="9994"/>
                <a:lumOff val="342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Unified Administration and Configuration</a:t>
          </a:r>
          <a:endParaRPr lang="en-US" sz="1100" kern="1200" dirty="0"/>
        </a:p>
      </dsp:txBody>
      <dsp:txXfrm>
        <a:off x="4309398" y="1524709"/>
        <a:ext cx="1036059" cy="998196"/>
      </dsp:txXfrm>
    </dsp:sp>
    <dsp:sp modelId="{B4210A7B-5194-4EB0-844E-BB24472689DF}">
      <dsp:nvSpPr>
        <dsp:cNvPr id="0" name=""/>
        <dsp:cNvSpPr/>
      </dsp:nvSpPr>
      <dsp:spPr>
        <a:xfrm>
          <a:off x="4309398" y="2676475"/>
          <a:ext cx="1036059" cy="998196"/>
        </a:xfrm>
        <a:prstGeom prst="roundRect">
          <a:avLst>
            <a:gd name="adj" fmla="val 10000"/>
          </a:avLst>
        </a:prstGeom>
        <a:gradFill rotWithShape="0">
          <a:gsLst>
            <a:gs pos="0">
              <a:schemeClr val="accent4">
                <a:shade val="50000"/>
                <a:hueOff val="321466"/>
                <a:satOff val="11243"/>
                <a:lumOff val="38579"/>
                <a:alphaOff val="0"/>
                <a:tint val="50000"/>
                <a:satMod val="300000"/>
              </a:schemeClr>
            </a:gs>
            <a:gs pos="35000">
              <a:schemeClr val="accent4">
                <a:shade val="50000"/>
                <a:hueOff val="321466"/>
                <a:satOff val="11243"/>
                <a:lumOff val="38579"/>
                <a:alphaOff val="0"/>
                <a:tint val="37000"/>
                <a:satMod val="300000"/>
              </a:schemeClr>
            </a:gs>
            <a:gs pos="100000">
              <a:schemeClr val="accent4">
                <a:shade val="50000"/>
                <a:hueOff val="321466"/>
                <a:satOff val="11243"/>
                <a:lumOff val="385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Multiple-dialer Real-Time and Historical Reporting</a:t>
          </a:r>
          <a:endParaRPr lang="en-US" sz="1100" kern="1200" dirty="0"/>
        </a:p>
      </dsp:txBody>
      <dsp:txXfrm>
        <a:off x="4309398" y="2676475"/>
        <a:ext cx="1036059" cy="998196"/>
      </dsp:txXfrm>
    </dsp:sp>
    <dsp:sp modelId="{6F5AB2A7-410E-44D5-BED7-E7540B550665}">
      <dsp:nvSpPr>
        <dsp:cNvPr id="0" name=""/>
        <dsp:cNvSpPr/>
      </dsp:nvSpPr>
      <dsp:spPr>
        <a:xfrm>
          <a:off x="4309398" y="3828240"/>
          <a:ext cx="1036059" cy="998196"/>
        </a:xfrm>
        <a:prstGeom prst="roundRect">
          <a:avLst>
            <a:gd name="adj" fmla="val 10000"/>
          </a:avLst>
        </a:prstGeom>
        <a:gradFill rotWithShape="0">
          <a:gsLst>
            <a:gs pos="0">
              <a:schemeClr val="accent4">
                <a:shade val="50000"/>
                <a:hueOff val="321466"/>
                <a:satOff val="11243"/>
                <a:lumOff val="38579"/>
                <a:alphaOff val="0"/>
                <a:tint val="50000"/>
                <a:satMod val="300000"/>
              </a:schemeClr>
            </a:gs>
            <a:gs pos="35000">
              <a:schemeClr val="accent4">
                <a:shade val="50000"/>
                <a:hueOff val="321466"/>
                <a:satOff val="11243"/>
                <a:lumOff val="38579"/>
                <a:alphaOff val="0"/>
                <a:tint val="37000"/>
                <a:satMod val="300000"/>
              </a:schemeClr>
            </a:gs>
            <a:gs pos="100000">
              <a:schemeClr val="accent4">
                <a:shade val="50000"/>
                <a:hueOff val="321466"/>
                <a:satOff val="11243"/>
                <a:lumOff val="385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Multi-dialer Administration</a:t>
          </a:r>
          <a:endParaRPr lang="en-US" sz="1100" kern="1200" dirty="0"/>
        </a:p>
      </dsp:txBody>
      <dsp:txXfrm>
        <a:off x="4309398" y="3828240"/>
        <a:ext cx="1036059" cy="998196"/>
      </dsp:txXfrm>
    </dsp:sp>
    <dsp:sp modelId="{B07F7836-DE66-40C3-B050-8EF39AFFDBD7}">
      <dsp:nvSpPr>
        <dsp:cNvPr id="0" name=""/>
        <dsp:cNvSpPr/>
      </dsp:nvSpPr>
      <dsp:spPr>
        <a:xfrm>
          <a:off x="5572095" y="0"/>
          <a:ext cx="1295073" cy="5080917"/>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solidFill>
                <a:schemeClr val="bg2"/>
              </a:solidFill>
            </a:rPr>
            <a:t>System Health</a:t>
          </a:r>
          <a:endParaRPr lang="en-US" sz="1800" b="1" i="0" kern="1200" baseline="0" dirty="0">
            <a:solidFill>
              <a:schemeClr val="bg2"/>
            </a:solidFill>
          </a:endParaRPr>
        </a:p>
      </dsp:txBody>
      <dsp:txXfrm>
        <a:off x="5572095" y="0"/>
        <a:ext cx="1295073" cy="1524275"/>
      </dsp:txXfrm>
    </dsp:sp>
    <dsp:sp modelId="{D26D2FE5-489B-4D77-978E-1B2CCE329E08}">
      <dsp:nvSpPr>
        <dsp:cNvPr id="0" name=""/>
        <dsp:cNvSpPr/>
      </dsp:nvSpPr>
      <dsp:spPr>
        <a:xfrm>
          <a:off x="5701603" y="1524399"/>
          <a:ext cx="1036059" cy="740181"/>
        </a:xfrm>
        <a:prstGeom prst="roundRect">
          <a:avLst>
            <a:gd name="adj" fmla="val 10000"/>
          </a:avLst>
        </a:prstGeom>
        <a:gradFill rotWithShape="0">
          <a:gsLst>
            <a:gs pos="0">
              <a:schemeClr val="accent4">
                <a:shade val="50000"/>
                <a:hueOff val="285747"/>
                <a:satOff val="9994"/>
                <a:lumOff val="34292"/>
                <a:alphaOff val="0"/>
                <a:tint val="50000"/>
                <a:satMod val="300000"/>
              </a:schemeClr>
            </a:gs>
            <a:gs pos="35000">
              <a:schemeClr val="accent4">
                <a:shade val="50000"/>
                <a:hueOff val="285747"/>
                <a:satOff val="9994"/>
                <a:lumOff val="34292"/>
                <a:alphaOff val="0"/>
                <a:tint val="37000"/>
                <a:satMod val="300000"/>
              </a:schemeClr>
            </a:gs>
            <a:gs pos="100000">
              <a:schemeClr val="accent4">
                <a:shade val="50000"/>
                <a:hueOff val="285747"/>
                <a:satOff val="9994"/>
                <a:lumOff val="342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Security</a:t>
          </a:r>
          <a:endParaRPr lang="en-US" sz="1100" kern="1200" dirty="0"/>
        </a:p>
      </dsp:txBody>
      <dsp:txXfrm>
        <a:off x="5701603" y="1524399"/>
        <a:ext cx="1036059" cy="740181"/>
      </dsp:txXfrm>
    </dsp:sp>
    <dsp:sp modelId="{AFDDFF2B-E49B-479F-AC1B-063FF7785E0B}">
      <dsp:nvSpPr>
        <dsp:cNvPr id="0" name=""/>
        <dsp:cNvSpPr/>
      </dsp:nvSpPr>
      <dsp:spPr>
        <a:xfrm>
          <a:off x="5701603" y="2378455"/>
          <a:ext cx="1036059" cy="740181"/>
        </a:xfrm>
        <a:prstGeom prst="roundRect">
          <a:avLst>
            <a:gd name="adj" fmla="val 10000"/>
          </a:avLst>
        </a:prstGeom>
        <a:gradFill rotWithShape="0">
          <a:gsLst>
            <a:gs pos="0">
              <a:schemeClr val="accent4">
                <a:shade val="50000"/>
                <a:hueOff val="250029"/>
                <a:satOff val="8745"/>
                <a:lumOff val="30006"/>
                <a:alphaOff val="0"/>
                <a:tint val="50000"/>
                <a:satMod val="300000"/>
              </a:schemeClr>
            </a:gs>
            <a:gs pos="35000">
              <a:schemeClr val="accent4">
                <a:shade val="50000"/>
                <a:hueOff val="250029"/>
                <a:satOff val="8745"/>
                <a:lumOff val="30006"/>
                <a:alphaOff val="0"/>
                <a:tint val="37000"/>
                <a:satMod val="300000"/>
              </a:schemeClr>
            </a:gs>
            <a:gs pos="100000">
              <a:schemeClr val="accent4">
                <a:shade val="50000"/>
                <a:hueOff val="250029"/>
                <a:satOff val="8745"/>
                <a:lumOff val="300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99.9% Uptime</a:t>
          </a:r>
          <a:endParaRPr lang="en-US" sz="1100" kern="1200" dirty="0"/>
        </a:p>
      </dsp:txBody>
      <dsp:txXfrm>
        <a:off x="5701603" y="2378455"/>
        <a:ext cx="1036059" cy="740181"/>
      </dsp:txXfrm>
    </dsp:sp>
    <dsp:sp modelId="{078AD96D-8524-41ED-B27A-800867EC6D5C}">
      <dsp:nvSpPr>
        <dsp:cNvPr id="0" name=""/>
        <dsp:cNvSpPr/>
      </dsp:nvSpPr>
      <dsp:spPr>
        <a:xfrm>
          <a:off x="5701603" y="3232510"/>
          <a:ext cx="1036059" cy="740181"/>
        </a:xfrm>
        <a:prstGeom prst="roundRect">
          <a:avLst>
            <a:gd name="adj" fmla="val 10000"/>
          </a:avLst>
        </a:prstGeom>
        <a:gradFill rotWithShape="0">
          <a:gsLst>
            <a:gs pos="0">
              <a:schemeClr val="accent4">
                <a:shade val="50000"/>
                <a:hueOff val="214311"/>
                <a:satOff val="7496"/>
                <a:lumOff val="25719"/>
                <a:alphaOff val="0"/>
                <a:tint val="50000"/>
                <a:satMod val="300000"/>
              </a:schemeClr>
            </a:gs>
            <a:gs pos="35000">
              <a:schemeClr val="accent4">
                <a:shade val="50000"/>
                <a:hueOff val="214311"/>
                <a:satOff val="7496"/>
                <a:lumOff val="25719"/>
                <a:alphaOff val="0"/>
                <a:tint val="37000"/>
                <a:satMod val="300000"/>
              </a:schemeClr>
            </a:gs>
            <a:gs pos="100000">
              <a:schemeClr val="accent4">
                <a:shade val="50000"/>
                <a:hueOff val="214311"/>
                <a:satOff val="7496"/>
                <a:lumOff val="25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Linux Server with RAID5</a:t>
          </a:r>
          <a:endParaRPr lang="en-US" sz="1100" kern="1200" dirty="0"/>
        </a:p>
      </dsp:txBody>
      <dsp:txXfrm>
        <a:off x="5701603" y="3232510"/>
        <a:ext cx="1036059" cy="740181"/>
      </dsp:txXfrm>
    </dsp:sp>
    <dsp:sp modelId="{A47578DC-F6C6-4462-B655-6E4CD1C1CBBB}">
      <dsp:nvSpPr>
        <dsp:cNvPr id="0" name=""/>
        <dsp:cNvSpPr/>
      </dsp:nvSpPr>
      <dsp:spPr>
        <a:xfrm>
          <a:off x="5701603" y="4086566"/>
          <a:ext cx="1036059" cy="740181"/>
        </a:xfrm>
        <a:prstGeom prst="roundRect">
          <a:avLst>
            <a:gd name="adj" fmla="val 10000"/>
          </a:avLst>
        </a:prstGeom>
        <a:gradFill rotWithShape="0">
          <a:gsLst>
            <a:gs pos="0">
              <a:schemeClr val="accent4">
                <a:shade val="50000"/>
                <a:hueOff val="178592"/>
                <a:satOff val="6246"/>
                <a:lumOff val="21433"/>
                <a:alphaOff val="0"/>
                <a:tint val="50000"/>
                <a:satMod val="300000"/>
              </a:schemeClr>
            </a:gs>
            <a:gs pos="35000">
              <a:schemeClr val="accent4">
                <a:shade val="50000"/>
                <a:hueOff val="178592"/>
                <a:satOff val="6246"/>
                <a:lumOff val="21433"/>
                <a:alphaOff val="0"/>
                <a:tint val="37000"/>
                <a:satMod val="300000"/>
              </a:schemeClr>
            </a:gs>
            <a:gs pos="100000">
              <a:schemeClr val="accent4">
                <a:shade val="50000"/>
                <a:hueOff val="178592"/>
                <a:satOff val="6246"/>
                <a:lumOff val="214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Health Manager</a:t>
          </a:r>
          <a:endParaRPr lang="en-US" sz="1100" kern="1200" dirty="0"/>
        </a:p>
      </dsp:txBody>
      <dsp:txXfrm>
        <a:off x="5701603" y="4086566"/>
        <a:ext cx="1036059" cy="740181"/>
      </dsp:txXfrm>
    </dsp:sp>
    <dsp:sp modelId="{66D603D2-1B49-4F1B-BFD5-B5DEB9782A66}">
      <dsp:nvSpPr>
        <dsp:cNvPr id="0" name=""/>
        <dsp:cNvSpPr/>
      </dsp:nvSpPr>
      <dsp:spPr>
        <a:xfrm>
          <a:off x="6964300" y="0"/>
          <a:ext cx="1295073" cy="5080917"/>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solidFill>
                <a:schemeClr val="bg2"/>
              </a:solidFill>
            </a:rPr>
            <a:t>Scalability</a:t>
          </a:r>
          <a:endParaRPr lang="en-US" sz="1800" b="1" i="0" kern="1200" baseline="0" dirty="0">
            <a:solidFill>
              <a:schemeClr val="bg2"/>
            </a:solidFill>
          </a:endParaRPr>
        </a:p>
      </dsp:txBody>
      <dsp:txXfrm>
        <a:off x="6964300" y="0"/>
        <a:ext cx="1295073" cy="1524275"/>
      </dsp:txXfrm>
    </dsp:sp>
    <dsp:sp modelId="{A70C8E09-2F54-44AF-86CA-61157F0F864B}">
      <dsp:nvSpPr>
        <dsp:cNvPr id="0" name=""/>
        <dsp:cNvSpPr/>
      </dsp:nvSpPr>
      <dsp:spPr>
        <a:xfrm>
          <a:off x="7093807" y="1524399"/>
          <a:ext cx="1036059" cy="740181"/>
        </a:xfrm>
        <a:prstGeom prst="roundRect">
          <a:avLst>
            <a:gd name="adj" fmla="val 10000"/>
          </a:avLst>
        </a:prstGeom>
        <a:gradFill rotWithShape="0">
          <a:gsLst>
            <a:gs pos="0">
              <a:schemeClr val="accent4">
                <a:shade val="50000"/>
                <a:hueOff val="142874"/>
                <a:satOff val="4997"/>
                <a:lumOff val="17146"/>
                <a:alphaOff val="0"/>
                <a:tint val="50000"/>
                <a:satMod val="300000"/>
              </a:schemeClr>
            </a:gs>
            <a:gs pos="35000">
              <a:schemeClr val="accent4">
                <a:shade val="50000"/>
                <a:hueOff val="142874"/>
                <a:satOff val="4997"/>
                <a:lumOff val="17146"/>
                <a:alphaOff val="0"/>
                <a:tint val="37000"/>
                <a:satMod val="300000"/>
              </a:schemeClr>
            </a:gs>
            <a:gs pos="100000">
              <a:schemeClr val="accent4">
                <a:shade val="50000"/>
                <a:hueOff val="142874"/>
                <a:satOff val="4997"/>
                <a:lumOff val="1714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Virtual Dialer</a:t>
          </a:r>
          <a:endParaRPr lang="en-US" sz="1100" kern="1200" dirty="0"/>
        </a:p>
      </dsp:txBody>
      <dsp:txXfrm>
        <a:off x="7093807" y="1524399"/>
        <a:ext cx="1036059" cy="740181"/>
      </dsp:txXfrm>
    </dsp:sp>
    <dsp:sp modelId="{304E1500-E568-43AC-ACAE-3C1EB3382C42}">
      <dsp:nvSpPr>
        <dsp:cNvPr id="0" name=""/>
        <dsp:cNvSpPr/>
      </dsp:nvSpPr>
      <dsp:spPr>
        <a:xfrm>
          <a:off x="7093807" y="2378455"/>
          <a:ext cx="1036059" cy="740181"/>
        </a:xfrm>
        <a:prstGeom prst="roundRect">
          <a:avLst>
            <a:gd name="adj" fmla="val 10000"/>
          </a:avLst>
        </a:prstGeom>
        <a:gradFill rotWithShape="0">
          <a:gsLst>
            <a:gs pos="0">
              <a:schemeClr val="accent4">
                <a:shade val="50000"/>
                <a:hueOff val="107155"/>
                <a:satOff val="3748"/>
                <a:lumOff val="12860"/>
                <a:alphaOff val="0"/>
                <a:tint val="50000"/>
                <a:satMod val="300000"/>
              </a:schemeClr>
            </a:gs>
            <a:gs pos="35000">
              <a:schemeClr val="accent4">
                <a:shade val="50000"/>
                <a:hueOff val="107155"/>
                <a:satOff val="3748"/>
                <a:lumOff val="12860"/>
                <a:alphaOff val="0"/>
                <a:tint val="37000"/>
                <a:satMod val="300000"/>
              </a:schemeClr>
            </a:gs>
            <a:gs pos="100000">
              <a:schemeClr val="accent4">
                <a:shade val="50000"/>
                <a:hueOff val="107155"/>
                <a:satOff val="3748"/>
                <a:lumOff val="1286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432 Agents on a Single System</a:t>
          </a:r>
          <a:endParaRPr lang="en-US" sz="1100" kern="1200" dirty="0"/>
        </a:p>
      </dsp:txBody>
      <dsp:txXfrm>
        <a:off x="7093807" y="2378455"/>
        <a:ext cx="1036059" cy="740181"/>
      </dsp:txXfrm>
    </dsp:sp>
    <dsp:sp modelId="{AB70A6BE-F514-4CCD-9B03-123B18C3F2D6}">
      <dsp:nvSpPr>
        <dsp:cNvPr id="0" name=""/>
        <dsp:cNvSpPr/>
      </dsp:nvSpPr>
      <dsp:spPr>
        <a:xfrm>
          <a:off x="7093807" y="3232510"/>
          <a:ext cx="1036059" cy="740181"/>
        </a:xfrm>
        <a:prstGeom prst="roundRect">
          <a:avLst>
            <a:gd name="adj" fmla="val 10000"/>
          </a:avLst>
        </a:prstGeom>
        <a:gradFill rotWithShape="0">
          <a:gsLst>
            <a:gs pos="0">
              <a:schemeClr val="accent4">
                <a:shade val="50000"/>
                <a:hueOff val="71437"/>
                <a:satOff val="2499"/>
                <a:lumOff val="8573"/>
                <a:alphaOff val="0"/>
                <a:tint val="50000"/>
                <a:satMod val="300000"/>
              </a:schemeClr>
            </a:gs>
            <a:gs pos="35000">
              <a:schemeClr val="accent4">
                <a:shade val="50000"/>
                <a:hueOff val="71437"/>
                <a:satOff val="2499"/>
                <a:lumOff val="8573"/>
                <a:alphaOff val="0"/>
                <a:tint val="37000"/>
                <a:satMod val="300000"/>
              </a:schemeClr>
            </a:gs>
            <a:gs pos="100000">
              <a:schemeClr val="accent4">
                <a:shade val="50000"/>
                <a:hueOff val="71437"/>
                <a:satOff val="2499"/>
                <a:lumOff val="85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1728 Agents in a "pod"</a:t>
          </a:r>
          <a:endParaRPr lang="en-US" sz="1100" kern="1200" dirty="0"/>
        </a:p>
      </dsp:txBody>
      <dsp:txXfrm>
        <a:off x="7093807" y="3232510"/>
        <a:ext cx="1036059" cy="740181"/>
      </dsp:txXfrm>
    </dsp:sp>
    <dsp:sp modelId="{131777C0-4777-4646-95B2-F2CAE33B4E51}">
      <dsp:nvSpPr>
        <dsp:cNvPr id="0" name=""/>
        <dsp:cNvSpPr/>
      </dsp:nvSpPr>
      <dsp:spPr>
        <a:xfrm>
          <a:off x="7093807" y="4086566"/>
          <a:ext cx="1036059" cy="740181"/>
        </a:xfrm>
        <a:prstGeom prst="roundRect">
          <a:avLst>
            <a:gd name="adj" fmla="val 10000"/>
          </a:avLst>
        </a:prstGeom>
        <a:gradFill rotWithShape="0">
          <a:gsLst>
            <a:gs pos="0">
              <a:schemeClr val="accent4">
                <a:shade val="50000"/>
                <a:hueOff val="35718"/>
                <a:satOff val="1249"/>
                <a:lumOff val="4287"/>
                <a:alphaOff val="0"/>
                <a:tint val="50000"/>
                <a:satMod val="300000"/>
              </a:schemeClr>
            </a:gs>
            <a:gs pos="35000">
              <a:schemeClr val="accent4">
                <a:shade val="50000"/>
                <a:hueOff val="35718"/>
                <a:satOff val="1249"/>
                <a:lumOff val="4287"/>
                <a:alphaOff val="0"/>
                <a:tint val="37000"/>
                <a:satMod val="300000"/>
              </a:schemeClr>
            </a:gs>
            <a:gs pos="100000">
              <a:schemeClr val="accent4">
                <a:shade val="50000"/>
                <a:hueOff val="35718"/>
                <a:satOff val="1249"/>
                <a:lumOff val="428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Up to 345,000 Busy Calls per Hour</a:t>
          </a:r>
          <a:endParaRPr lang="en-US" sz="1100" kern="1200" dirty="0"/>
        </a:p>
      </dsp:txBody>
      <dsp:txXfrm>
        <a:off x="7093807" y="4086566"/>
        <a:ext cx="1036059" cy="74018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131AB-AE0B-45F6-AFB3-931574669080}">
      <dsp:nvSpPr>
        <dsp:cNvPr id="0" name=""/>
        <dsp:cNvSpPr/>
      </dsp:nvSpPr>
      <dsp:spPr>
        <a:xfrm>
          <a:off x="3278" y="0"/>
          <a:ext cx="1295073" cy="5080917"/>
        </a:xfrm>
        <a:prstGeom prst="roundRect">
          <a:avLst>
            <a:gd name="adj" fmla="val 10000"/>
          </a:avLst>
        </a:prstGeom>
        <a:solidFill>
          <a:schemeClr val="accent6">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smtClean="0"/>
            <a:t>Call Progress</a:t>
          </a:r>
          <a:endParaRPr lang="en-US" sz="1800" b="1" i="0" kern="1200" baseline="0" dirty="0"/>
        </a:p>
      </dsp:txBody>
      <dsp:txXfrm>
        <a:off x="3278" y="0"/>
        <a:ext cx="1295073" cy="1524275"/>
      </dsp:txXfrm>
    </dsp:sp>
    <dsp:sp modelId="{D1D4C783-8718-41D1-9D47-DA1A0965AEF1}">
      <dsp:nvSpPr>
        <dsp:cNvPr id="0" name=""/>
        <dsp:cNvSpPr/>
      </dsp:nvSpPr>
      <dsp:spPr>
        <a:xfrm>
          <a:off x="132785" y="1525763"/>
          <a:ext cx="1036059" cy="1531966"/>
        </a:xfrm>
        <a:prstGeom prst="roundRect">
          <a:avLst>
            <a:gd name="adj" fmla="val 10000"/>
          </a:avLst>
        </a:prstGeom>
        <a:gradFill rotWithShape="0">
          <a:gsLst>
            <a:gs pos="0">
              <a:schemeClr val="accent6">
                <a:alpha val="90000"/>
                <a:hueOff val="0"/>
                <a:satOff val="0"/>
                <a:lumOff val="0"/>
                <a:alphaOff val="0"/>
                <a:tint val="50000"/>
                <a:satMod val="300000"/>
              </a:schemeClr>
            </a:gs>
            <a:gs pos="35000">
              <a:schemeClr val="accent6">
                <a:alpha val="90000"/>
                <a:hueOff val="0"/>
                <a:satOff val="0"/>
                <a:lumOff val="0"/>
                <a:alphaOff val="0"/>
                <a:tint val="37000"/>
                <a:satMod val="300000"/>
              </a:schemeClr>
            </a:gs>
            <a:gs pos="100000">
              <a:schemeClr val="accent6">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98.9% Accurate</a:t>
          </a:r>
          <a:endParaRPr lang="en-US" sz="1100" kern="1200" dirty="0"/>
        </a:p>
      </dsp:txBody>
      <dsp:txXfrm>
        <a:off x="132785" y="1525763"/>
        <a:ext cx="1036059" cy="1531966"/>
      </dsp:txXfrm>
    </dsp:sp>
    <dsp:sp modelId="{735565D2-D4C5-4AF7-B501-B096C4FCFFD0}">
      <dsp:nvSpPr>
        <dsp:cNvPr id="0" name=""/>
        <dsp:cNvSpPr/>
      </dsp:nvSpPr>
      <dsp:spPr>
        <a:xfrm>
          <a:off x="132785" y="3293417"/>
          <a:ext cx="1036059" cy="1531966"/>
        </a:xfrm>
        <a:prstGeom prst="roundRect">
          <a:avLst>
            <a:gd name="adj" fmla="val 10000"/>
          </a:avLst>
        </a:prstGeom>
        <a:gradFill rotWithShape="0">
          <a:gsLst>
            <a:gs pos="0">
              <a:schemeClr val="accent6">
                <a:alpha val="90000"/>
                <a:hueOff val="0"/>
                <a:satOff val="0"/>
                <a:lumOff val="0"/>
                <a:alphaOff val="-2222"/>
                <a:tint val="50000"/>
                <a:satMod val="300000"/>
              </a:schemeClr>
            </a:gs>
            <a:gs pos="35000">
              <a:schemeClr val="accent6">
                <a:alpha val="90000"/>
                <a:hueOff val="0"/>
                <a:satOff val="0"/>
                <a:lumOff val="0"/>
                <a:alphaOff val="-2222"/>
                <a:tint val="37000"/>
                <a:satMod val="300000"/>
              </a:schemeClr>
            </a:gs>
            <a:gs pos="100000">
              <a:schemeClr val="accent6">
                <a:alpha val="90000"/>
                <a:hueOff val="0"/>
                <a:satOff val="0"/>
                <a:lumOff val="0"/>
                <a:alphaOff val="-2222"/>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Enhanced cell Phone Detection</a:t>
          </a:r>
          <a:endParaRPr lang="en-US" sz="1100" kern="1200" dirty="0"/>
        </a:p>
      </dsp:txBody>
      <dsp:txXfrm>
        <a:off x="132785" y="3293417"/>
        <a:ext cx="1036059" cy="1531966"/>
      </dsp:txXfrm>
    </dsp:sp>
    <dsp:sp modelId="{2521DEFA-3922-4AA1-B458-4358834CFAED}">
      <dsp:nvSpPr>
        <dsp:cNvPr id="0" name=""/>
        <dsp:cNvSpPr/>
      </dsp:nvSpPr>
      <dsp:spPr>
        <a:xfrm>
          <a:off x="1395482" y="0"/>
          <a:ext cx="1295073" cy="5080917"/>
        </a:xfrm>
        <a:prstGeom prst="roundRect">
          <a:avLst>
            <a:gd name="adj" fmla="val 10000"/>
          </a:avLst>
        </a:prstGeom>
        <a:solidFill>
          <a:schemeClr val="accent6">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smtClean="0"/>
            <a:t>Predictive Dialing</a:t>
          </a:r>
          <a:endParaRPr lang="en-US" sz="1800" b="1" i="0" kern="1200" baseline="0" dirty="0"/>
        </a:p>
      </dsp:txBody>
      <dsp:txXfrm>
        <a:off x="1395482" y="0"/>
        <a:ext cx="1295073" cy="1524275"/>
      </dsp:txXfrm>
    </dsp:sp>
    <dsp:sp modelId="{4481BEA1-06EC-4150-B9A1-0B5A570C2F3A}">
      <dsp:nvSpPr>
        <dsp:cNvPr id="0" name=""/>
        <dsp:cNvSpPr/>
      </dsp:nvSpPr>
      <dsp:spPr>
        <a:xfrm>
          <a:off x="1524989" y="1524709"/>
          <a:ext cx="1036059" cy="998196"/>
        </a:xfrm>
        <a:prstGeom prst="roundRect">
          <a:avLst>
            <a:gd name="adj" fmla="val 10000"/>
          </a:avLst>
        </a:prstGeom>
        <a:gradFill rotWithShape="0">
          <a:gsLst>
            <a:gs pos="0">
              <a:schemeClr val="accent6">
                <a:alpha val="90000"/>
                <a:hueOff val="0"/>
                <a:satOff val="0"/>
                <a:lumOff val="0"/>
                <a:alphaOff val="-4444"/>
                <a:tint val="50000"/>
                <a:satMod val="300000"/>
              </a:schemeClr>
            </a:gs>
            <a:gs pos="35000">
              <a:schemeClr val="accent6">
                <a:alpha val="90000"/>
                <a:hueOff val="0"/>
                <a:satOff val="0"/>
                <a:lumOff val="0"/>
                <a:alphaOff val="-4444"/>
                <a:tint val="37000"/>
                <a:satMod val="300000"/>
              </a:schemeClr>
            </a:gs>
            <a:gs pos="100000">
              <a:schemeClr val="accent6">
                <a:alpha val="90000"/>
                <a:hueOff val="0"/>
                <a:satOff val="0"/>
                <a:lumOff val="0"/>
                <a:alphaOff val="-4444"/>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Lowest Agent Wait Time with Lowest Abandon Rate</a:t>
          </a:r>
          <a:endParaRPr lang="en-US" sz="1100" kern="1200" dirty="0"/>
        </a:p>
      </dsp:txBody>
      <dsp:txXfrm>
        <a:off x="1524989" y="1524709"/>
        <a:ext cx="1036059" cy="998196"/>
      </dsp:txXfrm>
    </dsp:sp>
    <dsp:sp modelId="{F691ACA4-A0A8-40A8-803B-C534EEE43595}">
      <dsp:nvSpPr>
        <dsp:cNvPr id="0" name=""/>
        <dsp:cNvSpPr/>
      </dsp:nvSpPr>
      <dsp:spPr>
        <a:xfrm>
          <a:off x="1524989" y="2676475"/>
          <a:ext cx="1036059" cy="998196"/>
        </a:xfrm>
        <a:prstGeom prst="roundRect">
          <a:avLst>
            <a:gd name="adj" fmla="val 10000"/>
          </a:avLst>
        </a:prstGeom>
        <a:gradFill rotWithShape="0">
          <a:gsLst>
            <a:gs pos="0">
              <a:schemeClr val="accent6">
                <a:alpha val="90000"/>
                <a:hueOff val="0"/>
                <a:satOff val="0"/>
                <a:lumOff val="0"/>
                <a:alphaOff val="-6667"/>
                <a:tint val="50000"/>
                <a:satMod val="300000"/>
              </a:schemeClr>
            </a:gs>
            <a:gs pos="35000">
              <a:schemeClr val="accent6">
                <a:alpha val="90000"/>
                <a:hueOff val="0"/>
                <a:satOff val="0"/>
                <a:lumOff val="0"/>
                <a:alphaOff val="-6667"/>
                <a:tint val="37000"/>
                <a:satMod val="300000"/>
              </a:schemeClr>
            </a:gs>
            <a:gs pos="100000">
              <a:schemeClr val="accent6">
                <a:alpha val="90000"/>
                <a:hueOff val="0"/>
                <a:satOff val="0"/>
                <a:lumOff val="0"/>
                <a:alphaOff val="-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Manual Control with Expert Calling</a:t>
          </a:r>
          <a:endParaRPr lang="en-US" sz="1100" kern="1200" dirty="0"/>
        </a:p>
      </dsp:txBody>
      <dsp:txXfrm>
        <a:off x="1524989" y="2676475"/>
        <a:ext cx="1036059" cy="998196"/>
      </dsp:txXfrm>
    </dsp:sp>
    <dsp:sp modelId="{743EC56B-41D1-4988-9D4F-76293C40990A}">
      <dsp:nvSpPr>
        <dsp:cNvPr id="0" name=""/>
        <dsp:cNvSpPr/>
      </dsp:nvSpPr>
      <dsp:spPr>
        <a:xfrm>
          <a:off x="1524989" y="3828240"/>
          <a:ext cx="1036059" cy="998196"/>
        </a:xfrm>
        <a:prstGeom prst="roundRect">
          <a:avLst>
            <a:gd name="adj" fmla="val 10000"/>
          </a:avLst>
        </a:prstGeom>
        <a:gradFill rotWithShape="0">
          <a:gsLst>
            <a:gs pos="0">
              <a:schemeClr val="accent6">
                <a:alpha val="90000"/>
                <a:hueOff val="0"/>
                <a:satOff val="0"/>
                <a:lumOff val="0"/>
                <a:alphaOff val="-8889"/>
                <a:tint val="50000"/>
                <a:satMod val="300000"/>
              </a:schemeClr>
            </a:gs>
            <a:gs pos="35000">
              <a:schemeClr val="accent6">
                <a:alpha val="90000"/>
                <a:hueOff val="0"/>
                <a:satOff val="0"/>
                <a:lumOff val="0"/>
                <a:alphaOff val="-8889"/>
                <a:tint val="37000"/>
                <a:satMod val="300000"/>
              </a:schemeClr>
            </a:gs>
            <a:gs pos="100000">
              <a:schemeClr val="accent6">
                <a:alpha val="90000"/>
                <a:hueOff val="0"/>
                <a:satOff val="0"/>
                <a:lumOff val="0"/>
                <a:alphaOff val="-8889"/>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Automation with Cruise Control</a:t>
          </a:r>
          <a:endParaRPr lang="en-US" sz="1100" kern="1200" dirty="0"/>
        </a:p>
      </dsp:txBody>
      <dsp:txXfrm>
        <a:off x="1524989" y="3828240"/>
        <a:ext cx="1036059" cy="998196"/>
      </dsp:txXfrm>
    </dsp:sp>
    <dsp:sp modelId="{76ABE630-C7D5-4217-8A6F-09B3E7A5859B}">
      <dsp:nvSpPr>
        <dsp:cNvPr id="0" name=""/>
        <dsp:cNvSpPr/>
      </dsp:nvSpPr>
      <dsp:spPr>
        <a:xfrm>
          <a:off x="2787686" y="0"/>
          <a:ext cx="1295073" cy="5080917"/>
        </a:xfrm>
        <a:prstGeom prst="roundRect">
          <a:avLst>
            <a:gd name="adj" fmla="val 10000"/>
          </a:avLst>
        </a:prstGeom>
        <a:solidFill>
          <a:schemeClr val="accent6">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smtClean="0"/>
            <a:t>Blending</a:t>
          </a:r>
          <a:endParaRPr lang="en-US" sz="1800" b="1" i="0" kern="1200" baseline="0" dirty="0"/>
        </a:p>
      </dsp:txBody>
      <dsp:txXfrm>
        <a:off x="2787686" y="0"/>
        <a:ext cx="1295073" cy="1524275"/>
      </dsp:txXfrm>
    </dsp:sp>
    <dsp:sp modelId="{9E438730-2E22-4865-9CEB-C1E1C584FC82}">
      <dsp:nvSpPr>
        <dsp:cNvPr id="0" name=""/>
        <dsp:cNvSpPr/>
      </dsp:nvSpPr>
      <dsp:spPr>
        <a:xfrm>
          <a:off x="2917194" y="1524709"/>
          <a:ext cx="1036059" cy="998196"/>
        </a:xfrm>
        <a:prstGeom prst="roundRect">
          <a:avLst>
            <a:gd name="adj" fmla="val 10000"/>
          </a:avLst>
        </a:prstGeom>
        <a:gradFill rotWithShape="0">
          <a:gsLst>
            <a:gs pos="0">
              <a:schemeClr val="accent6">
                <a:alpha val="90000"/>
                <a:hueOff val="0"/>
                <a:satOff val="0"/>
                <a:lumOff val="0"/>
                <a:alphaOff val="-11111"/>
                <a:tint val="50000"/>
                <a:satMod val="300000"/>
              </a:schemeClr>
            </a:gs>
            <a:gs pos="35000">
              <a:schemeClr val="accent6">
                <a:alpha val="90000"/>
                <a:hueOff val="0"/>
                <a:satOff val="0"/>
                <a:lumOff val="0"/>
                <a:alphaOff val="-11111"/>
                <a:tint val="37000"/>
                <a:satMod val="300000"/>
              </a:schemeClr>
            </a:gs>
            <a:gs pos="100000">
              <a:schemeClr val="accent6">
                <a:alpha val="90000"/>
                <a:hueOff val="0"/>
                <a:satOff val="0"/>
                <a:lumOff val="0"/>
                <a:alphaOff val="-11111"/>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Intelligent Call Blending</a:t>
          </a:r>
          <a:endParaRPr lang="en-US" sz="1100" kern="1200" dirty="0"/>
        </a:p>
      </dsp:txBody>
      <dsp:txXfrm>
        <a:off x="2917194" y="1524709"/>
        <a:ext cx="1036059" cy="998196"/>
      </dsp:txXfrm>
    </dsp:sp>
    <dsp:sp modelId="{3E610A2E-6A08-46C6-9225-65F3E49E0C3A}">
      <dsp:nvSpPr>
        <dsp:cNvPr id="0" name=""/>
        <dsp:cNvSpPr/>
      </dsp:nvSpPr>
      <dsp:spPr>
        <a:xfrm>
          <a:off x="2917194" y="2676475"/>
          <a:ext cx="1036059" cy="998196"/>
        </a:xfrm>
        <a:prstGeom prst="roundRect">
          <a:avLst>
            <a:gd name="adj" fmla="val 10000"/>
          </a:avLst>
        </a:prstGeom>
        <a:gradFill rotWithShape="0">
          <a:gsLst>
            <a:gs pos="0">
              <a:schemeClr val="accent6">
                <a:alpha val="90000"/>
                <a:hueOff val="0"/>
                <a:satOff val="0"/>
                <a:lumOff val="0"/>
                <a:alphaOff val="-13333"/>
                <a:tint val="50000"/>
                <a:satMod val="300000"/>
              </a:schemeClr>
            </a:gs>
            <a:gs pos="35000">
              <a:schemeClr val="accent6">
                <a:alpha val="90000"/>
                <a:hueOff val="0"/>
                <a:satOff val="0"/>
                <a:lumOff val="0"/>
                <a:alphaOff val="-13333"/>
                <a:tint val="37000"/>
                <a:satMod val="300000"/>
              </a:schemeClr>
            </a:gs>
            <a:gs pos="100000">
              <a:schemeClr val="accent6">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Agent Blend – Predictive</a:t>
          </a:r>
          <a:endParaRPr lang="en-US" sz="1100" kern="1200" dirty="0"/>
        </a:p>
      </dsp:txBody>
      <dsp:txXfrm>
        <a:off x="2917194" y="2676475"/>
        <a:ext cx="1036059" cy="998196"/>
      </dsp:txXfrm>
    </dsp:sp>
    <dsp:sp modelId="{929CDA02-AAA7-491E-BD5E-0FF611DCFB70}">
      <dsp:nvSpPr>
        <dsp:cNvPr id="0" name=""/>
        <dsp:cNvSpPr/>
      </dsp:nvSpPr>
      <dsp:spPr>
        <a:xfrm>
          <a:off x="2917194" y="3828240"/>
          <a:ext cx="1036059" cy="998196"/>
        </a:xfrm>
        <a:prstGeom prst="roundRect">
          <a:avLst>
            <a:gd name="adj" fmla="val 10000"/>
          </a:avLst>
        </a:prstGeom>
        <a:gradFill rotWithShape="0">
          <a:gsLst>
            <a:gs pos="0">
              <a:schemeClr val="accent6">
                <a:alpha val="90000"/>
                <a:hueOff val="0"/>
                <a:satOff val="0"/>
                <a:lumOff val="0"/>
                <a:alphaOff val="-15556"/>
                <a:tint val="50000"/>
                <a:satMod val="300000"/>
              </a:schemeClr>
            </a:gs>
            <a:gs pos="35000">
              <a:schemeClr val="accent6">
                <a:alpha val="90000"/>
                <a:hueOff val="0"/>
                <a:satOff val="0"/>
                <a:lumOff val="0"/>
                <a:alphaOff val="-15556"/>
                <a:tint val="37000"/>
                <a:satMod val="300000"/>
              </a:schemeClr>
            </a:gs>
            <a:gs pos="100000">
              <a:schemeClr val="accent6">
                <a:alpha val="90000"/>
                <a:hueOff val="0"/>
                <a:satOff val="0"/>
                <a:lumOff val="0"/>
                <a:alphaOff val="-15556"/>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Agent Blend – Proactive</a:t>
          </a:r>
          <a:endParaRPr lang="en-US" sz="1100" kern="1200" dirty="0"/>
        </a:p>
      </dsp:txBody>
      <dsp:txXfrm>
        <a:off x="2917194" y="3828240"/>
        <a:ext cx="1036059" cy="998196"/>
      </dsp:txXfrm>
    </dsp:sp>
    <dsp:sp modelId="{A6195F12-848B-480C-AEAD-905419293CED}">
      <dsp:nvSpPr>
        <dsp:cNvPr id="0" name=""/>
        <dsp:cNvSpPr/>
      </dsp:nvSpPr>
      <dsp:spPr>
        <a:xfrm>
          <a:off x="4179891" y="0"/>
          <a:ext cx="1295073" cy="5080917"/>
        </a:xfrm>
        <a:prstGeom prst="roundRect">
          <a:avLst>
            <a:gd name="adj" fmla="val 10000"/>
          </a:avLst>
        </a:prstGeom>
        <a:solidFill>
          <a:schemeClr val="accent6">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smtClean="0"/>
            <a:t>System Admin</a:t>
          </a:r>
          <a:endParaRPr lang="en-US" sz="1800" b="1" i="0" kern="1200" baseline="0" dirty="0"/>
        </a:p>
      </dsp:txBody>
      <dsp:txXfrm>
        <a:off x="4179891" y="0"/>
        <a:ext cx="1295073" cy="1524275"/>
      </dsp:txXfrm>
    </dsp:sp>
    <dsp:sp modelId="{0E960CAE-78B6-4308-B85C-E2E500352E50}">
      <dsp:nvSpPr>
        <dsp:cNvPr id="0" name=""/>
        <dsp:cNvSpPr/>
      </dsp:nvSpPr>
      <dsp:spPr>
        <a:xfrm>
          <a:off x="4309398" y="1524709"/>
          <a:ext cx="1036059" cy="998196"/>
        </a:xfrm>
        <a:prstGeom prst="roundRect">
          <a:avLst>
            <a:gd name="adj" fmla="val 10000"/>
          </a:avLst>
        </a:prstGeom>
        <a:gradFill rotWithShape="0">
          <a:gsLst>
            <a:gs pos="0">
              <a:schemeClr val="accent6">
                <a:alpha val="90000"/>
                <a:hueOff val="0"/>
                <a:satOff val="0"/>
                <a:lumOff val="0"/>
                <a:alphaOff val="-17778"/>
                <a:tint val="50000"/>
                <a:satMod val="300000"/>
              </a:schemeClr>
            </a:gs>
            <a:gs pos="35000">
              <a:schemeClr val="accent6">
                <a:alpha val="90000"/>
                <a:hueOff val="0"/>
                <a:satOff val="0"/>
                <a:lumOff val="0"/>
                <a:alphaOff val="-17778"/>
                <a:tint val="37000"/>
                <a:satMod val="300000"/>
              </a:schemeClr>
            </a:gs>
            <a:gs pos="100000">
              <a:schemeClr val="accent6">
                <a:alpha val="90000"/>
                <a:hueOff val="0"/>
                <a:satOff val="0"/>
                <a:lumOff val="0"/>
                <a:alphaOff val="-17778"/>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Unified Administration and Configuration</a:t>
          </a:r>
          <a:endParaRPr lang="en-US" sz="1100" kern="1200" dirty="0"/>
        </a:p>
      </dsp:txBody>
      <dsp:txXfrm>
        <a:off x="4309398" y="1524709"/>
        <a:ext cx="1036059" cy="998196"/>
      </dsp:txXfrm>
    </dsp:sp>
    <dsp:sp modelId="{B4210A7B-5194-4EB0-844E-BB24472689DF}">
      <dsp:nvSpPr>
        <dsp:cNvPr id="0" name=""/>
        <dsp:cNvSpPr/>
      </dsp:nvSpPr>
      <dsp:spPr>
        <a:xfrm>
          <a:off x="4309398" y="2676475"/>
          <a:ext cx="1036059" cy="998196"/>
        </a:xfrm>
        <a:prstGeom prst="roundRect">
          <a:avLst>
            <a:gd name="adj" fmla="val 10000"/>
          </a:avLst>
        </a:prstGeom>
        <a:gradFill rotWithShape="0">
          <a:gsLst>
            <a:gs pos="0">
              <a:schemeClr val="accent6">
                <a:alpha val="90000"/>
                <a:hueOff val="0"/>
                <a:satOff val="0"/>
                <a:lumOff val="0"/>
                <a:alphaOff val="-20000"/>
                <a:tint val="50000"/>
                <a:satMod val="300000"/>
              </a:schemeClr>
            </a:gs>
            <a:gs pos="35000">
              <a:schemeClr val="accent6">
                <a:alpha val="90000"/>
                <a:hueOff val="0"/>
                <a:satOff val="0"/>
                <a:lumOff val="0"/>
                <a:alphaOff val="-20000"/>
                <a:tint val="37000"/>
                <a:satMod val="300000"/>
              </a:schemeClr>
            </a:gs>
            <a:gs pos="100000">
              <a:schemeClr val="accent6">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Multiple-dialer Real-Time and Historical Reporting</a:t>
          </a:r>
          <a:endParaRPr lang="en-US" sz="1100" kern="1200" dirty="0"/>
        </a:p>
      </dsp:txBody>
      <dsp:txXfrm>
        <a:off x="4309398" y="2676475"/>
        <a:ext cx="1036059" cy="998196"/>
      </dsp:txXfrm>
    </dsp:sp>
    <dsp:sp modelId="{6F5AB2A7-410E-44D5-BED7-E7540B550665}">
      <dsp:nvSpPr>
        <dsp:cNvPr id="0" name=""/>
        <dsp:cNvSpPr/>
      </dsp:nvSpPr>
      <dsp:spPr>
        <a:xfrm>
          <a:off x="4309398" y="3828240"/>
          <a:ext cx="1036059" cy="998196"/>
        </a:xfrm>
        <a:prstGeom prst="roundRect">
          <a:avLst>
            <a:gd name="adj" fmla="val 10000"/>
          </a:avLst>
        </a:prstGeom>
        <a:gradFill rotWithShape="0">
          <a:gsLst>
            <a:gs pos="0">
              <a:schemeClr val="accent6">
                <a:alpha val="90000"/>
                <a:hueOff val="0"/>
                <a:satOff val="0"/>
                <a:lumOff val="0"/>
                <a:alphaOff val="-22222"/>
                <a:tint val="50000"/>
                <a:satMod val="300000"/>
              </a:schemeClr>
            </a:gs>
            <a:gs pos="35000">
              <a:schemeClr val="accent6">
                <a:alpha val="90000"/>
                <a:hueOff val="0"/>
                <a:satOff val="0"/>
                <a:lumOff val="0"/>
                <a:alphaOff val="-22222"/>
                <a:tint val="37000"/>
                <a:satMod val="300000"/>
              </a:schemeClr>
            </a:gs>
            <a:gs pos="100000">
              <a:schemeClr val="accent6">
                <a:alpha val="90000"/>
                <a:hueOff val="0"/>
                <a:satOff val="0"/>
                <a:lumOff val="0"/>
                <a:alphaOff val="-22222"/>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Multi-dialer Administration</a:t>
          </a:r>
          <a:endParaRPr lang="en-US" sz="1100" kern="1200" dirty="0"/>
        </a:p>
      </dsp:txBody>
      <dsp:txXfrm>
        <a:off x="4309398" y="3828240"/>
        <a:ext cx="1036059" cy="998196"/>
      </dsp:txXfrm>
    </dsp:sp>
    <dsp:sp modelId="{B07F7836-DE66-40C3-B050-8EF39AFFDBD7}">
      <dsp:nvSpPr>
        <dsp:cNvPr id="0" name=""/>
        <dsp:cNvSpPr/>
      </dsp:nvSpPr>
      <dsp:spPr>
        <a:xfrm>
          <a:off x="5572095" y="0"/>
          <a:ext cx="1295073" cy="5080917"/>
        </a:xfrm>
        <a:prstGeom prst="roundRect">
          <a:avLst>
            <a:gd name="adj" fmla="val 10000"/>
          </a:avLst>
        </a:prstGeom>
        <a:solidFill>
          <a:schemeClr val="accent6">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smtClean="0"/>
            <a:t>System Health</a:t>
          </a:r>
          <a:endParaRPr lang="en-US" sz="1800" b="1" i="0" kern="1200" baseline="0" dirty="0"/>
        </a:p>
      </dsp:txBody>
      <dsp:txXfrm>
        <a:off x="5572095" y="0"/>
        <a:ext cx="1295073" cy="1524275"/>
      </dsp:txXfrm>
    </dsp:sp>
    <dsp:sp modelId="{D26D2FE5-489B-4D77-978E-1B2CCE329E08}">
      <dsp:nvSpPr>
        <dsp:cNvPr id="0" name=""/>
        <dsp:cNvSpPr/>
      </dsp:nvSpPr>
      <dsp:spPr>
        <a:xfrm>
          <a:off x="5701603" y="1524399"/>
          <a:ext cx="1036059" cy="740181"/>
        </a:xfrm>
        <a:prstGeom prst="roundRect">
          <a:avLst>
            <a:gd name="adj" fmla="val 10000"/>
          </a:avLst>
        </a:prstGeom>
        <a:gradFill rotWithShape="0">
          <a:gsLst>
            <a:gs pos="0">
              <a:schemeClr val="accent6">
                <a:alpha val="90000"/>
                <a:hueOff val="0"/>
                <a:satOff val="0"/>
                <a:lumOff val="0"/>
                <a:alphaOff val="-24444"/>
                <a:tint val="50000"/>
                <a:satMod val="300000"/>
              </a:schemeClr>
            </a:gs>
            <a:gs pos="35000">
              <a:schemeClr val="accent6">
                <a:alpha val="90000"/>
                <a:hueOff val="0"/>
                <a:satOff val="0"/>
                <a:lumOff val="0"/>
                <a:alphaOff val="-24444"/>
                <a:tint val="37000"/>
                <a:satMod val="300000"/>
              </a:schemeClr>
            </a:gs>
            <a:gs pos="100000">
              <a:schemeClr val="accent6">
                <a:alpha val="90000"/>
                <a:hueOff val="0"/>
                <a:satOff val="0"/>
                <a:lumOff val="0"/>
                <a:alphaOff val="-24444"/>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Security</a:t>
          </a:r>
          <a:endParaRPr lang="en-US" sz="1100" kern="1200" dirty="0"/>
        </a:p>
      </dsp:txBody>
      <dsp:txXfrm>
        <a:off x="5701603" y="1524399"/>
        <a:ext cx="1036059" cy="740181"/>
      </dsp:txXfrm>
    </dsp:sp>
    <dsp:sp modelId="{AFDDFF2B-E49B-479F-AC1B-063FF7785E0B}">
      <dsp:nvSpPr>
        <dsp:cNvPr id="0" name=""/>
        <dsp:cNvSpPr/>
      </dsp:nvSpPr>
      <dsp:spPr>
        <a:xfrm>
          <a:off x="5701603" y="2378455"/>
          <a:ext cx="1036059" cy="740181"/>
        </a:xfrm>
        <a:prstGeom prst="roundRect">
          <a:avLst>
            <a:gd name="adj" fmla="val 10000"/>
          </a:avLst>
        </a:prstGeom>
        <a:gradFill rotWithShape="0">
          <a:gsLst>
            <a:gs pos="0">
              <a:schemeClr val="accent6">
                <a:alpha val="90000"/>
                <a:hueOff val="0"/>
                <a:satOff val="0"/>
                <a:lumOff val="0"/>
                <a:alphaOff val="-26667"/>
                <a:tint val="50000"/>
                <a:satMod val="300000"/>
              </a:schemeClr>
            </a:gs>
            <a:gs pos="35000">
              <a:schemeClr val="accent6">
                <a:alpha val="90000"/>
                <a:hueOff val="0"/>
                <a:satOff val="0"/>
                <a:lumOff val="0"/>
                <a:alphaOff val="-26667"/>
                <a:tint val="37000"/>
                <a:satMod val="300000"/>
              </a:schemeClr>
            </a:gs>
            <a:gs pos="100000">
              <a:schemeClr val="accent6">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99.9% Uptime</a:t>
          </a:r>
          <a:endParaRPr lang="en-US" sz="1100" kern="1200" dirty="0"/>
        </a:p>
      </dsp:txBody>
      <dsp:txXfrm>
        <a:off x="5701603" y="2378455"/>
        <a:ext cx="1036059" cy="740181"/>
      </dsp:txXfrm>
    </dsp:sp>
    <dsp:sp modelId="{078AD96D-8524-41ED-B27A-800867EC6D5C}">
      <dsp:nvSpPr>
        <dsp:cNvPr id="0" name=""/>
        <dsp:cNvSpPr/>
      </dsp:nvSpPr>
      <dsp:spPr>
        <a:xfrm>
          <a:off x="5701603" y="3232510"/>
          <a:ext cx="1036059" cy="740181"/>
        </a:xfrm>
        <a:prstGeom prst="roundRect">
          <a:avLst>
            <a:gd name="adj" fmla="val 10000"/>
          </a:avLst>
        </a:prstGeom>
        <a:gradFill rotWithShape="0">
          <a:gsLst>
            <a:gs pos="0">
              <a:schemeClr val="accent6">
                <a:alpha val="90000"/>
                <a:hueOff val="0"/>
                <a:satOff val="0"/>
                <a:lumOff val="0"/>
                <a:alphaOff val="-28889"/>
                <a:tint val="50000"/>
                <a:satMod val="300000"/>
              </a:schemeClr>
            </a:gs>
            <a:gs pos="35000">
              <a:schemeClr val="accent6">
                <a:alpha val="90000"/>
                <a:hueOff val="0"/>
                <a:satOff val="0"/>
                <a:lumOff val="0"/>
                <a:alphaOff val="-28889"/>
                <a:tint val="37000"/>
                <a:satMod val="300000"/>
              </a:schemeClr>
            </a:gs>
            <a:gs pos="100000">
              <a:schemeClr val="accent6">
                <a:alpha val="90000"/>
                <a:hueOff val="0"/>
                <a:satOff val="0"/>
                <a:lumOff val="0"/>
                <a:alphaOff val="-28889"/>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Linux Server with RAID5</a:t>
          </a:r>
          <a:endParaRPr lang="en-US" sz="1100" kern="1200" dirty="0"/>
        </a:p>
      </dsp:txBody>
      <dsp:txXfrm>
        <a:off x="5701603" y="3232510"/>
        <a:ext cx="1036059" cy="740181"/>
      </dsp:txXfrm>
    </dsp:sp>
    <dsp:sp modelId="{A47578DC-F6C6-4462-B655-6E4CD1C1CBBB}">
      <dsp:nvSpPr>
        <dsp:cNvPr id="0" name=""/>
        <dsp:cNvSpPr/>
      </dsp:nvSpPr>
      <dsp:spPr>
        <a:xfrm>
          <a:off x="5701603" y="4086566"/>
          <a:ext cx="1036059" cy="740181"/>
        </a:xfrm>
        <a:prstGeom prst="roundRect">
          <a:avLst>
            <a:gd name="adj" fmla="val 10000"/>
          </a:avLst>
        </a:prstGeom>
        <a:gradFill rotWithShape="0">
          <a:gsLst>
            <a:gs pos="0">
              <a:schemeClr val="accent6">
                <a:alpha val="90000"/>
                <a:hueOff val="0"/>
                <a:satOff val="0"/>
                <a:lumOff val="0"/>
                <a:alphaOff val="-31111"/>
                <a:tint val="50000"/>
                <a:satMod val="300000"/>
              </a:schemeClr>
            </a:gs>
            <a:gs pos="35000">
              <a:schemeClr val="accent6">
                <a:alpha val="90000"/>
                <a:hueOff val="0"/>
                <a:satOff val="0"/>
                <a:lumOff val="0"/>
                <a:alphaOff val="-31111"/>
                <a:tint val="37000"/>
                <a:satMod val="300000"/>
              </a:schemeClr>
            </a:gs>
            <a:gs pos="100000">
              <a:schemeClr val="accent6">
                <a:alpha val="90000"/>
                <a:hueOff val="0"/>
                <a:satOff val="0"/>
                <a:lumOff val="0"/>
                <a:alphaOff val="-31111"/>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Health Manager</a:t>
          </a:r>
          <a:endParaRPr lang="en-US" sz="1100" kern="1200" dirty="0"/>
        </a:p>
      </dsp:txBody>
      <dsp:txXfrm>
        <a:off x="5701603" y="4086566"/>
        <a:ext cx="1036059" cy="740181"/>
      </dsp:txXfrm>
    </dsp:sp>
    <dsp:sp modelId="{66D603D2-1B49-4F1B-BFD5-B5DEB9782A66}">
      <dsp:nvSpPr>
        <dsp:cNvPr id="0" name=""/>
        <dsp:cNvSpPr/>
      </dsp:nvSpPr>
      <dsp:spPr>
        <a:xfrm>
          <a:off x="6964300" y="0"/>
          <a:ext cx="1295073" cy="5080917"/>
        </a:xfrm>
        <a:prstGeom prst="roundRect">
          <a:avLst>
            <a:gd name="adj" fmla="val 10000"/>
          </a:avLst>
        </a:prstGeom>
        <a:solidFill>
          <a:schemeClr val="accent6">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smtClean="0"/>
            <a:t>Scalability</a:t>
          </a:r>
          <a:endParaRPr lang="en-US" sz="1800" b="1" i="0" kern="1200" baseline="0" dirty="0"/>
        </a:p>
      </dsp:txBody>
      <dsp:txXfrm>
        <a:off x="6964300" y="0"/>
        <a:ext cx="1295073" cy="1524275"/>
      </dsp:txXfrm>
    </dsp:sp>
    <dsp:sp modelId="{A70C8E09-2F54-44AF-86CA-61157F0F864B}">
      <dsp:nvSpPr>
        <dsp:cNvPr id="0" name=""/>
        <dsp:cNvSpPr/>
      </dsp:nvSpPr>
      <dsp:spPr>
        <a:xfrm>
          <a:off x="7093807" y="1524399"/>
          <a:ext cx="1036059" cy="740181"/>
        </a:xfrm>
        <a:prstGeom prst="roundRect">
          <a:avLst>
            <a:gd name="adj" fmla="val 10000"/>
          </a:avLst>
        </a:prstGeom>
        <a:gradFill rotWithShape="0">
          <a:gsLst>
            <a:gs pos="0">
              <a:schemeClr val="accent6">
                <a:alpha val="90000"/>
                <a:hueOff val="0"/>
                <a:satOff val="0"/>
                <a:lumOff val="0"/>
                <a:alphaOff val="-33333"/>
                <a:tint val="50000"/>
                <a:satMod val="300000"/>
              </a:schemeClr>
            </a:gs>
            <a:gs pos="35000">
              <a:schemeClr val="accent6">
                <a:alpha val="90000"/>
                <a:hueOff val="0"/>
                <a:satOff val="0"/>
                <a:lumOff val="0"/>
                <a:alphaOff val="-33333"/>
                <a:tint val="37000"/>
                <a:satMod val="300000"/>
              </a:schemeClr>
            </a:gs>
            <a:gs pos="100000">
              <a:schemeClr val="accent6">
                <a:alpha val="90000"/>
                <a:hueOff val="0"/>
                <a:satOff val="0"/>
                <a:lumOff val="0"/>
                <a:alphaOff val="-3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Virtual Dialer</a:t>
          </a:r>
          <a:endParaRPr lang="en-US" sz="1100" kern="1200" dirty="0"/>
        </a:p>
      </dsp:txBody>
      <dsp:txXfrm>
        <a:off x="7093807" y="1524399"/>
        <a:ext cx="1036059" cy="740181"/>
      </dsp:txXfrm>
    </dsp:sp>
    <dsp:sp modelId="{304E1500-E568-43AC-ACAE-3C1EB3382C42}">
      <dsp:nvSpPr>
        <dsp:cNvPr id="0" name=""/>
        <dsp:cNvSpPr/>
      </dsp:nvSpPr>
      <dsp:spPr>
        <a:xfrm>
          <a:off x="7093807" y="2378455"/>
          <a:ext cx="1036059" cy="740181"/>
        </a:xfrm>
        <a:prstGeom prst="roundRect">
          <a:avLst>
            <a:gd name="adj" fmla="val 10000"/>
          </a:avLst>
        </a:prstGeom>
        <a:gradFill rotWithShape="0">
          <a:gsLst>
            <a:gs pos="0">
              <a:schemeClr val="accent6">
                <a:alpha val="90000"/>
                <a:hueOff val="0"/>
                <a:satOff val="0"/>
                <a:lumOff val="0"/>
                <a:alphaOff val="-35556"/>
                <a:tint val="50000"/>
                <a:satMod val="300000"/>
              </a:schemeClr>
            </a:gs>
            <a:gs pos="35000">
              <a:schemeClr val="accent6">
                <a:alpha val="90000"/>
                <a:hueOff val="0"/>
                <a:satOff val="0"/>
                <a:lumOff val="0"/>
                <a:alphaOff val="-35556"/>
                <a:tint val="37000"/>
                <a:satMod val="300000"/>
              </a:schemeClr>
            </a:gs>
            <a:gs pos="100000">
              <a:schemeClr val="accent6">
                <a:alpha val="90000"/>
                <a:hueOff val="0"/>
                <a:satOff val="0"/>
                <a:lumOff val="0"/>
                <a:alphaOff val="-35556"/>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432 Agents on a Single System</a:t>
          </a:r>
          <a:endParaRPr lang="en-US" sz="1100" kern="1200" dirty="0"/>
        </a:p>
      </dsp:txBody>
      <dsp:txXfrm>
        <a:off x="7093807" y="2378455"/>
        <a:ext cx="1036059" cy="740181"/>
      </dsp:txXfrm>
    </dsp:sp>
    <dsp:sp modelId="{AB70A6BE-F514-4CCD-9B03-123B18C3F2D6}">
      <dsp:nvSpPr>
        <dsp:cNvPr id="0" name=""/>
        <dsp:cNvSpPr/>
      </dsp:nvSpPr>
      <dsp:spPr>
        <a:xfrm>
          <a:off x="7093807" y="3232510"/>
          <a:ext cx="1036059" cy="740181"/>
        </a:xfrm>
        <a:prstGeom prst="roundRect">
          <a:avLst>
            <a:gd name="adj" fmla="val 10000"/>
          </a:avLst>
        </a:prstGeom>
        <a:gradFill rotWithShape="0">
          <a:gsLst>
            <a:gs pos="0">
              <a:schemeClr val="accent6">
                <a:alpha val="90000"/>
                <a:hueOff val="0"/>
                <a:satOff val="0"/>
                <a:lumOff val="0"/>
                <a:alphaOff val="-37778"/>
                <a:tint val="50000"/>
                <a:satMod val="300000"/>
              </a:schemeClr>
            </a:gs>
            <a:gs pos="35000">
              <a:schemeClr val="accent6">
                <a:alpha val="90000"/>
                <a:hueOff val="0"/>
                <a:satOff val="0"/>
                <a:lumOff val="0"/>
                <a:alphaOff val="-37778"/>
                <a:tint val="37000"/>
                <a:satMod val="300000"/>
              </a:schemeClr>
            </a:gs>
            <a:gs pos="100000">
              <a:schemeClr val="accent6">
                <a:alpha val="90000"/>
                <a:hueOff val="0"/>
                <a:satOff val="0"/>
                <a:lumOff val="0"/>
                <a:alphaOff val="-37778"/>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1728 Agents in a "pod"</a:t>
          </a:r>
          <a:endParaRPr lang="en-US" sz="1100" kern="1200" dirty="0"/>
        </a:p>
      </dsp:txBody>
      <dsp:txXfrm>
        <a:off x="7093807" y="3232510"/>
        <a:ext cx="1036059" cy="740181"/>
      </dsp:txXfrm>
    </dsp:sp>
    <dsp:sp modelId="{131777C0-4777-4646-95B2-F2CAE33B4E51}">
      <dsp:nvSpPr>
        <dsp:cNvPr id="0" name=""/>
        <dsp:cNvSpPr/>
      </dsp:nvSpPr>
      <dsp:spPr>
        <a:xfrm>
          <a:off x="7093807" y="4086566"/>
          <a:ext cx="1036059" cy="740181"/>
        </a:xfrm>
        <a:prstGeom prst="roundRect">
          <a:avLst>
            <a:gd name="adj" fmla="val 10000"/>
          </a:avLst>
        </a:prstGeom>
        <a:gradFill rotWithShape="0">
          <a:gsLst>
            <a:gs pos="0">
              <a:schemeClr val="accent6">
                <a:alpha val="90000"/>
                <a:hueOff val="0"/>
                <a:satOff val="0"/>
                <a:lumOff val="0"/>
                <a:alphaOff val="-40000"/>
                <a:tint val="50000"/>
                <a:satMod val="300000"/>
              </a:schemeClr>
            </a:gs>
            <a:gs pos="35000">
              <a:schemeClr val="accent6">
                <a:alpha val="90000"/>
                <a:hueOff val="0"/>
                <a:satOff val="0"/>
                <a:lumOff val="0"/>
                <a:alphaOff val="-40000"/>
                <a:tint val="37000"/>
                <a:satMod val="300000"/>
              </a:schemeClr>
            </a:gs>
            <a:gs pos="100000">
              <a:schemeClr val="accent6">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Up to 345,000 Busy Calls per Hour</a:t>
          </a:r>
          <a:endParaRPr lang="en-US" sz="1100" kern="1200" dirty="0"/>
        </a:p>
      </dsp:txBody>
      <dsp:txXfrm>
        <a:off x="7093807" y="4086566"/>
        <a:ext cx="1036059" cy="7401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131F61-5AFA-4CD3-BE25-04E60D53A158}">
      <dsp:nvSpPr>
        <dsp:cNvPr id="0" name=""/>
        <dsp:cNvSpPr/>
      </dsp:nvSpPr>
      <dsp:spPr>
        <a:xfrm>
          <a:off x="195793" y="44529"/>
          <a:ext cx="1208613" cy="1208613"/>
        </a:xfrm>
        <a:prstGeom prst="circularArrow">
          <a:avLst>
            <a:gd name="adj1" fmla="val 5689"/>
            <a:gd name="adj2" fmla="val 340510"/>
            <a:gd name="adj3" fmla="val 13252535"/>
            <a:gd name="adj4" fmla="val 17707079"/>
            <a:gd name="adj5" fmla="val 5908"/>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BD42E38-D69E-40F3-9C57-E82CF8507581}">
      <dsp:nvSpPr>
        <dsp:cNvPr id="0" name=""/>
        <dsp:cNvSpPr/>
      </dsp:nvSpPr>
      <dsp:spPr>
        <a:xfrm>
          <a:off x="458260" y="67379"/>
          <a:ext cx="683679" cy="34183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Talk Time</a:t>
          </a:r>
          <a:endParaRPr lang="en-US" sz="900" b="1" kern="1200" dirty="0"/>
        </a:p>
      </dsp:txBody>
      <dsp:txXfrm>
        <a:off x="458260" y="67379"/>
        <a:ext cx="683679" cy="341839"/>
      </dsp:txXfrm>
    </dsp:sp>
    <dsp:sp modelId="{83835DDE-AFBE-4179-8D1B-C9354DF060B9}">
      <dsp:nvSpPr>
        <dsp:cNvPr id="0" name=""/>
        <dsp:cNvSpPr/>
      </dsp:nvSpPr>
      <dsp:spPr>
        <a:xfrm>
          <a:off x="914403" y="685797"/>
          <a:ext cx="683679" cy="34183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Update Time</a:t>
          </a:r>
          <a:endParaRPr lang="en-US" sz="900" b="1" kern="1200" dirty="0"/>
        </a:p>
      </dsp:txBody>
      <dsp:txXfrm>
        <a:off x="914403" y="685797"/>
        <a:ext cx="683679" cy="341839"/>
      </dsp:txXfrm>
    </dsp:sp>
    <dsp:sp modelId="{0045BE95-B98B-4C93-83A4-A1E2CB830C12}">
      <dsp:nvSpPr>
        <dsp:cNvPr id="0" name=""/>
        <dsp:cNvSpPr/>
      </dsp:nvSpPr>
      <dsp:spPr>
        <a:xfrm>
          <a:off x="0" y="685802"/>
          <a:ext cx="683679" cy="341839"/>
        </a:xfrm>
        <a:prstGeom prst="roundRect">
          <a:avLst/>
        </a:prstGeom>
        <a:solidFill>
          <a:schemeClr val="accen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Idle Time</a:t>
          </a:r>
          <a:endParaRPr lang="en-US" sz="900" b="1" kern="1200" dirty="0"/>
        </a:p>
      </dsp:txBody>
      <dsp:txXfrm>
        <a:off x="0" y="685802"/>
        <a:ext cx="683679" cy="3418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FF224A-58C0-490C-9DD0-5A558D2CE66F}">
      <dsp:nvSpPr>
        <dsp:cNvPr id="0" name=""/>
        <dsp:cNvSpPr/>
      </dsp:nvSpPr>
      <dsp:spPr>
        <a:xfrm>
          <a:off x="5535" y="209923"/>
          <a:ext cx="2390853" cy="391856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endParaRPr lang="en-US" sz="1400" kern="1200" dirty="0">
            <a:solidFill>
              <a:schemeClr val="tx1"/>
            </a:solidFill>
            <a:cs typeface="Arial"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solidFill>
                <a:schemeClr val="tx1"/>
              </a:solidFill>
              <a:cs typeface="Arial" charset="0"/>
            </a:rPr>
            <a:t> Avaya’s market leading dedicated outbound dialer</a:t>
          </a:r>
          <a:endParaRPr lang="en-US" sz="1400" kern="1200" dirty="0">
            <a:solidFill>
              <a:schemeClr val="tx1"/>
            </a:solidFill>
            <a:cs typeface="Arial"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solidFill>
                <a:schemeClr val="tx1"/>
              </a:solidFill>
              <a:cs typeface="Arial" charset="0"/>
            </a:rPr>
            <a:t> #1 in U.S., EMEA</a:t>
          </a:r>
          <a:endParaRPr lang="en-US" sz="1400" kern="1200" dirty="0">
            <a:solidFill>
              <a:schemeClr val="tx1"/>
            </a:solidFill>
            <a:cs typeface="Arial"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solidFill>
                <a:schemeClr val="tx1"/>
              </a:solidFill>
              <a:cs typeface="Arial" charset="0"/>
            </a:rPr>
            <a:t>15th generation platform</a:t>
          </a:r>
          <a:endParaRPr lang="en-US" sz="1400" kern="1200" dirty="0">
            <a:solidFill>
              <a:schemeClr val="tx1"/>
            </a:solidFill>
            <a:cs typeface="Arial"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solidFill>
                <a:schemeClr val="tx1"/>
              </a:solidFill>
              <a:cs typeface="Arial" charset="0"/>
            </a:rPr>
            <a:t> Industry leading voice detection, predictive dialing, system uptime</a:t>
          </a:r>
          <a:endParaRPr lang="en-US" sz="1400" kern="1200" dirty="0">
            <a:solidFill>
              <a:schemeClr val="tx1"/>
            </a:solidFill>
            <a:cs typeface="Arial"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solidFill>
                <a:schemeClr val="tx1"/>
              </a:solidFill>
              <a:cs typeface="Arial" charset="0"/>
            </a:rPr>
            <a:t> Deploy standalone or integrated with call center</a:t>
          </a:r>
          <a:endParaRPr lang="en-US" sz="1400" kern="1200" dirty="0">
            <a:solidFill>
              <a:schemeClr val="tx1"/>
            </a:solidFill>
            <a:cs typeface="Arial"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solidFill>
                <a:schemeClr val="tx1"/>
              </a:solidFill>
              <a:cs typeface="Arial" charset="0"/>
            </a:rPr>
            <a:t>Multiple agent blending options</a:t>
          </a:r>
          <a:endParaRPr lang="en-US" sz="1400" kern="1200" dirty="0">
            <a:solidFill>
              <a:schemeClr val="tx1"/>
            </a:solidFill>
            <a:cs typeface="Arial" charset="0"/>
          </a:endParaRPr>
        </a:p>
        <a:p>
          <a:pPr marL="114300" lvl="1" indent="0" algn="l" defTabSz="533400">
            <a:lnSpc>
              <a:spcPct val="90000"/>
            </a:lnSpc>
            <a:spcBef>
              <a:spcPct val="0"/>
            </a:spcBef>
            <a:spcAft>
              <a:spcPct val="15000"/>
            </a:spcAft>
            <a:buChar char="••"/>
          </a:pPr>
          <a:endParaRPr lang="en-US" sz="1200" kern="1200" dirty="0">
            <a:solidFill>
              <a:schemeClr val="tx1"/>
            </a:solidFill>
            <a:cs typeface="Arial" charset="0"/>
          </a:endParaRPr>
        </a:p>
        <a:p>
          <a:pPr marL="114300" lvl="1" indent="0" algn="l" defTabSz="533400">
            <a:lnSpc>
              <a:spcPct val="90000"/>
            </a:lnSpc>
            <a:spcBef>
              <a:spcPct val="0"/>
            </a:spcBef>
            <a:spcAft>
              <a:spcPct val="15000"/>
            </a:spcAft>
            <a:buChar char="••"/>
          </a:pPr>
          <a:endParaRPr lang="en-US" sz="1200" kern="1200" dirty="0">
            <a:solidFill>
              <a:schemeClr val="tx1"/>
            </a:solidFill>
            <a:cs typeface="Arial" charset="0"/>
          </a:endParaRPr>
        </a:p>
      </dsp:txBody>
      <dsp:txXfrm>
        <a:off x="5535" y="209923"/>
        <a:ext cx="2390853" cy="3918569"/>
      </dsp:txXfrm>
    </dsp:sp>
    <dsp:sp modelId="{3EEEEDF9-C806-4F7F-B01E-FA982061CFD4}">
      <dsp:nvSpPr>
        <dsp:cNvPr id="0" name=""/>
        <dsp:cNvSpPr/>
      </dsp:nvSpPr>
      <dsp:spPr>
        <a:xfrm>
          <a:off x="5535" y="3061569"/>
          <a:ext cx="2390853" cy="76743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FFFFFF"/>
              </a:solidFill>
              <a:cs typeface="Arial" charset="0"/>
            </a:rPr>
            <a:t>Proactive Contact</a:t>
          </a:r>
          <a:endParaRPr lang="en-US" sz="2000" kern="1200" dirty="0"/>
        </a:p>
      </dsp:txBody>
      <dsp:txXfrm>
        <a:off x="5535" y="3061569"/>
        <a:ext cx="1683699" cy="767430"/>
      </dsp:txXfrm>
    </dsp:sp>
    <dsp:sp modelId="{38C3A9C3-3B1C-4BA3-9A41-119691D726DB}">
      <dsp:nvSpPr>
        <dsp:cNvPr id="0" name=""/>
        <dsp:cNvSpPr/>
      </dsp:nvSpPr>
      <dsp:spPr>
        <a:xfrm>
          <a:off x="1756868" y="3183468"/>
          <a:ext cx="836798" cy="836798"/>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8D8082A-341C-4F9F-B033-251E7225E861}">
      <dsp:nvSpPr>
        <dsp:cNvPr id="0" name=""/>
        <dsp:cNvSpPr/>
      </dsp:nvSpPr>
      <dsp:spPr>
        <a:xfrm>
          <a:off x="2800978" y="209923"/>
          <a:ext cx="2390853" cy="391856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endParaRPr lang="en-US" sz="14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solidFill>
                <a:schemeClr val="tx1"/>
              </a:solidFill>
              <a:cs typeface="Arial" charset="0"/>
            </a:rPr>
            <a:t> Integration of Proactive Contact &amp; Avaya Voice Portal (Dialer &amp; IVR)</a:t>
          </a:r>
          <a:endParaRPr lang="en-US" sz="14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solidFill>
                <a:schemeClr val="tx1"/>
              </a:solidFill>
              <a:cs typeface="Arial" charset="0"/>
            </a:rPr>
            <a:t> Provides both live agent &amp; outbound self service</a:t>
          </a:r>
          <a:endParaRPr lang="en-US" sz="1400" kern="1200" dirty="0" smtClean="0"/>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solidFill>
                <a:schemeClr val="tx1"/>
              </a:solidFill>
              <a:cs typeface="Arial" charset="0"/>
            </a:rPr>
            <a:t> Both are Best in Class platforms,  #1 in  market</a:t>
          </a:r>
          <a:endParaRPr lang="en-US" sz="14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solidFill>
                <a:schemeClr val="tx1"/>
              </a:solidFill>
              <a:cs typeface="Arial" charset="0"/>
            </a:rPr>
            <a:t> Dialer places call, passes live connect to Voice Portal</a:t>
          </a:r>
          <a:endParaRPr lang="en-US" sz="1400" kern="1200" dirty="0"/>
        </a:p>
      </dsp:txBody>
      <dsp:txXfrm>
        <a:off x="2800978" y="209923"/>
        <a:ext cx="2390853" cy="3918569"/>
      </dsp:txXfrm>
    </dsp:sp>
    <dsp:sp modelId="{467DDDB1-DD7F-460D-B708-E24C27C6F922}">
      <dsp:nvSpPr>
        <dsp:cNvPr id="0" name=""/>
        <dsp:cNvSpPr/>
      </dsp:nvSpPr>
      <dsp:spPr>
        <a:xfrm>
          <a:off x="2800978" y="3061569"/>
          <a:ext cx="2390853" cy="76743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smtClean="0">
              <a:solidFill>
                <a:srgbClr val="FFFFFF"/>
              </a:solidFill>
              <a:cs typeface="Arial" charset="0"/>
            </a:rPr>
            <a:t>Proactive  Outreach</a:t>
          </a:r>
          <a:endParaRPr lang="en-US" sz="2000" kern="1200" dirty="0"/>
        </a:p>
      </dsp:txBody>
      <dsp:txXfrm>
        <a:off x="2800978" y="3061569"/>
        <a:ext cx="1683699" cy="767430"/>
      </dsp:txXfrm>
    </dsp:sp>
    <dsp:sp modelId="{311067E9-5412-40CD-B63F-387104593DF0}">
      <dsp:nvSpPr>
        <dsp:cNvPr id="0" name=""/>
        <dsp:cNvSpPr/>
      </dsp:nvSpPr>
      <dsp:spPr>
        <a:xfrm>
          <a:off x="4552311" y="3183468"/>
          <a:ext cx="836798" cy="836798"/>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B5ADE1E-1BD2-4FBA-B7D7-3CFC7230B48D}">
      <dsp:nvSpPr>
        <dsp:cNvPr id="0" name=""/>
        <dsp:cNvSpPr/>
      </dsp:nvSpPr>
      <dsp:spPr>
        <a:xfrm>
          <a:off x="5596421" y="209923"/>
          <a:ext cx="2390853" cy="391856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chemeClr val="tx1"/>
              </a:solidFill>
              <a:cs typeface="Arial" charset="0"/>
            </a:rPr>
            <a:t>Avaya’s next generation outbound platform</a:t>
          </a: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chemeClr val="tx1"/>
              </a:solidFill>
              <a:cs typeface="Arial" charset="0"/>
            </a:rPr>
            <a:t>Runs on Voice Portal or Aura® Experience Portal servers</a:t>
          </a:r>
          <a:endParaRPr lang="en-US" sz="1400" kern="1200" dirty="0">
            <a:solidFill>
              <a:schemeClr val="tx1"/>
            </a:solidFill>
            <a:cs typeface="Arial" charset="0"/>
          </a:endParaRPr>
        </a:p>
        <a:p>
          <a:pPr marL="114300" lvl="1" indent="-114300" algn="l" defTabSz="622300">
            <a:lnSpc>
              <a:spcPct val="90000"/>
            </a:lnSpc>
            <a:spcBef>
              <a:spcPct val="0"/>
            </a:spcBef>
            <a:spcAft>
              <a:spcPct val="15000"/>
            </a:spcAft>
            <a:buChar char="••"/>
          </a:pPr>
          <a:r>
            <a:rPr lang="en-US" sz="1400" kern="1200" dirty="0" smtClean="0">
              <a:solidFill>
                <a:schemeClr val="tx1"/>
              </a:solidFill>
              <a:cs typeface="Arial" charset="0"/>
            </a:rPr>
            <a:t>Current release 2.0 available today supports automated outbound phone, email, SMS</a:t>
          </a:r>
        </a:p>
        <a:p>
          <a:pPr marL="114300" lvl="1" indent="-114300" algn="l" defTabSz="622300">
            <a:lnSpc>
              <a:spcPct val="90000"/>
            </a:lnSpc>
            <a:spcBef>
              <a:spcPct val="0"/>
            </a:spcBef>
            <a:spcAft>
              <a:spcPct val="15000"/>
            </a:spcAft>
            <a:buChar char="••"/>
          </a:pPr>
          <a:r>
            <a:rPr lang="en-US" sz="1400" kern="1200" dirty="0" smtClean="0">
              <a:solidFill>
                <a:schemeClr val="tx1"/>
              </a:solidFill>
              <a:cs typeface="Arial" charset="0"/>
            </a:rPr>
            <a:t>Future release support for agent based campaigns</a:t>
          </a:r>
          <a:endParaRPr lang="en-US" sz="1400" kern="1200" dirty="0">
            <a:solidFill>
              <a:schemeClr val="tx1"/>
            </a:solidFill>
            <a:cs typeface="Arial" charset="0"/>
          </a:endParaRPr>
        </a:p>
      </dsp:txBody>
      <dsp:txXfrm>
        <a:off x="5596421" y="209923"/>
        <a:ext cx="2390853" cy="3918569"/>
      </dsp:txXfrm>
    </dsp:sp>
    <dsp:sp modelId="{EBBA4479-F349-4FBE-9805-D611EE31D1AD}">
      <dsp:nvSpPr>
        <dsp:cNvPr id="0" name=""/>
        <dsp:cNvSpPr/>
      </dsp:nvSpPr>
      <dsp:spPr>
        <a:xfrm>
          <a:off x="5596421" y="3061569"/>
          <a:ext cx="2390853" cy="76743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FFFFFF"/>
              </a:solidFill>
              <a:cs typeface="Arial" charset="0"/>
            </a:rPr>
            <a:t>Proactive Outreach Manager</a:t>
          </a:r>
          <a:endParaRPr lang="en-US" sz="2000" kern="1200" dirty="0"/>
        </a:p>
      </dsp:txBody>
      <dsp:txXfrm>
        <a:off x="5596421" y="3061569"/>
        <a:ext cx="1683699" cy="767430"/>
      </dsp:txXfrm>
    </dsp:sp>
    <dsp:sp modelId="{97E6C7D9-B77F-46AA-AD5C-DD9CED32A450}">
      <dsp:nvSpPr>
        <dsp:cNvPr id="0" name=""/>
        <dsp:cNvSpPr/>
      </dsp:nvSpPr>
      <dsp:spPr>
        <a:xfrm>
          <a:off x="7347753" y="3183468"/>
          <a:ext cx="836798" cy="836798"/>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50ECE2-82F5-4063-8B6D-A890A5703651}">
      <dsp:nvSpPr>
        <dsp:cNvPr id="0" name=""/>
        <dsp:cNvSpPr/>
      </dsp:nvSpPr>
      <dsp:spPr>
        <a:xfrm>
          <a:off x="0" y="587023"/>
          <a:ext cx="7921127" cy="14190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4767" tIns="354076" rIns="61476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Blended outbound agents take inbound calls when inbound volumes exceed pre-set thresholds</a:t>
          </a:r>
          <a:endParaRPr lang="en-US" sz="1700" kern="1200" dirty="0"/>
        </a:p>
        <a:p>
          <a:pPr marL="171450" lvl="1" indent="-171450" algn="l" defTabSz="755650">
            <a:lnSpc>
              <a:spcPct val="90000"/>
            </a:lnSpc>
            <a:spcBef>
              <a:spcPct val="0"/>
            </a:spcBef>
            <a:spcAft>
              <a:spcPct val="15000"/>
            </a:spcAft>
            <a:buChar char="••"/>
          </a:pPr>
          <a:r>
            <a:rPr lang="en-US" sz="1700" kern="1200" dirty="0" smtClean="0"/>
            <a:t>Best used when outbound agents occasionally needed to assist during peak inbound calling periods</a:t>
          </a:r>
          <a:endParaRPr lang="en-US" sz="1700" kern="1200" dirty="0"/>
        </a:p>
      </dsp:txBody>
      <dsp:txXfrm>
        <a:off x="0" y="587023"/>
        <a:ext cx="7921127" cy="1419075"/>
      </dsp:txXfrm>
    </dsp:sp>
    <dsp:sp modelId="{82840E46-22DE-47C8-BF49-A10920AE1AD3}">
      <dsp:nvSpPr>
        <dsp:cNvPr id="0" name=""/>
        <dsp:cNvSpPr/>
      </dsp:nvSpPr>
      <dsp:spPr>
        <a:xfrm>
          <a:off x="396056" y="336103"/>
          <a:ext cx="5544788"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80" tIns="0" rIns="209580" bIns="0" numCol="1" spcCol="1270" anchor="ctr" anchorCtr="0">
          <a:noAutofit/>
        </a:bodyPr>
        <a:lstStyle/>
        <a:p>
          <a:pPr lvl="0" algn="l" defTabSz="800100">
            <a:lnSpc>
              <a:spcPct val="90000"/>
            </a:lnSpc>
            <a:spcBef>
              <a:spcPct val="0"/>
            </a:spcBef>
            <a:spcAft>
              <a:spcPct val="35000"/>
            </a:spcAft>
          </a:pPr>
          <a:r>
            <a:rPr lang="en-US" sz="1800" b="1" i="0" kern="1200" baseline="0" dirty="0" smtClean="0"/>
            <a:t>Intelligent Call Blending </a:t>
          </a:r>
          <a:endParaRPr lang="en-US" sz="1800" b="1" i="0" kern="1200" baseline="0" dirty="0"/>
        </a:p>
      </dsp:txBody>
      <dsp:txXfrm>
        <a:off x="396056" y="336103"/>
        <a:ext cx="5544788" cy="501840"/>
      </dsp:txXfrm>
    </dsp:sp>
    <dsp:sp modelId="{1FF1E6E2-B5E5-4979-95C6-4FB5E6313D76}">
      <dsp:nvSpPr>
        <dsp:cNvPr id="0" name=""/>
        <dsp:cNvSpPr/>
      </dsp:nvSpPr>
      <dsp:spPr>
        <a:xfrm>
          <a:off x="0" y="2348818"/>
          <a:ext cx="7921127" cy="21955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4767" tIns="354076" rIns="61476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Idle inbound agents take outbound jobs when inbound traffic is low</a:t>
          </a:r>
          <a:endParaRPr lang="en-US" sz="1700" kern="1200" dirty="0"/>
        </a:p>
        <a:p>
          <a:pPr marL="171450" lvl="1" indent="-171450" algn="l" defTabSz="755650">
            <a:lnSpc>
              <a:spcPct val="90000"/>
            </a:lnSpc>
            <a:spcBef>
              <a:spcPct val="0"/>
            </a:spcBef>
            <a:spcAft>
              <a:spcPct val="15000"/>
            </a:spcAft>
            <a:buChar char="••"/>
          </a:pPr>
          <a:r>
            <a:rPr lang="en-US" sz="1700" kern="1200" dirty="0" smtClean="0"/>
            <a:t>Proactive Contact "captures" excess Ready Time and uses it for productive outbound campaigns</a:t>
          </a:r>
          <a:endParaRPr lang="en-US" sz="1700" kern="1200" dirty="0"/>
        </a:p>
        <a:p>
          <a:pPr marL="342900" lvl="2" indent="-171450" algn="l" defTabSz="755650">
            <a:lnSpc>
              <a:spcPct val="90000"/>
            </a:lnSpc>
            <a:spcBef>
              <a:spcPct val="0"/>
            </a:spcBef>
            <a:spcAft>
              <a:spcPct val="15000"/>
            </a:spcAft>
            <a:buChar char="••"/>
          </a:pPr>
          <a:r>
            <a:rPr lang="en-US" sz="1700" kern="1200" dirty="0" smtClean="0"/>
            <a:t>Predictive Mode – based on Service Level or Average Speed to Answer.  Ideal when inbound volume ebbs and flows consistently</a:t>
          </a:r>
          <a:endParaRPr lang="en-US" sz="1700" kern="1200" dirty="0"/>
        </a:p>
        <a:p>
          <a:pPr marL="342900" lvl="2" indent="-171450" algn="l" defTabSz="755650">
            <a:lnSpc>
              <a:spcPct val="90000"/>
            </a:lnSpc>
            <a:spcBef>
              <a:spcPct val="0"/>
            </a:spcBef>
            <a:spcAft>
              <a:spcPct val="15000"/>
            </a:spcAft>
            <a:buChar char="••"/>
          </a:pPr>
          <a:r>
            <a:rPr lang="en-US" sz="1700" kern="1200" dirty="0" smtClean="0"/>
            <a:t>Proactive Mode – blending based on Queue Level. Ideal when occasional and/or volatile spikes in inbound traffic anticipated</a:t>
          </a:r>
          <a:endParaRPr lang="en-US" sz="1700" kern="1200" dirty="0"/>
        </a:p>
      </dsp:txBody>
      <dsp:txXfrm>
        <a:off x="0" y="2348818"/>
        <a:ext cx="7921127" cy="2195550"/>
      </dsp:txXfrm>
    </dsp:sp>
    <dsp:sp modelId="{FC1070A3-DE40-40FE-ABC1-694BC5E5BA81}">
      <dsp:nvSpPr>
        <dsp:cNvPr id="0" name=""/>
        <dsp:cNvSpPr/>
      </dsp:nvSpPr>
      <dsp:spPr>
        <a:xfrm>
          <a:off x="396056" y="2097898"/>
          <a:ext cx="5544788"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80" tIns="0" rIns="209580" bIns="0" numCol="1" spcCol="1270" anchor="ctr" anchorCtr="0">
          <a:noAutofit/>
        </a:bodyPr>
        <a:lstStyle/>
        <a:p>
          <a:pPr lvl="0" algn="l" defTabSz="800100">
            <a:lnSpc>
              <a:spcPct val="90000"/>
            </a:lnSpc>
            <a:spcBef>
              <a:spcPct val="0"/>
            </a:spcBef>
            <a:spcAft>
              <a:spcPct val="35000"/>
            </a:spcAft>
          </a:pPr>
          <a:r>
            <a:rPr lang="en-US" sz="1800" b="1" i="0" kern="1200" baseline="0" dirty="0" smtClean="0"/>
            <a:t>Agent Blend</a:t>
          </a:r>
          <a:endParaRPr lang="en-US" sz="1800" b="1" i="0" kern="1200" baseline="0" dirty="0"/>
        </a:p>
      </dsp:txBody>
      <dsp:txXfrm>
        <a:off x="396056" y="2097898"/>
        <a:ext cx="5544788" cy="5018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84FAD7-8153-425F-949C-0E5E191C77DD}">
      <dsp:nvSpPr>
        <dsp:cNvPr id="0" name=""/>
        <dsp:cNvSpPr/>
      </dsp:nvSpPr>
      <dsp:spPr>
        <a:xfrm>
          <a:off x="0" y="0"/>
          <a:ext cx="8229600" cy="351000"/>
        </a:xfrm>
        <a:prstGeom prst="roundRect">
          <a:avLst/>
        </a:prstGeom>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a:noFill/>
        </a:ln>
        <a:effectLst>
          <a:innerShdw blurRad="63500" dist="50800" dir="8100000">
            <a:prstClr val="black">
              <a:alpha val="50000"/>
            </a:prstClr>
          </a:inn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Sample period: 8 years</a:t>
          </a:r>
          <a:endParaRPr lang="en-US" sz="1500" kern="1200" dirty="0"/>
        </a:p>
      </dsp:txBody>
      <dsp:txXfrm>
        <a:off x="0" y="0"/>
        <a:ext cx="8229600" cy="351000"/>
      </dsp:txXfrm>
    </dsp:sp>
    <dsp:sp modelId="{A2917B4C-9BEB-4AE4-855D-6AD1454D0CE2}">
      <dsp:nvSpPr>
        <dsp:cNvPr id="0" name=""/>
        <dsp:cNvSpPr/>
      </dsp:nvSpPr>
      <dsp:spPr>
        <a:xfrm>
          <a:off x="0" y="453327"/>
          <a:ext cx="8229600" cy="351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Size: 525 Installations under 8 x 5 support contracts </a:t>
          </a:r>
          <a:endParaRPr lang="en-US" sz="1500" kern="1200" dirty="0"/>
        </a:p>
      </dsp:txBody>
      <dsp:txXfrm>
        <a:off x="0" y="453327"/>
        <a:ext cx="8229600" cy="351000"/>
      </dsp:txXfrm>
    </dsp:sp>
    <dsp:sp modelId="{49C76CB9-687A-41CF-91A7-49C33B6BA9E5}">
      <dsp:nvSpPr>
        <dsp:cNvPr id="0" name=""/>
        <dsp:cNvSpPr/>
      </dsp:nvSpPr>
      <dsp:spPr>
        <a:xfrm>
          <a:off x="0" y="847527"/>
          <a:ext cx="8229600" cy="351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Work hours per year: 2,080 (40 hours work week x 52 weeks)</a:t>
          </a:r>
        </a:p>
      </dsp:txBody>
      <dsp:txXfrm>
        <a:off x="0" y="847527"/>
        <a:ext cx="8229600" cy="351000"/>
      </dsp:txXfrm>
    </dsp:sp>
    <dsp:sp modelId="{EEB66C64-488B-4C46-9459-0D4036566B2D}">
      <dsp:nvSpPr>
        <dsp:cNvPr id="0" name=""/>
        <dsp:cNvSpPr/>
      </dsp:nvSpPr>
      <dsp:spPr>
        <a:xfrm>
          <a:off x="0" y="1241727"/>
          <a:ext cx="8229600" cy="351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Total hours per year: 1,092,000 (525 systems x 2,080 hours)</a:t>
          </a:r>
        </a:p>
      </dsp:txBody>
      <dsp:txXfrm>
        <a:off x="0" y="1241727"/>
        <a:ext cx="8229600" cy="351000"/>
      </dsp:txXfrm>
    </dsp:sp>
    <dsp:sp modelId="{DA8E2C6F-E4D2-492F-A73C-E61560D97CAC}">
      <dsp:nvSpPr>
        <dsp:cNvPr id="0" name=""/>
        <dsp:cNvSpPr/>
      </dsp:nvSpPr>
      <dsp:spPr>
        <a:xfrm>
          <a:off x="0" y="1635927"/>
          <a:ext cx="8229600" cy="351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Down systems frequency: Average = 1 per day</a:t>
          </a:r>
          <a:endParaRPr lang="en-US" sz="1500" kern="1200" dirty="0"/>
        </a:p>
      </dsp:txBody>
      <dsp:txXfrm>
        <a:off x="0" y="1635927"/>
        <a:ext cx="8229600" cy="351000"/>
      </dsp:txXfrm>
    </dsp:sp>
    <dsp:sp modelId="{5C1EE1E8-BE5C-4120-A2A1-8739CC4EBEBD}">
      <dsp:nvSpPr>
        <dsp:cNvPr id="0" name=""/>
        <dsp:cNvSpPr/>
      </dsp:nvSpPr>
      <dsp:spPr>
        <a:xfrm>
          <a:off x="0" y="2030128"/>
          <a:ext cx="8229600" cy="351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Mean resolution time for down system: Average = 2 hours</a:t>
          </a:r>
        </a:p>
      </dsp:txBody>
      <dsp:txXfrm>
        <a:off x="0" y="2030128"/>
        <a:ext cx="8229600" cy="351000"/>
      </dsp:txXfrm>
    </dsp:sp>
    <dsp:sp modelId="{B488167B-481E-4E85-B5B1-2DD27597A059}">
      <dsp:nvSpPr>
        <dsp:cNvPr id="0" name=""/>
        <dsp:cNvSpPr/>
      </dsp:nvSpPr>
      <dsp:spPr>
        <a:xfrm>
          <a:off x="0" y="2424327"/>
          <a:ext cx="8229600" cy="351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Total down system time: 730 hours (365 days x 2 hours)</a:t>
          </a:r>
          <a:endParaRPr lang="en-US" sz="1500" kern="1200" dirty="0"/>
        </a:p>
      </dsp:txBody>
      <dsp:txXfrm>
        <a:off x="0" y="2424327"/>
        <a:ext cx="8229600" cy="351000"/>
      </dsp:txXfrm>
    </dsp:sp>
    <dsp:sp modelId="{79E9D066-986C-4B4E-A316-462630B226A9}">
      <dsp:nvSpPr>
        <dsp:cNvPr id="0" name=""/>
        <dsp:cNvSpPr/>
      </dsp:nvSpPr>
      <dsp:spPr>
        <a:xfrm>
          <a:off x="0" y="2818528"/>
          <a:ext cx="8229600" cy="351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Critical failures (major HW replacement): Average 2 per year</a:t>
          </a:r>
          <a:endParaRPr lang="en-US" sz="1500" kern="1200" dirty="0"/>
        </a:p>
      </dsp:txBody>
      <dsp:txXfrm>
        <a:off x="0" y="2818528"/>
        <a:ext cx="8229600" cy="351000"/>
      </dsp:txXfrm>
    </dsp:sp>
    <dsp:sp modelId="{96070559-2F36-4341-844E-3D0C9DE820E6}">
      <dsp:nvSpPr>
        <dsp:cNvPr id="0" name=""/>
        <dsp:cNvSpPr/>
      </dsp:nvSpPr>
      <dsp:spPr>
        <a:xfrm>
          <a:off x="0" y="3212728"/>
          <a:ext cx="8229600" cy="351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Critical failure resolution time: 48 hours</a:t>
          </a:r>
        </a:p>
      </dsp:txBody>
      <dsp:txXfrm>
        <a:off x="0" y="3212728"/>
        <a:ext cx="8229600" cy="351000"/>
      </dsp:txXfrm>
    </dsp:sp>
    <dsp:sp modelId="{A5D405F6-97B6-4138-A033-8FE4029DADC9}">
      <dsp:nvSpPr>
        <dsp:cNvPr id="0" name=""/>
        <dsp:cNvSpPr/>
      </dsp:nvSpPr>
      <dsp:spPr>
        <a:xfrm>
          <a:off x="0" y="3606928"/>
          <a:ext cx="8229600" cy="351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Total failure time: 96 hours (2 systems x 48 hours)</a:t>
          </a:r>
          <a:endParaRPr lang="en-US" sz="1500" kern="1200" dirty="0"/>
        </a:p>
      </dsp:txBody>
      <dsp:txXfrm>
        <a:off x="0" y="3606928"/>
        <a:ext cx="8229600" cy="351000"/>
      </dsp:txXfrm>
    </dsp:sp>
    <dsp:sp modelId="{FF0F2213-3A26-46D5-B252-50E58C7422CC}">
      <dsp:nvSpPr>
        <dsp:cNvPr id="0" name=""/>
        <dsp:cNvSpPr/>
      </dsp:nvSpPr>
      <dsp:spPr>
        <a:xfrm>
          <a:off x="0" y="4001128"/>
          <a:ext cx="8229600" cy="351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Total downtime + failures: 826 hours (730 + 96)</a:t>
          </a:r>
          <a:endParaRPr lang="en-US" sz="1500" kern="1200" dirty="0"/>
        </a:p>
      </dsp:txBody>
      <dsp:txXfrm>
        <a:off x="0" y="4001128"/>
        <a:ext cx="8229600" cy="351000"/>
      </dsp:txXfrm>
    </dsp:sp>
    <dsp:sp modelId="{3FFBBE52-5E70-4D1D-9E52-AC0C2DA0E3C8}">
      <dsp:nvSpPr>
        <dsp:cNvPr id="0" name=""/>
        <dsp:cNvSpPr/>
      </dsp:nvSpPr>
      <dsp:spPr>
        <a:xfrm>
          <a:off x="0" y="4395328"/>
          <a:ext cx="8229600" cy="351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Total system downtime percentage: .0007564 (826 hours / 1,092,000 hours)</a:t>
          </a:r>
          <a:endParaRPr lang="en-US" sz="1500" kern="1200" dirty="0"/>
        </a:p>
      </dsp:txBody>
      <dsp:txXfrm>
        <a:off x="0" y="4395328"/>
        <a:ext cx="8229600" cy="351000"/>
      </dsp:txXfrm>
    </dsp:sp>
    <dsp:sp modelId="{F65764F7-C7C8-489B-B824-F8D3F8A242AD}">
      <dsp:nvSpPr>
        <dsp:cNvPr id="0" name=""/>
        <dsp:cNvSpPr/>
      </dsp:nvSpPr>
      <dsp:spPr>
        <a:xfrm>
          <a:off x="0" y="4789528"/>
          <a:ext cx="8229600" cy="351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smtClean="0"/>
            <a:t>Average uptime: 99.9+%</a:t>
          </a:r>
          <a:endParaRPr lang="en-US" sz="1500" b="1" kern="1200" dirty="0"/>
        </a:p>
      </dsp:txBody>
      <dsp:txXfrm>
        <a:off x="0" y="4789528"/>
        <a:ext cx="8229600" cy="3510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8282ED-981C-42BF-9218-FDA085D4F6A8}">
      <dsp:nvSpPr>
        <dsp:cNvPr id="0" name=""/>
        <dsp:cNvSpPr/>
      </dsp:nvSpPr>
      <dsp:spPr>
        <a:xfrm>
          <a:off x="265260" y="2726"/>
          <a:ext cx="1559662" cy="1236417"/>
        </a:xfrm>
        <a:prstGeom prst="ellipse">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1 Second Wait Time decrease = $360,577</a:t>
          </a:r>
          <a:endParaRPr lang="en-US" sz="1300" b="1" kern="1200" dirty="0"/>
        </a:p>
      </dsp:txBody>
      <dsp:txXfrm>
        <a:off x="265260" y="2726"/>
        <a:ext cx="1559662" cy="1236417"/>
      </dsp:txXfrm>
    </dsp:sp>
    <dsp:sp modelId="{08A92761-D4D1-4D6C-B295-0C3C896179D1}">
      <dsp:nvSpPr>
        <dsp:cNvPr id="0" name=""/>
        <dsp:cNvSpPr/>
      </dsp:nvSpPr>
      <dsp:spPr>
        <a:xfrm>
          <a:off x="921259" y="1258715"/>
          <a:ext cx="247662" cy="247662"/>
        </a:xfrm>
        <a:prstGeom prst="mathPlus">
          <a:avLst/>
        </a:prstGeom>
        <a:solidFill>
          <a:srgbClr val="C0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921259" y="1258715"/>
        <a:ext cx="247662" cy="247662"/>
      </dsp:txXfrm>
    </dsp:sp>
    <dsp:sp modelId="{74DFB182-3932-4F53-9302-BD6289A4F93D}">
      <dsp:nvSpPr>
        <dsp:cNvPr id="0" name=""/>
        <dsp:cNvSpPr/>
      </dsp:nvSpPr>
      <dsp:spPr>
        <a:xfrm>
          <a:off x="265260" y="1525950"/>
          <a:ext cx="1559662" cy="1236417"/>
        </a:xfrm>
        <a:prstGeom prst="ellipse">
          <a:avLst/>
        </a:prstGeom>
        <a:gradFill rotWithShape="0">
          <a:gsLst>
            <a:gs pos="0">
              <a:schemeClr val="accent2">
                <a:alpha val="90000"/>
                <a:hueOff val="0"/>
                <a:satOff val="0"/>
                <a:lumOff val="0"/>
                <a:alphaOff val="-13333"/>
                <a:tint val="50000"/>
                <a:satMod val="300000"/>
              </a:schemeClr>
            </a:gs>
            <a:gs pos="35000">
              <a:schemeClr val="accent2">
                <a:alpha val="90000"/>
                <a:hueOff val="0"/>
                <a:satOff val="0"/>
                <a:lumOff val="0"/>
                <a:alphaOff val="-13333"/>
                <a:tint val="37000"/>
                <a:satMod val="300000"/>
              </a:schemeClr>
            </a:gs>
            <a:gs pos="100000">
              <a:schemeClr val="accent2">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1% right party call rate increase = $750,000</a:t>
          </a:r>
          <a:endParaRPr lang="en-US" sz="1300" b="1" kern="1200" dirty="0"/>
        </a:p>
      </dsp:txBody>
      <dsp:txXfrm>
        <a:off x="265260" y="1525950"/>
        <a:ext cx="1559662" cy="1236417"/>
      </dsp:txXfrm>
    </dsp:sp>
    <dsp:sp modelId="{45E8391C-7A7A-495E-A7DA-3C2D52DFAB9D}">
      <dsp:nvSpPr>
        <dsp:cNvPr id="0" name=""/>
        <dsp:cNvSpPr/>
      </dsp:nvSpPr>
      <dsp:spPr>
        <a:xfrm>
          <a:off x="932517" y="2781939"/>
          <a:ext cx="225147" cy="225147"/>
        </a:xfrm>
        <a:prstGeom prst="mathPlus">
          <a:avLst/>
        </a:prstGeom>
        <a:solidFill>
          <a:srgbClr val="C0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932517" y="2781939"/>
        <a:ext cx="225147" cy="225147"/>
      </dsp:txXfrm>
    </dsp:sp>
    <dsp:sp modelId="{D042D268-B94E-41EF-9D2D-23525722DE35}">
      <dsp:nvSpPr>
        <dsp:cNvPr id="0" name=""/>
        <dsp:cNvSpPr/>
      </dsp:nvSpPr>
      <dsp:spPr>
        <a:xfrm>
          <a:off x="265260" y="3026659"/>
          <a:ext cx="1559662" cy="1236417"/>
        </a:xfrm>
        <a:prstGeom prst="ellipse">
          <a:avLst/>
        </a:prstGeom>
        <a:gradFill rotWithShape="0">
          <a:gsLst>
            <a:gs pos="0">
              <a:schemeClr val="accent2">
                <a:alpha val="90000"/>
                <a:hueOff val="0"/>
                <a:satOff val="0"/>
                <a:lumOff val="0"/>
                <a:alphaOff val="-26667"/>
                <a:tint val="50000"/>
                <a:satMod val="300000"/>
              </a:schemeClr>
            </a:gs>
            <a:gs pos="35000">
              <a:schemeClr val="accent2">
                <a:alpha val="90000"/>
                <a:hueOff val="0"/>
                <a:satOff val="0"/>
                <a:lumOff val="0"/>
                <a:alphaOff val="-26667"/>
                <a:tint val="37000"/>
                <a:satMod val="300000"/>
              </a:schemeClr>
            </a:gs>
            <a:gs pos="100000">
              <a:schemeClr val="accent2">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1% uptime increase = $321,429</a:t>
          </a:r>
          <a:endParaRPr lang="en-US" sz="1300" b="1" kern="1200" dirty="0"/>
        </a:p>
      </dsp:txBody>
      <dsp:txXfrm>
        <a:off x="265260" y="3026659"/>
        <a:ext cx="1559662" cy="1236417"/>
      </dsp:txXfrm>
    </dsp:sp>
    <dsp:sp modelId="{347191E6-C6CF-4D9E-BA39-BDF36636512C}">
      <dsp:nvSpPr>
        <dsp:cNvPr id="0" name=""/>
        <dsp:cNvSpPr/>
      </dsp:nvSpPr>
      <dsp:spPr>
        <a:xfrm>
          <a:off x="1861079" y="1954951"/>
          <a:ext cx="349861" cy="355899"/>
        </a:xfrm>
        <a:prstGeom prst="rightArrow">
          <a:avLst>
            <a:gd name="adj1" fmla="val 60000"/>
            <a:gd name="adj2" fmla="val 50000"/>
          </a:avLst>
        </a:prstGeom>
        <a:solidFill>
          <a:srgbClr val="C0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1861079" y="1954951"/>
        <a:ext cx="349861" cy="355899"/>
      </dsp:txXfrm>
    </dsp:sp>
    <dsp:sp modelId="{8D951BDB-260F-47FE-BB70-5ECCA22A584F}">
      <dsp:nvSpPr>
        <dsp:cNvPr id="0" name=""/>
        <dsp:cNvSpPr/>
      </dsp:nvSpPr>
      <dsp:spPr>
        <a:xfrm>
          <a:off x="2234802" y="1055683"/>
          <a:ext cx="2913939" cy="2154435"/>
        </a:xfrm>
        <a:prstGeom prst="ellipse">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These incremental improvements total over  </a:t>
          </a:r>
          <a:br>
            <a:rPr lang="en-US" sz="1800" b="1" kern="1200" dirty="0" smtClean="0"/>
          </a:br>
          <a:r>
            <a:rPr lang="en-US" sz="1800" b="1" kern="1200" dirty="0" smtClean="0"/>
            <a:t>$1.4  million </a:t>
          </a:r>
          <a:br>
            <a:rPr lang="en-US" sz="1800" b="1" kern="1200" dirty="0" smtClean="0"/>
          </a:br>
          <a:r>
            <a:rPr lang="en-US" sz="1800" b="1" kern="1200" dirty="0" smtClean="0"/>
            <a:t>in increased sales</a:t>
          </a:r>
          <a:endParaRPr lang="en-US" sz="1800" b="1" kern="1200" dirty="0"/>
        </a:p>
      </dsp:txBody>
      <dsp:txXfrm>
        <a:off x="2234802" y="1055683"/>
        <a:ext cx="2913939" cy="215443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81AFC2-E405-44FE-93C1-3EA117C261C8}">
      <dsp:nvSpPr>
        <dsp:cNvPr id="0" name=""/>
        <dsp:cNvSpPr/>
      </dsp:nvSpPr>
      <dsp:spPr>
        <a:xfrm rot="16200000">
          <a:off x="-1217686" y="1863711"/>
          <a:ext cx="2838804" cy="274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2344" bIns="0" numCol="1" spcCol="1270" anchor="t" anchorCtr="0">
          <a:noAutofit/>
        </a:bodyPr>
        <a:lstStyle/>
        <a:p>
          <a:pPr lvl="0" algn="l" defTabSz="800100">
            <a:lnSpc>
              <a:spcPct val="90000"/>
            </a:lnSpc>
            <a:spcBef>
              <a:spcPct val="0"/>
            </a:spcBef>
            <a:spcAft>
              <a:spcPct val="35000"/>
            </a:spcAft>
          </a:pPr>
          <a:endParaRPr lang="en-US" sz="1800" kern="1200" dirty="0"/>
        </a:p>
      </dsp:txBody>
      <dsp:txXfrm rot="16200000">
        <a:off x="-1217686" y="1863711"/>
        <a:ext cx="2838804" cy="274783"/>
      </dsp:txXfrm>
    </dsp:sp>
    <dsp:sp modelId="{DEA1C6D6-09E2-46FA-B949-342AD51C92E9}">
      <dsp:nvSpPr>
        <dsp:cNvPr id="0" name=""/>
        <dsp:cNvSpPr/>
      </dsp:nvSpPr>
      <dsp:spPr>
        <a:xfrm>
          <a:off x="308605" y="581701"/>
          <a:ext cx="1528043" cy="283880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24234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Agent API for custom desktop development or integration with existing desktop applications, e.g., synTelate</a:t>
          </a:r>
          <a:endParaRPr lang="en-US" sz="1400" kern="1200" dirty="0"/>
        </a:p>
      </dsp:txBody>
      <dsp:txXfrm>
        <a:off x="308605" y="581701"/>
        <a:ext cx="1528043" cy="2838804"/>
      </dsp:txXfrm>
    </dsp:sp>
    <dsp:sp modelId="{60DAA2B3-CFDB-49FD-B234-DE42F16C3048}">
      <dsp:nvSpPr>
        <dsp:cNvPr id="0" name=""/>
        <dsp:cNvSpPr/>
      </dsp:nvSpPr>
      <dsp:spPr>
        <a:xfrm>
          <a:off x="64324" y="218987"/>
          <a:ext cx="549566" cy="549566"/>
        </a:xfrm>
        <a:prstGeom prst="rect">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E50B1F2-948F-4FA0-8D7C-08B981001579}">
      <dsp:nvSpPr>
        <dsp:cNvPr id="0" name=""/>
        <dsp:cNvSpPr/>
      </dsp:nvSpPr>
      <dsp:spPr>
        <a:xfrm rot="16200000">
          <a:off x="865896" y="1863711"/>
          <a:ext cx="2838804" cy="274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2344" bIns="0" numCol="1" spcCol="1270" anchor="t" anchorCtr="0">
          <a:noAutofit/>
        </a:bodyPr>
        <a:lstStyle/>
        <a:p>
          <a:pPr lvl="0" algn="l" defTabSz="800100">
            <a:lnSpc>
              <a:spcPct val="90000"/>
            </a:lnSpc>
            <a:spcBef>
              <a:spcPct val="0"/>
            </a:spcBef>
            <a:spcAft>
              <a:spcPct val="35000"/>
            </a:spcAft>
          </a:pPr>
          <a:endParaRPr lang="en-US" sz="1800" kern="1200" dirty="0"/>
        </a:p>
      </dsp:txBody>
      <dsp:txXfrm rot="16200000">
        <a:off x="865896" y="1863711"/>
        <a:ext cx="2838804" cy="274783"/>
      </dsp:txXfrm>
    </dsp:sp>
    <dsp:sp modelId="{F5B91197-BCD0-41DB-9D25-E6861374E07D}">
      <dsp:nvSpPr>
        <dsp:cNvPr id="0" name=""/>
        <dsp:cNvSpPr/>
      </dsp:nvSpPr>
      <dsp:spPr>
        <a:xfrm>
          <a:off x="2408982" y="581701"/>
          <a:ext cx="1528043" cy="283880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24234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Event Service API for integrations with 3rd party applications, e.g., Call Recording, Wall-Boards, etc.</a:t>
          </a:r>
        </a:p>
      </dsp:txBody>
      <dsp:txXfrm>
        <a:off x="2408982" y="581701"/>
        <a:ext cx="1528043" cy="2838804"/>
      </dsp:txXfrm>
    </dsp:sp>
    <dsp:sp modelId="{A3DA5868-6A9B-48BC-B19B-43203ED5F91B}">
      <dsp:nvSpPr>
        <dsp:cNvPr id="0" name=""/>
        <dsp:cNvSpPr/>
      </dsp:nvSpPr>
      <dsp:spPr>
        <a:xfrm>
          <a:off x="2147906" y="218987"/>
          <a:ext cx="549566" cy="549566"/>
        </a:xfrm>
        <a:prstGeom prst="rect">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566AA90-F550-47BD-9C86-5AF1A6B71427}">
      <dsp:nvSpPr>
        <dsp:cNvPr id="0" name=""/>
        <dsp:cNvSpPr/>
      </dsp:nvSpPr>
      <dsp:spPr>
        <a:xfrm rot="16200000">
          <a:off x="2949478" y="1863711"/>
          <a:ext cx="2838804" cy="274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2344" bIns="0" numCol="1" spcCol="1270" anchor="t" anchorCtr="0">
          <a:noAutofit/>
        </a:bodyPr>
        <a:lstStyle/>
        <a:p>
          <a:pPr lvl="0" algn="l" defTabSz="800100">
            <a:lnSpc>
              <a:spcPct val="90000"/>
            </a:lnSpc>
            <a:spcBef>
              <a:spcPct val="0"/>
            </a:spcBef>
            <a:spcAft>
              <a:spcPct val="35000"/>
            </a:spcAft>
          </a:pPr>
          <a:endParaRPr lang="en-US" sz="1800" kern="1200" dirty="0"/>
        </a:p>
      </dsp:txBody>
      <dsp:txXfrm rot="16200000">
        <a:off x="2949478" y="1863711"/>
        <a:ext cx="2838804" cy="274783"/>
      </dsp:txXfrm>
    </dsp:sp>
    <dsp:sp modelId="{C5561D7B-3AE3-4464-BBBF-36B78A71D5EB}">
      <dsp:nvSpPr>
        <dsp:cNvPr id="0" name=""/>
        <dsp:cNvSpPr/>
      </dsp:nvSpPr>
      <dsp:spPr>
        <a:xfrm>
          <a:off x="4492564" y="589820"/>
          <a:ext cx="1528043" cy="283880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24234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PC Analysis for extraction of raw historical agent, job, list and statistical data. ODBC access to the Oracle database</a:t>
          </a:r>
        </a:p>
      </dsp:txBody>
      <dsp:txXfrm>
        <a:off x="4492564" y="589820"/>
        <a:ext cx="1528043" cy="2838804"/>
      </dsp:txXfrm>
    </dsp:sp>
    <dsp:sp modelId="{B2B5E290-16DF-4102-A153-FC2A0B76E2C5}">
      <dsp:nvSpPr>
        <dsp:cNvPr id="0" name=""/>
        <dsp:cNvSpPr/>
      </dsp:nvSpPr>
      <dsp:spPr>
        <a:xfrm>
          <a:off x="4231489" y="218987"/>
          <a:ext cx="549566" cy="549566"/>
        </a:xfrm>
        <a:prstGeom prst="rect">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1890072-256E-4B3F-A5B5-9E865B613D08}">
      <dsp:nvSpPr>
        <dsp:cNvPr id="0" name=""/>
        <dsp:cNvSpPr/>
      </dsp:nvSpPr>
      <dsp:spPr>
        <a:xfrm rot="16200000">
          <a:off x="5033060" y="1863711"/>
          <a:ext cx="2838804" cy="274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2344" bIns="0" numCol="1" spcCol="1270" anchor="t" anchorCtr="0">
          <a:noAutofit/>
        </a:bodyPr>
        <a:lstStyle/>
        <a:p>
          <a:pPr lvl="0" algn="l" defTabSz="800100">
            <a:lnSpc>
              <a:spcPct val="90000"/>
            </a:lnSpc>
            <a:spcBef>
              <a:spcPct val="0"/>
            </a:spcBef>
            <a:spcAft>
              <a:spcPct val="35000"/>
            </a:spcAft>
          </a:pPr>
          <a:endParaRPr lang="en-US" sz="1800" kern="1200" dirty="0"/>
        </a:p>
      </dsp:txBody>
      <dsp:txXfrm rot="16200000">
        <a:off x="5033060" y="1863711"/>
        <a:ext cx="2838804" cy="274783"/>
      </dsp:txXfrm>
    </dsp:sp>
    <dsp:sp modelId="{C70BDB9A-59EC-4A1B-A7AC-4C8447DA12E9}">
      <dsp:nvSpPr>
        <dsp:cNvPr id="0" name=""/>
        <dsp:cNvSpPr/>
      </dsp:nvSpPr>
      <dsp:spPr>
        <a:xfrm>
          <a:off x="6574121" y="581701"/>
          <a:ext cx="1528043" cy="283880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24234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SNMP alarm support for agent events and PG230  switch alarming for  system, card and </a:t>
          </a:r>
          <a:r>
            <a:rPr lang="en-US" sz="1600" kern="1200" dirty="0" smtClean="0"/>
            <a:t>port</a:t>
          </a:r>
          <a:r>
            <a:rPr lang="en-US" sz="1400" kern="1200" dirty="0" smtClean="0"/>
            <a:t> status</a:t>
          </a:r>
        </a:p>
      </dsp:txBody>
      <dsp:txXfrm>
        <a:off x="6574121" y="581701"/>
        <a:ext cx="1528043" cy="2838804"/>
      </dsp:txXfrm>
    </dsp:sp>
    <dsp:sp modelId="{3444D6CD-6C4C-4432-882E-B0BE39A5E5A7}">
      <dsp:nvSpPr>
        <dsp:cNvPr id="0" name=""/>
        <dsp:cNvSpPr/>
      </dsp:nvSpPr>
      <dsp:spPr>
        <a:xfrm>
          <a:off x="6315071" y="218987"/>
          <a:ext cx="549566" cy="549566"/>
        </a:xfrm>
        <a:prstGeom prst="rect">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23F47A-38F5-4EA5-A15E-A7C44D280568}">
      <dsp:nvSpPr>
        <dsp:cNvPr id="0" name=""/>
        <dsp:cNvSpPr/>
      </dsp:nvSpPr>
      <dsp:spPr>
        <a:xfrm rot="5400000">
          <a:off x="4792726" y="-1558544"/>
          <a:ext cx="1788160" cy="535228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Software Support Only</a:t>
          </a:r>
          <a:endParaRPr lang="en-US" sz="2000" kern="1200" dirty="0"/>
        </a:p>
        <a:p>
          <a:pPr marL="228600" lvl="1" indent="-228600" algn="l" defTabSz="889000" rtl="0">
            <a:lnSpc>
              <a:spcPct val="90000"/>
            </a:lnSpc>
            <a:spcBef>
              <a:spcPct val="0"/>
            </a:spcBef>
            <a:spcAft>
              <a:spcPct val="15000"/>
            </a:spcAft>
            <a:buChar char="••"/>
          </a:pPr>
          <a:r>
            <a:rPr lang="en-US" sz="2000" kern="1200" dirty="0" smtClean="0"/>
            <a:t>Software Support Plus Upgrades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24x7 Support Model</a:t>
          </a:r>
          <a:endParaRPr lang="en-US" sz="2000" kern="1200" dirty="0"/>
        </a:p>
      </dsp:txBody>
      <dsp:txXfrm rot="5400000">
        <a:off x="4792726" y="-1558544"/>
        <a:ext cx="1788160" cy="5352288"/>
      </dsp:txXfrm>
    </dsp:sp>
    <dsp:sp modelId="{B18AF89D-E47C-4A28-BA62-5EE7615D1C01}">
      <dsp:nvSpPr>
        <dsp:cNvPr id="0" name=""/>
        <dsp:cNvSpPr/>
      </dsp:nvSpPr>
      <dsp:spPr>
        <a:xfrm>
          <a:off x="0" y="0"/>
          <a:ext cx="3010662" cy="22351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en-US" sz="4800" kern="1200" dirty="0" smtClean="0"/>
            <a:t>Software</a:t>
          </a:r>
          <a:endParaRPr lang="en-US" sz="4800" kern="1200" dirty="0"/>
        </a:p>
      </dsp:txBody>
      <dsp:txXfrm>
        <a:off x="0" y="0"/>
        <a:ext cx="3010662" cy="223519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B44CAD-7848-4066-A8B4-70AC29CC3E45}">
      <dsp:nvSpPr>
        <dsp:cNvPr id="0" name=""/>
        <dsp:cNvSpPr/>
      </dsp:nvSpPr>
      <dsp:spPr>
        <a:xfrm rot="5400000">
          <a:off x="4774791" y="-1558607"/>
          <a:ext cx="1763576" cy="5323840"/>
        </a:xfrm>
        <a:prstGeom prst="round2Same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24x7 Remote Support</a:t>
          </a:r>
          <a:endParaRPr lang="en-US" sz="2000" kern="1200" dirty="0"/>
        </a:p>
        <a:p>
          <a:pPr marL="228600" lvl="1" indent="-228600" algn="l" defTabSz="889000" rtl="0">
            <a:lnSpc>
              <a:spcPct val="90000"/>
            </a:lnSpc>
            <a:spcBef>
              <a:spcPct val="0"/>
            </a:spcBef>
            <a:spcAft>
              <a:spcPct val="15000"/>
            </a:spcAft>
            <a:buChar char="••"/>
          </a:pPr>
          <a:r>
            <a:rPr lang="en-US" sz="2000" kern="1200" dirty="0" smtClean="0"/>
            <a:t>24x7 Remote Support w/next-day parts shipping</a:t>
          </a:r>
          <a:endParaRPr lang="en-US" sz="2000" kern="1200" dirty="0"/>
        </a:p>
        <a:p>
          <a:pPr marL="228600" lvl="1" indent="-228600" algn="l" defTabSz="889000" rtl="0">
            <a:lnSpc>
              <a:spcPct val="90000"/>
            </a:lnSpc>
            <a:spcBef>
              <a:spcPct val="0"/>
            </a:spcBef>
            <a:spcAft>
              <a:spcPct val="15000"/>
            </a:spcAft>
            <a:buChar char="••"/>
          </a:pPr>
          <a:r>
            <a:rPr lang="en-US" sz="2000" kern="1200" dirty="0" smtClean="0"/>
            <a:t>24x7 Onsite Support</a:t>
          </a:r>
          <a:endParaRPr lang="en-US" sz="2000" kern="1200" dirty="0"/>
        </a:p>
        <a:p>
          <a:pPr marL="228600" lvl="1" indent="-228600" algn="l" defTabSz="889000" rtl="0">
            <a:lnSpc>
              <a:spcPct val="90000"/>
            </a:lnSpc>
            <a:spcBef>
              <a:spcPct val="0"/>
            </a:spcBef>
            <a:spcAft>
              <a:spcPct val="15000"/>
            </a:spcAft>
            <a:buChar char="••"/>
          </a:pPr>
          <a:r>
            <a:rPr lang="en-US" sz="2000" kern="1200" dirty="0" smtClean="0"/>
            <a:t>8x5 Onsite Support</a:t>
          </a:r>
          <a:endParaRPr lang="en-US" sz="2000" kern="1200" dirty="0"/>
        </a:p>
      </dsp:txBody>
      <dsp:txXfrm rot="5400000">
        <a:off x="4774791" y="-1558607"/>
        <a:ext cx="1763576" cy="5323840"/>
      </dsp:txXfrm>
    </dsp:sp>
    <dsp:sp modelId="{88D86B0D-2F0B-4ED5-ADD4-6AB9690DC8C3}">
      <dsp:nvSpPr>
        <dsp:cNvPr id="0" name=""/>
        <dsp:cNvSpPr/>
      </dsp:nvSpPr>
      <dsp:spPr>
        <a:xfrm>
          <a:off x="0" y="2154"/>
          <a:ext cx="2994660" cy="2204470"/>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kern="1200" smtClean="0"/>
            <a:t>Hardware</a:t>
          </a:r>
          <a:endParaRPr lang="en-US" sz="4400" kern="1200" dirty="0"/>
        </a:p>
      </dsp:txBody>
      <dsp:txXfrm>
        <a:off x="0" y="2154"/>
        <a:ext cx="2994660" cy="220447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0" y="8929688"/>
            <a:ext cx="1792288" cy="2143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sz="800">
                <a:solidFill>
                  <a:schemeClr val="bg2"/>
                </a:solidFill>
              </a:rPr>
              <a:t>2011 Avaya Inc. All rights reserved.</a:t>
            </a:r>
            <a:endParaRPr lang="en-US">
              <a:solidFill>
                <a:schemeClr val="bg2"/>
              </a:solidFill>
            </a:endParaRPr>
          </a:p>
        </p:txBody>
      </p:sp>
      <p:sp>
        <p:nvSpPr>
          <p:cNvPr id="53255" name="Text Box 7"/>
          <p:cNvSpPr txBox="1">
            <a:spLocks noChangeArrowheads="1"/>
          </p:cNvSpPr>
          <p:nvPr/>
        </p:nvSpPr>
        <p:spPr bwMode="auto">
          <a:xfrm>
            <a:off x="6550025" y="8929688"/>
            <a:ext cx="307975" cy="2143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a:fld id="{11FD6269-75F5-4E32-8CA1-6A2D53474601}" type="slidenum">
              <a:rPr lang="en-US" sz="800">
                <a:solidFill>
                  <a:srgbClr val="515151"/>
                </a:solidFill>
              </a:rPr>
              <a:pPr algn="r"/>
              <a:t>‹#›</a:t>
            </a:fld>
            <a:endParaRPr lang="en-US" sz="800">
              <a:solidFill>
                <a:srgbClr val="51515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6" name="Text Box 8"/>
          <p:cNvSpPr txBox="1">
            <a:spLocks noChangeArrowheads="1"/>
          </p:cNvSpPr>
          <p:nvPr/>
        </p:nvSpPr>
        <p:spPr bwMode="auto">
          <a:xfrm>
            <a:off x="0" y="8929688"/>
            <a:ext cx="1792288" cy="2143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sz="800">
                <a:solidFill>
                  <a:schemeClr val="bg2"/>
                </a:solidFill>
              </a:rPr>
              <a:t>2011 Avaya Inc. All rights reserved.</a:t>
            </a:r>
            <a:endParaRPr lang="en-US">
              <a:solidFill>
                <a:schemeClr val="bg2"/>
              </a:solidFill>
            </a:endParaRPr>
          </a:p>
        </p:txBody>
      </p:sp>
      <p:sp>
        <p:nvSpPr>
          <p:cNvPr id="27657" name="Text Box 9"/>
          <p:cNvSpPr txBox="1">
            <a:spLocks noChangeArrowheads="1"/>
          </p:cNvSpPr>
          <p:nvPr/>
        </p:nvSpPr>
        <p:spPr bwMode="auto">
          <a:xfrm>
            <a:off x="6550025" y="8929688"/>
            <a:ext cx="307975" cy="2143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a:fld id="{402B968A-7D2C-45DE-BA1C-F9377CBF6A55}" type="slidenum">
              <a:rPr lang="en-US" sz="800">
                <a:solidFill>
                  <a:srgbClr val="515151"/>
                </a:solidFill>
              </a:rPr>
              <a:pPr algn="r"/>
              <a:t>‹#›</a:t>
            </a:fld>
            <a:endParaRPr lang="en-US" sz="800">
              <a:solidFill>
                <a:srgbClr val="515151"/>
              </a:solidFill>
            </a:endParaRPr>
          </a:p>
        </p:txBody>
      </p:sp>
    </p:spTree>
  </p:cSld>
  <p:clrMap bg1="lt1" tx1="dk1" bg2="lt2" tx2="dk2" accent1="accent1" accent2="accent2" accent3="accent3" accent4="accent4" accent5="accent5" accent6="accent6" hlink="hlink" folHlink="folHlink"/>
  <p:hf hdr="0" dt="0"/>
  <p:notesStyle>
    <a:lvl1pPr marL="231775" indent="-231775" algn="l" rtl="0" eaLnBrk="0" fontAlgn="base" hangingPunct="0">
      <a:lnSpc>
        <a:spcPct val="95000"/>
      </a:lnSpc>
      <a:spcBef>
        <a:spcPct val="55000"/>
      </a:spcBef>
      <a:spcAft>
        <a:spcPct val="0"/>
      </a:spcAft>
      <a:buClr>
        <a:srgbClr val="000000"/>
      </a:buClr>
      <a:buFont typeface="Webdings" pitchFamily="18" charset="2"/>
      <a:buChar char="4"/>
      <a:defRPr sz="1200" kern="1200">
        <a:solidFill>
          <a:srgbClr val="000000"/>
        </a:solidFill>
        <a:latin typeface="Arial" pitchFamily="34" charset="0"/>
        <a:ea typeface="+mn-ea"/>
        <a:cs typeface="+mn-cs"/>
      </a:defRPr>
    </a:lvl1pPr>
    <a:lvl2pPr marL="628650" indent="-171450" algn="l" rtl="0" eaLnBrk="0" fontAlgn="base" hangingPunct="0">
      <a:lnSpc>
        <a:spcPct val="95000"/>
      </a:lnSpc>
      <a:spcBef>
        <a:spcPct val="25000"/>
      </a:spcBef>
      <a:spcAft>
        <a:spcPct val="0"/>
      </a:spcAft>
      <a:buClr>
        <a:srgbClr val="000000"/>
      </a:buClr>
      <a:buFont typeface="Gotham-Book" pitchFamily="2" charset="0"/>
      <a:buChar char="–"/>
      <a:defRPr sz="1100" kern="1200">
        <a:solidFill>
          <a:srgbClr val="000000"/>
        </a:solidFill>
        <a:latin typeface="Arial" pitchFamily="34" charset="0"/>
        <a:ea typeface="+mn-ea"/>
        <a:cs typeface="+mn-cs"/>
      </a:defRPr>
    </a:lvl2pPr>
    <a:lvl3pPr marL="1090613" indent="-176213" algn="l" rtl="0" eaLnBrk="0" fontAlgn="base" hangingPunct="0">
      <a:lnSpc>
        <a:spcPct val="95000"/>
      </a:lnSpc>
      <a:spcBef>
        <a:spcPct val="25000"/>
      </a:spcBef>
      <a:spcAft>
        <a:spcPct val="0"/>
      </a:spcAft>
      <a:buClr>
        <a:srgbClr val="000000"/>
      </a:buClr>
      <a:buFont typeface="Gotham-Book" pitchFamily="2" charset="0"/>
      <a:buChar char="–"/>
      <a:defRPr sz="1000" kern="1200">
        <a:solidFill>
          <a:srgbClr val="000000"/>
        </a:solidFill>
        <a:latin typeface="Arial" pitchFamily="34" charset="0"/>
        <a:ea typeface="+mn-ea"/>
        <a:cs typeface="+mn-cs"/>
      </a:defRPr>
    </a:lvl3pPr>
    <a:lvl4pPr marL="1487488" indent="-115888" algn="l" rtl="0" eaLnBrk="0" fontAlgn="base" hangingPunct="0">
      <a:lnSpc>
        <a:spcPct val="95000"/>
      </a:lnSpc>
      <a:spcBef>
        <a:spcPct val="25000"/>
      </a:spcBef>
      <a:spcAft>
        <a:spcPct val="0"/>
      </a:spcAft>
      <a:buClr>
        <a:srgbClr val="000000"/>
      </a:buClr>
      <a:buFont typeface="Gotham-Book" pitchFamily="2" charset="0"/>
      <a:buChar char="–"/>
      <a:defRPr sz="900" kern="1200">
        <a:solidFill>
          <a:srgbClr val="000000"/>
        </a:solidFill>
        <a:latin typeface="Arial" pitchFamily="34" charset="0"/>
        <a:ea typeface="+mn-ea"/>
        <a:cs typeface="+mn-cs"/>
      </a:defRPr>
    </a:lvl4pPr>
    <a:lvl5pPr marL="1938338" indent="-109538" algn="l" rtl="0" eaLnBrk="0" fontAlgn="base" hangingPunct="0">
      <a:lnSpc>
        <a:spcPct val="95000"/>
      </a:lnSpc>
      <a:spcBef>
        <a:spcPct val="25000"/>
      </a:spcBef>
      <a:spcAft>
        <a:spcPct val="0"/>
      </a:spcAft>
      <a:buClr>
        <a:srgbClr val="000000"/>
      </a:buClr>
      <a:buFont typeface="Gotham-Book" pitchFamily="2" charset="0"/>
      <a:buChar char="–"/>
      <a:defRPr sz="900" kern="1200">
        <a:solidFill>
          <a:srgbClr val="000000"/>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4926"/>
            <a:ext cx="2971800" cy="457513"/>
          </a:xfrm>
          <a:prstGeom prst="rect">
            <a:avLst/>
          </a:prstGeom>
        </p:spPr>
        <p:txBody>
          <a:bodyPr/>
          <a:lstStyle/>
          <a:p>
            <a:fld id="{3E4DFC57-69F7-4C55-BBDC-6A467DD63B0A}" type="slidenum">
              <a:rPr lang="en-US" smtClean="0"/>
              <a:pPr/>
              <a:t>10</a:t>
            </a:fld>
            <a:endParaRPr lang="en-US" smtClean="0"/>
          </a:p>
        </p:txBody>
      </p:sp>
      <p:sp>
        <p:nvSpPr>
          <p:cNvPr id="82948" name="Rectangle 3"/>
          <p:cNvSpPr>
            <a:spLocks noGrp="1" noChangeArrowheads="1"/>
          </p:cNvSpPr>
          <p:nvPr>
            <p:ph type="body" idx="1"/>
          </p:nvPr>
        </p:nvSpPr>
        <p:spPr/>
        <p:txBody>
          <a:bodyPr/>
          <a:lstStyle/>
          <a:p>
            <a:r>
              <a:rPr lang="en-US" dirty="0" smtClean="0"/>
              <a:t>Proactive outbound contact is a central element of nearly every organization’s customer satisfaction strategy.  Coordination of outbound communications across the business and within the contact center are key to virtually every organization’s success and thus are key to your positioning of Avaya’s end to end customer experience management solution.</a:t>
            </a:r>
          </a:p>
          <a:p>
            <a:r>
              <a:rPr lang="en-US" dirty="0" smtClean="0"/>
              <a:t>As</a:t>
            </a:r>
            <a:r>
              <a:rPr lang="en-US" baseline="0" dirty="0" smtClean="0"/>
              <a:t> </a:t>
            </a:r>
            <a:r>
              <a:rPr lang="en-US" dirty="0" smtClean="0"/>
              <a:t>Proactive Contact evolves into Proactive Outreach Manager</a:t>
            </a:r>
            <a:r>
              <a:rPr lang="en-US" baseline="0" dirty="0" smtClean="0"/>
              <a:t> </a:t>
            </a:r>
            <a:r>
              <a:rPr lang="en-US" dirty="0" smtClean="0"/>
              <a:t>you can have the confidence </a:t>
            </a:r>
            <a:r>
              <a:rPr lang="en-GB" dirty="0" smtClean="0"/>
              <a:t>to offer your prospects and customers an end to end inbound and outbound solution formed from the “best of the best” communications capabilities.  This unified approach to customer contact will help you create more value for your customers and differentiate your offer against the competition.  </a:t>
            </a:r>
            <a:endParaRPr lang="en-US" dirty="0" smtClean="0"/>
          </a:p>
          <a:p>
            <a:pPr marL="306388" indent="-306388">
              <a:spcBef>
                <a:spcPts val="600"/>
              </a:spcBef>
              <a:spcAft>
                <a:spcPts val="600"/>
              </a:spcAft>
            </a:pPr>
            <a:r>
              <a:rPr lang="en-US" sz="1800" dirty="0" smtClean="0"/>
              <a:t>Leverage </a:t>
            </a:r>
            <a:r>
              <a:rPr lang="en-US" sz="1800" dirty="0" smtClean="0"/>
              <a:t>your existing infrastructure and systems </a:t>
            </a:r>
          </a:p>
          <a:p>
            <a:pPr marL="306388" indent="-306388">
              <a:spcBef>
                <a:spcPts val="600"/>
              </a:spcBef>
              <a:spcAft>
                <a:spcPts val="600"/>
              </a:spcAft>
            </a:pPr>
            <a:r>
              <a:rPr lang="en-US" sz="1800" dirty="0" smtClean="0"/>
              <a:t>Provide </a:t>
            </a:r>
            <a:r>
              <a:rPr lang="en-US" sz="1800" dirty="0" smtClean="0">
                <a:latin typeface="Arial" charset="0"/>
                <a:cs typeface="Arial" pitchFamily="34" charset="0"/>
              </a:rPr>
              <a:t>real-time access to the right resources at the right time</a:t>
            </a:r>
            <a:endParaRPr lang="en-US" sz="1800" dirty="0" smtClean="0"/>
          </a:p>
          <a:p>
            <a:pPr marL="763550" lvl="1" indent="-306388">
              <a:spcBef>
                <a:spcPts val="600"/>
              </a:spcBef>
              <a:spcAft>
                <a:spcPts val="600"/>
              </a:spcAft>
            </a:pPr>
            <a:r>
              <a:rPr lang="en-US" sz="1600" dirty="0" smtClean="0"/>
              <a:t>Quickly retrieve and act on key data</a:t>
            </a:r>
          </a:p>
          <a:p>
            <a:pPr marL="763550" lvl="1" indent="-306388">
              <a:spcBef>
                <a:spcPts val="600"/>
              </a:spcBef>
              <a:spcAft>
                <a:spcPts val="600"/>
              </a:spcAft>
            </a:pPr>
            <a:r>
              <a:rPr lang="en-US" sz="1600" dirty="0" smtClean="0"/>
              <a:t>Access knowledgeable and available personnel</a:t>
            </a:r>
          </a:p>
          <a:p>
            <a:pPr marL="763550" lvl="1" indent="-306388">
              <a:spcBef>
                <a:spcPts val="600"/>
              </a:spcBef>
              <a:spcAft>
                <a:spcPts val="600"/>
              </a:spcAft>
            </a:pPr>
            <a:r>
              <a:rPr lang="en-US" sz="1600" dirty="0" smtClean="0"/>
              <a:t>Improve collaboration and scheduling capabilities with</a:t>
            </a:r>
            <a:r>
              <a:rPr lang="en-US" sz="1600" baseline="0" dirty="0" smtClean="0"/>
              <a:t> </a:t>
            </a:r>
            <a:r>
              <a:rPr lang="en-US" sz="1600" dirty="0" smtClean="0"/>
              <a:t>staff and equipment</a:t>
            </a:r>
          </a:p>
          <a:p>
            <a:endParaRPr lang="en-US" dirty="0" smtClean="0"/>
          </a:p>
        </p:txBody>
      </p:sp>
      <p:sp>
        <p:nvSpPr>
          <p:cNvPr id="4" name="Slide Image Placeholder 3"/>
          <p:cNvSpPr>
            <a:spLocks noGrp="1" noRot="1" noChangeAspect="1"/>
          </p:cNvSpPr>
          <p:nvPr>
            <p:ph type="sldImg"/>
          </p:nvPr>
        </p:nvSpPr>
        <p:spPr>
          <a:xfrm>
            <a:off x="1350963" y="322263"/>
            <a:ext cx="4156075" cy="3116262"/>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en-US" dirty="0" smtClean="0">
                <a:latin typeface="Arial" charset="0"/>
              </a:rPr>
              <a:t>Why can I say that I can help you achieve these results</a:t>
            </a:r>
          </a:p>
          <a:p>
            <a:endParaRPr lang="en-US" dirty="0" smtClean="0">
              <a:latin typeface="Arial" charset="0"/>
            </a:endParaRPr>
          </a:p>
          <a:p>
            <a:r>
              <a:rPr lang="en-US" dirty="0" smtClean="0">
                <a:latin typeface="Arial" charset="0"/>
              </a:rPr>
              <a:t>Why am I so confident? </a:t>
            </a:r>
          </a:p>
          <a:p>
            <a:endParaRPr lang="en-US" dirty="0" smtClean="0">
              <a:latin typeface="Arial" charset="0"/>
            </a:endParaRPr>
          </a:p>
          <a:p>
            <a:r>
              <a:rPr lang="en-US" dirty="0" smtClean="0">
                <a:latin typeface="Arial" charset="0"/>
              </a:rPr>
              <a:t>It is because….3rd party tested CPA, Predictive Dialing,</a:t>
            </a:r>
            <a:r>
              <a:rPr lang="en-US" baseline="0" dirty="0" smtClean="0">
                <a:latin typeface="Arial" charset="0"/>
              </a:rPr>
              <a:t> </a:t>
            </a:r>
            <a:r>
              <a:rPr lang="en-US" dirty="0" smtClean="0">
                <a:latin typeface="Arial" charset="0"/>
              </a:rPr>
              <a:t>Support cases….</a:t>
            </a:r>
          </a:p>
          <a:p>
            <a:endParaRPr lang="en-US" dirty="0" smtClean="0">
              <a:latin typeface="Arial" charset="0"/>
            </a:endParaRPr>
          </a:p>
          <a:p>
            <a:endParaRPr lang="en-US" dirty="0" smtClean="0">
              <a:latin typeface="Arial" charset="0"/>
            </a:endParaRPr>
          </a:p>
          <a:p>
            <a:endParaRPr lang="en-GB"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3884613" y="8684926"/>
            <a:ext cx="2971800" cy="457513"/>
          </a:xfrm>
          <a:prstGeom prst="rect">
            <a:avLst/>
          </a:prstGeom>
        </p:spPr>
        <p:txBody>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eaLnBrk="0" fontAlgn="base" hangingPunct="0">
              <a:lnSpc>
                <a:spcPct val="90000"/>
              </a:lnSpc>
              <a:spcBef>
                <a:spcPct val="0"/>
              </a:spcBef>
              <a:spcAft>
                <a:spcPct val="0"/>
              </a:spcAft>
              <a:defRPr>
                <a:solidFill>
                  <a:schemeClr val="tx2"/>
                </a:solidFill>
                <a:latin typeface="Arial" charset="0"/>
              </a:defRPr>
            </a:lvl6pPr>
            <a:lvl7pPr marL="2971800" indent="-228600" eaLnBrk="0" fontAlgn="base" hangingPunct="0">
              <a:lnSpc>
                <a:spcPct val="90000"/>
              </a:lnSpc>
              <a:spcBef>
                <a:spcPct val="0"/>
              </a:spcBef>
              <a:spcAft>
                <a:spcPct val="0"/>
              </a:spcAft>
              <a:defRPr>
                <a:solidFill>
                  <a:schemeClr val="tx2"/>
                </a:solidFill>
                <a:latin typeface="Arial" charset="0"/>
              </a:defRPr>
            </a:lvl7pPr>
            <a:lvl8pPr marL="3429000" indent="-228600" eaLnBrk="0" fontAlgn="base" hangingPunct="0">
              <a:lnSpc>
                <a:spcPct val="90000"/>
              </a:lnSpc>
              <a:spcBef>
                <a:spcPct val="0"/>
              </a:spcBef>
              <a:spcAft>
                <a:spcPct val="0"/>
              </a:spcAft>
              <a:defRPr>
                <a:solidFill>
                  <a:schemeClr val="tx2"/>
                </a:solidFill>
                <a:latin typeface="Arial" charset="0"/>
              </a:defRPr>
            </a:lvl8pPr>
            <a:lvl9pPr marL="3886200" indent="-228600" eaLnBrk="0" fontAlgn="base" hangingPunct="0">
              <a:lnSpc>
                <a:spcPct val="90000"/>
              </a:lnSpc>
              <a:spcBef>
                <a:spcPct val="0"/>
              </a:spcBef>
              <a:spcAft>
                <a:spcPct val="0"/>
              </a:spcAft>
              <a:defRPr>
                <a:solidFill>
                  <a:schemeClr val="tx2"/>
                </a:solidFill>
                <a:latin typeface="Arial" charset="0"/>
              </a:defRPr>
            </a:lvl9pPr>
          </a:lstStyle>
          <a:p>
            <a:fld id="{F22406FD-FD3C-4183-ADE6-22A1CCD0A009}" type="slidenum">
              <a:rPr lang="en-US" smtClean="0"/>
              <a:pPr/>
              <a:t>12</a:t>
            </a:fld>
            <a:endParaRPr lang="en-US" smtClean="0"/>
          </a:p>
        </p:txBody>
      </p:sp>
      <p:sp>
        <p:nvSpPr>
          <p:cNvPr id="88068" name="Rectangle 3"/>
          <p:cNvSpPr>
            <a:spLocks noGrp="1" noChangeArrowheads="1"/>
          </p:cNvSpPr>
          <p:nvPr>
            <p:ph type="body" idx="1"/>
          </p:nvPr>
        </p:nvSpPr>
        <p:spPr/>
        <p:txBody>
          <a:bodyPr/>
          <a:lstStyle/>
          <a:p>
            <a:r>
              <a:rPr lang="en-GB" dirty="0" smtClean="0"/>
              <a:t>Lets look at how Proactive</a:t>
            </a:r>
            <a:r>
              <a:rPr lang="en-GB" baseline="0" dirty="0" smtClean="0"/>
              <a:t> </a:t>
            </a:r>
            <a:r>
              <a:rPr lang="en-GB" baseline="0" dirty="0" smtClean="0"/>
              <a:t>Contact's industry leading</a:t>
            </a:r>
            <a:r>
              <a:rPr lang="en-GB" dirty="0" smtClean="0"/>
              <a:t> call classification </a:t>
            </a:r>
            <a:r>
              <a:rPr lang="en-GB" dirty="0" smtClean="0"/>
              <a:t>can </a:t>
            </a:r>
            <a:r>
              <a:rPr lang="en-GB" dirty="0" smtClean="0"/>
              <a:t>help to boost the profitability of outbound operations.</a:t>
            </a:r>
          </a:p>
          <a:p>
            <a:r>
              <a:rPr lang="en-GB" dirty="0" smtClean="0"/>
              <a:t>Accurate call classification ensures agents only get connected to live</a:t>
            </a:r>
            <a:r>
              <a:rPr lang="en-GB" baseline="0" dirty="0" smtClean="0"/>
              <a:t> </a:t>
            </a:r>
            <a:r>
              <a:rPr lang="en-GB" dirty="0" smtClean="0"/>
              <a:t>voices. Answering machines, no answers, busy signals</a:t>
            </a:r>
            <a:r>
              <a:rPr lang="en-GB" baseline="0" dirty="0" smtClean="0"/>
              <a:t> and other unproductive events</a:t>
            </a:r>
            <a:r>
              <a:rPr lang="en-GB" dirty="0" smtClean="0"/>
              <a:t> are screened out and are therefore not connected</a:t>
            </a:r>
            <a:r>
              <a:rPr lang="en-GB" baseline="0" dirty="0" smtClean="0"/>
              <a:t> to agents.  This allows agents to focus on productive revenue opportunities and that leads to incredible ROI</a:t>
            </a:r>
            <a:r>
              <a:rPr lang="en-GB" baseline="0" dirty="0" smtClean="0"/>
              <a:t>.</a:t>
            </a:r>
          </a:p>
          <a:p>
            <a:endParaRPr lang="en-GB" dirty="0" smtClean="0"/>
          </a:p>
          <a:p>
            <a:r>
              <a:rPr lang="en-GB" dirty="0" smtClean="0"/>
              <a:t>An example: </a:t>
            </a:r>
            <a:r>
              <a:rPr lang="en-GB" dirty="0" smtClean="0"/>
              <a:t>a </a:t>
            </a:r>
            <a:r>
              <a:rPr lang="en-GB" dirty="0" smtClean="0"/>
              <a:t>contact </a:t>
            </a:r>
            <a:r>
              <a:rPr lang="en-GB" dirty="0" err="1" smtClean="0"/>
              <a:t>center</a:t>
            </a:r>
            <a:r>
              <a:rPr lang="en-GB" baseline="0" dirty="0" smtClean="0"/>
              <a:t> </a:t>
            </a:r>
            <a:r>
              <a:rPr lang="en-GB" dirty="0" smtClean="0"/>
              <a:t>with </a:t>
            </a:r>
            <a:r>
              <a:rPr lang="en-GB" dirty="0" smtClean="0"/>
              <a:t>50 agents who make 50 outbound calls each per day. One in ten contacts on average result in a sale, with an average sale value of 250 dollars.</a:t>
            </a:r>
          </a:p>
          <a:p>
            <a:r>
              <a:rPr lang="en-GB" dirty="0" smtClean="0"/>
              <a:t>If we improve the call classification accuracy by 1% it will increase revenue 228,000 dollars on an annual basis. A 5% increase in accuracy would result in a revenue growth of 1.1 million dollars per year.</a:t>
            </a:r>
          </a:p>
          <a:p>
            <a:r>
              <a:rPr lang="en-GB" dirty="0" smtClean="0"/>
              <a:t>As you can see our industry leading call classification accuracy of 98.9% is a key selling point for our solution, as it directly impacts the bottom line of our customers.  </a:t>
            </a:r>
            <a:endParaRPr lang="en-US" dirty="0" smtClean="0"/>
          </a:p>
        </p:txBody>
      </p:sp>
      <p:sp>
        <p:nvSpPr>
          <p:cNvPr id="4" name="Slide Image Placeholder 3"/>
          <p:cNvSpPr>
            <a:spLocks noGrp="1" noRot="1" noChangeAspect="1"/>
          </p:cNvSpPr>
          <p:nvPr>
            <p:ph type="sldImg"/>
          </p:nvPr>
        </p:nvSpPr>
        <p:spPr>
          <a:xfrm>
            <a:off x="1350963" y="322263"/>
            <a:ext cx="4156075" cy="3116262"/>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lstStyle/>
          <a:p>
            <a:pPr>
              <a:lnSpc>
                <a:spcPct val="90000"/>
              </a:lnSpc>
            </a:pPr>
            <a:r>
              <a:rPr lang="en-US" sz="1800" dirty="0">
                <a:solidFill>
                  <a:schemeClr val="tx2"/>
                </a:solidFill>
              </a:rPr>
              <a:t>Avaya Inc. – Proprietary. Use pursuant to the terms of your signed agreement or Avaya policy.</a:t>
            </a:r>
          </a:p>
        </p:txBody>
      </p:sp>
      <p:sp>
        <p:nvSpPr>
          <p:cNvPr id="312323" name="Rectangle 7"/>
          <p:cNvSpPr txBox="1">
            <a:spLocks noGrp="1" noChangeArrowheads="1"/>
          </p:cNvSpPr>
          <p:nvPr/>
        </p:nvSpPr>
        <p:spPr bwMode="auto">
          <a:xfrm>
            <a:off x="6432550" y="8748713"/>
            <a:ext cx="163513" cy="106362"/>
          </a:xfrm>
          <a:prstGeom prst="rect">
            <a:avLst/>
          </a:prstGeom>
          <a:noFill/>
          <a:ln w="9525" algn="ctr">
            <a:noFill/>
            <a:miter lim="800000"/>
            <a:headEnd/>
            <a:tailEnd/>
          </a:ln>
        </p:spPr>
        <p:txBody>
          <a:bodyPr lIns="0" tIns="0" rIns="0" bIns="0"/>
          <a:lstStyle/>
          <a:p>
            <a:fld id="{F86254B9-14C5-40D2-8344-BB4D3DE43C6A}" type="slidenum">
              <a:rPr lang="en-US" sz="800" b="1">
                <a:solidFill>
                  <a:srgbClr val="988888"/>
                </a:solidFill>
              </a:rPr>
              <a:pPr/>
              <a:t>13</a:t>
            </a:fld>
            <a:endParaRPr lang="en-US" sz="800" b="1" dirty="0">
              <a:solidFill>
                <a:srgbClr val="988888"/>
              </a:solidFill>
            </a:endParaRPr>
          </a:p>
        </p:txBody>
      </p:sp>
      <p:sp>
        <p:nvSpPr>
          <p:cNvPr id="312324" name="Rectangle 2"/>
          <p:cNvSpPr>
            <a:spLocks noGrp="1" noRot="1" noChangeAspect="1" noChangeArrowheads="1" noTextEdit="1"/>
          </p:cNvSpPr>
          <p:nvPr>
            <p:ph type="sldImg"/>
          </p:nvPr>
        </p:nvSpPr>
        <p:spPr>
          <a:xfrm>
            <a:off x="1143000" y="684213"/>
            <a:ext cx="4573588" cy="3430587"/>
          </a:xfrm>
          <a:ln/>
        </p:spPr>
      </p:sp>
      <p:sp>
        <p:nvSpPr>
          <p:cNvPr id="312325" name="Rectangle 3"/>
          <p:cNvSpPr>
            <a:spLocks noGrp="1" noChangeArrowheads="1"/>
          </p:cNvSpPr>
          <p:nvPr>
            <p:ph type="body" idx="1"/>
          </p:nvPr>
        </p:nvSpPr>
        <p:spPr>
          <a:xfrm>
            <a:off x="687388" y="4344988"/>
            <a:ext cx="5484812" cy="4114800"/>
          </a:xfrm>
          <a:noFill/>
          <a:ln/>
        </p:spPr>
        <p:txBody>
          <a:bodyPr lIns="91431" tIns="45716" rIns="91431" bIns="45716"/>
          <a:lstStyle/>
          <a:p>
            <a:pPr eaLnBrk="1" hangingPunct="1">
              <a:buNone/>
            </a:pPr>
            <a:r>
              <a:rPr lang="en-US" baseline="0" dirty="0" smtClean="0"/>
              <a:t>For effective </a:t>
            </a:r>
            <a:r>
              <a:rPr lang="en-US" baseline="0" dirty="0" smtClean="0"/>
              <a:t>outbound dialing campaigns </a:t>
            </a:r>
            <a:r>
              <a:rPr lang="en-US" baseline="0" dirty="0" smtClean="0"/>
              <a:t>that are both maximize productivity as well as meet regulatory requirements </a:t>
            </a:r>
            <a:endParaRPr lang="en-US" baseline="0" dirty="0" smtClean="0"/>
          </a:p>
          <a:p>
            <a:pPr eaLnBrk="1" hangingPunct="1">
              <a:buNone/>
            </a:pPr>
            <a:r>
              <a:rPr lang="en-US" baseline="0" dirty="0" smtClean="0"/>
              <a:t>you need BOTH voice detection accuracy AND fast speed of transfer </a:t>
            </a:r>
            <a:endParaRPr lang="en-US" baseline="0" dirty="0" smtClean="0"/>
          </a:p>
          <a:p>
            <a:pPr eaLnBrk="1" hangingPunct="1">
              <a:buNone/>
            </a:pPr>
            <a:endParaRPr lang="en-US" baseline="0" dirty="0" smtClean="0"/>
          </a:p>
          <a:p>
            <a:pPr marL="287338" indent="-287338" eaLnBrk="0" hangingPunct="0">
              <a:lnSpc>
                <a:spcPct val="95000"/>
              </a:lnSpc>
              <a:spcBef>
                <a:spcPct val="55000"/>
              </a:spcBef>
              <a:buClr>
                <a:srgbClr val="CC0000"/>
              </a:buClr>
              <a:buFont typeface="Webdings" pitchFamily="18" charset="2"/>
              <a:buChar char="4"/>
            </a:pPr>
            <a:r>
              <a:rPr lang="en-US" sz="1200" dirty="0" smtClean="0">
                <a:solidFill>
                  <a:srgbClr val="323232"/>
                </a:solidFill>
              </a:rPr>
              <a:t>100% voice detection accuracy is ineffective if it takes 5 seconds to transfer to an agent</a:t>
            </a:r>
          </a:p>
          <a:p>
            <a:pPr marL="287338" indent="-287338" eaLnBrk="0" hangingPunct="0">
              <a:lnSpc>
                <a:spcPct val="95000"/>
              </a:lnSpc>
              <a:spcBef>
                <a:spcPct val="55000"/>
              </a:spcBef>
              <a:buClr>
                <a:srgbClr val="CC0000"/>
              </a:buClr>
              <a:buFont typeface="Webdings" pitchFamily="18" charset="2"/>
              <a:buChar char="4"/>
            </a:pPr>
            <a:r>
              <a:rPr lang="en-US" sz="1200" dirty="0" smtClean="0">
                <a:solidFill>
                  <a:srgbClr val="323232"/>
                </a:solidFill>
              </a:rPr>
              <a:t>Instantaneous call transfer to an agent is not effective if 85% of calls transferred are not live connects</a:t>
            </a:r>
          </a:p>
          <a:p>
            <a:pPr marL="287338" indent="-287338" eaLnBrk="0" hangingPunct="0">
              <a:lnSpc>
                <a:spcPct val="95000"/>
              </a:lnSpc>
              <a:spcBef>
                <a:spcPct val="55000"/>
              </a:spcBef>
              <a:buClr>
                <a:srgbClr val="CC0000"/>
              </a:buClr>
              <a:buFont typeface="Webdings" pitchFamily="18" charset="2"/>
              <a:buChar char="4"/>
            </a:pPr>
            <a:r>
              <a:rPr lang="en-US" sz="1200" dirty="0" smtClean="0">
                <a:solidFill>
                  <a:srgbClr val="323232"/>
                </a:solidFill>
              </a:rPr>
              <a:t>In an independent laboratory test by IQ Services, Proactive Contact accurately diagnosed </a:t>
            </a:r>
            <a:r>
              <a:rPr lang="en-US" sz="1200" b="1" dirty="0" smtClean="0">
                <a:solidFill>
                  <a:srgbClr val="323232"/>
                </a:solidFill>
              </a:rPr>
              <a:t>98.9%</a:t>
            </a:r>
            <a:r>
              <a:rPr lang="en-US" sz="1200" dirty="0" smtClean="0">
                <a:solidFill>
                  <a:srgbClr val="323232"/>
                </a:solidFill>
              </a:rPr>
              <a:t> of total calls, and transferred 98% to an agent in under 2 seconds. </a:t>
            </a:r>
            <a:r>
              <a:rPr lang="en-US" sz="1200" b="1" dirty="0" smtClean="0">
                <a:solidFill>
                  <a:srgbClr val="323232"/>
                </a:solidFill>
              </a:rPr>
              <a:t>The average transfer time was less than 1 second</a:t>
            </a:r>
            <a:endParaRPr lang="en-US" sz="1200" dirty="0" smtClean="0">
              <a:solidFill>
                <a:srgbClr val="323232"/>
              </a:solidFill>
            </a:endParaRPr>
          </a:p>
          <a:p>
            <a:pPr eaLnBrk="1" hangingPunct="1">
              <a:buNone/>
            </a:pPr>
            <a:endParaRPr lang="en-US"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Avaya’s predictive dialing</a:t>
            </a:r>
            <a:r>
              <a:rPr lang="en-US" baseline="0" dirty="0" smtClean="0"/>
              <a:t>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marR="0" lvl="0" indent="-231775" algn="l" defTabSz="914400" rtl="0" eaLnBrk="0" fontAlgn="base" latinLnBrk="0" hangingPunct="0">
              <a:lnSpc>
                <a:spcPct val="95000"/>
              </a:lnSpc>
              <a:spcBef>
                <a:spcPct val="55000"/>
              </a:spcBef>
              <a:spcAft>
                <a:spcPct val="0"/>
              </a:spcAft>
              <a:buClr>
                <a:srgbClr val="000000"/>
              </a:buClr>
              <a:buSzTx/>
              <a:buFont typeface="Webdings" pitchFamily="18" charset="2"/>
              <a:buChar char="4"/>
              <a:tabLst/>
              <a:defRPr/>
            </a:pPr>
            <a:r>
              <a:rPr lang="en-US" dirty="0" smtClean="0"/>
              <a:t>Intelligent Call Blending typically deployed as overflow for a primary inbound only group.  Blended dialer agents take inbound calls routed from the ACD when inbound volumes exceed pre-set thresholds.  Call Blending is best used in an environment where outbound agents are occasionally needed to assist during peak inbound periods</a:t>
            </a:r>
          </a:p>
          <a:p>
            <a:pPr marL="231775" marR="0" lvl="0" indent="-231775" algn="l" defTabSz="914400" rtl="0" eaLnBrk="0" fontAlgn="base" latinLnBrk="0" hangingPunct="0">
              <a:lnSpc>
                <a:spcPct val="95000"/>
              </a:lnSpc>
              <a:spcBef>
                <a:spcPct val="55000"/>
              </a:spcBef>
              <a:spcAft>
                <a:spcPct val="0"/>
              </a:spcAft>
              <a:buClr>
                <a:srgbClr val="000000"/>
              </a:buClr>
              <a:buSzTx/>
              <a:buFont typeface="Webdings" pitchFamily="18" charset="2"/>
              <a:buChar char="4"/>
              <a:tabLst/>
              <a:defRPr/>
            </a:pPr>
            <a:endParaRPr lang="en-US" dirty="0" smtClean="0"/>
          </a:p>
          <a:p>
            <a:pPr lvl="0"/>
            <a:r>
              <a:rPr lang="en-US" dirty="0" smtClean="0"/>
              <a:t>Agent Blend designed for high volume inbound call centers.  Instead of agents sitting idle for long periods when inbound traffic is low, Proactive Contact "captures" excess Ready Time and uses it for productive outbound campaigns</a:t>
            </a:r>
          </a:p>
          <a:p>
            <a:pPr lvl="1"/>
            <a:r>
              <a:rPr lang="en-US" dirty="0" smtClean="0"/>
              <a:t>Predictive Mode – blending based on Service Level or Average Speed to Answer.  Ideal for environments where the inbound volume ebbs and flows consistently</a:t>
            </a:r>
          </a:p>
          <a:p>
            <a:pPr lvl="1"/>
            <a:r>
              <a:rPr lang="en-US" dirty="0" smtClean="0"/>
              <a:t>Proactive Mode – blending based on Queue Level.  Ideal for environments where occasional and/or volatile spikes in inbound traffic are anticipated</a:t>
            </a:r>
          </a:p>
          <a:p>
            <a:pPr marL="231775" marR="0" lvl="0" indent="-231775" algn="l" defTabSz="914400" rtl="0" eaLnBrk="0" fontAlgn="base" latinLnBrk="0" hangingPunct="0">
              <a:lnSpc>
                <a:spcPct val="95000"/>
              </a:lnSpc>
              <a:spcBef>
                <a:spcPct val="55000"/>
              </a:spcBef>
              <a:spcAft>
                <a:spcPct val="0"/>
              </a:spcAft>
              <a:buClr>
                <a:srgbClr val="000000"/>
              </a:buClr>
              <a:buSzTx/>
              <a:buFont typeface="Webdings" pitchFamily="18" charset="2"/>
              <a:buChar char="4"/>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11F4850-AEEB-4CE0-B5E3-6D9BB1263CD8}"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Optional</a:t>
            </a:r>
            <a:r>
              <a:rPr lang="en-US" baseline="0" dirty="0" smtClean="0"/>
              <a:t> chart to layout how we arrived at our average uptime.  </a:t>
            </a:r>
            <a:r>
              <a:rPr lang="en-US" dirty="0" smtClean="0"/>
              <a:t>Contact the Proactive</a:t>
            </a:r>
            <a:r>
              <a:rPr lang="en-US" baseline="0" dirty="0" smtClean="0"/>
              <a:t> Contact BCSG team if you or your customer needs further explanation or record of this study.</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How</a:t>
            </a:r>
            <a:r>
              <a:rPr lang="en-GB" baseline="0" dirty="0" smtClean="0"/>
              <a:t> is uptime translated to value</a:t>
            </a:r>
            <a:r>
              <a:rPr lang="en-GB" dirty="0" smtClean="0"/>
              <a:t>? </a:t>
            </a:r>
            <a:r>
              <a:rPr lang="en-GB" baseline="0" dirty="0" smtClean="0"/>
              <a:t> L</a:t>
            </a:r>
            <a:r>
              <a:rPr lang="en-GB" dirty="0" smtClean="0"/>
              <a:t>et’s take a look at a system with an average uptime of 90%. With 90% uptime, a team of 20 agents has the same productivity as a team of only 18 agents. That's a loss of two full time employees compared</a:t>
            </a:r>
            <a:r>
              <a:rPr lang="en-GB" baseline="0" dirty="0" smtClean="0"/>
              <a:t> to Proactive Contact with its uptime of 99.9+%. </a:t>
            </a:r>
          </a:p>
          <a:p>
            <a:r>
              <a:rPr lang="en-GB" baseline="0" dirty="0" smtClean="0"/>
              <a:t>I</a:t>
            </a:r>
            <a:r>
              <a:rPr lang="en-GB" dirty="0" smtClean="0"/>
              <a:t>f the burdened</a:t>
            </a:r>
            <a:r>
              <a:rPr lang="en-GB" baseline="0" dirty="0" smtClean="0"/>
              <a:t> </a:t>
            </a:r>
            <a:r>
              <a:rPr lang="en-GB" dirty="0" smtClean="0"/>
              <a:t>cost per agent per year is 40,000 dollars then the resulting cost advantage of the Proactive Contact system is 80,000 dollars per year!</a:t>
            </a:r>
            <a:endParaRPr lang="en-GB" baseline="0" dirty="0" smtClean="0"/>
          </a:p>
          <a:p>
            <a:r>
              <a:rPr lang="en-GB" baseline="0" dirty="0" smtClean="0"/>
              <a:t>As </a:t>
            </a:r>
            <a:r>
              <a:rPr lang="en-GB" baseline="0" dirty="0" smtClean="0"/>
              <a:t>shown</a:t>
            </a:r>
            <a:r>
              <a:rPr lang="en-GB" dirty="0" smtClean="0"/>
              <a:t>, </a:t>
            </a:r>
            <a:r>
              <a:rPr lang="en-GB" dirty="0" smtClean="0"/>
              <a:t>reliability resulting in availability is not a luxury, but an important factor in total cost of ownership and return on investment.</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11F4850-AEEB-4CE0-B5E3-6D9BB1263CD8}"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44588" y="685800"/>
            <a:ext cx="4572000" cy="3429000"/>
          </a:xfrm>
          <a:ln/>
        </p:spPr>
      </p:sp>
      <p:sp>
        <p:nvSpPr>
          <p:cNvPr id="204803" name="Rectangle 3"/>
          <p:cNvSpPr>
            <a:spLocks noGrp="1" noChangeArrowheads="1"/>
          </p:cNvSpPr>
          <p:nvPr>
            <p:ph type="body" idx="1"/>
          </p:nvPr>
        </p:nvSpPr>
        <p:spPr>
          <a:noFill/>
          <a:ln/>
        </p:spPr>
        <p:txBody>
          <a:bodyPr/>
          <a:lstStyle/>
          <a:p>
            <a:pPr>
              <a:lnSpc>
                <a:spcPct val="75000"/>
              </a:lnSpc>
              <a:buFont typeface="Webdings" pitchFamily="18" charset="2"/>
              <a:buNone/>
            </a:pPr>
            <a:r>
              <a:rPr lang="en-US" sz="800" dirty="0" smtClean="0"/>
              <a:t>This case study was conducted with a fairly large size credit union in the United States.  </a:t>
            </a:r>
          </a:p>
          <a:p>
            <a:pPr>
              <a:lnSpc>
                <a:spcPct val="75000"/>
              </a:lnSpc>
              <a:buFont typeface="Webdings" pitchFamily="18" charset="2"/>
              <a:buNone/>
            </a:pPr>
            <a:endParaRPr lang="en-US" sz="800" dirty="0" smtClean="0"/>
          </a:p>
          <a:p>
            <a:pPr marL="0" indent="0"/>
            <a:r>
              <a:rPr lang="en-GB" sz="800" dirty="0" smtClean="0">
                <a:latin typeface="Arial" pitchFamily="34" charset="0"/>
              </a:rPr>
              <a:t>Because of staff reductions necessitated by the economic downturn, </a:t>
            </a:r>
            <a:r>
              <a:rPr lang="en-GB" sz="800" dirty="0" err="1" smtClean="0">
                <a:latin typeface="Arial" pitchFamily="34" charset="0"/>
              </a:rPr>
              <a:t>Wescon</a:t>
            </a:r>
            <a:r>
              <a:rPr lang="en-GB" sz="800" dirty="0" smtClean="0">
                <a:latin typeface="Arial" pitchFamily="34" charset="0"/>
              </a:rPr>
              <a:t> began to see a decline in their contact </a:t>
            </a:r>
            <a:r>
              <a:rPr lang="en-GB" sz="800" dirty="0" err="1" smtClean="0">
                <a:latin typeface="Arial" pitchFamily="34" charset="0"/>
              </a:rPr>
              <a:t>center</a:t>
            </a:r>
            <a:r>
              <a:rPr lang="en-GB" sz="800" dirty="0" smtClean="0">
                <a:latin typeface="Arial" pitchFamily="34" charset="0"/>
              </a:rPr>
              <a:t> performance. In early 2009, the contact </a:t>
            </a:r>
            <a:r>
              <a:rPr lang="en-GB" sz="800" dirty="0" err="1" smtClean="0">
                <a:latin typeface="Arial" pitchFamily="34" charset="0"/>
              </a:rPr>
              <a:t>centers</a:t>
            </a:r>
            <a:r>
              <a:rPr lang="en-GB" sz="800" dirty="0" smtClean="0">
                <a:latin typeface="Arial" pitchFamily="34" charset="0"/>
              </a:rPr>
              <a:t> still handled well over 100,000 calls a month but with over 30% fewer staff members. The average speed of answer for all calls rose to more than 4 minutes—a huge disparity from the previously established goals—and the abandon rate was over 30%. At the same time, there was a rapidly growing need to mount carefully planned collection campaigns.</a:t>
            </a:r>
          </a:p>
          <a:p>
            <a:pPr marL="0" indent="0"/>
            <a:r>
              <a:rPr lang="en-GB" sz="800" dirty="0" smtClean="0">
                <a:latin typeface="Arial" pitchFamily="34" charset="0"/>
              </a:rPr>
              <a:t>Further , if</a:t>
            </a:r>
            <a:r>
              <a:rPr lang="en-GB" sz="800" baseline="0" dirty="0" smtClean="0">
                <a:latin typeface="Arial" pitchFamily="34" charset="0"/>
              </a:rPr>
              <a:t> not</a:t>
            </a:r>
            <a:r>
              <a:rPr lang="en-GB" sz="800" dirty="0" smtClean="0">
                <a:latin typeface="Arial" pitchFamily="34" charset="0"/>
              </a:rPr>
              <a:t> managed carefully the outbound requirements would lead</a:t>
            </a:r>
            <a:r>
              <a:rPr lang="en-GB" sz="800" baseline="0" dirty="0" smtClean="0">
                <a:latin typeface="Arial" pitchFamily="34" charset="0"/>
              </a:rPr>
              <a:t> to higher inbound traffic and </a:t>
            </a:r>
            <a:r>
              <a:rPr lang="en-GB" sz="800" dirty="0" smtClean="0">
                <a:latin typeface="Arial" pitchFamily="34" charset="0"/>
              </a:rPr>
              <a:t>worsen the inbound service levels.</a:t>
            </a:r>
          </a:p>
          <a:p>
            <a:pPr marL="0" indent="0"/>
            <a:r>
              <a:rPr lang="en-GB" sz="800" dirty="0" smtClean="0">
                <a:latin typeface="Arial" pitchFamily="34" charset="0"/>
              </a:rPr>
              <a:t>Although the Vice President</a:t>
            </a:r>
            <a:r>
              <a:rPr lang="en-GB" sz="800" baseline="0" dirty="0" smtClean="0">
                <a:latin typeface="Arial" pitchFamily="34" charset="0"/>
              </a:rPr>
              <a:t> of Collections</a:t>
            </a:r>
            <a:r>
              <a:rPr lang="en-GB" sz="800" dirty="0" smtClean="0">
                <a:latin typeface="Arial" pitchFamily="34" charset="0"/>
              </a:rPr>
              <a:t> had experience with Aspect, and initially </a:t>
            </a:r>
            <a:r>
              <a:rPr lang="en-GB" sz="800" dirty="0" err="1" smtClean="0">
                <a:latin typeface="Arial" pitchFamily="34" charset="0"/>
              </a:rPr>
              <a:t>favored</a:t>
            </a:r>
            <a:r>
              <a:rPr lang="en-GB" sz="800" dirty="0" smtClean="0">
                <a:latin typeface="Arial" pitchFamily="34" charset="0"/>
              </a:rPr>
              <a:t> their solution, the company diligently evaluated all of the pros and cons of a multitude of vendor solutions.</a:t>
            </a:r>
          </a:p>
          <a:p>
            <a:pPr marL="0" indent="0"/>
            <a:r>
              <a:rPr lang="en-GB" sz="800" dirty="0" smtClean="0">
                <a:latin typeface="Arial" pitchFamily="34" charset="0"/>
              </a:rPr>
              <a:t>Ultimately, Avaya’s solution was chosen because of the ROI associated with superior call classification, the simplicity of its campaign management tools and the scalability of the proposed solution</a:t>
            </a:r>
            <a:r>
              <a:rPr lang="en-GB" sz="800" baseline="0" dirty="0" smtClean="0">
                <a:latin typeface="Arial" pitchFamily="34" charset="0"/>
              </a:rPr>
              <a:t> which gave them room to grow.</a:t>
            </a:r>
            <a:endParaRPr lang="en-US" sz="800" dirty="0" smtClean="0">
              <a:latin typeface="Arial" pitchFamily="34" charset="0"/>
            </a:endParaRPr>
          </a:p>
          <a:p>
            <a:pPr>
              <a:lnSpc>
                <a:spcPct val="75000"/>
              </a:lnSpc>
              <a:buFont typeface="Webdings" pitchFamily="18" charset="2"/>
              <a:buNone/>
            </a:pPr>
            <a:endParaRPr lang="en-US" sz="800" dirty="0" smtClean="0"/>
          </a:p>
          <a:p>
            <a:pPr>
              <a:lnSpc>
                <a:spcPct val="75000"/>
              </a:lnSpc>
              <a:buFont typeface="Webdings" pitchFamily="18" charset="2"/>
              <a:buNone/>
            </a:pPr>
            <a:r>
              <a:rPr lang="en-US" sz="800" b="1" dirty="0" smtClean="0"/>
              <a:t>Challenges</a:t>
            </a:r>
            <a:endParaRPr lang="en-US" sz="800" dirty="0" smtClean="0"/>
          </a:p>
          <a:p>
            <a:pPr>
              <a:lnSpc>
                <a:spcPct val="75000"/>
              </a:lnSpc>
            </a:pPr>
            <a:r>
              <a:rPr lang="en-US" sz="800" dirty="0" smtClean="0"/>
              <a:t>The customer was facing increasing delinquencies and losses and wanted to deliver more robust campaigns to their customers</a:t>
            </a:r>
          </a:p>
          <a:p>
            <a:pPr>
              <a:lnSpc>
                <a:spcPct val="75000"/>
              </a:lnSpc>
            </a:pPr>
            <a:r>
              <a:rPr lang="en-US" sz="800" dirty="0" smtClean="0"/>
              <a:t>They wanted to improve their predictive dialing capabilities</a:t>
            </a:r>
          </a:p>
          <a:p>
            <a:pPr>
              <a:lnSpc>
                <a:spcPct val="75000"/>
              </a:lnSpc>
            </a:pPr>
            <a:r>
              <a:rPr lang="en-US" sz="800" dirty="0" smtClean="0"/>
              <a:t>They were also very focused on improving customer satisfaction, rooted in the understanding that their customers were having difficulty making payments and were past due on many accounts.  They were very sensitive with their communication methods and how they approached their customers because at the end of the day they wanted to keep them and help them work through their issues.  </a:t>
            </a:r>
          </a:p>
          <a:p>
            <a:pPr>
              <a:lnSpc>
                <a:spcPct val="75000"/>
              </a:lnSpc>
            </a:pPr>
            <a:endParaRPr lang="en-US" sz="800" dirty="0" smtClean="0"/>
          </a:p>
          <a:p>
            <a:pPr>
              <a:lnSpc>
                <a:spcPct val="75000"/>
              </a:lnSpc>
              <a:buFont typeface="Webdings" pitchFamily="18" charset="2"/>
              <a:buNone/>
            </a:pPr>
            <a:r>
              <a:rPr lang="en-US" sz="800" b="1" dirty="0" smtClean="0"/>
              <a:t>Avaya Solution</a:t>
            </a:r>
          </a:p>
          <a:p>
            <a:pPr>
              <a:lnSpc>
                <a:spcPct val="75000"/>
              </a:lnSpc>
            </a:pPr>
            <a:r>
              <a:rPr lang="en-US" sz="800" dirty="0" smtClean="0"/>
              <a:t>Avaya came in and upgraded their Proactive Contact Dialer as well as the Voice Portal, and added Proactive Outreach for Collections to help tackle their early stage delinquencies.  </a:t>
            </a:r>
          </a:p>
          <a:p>
            <a:pPr>
              <a:lnSpc>
                <a:spcPct val="75000"/>
              </a:lnSpc>
            </a:pPr>
            <a:endParaRPr lang="en-US" sz="800" dirty="0" smtClean="0"/>
          </a:p>
          <a:p>
            <a:pPr>
              <a:lnSpc>
                <a:spcPct val="75000"/>
              </a:lnSpc>
              <a:buFont typeface="Webdings" pitchFamily="18" charset="2"/>
              <a:buNone/>
            </a:pPr>
            <a:r>
              <a:rPr lang="en-US" sz="800" b="1" dirty="0" smtClean="0"/>
              <a:t>Results</a:t>
            </a:r>
          </a:p>
          <a:p>
            <a:pPr>
              <a:lnSpc>
                <a:spcPct val="75000"/>
              </a:lnSpc>
              <a:buFont typeface="Webdings" pitchFamily="18" charset="2"/>
              <a:buNone/>
            </a:pPr>
            <a:endParaRPr lang="en-US" sz="800" b="1" dirty="0" smtClean="0"/>
          </a:p>
          <a:p>
            <a:pPr marL="0" indent="0"/>
            <a:r>
              <a:rPr lang="en-GB" sz="800" dirty="0" smtClean="0">
                <a:latin typeface="Arial" pitchFamily="34" charset="0"/>
              </a:rPr>
              <a:t>Key Benefits of the Proactive Contact system for </a:t>
            </a:r>
            <a:r>
              <a:rPr lang="en-GB" sz="800" dirty="0" err="1" smtClean="0">
                <a:latin typeface="Arial" pitchFamily="34" charset="0"/>
              </a:rPr>
              <a:t>Wescon</a:t>
            </a:r>
            <a:r>
              <a:rPr lang="en-GB" sz="800" dirty="0" smtClean="0">
                <a:latin typeface="Arial" pitchFamily="34" charset="0"/>
              </a:rPr>
              <a:t>:</a:t>
            </a:r>
          </a:p>
          <a:p>
            <a:pPr marL="174625" indent="-174625"/>
            <a:r>
              <a:rPr lang="en-GB" sz="800" dirty="0" smtClean="0">
                <a:latin typeface="Arial" pitchFamily="34" charset="0"/>
              </a:rPr>
              <a:t>1. Compared to competitive and manual solutions, Avaya’s Proactive Contact offers a</a:t>
            </a:r>
            <a:r>
              <a:rPr lang="en-GB" sz="800" baseline="0" dirty="0" smtClean="0">
                <a:latin typeface="Arial" pitchFamily="34" charset="0"/>
              </a:rPr>
              <a:t> </a:t>
            </a:r>
            <a:r>
              <a:rPr lang="en-GB" sz="800" dirty="0" smtClean="0">
                <a:latin typeface="Arial" pitchFamily="34" charset="0"/>
              </a:rPr>
              <a:t>highly sophisticated, yet very simple tool to create campaigns. According to </a:t>
            </a:r>
            <a:r>
              <a:rPr lang="en-GB" sz="800" dirty="0" err="1" smtClean="0">
                <a:latin typeface="Arial" pitchFamily="34" charset="0"/>
              </a:rPr>
              <a:t>Wescon</a:t>
            </a:r>
            <a:r>
              <a:rPr lang="en-GB" sz="800" dirty="0" smtClean="0">
                <a:latin typeface="Arial" pitchFamily="34" charset="0"/>
              </a:rPr>
              <a:t>, the time it takes  to create a new campaign with an Avaya solution is around 30 minutes whereas the Aspect solution required between 4 to 8 hours!</a:t>
            </a:r>
          </a:p>
          <a:p>
            <a:pPr marL="174625" indent="-174625"/>
            <a:r>
              <a:rPr lang="en-GB" sz="800" dirty="0" smtClean="0">
                <a:latin typeface="Arial" pitchFamily="34" charset="0"/>
              </a:rPr>
              <a:t>2. The more efficient Avaya solution required fewer carrier lines, resulting in a direct cost saving of 96,000 dollar per year.</a:t>
            </a:r>
          </a:p>
          <a:p>
            <a:pPr marL="174625" indent="-174625"/>
            <a:r>
              <a:rPr lang="en-GB" sz="800" dirty="0" smtClean="0">
                <a:latin typeface="Arial" pitchFamily="34" charset="0"/>
              </a:rPr>
              <a:t>3. The powerful and easy to use Agent interface reduced the training required for agents dramatically, again a significant competitive advantage.</a:t>
            </a:r>
          </a:p>
          <a:p>
            <a:pPr marL="174625" indent="-174625"/>
            <a:r>
              <a:rPr lang="en-GB" sz="800" dirty="0" smtClean="0">
                <a:latin typeface="Arial" pitchFamily="34" charset="0"/>
              </a:rPr>
              <a:t>4. </a:t>
            </a:r>
            <a:r>
              <a:rPr lang="en-GB" sz="800" dirty="0" err="1" smtClean="0">
                <a:latin typeface="Arial" pitchFamily="34" charset="0"/>
              </a:rPr>
              <a:t>Wescon</a:t>
            </a:r>
            <a:r>
              <a:rPr lang="en-GB" sz="800" dirty="0" smtClean="0">
                <a:latin typeface="Arial" pitchFamily="34" charset="0"/>
              </a:rPr>
              <a:t> also used the Avaya software development tools to create customized agent applications, which directly mapped into the processes already in place at </a:t>
            </a:r>
            <a:r>
              <a:rPr lang="en-GB" sz="800" dirty="0" err="1" smtClean="0">
                <a:latin typeface="Arial" pitchFamily="34" charset="0"/>
              </a:rPr>
              <a:t>Wescon</a:t>
            </a:r>
            <a:r>
              <a:rPr lang="en-GB" sz="800" dirty="0" smtClean="0">
                <a:latin typeface="Arial" pitchFamily="34" charset="0"/>
              </a:rPr>
              <a:t>.  This customization saves</a:t>
            </a:r>
            <a:r>
              <a:rPr lang="en-GB" sz="800" baseline="0" dirty="0" smtClean="0">
                <a:latin typeface="Arial" pitchFamily="34" charset="0"/>
              </a:rPr>
              <a:t> agents valuable time on every contact.</a:t>
            </a:r>
            <a:endParaRPr lang="en-GB" sz="800" dirty="0" smtClean="0">
              <a:latin typeface="Arial" pitchFamily="34" charset="0"/>
            </a:endParaRPr>
          </a:p>
          <a:p>
            <a:pPr marL="0" indent="0"/>
            <a:r>
              <a:rPr lang="en-GB" sz="800" dirty="0" smtClean="0">
                <a:latin typeface="Arial" pitchFamily="34" charset="0"/>
              </a:rPr>
              <a:t>Bottom-line – </a:t>
            </a:r>
            <a:r>
              <a:rPr lang="en-GB" sz="800" dirty="0" err="1" smtClean="0">
                <a:latin typeface="Arial" pitchFamily="34" charset="0"/>
              </a:rPr>
              <a:t>Wescon</a:t>
            </a:r>
            <a:r>
              <a:rPr lang="en-GB" sz="800" dirty="0" smtClean="0">
                <a:latin typeface="Arial" pitchFamily="34" charset="0"/>
              </a:rPr>
              <a:t> now has the capability to provide outstanding differentiated member service that is perfectly aligned with its strategic business objectives.</a:t>
            </a:r>
          </a:p>
          <a:p>
            <a:pPr>
              <a:lnSpc>
                <a:spcPct val="75000"/>
              </a:lnSpc>
              <a:buFont typeface="Webdings" pitchFamily="18" charset="2"/>
              <a:buNone/>
            </a:pPr>
            <a:endParaRPr lang="en-US" sz="800" dirty="0" smtClean="0"/>
          </a:p>
          <a:p>
            <a:pPr>
              <a:lnSpc>
                <a:spcPct val="75000"/>
              </a:lnSpc>
            </a:pPr>
            <a:r>
              <a:rPr lang="en-US" sz="800" dirty="0" smtClean="0"/>
              <a:t>This case study was conducted over about a 9 month period of time.  </a:t>
            </a:r>
          </a:p>
          <a:p>
            <a:pPr>
              <a:lnSpc>
                <a:spcPct val="75000"/>
              </a:lnSpc>
            </a:pPr>
            <a:r>
              <a:rPr lang="en-US" sz="800" dirty="0" smtClean="0"/>
              <a:t>We looked at 3 months of portfolio activity and performance prior to the Proactive Outreach implementation as well as 6 months after the implementation.  </a:t>
            </a:r>
          </a:p>
          <a:p>
            <a:pPr>
              <a:lnSpc>
                <a:spcPct val="75000"/>
              </a:lnSpc>
            </a:pPr>
            <a:r>
              <a:rPr lang="en-US" sz="800" dirty="0" smtClean="0"/>
              <a:t>What we were able to measure and determine was fairly astounding: the net gain for the first 8 months was $2.4M, in a combination of top line revenue or finance income as well as reduced losses.  </a:t>
            </a:r>
          </a:p>
          <a:p>
            <a:pPr>
              <a:lnSpc>
                <a:spcPct val="75000"/>
              </a:lnSpc>
            </a:pPr>
            <a:r>
              <a:rPr lang="en-US" sz="800" dirty="0" smtClean="0"/>
              <a:t>The majority of this was improved finance income because they were actually collecting more payments than they had been prior to implementation, which translated to $5M ROI over 3 years. </a:t>
            </a:r>
          </a:p>
          <a:p>
            <a:pPr>
              <a:lnSpc>
                <a:spcPct val="75000"/>
              </a:lnSpc>
            </a:pPr>
            <a:r>
              <a:rPr lang="en-US" sz="800" dirty="0" smtClean="0"/>
              <a:t>We compared the gains to the actual cost of the upgrade and the solution paid for itself in 3 months.  We also saw a 19% reduction in the 1-60 day bucket of delinquencies in a relatively short amount of time, and what that netted out to be a $35.5M reduction in delinquencies in 8 months.  </a:t>
            </a:r>
          </a:p>
          <a:p>
            <a:pPr>
              <a:lnSpc>
                <a:spcPct val="75000"/>
              </a:lnSpc>
            </a:pPr>
            <a:r>
              <a:rPr lang="en-US" sz="800" dirty="0" smtClean="0"/>
              <a:t>Decreased  1- 60 day  delinquency </a:t>
            </a:r>
            <a:r>
              <a:rPr lang="en-US" sz="800" dirty="0" err="1" smtClean="0"/>
              <a:t>outstandings</a:t>
            </a:r>
            <a:r>
              <a:rPr lang="en-US" sz="800" dirty="0" smtClean="0"/>
              <a:t> by 19%  over 8 months   Analysis was done between Dec – July where </a:t>
            </a:r>
            <a:r>
              <a:rPr lang="en-US" sz="800" dirty="0" err="1" smtClean="0"/>
              <a:t>outstandings</a:t>
            </a:r>
            <a:r>
              <a:rPr lang="en-US" sz="800" dirty="0" smtClean="0"/>
              <a:t> balance was $159.1M (106.4 for 1-30 + 52.7M for 31-60) in </a:t>
            </a:r>
            <a:r>
              <a:rPr lang="en-US" sz="800" dirty="0" err="1" smtClean="0"/>
              <a:t>december</a:t>
            </a:r>
            <a:r>
              <a:rPr lang="en-US" sz="800" dirty="0" smtClean="0"/>
              <a:t> and decreased to $129M in July (81.5 for 1-30 + 47.5 for 31-60) = 18.9% decrease rounded up to 19%.</a:t>
            </a:r>
          </a:p>
          <a:p>
            <a:pPr>
              <a:lnSpc>
                <a:spcPct val="75000"/>
              </a:lnSpc>
              <a:buFont typeface="Webdings" pitchFamily="18" charset="2"/>
              <a:buNone/>
            </a:pPr>
            <a:r>
              <a:rPr lang="en-US" sz="800" dirty="0" smtClean="0"/>
              <a:t>We’re pretty proud of this case study and we’re happy to share it with you.</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Difficulty balancing workload between inbound and outbound</a:t>
            </a:r>
          </a:p>
          <a:p>
            <a:r>
              <a:rPr lang="en-US" dirty="0" smtClean="0"/>
              <a:t>Outbound calls experience too many hang-ups</a:t>
            </a:r>
          </a:p>
          <a:p>
            <a:r>
              <a:rPr lang="en-US" dirty="0" smtClean="0"/>
              <a:t>Contact Center required to make a lot of ‘follow-up’ calls</a:t>
            </a:r>
          </a:p>
          <a:p>
            <a:r>
              <a:rPr lang="en-US" dirty="0" smtClean="0"/>
              <a:t>Management looking for ways to reduce inbound call volume</a:t>
            </a:r>
          </a:p>
          <a:p>
            <a:endParaRPr lang="en-US" dirty="0" smtClean="0"/>
          </a:p>
          <a:p>
            <a:r>
              <a:rPr lang="en-GB" dirty="0" smtClean="0"/>
              <a:t>High average agent wait time between each productive connect ? </a:t>
            </a:r>
          </a:p>
          <a:p>
            <a:r>
              <a:rPr lang="en-GB" dirty="0" smtClean="0"/>
              <a:t>Unproductive connections - ringing phones, busy signals, answering machines, dead-air – passed on to agents</a:t>
            </a:r>
          </a:p>
          <a:p>
            <a:r>
              <a:rPr lang="en-GB" dirty="0" smtClean="0"/>
              <a:t>System uptime impacting campaign productivity and agent utilization</a:t>
            </a:r>
          </a:p>
          <a:p>
            <a:r>
              <a:rPr lang="en-GB" dirty="0" smtClean="0"/>
              <a:t>Total daily wait time across all agents? Unproductive idle time that agents spend waiting for their next inbound contact</a:t>
            </a:r>
          </a:p>
          <a:p>
            <a:r>
              <a:rPr lang="en-GB" dirty="0" smtClean="0"/>
              <a:t>More productive sales and marketing campaigns</a:t>
            </a:r>
          </a:p>
          <a:p>
            <a:r>
              <a:rPr lang="en-GB" dirty="0" smtClean="0"/>
              <a:t>there a portion of your strategy that could be better enabled with outbound?</a:t>
            </a:r>
          </a:p>
          <a:p>
            <a:endParaRPr lang="en-US" dirty="0" smtClean="0"/>
          </a:p>
          <a:p>
            <a:endParaRPr lang="en-GB" sz="1200" dirty="0" smtClean="0"/>
          </a:p>
          <a:p>
            <a:r>
              <a:rPr lang="de-DE" dirty="0" smtClean="0"/>
              <a:t>Let's take a look</a:t>
            </a:r>
            <a:r>
              <a:rPr lang="de-DE" baseline="0" dirty="0" smtClean="0"/>
              <a:t> at</a:t>
            </a:r>
            <a:r>
              <a:rPr lang="de-DE" dirty="0" smtClean="0"/>
              <a:t> typical challenges and issues contact center management</a:t>
            </a:r>
            <a:r>
              <a:rPr lang="de-DE" baseline="0" dirty="0" smtClean="0"/>
              <a:t> face </a:t>
            </a:r>
            <a:r>
              <a:rPr lang="de-DE" dirty="0" smtClean="0"/>
              <a:t>that could indicate a prospective customer for Proactive Contact.</a:t>
            </a:r>
          </a:p>
          <a:p>
            <a:r>
              <a:rPr lang="de-DE" dirty="0" smtClean="0"/>
              <a:t>In these difficult economical times many companies are facing more and more customer payment delinquencies and are looking for ways to minimize the financial impact</a:t>
            </a:r>
            <a:r>
              <a:rPr lang="en-GB" dirty="0" smtClean="0"/>
              <a:t>. These companies could greatly benefit from using Proactive Contact in all phases</a:t>
            </a:r>
            <a:r>
              <a:rPr lang="en-GB" baseline="0" dirty="0" smtClean="0"/>
              <a:t> of the collections –  early stage to recovery.</a:t>
            </a:r>
            <a:r>
              <a:rPr lang="en-GB" dirty="0" smtClean="0"/>
              <a:t> </a:t>
            </a:r>
          </a:p>
          <a:p>
            <a:r>
              <a:rPr lang="en-GB" dirty="0" smtClean="0"/>
              <a:t>Companies</a:t>
            </a:r>
            <a:r>
              <a:rPr lang="en-GB" baseline="0" dirty="0" smtClean="0"/>
              <a:t> are also looking for ways to deliver high inbound service levels but in order to do so they must overstaff on the inbound side.  </a:t>
            </a:r>
            <a:r>
              <a:rPr lang="en-GB" dirty="0" smtClean="0"/>
              <a:t>These companies</a:t>
            </a:r>
            <a:r>
              <a:rPr lang="en-GB" baseline="0" dirty="0" smtClean="0"/>
              <a:t> can</a:t>
            </a:r>
            <a:r>
              <a:rPr lang="en-GB" dirty="0" smtClean="0"/>
              <a:t> benefit from Proactive Contact because it will allow them to capture agent idle time when inbound</a:t>
            </a:r>
            <a:r>
              <a:rPr lang="en-GB" baseline="0" dirty="0" smtClean="0"/>
              <a:t> traffic is low.</a:t>
            </a:r>
            <a:endParaRPr lang="en-GB" dirty="0" smtClean="0"/>
          </a:p>
          <a:p>
            <a:r>
              <a:rPr lang="en-GB" dirty="0" smtClean="0"/>
              <a:t>Many organizations experience serious issues when they launch outbound campaigns. Often they are faced with very high numbers of hang-ups and connects to non-live contacts. Proactive Contact can greatly improve productivity in the contact </a:t>
            </a:r>
            <a:r>
              <a:rPr lang="en-GB" dirty="0" err="1" smtClean="0"/>
              <a:t>center</a:t>
            </a:r>
            <a:r>
              <a:rPr lang="en-GB" dirty="0" smtClean="0"/>
              <a:t> through its superior live voice detection and predictive technology.</a:t>
            </a:r>
          </a:p>
          <a:p>
            <a:r>
              <a:rPr lang="en-GB" dirty="0" smtClean="0"/>
              <a:t>A number of our customers have the requirement to execute outgoing calls to follow up on earlier contacts. Avaya can help with Proactive Contact to automate many if not all of these follow up calls, obviously greatly reducing the cost of these follow up calls.</a:t>
            </a:r>
          </a:p>
          <a:p>
            <a:r>
              <a:rPr lang="en-GB" dirty="0" smtClean="0"/>
              <a:t>Other organizations are looking for ways to reduce the number of inbound calls into the contact </a:t>
            </a:r>
            <a:r>
              <a:rPr lang="en-GB" dirty="0" err="1" smtClean="0"/>
              <a:t>center</a:t>
            </a:r>
            <a:r>
              <a:rPr lang="en-GB" dirty="0" smtClean="0"/>
              <a:t>. Using Proactive Contact for pre-emptive campaigns and for automated proactive notifications  can</a:t>
            </a:r>
            <a:r>
              <a:rPr lang="en-GB" baseline="0" dirty="0" smtClean="0"/>
              <a:t> </a:t>
            </a:r>
            <a:r>
              <a:rPr lang="en-GB" dirty="0" smtClean="0"/>
              <a:t>reduce overall inbound call volumes.</a:t>
            </a:r>
          </a:p>
          <a:p>
            <a:endParaRPr lang="en-US" dirty="0" smtClean="0"/>
          </a:p>
        </p:txBody>
      </p:sp>
      <p:sp>
        <p:nvSpPr>
          <p:cNvPr id="4" name="Slide Number Placeholder 3"/>
          <p:cNvSpPr>
            <a:spLocks noGrp="1"/>
          </p:cNvSpPr>
          <p:nvPr>
            <p:ph type="sldNum" sz="quarter" idx="5"/>
          </p:nvPr>
        </p:nvSpPr>
        <p:spPr>
          <a:xfrm>
            <a:off x="3884906" y="8684848"/>
            <a:ext cx="2971540" cy="457590"/>
          </a:xfrm>
          <a:prstGeom prst="rect">
            <a:avLst/>
          </a:prstGeom>
        </p:spPr>
        <p:txBody>
          <a:bodyPr lIns="89739" tIns="44870" rIns="89739" bIns="44870"/>
          <a:lstStyle/>
          <a:p>
            <a:pPr>
              <a:defRPr/>
            </a:pPr>
            <a:fld id="{451188B1-6995-4BDD-BCFB-A2BDF6C122BC}"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marR="0" indent="-231775" algn="l" defTabSz="914400" rtl="0" eaLnBrk="0" fontAlgn="base" latinLnBrk="0" hangingPunct="0">
              <a:lnSpc>
                <a:spcPct val="95000"/>
              </a:lnSpc>
              <a:spcBef>
                <a:spcPct val="55000"/>
              </a:spcBef>
              <a:spcAft>
                <a:spcPct val="0"/>
              </a:spcAft>
              <a:buClr>
                <a:srgbClr val="000000"/>
              </a:buClr>
              <a:buSzTx/>
              <a:buFont typeface="Webdings" pitchFamily="18" charset="2"/>
              <a:buChar char="4"/>
              <a:tabLst/>
              <a:defRPr/>
            </a:pPr>
            <a:r>
              <a:rPr lang="en-US" sz="1200" b="1" i="1" kern="0" dirty="0" smtClean="0">
                <a:solidFill>
                  <a:srgbClr val="CC0000"/>
                </a:solidFill>
                <a:latin typeface="Arial"/>
              </a:rPr>
              <a:t>Proactive Contact includes a comprehensive suite of tools  and reports to simplify</a:t>
            </a:r>
            <a:r>
              <a:rPr lang="en-US" sz="1200" b="1" i="1" kern="0" baseline="0" dirty="0" smtClean="0">
                <a:solidFill>
                  <a:srgbClr val="CC0000"/>
                </a:solidFill>
                <a:latin typeface="Arial"/>
              </a:rPr>
              <a:t> management of campaigns, systems and agents</a:t>
            </a:r>
          </a:p>
          <a:p>
            <a:pPr marL="231775" marR="0" indent="-231775" algn="l" defTabSz="914400" rtl="0" eaLnBrk="0" fontAlgn="base" latinLnBrk="0" hangingPunct="0">
              <a:lnSpc>
                <a:spcPct val="95000"/>
              </a:lnSpc>
              <a:spcBef>
                <a:spcPct val="55000"/>
              </a:spcBef>
              <a:spcAft>
                <a:spcPct val="0"/>
              </a:spcAft>
              <a:buClr>
                <a:srgbClr val="000000"/>
              </a:buClr>
              <a:buSzTx/>
              <a:buFont typeface="Webdings" pitchFamily="18" charset="2"/>
              <a:buChar char="4"/>
              <a:tabLst/>
              <a:defRPr/>
            </a:pPr>
            <a:endParaRPr lang="en-US" sz="1200" b="1" i="1" kern="0" baseline="0" dirty="0" smtClean="0">
              <a:solidFill>
                <a:srgbClr val="CC0000"/>
              </a:solidFill>
              <a:latin typeface="Arial"/>
            </a:endParaRPr>
          </a:p>
          <a:p>
            <a:pPr marL="231775" marR="0" indent="-231775" algn="l" defTabSz="914400" rtl="0" eaLnBrk="0" fontAlgn="base" latinLnBrk="0" hangingPunct="0">
              <a:lnSpc>
                <a:spcPct val="95000"/>
              </a:lnSpc>
              <a:spcBef>
                <a:spcPct val="55000"/>
              </a:spcBef>
              <a:spcAft>
                <a:spcPct val="0"/>
              </a:spcAft>
              <a:buClr>
                <a:srgbClr val="000000"/>
              </a:buClr>
              <a:buSzTx/>
              <a:buFont typeface="Webdings" pitchFamily="18" charset="2"/>
              <a:buChar char="4"/>
              <a:tabLst/>
              <a:defRPr/>
            </a:pPr>
            <a:r>
              <a:rPr lang="en-US" dirty="0" smtClean="0"/>
              <a:t>Its components include</a:t>
            </a:r>
            <a:r>
              <a:rPr lang="en-US" baseline="0" dirty="0" smtClean="0"/>
              <a:t> applications for campaign management, real-time reporting, historical reporting, and real-time system monitoring.  In addition, Proactive Contact allows users to define who has access to each application so that they can match their business environment to the system's usage.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xfrm>
            <a:off x="0" y="8685213"/>
            <a:ext cx="2971800" cy="457200"/>
          </a:xfrm>
          <a:prstGeom prst="rect">
            <a:avLst/>
          </a:prstGeom>
          <a:ln/>
        </p:spPr>
        <p:txBody>
          <a:bodyPr/>
          <a:lstStyle/>
          <a:p>
            <a:r>
              <a:rPr lang="en-US"/>
              <a:t>Avaya Inc. – Proprietary. Use pursuant to the terms of your signed agreement or Avaya policy.</a:t>
            </a:r>
          </a:p>
        </p:txBody>
      </p:sp>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7DED4925-8362-471A-8B6E-BA737F247368}" type="slidenum">
              <a:rPr lang="en-US"/>
              <a:pPr/>
              <a:t>24</a:t>
            </a:fld>
            <a:endParaRPr lang="en-US"/>
          </a:p>
        </p:txBody>
      </p:sp>
      <p:sp>
        <p:nvSpPr>
          <p:cNvPr id="369666" name="Rectangle 2"/>
          <p:cNvSpPr>
            <a:spLocks noGrp="1" noRot="1" noChangeAspect="1" noChangeArrowheads="1" noTextEdit="1"/>
          </p:cNvSpPr>
          <p:nvPr>
            <p:ph type="sldImg"/>
          </p:nvPr>
        </p:nvSpPr>
        <p:spPr>
          <a:xfrm>
            <a:off x="1143000" y="684213"/>
            <a:ext cx="4573588" cy="3430587"/>
          </a:xfrm>
          <a:ln/>
        </p:spPr>
      </p:sp>
      <p:sp>
        <p:nvSpPr>
          <p:cNvPr id="369667" name="Rectangle 3"/>
          <p:cNvSpPr>
            <a:spLocks noGrp="1" noChangeArrowheads="1"/>
          </p:cNvSpPr>
          <p:nvPr>
            <p:ph type="body" idx="1"/>
          </p:nvPr>
        </p:nvSpPr>
        <p:spPr>
          <a:xfrm>
            <a:off x="687388" y="4344988"/>
            <a:ext cx="5484812" cy="4114800"/>
          </a:xfrm>
        </p:spPr>
        <p:txBody>
          <a:bodyPr lIns="91431" tIns="45716" rIns="91431" bIns="45716"/>
          <a:lstStyle/>
          <a:p>
            <a:r>
              <a:rPr lang="en-US" sz="900" b="1"/>
              <a:t>System actively monitored for any undesirable activities </a:t>
            </a:r>
          </a:p>
          <a:p>
            <a:r>
              <a:rPr lang="en-US" sz="900" b="1"/>
              <a:t>System access and information are safe and protected!</a:t>
            </a:r>
          </a:p>
          <a:p>
            <a:pPr lvl="1"/>
            <a:r>
              <a:rPr lang="en-US" sz="900"/>
              <a:t>All data transmissions, including the user name and password, are encrypted; all passwords are aged; Telnet sessions and ftp sessions are secured</a:t>
            </a:r>
          </a:p>
          <a:p>
            <a:pPr lvl="1"/>
            <a:r>
              <a:rPr lang="en-US" sz="900"/>
              <a:t>All communications between the agent desktop and the dialer are now encrypted and use SSL</a:t>
            </a:r>
          </a:p>
          <a:p>
            <a:pPr lvl="1"/>
            <a:r>
              <a:rPr lang="en-US" sz="900"/>
              <a:t>Database connection and data transfer is also secured over SSL using Oracle Wallets</a:t>
            </a:r>
          </a:p>
          <a:p>
            <a:pPr lvl="1"/>
            <a:r>
              <a:rPr lang="en-US" sz="900" b="1"/>
              <a:t>Auditor role in Supervisor suite </a:t>
            </a:r>
          </a:p>
          <a:p>
            <a:pPr lvl="2"/>
            <a:r>
              <a:rPr lang="en-US" sz="900"/>
              <a:t>Provides new capabilities for monitoring log-in behaviors </a:t>
            </a:r>
          </a:p>
          <a:p>
            <a:pPr lvl="2"/>
            <a:r>
              <a:rPr lang="en-US" sz="900"/>
              <a:t>Helps monitor and identify potentially unauthorized attempts to access the system</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marR="0" indent="-231775" algn="l" defTabSz="914400" rtl="0" eaLnBrk="0" fontAlgn="base" latinLnBrk="0" hangingPunct="0">
              <a:lnSpc>
                <a:spcPct val="95000"/>
              </a:lnSpc>
              <a:spcBef>
                <a:spcPct val="55000"/>
              </a:spcBef>
              <a:spcAft>
                <a:spcPct val="0"/>
              </a:spcAft>
              <a:buClr>
                <a:srgbClr val="000000"/>
              </a:buClr>
              <a:buSzTx/>
              <a:buFont typeface="Webdings" pitchFamily="18" charset="2"/>
              <a:buChar char="4"/>
              <a:tabLst/>
              <a:defRPr/>
            </a:pPr>
            <a:r>
              <a:rPr lang="en-US" dirty="0" smtClean="0"/>
              <a:t>Avaya continuously monitors regulatory activities to ensure solutions are fully compliant</a:t>
            </a:r>
          </a:p>
          <a:p>
            <a:pPr marL="231775" marR="0" lvl="1" indent="-231775" algn="l" defTabSz="914400" rtl="0" eaLnBrk="0" fontAlgn="base" latinLnBrk="0" hangingPunct="0">
              <a:lnSpc>
                <a:spcPct val="95000"/>
              </a:lnSpc>
              <a:spcBef>
                <a:spcPct val="55000"/>
              </a:spcBef>
              <a:spcAft>
                <a:spcPct val="0"/>
              </a:spcAft>
              <a:buClr>
                <a:srgbClr val="000000"/>
              </a:buClr>
              <a:buSzTx/>
              <a:buFont typeface="Webdings" pitchFamily="18" charset="2"/>
              <a:buChar char="4"/>
              <a:tabLst/>
              <a:defRPr/>
            </a:pPr>
            <a:r>
              <a:rPr lang="en-US" dirty="0" smtClean="0"/>
              <a:t>Patented Call detection and Cruise Control ensure full compliance with Nuisance calling regulations like </a:t>
            </a:r>
            <a:r>
              <a:rPr lang="en-US" dirty="0" err="1" smtClean="0"/>
              <a:t>Ofcom</a:t>
            </a:r>
            <a:endParaRPr lang="en-US" dirty="0" smtClean="0"/>
          </a:p>
          <a:p>
            <a:r>
              <a:rPr lang="en-US" dirty="0" smtClean="0"/>
              <a:t>Nuisance</a:t>
            </a:r>
            <a:r>
              <a:rPr lang="en-US" baseline="0" dirty="0" smtClean="0"/>
              <a:t> calling regulations govern not only abandon rates but also connection time (&lt;2 </a:t>
            </a:r>
            <a:r>
              <a:rPr lang="en-US" baseline="0" dirty="0" err="1" smtClean="0"/>
              <a:t>secs</a:t>
            </a:r>
            <a:r>
              <a:rPr lang="en-US" baseline="0" dirty="0" smtClean="0"/>
              <a:t>) – patented cruise control and call detection ensure compliance</a:t>
            </a:r>
          </a:p>
          <a:p>
            <a:endParaRPr lang="en-US" baseline="0" dirty="0" smtClean="0"/>
          </a:p>
          <a:p>
            <a:pPr marL="342900" indent="-342900" eaLnBrk="0" hangingPunct="0">
              <a:lnSpc>
                <a:spcPct val="95000"/>
              </a:lnSpc>
              <a:spcBef>
                <a:spcPct val="55000"/>
              </a:spcBef>
              <a:buClr>
                <a:srgbClr val="CC0000"/>
              </a:buClr>
              <a:buFont typeface="Webdings" pitchFamily="18" charset="2"/>
              <a:buChar char="4"/>
            </a:pPr>
            <a:r>
              <a:rPr lang="en-US" sz="1200" kern="0" dirty="0" smtClean="0">
                <a:solidFill>
                  <a:srgbClr val="323232"/>
                </a:solidFill>
                <a:latin typeface="Arial" pitchFamily="34" charset="0"/>
                <a:ea typeface="+mn-ea"/>
                <a:cs typeface="+mn-cs"/>
              </a:rPr>
              <a:t>Cruise Control provides system controlled compliance with regulations from agencies such as the FTC or </a:t>
            </a:r>
            <a:r>
              <a:rPr lang="en-US" sz="1200" kern="0" dirty="0" err="1" smtClean="0">
                <a:solidFill>
                  <a:srgbClr val="323232"/>
                </a:solidFill>
                <a:latin typeface="Arial" pitchFamily="34" charset="0"/>
                <a:ea typeface="+mn-ea"/>
                <a:cs typeface="+mn-cs"/>
              </a:rPr>
              <a:t>Ofcom</a:t>
            </a:r>
            <a:endParaRPr lang="en-US" sz="1200" kern="0" dirty="0" smtClean="0">
              <a:solidFill>
                <a:srgbClr val="323232"/>
              </a:solidFill>
              <a:latin typeface="Arial" pitchFamily="34" charset="0"/>
              <a:ea typeface="+mn-ea"/>
              <a:cs typeface="+mn-cs"/>
            </a:endParaRPr>
          </a:p>
          <a:p>
            <a:pPr marL="342900" indent="-342900" eaLnBrk="0" hangingPunct="0">
              <a:lnSpc>
                <a:spcPct val="95000"/>
              </a:lnSpc>
              <a:spcBef>
                <a:spcPct val="55000"/>
              </a:spcBef>
              <a:buClr>
                <a:srgbClr val="CC0000"/>
              </a:buClr>
              <a:buFont typeface="Webdings" pitchFamily="18" charset="2"/>
              <a:buChar char="4"/>
            </a:pPr>
            <a:r>
              <a:rPr lang="en-US" sz="1200" kern="0" dirty="0" smtClean="0">
                <a:solidFill>
                  <a:srgbClr val="323232"/>
                </a:solidFill>
                <a:latin typeface="Arial" pitchFamily="34" charset="0"/>
                <a:ea typeface="+mn-ea"/>
                <a:cs typeface="+mn-cs"/>
              </a:rPr>
              <a:t>Manual pacing, while potentially more aggressive, can lead to time periods where Desired Service Level is not being met</a:t>
            </a:r>
          </a:p>
          <a:p>
            <a:pPr marL="342900" lvl="0" indent="-342900" eaLnBrk="0" hangingPunct="0">
              <a:lnSpc>
                <a:spcPct val="95000"/>
              </a:lnSpc>
              <a:spcBef>
                <a:spcPct val="55000"/>
              </a:spcBef>
              <a:buClr>
                <a:srgbClr val="CC0000"/>
              </a:buClr>
              <a:buFont typeface="Webdings" pitchFamily="18" charset="2"/>
              <a:buChar char="4"/>
            </a:pPr>
            <a:r>
              <a:rPr lang="en-US" sz="1200" kern="0" dirty="0" smtClean="0">
                <a:solidFill>
                  <a:srgbClr val="323232"/>
                </a:solidFill>
                <a:latin typeface="Arial" pitchFamily="34" charset="0"/>
                <a:ea typeface="+mn-ea"/>
                <a:cs typeface="+mn-cs"/>
              </a:rPr>
              <a:t>Cruise Control designed to adjust pacing to Desired Service Level without ever going under user-defined </a:t>
            </a:r>
            <a:r>
              <a:rPr lang="en-US" sz="1200" kern="0" dirty="0" smtClean="0">
                <a:solidFill>
                  <a:srgbClr val="323232"/>
                </a:solidFill>
              </a:rPr>
              <a:t>Service Level </a:t>
            </a:r>
            <a:r>
              <a:rPr lang="en-US" sz="1200" kern="0" dirty="0" smtClean="0">
                <a:solidFill>
                  <a:srgbClr val="323232"/>
                </a:solidFill>
                <a:latin typeface="Arial" pitchFamily="34" charset="0"/>
                <a:ea typeface="+mn-ea"/>
                <a:cs typeface="+mn-cs"/>
              </a:rPr>
              <a:t>setting</a:t>
            </a:r>
          </a:p>
          <a:p>
            <a:endParaRPr lang="en-US" baseline="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322263"/>
            <a:ext cx="4156075" cy="3116262"/>
          </a:xfrm>
        </p:spPr>
      </p:sp>
      <p:sp>
        <p:nvSpPr>
          <p:cNvPr id="3" name="Notes Placeholder 2"/>
          <p:cNvSpPr>
            <a:spLocks noGrp="1"/>
          </p:cNvSpPr>
          <p:nvPr>
            <p:ph type="body" idx="1"/>
          </p:nvPr>
        </p:nvSpPr>
        <p:spPr/>
        <p:txBody>
          <a:bodyPr>
            <a:normAutofit/>
          </a:bodyPr>
          <a:lstStyle/>
          <a:p>
            <a:r>
              <a:rPr lang="en-US" dirty="0" smtClean="0"/>
              <a:t>In addition</a:t>
            </a:r>
            <a:r>
              <a:rPr lang="en-US" baseline="0" dirty="0" smtClean="0"/>
              <a:t> to its standard applications, Proactive Contact makes it easy for customers and partners to extend the value of the solution through the system's various open interfaces.  The interfaces include APIs for building custom agent desktop applications and integrating solutions such as Call Recording and Wallboards.  In addition, all of the system's raw and summary data is available to extract, store and create custom reports using the customer's preferred reporting tools.  Finally, SNMP access is provided for use with the customer's existing tools.</a:t>
            </a:r>
            <a:endParaRPr lang="en-US" dirty="0"/>
          </a:p>
        </p:txBody>
      </p:sp>
      <p:sp>
        <p:nvSpPr>
          <p:cNvPr id="4" name="Slide Number Placeholder 3"/>
          <p:cNvSpPr>
            <a:spLocks noGrp="1"/>
          </p:cNvSpPr>
          <p:nvPr>
            <p:ph type="sldNum" sz="quarter" idx="10"/>
          </p:nvPr>
        </p:nvSpPr>
        <p:spPr>
          <a:xfrm>
            <a:off x="3884613" y="8684926"/>
            <a:ext cx="2971800" cy="457513"/>
          </a:xfrm>
          <a:prstGeom prst="rect">
            <a:avLst/>
          </a:prstGeom>
        </p:spPr>
        <p:txBody>
          <a:bodyPr/>
          <a:lstStyle/>
          <a:p>
            <a:pPr>
              <a:defRPr/>
            </a:pPr>
            <a:fld id="{47DC0188-458C-4E78-AE36-8D3DE0A3E198}"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Proactive Contact Bundle</a:t>
            </a:r>
          </a:p>
          <a:p>
            <a:pPr lvl="1"/>
            <a:r>
              <a:rPr lang="en-US" dirty="0" smtClean="0"/>
              <a:t>Rack mountable PG230 switch based system which includes all hardware components. Configurations are geared toward high volume predictive dialing applications and include the Avaya PG230 switch for connecting to outbound lines and provide dedicated digital switching</a:t>
            </a:r>
          </a:p>
          <a:p>
            <a:r>
              <a:rPr lang="en-US" dirty="0" smtClean="0"/>
              <a:t>Proactive Contact w/PG230</a:t>
            </a:r>
          </a:p>
          <a:p>
            <a:pPr lvl="1"/>
            <a:r>
              <a:rPr lang="en-US" dirty="0" smtClean="0"/>
              <a:t>Identical to Proactive Contact Bundle but customers can purchase all non-PG230RM hardware </a:t>
            </a:r>
          </a:p>
          <a:p>
            <a:r>
              <a:rPr lang="en-US" dirty="0" smtClean="0"/>
              <a:t>Proactive Contact with CTI</a:t>
            </a:r>
          </a:p>
          <a:p>
            <a:pPr lvl="1"/>
            <a:r>
              <a:rPr lang="en-US" dirty="0" smtClean="0"/>
              <a:t>A "soft-dialer" using the same robust dialing software as the Proactive Contact Bundle.  The key difference is the use of Communication Manager infrastructure to dial and perform call classification. Configurations are geared toward lower volume predictive and preview dialing applications</a:t>
            </a:r>
          </a:p>
          <a:p>
            <a:pPr>
              <a:buNone/>
            </a:pPr>
            <a:endParaRPr lang="en-US" dirty="0"/>
          </a:p>
        </p:txBody>
      </p:sp>
      <p:sp>
        <p:nvSpPr>
          <p:cNvPr id="4" name="Footer Placeholder 3"/>
          <p:cNvSpPr>
            <a:spLocks noGrp="1"/>
          </p:cNvSpPr>
          <p:nvPr>
            <p:ph type="ftr" sz="quarter" idx="10"/>
          </p:nvPr>
        </p:nvSpPr>
        <p:spPr>
          <a:xfrm>
            <a:off x="0" y="8685213"/>
            <a:ext cx="2971800" cy="457200"/>
          </a:xfrm>
          <a:prstGeom prst="rect">
            <a:avLst/>
          </a:prstGeom>
        </p:spPr>
        <p:txBody>
          <a:bodyPr/>
          <a:lstStyle/>
          <a:p>
            <a:pPr>
              <a:defRPr/>
            </a:pPr>
            <a:r>
              <a:rPr lang="en-US" dirty="0" smtClean="0">
                <a:solidFill>
                  <a:srgbClr val="1F497D"/>
                </a:solidFill>
              </a:rPr>
              <a:t>Avaya Inc. – Proprietary. Use pursuant to the terms of your signed agreement or Avaya policy.</a:t>
            </a:r>
            <a:endParaRPr lang="en-US" dirty="0">
              <a:solidFill>
                <a:srgbClr val="1F497D"/>
              </a:solidFill>
            </a:endParaRPr>
          </a:p>
        </p:txBody>
      </p:sp>
      <p:sp>
        <p:nvSpPr>
          <p:cNvPr id="5" name="Slide Number Placeholder 4"/>
          <p:cNvSpPr>
            <a:spLocks noGrp="1"/>
          </p:cNvSpPr>
          <p:nvPr>
            <p:ph type="sldNum" sz="quarter" idx="11"/>
          </p:nvPr>
        </p:nvSpPr>
        <p:spPr>
          <a:xfrm>
            <a:off x="3884613" y="8685213"/>
            <a:ext cx="2971800" cy="457200"/>
          </a:xfrm>
          <a:prstGeom prst="rect">
            <a:avLst/>
          </a:prstGeom>
        </p:spPr>
        <p:txBody>
          <a:bodyPr/>
          <a:lstStyle/>
          <a:p>
            <a:pPr>
              <a:defRPr/>
            </a:pPr>
            <a:fld id="{0D6CDE34-52E4-422E-8E69-37257AAFB0CD}" type="slidenum">
              <a:rPr lang="en-US" smtClean="0">
                <a:solidFill>
                  <a:srgbClr val="1F497D"/>
                </a:solidFill>
              </a:rPr>
              <a:pPr>
                <a:defRPr/>
              </a:pPr>
              <a:t>27</a:t>
            </a:fld>
            <a:endParaRPr lang="en-US" dirty="0">
              <a:solidFill>
                <a:srgbClr val="1F497D"/>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Optional diagram to show a standalone</a:t>
            </a:r>
            <a:r>
              <a:rPr lang="en-US" baseline="0" dirty="0" smtClean="0"/>
              <a:t> deployment.  Use the diagrams here or in appendix relevant to your proposed configuration</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11F4850-AEEB-4CE0-B5E3-6D9BB1263CD8}" type="slidenum">
              <a:rPr lang="en-US" smtClean="0"/>
              <a:pPr>
                <a:defRPr/>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ftr" sz="quarter" idx="4"/>
          </p:nvPr>
        </p:nvSpPr>
        <p:spPr>
          <a:xfrm>
            <a:off x="0" y="8685213"/>
            <a:ext cx="2971800" cy="457200"/>
          </a:xfrm>
          <a:prstGeom prst="rect">
            <a:avLst/>
          </a:prstGeom>
          <a:noFill/>
        </p:spPr>
        <p:txBody>
          <a:bodyPr/>
          <a:lstStyle/>
          <a:p>
            <a:r>
              <a:rPr lang="en-US" dirty="0">
                <a:solidFill>
                  <a:srgbClr val="1F497D"/>
                </a:solidFill>
              </a:rPr>
              <a:t>2010 Avaya Inc. All rights reserved.</a:t>
            </a:r>
          </a:p>
        </p:txBody>
      </p:sp>
      <p:sp>
        <p:nvSpPr>
          <p:cNvPr id="14339" name="Rectangle 7"/>
          <p:cNvSpPr>
            <a:spLocks noGrp="1" noChangeArrowheads="1"/>
          </p:cNvSpPr>
          <p:nvPr>
            <p:ph type="sldNum" sz="quarter" idx="5"/>
          </p:nvPr>
        </p:nvSpPr>
        <p:spPr>
          <a:xfrm>
            <a:off x="3884613" y="8685213"/>
            <a:ext cx="2971800" cy="457200"/>
          </a:xfrm>
          <a:prstGeom prst="rect">
            <a:avLst/>
          </a:prstGeom>
          <a:noFill/>
        </p:spPr>
        <p:txBody>
          <a:bodyPr/>
          <a:lstStyle/>
          <a:p>
            <a:fld id="{066E884E-3711-4B54-9AB3-4819938F3435}" type="slidenum">
              <a:rPr lang="en-US">
                <a:solidFill>
                  <a:srgbClr val="1F497D"/>
                </a:solidFill>
              </a:rPr>
              <a:pPr/>
              <a:t>29</a:t>
            </a:fld>
            <a:endParaRPr lang="en-US" dirty="0">
              <a:solidFill>
                <a:srgbClr val="1F497D"/>
              </a:solidFill>
            </a:endParaRPr>
          </a:p>
        </p:txBody>
      </p:sp>
      <p:sp>
        <p:nvSpPr>
          <p:cNvPr id="14340" name="Rectangle 2"/>
          <p:cNvSpPr>
            <a:spLocks noGrp="1" noRot="1" noChangeAspect="1" noChangeArrowheads="1" noTextEdit="1"/>
          </p:cNvSpPr>
          <p:nvPr>
            <p:ph type="sldImg"/>
          </p:nvPr>
        </p:nvSpPr>
        <p:spPr>
          <a:ln/>
        </p:spPr>
      </p:sp>
      <p:sp>
        <p:nvSpPr>
          <p:cNvPr id="14341" name="Rectangle 3"/>
          <p:cNvSpPr>
            <a:spLocks noGrp="1" noChangeArrowheads="1"/>
          </p:cNvSpPr>
          <p:nvPr>
            <p:ph type="body" idx="1"/>
          </p:nvPr>
        </p:nvSpPr>
        <p:spPr>
          <a:noFill/>
          <a:ln/>
        </p:spPr>
        <p:txBody>
          <a:bodyPr/>
          <a:lstStyle/>
          <a:p>
            <a:pPr marL="231775" marR="0" indent="-231775" algn="l" defTabSz="914400" rtl="0" eaLnBrk="0" fontAlgn="base" latinLnBrk="0" hangingPunct="0">
              <a:lnSpc>
                <a:spcPct val="95000"/>
              </a:lnSpc>
              <a:spcBef>
                <a:spcPct val="55000"/>
              </a:spcBef>
              <a:spcAft>
                <a:spcPct val="0"/>
              </a:spcAft>
              <a:buClr>
                <a:srgbClr val="000000"/>
              </a:buClr>
              <a:buSzTx/>
              <a:buFont typeface="Webdings" pitchFamily="18" charset="2"/>
              <a:buChar char="4"/>
              <a:tabLst/>
              <a:defRPr/>
            </a:pPr>
            <a:r>
              <a:rPr lang="en-US" dirty="0" smtClean="0"/>
              <a:t>Optional diagram to show a integrated</a:t>
            </a:r>
            <a:r>
              <a:rPr lang="en-US" baseline="0" dirty="0" smtClean="0"/>
              <a:t> AACC deployment.  Use the diagrams here or in appendix relevant to your proposed configuration</a:t>
            </a:r>
            <a:endParaRPr lang="en-US" dirty="0" smtClean="0"/>
          </a:p>
          <a:p>
            <a:endParaRPr lang="en-US"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B0E8698C-F71B-4D58-B147-7DFB8FD3B768}" type="slidenum">
              <a:rPr lang="en-US">
                <a:solidFill>
                  <a:prstClr val="black"/>
                </a:solidFill>
              </a:rPr>
              <a:pPr/>
              <a:t>30</a:t>
            </a:fld>
            <a:endParaRPr lang="en-US">
              <a:solidFill>
                <a:prstClr val="black"/>
              </a:solidFill>
            </a:endParaRPr>
          </a:p>
        </p:txBody>
      </p:sp>
      <p:sp>
        <p:nvSpPr>
          <p:cNvPr id="143362" name="Rectangle 2"/>
          <p:cNvSpPr>
            <a:spLocks noGrp="1" noRot="1" noChangeAspect="1" noChangeArrowheads="1" noTextEdit="1"/>
          </p:cNvSpPr>
          <p:nvPr>
            <p:ph type="sldImg"/>
          </p:nvPr>
        </p:nvSpPr>
        <p:spPr>
          <a:xfrm>
            <a:off x="1350963" y="322263"/>
            <a:ext cx="4156075" cy="3116262"/>
          </a:xfrm>
          <a:ln/>
        </p:spPr>
      </p:sp>
      <p:sp>
        <p:nvSpPr>
          <p:cNvPr id="143363" name="Rectangle 3"/>
          <p:cNvSpPr>
            <a:spLocks noGrp="1" noChangeArrowheads="1"/>
          </p:cNvSpPr>
          <p:nvPr>
            <p:ph type="body" idx="1"/>
          </p:nvPr>
        </p:nvSpPr>
        <p:spPr>
          <a:noFill/>
          <a:ln/>
        </p:spPr>
        <p:txBody>
          <a:bodyPr/>
          <a:lstStyle/>
          <a:p>
            <a:pPr>
              <a:buNone/>
            </a:pPr>
            <a:r>
              <a:rPr lang="en-GB" dirty="0" smtClean="0"/>
              <a:t>Optional PC 5 highlights - there </a:t>
            </a:r>
            <a:r>
              <a:rPr lang="en-GB" dirty="0" smtClean="0"/>
              <a:t>are three key themes</a:t>
            </a:r>
            <a:r>
              <a:rPr lang="en-GB" baseline="0" dirty="0" smtClean="0"/>
              <a:t> to the latest release of Proactive Contact.  </a:t>
            </a:r>
          </a:p>
          <a:p>
            <a:endParaRPr lang="en-GB" baseline="0" dirty="0" smtClean="0"/>
          </a:p>
          <a:p>
            <a:pPr marL="228600" indent="-228600">
              <a:buFont typeface="+mj-lt"/>
              <a:buAutoNum type="arabicPeriod"/>
            </a:pPr>
            <a:r>
              <a:rPr lang="en-GB" baseline="0" dirty="0" smtClean="0"/>
              <a:t>IP enable the PG230 switch so that customers can convert their TDM-based systems to h.323 connectivity.  </a:t>
            </a:r>
          </a:p>
          <a:p>
            <a:pPr marL="228600" indent="-228600">
              <a:buFont typeface="+mj-lt"/>
              <a:buAutoNum type="arabicPeriod"/>
            </a:pPr>
            <a:r>
              <a:rPr lang="en-GB" baseline="0" dirty="0" smtClean="0"/>
              <a:t>Deliver </a:t>
            </a:r>
            <a:r>
              <a:rPr lang="en-GB" dirty="0" smtClean="0"/>
              <a:t>functionality specifically requested by customers via Avaya's Global Requirement Integration Process (or GRIP).  GRIP</a:t>
            </a:r>
            <a:r>
              <a:rPr lang="en-GB" baseline="0" dirty="0" smtClean="0"/>
              <a:t> </a:t>
            </a:r>
            <a:r>
              <a:rPr lang="en-GB" dirty="0" smtClean="0"/>
              <a:t>is a process</a:t>
            </a:r>
            <a:r>
              <a:rPr lang="en-GB" baseline="0" dirty="0" smtClean="0"/>
              <a:t> that allows</a:t>
            </a:r>
            <a:r>
              <a:rPr lang="en-GB" dirty="0" smtClean="0"/>
              <a:t> Avaya to document product improvement ideas from our customers and ultimately build products that solve THEIR unique business problems.</a:t>
            </a:r>
          </a:p>
          <a:p>
            <a:pPr marL="228600" indent="-228600">
              <a:buFont typeface="+mj-lt"/>
              <a:buAutoNum type="arabicPeriod"/>
            </a:pPr>
            <a:r>
              <a:rPr lang="en-GB" dirty="0" smtClean="0"/>
              <a:t>Update</a:t>
            </a:r>
            <a:r>
              <a:rPr lang="en-GB" baseline="0" dirty="0" smtClean="0"/>
              <a:t> Proactive Contact's underlying technology to insure that our customer's investments are protected for years to come.</a:t>
            </a:r>
            <a:endParaRPr lang="en-GB" dirty="0" smtClean="0"/>
          </a:p>
          <a:p>
            <a:endParaRPr lang="en-GB" dirty="0" smtClean="0"/>
          </a:p>
          <a:p>
            <a:r>
              <a:rPr lang="en-GB" dirty="0" smtClean="0"/>
              <a:t>Let's</a:t>
            </a:r>
            <a:r>
              <a:rPr lang="en-GB" baseline="0" dirty="0" smtClean="0"/>
              <a:t> take a closer look.</a:t>
            </a:r>
            <a:endParaRPr lang="en-US" dirty="0" smtClean="0"/>
          </a:p>
          <a:p>
            <a:pPr marL="0" marR="0" indent="0" algn="l" defTabSz="914400" rtl="0" eaLnBrk="0" fontAlgn="base" latinLnBrk="0" hangingPunct="0">
              <a:lnSpc>
                <a:spcPct val="90000"/>
              </a:lnSpc>
              <a:spcBef>
                <a:spcPct val="45000"/>
              </a:spcBef>
              <a:spcAft>
                <a:spcPct val="0"/>
              </a:spcAft>
              <a:buClr>
                <a:schemeClr val="tx1"/>
              </a:buClr>
              <a:buSzPct val="90000"/>
              <a:buFontTx/>
              <a:buNone/>
              <a:tabLst/>
              <a:defRPr/>
            </a:pPr>
            <a:endParaRPr lang="en-US" sz="1200" dirty="0" smtClean="0">
              <a:solidFill>
                <a:schemeClr val="tx1"/>
              </a:solidFill>
            </a:endParaRPr>
          </a:p>
          <a:p>
            <a:pPr marL="0" marR="0" indent="0" algn="l" defTabSz="914400" rtl="0" eaLnBrk="0" fontAlgn="base" latinLnBrk="0" hangingPunct="0">
              <a:lnSpc>
                <a:spcPct val="90000"/>
              </a:lnSpc>
              <a:spcBef>
                <a:spcPct val="45000"/>
              </a:spcBef>
              <a:spcAft>
                <a:spcPct val="0"/>
              </a:spcAft>
              <a:buClr>
                <a:schemeClr val="tx1"/>
              </a:buClr>
              <a:buSzPct val="90000"/>
              <a:buFontTx/>
              <a:buNone/>
              <a:tabLst/>
              <a:defRPr/>
            </a:pPr>
            <a:endParaRPr lang="en-US" sz="1200" dirty="0" smtClean="0">
              <a:solidFill>
                <a:schemeClr val="tx1"/>
              </a:solidFill>
            </a:endParaRPr>
          </a:p>
          <a:p>
            <a:pPr marL="0" marR="0" indent="0" algn="l" defTabSz="914400" rtl="0" eaLnBrk="0" fontAlgn="base" latinLnBrk="0" hangingPunct="0">
              <a:lnSpc>
                <a:spcPct val="90000"/>
              </a:lnSpc>
              <a:spcBef>
                <a:spcPct val="45000"/>
              </a:spcBef>
              <a:spcAft>
                <a:spcPct val="0"/>
              </a:spcAft>
              <a:buClr>
                <a:schemeClr val="tx1"/>
              </a:buClr>
              <a:buSzPct val="90000"/>
              <a:buFontTx/>
              <a:buNone/>
              <a:tabLst/>
              <a:defRPr/>
            </a:pPr>
            <a:r>
              <a:rPr lang="en-US" sz="1200" dirty="0" smtClean="0">
                <a:solidFill>
                  <a:schemeClr val="tx1"/>
                </a:solidFill>
              </a:rPr>
              <a:t>Avaya Proactive Contact’s new IP card supports h.323 connections from the public network and all forms of connections between Avaya Proactive Contact and other switches such as Avaya Aura</a:t>
            </a:r>
            <a:r>
              <a:rPr lang="en-US" sz="1200" baseline="30000" dirty="0" smtClean="0">
                <a:solidFill>
                  <a:schemeClr val="tx1"/>
                </a:solidFill>
              </a:rPr>
              <a:t>® </a:t>
            </a:r>
            <a:r>
              <a:rPr lang="en-US" sz="1200" dirty="0" smtClean="0">
                <a:solidFill>
                  <a:schemeClr val="tx1"/>
                </a:solidFill>
              </a:rPr>
              <a:t>Communication Manager.  This includes connections for Agents, Inbound Lines for Intelligent Call Blending, and Transfers.  </a:t>
            </a:r>
            <a:endParaRPr lang="en-GB" sz="1200" dirty="0" smtClean="0">
              <a:solidFill>
                <a:schemeClr val="tx1"/>
              </a:solidFill>
            </a:endParaRPr>
          </a:p>
          <a:p>
            <a:r>
              <a:rPr lang="en-US" sz="1200" dirty="0" smtClean="0">
                <a:solidFill>
                  <a:schemeClr val="tx1"/>
                </a:solidFill>
              </a:rPr>
              <a:t>Cell phone Call Progress Analysis (CPA) offers a unique set of challenges relative to land lines.  Differentiating between voicemail and a live voice is more challenging since cell phone companies' voicemail systems tend to have many pauses in the greeting.  For example: "You have reached the voice mailbox for" (pause) "John Doe" (pause) "Please leave your message after the tone”.  Or, "You have reached" (pause) "4-2-4-5-6-7-8-9-9-9" (pause) "Please leave a message after the tone".</a:t>
            </a:r>
          </a:p>
          <a:p>
            <a:r>
              <a:rPr lang="en-US" sz="1200" dirty="0" smtClean="0">
                <a:solidFill>
                  <a:schemeClr val="tx1"/>
                </a:solidFill>
              </a:rPr>
              <a:t>The pause in the first 3 seconds is often detected incorrectly as a live voice because it sounds very much like "hello" (pause).  This results in automated voice calls being passed as live voice calls to agents.</a:t>
            </a:r>
            <a:r>
              <a:rPr lang="en-US" sz="1200" baseline="0" dirty="0" smtClean="0">
                <a:solidFill>
                  <a:schemeClr val="tx1"/>
                </a:solidFill>
              </a:rPr>
              <a:t> </a:t>
            </a:r>
            <a:r>
              <a:rPr lang="en-US" sz="1200" dirty="0" smtClean="0">
                <a:solidFill>
                  <a:schemeClr val="tx1"/>
                </a:solidFill>
              </a:rPr>
              <a:t>The Avaya Proactive Contact 5 enhancement enables our customers to adjust the sensitivity of the Call Progress Analysis to address this issue. A timer has been,</a:t>
            </a:r>
            <a:r>
              <a:rPr lang="en-US" sz="1200" baseline="0" dirty="0" smtClean="0">
                <a:solidFill>
                  <a:schemeClr val="tx1"/>
                </a:solidFill>
              </a:rPr>
              <a:t> </a:t>
            </a:r>
            <a:r>
              <a:rPr lang="en-US" sz="1200" dirty="0" smtClean="0">
                <a:solidFill>
                  <a:schemeClr val="tx1"/>
                </a:solidFill>
              </a:rPr>
              <a:t>which allows the supervisor to tell the system how long to “listen” (1, 2 or 3 seconds) before determining if the call is a live voice or an answer machine.  For cell phone jobs, it is better to set this value to 1 or 2 seconds for more accurate detection.</a:t>
            </a:r>
          </a:p>
          <a:p>
            <a:endParaRPr lang="en-US" dirty="0" smtClean="0"/>
          </a:p>
          <a:p>
            <a:r>
              <a:rPr lang="en-US" dirty="0" smtClean="0"/>
              <a:t>Currently, users of Proactive Contact 4.x or earlier are limited to two choices when using Unit Work List Jobs.  Upon joining a Unit Work List Job, agents can either log into one Unit ID or all Unit IDs.  An example will help illustrate the issue this causes.</a:t>
            </a:r>
          </a:p>
          <a:p>
            <a:endParaRPr lang="en-US" dirty="0" smtClean="0"/>
          </a:p>
          <a:p>
            <a:r>
              <a:rPr lang="en-US" dirty="0" smtClean="0"/>
              <a:t>A customer has agents that speak up to 3 languages but some of their agents only speak one and a few speak only two.  When joining a Unit Work List Job the agents that speak one language select the unit for their one language and the agents that speak all three simply choose the All Unit IDs option.  However, the agents that speak two of the three languages can not pick their two specific languages.</a:t>
            </a:r>
          </a:p>
          <a:p>
            <a:r>
              <a:rPr lang="en-US" dirty="0" smtClean="0"/>
              <a:t>Avaya Proactive Contact 5 provides the option for any agent to “multi-select” from the master list of all Unit IDs. </a:t>
            </a:r>
          </a:p>
          <a:p>
            <a:endParaRPr lang="en-US" dirty="0" smtClean="0"/>
          </a:p>
          <a:p>
            <a:r>
              <a:rPr lang="en-US" dirty="0" smtClean="0"/>
              <a:t>Prior to Avaya Proactive Contact 5, Avaya Proactive Contact’s Virtual Job feature was limited to the playing of a message.  After playing the message the system would hang-up with no other options allowed for the customer. Avaya Proactive Contact 5 adds the ability for customers to “opt-out” of the virtual message by pressing a digit on their phone.  Options include opting out to an Intelligent Call Blend Job (or pure Inbound Job) on Avaya Proactive Contact or to a VDN within the Inbound Call Center, thus providing the customers options that will allow them to talk to a live agent. The Avaya Proactive Contact CTI system also supports this function but only uses the opt-out to VDN option.</a:t>
            </a:r>
          </a:p>
          <a:p>
            <a:endParaRPr lang="en-US" dirty="0" smtClean="0"/>
          </a:p>
          <a:p>
            <a:r>
              <a:rPr lang="en-US" dirty="0" smtClean="0"/>
              <a:t> </a:t>
            </a:r>
            <a:r>
              <a:rPr lang="en-US" sz="1200" dirty="0" smtClean="0">
                <a:solidFill>
                  <a:schemeClr val="tx1"/>
                </a:solidFill>
              </a:rPr>
              <a:t>Avaya Proactive Contact 5.0 provides Agent Blend capabilities with the legacy Nortel CS1000 switch and the Avaya Communication Manager Medium Size Business Template (MBT) configuration.</a:t>
            </a:r>
          </a:p>
          <a:p>
            <a:r>
              <a:rPr lang="en-US" sz="1200" dirty="0" smtClean="0">
                <a:solidFill>
                  <a:schemeClr val="tx1"/>
                </a:solidFill>
              </a:rPr>
              <a:t> Avaya Proactive Contact uses the Contact Management Framework (CMF) web services interface exposed in AACC as the integration point to the Nortel CS1000 and MBT systems.  CMF is a SOAP-based web services API that provides Avaya Proactive Contact access to all of the statistical Call Directory Number (CDN) information it needs to achieve Agent Blending.  Once this integration is in place, Avaya Proactive Contact’s Agent Blend feature works exactly as it would with any other switch, e.g., Communication Manager.  </a:t>
            </a:r>
          </a:p>
          <a:p>
            <a:r>
              <a:rPr lang="en-US" sz="1200" dirty="0" smtClean="0">
                <a:solidFill>
                  <a:schemeClr val="tx1"/>
                </a:solidFill>
              </a:rPr>
              <a:t>The following configurations are supported:</a:t>
            </a:r>
          </a:p>
          <a:p>
            <a:pPr marL="174625" lvl="0" indent="-174625">
              <a:buFont typeface="Arial" pitchFamily="34" charset="0"/>
              <a:buChar char="•"/>
            </a:pPr>
            <a:r>
              <a:rPr lang="en-US" sz="1200" dirty="0" smtClean="0">
                <a:solidFill>
                  <a:schemeClr val="tx1"/>
                </a:solidFill>
              </a:rPr>
              <a:t>Avaya Proactive Contact with PG230 and CS1000 connected to Avaya Proactive Contact via AACC’s CMF</a:t>
            </a:r>
          </a:p>
          <a:p>
            <a:pPr marL="174625" lvl="0" indent="-174625">
              <a:buFont typeface="Arial" pitchFamily="34" charset="0"/>
              <a:buChar char="•"/>
            </a:pPr>
            <a:r>
              <a:rPr lang="en-US" sz="1200" dirty="0" smtClean="0">
                <a:solidFill>
                  <a:schemeClr val="tx1"/>
                </a:solidFill>
              </a:rPr>
              <a:t>Avaya Proactive Contact with PG230 and MBT connected to Avaya Proactive Contact via AACC’s CMF</a:t>
            </a:r>
          </a:p>
          <a:p>
            <a:r>
              <a:rPr lang="en-US" sz="1200" dirty="0" smtClean="0">
                <a:solidFill>
                  <a:schemeClr val="tx1"/>
                </a:solidFill>
              </a:rPr>
              <a:t>Software requirements:</a:t>
            </a:r>
          </a:p>
          <a:p>
            <a:pPr marL="228600" lvl="0" indent="-228600">
              <a:buFont typeface="Arial" pitchFamily="34" charset="0"/>
              <a:buChar char="•"/>
            </a:pPr>
            <a:r>
              <a:rPr lang="en-US" sz="1200" dirty="0" smtClean="0">
                <a:solidFill>
                  <a:schemeClr val="tx1"/>
                </a:solidFill>
              </a:rPr>
              <a:t>AACC 6.0 SP3 and Avaya Proactive Contact 5</a:t>
            </a:r>
          </a:p>
          <a:p>
            <a:pPr marL="228600" lvl="0" indent="-228600">
              <a:buFont typeface="Arial" pitchFamily="34" charset="0"/>
              <a:buChar char="•"/>
            </a:pPr>
            <a:r>
              <a:rPr lang="en-US" sz="1200" dirty="0" smtClean="0">
                <a:solidFill>
                  <a:schemeClr val="tx1"/>
                </a:solidFill>
              </a:rPr>
              <a:t>AACC 6.1 and Avaya Proactive Contact 5</a:t>
            </a:r>
          </a:p>
          <a:p>
            <a:pPr marL="228600" indent="-228600">
              <a:buFont typeface="Arial" pitchFamily="34" charset="0"/>
              <a:buChar char="•"/>
            </a:pPr>
            <a:r>
              <a:rPr lang="en-US" sz="1200" dirty="0" smtClean="0">
                <a:solidFill>
                  <a:schemeClr val="tx1"/>
                </a:solidFill>
              </a:rPr>
              <a:t>Earlier versions of Nortel environments such as CC7 are not supported and therefore must be upgraded to AACC 6.0 SP3 or AACC 6.1</a:t>
            </a:r>
          </a:p>
          <a:p>
            <a:pPr>
              <a:buNone/>
            </a:pPr>
            <a:endParaRPr lang="en-US" dirty="0" smtClean="0"/>
          </a:p>
          <a:p>
            <a:endParaRPr lang="en-US" sz="1200" dirty="0" smtClean="0">
              <a:solidFill>
                <a:schemeClr val="tx1"/>
              </a:solidFill>
            </a:endParaRPr>
          </a:p>
          <a:p>
            <a:pPr marL="0" marR="0" indent="0" algn="l" defTabSz="914400" rtl="0" eaLnBrk="0" fontAlgn="base" latinLnBrk="0" hangingPunct="0">
              <a:lnSpc>
                <a:spcPct val="90000"/>
              </a:lnSpc>
              <a:spcBef>
                <a:spcPct val="45000"/>
              </a:spcBef>
              <a:spcAft>
                <a:spcPct val="0"/>
              </a:spcAft>
              <a:buClr>
                <a:schemeClr val="tx1"/>
              </a:buClr>
              <a:buSzPct val="90000"/>
              <a:buFontTx/>
              <a:buNone/>
              <a:tabLst/>
              <a:defRPr/>
            </a:pPr>
            <a:endParaRPr lang="en-US" sz="1200" dirty="0" smtClean="0">
              <a:solidFill>
                <a:schemeClr val="tx1"/>
              </a:solidFill>
            </a:endParaRPr>
          </a:p>
          <a:p>
            <a:endParaRPr 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Optional detail</a:t>
            </a:r>
            <a:r>
              <a:rPr lang="en-US" baseline="0" dirty="0" smtClean="0"/>
              <a:t> slide – for more PC 5 release detail please see companion customer presentation loaded on Sales and Partner Portal.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11F4850-AEEB-4CE0-B5E3-6D9BB1263CD8}" type="slidenum">
              <a:rPr lang="en-US" smtClean="0">
                <a:solidFill>
                  <a:prstClr val="black"/>
                </a:solidFill>
              </a:rPr>
              <a:pPr>
                <a:defRPr/>
              </a:pPr>
              <a:t>31</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11F4850-AEEB-4CE0-B5E3-6D9BB1263CD8}" type="slidenum">
              <a:rPr lang="en-US" smtClean="0"/>
              <a:pPr>
                <a:defRPr/>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906" y="8684848"/>
            <a:ext cx="2971540" cy="457590"/>
          </a:xfrm>
          <a:prstGeom prst="rect">
            <a:avLst/>
          </a:prstGeom>
        </p:spPr>
        <p:txBody>
          <a:bodyPr lIns="89739" tIns="44870" rIns="89739" bIns="44870"/>
          <a:lstStyle/>
          <a:p>
            <a:pPr>
              <a:defRPr/>
            </a:pPr>
            <a:fld id="{047C9712-5B21-44E1-A1F4-9D628D5EC236}"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key points to help you emphasis key elements of</a:t>
            </a:r>
            <a:r>
              <a:rPr lang="en-US" baseline="0" dirty="0" smtClean="0"/>
              <a:t> our solution and platform – voice detection accuracy, enhanced cell phone detection, predictive dialing, blending, etc.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11F4850-AEEB-4CE0-B5E3-6D9BB1263CD8}" type="slidenum">
              <a:rPr lang="en-US" smtClean="0"/>
              <a:pPr>
                <a:defRPr/>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noAutofit/>
          </a:bodyPr>
          <a:lstStyle/>
          <a:p>
            <a:r>
              <a:rPr lang="en-GB" sz="1000" dirty="0" smtClean="0"/>
              <a:t>Proactive Contact is a market leader in outbound for both the North America and the Europe, Middle East and Africa markets.  It's been a market leader for 25+</a:t>
            </a:r>
            <a:r>
              <a:rPr lang="en-GB" sz="1000" baseline="0" dirty="0" smtClean="0"/>
              <a:t> </a:t>
            </a:r>
            <a:r>
              <a:rPr lang="en-GB" sz="1000" dirty="0" smtClean="0"/>
              <a:t>years with more than 2000 systems installed worldwide.</a:t>
            </a:r>
          </a:p>
          <a:p>
            <a:r>
              <a:rPr lang="en-GB" sz="1000" dirty="0" smtClean="0"/>
              <a:t>A product only achieves long term market leadership if it provides industry leading functionality and offers real business value, combined with an undisputable Return on Investment.  How did we achieve and keep our market leadership? The answer is simple: Listening carefully to our customers, we provided the functionality they required to run their contact </a:t>
            </a:r>
            <a:r>
              <a:rPr lang="en-GB" sz="1000" dirty="0" err="1" smtClean="0"/>
              <a:t>centers</a:t>
            </a:r>
            <a:r>
              <a:rPr lang="en-GB" sz="1000" dirty="0" smtClean="0"/>
              <a:t> efficiently and cost effectively</a:t>
            </a:r>
            <a:r>
              <a:rPr lang="en-GB" sz="1000" baseline="0" dirty="0" smtClean="0"/>
              <a:t> and that in return provides the highest possible return on their investment.</a:t>
            </a:r>
          </a:p>
          <a:p>
            <a:r>
              <a:rPr lang="en-GB" sz="1000" dirty="0" smtClean="0"/>
              <a:t>Proactive Contact 5.0 adds new functionality to its</a:t>
            </a:r>
            <a:r>
              <a:rPr lang="en-GB" sz="1000" baseline="0" dirty="0" smtClean="0"/>
              <a:t> already robust</a:t>
            </a:r>
            <a:r>
              <a:rPr lang="en-GB" sz="1000" dirty="0" smtClean="0"/>
              <a:t> feature set to continuously better support our demanding outbound customer base.</a:t>
            </a:r>
          </a:p>
          <a:p>
            <a:r>
              <a:rPr lang="en-GB" sz="1000" dirty="0" smtClean="0"/>
              <a:t>Proactive Contact provides proven reliability and with that unrivalled</a:t>
            </a:r>
            <a:r>
              <a:rPr lang="en-GB" sz="1000" baseline="0" dirty="0" smtClean="0"/>
              <a:t> system </a:t>
            </a:r>
            <a:r>
              <a:rPr lang="en-GB" sz="1000" dirty="0" smtClean="0"/>
              <a:t>availability.  Research based</a:t>
            </a:r>
            <a:r>
              <a:rPr lang="en-GB" sz="1000" baseline="0" dirty="0" smtClean="0"/>
              <a:t> on</a:t>
            </a:r>
            <a:r>
              <a:rPr lang="en-GB" sz="1000" dirty="0" smtClean="0"/>
              <a:t> 8 years of Customer Support records shows that our installed systems have an average uptime of over 99.9%.</a:t>
            </a:r>
            <a:endParaRPr lang="en-US" sz="1000" dirty="0" smtClean="0"/>
          </a:p>
          <a:p>
            <a:pPr defTabSz="1046763">
              <a:lnSpc>
                <a:spcPct val="90000"/>
              </a:lnSpc>
              <a:spcBef>
                <a:spcPts val="0"/>
              </a:spcBef>
              <a:spcAft>
                <a:spcPts val="0"/>
              </a:spcAft>
              <a:defRPr/>
            </a:pPr>
            <a:endParaRPr lang="en-US" sz="1000" b="1" dirty="0" smtClean="0"/>
          </a:p>
          <a:p>
            <a:pPr lvl="0"/>
            <a:r>
              <a:rPr lang="en-US" sz="1900" dirty="0" smtClean="0"/>
              <a:t>Lead with Avaya’s legacy of outbound market leadership</a:t>
            </a:r>
          </a:p>
          <a:p>
            <a:pPr lvl="1"/>
            <a:r>
              <a:rPr lang="en-US" sz="1900" dirty="0" smtClean="0"/>
              <a:t>25+ years as #1 or #2 in the industry</a:t>
            </a:r>
          </a:p>
          <a:p>
            <a:pPr lvl="1"/>
            <a:r>
              <a:rPr lang="en-US" sz="1900" dirty="0" smtClean="0"/>
              <a:t>High profile, Fortune 500 customer list, most with multiple Avaya dialers</a:t>
            </a:r>
          </a:p>
          <a:p>
            <a:pPr lvl="0"/>
            <a:r>
              <a:rPr lang="en-US" sz="1900" dirty="0" smtClean="0"/>
              <a:t>Discuss product development philosophy</a:t>
            </a:r>
          </a:p>
          <a:p>
            <a:pPr lvl="1"/>
            <a:r>
              <a:rPr lang="en-US" sz="1900" dirty="0" smtClean="0"/>
              <a:t>We deliver features that deliver high  ROI and low TCO</a:t>
            </a:r>
          </a:p>
          <a:p>
            <a:pPr lvl="1"/>
            <a:r>
              <a:rPr lang="en-US" sz="1900" dirty="0" smtClean="0"/>
              <a:t>Call detection, Dialing algorithms, Blending, Reliability</a:t>
            </a:r>
          </a:p>
          <a:p>
            <a:pPr lvl="0"/>
            <a:r>
              <a:rPr lang="en-US" sz="1900" dirty="0" smtClean="0"/>
              <a:t>Discuss Avaya’s outbound strategy &amp; roadmap</a:t>
            </a:r>
          </a:p>
          <a:p>
            <a:pPr lvl="1"/>
            <a:r>
              <a:rPr lang="en-US" sz="1900" dirty="0" smtClean="0"/>
              <a:t>Industry leading Proactive Contact  evolving to POM</a:t>
            </a:r>
          </a:p>
          <a:p>
            <a:pPr lvl="0"/>
            <a:r>
              <a:rPr lang="en-US" sz="1900" dirty="0" smtClean="0"/>
              <a:t>Diagnose before we prescribe </a:t>
            </a:r>
          </a:p>
          <a:p>
            <a:pPr lvl="1"/>
            <a:r>
              <a:rPr lang="en-US" sz="1900" dirty="0" smtClean="0"/>
              <a:t>Understand customer’s call volumes, talk times &amp; value of a call</a:t>
            </a:r>
          </a:p>
          <a:p>
            <a:pPr lvl="1"/>
            <a:endParaRPr lang="en-US" sz="1900" dirty="0" smtClean="0"/>
          </a:p>
          <a:p>
            <a:r>
              <a:rPr lang="en-GB" dirty="0" smtClean="0"/>
              <a:t>Avaya has an impressive pedigree in outbound</a:t>
            </a:r>
            <a:r>
              <a:rPr lang="en-GB" baseline="0" dirty="0" smtClean="0"/>
              <a:t> with over</a:t>
            </a:r>
            <a:r>
              <a:rPr lang="en-GB" dirty="0" smtClean="0"/>
              <a:t> 25 years of being #1 or #2 in the industry,</a:t>
            </a:r>
            <a:r>
              <a:rPr lang="en-GB" baseline="0" dirty="0" smtClean="0"/>
              <a:t> and our customers include the top Fortune 500 companies in virtually every vertical market segment. </a:t>
            </a:r>
            <a:r>
              <a:rPr lang="en-GB" dirty="0" smtClean="0"/>
              <a:t> It is critical to use</a:t>
            </a:r>
            <a:r>
              <a:rPr lang="en-GB" baseline="0" dirty="0" smtClean="0"/>
              <a:t> this legacy to establish credibility early in the sales process, so that the audience will understand when we talk about our product, that our approach has propelled us to the perennial role of market leader.</a:t>
            </a:r>
          </a:p>
          <a:p>
            <a:r>
              <a:rPr lang="en-GB" baseline="0" dirty="0" smtClean="0"/>
              <a:t>When we do move onto discussions about our product, it is important to stress that we have focused our development efforts on delivering features &amp; functionality that translate directly into Return on Investment.  While our competitors like to “sell the sizzle” of pretty user interfaces and other bells &amp; whistles, we “sell the steak”, because we have incorporated key functionality into our product that can’t be matched by our competitors.</a:t>
            </a:r>
          </a:p>
          <a:p>
            <a:r>
              <a:rPr lang="en-GB" baseline="0" dirty="0" smtClean="0"/>
              <a:t>In summary, the four technological differentiators of Proactive Contact that drive ROI are: Superior Call Detection, Sophisticated </a:t>
            </a:r>
            <a:r>
              <a:rPr lang="en-GB" baseline="0" dirty="0" err="1" smtClean="0"/>
              <a:t>Dialing</a:t>
            </a:r>
            <a:r>
              <a:rPr lang="en-GB" baseline="0" dirty="0" smtClean="0"/>
              <a:t> Algorithms, Multiple Blending Options and Platform Reliability.</a:t>
            </a:r>
          </a:p>
          <a:p>
            <a:r>
              <a:rPr lang="en-GB" baseline="0" dirty="0" smtClean="0"/>
              <a:t>In addition, we should always discuss our outbound roadmap and strategy, so that customers can see that as the perennial market leader, Avaya has a sound strategy for outbound not only today, but as contact </a:t>
            </a:r>
            <a:r>
              <a:rPr lang="en-GB" baseline="0" dirty="0" err="1" smtClean="0"/>
              <a:t>centers</a:t>
            </a:r>
            <a:r>
              <a:rPr lang="en-GB" baseline="0" dirty="0" smtClean="0"/>
              <a:t> continue to evolve into the next generation.</a:t>
            </a:r>
            <a:endParaRPr lang="en-GB" dirty="0" smtClean="0"/>
          </a:p>
          <a:p>
            <a:r>
              <a:rPr lang="en-GB" dirty="0" smtClean="0"/>
              <a:t>Finally, we all know that listening is a fundamental</a:t>
            </a:r>
            <a:r>
              <a:rPr lang="en-GB" baseline="0" dirty="0" smtClean="0"/>
              <a:t> component to any sales engagement.  But even more than that, particularly for outbound, we must understand some core calling dynamics of a customer’s outbound operation before we can propose a solution. Understanding a company’s call volumes, talk times and values associated with a successful call – a sale or a promise to pay for example, can help feed an ROI based proposal.</a:t>
            </a:r>
          </a:p>
          <a:p>
            <a:endParaRPr lang="en-GB" baseline="0" dirty="0" smtClean="0"/>
          </a:p>
          <a:p>
            <a:r>
              <a:rPr lang="en-US" sz="1200" dirty="0" smtClean="0"/>
              <a:t>Thank you for your time slide</a:t>
            </a:r>
          </a:p>
          <a:p>
            <a:r>
              <a:rPr lang="en-US" sz="1200" dirty="0" smtClean="0"/>
              <a:t>Today we’ve only touched on APC…</a:t>
            </a:r>
          </a:p>
          <a:p>
            <a:r>
              <a:rPr lang="en-US" sz="1200" dirty="0" smtClean="0"/>
              <a:t>We have a team of specialists to discuss this in much more detail…specialist team of consultants…</a:t>
            </a:r>
          </a:p>
          <a:p>
            <a:r>
              <a:rPr lang="en-US" sz="1200" dirty="0" smtClean="0"/>
              <a:t>3 points about Avaya – Innovators, we’re #1, best customer service.  Real simple – reemphasis why </a:t>
            </a:r>
            <a:r>
              <a:rPr lang="en-US" sz="1200" dirty="0" err="1" smtClean="0"/>
              <a:t>avaya</a:t>
            </a:r>
            <a:r>
              <a:rPr lang="en-US" sz="1200" dirty="0" smtClean="0"/>
              <a:t>? Leadership in core markets and industry recognition</a:t>
            </a:r>
          </a:p>
          <a:p>
            <a:r>
              <a:rPr lang="en-US" sz="1200" dirty="0" smtClean="0"/>
              <a:t>#1 in market, #1 outbound, </a:t>
            </a:r>
            <a:r>
              <a:rPr lang="en-US" sz="1200" dirty="0" err="1" smtClean="0"/>
              <a:t>unifed</a:t>
            </a:r>
            <a:r>
              <a:rPr lang="en-US" sz="1200" dirty="0" smtClean="0"/>
              <a:t> approach</a:t>
            </a:r>
          </a:p>
          <a:p>
            <a:r>
              <a:rPr lang="en-US" sz="1200" dirty="0" smtClean="0"/>
              <a:t>Support JD Powers</a:t>
            </a:r>
          </a:p>
          <a:p>
            <a:r>
              <a:rPr lang="en-US" sz="1200" dirty="0" smtClean="0"/>
              <a:t>Innovation </a:t>
            </a:r>
          </a:p>
          <a:p>
            <a:r>
              <a:rPr lang="en-US" sz="1200" dirty="0" smtClean="0"/>
              <a:t>#1 call center, UC, maintenance service, messaging, telephony system </a:t>
            </a:r>
          </a:p>
          <a:p>
            <a:r>
              <a:rPr lang="en-US" sz="1200" dirty="0" smtClean="0"/>
              <a:t>Virtual agent, integration to AVP</a:t>
            </a:r>
          </a:p>
          <a:p>
            <a:endParaRPr lang="en-US" sz="1200" dirty="0" smtClean="0"/>
          </a:p>
          <a:p>
            <a:endParaRPr lang="en-GB" baseline="0" dirty="0" smtClean="0"/>
          </a:p>
          <a:p>
            <a:pPr lvl="1"/>
            <a:endParaRPr lang="en-US" sz="1900" dirty="0" smtClean="0"/>
          </a:p>
          <a:p>
            <a:pPr defTabSz="1046763">
              <a:lnSpc>
                <a:spcPct val="90000"/>
              </a:lnSpc>
              <a:spcBef>
                <a:spcPts val="0"/>
              </a:spcBef>
              <a:spcAft>
                <a:spcPts val="0"/>
              </a:spcAft>
              <a:buNone/>
              <a:defRPr/>
            </a:pPr>
            <a:endParaRPr lang="en-US" sz="1000" b="1" dirty="0" smtClean="0"/>
          </a:p>
        </p:txBody>
      </p:sp>
      <p:sp>
        <p:nvSpPr>
          <p:cNvPr id="4" name="Slide Number Placeholder 3"/>
          <p:cNvSpPr>
            <a:spLocks noGrp="1"/>
          </p:cNvSpPr>
          <p:nvPr>
            <p:ph type="sldNum" sz="quarter" idx="5"/>
          </p:nvPr>
        </p:nvSpPr>
        <p:spPr>
          <a:xfrm>
            <a:off x="3884906" y="8684848"/>
            <a:ext cx="2971540" cy="457590"/>
          </a:xfrm>
          <a:prstGeom prst="rect">
            <a:avLst/>
          </a:prstGeom>
        </p:spPr>
        <p:txBody>
          <a:bodyPr lIns="89739" tIns="44870" rIns="89739" bIns="44870"/>
          <a:lstStyle/>
          <a:p>
            <a:pPr>
              <a:defRPr/>
            </a:pPr>
            <a:fld id="{076DEEED-A7D2-4881-BF5F-AD6CF1C91807}" type="slidenum">
              <a:rPr lang="en-US" smtClean="0"/>
              <a:pPr>
                <a:defRPr/>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chart when needed to explain</a:t>
            </a:r>
            <a:r>
              <a:rPr lang="en-US" baseline="0" dirty="0" smtClean="0"/>
              <a:t> how outbound campaigns work with Proactive Contact</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11F4850-AEEB-4CE0-B5E3-6D9BB1263CD8}" type="slidenum">
              <a:rPr lang="en-US" smtClean="0"/>
              <a:pPr>
                <a:defRPr/>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Webdings" pitchFamily="18" charset="2"/>
              <a:buNone/>
            </a:pPr>
            <a:r>
              <a:rPr lang="en-US" sz="1200" b="1" u="sng" dirty="0" smtClean="0"/>
              <a:t>Existing </a:t>
            </a:r>
            <a:r>
              <a:rPr lang="en-US" sz="1200" b="1" u="sng" dirty="0" smtClean="0"/>
              <a:t>Avaya Customer</a:t>
            </a:r>
          </a:p>
          <a:p>
            <a:r>
              <a:rPr lang="en-US" sz="1200" dirty="0" smtClean="0"/>
              <a:t>Effective June 2010, customers buying new or upgrade PC 5.0</a:t>
            </a:r>
            <a:r>
              <a:rPr lang="en-US" sz="1200" baseline="0" dirty="0" smtClean="0"/>
              <a:t> </a:t>
            </a:r>
            <a:r>
              <a:rPr lang="en-US" sz="1200" dirty="0" smtClean="0"/>
              <a:t>are eligible for POM 2.0 license entitlements - for notification (system sized at 10% of outbound agent population)</a:t>
            </a:r>
          </a:p>
          <a:p>
            <a:r>
              <a:rPr lang="en-US" sz="1200" dirty="0" smtClean="0"/>
              <a:t>All PC customers purchasing or holding valid SSU contracts are eligible for N/C license migration from PC to POM starting with version 3.0.</a:t>
            </a:r>
          </a:p>
          <a:p>
            <a:r>
              <a:rPr lang="en-US" sz="1200" dirty="0" smtClean="0"/>
              <a:t>(Customers w/o SSU contracts need only pay the upgrade price to move from PC/POM after the introduction of POM 3.0 (2011) </a:t>
            </a:r>
          </a:p>
          <a:p>
            <a:endParaRPr lang="en-GB" dirty="0" smtClean="0"/>
          </a:p>
          <a:p>
            <a:pPr algn="l">
              <a:buFont typeface="Webdings" pitchFamily="18" charset="2"/>
              <a:buNone/>
            </a:pPr>
            <a:r>
              <a:rPr lang="en-US" sz="1200" b="1" u="sng" dirty="0" smtClean="0"/>
              <a:t>New Customers</a:t>
            </a:r>
          </a:p>
          <a:p>
            <a:r>
              <a:rPr lang="en-US" sz="1200" dirty="0" smtClean="0"/>
              <a:t>Effective June 2010 new customers purchasing PC 4.x or 5.x with an SSU contract are eligible  for N/C license migration to POM starting with 3.0</a:t>
            </a:r>
          </a:p>
          <a:p>
            <a:r>
              <a:rPr lang="en-US" sz="1200" dirty="0" smtClean="0"/>
              <a:t>New customers purchasing PC (starting in June 2010) are eligible to receive N/C POM 2.0 licenses equivalent to 10% of the outbound agent population for notification</a:t>
            </a:r>
          </a:p>
          <a:p>
            <a:pPr>
              <a:buNone/>
            </a:pPr>
            <a:endParaRPr lang="en-GB" dirty="0" smtClean="0"/>
          </a:p>
          <a:p>
            <a:pPr marL="228600" indent="-228600" algn="l" defTabSz="457200">
              <a:lnSpc>
                <a:spcPct val="90000"/>
              </a:lnSpc>
              <a:spcBef>
                <a:spcPct val="55000"/>
              </a:spcBef>
              <a:buNone/>
            </a:pPr>
            <a:r>
              <a:rPr lang="en-US" sz="1100" b="1" u="sng" dirty="0" smtClean="0"/>
              <a:t>Existing Nortel OB Customer</a:t>
            </a:r>
          </a:p>
          <a:p>
            <a:pPr marL="228600" indent="-228600" defTabSz="457200">
              <a:lnSpc>
                <a:spcPct val="90000"/>
              </a:lnSpc>
              <a:spcBef>
                <a:spcPct val="55000"/>
              </a:spcBef>
              <a:buClr>
                <a:schemeClr val="accent2"/>
              </a:buClr>
              <a:buSzPct val="90000"/>
              <a:buFont typeface="Webdings" pitchFamily="18" charset="2"/>
              <a:buChar char="4"/>
            </a:pPr>
            <a:r>
              <a:rPr lang="en-US" sz="1200" dirty="0" smtClean="0"/>
              <a:t>Customer’s with existing SER systems pay only upgrade pricing to move to PC 4.x or 5.x and are eligible for the N/C POM 2.0 licenses (equal to 10% of outbound agent population)</a:t>
            </a:r>
          </a:p>
          <a:p>
            <a:pPr marL="228600" indent="-228600" defTabSz="457200">
              <a:lnSpc>
                <a:spcPct val="90000"/>
              </a:lnSpc>
              <a:spcBef>
                <a:spcPct val="55000"/>
              </a:spcBef>
              <a:buClr>
                <a:schemeClr val="accent2"/>
              </a:buClr>
              <a:buSzPct val="90000"/>
              <a:buFont typeface="Webdings" pitchFamily="18" charset="2"/>
              <a:buChar char="4"/>
            </a:pPr>
            <a:r>
              <a:rPr lang="en-US" sz="1200" dirty="0" smtClean="0"/>
              <a:t>Must purchase SSU in order to qualify for N/C migration licenses to POM 3.0</a:t>
            </a:r>
          </a:p>
          <a:p>
            <a:pPr>
              <a:buNone/>
            </a:pPr>
            <a:endParaRPr lang="en-GB" dirty="0" smtClean="0"/>
          </a:p>
          <a:p>
            <a:pPr>
              <a:buNone/>
            </a:pPr>
            <a:endParaRPr lang="en-GB" dirty="0" smtClean="0"/>
          </a:p>
          <a:p>
            <a:pPr>
              <a:buNone/>
            </a:pPr>
            <a:endParaRPr lang="en-GB" dirty="0" smtClean="0"/>
          </a:p>
          <a:p>
            <a:pPr>
              <a:buNone/>
            </a:pPr>
            <a:endParaRPr lang="en-GB" dirty="0" smtClean="0"/>
          </a:p>
          <a:p>
            <a:r>
              <a:rPr lang="en-GB" dirty="0" smtClean="0"/>
              <a:t>So what does this migration mean for Proactive Contact customers from a licensing perspective?</a:t>
            </a:r>
          </a:p>
          <a:p>
            <a:r>
              <a:rPr lang="en-GB" dirty="0" smtClean="0"/>
              <a:t>We make it very easy for customers to migrate from Proactive Contact to Proactive Outreach Manager and to migrate at their own pace. Customers currently deploying a Proactive Contact solution, can obtain free POM 2.0 media licenses for every 10 agent or upgrade agent licenses.</a:t>
            </a:r>
          </a:p>
          <a:p>
            <a:r>
              <a:rPr lang="en-GB" dirty="0" smtClean="0"/>
              <a:t>Customers with SSU, Software Support plus Upgrades, will be able to migrate from Proactive Contact to Proactive Outreach Manager 3.0 at no additional license cost. </a:t>
            </a:r>
          </a:p>
          <a:p>
            <a:r>
              <a:rPr lang="en-GB" dirty="0" smtClean="0"/>
              <a:t>Customers who do not have an SSU contract are eligible for upgrade licenses, which offer a substantial cost advantage over normal licenses.</a:t>
            </a:r>
          </a:p>
          <a:p>
            <a:r>
              <a:rPr lang="en-GB" dirty="0" smtClean="0"/>
              <a:t>Customer who currently use an SER solution are eligible  for upgrade licenses as well and will in addition receive a free POM 3.0 media port license for every 10 upgraded agents.</a:t>
            </a:r>
          </a:p>
          <a:p>
            <a:endParaRPr lang="en-US" dirty="0"/>
          </a:p>
        </p:txBody>
      </p:sp>
      <p:sp>
        <p:nvSpPr>
          <p:cNvPr id="4" name="Footer Placeholder 3"/>
          <p:cNvSpPr>
            <a:spLocks noGrp="1"/>
          </p:cNvSpPr>
          <p:nvPr>
            <p:ph type="ftr" sz="quarter" idx="10"/>
          </p:nvPr>
        </p:nvSpPr>
        <p:spPr>
          <a:xfrm>
            <a:off x="0" y="8685213"/>
            <a:ext cx="2971800" cy="457200"/>
          </a:xfrm>
          <a:prstGeom prst="rect">
            <a:avLst/>
          </a:prstGeom>
        </p:spPr>
        <p:txBody>
          <a:bodyPr/>
          <a:lstStyle/>
          <a:p>
            <a:pPr>
              <a:defRPr/>
            </a:pPr>
            <a:r>
              <a:rPr lang="en-US" smtClean="0"/>
              <a:t>2010 Avaya Inc. All rights reserved.</a:t>
            </a:r>
            <a:endParaRPr lang="en-US"/>
          </a:p>
        </p:txBody>
      </p:sp>
      <p:sp>
        <p:nvSpPr>
          <p:cNvPr id="5" name="Slide Number Placeholder 4"/>
          <p:cNvSpPr>
            <a:spLocks noGrp="1"/>
          </p:cNvSpPr>
          <p:nvPr>
            <p:ph type="sldNum" sz="quarter" idx="11"/>
          </p:nvPr>
        </p:nvSpPr>
        <p:spPr>
          <a:xfrm>
            <a:off x="3884613" y="8685213"/>
            <a:ext cx="2971800" cy="457200"/>
          </a:xfrm>
          <a:prstGeom prst="rect">
            <a:avLst/>
          </a:prstGeom>
        </p:spPr>
        <p:txBody>
          <a:bodyPr/>
          <a:lstStyle/>
          <a:p>
            <a:pPr>
              <a:defRPr/>
            </a:pPr>
            <a:fld id="{21776F11-D5A9-4DCE-94A7-E49AE825A68E}"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Detailed example how intelligent</a:t>
            </a:r>
            <a:r>
              <a:rPr lang="en-US" baseline="0" dirty="0" smtClean="0"/>
              <a:t> call blending works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11F4850-AEEB-4CE0-B5E3-6D9BB1263CD8}" type="slidenum">
              <a:rPr lang="en-US" smtClean="0"/>
              <a:pPr>
                <a:defRPr/>
              </a:pPr>
              <a:t>38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marR="0" indent="-231775" algn="l" defTabSz="914400" rtl="0" eaLnBrk="0" fontAlgn="base" latinLnBrk="0" hangingPunct="0">
              <a:lnSpc>
                <a:spcPct val="95000"/>
              </a:lnSpc>
              <a:spcBef>
                <a:spcPct val="55000"/>
              </a:spcBef>
              <a:spcAft>
                <a:spcPct val="0"/>
              </a:spcAft>
              <a:buClr>
                <a:srgbClr val="000000"/>
              </a:buClr>
              <a:buSzTx/>
              <a:buFont typeface="Webdings" pitchFamily="18" charset="2"/>
              <a:buChar char="4"/>
              <a:tabLst/>
              <a:defRPr/>
            </a:pPr>
            <a:r>
              <a:rPr lang="en-US" dirty="0" smtClean="0"/>
              <a:t>Detailed example how intelligent</a:t>
            </a:r>
            <a:r>
              <a:rPr lang="en-US" baseline="0" dirty="0" smtClean="0"/>
              <a:t> call blending works</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11F4850-AEEB-4CE0-B5E3-6D9BB1263CD8}" type="slidenum">
              <a:rPr lang="en-US" smtClean="0"/>
              <a:pPr>
                <a:defRPr/>
              </a:pPr>
              <a:t>39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xfrm>
            <a:off x="0" y="8685213"/>
            <a:ext cx="2971800" cy="457200"/>
          </a:xfrm>
          <a:prstGeom prst="rect">
            <a:avLst/>
          </a:prstGeom>
          <a:noFill/>
        </p:spPr>
        <p:txBody>
          <a:bodyPr/>
          <a:lstStyle/>
          <a:p>
            <a:r>
              <a:rPr lang="en-US" dirty="0">
                <a:solidFill>
                  <a:srgbClr val="1F497D"/>
                </a:solidFill>
              </a:rPr>
              <a:t>2010 Avaya Inc. All rights reserved.</a:t>
            </a:r>
          </a:p>
        </p:txBody>
      </p:sp>
      <p:sp>
        <p:nvSpPr>
          <p:cNvPr id="13315" name="Rectangle 7"/>
          <p:cNvSpPr>
            <a:spLocks noGrp="1" noChangeArrowheads="1"/>
          </p:cNvSpPr>
          <p:nvPr>
            <p:ph type="sldNum" sz="quarter" idx="5"/>
          </p:nvPr>
        </p:nvSpPr>
        <p:spPr>
          <a:xfrm>
            <a:off x="3884613" y="8685213"/>
            <a:ext cx="2971800" cy="457200"/>
          </a:xfrm>
          <a:prstGeom prst="rect">
            <a:avLst/>
          </a:prstGeom>
          <a:noFill/>
        </p:spPr>
        <p:txBody>
          <a:bodyPr/>
          <a:lstStyle/>
          <a:p>
            <a:fld id="{F0067897-619F-406C-8EDB-77DA96AAA4A2}" type="slidenum">
              <a:rPr lang="en-US">
                <a:solidFill>
                  <a:srgbClr val="1F497D"/>
                </a:solidFill>
              </a:rPr>
              <a:pPr/>
              <a:t>40</a:t>
            </a:fld>
            <a:endParaRPr lang="en-US" dirty="0">
              <a:solidFill>
                <a:srgbClr val="1F497D"/>
              </a:solidFill>
            </a:endParaRPr>
          </a:p>
        </p:txBody>
      </p:sp>
      <p:sp>
        <p:nvSpPr>
          <p:cNvPr id="13316" name="Rectangle 2"/>
          <p:cNvSpPr>
            <a:spLocks noGrp="1" noRot="1" noChangeAspect="1" noChangeArrowheads="1" noTextEdit="1"/>
          </p:cNvSpPr>
          <p:nvPr>
            <p:ph type="sldImg"/>
          </p:nvPr>
        </p:nvSpPr>
        <p:spPr>
          <a:ln/>
        </p:spPr>
      </p:sp>
      <p:sp>
        <p:nvSpPr>
          <p:cNvPr id="13317"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ftr" sz="quarter" idx="4"/>
          </p:nvPr>
        </p:nvSpPr>
        <p:spPr>
          <a:xfrm>
            <a:off x="0" y="8685213"/>
            <a:ext cx="2971800" cy="457200"/>
          </a:xfrm>
          <a:prstGeom prst="rect">
            <a:avLst/>
          </a:prstGeom>
          <a:noFill/>
        </p:spPr>
        <p:txBody>
          <a:bodyPr/>
          <a:lstStyle/>
          <a:p>
            <a:r>
              <a:rPr lang="en-US" dirty="0">
                <a:solidFill>
                  <a:srgbClr val="1F497D"/>
                </a:solidFill>
              </a:rPr>
              <a:t>2010 Avaya Inc. All rights reserved.</a:t>
            </a:r>
          </a:p>
        </p:txBody>
      </p:sp>
      <p:sp>
        <p:nvSpPr>
          <p:cNvPr id="17411" name="Rectangle 7"/>
          <p:cNvSpPr>
            <a:spLocks noGrp="1" noChangeArrowheads="1"/>
          </p:cNvSpPr>
          <p:nvPr>
            <p:ph type="sldNum" sz="quarter" idx="5"/>
          </p:nvPr>
        </p:nvSpPr>
        <p:spPr>
          <a:xfrm>
            <a:off x="3884613" y="8685213"/>
            <a:ext cx="2971800" cy="457200"/>
          </a:xfrm>
          <a:prstGeom prst="rect">
            <a:avLst/>
          </a:prstGeom>
          <a:noFill/>
        </p:spPr>
        <p:txBody>
          <a:bodyPr/>
          <a:lstStyle/>
          <a:p>
            <a:fld id="{98E53656-4373-47F5-B714-F808BCCCA875}" type="slidenum">
              <a:rPr lang="en-US">
                <a:solidFill>
                  <a:srgbClr val="1F497D"/>
                </a:solidFill>
              </a:rPr>
              <a:pPr/>
              <a:t>41</a:t>
            </a:fld>
            <a:endParaRPr lang="en-US" dirty="0">
              <a:solidFill>
                <a:srgbClr val="1F497D"/>
              </a:solidFill>
            </a:endParaRP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smtClean="0"/>
              <a:t>Outbound customer care has a long history that dates back to the early 1980s where outbound </a:t>
            </a:r>
            <a:r>
              <a:rPr lang="en-GB" dirty="0" err="1" smtClean="0"/>
              <a:t>dialing</a:t>
            </a:r>
            <a:r>
              <a:rPr lang="en-GB" dirty="0" smtClean="0"/>
              <a:t> systems were first deployed for collections.  Back then, outbound operations were separate from the inbound call </a:t>
            </a:r>
            <a:r>
              <a:rPr lang="en-GB" dirty="0" err="1" smtClean="0"/>
              <a:t>centers</a:t>
            </a:r>
            <a:r>
              <a:rPr lang="en-GB" dirty="0" smtClean="0"/>
              <a:t>.  </a:t>
            </a:r>
          </a:p>
          <a:p>
            <a:r>
              <a:rPr lang="en-GB" dirty="0" smtClean="0"/>
              <a:t>In the 1990’s new applications for outbound such as telemarketing and telesales win back campaigns showed strong results and return on investment.  It was also a time when organizations began investigating ways to better utilize their call </a:t>
            </a:r>
            <a:r>
              <a:rPr lang="en-GB" dirty="0" err="1" smtClean="0"/>
              <a:t>center</a:t>
            </a:r>
            <a:r>
              <a:rPr lang="en-GB" dirty="0" smtClean="0"/>
              <a:t> agents by combining inbound and outbound for efficiency purposes.</a:t>
            </a:r>
          </a:p>
          <a:p>
            <a:r>
              <a:rPr lang="en-GB" dirty="0" smtClean="0"/>
              <a:t>That trend continued the 2000s as vendors and companies considered new applications for outbound to improve business results, differentiate and improve customer service, as well as improve resource utilization. </a:t>
            </a:r>
          </a:p>
          <a:p>
            <a:r>
              <a:rPr lang="en-GB" dirty="0" smtClean="0"/>
              <a:t>Outbound services today</a:t>
            </a:r>
            <a:r>
              <a:rPr lang="en-GB" baseline="0" dirty="0" smtClean="0"/>
              <a:t> are </a:t>
            </a:r>
            <a:r>
              <a:rPr lang="en-GB" dirty="0" smtClean="0"/>
              <a:t>more proactive, dynamic, real-time, and multi-channel.  For instance, using outbound agents and IVR applications to curb credit card fraud, reduce missed appointments with expensive field service and healthcare workers, as well as for loyalty programs. </a:t>
            </a:r>
          </a:p>
          <a:p>
            <a:r>
              <a:rPr lang="en-GB" dirty="0" smtClean="0"/>
              <a:t>At the same time our customers started adding channels other than voice, like Short Messages Service, mobile SMS text messaging, e-mail and web interfaces, like chat. </a:t>
            </a:r>
          </a:p>
          <a:p>
            <a:r>
              <a:rPr lang="en-GB" dirty="0" smtClean="0"/>
              <a:t>So what are you going to look for when qualifying opportunities for Proactive Contact?  Next we’ll take a look at outbound use cases from a customer lifecycle, industry, and contact </a:t>
            </a:r>
            <a:r>
              <a:rPr lang="en-GB" dirty="0" err="1" smtClean="0"/>
              <a:t>center</a:t>
            </a:r>
            <a:r>
              <a:rPr lang="en-GB" dirty="0" smtClean="0"/>
              <a:t> perspective.  This will give you ideas of what to look for when conducting solution discovery with your clients.  </a:t>
            </a:r>
          </a:p>
          <a:p>
            <a:endParaRPr lang="en-GB" dirty="0" smtClean="0"/>
          </a:p>
          <a:p>
            <a:r>
              <a:rPr lang="en-GB" dirty="0" smtClean="0"/>
              <a:t>Cross-</a:t>
            </a:r>
            <a:r>
              <a:rPr lang="en-GB" baseline="0" dirty="0" smtClean="0"/>
              <a:t>o</a:t>
            </a:r>
            <a:r>
              <a:rPr lang="en-GB" dirty="0" smtClean="0"/>
              <a:t>rganizational</a:t>
            </a:r>
            <a:r>
              <a:rPr lang="en-GB" baseline="0" dirty="0" smtClean="0"/>
              <a:t> adoption of proactive customer care really took hold in many industries in the mid 2000s. </a:t>
            </a:r>
          </a:p>
          <a:p>
            <a:pPr marL="0" marR="0" indent="0" algn="l" defTabSz="914400" rtl="0" eaLnBrk="0" fontAlgn="base" latinLnBrk="0" hangingPunct="0">
              <a:lnSpc>
                <a:spcPct val="90000"/>
              </a:lnSpc>
              <a:spcBef>
                <a:spcPct val="45000"/>
              </a:spcBef>
              <a:spcAft>
                <a:spcPct val="0"/>
              </a:spcAft>
              <a:buClr>
                <a:schemeClr val="tx1"/>
              </a:buClr>
              <a:buSzPct val="90000"/>
              <a:buFontTx/>
              <a:buNone/>
              <a:tabLst/>
              <a:defRPr/>
            </a:pPr>
            <a:r>
              <a:rPr lang="en-GB" baseline="0" dirty="0" smtClean="0"/>
              <a:t>Many organizations now see the value of using outbound from the very beginning of their customer relationship through all stages of that lifecycle.  This includes applications such as welcome calls, cross-selling, collections, fraud detection, and more.  </a:t>
            </a:r>
          </a:p>
          <a:p>
            <a:pPr marL="0" marR="0" indent="0" algn="l" defTabSz="914400" rtl="0" eaLnBrk="0" fontAlgn="base" latinLnBrk="0" hangingPunct="0">
              <a:lnSpc>
                <a:spcPct val="90000"/>
              </a:lnSpc>
              <a:spcBef>
                <a:spcPct val="45000"/>
              </a:spcBef>
              <a:spcAft>
                <a:spcPct val="0"/>
              </a:spcAft>
              <a:buClr>
                <a:schemeClr val="tx1"/>
              </a:buClr>
              <a:buSzPct val="90000"/>
              <a:buFontTx/>
              <a:buNone/>
              <a:tabLst/>
              <a:defRPr/>
            </a:pPr>
            <a:r>
              <a:rPr lang="en-GB" baseline="0" dirty="0" smtClean="0"/>
              <a:t>This growing trend opens the door for you to discuss outbound with a wide variety of business leaders across the enterprise.</a:t>
            </a:r>
          </a:p>
          <a:p>
            <a:pPr marL="0" marR="0" indent="0" algn="l" defTabSz="914400" rtl="0" eaLnBrk="0" fontAlgn="base" latinLnBrk="0" hangingPunct="0">
              <a:lnSpc>
                <a:spcPct val="90000"/>
              </a:lnSpc>
              <a:spcBef>
                <a:spcPct val="45000"/>
              </a:spcBef>
              <a:spcAft>
                <a:spcPct val="0"/>
              </a:spcAft>
              <a:buClr>
                <a:schemeClr val="tx1"/>
              </a:buClr>
              <a:buSzPct val="90000"/>
              <a:buFontTx/>
              <a:buNone/>
              <a:tabLst/>
              <a:defRPr/>
            </a:pPr>
            <a:endParaRPr lang="en-GB" baseline="0" dirty="0" smtClean="0"/>
          </a:p>
          <a:p>
            <a:pPr marL="0" marR="0" indent="0" algn="l" defTabSz="914400" rtl="0" eaLnBrk="0" fontAlgn="base" latinLnBrk="0" hangingPunct="0">
              <a:lnSpc>
                <a:spcPct val="90000"/>
              </a:lnSpc>
              <a:spcBef>
                <a:spcPct val="45000"/>
              </a:spcBef>
              <a:spcAft>
                <a:spcPct val="0"/>
              </a:spcAft>
              <a:buClr>
                <a:schemeClr val="tx1"/>
              </a:buClr>
              <a:buSzPct val="90000"/>
              <a:buFontTx/>
              <a:buNone/>
              <a:tabLst/>
              <a:defRPr/>
            </a:pPr>
            <a:r>
              <a:rPr lang="en-GB" baseline="0" dirty="0" smtClean="0"/>
              <a:t>Collections </a:t>
            </a:r>
          </a:p>
          <a:p>
            <a:pPr marL="0" marR="0" indent="0" algn="l" defTabSz="914400" rtl="0" eaLnBrk="0" fontAlgn="base" latinLnBrk="0" hangingPunct="0">
              <a:lnSpc>
                <a:spcPct val="90000"/>
              </a:lnSpc>
              <a:spcBef>
                <a:spcPct val="45000"/>
              </a:spcBef>
              <a:spcAft>
                <a:spcPct val="0"/>
              </a:spcAft>
              <a:buClr>
                <a:schemeClr val="tx1"/>
              </a:buClr>
              <a:buSzPct val="90000"/>
              <a:buFontTx/>
              <a:buNone/>
              <a:tabLst/>
              <a:defRPr/>
            </a:pPr>
            <a:endParaRPr lang="en-GB" baseline="0" dirty="0" smtClean="0"/>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Early-stage collections</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Late-stage collections</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After charge-off collections</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Low balance accounts with automated Avaya IR or Voice Portal agents</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endParaRPr kumimoji="0" lang="en-US" sz="1200" b="0" i="0" u="none" strike="noStrike" kern="0" cap="none" spc="0" normalizeH="0" baseline="0" noProof="0" dirty="0" smtClean="0">
              <a:ln>
                <a:noFill/>
              </a:ln>
              <a:solidFill>
                <a:sysClr val="windowText" lastClr="000000"/>
              </a:solidFill>
              <a:effectLst/>
              <a:uLnTx/>
              <a:uFillTx/>
              <a:latin typeface="Arial Narrow" pitchFamily="34" charset="0"/>
            </a:endParaRPr>
          </a:p>
          <a:p>
            <a:pPr marL="288925" marR="0" lvl="0" indent="-288925" defTabSz="914400" eaLnBrk="0" fontAlgn="auto" latinLnBrk="0" hangingPunct="0">
              <a:lnSpc>
                <a:spcPct val="90000"/>
              </a:lnSpc>
              <a:spcBef>
                <a:spcPct val="20000"/>
              </a:spcBef>
              <a:spcAft>
                <a:spcPts val="0"/>
              </a:spcAft>
              <a:buClrTx/>
              <a:buSzTx/>
              <a:buFont typeface="Wingdings" pitchFamily="2" charset="2"/>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Sales and Marketing </a:t>
            </a:r>
          </a:p>
          <a:p>
            <a:pPr marL="288925" marR="0" lvl="0" indent="-288925" defTabSz="914400" eaLnBrk="0" fontAlgn="auto" latinLnBrk="0" hangingPunct="0">
              <a:lnSpc>
                <a:spcPct val="90000"/>
              </a:lnSpc>
              <a:spcBef>
                <a:spcPct val="20000"/>
              </a:spcBef>
              <a:spcAft>
                <a:spcPts val="0"/>
              </a:spcAft>
              <a:buClrTx/>
              <a:buSzTx/>
              <a:buFont typeface="Wingdings" pitchFamily="2" charset="2"/>
              <a:buNone/>
              <a:tabLst/>
              <a:defRPr/>
            </a:pPr>
            <a:endParaRPr kumimoji="0" lang="en-US" sz="1200" b="0" i="0" u="none" strike="noStrike" kern="0" cap="none" spc="0" normalizeH="0" baseline="0" noProof="0" dirty="0" smtClean="0">
              <a:ln>
                <a:noFill/>
              </a:ln>
              <a:solidFill>
                <a:sysClr val="windowText" lastClr="000000"/>
              </a:solidFill>
              <a:effectLst/>
              <a:uLnTx/>
              <a:uFillTx/>
              <a:latin typeface="Arial Narrow" pitchFamily="34" charset="0"/>
            </a:endParaRP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Telesales</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Predictive callbacks based on Internet web clicks</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Predictive IVR callbacks (natural language)</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Fund-raising</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Market research</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Polling</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Proactive notification</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endParaRPr kumimoji="0" lang="en-US" sz="1200" b="0" i="0" u="none" strike="noStrike" kern="0" cap="none" spc="0" normalizeH="0" baseline="0" noProof="0" dirty="0" smtClean="0">
              <a:ln>
                <a:noFill/>
              </a:ln>
              <a:solidFill>
                <a:sysClr val="windowText" lastClr="000000"/>
              </a:solidFill>
              <a:effectLst/>
              <a:uLnTx/>
              <a:uFillTx/>
              <a:latin typeface="Arial Narrow" pitchFamily="34" charset="0"/>
            </a:endParaRPr>
          </a:p>
          <a:p>
            <a:pPr marL="288925" marR="0" lvl="0" indent="-288925" defTabSz="914400" eaLnBrk="0" fontAlgn="auto" latinLnBrk="0" hangingPunct="0">
              <a:lnSpc>
                <a:spcPct val="90000"/>
              </a:lnSpc>
              <a:spcBef>
                <a:spcPct val="20000"/>
              </a:spcBef>
              <a:spcAft>
                <a:spcPts val="0"/>
              </a:spcAft>
              <a:buClrTx/>
              <a:buSzTx/>
              <a:buFont typeface="Wingdings" pitchFamily="2" charset="2"/>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Customer Service</a:t>
            </a:r>
          </a:p>
          <a:p>
            <a:pPr marL="288925" marR="0" lvl="0" indent="-288925" defTabSz="914400" eaLnBrk="0" fontAlgn="auto" latinLnBrk="0" hangingPunct="0">
              <a:lnSpc>
                <a:spcPct val="90000"/>
              </a:lnSpc>
              <a:spcBef>
                <a:spcPct val="20000"/>
              </a:spcBef>
              <a:spcAft>
                <a:spcPts val="0"/>
              </a:spcAft>
              <a:buClrTx/>
              <a:buSzTx/>
              <a:buFont typeface="Wingdings" pitchFamily="2" charset="2"/>
              <a:buNone/>
              <a:tabLst/>
              <a:defRPr/>
            </a:pPr>
            <a:endParaRPr kumimoji="0" lang="en-US" sz="1200" b="0" i="0" u="none" strike="noStrike" kern="0" cap="none" spc="0" normalizeH="0" baseline="0" noProof="0" dirty="0" smtClean="0">
              <a:ln>
                <a:noFill/>
              </a:ln>
              <a:solidFill>
                <a:sysClr val="windowText" lastClr="000000"/>
              </a:solidFill>
              <a:effectLst/>
              <a:uLnTx/>
              <a:uFillTx/>
              <a:latin typeface="Arial Narrow" pitchFamily="34" charset="0"/>
            </a:endParaRP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Service follow-ups</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Customer satisfaction surveys</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Welcome calls</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Requested callbacks</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Appointment scheduling</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Emergency notification</a:t>
            </a:r>
          </a:p>
          <a:p>
            <a:pPr marL="288925" marR="0" lvl="0" indent="-288925" defTabSz="914400" eaLnBrk="0" fontAlgn="auto" latinLnBrk="0" hangingPunct="0">
              <a:lnSpc>
                <a:spcPct val="90000"/>
              </a:lnSpc>
              <a:spcBef>
                <a:spcPct val="20000"/>
              </a:spcBef>
              <a:spcAft>
                <a:spcPts val="0"/>
              </a:spcAft>
              <a:buClrTx/>
              <a:buSzTx/>
              <a:buFont typeface="Wingdings" pitchFamily="2" charset="2"/>
              <a:buChar char="ü"/>
              <a:tabLst/>
              <a:defRPr/>
            </a:pPr>
            <a:r>
              <a:rPr kumimoji="0" lang="en-US" sz="1200" b="0" i="0" u="none" strike="noStrike" kern="0" cap="none" spc="0" normalizeH="0" baseline="0" noProof="0" dirty="0" smtClean="0">
                <a:ln>
                  <a:noFill/>
                </a:ln>
                <a:solidFill>
                  <a:sysClr val="windowText" lastClr="000000"/>
                </a:solidFill>
                <a:effectLst/>
                <a:uLnTx/>
                <a:uFillTx/>
                <a:latin typeface="Arial Narrow" pitchFamily="34" charset="0"/>
              </a:rPr>
              <a:t>Proactive notification</a:t>
            </a:r>
          </a:p>
          <a:p>
            <a:pPr marL="288925" marR="0" lvl="0" indent="-288925" defTabSz="914400" eaLnBrk="0" fontAlgn="auto" latinLnBrk="0" hangingPunct="0">
              <a:lnSpc>
                <a:spcPct val="90000"/>
              </a:lnSpc>
              <a:spcBef>
                <a:spcPct val="20000"/>
              </a:spcBef>
              <a:spcAft>
                <a:spcPts val="0"/>
              </a:spcAft>
              <a:buClrTx/>
              <a:buSzTx/>
              <a:buFont typeface="Wingdings" pitchFamily="2" charset="2"/>
              <a:buNone/>
              <a:tabLst/>
              <a:defRPr/>
            </a:pPr>
            <a:endParaRPr kumimoji="0" lang="en-US" sz="1200" b="0" i="0" u="none" strike="noStrike" kern="0" cap="none" spc="0" normalizeH="0" baseline="0" noProof="0" dirty="0" smtClean="0">
              <a:ln>
                <a:noFill/>
              </a:ln>
              <a:solidFill>
                <a:sysClr val="windowText" lastClr="000000"/>
              </a:solidFill>
              <a:effectLst/>
              <a:uLnTx/>
              <a:uFillTx/>
              <a:latin typeface="Arial Narrow" pitchFamily="34" charset="0"/>
            </a:endParaRPr>
          </a:p>
          <a:p>
            <a:pPr marL="288925" marR="0" lvl="0" indent="-288925" defTabSz="914400" eaLnBrk="0" fontAlgn="auto" latinLnBrk="0" hangingPunct="0">
              <a:lnSpc>
                <a:spcPct val="90000"/>
              </a:lnSpc>
              <a:spcBef>
                <a:spcPct val="20000"/>
              </a:spcBef>
              <a:spcAft>
                <a:spcPts val="0"/>
              </a:spcAft>
              <a:buClrTx/>
              <a:buSzTx/>
              <a:buFont typeface="Wingdings" pitchFamily="2" charset="2"/>
              <a:buNone/>
              <a:tabLst/>
              <a:defRPr/>
            </a:pPr>
            <a:endParaRPr kumimoji="0" lang="en-US" sz="1200" b="0" i="0" u="none" strike="noStrike" kern="0" cap="none" spc="0" normalizeH="0" baseline="0" noProof="0" dirty="0" smtClean="0">
              <a:ln>
                <a:noFill/>
              </a:ln>
              <a:solidFill>
                <a:sysClr val="windowText" lastClr="000000"/>
              </a:solidFill>
              <a:effectLst/>
              <a:uLnTx/>
              <a:uFillTx/>
              <a:latin typeface="Arial Narrow" pitchFamily="34" charset="0"/>
            </a:endParaRPr>
          </a:p>
          <a:p>
            <a:pPr marL="0" marR="0" indent="0" algn="l" defTabSz="914400" rtl="0" eaLnBrk="0" fontAlgn="base" latinLnBrk="0" hangingPunct="0">
              <a:lnSpc>
                <a:spcPct val="90000"/>
              </a:lnSpc>
              <a:spcBef>
                <a:spcPct val="45000"/>
              </a:spcBef>
              <a:spcAft>
                <a:spcPct val="0"/>
              </a:spcAft>
              <a:buClr>
                <a:schemeClr val="tx1"/>
              </a:buClr>
              <a:buSzPct val="90000"/>
              <a:buFontTx/>
              <a:buNone/>
              <a:tabLst/>
              <a:defRPr/>
            </a:pPr>
            <a:endParaRPr lang="en-GB" baseline="0" dirty="0" smtClean="0"/>
          </a:p>
        </p:txBody>
      </p:sp>
      <p:sp>
        <p:nvSpPr>
          <p:cNvPr id="4" name="Slide Number Placeholder 3"/>
          <p:cNvSpPr>
            <a:spLocks noGrp="1"/>
          </p:cNvSpPr>
          <p:nvPr>
            <p:ph type="sldNum" sz="quarter" idx="10"/>
          </p:nvPr>
        </p:nvSpPr>
        <p:spPr>
          <a:xfrm>
            <a:off x="3884613" y="8684926"/>
            <a:ext cx="2971800" cy="457513"/>
          </a:xfrm>
          <a:prstGeom prst="rect">
            <a:avLst/>
          </a:prstGeom>
        </p:spPr>
        <p:txBody>
          <a:bodyPr/>
          <a:lstStyle/>
          <a:p>
            <a:fld id="{B11F4850-AEEB-4CE0-B5E3-6D9BB1263CD8}" type="slidenum">
              <a:rPr lang="en-US" smtClean="0"/>
              <a:pPr/>
              <a:t>4</a:t>
            </a:fld>
            <a:endParaRPr lang="en-US" dirty="0"/>
          </a:p>
        </p:txBody>
      </p:sp>
      <p:sp>
        <p:nvSpPr>
          <p:cNvPr id="7" name="Slide Image Placeholder 6"/>
          <p:cNvSpPr>
            <a:spLocks noGrp="1" noRot="1" noChangeAspect="1"/>
          </p:cNvSpPr>
          <p:nvPr>
            <p:ph type="sldImg"/>
          </p:nvPr>
        </p:nvSpPr>
        <p:spPr>
          <a:xfrm>
            <a:off x="1350963" y="322263"/>
            <a:ext cx="4156075" cy="3116262"/>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3884613" y="8685213"/>
            <a:ext cx="2971800" cy="457200"/>
          </a:xfrm>
          <a:prstGeom prst="rect">
            <a:avLst/>
          </a:prstGeom>
          <a:noFill/>
        </p:spPr>
        <p:txBody>
          <a:bodyPr/>
          <a:lstStyle/>
          <a:p>
            <a:fld id="{D61554F4-48A8-4B33-9219-AF1F26D33B05}" type="slidenum">
              <a:rPr lang="en-US" smtClean="0">
                <a:ea typeface="ＭＳ Ｐゴシック" charset="-128"/>
              </a:rPr>
              <a:pPr/>
              <a:t>5</a:t>
            </a:fld>
            <a:endParaRPr lang="en-US" dirty="0" smtClean="0">
              <a:ea typeface="ＭＳ Ｐゴシック" charset="-128"/>
            </a:endParaRPr>
          </a:p>
        </p:txBody>
      </p:sp>
      <p:sp>
        <p:nvSpPr>
          <p:cNvPr id="44035" name="Slide Image Placeholder 1"/>
          <p:cNvSpPr>
            <a:spLocks noGrp="1" noRot="1" noChangeAspect="1" noTextEdit="1"/>
          </p:cNvSpPr>
          <p:nvPr>
            <p:ph type="sldImg"/>
          </p:nvPr>
        </p:nvSpPr>
        <p:spPr>
          <a:xfrm>
            <a:off x="1143000" y="685800"/>
            <a:ext cx="4572000" cy="3429000"/>
          </a:xfrm>
          <a:ln/>
        </p:spPr>
      </p:sp>
      <p:sp>
        <p:nvSpPr>
          <p:cNvPr id="44036" name="Notes Placeholder 2"/>
          <p:cNvSpPr>
            <a:spLocks noGrp="1"/>
          </p:cNvSpPr>
          <p:nvPr>
            <p:ph type="body" idx="1"/>
          </p:nvPr>
        </p:nvSpPr>
        <p:spPr>
          <a:xfrm>
            <a:off x="685800" y="4343400"/>
            <a:ext cx="5486400" cy="4114800"/>
          </a:xfrm>
          <a:noFill/>
          <a:ln/>
        </p:spPr>
        <p:txBody>
          <a:bodyPr lIns="87947" tIns="43973" rIns="87947" bIns="43973"/>
          <a:lstStyle/>
          <a:p>
            <a:pPr eaLnBrk="1" hangingPunct="1"/>
            <a:r>
              <a:rPr lang="en-GB" baseline="0" dirty="0" smtClean="0"/>
              <a:t>There are many outbound use cases for activities like collections, appointment reminders, and surveys that are universally considered and used across different industries.  Each </a:t>
            </a:r>
            <a:r>
              <a:rPr lang="en-GB" dirty="0" smtClean="0"/>
              <a:t>industry has its</a:t>
            </a:r>
            <a:r>
              <a:rPr lang="en-GB" baseline="0" dirty="0" smtClean="0"/>
              <a:t> own unique set of applications.  </a:t>
            </a:r>
          </a:p>
          <a:p>
            <a:pPr eaLnBrk="1" hangingPunct="1"/>
            <a:r>
              <a:rPr lang="en-GB" dirty="0" smtClean="0"/>
              <a:t>Utilities</a:t>
            </a:r>
            <a:r>
              <a:rPr lang="en-GB" baseline="0" dirty="0" smtClean="0"/>
              <a:t> and </a:t>
            </a:r>
            <a:r>
              <a:rPr lang="en-GB" dirty="0" smtClean="0"/>
              <a:t>government</a:t>
            </a:r>
            <a:r>
              <a:rPr lang="en-GB" baseline="0" dirty="0" smtClean="0"/>
              <a:t> </a:t>
            </a:r>
            <a:r>
              <a:rPr lang="en-GB" dirty="0" smtClean="0"/>
              <a:t>organizations</a:t>
            </a:r>
            <a:r>
              <a:rPr lang="en-GB" baseline="0" dirty="0" smtClean="0"/>
              <a:t> </a:t>
            </a:r>
            <a:r>
              <a:rPr lang="en-GB" dirty="0" smtClean="0"/>
              <a:t>are often required to inform customers and citizens of particular events, such as upcoming power outages</a:t>
            </a:r>
            <a:r>
              <a:rPr lang="en-GB" baseline="0" dirty="0" smtClean="0"/>
              <a:t> and power restoration, and other events</a:t>
            </a:r>
            <a:r>
              <a:rPr lang="en-GB" dirty="0" smtClean="0"/>
              <a:t> such as snow storms, hurricanes or risk of flooding.  Local communities and educational institutions leverage</a:t>
            </a:r>
            <a:r>
              <a:rPr lang="en-GB" baseline="0" dirty="0" smtClean="0"/>
              <a:t> outbound for purposes of fund raising, communicating emergency campus or school closings, or schedule changes.  </a:t>
            </a:r>
            <a:endParaRPr lang="en-GB" dirty="0" smtClean="0"/>
          </a:p>
          <a:p>
            <a:pPr marL="0" marR="0" indent="0" algn="l" defTabSz="914400" rtl="0" eaLnBrk="1" fontAlgn="base" latinLnBrk="0" hangingPunct="1">
              <a:lnSpc>
                <a:spcPct val="90000"/>
              </a:lnSpc>
              <a:spcBef>
                <a:spcPct val="45000"/>
              </a:spcBef>
              <a:spcAft>
                <a:spcPct val="0"/>
              </a:spcAft>
              <a:buClr>
                <a:schemeClr val="tx1"/>
              </a:buClr>
              <a:buSzPct val="90000"/>
              <a:buFontTx/>
              <a:buNone/>
              <a:tabLst/>
              <a:defRPr/>
            </a:pPr>
            <a:r>
              <a:rPr lang="en-GB" dirty="0" smtClean="0"/>
              <a:t>Many organizations in healthcare actively reach out to customers to remind them of upcoming appointments, while utilities make outbound calls to proactively inform customers about maintenance work to avoid incoming complaint calls</a:t>
            </a:r>
            <a:r>
              <a:rPr lang="en-GB" baseline="0" dirty="0" smtClean="0"/>
              <a:t> or to confirm field service appointments to avoid costly truck rolls.  </a:t>
            </a:r>
            <a:endParaRPr lang="en-GB" dirty="0" smtClean="0"/>
          </a:p>
          <a:p>
            <a:pPr eaLnBrk="1" hangingPunct="1"/>
            <a:r>
              <a:rPr lang="en-GB" dirty="0" smtClean="0"/>
              <a:t>Finally,</a:t>
            </a:r>
            <a:r>
              <a:rPr lang="en-GB" baseline="0" dirty="0" smtClean="0"/>
              <a:t> o</a:t>
            </a:r>
            <a:r>
              <a:rPr lang="en-GB" dirty="0" smtClean="0"/>
              <a:t>utbound solutions are also used by many of our Financial</a:t>
            </a:r>
            <a:r>
              <a:rPr lang="en-GB" baseline="0" dirty="0" smtClean="0"/>
              <a:t> and Insurance </a:t>
            </a:r>
            <a:r>
              <a:rPr lang="en-GB" dirty="0" smtClean="0"/>
              <a:t>customers use Proactive</a:t>
            </a:r>
            <a:r>
              <a:rPr lang="en-GB" baseline="0" dirty="0" smtClean="0"/>
              <a:t> Contact from traditional purposes such as collections and cross-sell telemarketing</a:t>
            </a:r>
          </a:p>
        </p:txBody>
      </p:sp>
      <p:sp>
        <p:nvSpPr>
          <p:cNvPr id="4403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7947" tIns="43973" rIns="87947" bIns="43973" anchor="b"/>
          <a:lstStyle/>
          <a:p>
            <a:pPr algn="r" defTabSz="438150"/>
            <a:fld id="{418A4715-0F1B-4851-9947-655735F949A0}" type="slidenum">
              <a:rPr lang="en-US" sz="1200">
                <a:solidFill>
                  <a:schemeClr val="tx1"/>
                </a:solidFill>
              </a:rPr>
              <a:pPr algn="r" defTabSz="438150"/>
              <a:t>5</a:t>
            </a:fld>
            <a:endParaRPr lang="en-US" sz="1200" dirty="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3884613" y="8685213"/>
            <a:ext cx="2971800" cy="457200"/>
          </a:xfrm>
          <a:prstGeom prst="rect">
            <a:avLst/>
          </a:prstGeom>
          <a:noFill/>
        </p:spPr>
        <p:txBody>
          <a:bodyPr/>
          <a:lstStyle/>
          <a:p>
            <a:fld id="{D61554F4-48A8-4B33-9219-AF1F26D33B05}" type="slidenum">
              <a:rPr lang="en-US" smtClean="0">
                <a:ea typeface="ＭＳ Ｐゴシック" charset="-128"/>
              </a:rPr>
              <a:pPr/>
              <a:t>6</a:t>
            </a:fld>
            <a:endParaRPr lang="en-US" dirty="0" smtClean="0">
              <a:ea typeface="ＭＳ Ｐゴシック" charset="-128"/>
            </a:endParaRPr>
          </a:p>
        </p:txBody>
      </p:sp>
      <p:sp>
        <p:nvSpPr>
          <p:cNvPr id="44035" name="Slide Image Placeholder 1"/>
          <p:cNvSpPr>
            <a:spLocks noGrp="1" noRot="1" noChangeAspect="1" noTextEdit="1"/>
          </p:cNvSpPr>
          <p:nvPr>
            <p:ph type="sldImg"/>
          </p:nvPr>
        </p:nvSpPr>
        <p:spPr>
          <a:xfrm>
            <a:off x="1143000" y="685800"/>
            <a:ext cx="4572000" cy="3429000"/>
          </a:xfrm>
          <a:ln/>
        </p:spPr>
      </p:sp>
      <p:sp>
        <p:nvSpPr>
          <p:cNvPr id="44036" name="Notes Placeholder 2"/>
          <p:cNvSpPr>
            <a:spLocks noGrp="1"/>
          </p:cNvSpPr>
          <p:nvPr>
            <p:ph type="body" idx="1"/>
          </p:nvPr>
        </p:nvSpPr>
        <p:spPr>
          <a:xfrm>
            <a:off x="685800" y="4343400"/>
            <a:ext cx="5486400" cy="4114800"/>
          </a:xfrm>
          <a:noFill/>
          <a:ln/>
        </p:spPr>
        <p:txBody>
          <a:bodyPr lIns="87947" tIns="43973" rIns="87947" bIns="43973"/>
          <a:lstStyle/>
          <a:p>
            <a:pPr marL="225425" lvl="1" indent="-225425">
              <a:lnSpc>
                <a:spcPct val="90000"/>
              </a:lnSpc>
              <a:spcAft>
                <a:spcPts val="1800"/>
              </a:spcAft>
              <a:buClr>
                <a:schemeClr val="accent2"/>
              </a:buClr>
              <a:buSzPct val="150000"/>
              <a:buFont typeface="Lucida Grande"/>
              <a:buChar char="‣"/>
            </a:pPr>
            <a:r>
              <a:rPr lang="en-US" sz="1400" dirty="0" smtClean="0">
                <a:solidFill>
                  <a:schemeClr val="tx1"/>
                </a:solidFill>
              </a:rPr>
              <a:t>Voice is 2x cost other channels, but ….           </a:t>
            </a:r>
            <a:r>
              <a:rPr lang="en-US" sz="1400" i="1" dirty="0" smtClean="0">
                <a:solidFill>
                  <a:schemeClr val="tx1"/>
                </a:solidFill>
              </a:rPr>
              <a:t>other channels have lower customer satisfaction</a:t>
            </a:r>
          </a:p>
          <a:p>
            <a:pPr marL="225425" lvl="1" indent="-225425">
              <a:lnSpc>
                <a:spcPct val="90000"/>
              </a:lnSpc>
              <a:spcAft>
                <a:spcPts val="1800"/>
              </a:spcAft>
              <a:buClr>
                <a:schemeClr val="accent2"/>
              </a:buClr>
              <a:buSzPct val="150000"/>
              <a:buFont typeface="Lucida Grande"/>
              <a:buChar char="‣"/>
            </a:pPr>
            <a:r>
              <a:rPr lang="en-US" sz="1400" dirty="0" smtClean="0">
                <a:solidFill>
                  <a:schemeClr val="tx1"/>
                </a:solidFill>
              </a:rPr>
              <a:t>&gt;50% of self service interactions….   </a:t>
            </a:r>
            <a:r>
              <a:rPr lang="en-US" sz="1400" i="1" dirty="0" smtClean="0">
                <a:solidFill>
                  <a:schemeClr val="tx1"/>
                </a:solidFill>
              </a:rPr>
              <a:t>require a high cost agent</a:t>
            </a:r>
          </a:p>
          <a:p>
            <a:pPr>
              <a:lnSpc>
                <a:spcPct val="80000"/>
              </a:lnSpc>
            </a:pPr>
            <a:endParaRPr lang="en-US" altLang="ko-KR" b="1" dirty="0" smtClean="0">
              <a:ea typeface="ヒラギノ角ゴ Pro W3"/>
              <a:cs typeface="ヒラギノ角ゴ Pro W3"/>
            </a:endParaRPr>
          </a:p>
          <a:p>
            <a:pPr>
              <a:lnSpc>
                <a:spcPct val="80000"/>
              </a:lnSpc>
            </a:pPr>
            <a:r>
              <a:rPr lang="en-US" altLang="ko-KR" dirty="0" smtClean="0">
                <a:ea typeface="ヒラギノ角ゴ Pro W3"/>
                <a:cs typeface="ヒラギノ角ゴ Pro W3"/>
              </a:rPr>
              <a:t>Labor is by far the largest contact center expense</a:t>
            </a:r>
          </a:p>
          <a:p>
            <a:pPr>
              <a:lnSpc>
                <a:spcPct val="80000"/>
              </a:lnSpc>
            </a:pPr>
            <a:r>
              <a:rPr lang="en-US" altLang="ko-KR" dirty="0" smtClean="0">
                <a:ea typeface="ヒラギノ角ゴ Pro W3"/>
                <a:cs typeface="ヒラギノ角ゴ Pro W3"/>
              </a:rPr>
              <a:t>Although technology is a smaller expense it is a key leverage point to address labor cost</a:t>
            </a:r>
          </a:p>
          <a:p>
            <a:pPr>
              <a:lnSpc>
                <a:spcPct val="80000"/>
              </a:lnSpc>
            </a:pPr>
            <a:r>
              <a:rPr lang="en-US" altLang="ko-KR" dirty="0" smtClean="0">
                <a:ea typeface="ヒラギノ角ゴ Pro W3"/>
                <a:cs typeface="ヒラギノ角ゴ Pro W3"/>
              </a:rPr>
              <a:t>A specific example is only a 1 percentage point improvement in first contact resolution, enabled by technology, could create 1.6B in labor savings for the industry </a:t>
            </a:r>
          </a:p>
          <a:p>
            <a:pPr>
              <a:lnSpc>
                <a:spcPct val="80000"/>
              </a:lnSpc>
            </a:pPr>
            <a:r>
              <a:rPr lang="en-US" altLang="ko-KR" b="1" dirty="0" smtClean="0">
                <a:ea typeface="ヒラギノ角ゴ Pro W3"/>
                <a:cs typeface="ヒラギノ角ゴ Pro W3"/>
              </a:rPr>
              <a:t>Its worthwhile time to understand how technology can better serve you to increase your competitiveness ?</a:t>
            </a:r>
          </a:p>
          <a:p>
            <a:pPr>
              <a:lnSpc>
                <a:spcPct val="80000"/>
              </a:lnSpc>
            </a:pPr>
            <a:endParaRPr lang="en-US" b="1" dirty="0" smtClean="0">
              <a:ea typeface="ヒラギノ角ゴ Pro W3"/>
              <a:cs typeface="ヒラギノ角ゴ Pro W3"/>
            </a:endParaRPr>
          </a:p>
          <a:p>
            <a:pPr>
              <a:lnSpc>
                <a:spcPct val="80000"/>
              </a:lnSpc>
            </a:pPr>
            <a:r>
              <a:rPr lang="en-US" b="1" dirty="0" smtClean="0">
                <a:ea typeface="ヒラギノ角ゴ Pro W3"/>
                <a:cs typeface="ヒラギノ角ゴ Pro W3"/>
              </a:rPr>
              <a:t>Improving your agent productivity  - whether</a:t>
            </a:r>
            <a:r>
              <a:rPr lang="en-US" b="1" baseline="0" dirty="0" smtClean="0">
                <a:ea typeface="ヒラギノ角ゴ Pro W3"/>
                <a:cs typeface="ヒラギノ角ゴ Pro W3"/>
              </a:rPr>
              <a:t> inbound or outbound – is a key to success</a:t>
            </a:r>
            <a:endParaRPr lang="en-US" b="1" dirty="0" smtClean="0">
              <a:ea typeface="ヒラギノ角ゴ Pro W3"/>
              <a:cs typeface="ヒラギノ角ゴ Pro W3"/>
            </a:endParaRPr>
          </a:p>
          <a:p>
            <a:pPr eaLnBrk="1" hangingPunct="1"/>
            <a:endParaRPr lang="en-GB" baseline="0" dirty="0" smtClean="0"/>
          </a:p>
          <a:p>
            <a:pPr eaLnBrk="1" hangingPunct="1"/>
            <a:endParaRPr lang="en-GB" baseline="0" dirty="0" smtClean="0"/>
          </a:p>
          <a:p>
            <a:pPr eaLnBrk="1" hangingPunct="1"/>
            <a:endParaRPr lang="en-GB" baseline="0" dirty="0" smtClean="0"/>
          </a:p>
        </p:txBody>
      </p:sp>
      <p:sp>
        <p:nvSpPr>
          <p:cNvPr id="4403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7947" tIns="43973" rIns="87947" bIns="43973" anchor="b"/>
          <a:lstStyle/>
          <a:p>
            <a:pPr algn="r" defTabSz="438150"/>
            <a:fld id="{418A4715-0F1B-4851-9947-655735F949A0}" type="slidenum">
              <a:rPr lang="en-US" sz="1200">
                <a:solidFill>
                  <a:schemeClr val="tx1"/>
                </a:solidFill>
              </a:rPr>
              <a:pPr algn="r" defTabSz="438150"/>
              <a:t>6</a:t>
            </a:fld>
            <a:endParaRPr lang="en-US" sz="1200"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606425"/>
            <a:ext cx="4733925" cy="3549650"/>
          </a:xfrm>
        </p:spPr>
      </p:sp>
      <p:sp>
        <p:nvSpPr>
          <p:cNvPr id="3" name="Notes Placeholder 2"/>
          <p:cNvSpPr>
            <a:spLocks noGrp="1"/>
          </p:cNvSpPr>
          <p:nvPr>
            <p:ph type="body" idx="1"/>
          </p:nvPr>
        </p:nvSpPr>
        <p:spPr/>
        <p:txBody>
          <a:bodyPr>
            <a:normAutofit/>
          </a:bodyPr>
          <a:lstStyle/>
          <a:p>
            <a:r>
              <a:rPr lang="en-GB" dirty="0" smtClean="0"/>
              <a:t>Building an ROI for Proactive Contact takes a multi-facetted approach. We need to look into three different areas to get the full scope of the financial impact of the solution:</a:t>
            </a:r>
          </a:p>
          <a:p>
            <a:pPr marL="171450" indent="-171450">
              <a:buFont typeface="Arial" pitchFamily="34" charset="0"/>
              <a:buChar char="•"/>
            </a:pPr>
            <a:r>
              <a:rPr lang="en-GB" dirty="0" smtClean="0"/>
              <a:t>First, look at efficiency: Can we improve the number of Connects Per Hour?</a:t>
            </a:r>
          </a:p>
          <a:p>
            <a:pPr marL="171450" indent="-171450">
              <a:buFont typeface="Arial" pitchFamily="34" charset="0"/>
              <a:buChar char="•"/>
            </a:pPr>
            <a:r>
              <a:rPr lang="en-GB" dirty="0" smtClean="0"/>
              <a:t>Second, look at effectiveness: Can we improve the Right Party Connect rate?</a:t>
            </a:r>
          </a:p>
          <a:p>
            <a:pPr marL="171450" indent="-171450">
              <a:buFont typeface="Arial" pitchFamily="34" charset="0"/>
              <a:buChar char="•"/>
            </a:pPr>
            <a:r>
              <a:rPr lang="en-GB" dirty="0" smtClean="0"/>
              <a:t>Third, review the utilization: Can we improve the Actual Agent Hours?</a:t>
            </a:r>
          </a:p>
          <a:p>
            <a:pPr marL="171450" indent="-171450">
              <a:buFont typeface="Arial" pitchFamily="34" charset="0"/>
              <a:buChar char="•"/>
            </a:pPr>
            <a:endParaRPr lang="en-GB" dirty="0" smtClean="0"/>
          </a:p>
          <a:p>
            <a:pPr>
              <a:spcBef>
                <a:spcPts val="0"/>
              </a:spcBef>
              <a:buFont typeface="Arial" pitchFamily="34" charset="0"/>
              <a:buNone/>
            </a:pPr>
            <a:r>
              <a:rPr lang="en-GB" dirty="0" smtClean="0"/>
              <a:t>As we can see in the lower right box, small gains in each of these areas lead</a:t>
            </a:r>
            <a:r>
              <a:rPr lang="en-GB" baseline="0" dirty="0" smtClean="0"/>
              <a:t> to a tremendous increase in agent productivity.</a:t>
            </a:r>
            <a:endParaRPr lang="en-GB" dirty="0" smtClean="0"/>
          </a:p>
          <a:p>
            <a:r>
              <a:rPr lang="en-GB" dirty="0" smtClean="0"/>
              <a:t>In the next few pages we will go into the detail of each of these three aspects</a:t>
            </a:r>
            <a:r>
              <a:rPr lang="en-GB" baseline="0" dirty="0" smtClean="0"/>
              <a:t> and how the increased agent productivity results in tremendous value and extremely short ROI timeframes for our customers.</a:t>
            </a:r>
          </a:p>
          <a:p>
            <a:r>
              <a:rPr lang="en-GB" baseline="0" dirty="0" smtClean="0"/>
              <a:t>Before moving on take a few minutes to thoroughly review this slide, it is the foundation from which all Proactive Contact ROI analyses are built.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eaLnBrk="0" fontAlgn="base" hangingPunct="0">
              <a:lnSpc>
                <a:spcPct val="90000"/>
              </a:lnSpc>
              <a:spcBef>
                <a:spcPct val="0"/>
              </a:spcBef>
              <a:spcAft>
                <a:spcPct val="0"/>
              </a:spcAft>
              <a:defRPr>
                <a:solidFill>
                  <a:schemeClr val="tx2"/>
                </a:solidFill>
                <a:latin typeface="Arial" charset="0"/>
              </a:defRPr>
            </a:lvl6pPr>
            <a:lvl7pPr marL="2971800" indent="-228600" eaLnBrk="0" fontAlgn="base" hangingPunct="0">
              <a:lnSpc>
                <a:spcPct val="90000"/>
              </a:lnSpc>
              <a:spcBef>
                <a:spcPct val="0"/>
              </a:spcBef>
              <a:spcAft>
                <a:spcPct val="0"/>
              </a:spcAft>
              <a:defRPr>
                <a:solidFill>
                  <a:schemeClr val="tx2"/>
                </a:solidFill>
                <a:latin typeface="Arial" charset="0"/>
              </a:defRPr>
            </a:lvl7pPr>
            <a:lvl8pPr marL="3429000" indent="-228600" eaLnBrk="0" fontAlgn="base" hangingPunct="0">
              <a:lnSpc>
                <a:spcPct val="90000"/>
              </a:lnSpc>
              <a:spcBef>
                <a:spcPct val="0"/>
              </a:spcBef>
              <a:spcAft>
                <a:spcPct val="0"/>
              </a:spcAft>
              <a:defRPr>
                <a:solidFill>
                  <a:schemeClr val="tx2"/>
                </a:solidFill>
                <a:latin typeface="Arial" charset="0"/>
              </a:defRPr>
            </a:lvl8pPr>
            <a:lvl9pPr marL="3886200" indent="-228600" eaLnBrk="0" fontAlgn="base" hangingPunct="0">
              <a:lnSpc>
                <a:spcPct val="90000"/>
              </a:lnSpc>
              <a:spcBef>
                <a:spcPct val="0"/>
              </a:spcBef>
              <a:spcAft>
                <a:spcPct val="0"/>
              </a:spcAft>
              <a:defRPr>
                <a:solidFill>
                  <a:schemeClr val="tx2"/>
                </a:solidFill>
                <a:latin typeface="Arial" charset="0"/>
              </a:defRPr>
            </a:lvl9pPr>
          </a:lstStyle>
          <a:p>
            <a:fld id="{F0D6F021-1DA5-4071-ABA3-06374536BC1F}" type="slidenum">
              <a:rPr lang="en-US" smtClean="0"/>
              <a:pPr/>
              <a:t>8</a:t>
            </a:fld>
            <a:endParaRPr lang="en-US" smtClean="0"/>
          </a:p>
        </p:txBody>
      </p:sp>
      <p:sp>
        <p:nvSpPr>
          <p:cNvPr id="870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r>
              <a:rPr lang="en-US" dirty="0" smtClean="0"/>
              <a:t>Proactive Contact is a</a:t>
            </a:r>
            <a:r>
              <a:rPr lang="en-US" baseline="0" dirty="0" smtClean="0"/>
              <a:t> 15</a:t>
            </a:r>
            <a:r>
              <a:rPr lang="en-US" baseline="30000" dirty="0" smtClean="0"/>
              <a:t>th</a:t>
            </a:r>
            <a:r>
              <a:rPr lang="en-US" baseline="0" dirty="0" smtClean="0"/>
              <a:t> generation</a:t>
            </a:r>
            <a:r>
              <a:rPr lang="en-US" dirty="0" smtClean="0"/>
              <a:t> outbound system that gives contact centers the capabilities they need to organize, initiate, and track outbound communications.</a:t>
            </a:r>
          </a:p>
          <a:p>
            <a:r>
              <a:rPr lang="en-US" dirty="0" smtClean="0"/>
              <a:t>The primary</a:t>
            </a:r>
            <a:r>
              <a:rPr lang="en-US" baseline="0" dirty="0" smtClean="0"/>
              <a:t> goal of Proactive Contact is to</a:t>
            </a:r>
            <a:r>
              <a:rPr lang="en-US" dirty="0" smtClean="0"/>
              <a:t> maximize agent productivity by providing:</a:t>
            </a:r>
          </a:p>
          <a:p>
            <a:pPr marL="88900" indent="-88900">
              <a:buFontTx/>
              <a:buChar char="•"/>
            </a:pPr>
            <a:r>
              <a:rPr lang="en-US" dirty="0" smtClean="0"/>
              <a:t>Predictive dialing – the system dials ahead of an agents availability, screens out unproductive connects such as answering machines and busy signals, and only passes live voices, with customer data, to agents.</a:t>
            </a:r>
          </a:p>
          <a:p>
            <a:pPr marL="88900" indent="-88900">
              <a:buFontTx/>
              <a:buChar char="•"/>
            </a:pPr>
            <a:r>
              <a:rPr lang="en-US" dirty="0" smtClean="0"/>
              <a:t>Preview dialing – the agent has the ability to review customer data on screen before  the call is placed.  This feature is often a critical part of a customers overall</a:t>
            </a:r>
            <a:r>
              <a:rPr lang="en-US" baseline="0" dirty="0" smtClean="0"/>
              <a:t> outbound strategy allowing management to use the system for more complicated outbound contact efforts where agent preview time is necessary.</a:t>
            </a:r>
            <a:endParaRPr lang="en-US" dirty="0" smtClean="0"/>
          </a:p>
          <a:p>
            <a:pPr marL="88900" indent="-88900">
              <a:buFontTx/>
              <a:buChar char="•"/>
            </a:pPr>
            <a:r>
              <a:rPr lang="en-US" dirty="0" smtClean="0"/>
              <a:t>Agent Blending – This</a:t>
            </a:r>
            <a:r>
              <a:rPr lang="en-US" baseline="0" dirty="0" smtClean="0"/>
              <a:t> feature </a:t>
            </a:r>
            <a:r>
              <a:rPr lang="en-US" dirty="0" smtClean="0"/>
              <a:t>allows</a:t>
            </a:r>
            <a:r>
              <a:rPr lang="en-US" baseline="0" dirty="0" smtClean="0"/>
              <a:t> customers</a:t>
            </a:r>
            <a:r>
              <a:rPr lang="en-US" dirty="0" smtClean="0"/>
              <a:t> to better utilize agent “downtime” during times of low inbound contact volume to  perform outbound calls.</a:t>
            </a:r>
          </a:p>
          <a:p>
            <a:pPr marL="88900" marR="0" indent="-88900" algn="l" defTabSz="914400" rtl="0" eaLnBrk="0" fontAlgn="base" latinLnBrk="0" hangingPunct="0">
              <a:lnSpc>
                <a:spcPct val="90000"/>
              </a:lnSpc>
              <a:spcBef>
                <a:spcPct val="45000"/>
              </a:spcBef>
              <a:spcAft>
                <a:spcPct val="0"/>
              </a:spcAft>
              <a:buClr>
                <a:schemeClr val="tx1"/>
              </a:buClr>
              <a:buSzPct val="90000"/>
              <a:buFontTx/>
              <a:buChar char="•"/>
              <a:tabLst/>
              <a:defRPr/>
            </a:pPr>
            <a:r>
              <a:rPr lang="en-US" dirty="0" smtClean="0"/>
              <a:t>Virtual Agent capabilities.  These</a:t>
            </a:r>
            <a:r>
              <a:rPr lang="en-US" baseline="0" dirty="0" smtClean="0"/>
              <a:t> features enable "agentless" campaigns to be combined with agent-based activity for an overall outbound strategy.  Since the agent labor cost is removed from these campaigns, customers can use this type of communication for lower value calls such as appointment reminders or low balance collections.</a:t>
            </a:r>
          </a:p>
          <a:p>
            <a:pPr marL="88900" marR="0" indent="-88900" algn="l" defTabSz="914400" rtl="0" eaLnBrk="0" fontAlgn="base" latinLnBrk="0" hangingPunct="0">
              <a:lnSpc>
                <a:spcPct val="90000"/>
              </a:lnSpc>
              <a:spcBef>
                <a:spcPct val="45000"/>
              </a:spcBef>
              <a:spcAft>
                <a:spcPct val="0"/>
              </a:spcAft>
              <a:buClr>
                <a:schemeClr val="tx1"/>
              </a:buClr>
              <a:buSzPct val="90000"/>
              <a:buFontTx/>
              <a:buChar char="•"/>
              <a:tabLst/>
              <a:defRPr/>
            </a:pPr>
            <a:r>
              <a:rPr lang="en-US" dirty="0" smtClean="0"/>
              <a:t>Integrated management tools streamline campaign management, real-time and historical reporting, system management</a:t>
            </a:r>
          </a:p>
          <a:p>
            <a:pPr marL="88900" marR="0" indent="-88900" algn="l" defTabSz="914400" rtl="0" eaLnBrk="0" fontAlgn="base" latinLnBrk="0" hangingPunct="0">
              <a:lnSpc>
                <a:spcPct val="90000"/>
              </a:lnSpc>
              <a:spcBef>
                <a:spcPct val="45000"/>
              </a:spcBef>
              <a:spcAft>
                <a:spcPct val="0"/>
              </a:spcAft>
              <a:buClr>
                <a:schemeClr val="tx1"/>
              </a:buClr>
              <a:buSzPct val="90000"/>
              <a:buFontTx/>
              <a:buChar char="•"/>
              <a:tabLst/>
              <a:defRPr/>
            </a:pPr>
            <a:endParaRPr lang="en-US" baseline="0" dirty="0" smtClean="0"/>
          </a:p>
        </p:txBody>
      </p:sp>
      <p:sp>
        <p:nvSpPr>
          <p:cNvPr id="87044" name="Slide Image Placeholder 3"/>
          <p:cNvSpPr>
            <a:spLocks noGrp="1" noRot="1" noChangeAspect="1" noTextEdit="1"/>
          </p:cNvSpPr>
          <p:nvPr>
            <p:ph type="sldImg"/>
          </p:nvPr>
        </p:nvSpPr>
        <p:spPr>
          <a:xfrm>
            <a:off x="1350963" y="322263"/>
            <a:ext cx="4156075" cy="3116262"/>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350963" y="322263"/>
            <a:ext cx="4156075" cy="3116262"/>
          </a:xfrm>
          <a:ln/>
        </p:spPr>
      </p:sp>
      <p:sp>
        <p:nvSpPr>
          <p:cNvPr id="80899" name="Notes Placeholder 2"/>
          <p:cNvSpPr>
            <a:spLocks noGrp="1"/>
          </p:cNvSpPr>
          <p:nvPr>
            <p:ph type="body" idx="1"/>
          </p:nvPr>
        </p:nvSpPr>
        <p:spPr>
          <a:noFill/>
          <a:ln/>
        </p:spPr>
        <p:txBody>
          <a:bodyPr/>
          <a:lstStyle/>
          <a:p>
            <a:r>
              <a:rPr lang="en-GB" dirty="0" smtClean="0"/>
              <a:t>Avaya currently delivers a number of products in the outbound market.</a:t>
            </a:r>
          </a:p>
          <a:p>
            <a:r>
              <a:rPr lang="en-GB" dirty="0" smtClean="0"/>
              <a:t>Proactive Contact is Avaya's high performance industry leading outbound solution and is primarily targeted</a:t>
            </a:r>
            <a:r>
              <a:rPr lang="en-GB" baseline="0" dirty="0" smtClean="0"/>
              <a:t> to address</a:t>
            </a:r>
            <a:r>
              <a:rPr lang="en-GB" dirty="0" smtClean="0"/>
              <a:t> agent based customer contact.  Traditional markets</a:t>
            </a:r>
            <a:r>
              <a:rPr lang="en-GB" baseline="0" dirty="0" smtClean="0"/>
              <a:t> for this solution include Fortune 500 customers engaging in Collections, Telemarketing and </a:t>
            </a:r>
            <a:r>
              <a:rPr lang="en-GB" baseline="0" dirty="0" err="1" smtClean="0"/>
              <a:t>Teleservicing</a:t>
            </a:r>
            <a:r>
              <a:rPr lang="en-GB" baseline="0" dirty="0" smtClean="0"/>
              <a:t>.</a:t>
            </a:r>
            <a:endParaRPr lang="en-GB" dirty="0" smtClean="0"/>
          </a:p>
          <a:p>
            <a:r>
              <a:rPr lang="en-GB" dirty="0" smtClean="0">
                <a:solidFill>
                  <a:schemeClr val="accent1"/>
                </a:solidFill>
              </a:rPr>
              <a:t>Avaya’s</a:t>
            </a:r>
            <a:r>
              <a:rPr lang="en-GB" dirty="0" smtClean="0"/>
              <a:t> Proactive Outreach offer is a solution supported by Professional Services that integrates Proactive Contact and AVAYA VOICE PORTAL AS</a:t>
            </a:r>
            <a:r>
              <a:rPr lang="en-GB" baseline="0" dirty="0" smtClean="0"/>
              <a:t> WELL AS THE UPCOMING </a:t>
            </a:r>
            <a:r>
              <a:rPr lang="en-GB" dirty="0" smtClean="0"/>
              <a:t>Avaya AURA Experience Portal</a:t>
            </a:r>
            <a:r>
              <a:rPr lang="en-GB" baseline="0" dirty="0" smtClean="0"/>
              <a:t> for advanced "</a:t>
            </a:r>
            <a:r>
              <a:rPr lang="en-GB" baseline="0" dirty="0" err="1" smtClean="0"/>
              <a:t>agentless</a:t>
            </a:r>
            <a:r>
              <a:rPr lang="en-GB" baseline="0" dirty="0" smtClean="0"/>
              <a:t>" and self-service campaigns.  I</a:t>
            </a:r>
            <a:r>
              <a:rPr lang="en-GB" dirty="0" smtClean="0"/>
              <a:t>n other words, the Proactive</a:t>
            </a:r>
            <a:r>
              <a:rPr lang="en-GB" baseline="0" dirty="0" smtClean="0"/>
              <a:t> Contact</a:t>
            </a:r>
            <a:r>
              <a:rPr lang="en-GB" dirty="0" smtClean="0"/>
              <a:t> system's strengths</a:t>
            </a:r>
            <a:r>
              <a:rPr lang="en-GB" baseline="0" dirty="0" smtClean="0"/>
              <a:t> are </a:t>
            </a:r>
            <a:r>
              <a:rPr lang="en-GB" dirty="0" smtClean="0"/>
              <a:t>combined with Avaya's industry leading IVR solution for a powerful low-cost alternative to agent-based campaigns.</a:t>
            </a:r>
          </a:p>
          <a:p>
            <a:r>
              <a:rPr lang="en-GB" dirty="0" smtClean="0">
                <a:solidFill>
                  <a:schemeClr val="accent1"/>
                </a:solidFill>
              </a:rPr>
              <a:t>Avaya</a:t>
            </a:r>
            <a:r>
              <a:rPr lang="en-GB" dirty="0" smtClean="0"/>
              <a:t> has also started the process of migrating to a unified outbound solution. Proactive Outreach Manager (or POM) is Avaya’s next generation outbound platform and runs on the Avaya AURA</a:t>
            </a:r>
            <a:r>
              <a:rPr lang="en-GB" baseline="0" dirty="0" smtClean="0"/>
              <a:t> </a:t>
            </a:r>
            <a:r>
              <a:rPr lang="en-GB" dirty="0" smtClean="0"/>
              <a:t>Experience Portal.  Proactive</a:t>
            </a:r>
            <a:r>
              <a:rPr lang="en-GB" baseline="0" dirty="0" smtClean="0"/>
              <a:t> Outreach Manager is c</a:t>
            </a:r>
            <a:r>
              <a:rPr lang="en-GB" dirty="0" smtClean="0"/>
              <a:t>urrently released as an "</a:t>
            </a:r>
            <a:r>
              <a:rPr lang="en-GB" dirty="0" err="1" smtClean="0"/>
              <a:t>agentless</a:t>
            </a:r>
            <a:r>
              <a:rPr lang="en-GB" dirty="0" smtClean="0"/>
              <a:t>" solution</a:t>
            </a:r>
            <a:r>
              <a:rPr lang="en-GB" baseline="0" dirty="0" smtClean="0"/>
              <a:t> but</a:t>
            </a:r>
            <a:r>
              <a:rPr lang="en-GB" dirty="0" smtClean="0"/>
              <a:t> future releases will add agent-based outbound capabilities for all types of outbound strategies.  Ultimately,</a:t>
            </a:r>
            <a:r>
              <a:rPr lang="en-GB" baseline="0" dirty="0" smtClean="0"/>
              <a:t> Proactive Outreach Manager will bring all of the power and value that Proactive Contact offers today together with additional channels of outbound communication such as email and SMS.  In the meantime, you can sell Proactive Contact with the confidence that the next-generation Avaya Aura</a:t>
            </a:r>
            <a:r>
              <a:rPr lang="en-GB" baseline="30000" dirty="0" smtClean="0"/>
              <a:t>®</a:t>
            </a:r>
            <a:r>
              <a:rPr lang="en-GB" baseline="0" dirty="0" smtClean="0"/>
              <a:t> Contact Center will include a world-class outbound solution when your customer is ready to migrate</a:t>
            </a:r>
            <a:r>
              <a:rPr lang="en-GB" baseline="0" dirty="0" smtClean="0"/>
              <a:t>.</a:t>
            </a:r>
            <a:endParaRPr lang="en-GB" dirty="0" smtClean="0"/>
          </a:p>
        </p:txBody>
      </p:sp>
      <p:sp>
        <p:nvSpPr>
          <p:cNvPr id="80900" name="Slide Number Placeholder 3"/>
          <p:cNvSpPr>
            <a:spLocks noGrp="1"/>
          </p:cNvSpPr>
          <p:nvPr>
            <p:ph type="sldNum" sz="quarter" idx="5"/>
          </p:nvPr>
        </p:nvSpPr>
        <p:spPr>
          <a:xfrm>
            <a:off x="3884613" y="8684926"/>
            <a:ext cx="2971800" cy="457513"/>
          </a:xfrm>
          <a:prstGeom prst="rect">
            <a:avLst/>
          </a:prstGeom>
          <a:noFill/>
        </p:spPr>
        <p:txBody>
          <a:bodyPr/>
          <a:lstStyle/>
          <a:p>
            <a:fld id="{560300C6-C99D-4CC3-A132-427E0D37A447}"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42"/>
          <p:cNvSpPr>
            <a:spLocks noChangeArrowheads="1"/>
          </p:cNvSpPr>
          <p:nvPr/>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a:defRPr/>
            </a:pPr>
            <a:endParaRPr lang="en-US">
              <a:solidFill>
                <a:schemeClr val="tx1"/>
              </a:solidFill>
            </a:endParaRPr>
          </a:p>
        </p:txBody>
      </p:sp>
      <p:grpSp>
        <p:nvGrpSpPr>
          <p:cNvPr id="5" name="Group 97"/>
          <p:cNvGrpSpPr>
            <a:grpSpLocks/>
          </p:cNvGrpSpPr>
          <p:nvPr/>
        </p:nvGrpSpPr>
        <p:grpSpPr bwMode="auto">
          <a:xfrm>
            <a:off x="2322513" y="0"/>
            <a:ext cx="6821487" cy="1058863"/>
            <a:chOff x="3784600" y="0"/>
            <a:chExt cx="5359400" cy="831851"/>
          </a:xfrm>
        </p:grpSpPr>
        <p:sp>
          <p:nvSpPr>
            <p:cNvPr id="6" name="Rectangle 496"/>
            <p:cNvSpPr>
              <a:spLocks noChangeArrowheads="1"/>
            </p:cNvSpPr>
            <p:nvPr/>
          </p:nvSpPr>
          <p:spPr bwMode="invGray">
            <a:xfrm>
              <a:off x="4100152"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chemeClr val="tx1"/>
                </a:solidFill>
              </a:endParaRPr>
            </a:p>
          </p:txBody>
        </p:sp>
        <p:sp>
          <p:nvSpPr>
            <p:cNvPr id="7"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a:solidFill>
                  <a:schemeClr val="tx1"/>
                </a:solidFill>
              </a:endParaRPr>
            </a:p>
          </p:txBody>
        </p:sp>
        <p:sp>
          <p:nvSpPr>
            <p:cNvPr id="8" name="Rectangle 498"/>
            <p:cNvSpPr>
              <a:spLocks noChangeArrowheads="1"/>
            </p:cNvSpPr>
            <p:nvPr/>
          </p:nvSpPr>
          <p:spPr bwMode="invGray">
            <a:xfrm>
              <a:off x="8519132" y="0"/>
              <a:ext cx="624868" cy="563713"/>
            </a:xfrm>
            <a:prstGeom prst="rect">
              <a:avLst/>
            </a:prstGeom>
            <a:solidFill>
              <a:srgbClr val="D10811">
                <a:alpha val="45882"/>
              </a:srgbClr>
            </a:solidFill>
            <a:ln w="9525" algn="ctr">
              <a:noFill/>
              <a:miter lim="800000"/>
              <a:headEnd/>
              <a:tailEnd/>
            </a:ln>
          </p:spPr>
          <p:txBody>
            <a:bodyPr wrap="none" anchor="ctr"/>
            <a:lstStyle/>
            <a:p>
              <a:pPr>
                <a:defRPr/>
              </a:pPr>
              <a:endParaRPr lang="en-US">
                <a:solidFill>
                  <a:schemeClr val="tx1"/>
                </a:solidFill>
              </a:endParaRPr>
            </a:p>
          </p:txBody>
        </p:sp>
        <p:sp>
          <p:nvSpPr>
            <p:cNvPr id="9" name="Rectangle 499"/>
            <p:cNvSpPr>
              <a:spLocks noChangeArrowheads="1"/>
            </p:cNvSpPr>
            <p:nvPr/>
          </p:nvSpPr>
          <p:spPr bwMode="invGray">
            <a:xfrm>
              <a:off x="7875555"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a:solidFill>
                  <a:schemeClr val="tx1"/>
                </a:solidFill>
              </a:endParaRPr>
            </a:p>
          </p:txBody>
        </p:sp>
        <p:sp>
          <p:nvSpPr>
            <p:cNvPr id="10" name="Rectangle 500"/>
            <p:cNvSpPr>
              <a:spLocks noChangeArrowheads="1"/>
            </p:cNvSpPr>
            <p:nvPr/>
          </p:nvSpPr>
          <p:spPr bwMode="invGray">
            <a:xfrm>
              <a:off x="5677914" y="0"/>
              <a:ext cx="305574" cy="274374"/>
            </a:xfrm>
            <a:prstGeom prst="rect">
              <a:avLst/>
            </a:prstGeom>
            <a:solidFill>
              <a:srgbClr val="D10811">
                <a:alpha val="79999"/>
              </a:srgbClr>
            </a:solidFill>
            <a:ln w="9525">
              <a:noFill/>
              <a:miter lim="800000"/>
              <a:headEnd/>
              <a:tailEnd/>
            </a:ln>
          </p:spPr>
          <p:txBody>
            <a:bodyPr wrap="none" anchor="ctr"/>
            <a:lstStyle/>
            <a:p>
              <a:pPr>
                <a:defRPr/>
              </a:pPr>
              <a:endParaRPr lang="en-US">
                <a:solidFill>
                  <a:schemeClr val="tx1"/>
                </a:solidFill>
              </a:endParaRPr>
            </a:p>
          </p:txBody>
        </p:sp>
        <p:sp>
          <p:nvSpPr>
            <p:cNvPr id="11" name="Rectangle 501"/>
            <p:cNvSpPr>
              <a:spLocks noChangeArrowheads="1"/>
            </p:cNvSpPr>
            <p:nvPr/>
          </p:nvSpPr>
          <p:spPr bwMode="invGray">
            <a:xfrm>
              <a:off x="5362361"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chemeClr val="tx1"/>
                </a:solidFill>
              </a:endParaRPr>
            </a:p>
          </p:txBody>
        </p:sp>
        <p:sp>
          <p:nvSpPr>
            <p:cNvPr id="12" name="Rectangle 602"/>
            <p:cNvSpPr>
              <a:spLocks noChangeArrowheads="1"/>
            </p:cNvSpPr>
            <p:nvPr/>
          </p:nvSpPr>
          <p:spPr bwMode="invGray">
            <a:xfrm>
              <a:off x="6962574" y="0"/>
              <a:ext cx="922959" cy="831851"/>
            </a:xfrm>
            <a:prstGeom prst="rect">
              <a:avLst/>
            </a:prstGeom>
            <a:solidFill>
              <a:srgbClr val="D10811"/>
            </a:solidFill>
            <a:ln w="9525">
              <a:noFill/>
              <a:miter lim="800000"/>
              <a:headEnd/>
              <a:tailEnd/>
            </a:ln>
          </p:spPr>
          <p:txBody>
            <a:bodyPr wrap="none" anchor="ctr"/>
            <a:lstStyle/>
            <a:p>
              <a:pPr>
                <a:defRPr/>
              </a:pPr>
              <a:endParaRPr lang="en-US">
                <a:solidFill>
                  <a:schemeClr val="tx1"/>
                </a:solidFill>
              </a:endParaRPr>
            </a:p>
          </p:txBody>
        </p:sp>
        <p:sp>
          <p:nvSpPr>
            <p:cNvPr id="13" name="Rectangle 609"/>
            <p:cNvSpPr>
              <a:spLocks noChangeArrowheads="1"/>
            </p:cNvSpPr>
            <p:nvPr/>
          </p:nvSpPr>
          <p:spPr bwMode="invGray">
            <a:xfrm>
              <a:off x="6166833" y="0"/>
              <a:ext cx="305574" cy="274374"/>
            </a:xfrm>
            <a:prstGeom prst="rect">
              <a:avLst/>
            </a:prstGeom>
            <a:solidFill>
              <a:srgbClr val="D10811">
                <a:alpha val="38039"/>
              </a:srgbClr>
            </a:solidFill>
            <a:ln w="9525">
              <a:noFill/>
              <a:miter lim="800000"/>
              <a:headEnd/>
              <a:tailEnd/>
            </a:ln>
          </p:spPr>
          <p:txBody>
            <a:bodyPr wrap="none" anchor="ctr"/>
            <a:lstStyle/>
            <a:p>
              <a:pPr>
                <a:defRPr/>
              </a:pPr>
              <a:endParaRPr lang="en-US">
                <a:solidFill>
                  <a:schemeClr val="tx1"/>
                </a:solidFill>
              </a:endParaRPr>
            </a:p>
          </p:txBody>
        </p:sp>
      </p:grpSp>
      <p:pic>
        <p:nvPicPr>
          <p:cNvPr id="14" name="Picture 598" descr="subtle gray background"/>
          <p:cNvPicPr>
            <a:picLocks noChangeAspect="1" noChangeArrowheads="1"/>
          </p:cNvPicPr>
          <p:nvPr/>
        </p:nvPicPr>
        <p:blipFill>
          <a:blip r:embed="rId2" cstate="print"/>
          <a:srcRect t="5840"/>
          <a:stretch>
            <a:fillRect/>
          </a:stretch>
        </p:blipFill>
        <p:spPr bwMode="auto">
          <a:xfrm>
            <a:off x="0" y="354013"/>
            <a:ext cx="9144000" cy="5832475"/>
          </a:xfrm>
          <a:prstGeom prst="rect">
            <a:avLst/>
          </a:prstGeom>
          <a:noFill/>
          <a:ln w="9525">
            <a:noFill/>
            <a:miter lim="800000"/>
            <a:headEnd/>
            <a:tailEnd/>
          </a:ln>
        </p:spPr>
      </p:pic>
      <p:pic>
        <p:nvPicPr>
          <p:cNvPr id="15" name="Picture 624" descr="subtle gray background"/>
          <p:cNvPicPr>
            <a:picLocks noChangeAspect="1" noChangeArrowheads="1"/>
          </p:cNvPicPr>
          <p:nvPr/>
        </p:nvPicPr>
        <p:blipFill>
          <a:blip r:embed="rId3" cstate="print"/>
          <a:srcRect t="58356" b="3288"/>
          <a:stretch>
            <a:fillRect/>
          </a:stretch>
        </p:blipFill>
        <p:spPr bwMode="auto">
          <a:xfrm>
            <a:off x="0" y="5524500"/>
            <a:ext cx="9144000" cy="1333500"/>
          </a:xfrm>
          <a:prstGeom prst="rect">
            <a:avLst/>
          </a:prstGeom>
          <a:noFill/>
          <a:ln w="9525">
            <a:noFill/>
            <a:miter lim="800000"/>
            <a:headEnd/>
            <a:tailEnd/>
          </a:ln>
        </p:spPr>
      </p:pic>
      <p:sp>
        <p:nvSpPr>
          <p:cNvPr id="16" name="Oval 597"/>
          <p:cNvSpPr>
            <a:spLocks noChangeArrowheads="1"/>
          </p:cNvSpPr>
          <p:nvPr/>
        </p:nvSpPr>
        <p:spPr bwMode="auto">
          <a:xfrm>
            <a:off x="4210050" y="6030913"/>
            <a:ext cx="5591175" cy="139700"/>
          </a:xfrm>
          <a:prstGeom prst="ellipse">
            <a:avLst/>
          </a:prstGeom>
          <a:gradFill rotWithShape="1">
            <a:gsLst>
              <a:gs pos="0">
                <a:srgbClr val="000000">
                  <a:alpha val="60001"/>
                </a:srgbClr>
              </a:gs>
              <a:gs pos="100000">
                <a:srgbClr val="000000">
                  <a:alpha val="0"/>
                </a:srgbClr>
              </a:gs>
            </a:gsLst>
            <a:path path="shape">
              <a:fillToRect l="50000" t="50000" r="50000" b="50000"/>
            </a:path>
          </a:gradFill>
          <a:ln w="9525">
            <a:noFill/>
            <a:round/>
            <a:headEnd/>
            <a:tailEnd/>
          </a:ln>
        </p:spPr>
        <p:txBody>
          <a:bodyPr wrap="none" anchor="ctr"/>
          <a:lstStyle/>
          <a:p>
            <a:pPr>
              <a:defRPr/>
            </a:pPr>
            <a:endParaRPr lang="en-US">
              <a:solidFill>
                <a:schemeClr val="tx1"/>
              </a:solidFill>
            </a:endParaRPr>
          </a:p>
        </p:txBody>
      </p:sp>
      <p:grpSp>
        <p:nvGrpSpPr>
          <p:cNvPr id="17" name="Group 5"/>
          <p:cNvGrpSpPr>
            <a:grpSpLocks/>
          </p:cNvGrpSpPr>
          <p:nvPr/>
        </p:nvGrpSpPr>
        <p:grpSpPr bwMode="auto">
          <a:xfrm>
            <a:off x="1052513" y="1905000"/>
            <a:ext cx="2149475" cy="609600"/>
            <a:chOff x="3063" y="4976"/>
            <a:chExt cx="2916" cy="828"/>
          </a:xfrm>
        </p:grpSpPr>
        <p:sp>
          <p:nvSpPr>
            <p:cNvPr id="18" name="Freeform 6"/>
            <p:cNvSpPr>
              <a:spLocks/>
            </p:cNvSpPr>
            <p:nvPr/>
          </p:nvSpPr>
          <p:spPr bwMode="invGray">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miter lim="800000"/>
              <a:headEnd/>
              <a:tailEnd/>
            </a:ln>
          </p:spPr>
          <p:txBody>
            <a:bodyPr wrap="none" anchor="ctr"/>
            <a:lstStyle/>
            <a:p>
              <a:pPr>
                <a:defRPr/>
              </a:pPr>
              <a:endParaRPr lang="en-US">
                <a:solidFill>
                  <a:schemeClr val="tx1"/>
                </a:solidFill>
              </a:endParaRPr>
            </a:p>
          </p:txBody>
        </p:sp>
        <p:sp>
          <p:nvSpPr>
            <p:cNvPr id="19" name="Freeform 7"/>
            <p:cNvSpPr>
              <a:spLocks/>
            </p:cNvSpPr>
            <p:nvPr/>
          </p:nvSpPr>
          <p:spPr bwMode="invGray">
            <a:xfrm>
              <a:off x="3063" y="4982"/>
              <a:ext cx="672" cy="599"/>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miter lim="800000"/>
              <a:headEnd/>
              <a:tailEnd/>
            </a:ln>
          </p:spPr>
          <p:txBody>
            <a:bodyPr wrap="none" anchor="ctr"/>
            <a:lstStyle/>
            <a:p>
              <a:pPr>
                <a:defRPr/>
              </a:pPr>
              <a:endParaRPr lang="en-US">
                <a:solidFill>
                  <a:schemeClr val="tx1"/>
                </a:solidFill>
              </a:endParaRPr>
            </a:p>
          </p:txBody>
        </p:sp>
        <p:sp>
          <p:nvSpPr>
            <p:cNvPr id="20" name="Freeform 8"/>
            <p:cNvSpPr>
              <a:spLocks/>
            </p:cNvSpPr>
            <p:nvPr/>
          </p:nvSpPr>
          <p:spPr bwMode="invGray">
            <a:xfrm>
              <a:off x="4179" y="4982"/>
              <a:ext cx="672" cy="599"/>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miter lim="800000"/>
              <a:headEnd/>
              <a:tailEnd/>
            </a:ln>
          </p:spPr>
          <p:txBody>
            <a:bodyPr wrap="none" anchor="ctr"/>
            <a:lstStyle/>
            <a:p>
              <a:pPr>
                <a:defRPr/>
              </a:pPr>
              <a:endParaRPr lang="en-US">
                <a:solidFill>
                  <a:schemeClr val="tx1"/>
                </a:solidFill>
              </a:endParaRPr>
            </a:p>
          </p:txBody>
        </p:sp>
        <p:sp>
          <p:nvSpPr>
            <p:cNvPr id="21" name="Freeform 9"/>
            <p:cNvSpPr>
              <a:spLocks/>
            </p:cNvSpPr>
            <p:nvPr/>
          </p:nvSpPr>
          <p:spPr bwMode="invGray">
            <a:xfrm>
              <a:off x="3627" y="4976"/>
              <a:ext cx="665"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miter lim="800000"/>
              <a:headEnd/>
              <a:tailEnd/>
            </a:ln>
          </p:spPr>
          <p:txBody>
            <a:bodyPr wrap="none" anchor="ctr"/>
            <a:lstStyle/>
            <a:p>
              <a:pPr>
                <a:defRPr/>
              </a:pPr>
              <a:endParaRPr lang="en-US">
                <a:solidFill>
                  <a:schemeClr val="tx1"/>
                </a:solidFill>
              </a:endParaRPr>
            </a:p>
          </p:txBody>
        </p:sp>
        <p:sp>
          <p:nvSpPr>
            <p:cNvPr id="22" name="Freeform 10"/>
            <p:cNvSpPr>
              <a:spLocks/>
            </p:cNvSpPr>
            <p:nvPr/>
          </p:nvSpPr>
          <p:spPr bwMode="invGray">
            <a:xfrm>
              <a:off x="4756" y="4976"/>
              <a:ext cx="665"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miter lim="800000"/>
              <a:headEnd/>
              <a:tailEnd/>
            </a:ln>
          </p:spPr>
          <p:txBody>
            <a:bodyPr wrap="none" anchor="ctr"/>
            <a:lstStyle/>
            <a:p>
              <a:pPr>
                <a:defRPr/>
              </a:pPr>
              <a:endParaRPr lang="en-US">
                <a:solidFill>
                  <a:schemeClr val="tx1"/>
                </a:solidFill>
              </a:endParaRPr>
            </a:p>
          </p:txBody>
        </p:sp>
      </p:grpSp>
      <p:sp>
        <p:nvSpPr>
          <p:cNvPr id="23" name="Oval 597"/>
          <p:cNvSpPr>
            <a:spLocks noChangeArrowheads="1"/>
          </p:cNvSpPr>
          <p:nvPr/>
        </p:nvSpPr>
        <p:spPr bwMode="auto">
          <a:xfrm>
            <a:off x="-319088" y="3111500"/>
            <a:ext cx="5591176" cy="139700"/>
          </a:xfrm>
          <a:prstGeom prst="ellipse">
            <a:avLst/>
          </a:prstGeom>
          <a:gradFill rotWithShape="1">
            <a:gsLst>
              <a:gs pos="0">
                <a:srgbClr val="000000">
                  <a:alpha val="60001"/>
                </a:srgbClr>
              </a:gs>
              <a:gs pos="100000">
                <a:srgbClr val="000000">
                  <a:alpha val="0"/>
                </a:srgbClr>
              </a:gs>
            </a:gsLst>
            <a:path path="shape">
              <a:fillToRect l="50000" t="50000" r="50000" b="50000"/>
            </a:path>
          </a:gradFill>
          <a:ln w="9525">
            <a:noFill/>
            <a:round/>
            <a:headEnd/>
            <a:tailEnd/>
          </a:ln>
        </p:spPr>
        <p:txBody>
          <a:bodyPr wrap="none" anchor="ctr"/>
          <a:lstStyle/>
          <a:p>
            <a:pPr>
              <a:defRPr/>
            </a:pPr>
            <a:endParaRPr lang="en-US">
              <a:solidFill>
                <a:schemeClr val="tx1"/>
              </a:solidFill>
            </a:endParaRPr>
          </a:p>
        </p:txBody>
      </p:sp>
      <p:pic>
        <p:nvPicPr>
          <p:cNvPr id="24" name="Picture 598" descr="subtle gray background"/>
          <p:cNvPicPr>
            <a:picLocks noChangeAspect="1" noChangeArrowheads="1"/>
          </p:cNvPicPr>
          <p:nvPr/>
        </p:nvPicPr>
        <p:blipFill>
          <a:blip r:embed="rId2" cstate="print"/>
          <a:srcRect t="5840"/>
          <a:stretch>
            <a:fillRect/>
          </a:stretch>
        </p:blipFill>
        <p:spPr bwMode="auto">
          <a:xfrm>
            <a:off x="0" y="3171825"/>
            <a:ext cx="9144000" cy="2928938"/>
          </a:xfrm>
          <a:prstGeom prst="rect">
            <a:avLst/>
          </a:prstGeom>
          <a:noFill/>
          <a:ln w="9525">
            <a:noFill/>
            <a:miter lim="800000"/>
            <a:headEnd/>
            <a:tailEnd/>
          </a:ln>
        </p:spPr>
      </p:pic>
      <p:cxnSp>
        <p:nvCxnSpPr>
          <p:cNvPr id="25" name="Straight Connector 24"/>
          <p:cNvCxnSpPr/>
          <p:nvPr/>
        </p:nvCxnSpPr>
        <p:spPr>
          <a:xfrm>
            <a:off x="0" y="3171825"/>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6100763"/>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4994" name="Rectangle 2"/>
          <p:cNvSpPr>
            <a:spLocks noGrp="1" noChangeArrowheads="1"/>
          </p:cNvSpPr>
          <p:nvPr>
            <p:ph type="ctrTitle"/>
          </p:nvPr>
        </p:nvSpPr>
        <p:spPr>
          <a:xfrm>
            <a:off x="1695450" y="3521075"/>
            <a:ext cx="6381750" cy="1174750"/>
          </a:xfrm>
        </p:spPr>
        <p:txBody>
          <a:bodyPr/>
          <a:lstStyle>
            <a:lvl1pPr>
              <a:defRPr smtClean="0">
                <a:solidFill>
                  <a:srgbClr val="323232"/>
                </a:solidFill>
              </a:defRPr>
            </a:lvl1pPr>
          </a:lstStyle>
          <a:p>
            <a:r>
              <a:rPr lang="en-US" smtClean="0"/>
              <a:t>Click to edit Master title style</a:t>
            </a:r>
          </a:p>
        </p:txBody>
      </p:sp>
      <p:sp>
        <p:nvSpPr>
          <p:cNvPr id="84995" name="Rectangle 3"/>
          <p:cNvSpPr>
            <a:spLocks noGrp="1" noChangeArrowheads="1"/>
          </p:cNvSpPr>
          <p:nvPr>
            <p:ph type="subTitle" idx="1"/>
          </p:nvPr>
        </p:nvSpPr>
        <p:spPr>
          <a:xfrm>
            <a:off x="1685925" y="4762500"/>
            <a:ext cx="6400800" cy="628650"/>
          </a:xfrm>
        </p:spPr>
        <p:txBody>
          <a:bodyPr/>
          <a:lstStyle>
            <a:lvl1pPr marL="0" indent="0" eaLnBrk="1" hangingPunct="1">
              <a:spcBef>
                <a:spcPct val="70000"/>
              </a:spcBef>
              <a:buFont typeface="Webdings" pitchFamily="18" charset="2"/>
              <a:buNone/>
              <a:defRPr smtClean="0">
                <a:solidFill>
                  <a:srgbClr val="515151"/>
                </a:solidFill>
              </a:defRPr>
            </a:lvl1pPr>
          </a:lstStyle>
          <a:p>
            <a:r>
              <a:rPr lang="en-US" smtClean="0"/>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6705600" cy="763752"/>
          </a:xfr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457200" y="1323474"/>
            <a:ext cx="8229600" cy="4025900"/>
          </a:xfrm>
        </p:spPr>
        <p:txBody>
          <a:bodyPr/>
          <a:lstStyle/>
          <a:p>
            <a:pPr lvl="0"/>
            <a:r>
              <a:rPr lang="en-US" noProof="0" smtClean="0"/>
              <a:t>Click icon to add chart</a:t>
            </a:r>
            <a:endParaRPr lang="en-US" noProof="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6705600" cy="763752"/>
          </a:xfrm>
        </p:spPr>
        <p:txBody>
          <a:bodyPr/>
          <a:lstStyle/>
          <a:p>
            <a:r>
              <a:rPr lang="en-US" smtClean="0"/>
              <a:t>Click to edit Master title style</a:t>
            </a:r>
            <a:endParaRPr lang="en-US" dirty="0"/>
          </a:p>
        </p:txBody>
      </p:sp>
      <p:sp>
        <p:nvSpPr>
          <p:cNvPr id="3" name="Table Placeholder 2"/>
          <p:cNvSpPr>
            <a:spLocks noGrp="1"/>
          </p:cNvSpPr>
          <p:nvPr>
            <p:ph type="tbl" idx="1"/>
          </p:nvPr>
        </p:nvSpPr>
        <p:spPr>
          <a:xfrm>
            <a:off x="457200" y="1323474"/>
            <a:ext cx="8229600" cy="4025900"/>
          </a:xfrm>
        </p:spPr>
        <p:txBody>
          <a:bodyPr/>
          <a:lstStyle/>
          <a:p>
            <a:pPr lvl="0"/>
            <a:r>
              <a:rPr lang="en-US" noProof="0" smtClean="0"/>
              <a:t>Click icon to add table</a:t>
            </a:r>
            <a:endParaRPr lang="en-US"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75" name="Group 51"/>
          <p:cNvGrpSpPr>
            <a:grpSpLocks/>
          </p:cNvGrpSpPr>
          <p:nvPr/>
        </p:nvGrpSpPr>
        <p:grpSpPr bwMode="auto">
          <a:xfrm>
            <a:off x="0" y="-7938"/>
            <a:ext cx="9144000" cy="384176"/>
            <a:chOff x="0" y="-5"/>
            <a:chExt cx="5760" cy="242"/>
          </a:xfrm>
        </p:grpSpPr>
        <p:sp>
          <p:nvSpPr>
            <p:cNvPr id="176" name="Rectangle 6"/>
            <p:cNvSpPr>
              <a:spLocks noChangeArrowheads="1"/>
            </p:cNvSpPr>
            <p:nvPr userDrawn="1"/>
          </p:nvSpPr>
          <p:spPr bwMode="invGray">
            <a:xfrm>
              <a:off x="0" y="-5"/>
              <a:ext cx="5760" cy="240"/>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a:solidFill>
                  <a:schemeClr val="tx1"/>
                </a:solidFill>
              </a:endParaRPr>
            </a:p>
          </p:txBody>
        </p:sp>
        <p:grpSp>
          <p:nvGrpSpPr>
            <p:cNvPr id="1036" name="Group 67"/>
            <p:cNvGrpSpPr>
              <a:grpSpLocks/>
            </p:cNvGrpSpPr>
            <p:nvPr userDrawn="1"/>
          </p:nvGrpSpPr>
          <p:grpSpPr bwMode="auto">
            <a:xfrm>
              <a:off x="0" y="-5"/>
              <a:ext cx="5597" cy="242"/>
              <a:chOff x="0" y="368"/>
              <a:chExt cx="4368" cy="173"/>
            </a:xfrm>
          </p:grpSpPr>
          <p:sp>
            <p:nvSpPr>
              <p:cNvPr id="155" name="Rectangle 68"/>
              <p:cNvSpPr>
                <a:spLocks noChangeArrowheads="1"/>
              </p:cNvSpPr>
              <p:nvPr/>
            </p:nvSpPr>
            <p:spPr bwMode="invGray">
              <a:xfrm>
                <a:off x="2784" y="368"/>
                <a:ext cx="192" cy="173"/>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56" name="Rectangle 69"/>
              <p:cNvSpPr>
                <a:spLocks noChangeArrowheads="1"/>
              </p:cNvSpPr>
              <p:nvPr/>
            </p:nvSpPr>
            <p:spPr bwMode="invGray">
              <a:xfrm>
                <a:off x="2585" y="368"/>
                <a:ext cx="192" cy="173"/>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57" name="Rectangle 72"/>
              <p:cNvSpPr>
                <a:spLocks noChangeArrowheads="1"/>
              </p:cNvSpPr>
              <p:nvPr/>
            </p:nvSpPr>
            <p:spPr bwMode="invGray">
              <a:xfrm>
                <a:off x="1988" y="368"/>
                <a:ext cx="192" cy="173"/>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58" name="Rectangle 73"/>
              <p:cNvSpPr>
                <a:spLocks noChangeArrowheads="1"/>
              </p:cNvSpPr>
              <p:nvPr/>
            </p:nvSpPr>
            <p:spPr bwMode="invGray">
              <a:xfrm>
                <a:off x="1789" y="368"/>
                <a:ext cx="192" cy="173"/>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59" name="Rectangle 76"/>
              <p:cNvSpPr>
                <a:spLocks noChangeArrowheads="1"/>
              </p:cNvSpPr>
              <p:nvPr/>
            </p:nvSpPr>
            <p:spPr bwMode="invGray">
              <a:xfrm>
                <a:off x="1193" y="368"/>
                <a:ext cx="192" cy="173"/>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60" name="Rectangle 77"/>
              <p:cNvSpPr>
                <a:spLocks noChangeArrowheads="1"/>
              </p:cNvSpPr>
              <p:nvPr/>
            </p:nvSpPr>
            <p:spPr bwMode="invGray">
              <a:xfrm>
                <a:off x="994" y="368"/>
                <a:ext cx="192" cy="173"/>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61" name="Rectangle 79"/>
              <p:cNvSpPr>
                <a:spLocks noChangeArrowheads="1"/>
              </p:cNvSpPr>
              <p:nvPr/>
            </p:nvSpPr>
            <p:spPr bwMode="invGray">
              <a:xfrm>
                <a:off x="596" y="368"/>
                <a:ext cx="192" cy="173"/>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62" name="Rectangle 82"/>
              <p:cNvSpPr>
                <a:spLocks noChangeArrowheads="1"/>
              </p:cNvSpPr>
              <p:nvPr/>
            </p:nvSpPr>
            <p:spPr bwMode="invGray">
              <a:xfrm>
                <a:off x="0" y="368"/>
                <a:ext cx="192" cy="173"/>
              </a:xfrm>
              <a:prstGeom prst="rect">
                <a:avLst/>
              </a:prstGeom>
              <a:solidFill>
                <a:schemeClr val="accent1">
                  <a:lumMod val="60000"/>
                  <a:lumOff val="40000"/>
                </a:schemeClr>
              </a:solidFill>
              <a:ln w="9525" algn="ctr">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63" name="Rectangle 90"/>
              <p:cNvSpPr>
                <a:spLocks noChangeArrowheads="1"/>
              </p:cNvSpPr>
              <p:nvPr/>
            </p:nvSpPr>
            <p:spPr bwMode="invGray">
              <a:xfrm>
                <a:off x="4176" y="368"/>
                <a:ext cx="192" cy="173"/>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64" name="Rectangle 91"/>
              <p:cNvSpPr>
                <a:spLocks noChangeArrowheads="1"/>
              </p:cNvSpPr>
              <p:nvPr/>
            </p:nvSpPr>
            <p:spPr bwMode="invGray">
              <a:xfrm>
                <a:off x="3977" y="368"/>
                <a:ext cx="192" cy="173"/>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65" name="Rectangle 92"/>
              <p:cNvSpPr>
                <a:spLocks noChangeArrowheads="1"/>
              </p:cNvSpPr>
              <p:nvPr/>
            </p:nvSpPr>
            <p:spPr bwMode="invGray">
              <a:xfrm>
                <a:off x="3778" y="368"/>
                <a:ext cx="192" cy="173"/>
              </a:xfrm>
              <a:prstGeom prst="rect">
                <a:avLst/>
              </a:prstGeom>
              <a:solidFill>
                <a:srgbClr val="D10811">
                  <a:alpha val="0"/>
                </a:srgb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66" name="Rectangle 93"/>
              <p:cNvSpPr>
                <a:spLocks noChangeArrowheads="1"/>
              </p:cNvSpPr>
              <p:nvPr/>
            </p:nvSpPr>
            <p:spPr bwMode="invGray">
              <a:xfrm>
                <a:off x="3579" y="368"/>
                <a:ext cx="192" cy="173"/>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grpSp>
        <p:sp>
          <p:nvSpPr>
            <p:cNvPr id="167" name="Rectangle 6"/>
            <p:cNvSpPr>
              <a:spLocks noChangeArrowheads="1"/>
            </p:cNvSpPr>
            <p:nvPr userDrawn="1"/>
          </p:nvSpPr>
          <p:spPr bwMode="invGray">
            <a:xfrm>
              <a:off x="0" y="-5"/>
              <a:ext cx="5760" cy="240"/>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a:solidFill>
                  <a:schemeClr val="tx1"/>
                </a:solidFill>
              </a:endParaRPr>
            </a:p>
          </p:txBody>
        </p:sp>
      </p:grpSp>
      <p:pic>
        <p:nvPicPr>
          <p:cNvPr id="1029" name="Picture 598" descr="subtle gray background"/>
          <p:cNvPicPr>
            <a:picLocks noChangeAspect="1" noChangeArrowheads="1"/>
          </p:cNvPicPr>
          <p:nvPr/>
        </p:nvPicPr>
        <p:blipFill>
          <a:blip r:embed="rId16" cstate="print"/>
          <a:srcRect t="5840"/>
          <a:stretch>
            <a:fillRect/>
          </a:stretch>
        </p:blipFill>
        <p:spPr bwMode="auto">
          <a:xfrm>
            <a:off x="0" y="360363"/>
            <a:ext cx="9144000" cy="6503987"/>
          </a:xfrm>
          <a:prstGeom prst="rect">
            <a:avLst/>
          </a:prstGeom>
          <a:noFill/>
          <a:ln w="9525">
            <a:noFill/>
            <a:miter lim="800000"/>
            <a:headEnd/>
            <a:tailEnd/>
          </a:ln>
        </p:spPr>
      </p:pic>
      <p:pic>
        <p:nvPicPr>
          <p:cNvPr id="1030" name="Picture 624" descr="subtle gray background"/>
          <p:cNvPicPr>
            <a:picLocks noChangeAspect="1" noChangeArrowheads="1"/>
          </p:cNvPicPr>
          <p:nvPr/>
        </p:nvPicPr>
        <p:blipFill>
          <a:blip r:embed="rId17" cstate="print"/>
          <a:srcRect t="58356" b="3288"/>
          <a:stretch>
            <a:fillRect/>
          </a:stretch>
        </p:blipFill>
        <p:spPr bwMode="auto">
          <a:xfrm>
            <a:off x="0" y="5524500"/>
            <a:ext cx="9144000" cy="1333500"/>
          </a:xfrm>
          <a:prstGeom prst="rect">
            <a:avLst/>
          </a:prstGeom>
          <a:noFill/>
          <a:ln w="9525">
            <a:noFill/>
            <a:miter lim="800000"/>
            <a:headEnd/>
            <a:tailEnd/>
          </a:ln>
        </p:spPr>
      </p:pic>
      <p:sp>
        <p:nvSpPr>
          <p:cNvPr id="1031" name="Rectangle 3"/>
          <p:cNvSpPr>
            <a:spLocks noGrp="1" noChangeArrowheads="1"/>
          </p:cNvSpPr>
          <p:nvPr>
            <p:ph type="body" idx="1"/>
          </p:nvPr>
        </p:nvSpPr>
        <p:spPr bwMode="auto">
          <a:xfrm>
            <a:off x="457200" y="1323975"/>
            <a:ext cx="8229600" cy="456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Bullet level one</a:t>
            </a:r>
          </a:p>
          <a:p>
            <a:pPr lvl="1"/>
            <a:r>
              <a:rPr lang="en-US" smtClean="0"/>
              <a:t>Bullet level two</a:t>
            </a:r>
          </a:p>
          <a:p>
            <a:pPr lvl="2"/>
            <a:r>
              <a:rPr lang="en-US" smtClean="0"/>
              <a:t>Bullet level three</a:t>
            </a:r>
          </a:p>
          <a:p>
            <a:pPr lvl="3"/>
            <a:r>
              <a:rPr lang="en-US" smtClean="0"/>
              <a:t>Bullet level four</a:t>
            </a:r>
          </a:p>
        </p:txBody>
      </p:sp>
      <p:sp>
        <p:nvSpPr>
          <p:cNvPr id="1033" name="Rectangle 2"/>
          <p:cNvSpPr>
            <a:spLocks noGrp="1" noChangeArrowheads="1"/>
          </p:cNvSpPr>
          <p:nvPr>
            <p:ph type="title"/>
          </p:nvPr>
        </p:nvSpPr>
        <p:spPr bwMode="auto">
          <a:xfrm>
            <a:off x="457200" y="384175"/>
            <a:ext cx="6705600" cy="7635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grpSp>
        <p:nvGrpSpPr>
          <p:cNvPr id="5" name="Group 127"/>
          <p:cNvGrpSpPr>
            <a:grpSpLocks/>
          </p:cNvGrpSpPr>
          <p:nvPr/>
        </p:nvGrpSpPr>
        <p:grpSpPr bwMode="auto">
          <a:xfrm>
            <a:off x="7908916" y="80554"/>
            <a:ext cx="858838" cy="242887"/>
            <a:chOff x="4707" y="440"/>
            <a:chExt cx="700" cy="198"/>
          </a:xfrm>
          <a:solidFill>
            <a:sysClr val="window" lastClr="FFFFFF"/>
          </a:solidFill>
        </p:grpSpPr>
        <p:sp>
          <p:nvSpPr>
            <p:cNvPr id="169" name="Freeform 128"/>
            <p:cNvSpPr>
              <a:spLocks/>
            </p:cNvSpPr>
            <p:nvPr/>
          </p:nvSpPr>
          <p:spPr bwMode="invGray">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sp>
          <p:nvSpPr>
            <p:cNvPr id="170" name="Freeform 129"/>
            <p:cNvSpPr>
              <a:spLocks/>
            </p:cNvSpPr>
            <p:nvPr/>
          </p:nvSpPr>
          <p:spPr bwMode="invGray">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sp>
          <p:nvSpPr>
            <p:cNvPr id="171" name="Freeform 130"/>
            <p:cNvSpPr>
              <a:spLocks/>
            </p:cNvSpPr>
            <p:nvPr/>
          </p:nvSpPr>
          <p:spPr bwMode="invGray">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sp>
          <p:nvSpPr>
            <p:cNvPr id="172" name="Freeform 131"/>
            <p:cNvSpPr>
              <a:spLocks/>
            </p:cNvSpPr>
            <p:nvPr/>
          </p:nvSpPr>
          <p:spPr bwMode="invGray">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sp>
          <p:nvSpPr>
            <p:cNvPr id="173" name="Freeform 132"/>
            <p:cNvSpPr>
              <a:spLocks/>
            </p:cNvSpPr>
            <p:nvPr/>
          </p:nvSpPr>
          <p:spPr bwMode="invGray">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grpSp>
      <p:sp>
        <p:nvSpPr>
          <p:cNvPr id="1073" name="Text Box 49"/>
          <p:cNvSpPr txBox="1">
            <a:spLocks noChangeArrowheads="1"/>
          </p:cNvSpPr>
          <p:nvPr/>
        </p:nvSpPr>
        <p:spPr bwMode="auto">
          <a:xfrm>
            <a:off x="8347075" y="6557963"/>
            <a:ext cx="33972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a:fld id="{D4572BEA-C7C6-477A-83FE-BEDD086E11E4}" type="slidenum">
              <a:rPr lang="en-US" sz="1000">
                <a:solidFill>
                  <a:srgbClr val="969696"/>
                </a:solidFill>
              </a:rPr>
              <a:pPr algn="r"/>
              <a:t>‹#›</a:t>
            </a:fld>
            <a:endParaRPr lang="en-US" sz="1000">
              <a:solidFill>
                <a:srgbClr val="969696"/>
              </a:solidFill>
            </a:endParaRPr>
          </a:p>
        </p:txBody>
      </p:sp>
      <p:sp>
        <p:nvSpPr>
          <p:cNvPr id="2" name="Rectangle 5"/>
          <p:cNvSpPr>
            <a:spLocks noChangeArrowheads="1"/>
          </p:cNvSpPr>
          <p:nvPr/>
        </p:nvSpPr>
        <p:spPr bwMode="auto">
          <a:xfrm>
            <a:off x="512763" y="6588125"/>
            <a:ext cx="3797300" cy="214313"/>
          </a:xfrm>
          <a:prstGeom prst="rect">
            <a:avLst/>
          </a:prstGeom>
          <a:noFill/>
          <a:ln w="9525">
            <a:noFill/>
            <a:miter lim="800000"/>
            <a:headEnd/>
            <a:tailEnd/>
          </a:ln>
        </p:spPr>
        <p:txBody>
          <a:bodyPr anchor="b">
            <a:spAutoFit/>
          </a:bodyPr>
          <a:lstStyle/>
          <a:p>
            <a:r>
              <a:rPr lang="en-US" sz="800">
                <a:solidFill>
                  <a:srgbClr val="969696"/>
                </a:solidFill>
              </a:rPr>
              <a:t>Avaya – Proprietary. Use pursuant to your signed agreement or Avaya policy.</a:t>
            </a:r>
          </a:p>
        </p:txBody>
      </p:sp>
    </p:spTree>
  </p:cSld>
  <p:clrMap bg1="lt1" tx1="dk1" bg2="lt2" tx2="dk2" accent1="accent1" accent2="accent2" accent3="accent3" accent4="accent4" accent5="accent5" accent6="accent6" hlink="hlink" folHlink="folHlink"/>
  <p:sldLayoutIdLst>
    <p:sldLayoutId id="2147483752" r:id="rId1"/>
    <p:sldLayoutId id="2147483751" r:id="rId2"/>
    <p:sldLayoutId id="2147483750" r:id="rId3"/>
    <p:sldLayoutId id="2147483749" r:id="rId4"/>
    <p:sldLayoutId id="2147483748" r:id="rId5"/>
    <p:sldLayoutId id="2147483747" r:id="rId6"/>
    <p:sldLayoutId id="2147483746" r:id="rId7"/>
    <p:sldLayoutId id="2147483745" r:id="rId8"/>
    <p:sldLayoutId id="2147483744" r:id="rId9"/>
    <p:sldLayoutId id="2147483743" r:id="rId10"/>
    <p:sldLayoutId id="2147483742" r:id="rId11"/>
    <p:sldLayoutId id="2147483741" r:id="rId12"/>
    <p:sldLayoutId id="2147483740" r:id="rId13"/>
    <p:sldLayoutId id="2147483739" r:id="rId14"/>
  </p:sldLayoutIdLst>
  <p:transition>
    <p:fade/>
  </p:transition>
  <p:timing>
    <p:tnLst>
      <p:par>
        <p:cTn id="1" dur="indefinite" restart="never" nodeType="tmRoot"/>
      </p:par>
    </p:tnLst>
  </p:timing>
  <p:hf hdr="0" ftr="0" dt="0"/>
  <p:txStyles>
    <p:titleStyle>
      <a:lvl1pPr algn="l" rtl="0" eaLnBrk="1" fontAlgn="base" hangingPunct="1">
        <a:lnSpc>
          <a:spcPct val="95000"/>
        </a:lnSpc>
        <a:spcBef>
          <a:spcPct val="0"/>
        </a:spcBef>
        <a:spcAft>
          <a:spcPct val="0"/>
        </a:spcAft>
        <a:defRPr sz="2400">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2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slideLayout" Target="../slideLayouts/slideLayout7.xml"/><Relationship Id="rId18" Type="http://schemas.openxmlformats.org/officeDocument/2006/relationships/image" Target="../media/image28.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oleObject" Target="../embeddings/oleObject2.bin"/><Relationship Id="rId2" Type="http://schemas.openxmlformats.org/officeDocument/2006/relationships/tags" Target="../tags/tag18.xml"/><Relationship Id="rId16"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vmlDrawing" Target="../drawings/vmlDrawing3.v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image" Target="../media/image26.png"/><Relationship Id="rId10" Type="http://schemas.openxmlformats.org/officeDocument/2006/relationships/tags" Target="../tags/tag26.xml"/><Relationship Id="rId19" Type="http://schemas.openxmlformats.org/officeDocument/2006/relationships/image" Target="../media/image29.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image" Target="../media/image31.png"/><Relationship Id="rId3" Type="http://schemas.openxmlformats.org/officeDocument/2006/relationships/tags" Target="../tags/tag30.xml"/><Relationship Id="rId21" Type="http://schemas.openxmlformats.org/officeDocument/2006/relationships/image" Target="../media/image27.png"/><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oleObject" Target="../embeddings/oleObject3.bin"/><Relationship Id="rId2" Type="http://schemas.openxmlformats.org/officeDocument/2006/relationships/tags" Target="../tags/tag29.xml"/><Relationship Id="rId16" Type="http://schemas.openxmlformats.org/officeDocument/2006/relationships/image" Target="../media/image26.png"/><Relationship Id="rId20" Type="http://schemas.openxmlformats.org/officeDocument/2006/relationships/image" Target="../media/image29.png"/><Relationship Id="rId1" Type="http://schemas.openxmlformats.org/officeDocument/2006/relationships/vmlDrawing" Target="../drawings/vmlDrawing4.v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notesSlide" Target="../notesSlides/notesSlide26.xml"/><Relationship Id="rId10" Type="http://schemas.openxmlformats.org/officeDocument/2006/relationships/tags" Target="../tags/tag37.xml"/><Relationship Id="rId19" Type="http://schemas.openxmlformats.org/officeDocument/2006/relationships/image" Target="../media/image28.png"/><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8.xml"/><Relationship Id="rId7" Type="http://schemas.openxmlformats.org/officeDocument/2006/relationships/image" Target="../media/image41.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40.png"/><Relationship Id="rId11" Type="http://schemas.openxmlformats.org/officeDocument/2006/relationships/image" Target="../media/image38.png"/><Relationship Id="rId5" Type="http://schemas.openxmlformats.org/officeDocument/2006/relationships/image" Target="../media/image22.png"/><Relationship Id="rId10" Type="http://schemas.openxmlformats.org/officeDocument/2006/relationships/image" Target="../media/image37.png"/><Relationship Id="rId4" Type="http://schemas.openxmlformats.org/officeDocument/2006/relationships/notesSlide" Target="../notesSlides/notesSlide35.xml"/><Relationship Id="rId9" Type="http://schemas.openxmlformats.org/officeDocument/2006/relationships/image" Target="../media/image36.png"/></Relationships>
</file>

<file path=ppt/slides/_rels/slide3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2.png"/><Relationship Id="rId3" Type="http://schemas.openxmlformats.org/officeDocument/2006/relationships/slideLayout" Target="../slideLayouts/slideLayout8.xml"/><Relationship Id="rId7" Type="http://schemas.openxmlformats.org/officeDocument/2006/relationships/image" Target="../media/image39.png"/><Relationship Id="rId12" Type="http://schemas.openxmlformats.org/officeDocument/2006/relationships/image" Target="../media/image26.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41.png"/><Relationship Id="rId11"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38.png"/><Relationship Id="rId4" Type="http://schemas.openxmlformats.org/officeDocument/2006/relationships/notesSlide" Target="../notesSlides/notesSlide36.xml"/><Relationship Id="rId9" Type="http://schemas.openxmlformats.org/officeDocument/2006/relationships/image" Target="../media/image37.png"/><Relationship Id="rId1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darkfibersolutions.com/handing_over_money.jpg" TargetMode="External"/><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40.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oleObject" Target="../embeddings/oleObject4.bin"/><Relationship Id="rId3" Type="http://schemas.openxmlformats.org/officeDocument/2006/relationships/tags" Target="../tags/tag46.xml"/><Relationship Id="rId21" Type="http://schemas.openxmlformats.org/officeDocument/2006/relationships/image" Target="../media/image29.png"/><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image" Target="../media/image27.png"/><Relationship Id="rId2" Type="http://schemas.openxmlformats.org/officeDocument/2006/relationships/tags" Target="../tags/tag45.xml"/><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vmlDrawing" Target="../drawings/vmlDrawing5.v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notesSlide" Target="../notesSlides/notesSlide37.xml"/><Relationship Id="rId10" Type="http://schemas.openxmlformats.org/officeDocument/2006/relationships/tags" Target="../tags/tag53.xml"/><Relationship Id="rId19" Type="http://schemas.openxmlformats.org/officeDocument/2006/relationships/image" Target="../media/image44.png"/><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38.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5.png"/><Relationship Id="rId5" Type="http://schemas.openxmlformats.org/officeDocument/2006/relationships/image" Target="../media/image26.png"/><Relationship Id="rId4" Type="http://schemas.openxmlformats.org/officeDocument/2006/relationships/oleObject" Target="../embeddings/oleObject5.bin"/><Relationship Id="rId9"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oleObject" Target="../embeddings/Microsoft_Office_Excel_97-2003_Worksheet1.xls"/></Relationships>
</file>

<file path=ppt/slides/_rels/slide7.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slideLayout" Target="../slideLayouts/slideLayout7.xml"/><Relationship Id="rId18" Type="http://schemas.openxmlformats.org/officeDocument/2006/relationships/diagramQuickStyle" Target="../diagrams/quickStyle2.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diagramLayout" Target="../diagrams/layout2.xml"/><Relationship Id="rId2" Type="http://schemas.openxmlformats.org/officeDocument/2006/relationships/tags" Target="../tags/tag7.xml"/><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oleObject" Target="../embeddings/oleObject1.bin"/><Relationship Id="rId10" Type="http://schemas.openxmlformats.org/officeDocument/2006/relationships/tags" Target="../tags/tag15.xml"/><Relationship Id="rId19" Type="http://schemas.openxmlformats.org/officeDocument/2006/relationships/diagramColors" Target="../diagrams/colors2.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8"/>
          <p:cNvSpPr>
            <a:spLocks noGrp="1" noChangeArrowheads="1"/>
          </p:cNvSpPr>
          <p:nvPr>
            <p:ph type="ctrTitle"/>
          </p:nvPr>
        </p:nvSpPr>
        <p:spPr/>
        <p:txBody>
          <a:bodyPr/>
          <a:lstStyle/>
          <a:p>
            <a:pPr eaLnBrk="1" hangingPunct="1"/>
            <a:r>
              <a:rPr lang="en-US" dirty="0" smtClean="0"/>
              <a:t>The Power of Proactive Customer Communications</a:t>
            </a:r>
            <a:endParaRPr lang="en-US" dirty="0"/>
          </a:p>
        </p:txBody>
      </p:sp>
      <p:sp>
        <p:nvSpPr>
          <p:cNvPr id="3075" name="Rectangle 99"/>
          <p:cNvSpPr>
            <a:spLocks noGrp="1" noChangeArrowheads="1"/>
          </p:cNvSpPr>
          <p:nvPr>
            <p:ph type="subTitle" idx="1"/>
          </p:nvPr>
        </p:nvSpPr>
        <p:spPr/>
        <p:txBody>
          <a:bodyPr/>
          <a:lstStyle/>
          <a:p>
            <a:r>
              <a:rPr lang="en-US"/>
              <a:t>Speaker Name Goes Here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Aura® Contact Center Suite Integration</a:t>
            </a:r>
          </a:p>
        </p:txBody>
      </p:sp>
      <p:sp>
        <p:nvSpPr>
          <p:cNvPr id="27651" name="Rectangle 3"/>
          <p:cNvSpPr>
            <a:spLocks noGrp="1" noChangeArrowheads="1"/>
          </p:cNvSpPr>
          <p:nvPr>
            <p:ph idx="1"/>
          </p:nvPr>
        </p:nvSpPr>
        <p:spPr>
          <a:xfrm>
            <a:off x="457200" y="1323975"/>
            <a:ext cx="4277607" cy="4568825"/>
          </a:xfrm>
        </p:spPr>
        <p:txBody>
          <a:bodyPr/>
          <a:lstStyle/>
          <a:p>
            <a:r>
              <a:rPr lang="en-US" dirty="0" smtClean="0"/>
              <a:t>Best in industry outbound solution integrated with; </a:t>
            </a:r>
          </a:p>
          <a:p>
            <a:pPr lvl="1"/>
            <a:r>
              <a:rPr lang="en-US" dirty="0" smtClean="0"/>
              <a:t>Communication </a:t>
            </a:r>
            <a:r>
              <a:rPr lang="en-US" dirty="0" smtClean="0"/>
              <a:t>Manager</a:t>
            </a:r>
          </a:p>
          <a:p>
            <a:pPr lvl="1"/>
            <a:r>
              <a:rPr lang="en-US" dirty="0" smtClean="0"/>
              <a:t>Contact </a:t>
            </a:r>
            <a:r>
              <a:rPr lang="en-US" dirty="0" smtClean="0"/>
              <a:t>Center</a:t>
            </a:r>
          </a:p>
          <a:p>
            <a:pPr lvl="1"/>
            <a:r>
              <a:rPr lang="en-US" dirty="0" smtClean="0"/>
              <a:t>Call </a:t>
            </a:r>
            <a:r>
              <a:rPr lang="en-US" dirty="0" smtClean="0"/>
              <a:t>Center Elite</a:t>
            </a:r>
          </a:p>
          <a:p>
            <a:pPr lvl="1"/>
            <a:r>
              <a:rPr lang="en-US" dirty="0" smtClean="0"/>
              <a:t>Voice Portal and </a:t>
            </a:r>
            <a:r>
              <a:rPr lang="en-US" dirty="0" smtClean="0"/>
              <a:t>Experience </a:t>
            </a:r>
            <a:r>
              <a:rPr lang="en-US" dirty="0" smtClean="0"/>
              <a:t>Portal</a:t>
            </a:r>
          </a:p>
          <a:p>
            <a:pPr lvl="1"/>
            <a:r>
              <a:rPr lang="en-US" dirty="0" smtClean="0"/>
              <a:t>Contact </a:t>
            </a:r>
            <a:r>
              <a:rPr lang="en-US" dirty="0" smtClean="0"/>
              <a:t>Center </a:t>
            </a:r>
            <a:br>
              <a:rPr lang="en-US" dirty="0" smtClean="0"/>
            </a:br>
            <a:r>
              <a:rPr lang="en-US" dirty="0" smtClean="0"/>
              <a:t>Control Manager</a:t>
            </a:r>
          </a:p>
          <a:p>
            <a:pPr lvl="1"/>
            <a:r>
              <a:rPr lang="en-US" dirty="0" smtClean="0"/>
              <a:t>Avaya IQ reporting</a:t>
            </a:r>
          </a:p>
        </p:txBody>
      </p:sp>
      <p:grpSp>
        <p:nvGrpSpPr>
          <p:cNvPr id="2" name="Group 173"/>
          <p:cNvGrpSpPr>
            <a:grpSpLocks/>
          </p:cNvGrpSpPr>
          <p:nvPr/>
        </p:nvGrpSpPr>
        <p:grpSpPr bwMode="auto">
          <a:xfrm>
            <a:off x="4734807" y="1616075"/>
            <a:ext cx="3940881" cy="4254147"/>
            <a:chOff x="4283968" y="1412776"/>
            <a:chExt cx="4589462" cy="4675188"/>
          </a:xfrm>
        </p:grpSpPr>
        <p:sp>
          <p:nvSpPr>
            <p:cNvPr id="8" name="Rectangle 177"/>
            <p:cNvSpPr>
              <a:spLocks noChangeAspect="1" noChangeArrowheads="1"/>
            </p:cNvSpPr>
            <p:nvPr/>
          </p:nvSpPr>
          <p:spPr bwMode="auto">
            <a:xfrm>
              <a:off x="4283968" y="1412776"/>
              <a:ext cx="4589462" cy="4675188"/>
            </a:xfrm>
            <a:prstGeom prst="rect">
              <a:avLst/>
            </a:prstGeom>
            <a:solidFill>
              <a:schemeClr val="tx2"/>
            </a:solidFill>
            <a:ln w="9525">
              <a:solidFill>
                <a:srgbClr val="C00000"/>
              </a:solidFill>
              <a:miter lim="800000"/>
              <a:headEnd/>
              <a:tailEnd/>
            </a:ln>
            <a:effectLst>
              <a:prstShdw prst="shdw17" dist="17961" dir="2700000">
                <a:srgbClr val="730000"/>
              </a:prstShdw>
            </a:effectLst>
          </p:spPr>
          <p:txBody>
            <a:bodyPr wrap="none" anchor="ctr"/>
            <a:lstStyle/>
            <a:p>
              <a:endParaRPr lang="en-US" sz="1600"/>
            </a:p>
          </p:txBody>
        </p:sp>
        <p:sp>
          <p:nvSpPr>
            <p:cNvPr id="9" name="AutoShape 390"/>
            <p:cNvSpPr>
              <a:spLocks noChangeArrowheads="1"/>
            </p:cNvSpPr>
            <p:nvPr/>
          </p:nvSpPr>
          <p:spPr bwMode="auto">
            <a:xfrm>
              <a:off x="4422080" y="4071839"/>
              <a:ext cx="4276725" cy="995362"/>
            </a:xfrm>
            <a:prstGeom prst="roundRect">
              <a:avLst>
                <a:gd name="adj" fmla="val 8051"/>
              </a:avLst>
            </a:prstGeom>
            <a:gradFill rotWithShape="0">
              <a:gsLst>
                <a:gs pos="0">
                  <a:schemeClr val="accent1"/>
                </a:gs>
                <a:gs pos="100000">
                  <a:srgbClr val="990000"/>
                </a:gs>
              </a:gsLst>
              <a:lin ang="5400000"/>
            </a:gradFill>
            <a:ln w="28575">
              <a:solidFill>
                <a:schemeClr val="bg1"/>
              </a:solidFill>
              <a:round/>
              <a:headEnd/>
              <a:tailEnd/>
            </a:ln>
            <a:effectLst>
              <a:outerShdw blurRad="63500" dist="38100" dir="2700000" algn="tl" rotWithShape="0">
                <a:srgbClr val="000000">
                  <a:alpha val="39998"/>
                </a:srgbClr>
              </a:outerShdw>
            </a:effectLst>
          </p:spPr>
          <p:txBody>
            <a:bodyPr lIns="548640" tIns="91440" rIns="182880" bIns="91440" anchor="ctr"/>
            <a:lstStyle/>
            <a:p>
              <a:pPr eaLnBrk="0" hangingPunct="0">
                <a:spcBef>
                  <a:spcPct val="20000"/>
                </a:spcBef>
                <a:buClr>
                  <a:schemeClr val="tx2"/>
                </a:buClr>
                <a:buSzPct val="100000"/>
                <a:defRPr/>
              </a:pPr>
              <a:endParaRPr lang="en-US" dirty="0">
                <a:solidFill>
                  <a:schemeClr val="bg1"/>
                </a:solidFill>
                <a:effectLst>
                  <a:outerShdw blurRad="38100" dist="38100" dir="2700000" algn="tl">
                    <a:srgbClr val="000000">
                      <a:alpha val="43137"/>
                    </a:srgbClr>
                  </a:outerShdw>
                </a:effectLst>
                <a:cs typeface="Arial" charset="0"/>
              </a:endParaRPr>
            </a:p>
          </p:txBody>
        </p:sp>
        <p:grpSp>
          <p:nvGrpSpPr>
            <p:cNvPr id="3" name="Group 67"/>
            <p:cNvGrpSpPr>
              <a:grpSpLocks noChangeAspect="1"/>
            </p:cNvGrpSpPr>
            <p:nvPr/>
          </p:nvGrpSpPr>
          <p:grpSpPr bwMode="auto">
            <a:xfrm>
              <a:off x="4554357" y="4176688"/>
              <a:ext cx="537917" cy="537904"/>
              <a:chOff x="1207" y="3541"/>
              <a:chExt cx="376" cy="376"/>
            </a:xfrm>
          </p:grpSpPr>
          <p:sp>
            <p:nvSpPr>
              <p:cNvPr id="173" name="Oval 68"/>
              <p:cNvSpPr>
                <a:spLocks noChangeAspect="1" noChangeArrowheads="1"/>
              </p:cNvSpPr>
              <p:nvPr/>
            </p:nvSpPr>
            <p:spPr bwMode="auto">
              <a:xfrm>
                <a:off x="1207" y="3541"/>
                <a:ext cx="376" cy="376"/>
              </a:xfrm>
              <a:prstGeom prst="ellipse">
                <a:avLst/>
              </a:prstGeom>
              <a:solidFill>
                <a:srgbClr val="FFFFFF"/>
              </a:solidFill>
              <a:ln w="9525">
                <a:noFill/>
                <a:round/>
                <a:headEnd/>
                <a:tailEnd/>
              </a:ln>
            </p:spPr>
            <p:txBody>
              <a:bodyPr wrap="none" lIns="0" tIns="0" rIns="0" bIns="0" anchor="ctr"/>
              <a:lstStyle/>
              <a:p>
                <a:endParaRPr lang="en-US" sz="1600">
                  <a:solidFill>
                    <a:srgbClr val="5C5C5C"/>
                  </a:solidFill>
                </a:endParaRPr>
              </a:p>
            </p:txBody>
          </p:sp>
          <p:pic>
            <p:nvPicPr>
              <p:cNvPr id="174" name="Picture 69"/>
              <p:cNvPicPr>
                <a:picLocks noChangeAspect="1" noChangeArrowheads="1"/>
              </p:cNvPicPr>
              <p:nvPr/>
            </p:nvPicPr>
            <p:blipFill>
              <a:blip r:embed="rId3" cstate="print"/>
              <a:srcRect/>
              <a:stretch>
                <a:fillRect/>
              </a:stretch>
            </p:blipFill>
            <p:spPr bwMode="auto">
              <a:xfrm>
                <a:off x="1299" y="3595"/>
                <a:ext cx="188" cy="254"/>
              </a:xfrm>
              <a:prstGeom prst="rect">
                <a:avLst/>
              </a:prstGeom>
              <a:noFill/>
              <a:ln w="9525">
                <a:noFill/>
                <a:miter lim="800000"/>
                <a:headEnd/>
                <a:tailEnd/>
              </a:ln>
            </p:spPr>
          </p:pic>
        </p:grpSp>
        <p:grpSp>
          <p:nvGrpSpPr>
            <p:cNvPr id="4" name="Group 70"/>
            <p:cNvGrpSpPr>
              <a:grpSpLocks noChangeAspect="1"/>
            </p:cNvGrpSpPr>
            <p:nvPr/>
          </p:nvGrpSpPr>
          <p:grpSpPr bwMode="auto">
            <a:xfrm>
              <a:off x="5249643" y="4176688"/>
              <a:ext cx="537917" cy="537904"/>
              <a:chOff x="1771" y="3541"/>
              <a:chExt cx="376" cy="376"/>
            </a:xfrm>
          </p:grpSpPr>
          <p:sp>
            <p:nvSpPr>
              <p:cNvPr id="171" name="Oval 71"/>
              <p:cNvSpPr>
                <a:spLocks noChangeAspect="1" noChangeArrowheads="1"/>
              </p:cNvSpPr>
              <p:nvPr/>
            </p:nvSpPr>
            <p:spPr bwMode="auto">
              <a:xfrm>
                <a:off x="1771" y="3541"/>
                <a:ext cx="376" cy="376"/>
              </a:xfrm>
              <a:prstGeom prst="ellipse">
                <a:avLst/>
              </a:prstGeom>
              <a:solidFill>
                <a:srgbClr val="FFFFFF"/>
              </a:solidFill>
              <a:ln w="9525">
                <a:noFill/>
                <a:round/>
                <a:headEnd/>
                <a:tailEnd/>
              </a:ln>
            </p:spPr>
            <p:txBody>
              <a:bodyPr wrap="none" lIns="0" tIns="0" rIns="0" bIns="0" anchor="ctr"/>
              <a:lstStyle/>
              <a:p>
                <a:endParaRPr lang="en-US" sz="1600">
                  <a:solidFill>
                    <a:srgbClr val="5C5C5C"/>
                  </a:solidFill>
                </a:endParaRPr>
              </a:p>
            </p:txBody>
          </p:sp>
          <p:pic>
            <p:nvPicPr>
              <p:cNvPr id="172" name="Picture 72"/>
              <p:cNvPicPr>
                <a:picLocks noChangeAspect="1" noChangeArrowheads="1"/>
              </p:cNvPicPr>
              <p:nvPr/>
            </p:nvPicPr>
            <p:blipFill>
              <a:blip r:embed="rId4" cstate="print"/>
              <a:srcRect/>
              <a:stretch>
                <a:fillRect/>
              </a:stretch>
            </p:blipFill>
            <p:spPr bwMode="auto">
              <a:xfrm>
                <a:off x="1802" y="3623"/>
                <a:ext cx="310" cy="188"/>
              </a:xfrm>
              <a:prstGeom prst="rect">
                <a:avLst/>
              </a:prstGeom>
              <a:noFill/>
              <a:ln w="9525">
                <a:noFill/>
                <a:miter lim="800000"/>
                <a:headEnd/>
                <a:tailEnd/>
              </a:ln>
            </p:spPr>
          </p:pic>
        </p:grpSp>
        <p:grpSp>
          <p:nvGrpSpPr>
            <p:cNvPr id="5" name="Group 73"/>
            <p:cNvGrpSpPr>
              <a:grpSpLocks noChangeAspect="1"/>
            </p:cNvGrpSpPr>
            <p:nvPr/>
          </p:nvGrpSpPr>
          <p:grpSpPr bwMode="auto">
            <a:xfrm>
              <a:off x="7997884" y="4176688"/>
              <a:ext cx="537917" cy="537904"/>
              <a:chOff x="4211" y="3541"/>
              <a:chExt cx="376" cy="376"/>
            </a:xfrm>
          </p:grpSpPr>
          <p:sp>
            <p:nvSpPr>
              <p:cNvPr id="169" name="Oval 74"/>
              <p:cNvSpPr>
                <a:spLocks noChangeAspect="1" noChangeArrowheads="1"/>
              </p:cNvSpPr>
              <p:nvPr/>
            </p:nvSpPr>
            <p:spPr bwMode="auto">
              <a:xfrm>
                <a:off x="4211" y="3541"/>
                <a:ext cx="376" cy="376"/>
              </a:xfrm>
              <a:prstGeom prst="ellipse">
                <a:avLst/>
              </a:prstGeom>
              <a:solidFill>
                <a:srgbClr val="FFFFFF"/>
              </a:solidFill>
              <a:ln w="9525">
                <a:noFill/>
                <a:round/>
                <a:headEnd/>
                <a:tailEnd/>
              </a:ln>
            </p:spPr>
            <p:txBody>
              <a:bodyPr wrap="none" lIns="0" tIns="0" rIns="0" bIns="0" anchor="ctr"/>
              <a:lstStyle/>
              <a:p>
                <a:endParaRPr lang="en-US" sz="1600">
                  <a:solidFill>
                    <a:srgbClr val="5C5C5C"/>
                  </a:solidFill>
                </a:endParaRPr>
              </a:p>
            </p:txBody>
          </p:sp>
          <p:pic>
            <p:nvPicPr>
              <p:cNvPr id="170" name="Picture 75"/>
              <p:cNvPicPr>
                <a:picLocks noChangeAspect="1" noChangeArrowheads="1"/>
              </p:cNvPicPr>
              <p:nvPr/>
            </p:nvPicPr>
            <p:blipFill>
              <a:blip r:embed="rId5" cstate="print"/>
              <a:srcRect/>
              <a:stretch>
                <a:fillRect/>
              </a:stretch>
            </p:blipFill>
            <p:spPr bwMode="auto">
              <a:xfrm>
                <a:off x="4257" y="3640"/>
                <a:ext cx="284" cy="166"/>
              </a:xfrm>
              <a:prstGeom prst="rect">
                <a:avLst/>
              </a:prstGeom>
              <a:noFill/>
              <a:ln w="9525">
                <a:noFill/>
                <a:miter lim="800000"/>
                <a:headEnd/>
                <a:tailEnd/>
              </a:ln>
            </p:spPr>
          </p:pic>
        </p:grpSp>
        <p:grpSp>
          <p:nvGrpSpPr>
            <p:cNvPr id="6" name="Group 76"/>
            <p:cNvGrpSpPr>
              <a:grpSpLocks noChangeAspect="1"/>
            </p:cNvGrpSpPr>
            <p:nvPr/>
          </p:nvGrpSpPr>
          <p:grpSpPr bwMode="auto">
            <a:xfrm>
              <a:off x="7326919" y="4176688"/>
              <a:ext cx="537917" cy="537904"/>
              <a:chOff x="3668" y="3541"/>
              <a:chExt cx="376" cy="376"/>
            </a:xfrm>
          </p:grpSpPr>
          <p:sp>
            <p:nvSpPr>
              <p:cNvPr id="167" name="Oval 77"/>
              <p:cNvSpPr>
                <a:spLocks noChangeAspect="1" noChangeArrowheads="1"/>
              </p:cNvSpPr>
              <p:nvPr/>
            </p:nvSpPr>
            <p:spPr bwMode="auto">
              <a:xfrm>
                <a:off x="3668" y="3541"/>
                <a:ext cx="376" cy="376"/>
              </a:xfrm>
              <a:prstGeom prst="ellipse">
                <a:avLst/>
              </a:prstGeom>
              <a:solidFill>
                <a:srgbClr val="FFFFFF"/>
              </a:solidFill>
              <a:ln w="9525">
                <a:noFill/>
                <a:round/>
                <a:headEnd/>
                <a:tailEnd/>
              </a:ln>
            </p:spPr>
            <p:txBody>
              <a:bodyPr wrap="none" lIns="0" tIns="0" rIns="0" bIns="0" anchor="ctr"/>
              <a:lstStyle/>
              <a:p>
                <a:endParaRPr lang="en-US" sz="1600">
                  <a:solidFill>
                    <a:srgbClr val="5C5C5C"/>
                  </a:solidFill>
                </a:endParaRPr>
              </a:p>
            </p:txBody>
          </p:sp>
          <p:sp>
            <p:nvSpPr>
              <p:cNvPr id="168" name="AutoShape 78"/>
              <p:cNvSpPr>
                <a:spLocks noChangeAspect="1" noChangeArrowheads="1"/>
              </p:cNvSpPr>
              <p:nvPr/>
            </p:nvSpPr>
            <p:spPr bwMode="auto">
              <a:xfrm>
                <a:off x="3741" y="3649"/>
                <a:ext cx="232" cy="146"/>
              </a:xfrm>
              <a:prstGeom prst="wedgeRoundRectCallout">
                <a:avLst>
                  <a:gd name="adj1" fmla="val -43532"/>
                  <a:gd name="adj2" fmla="val 69861"/>
                  <a:gd name="adj3" fmla="val 16667"/>
                </a:avLst>
              </a:prstGeom>
              <a:noFill/>
              <a:ln w="25400">
                <a:solidFill>
                  <a:srgbClr val="B40000"/>
                </a:solidFill>
                <a:miter lim="800000"/>
                <a:headEnd/>
                <a:tailEnd/>
              </a:ln>
            </p:spPr>
            <p:txBody>
              <a:bodyPr lIns="0" tIns="0" rIns="0" bIns="0"/>
              <a:lstStyle/>
              <a:p>
                <a:pPr algn="ctr"/>
                <a:endParaRPr lang="en-US" sz="2400">
                  <a:solidFill>
                    <a:srgbClr val="5C5C5C"/>
                  </a:solidFill>
                </a:endParaRPr>
              </a:p>
            </p:txBody>
          </p:sp>
        </p:grpSp>
        <p:sp>
          <p:nvSpPr>
            <p:cNvPr id="14" name="Text Box 83"/>
            <p:cNvSpPr txBox="1">
              <a:spLocks noChangeAspect="1" noChangeArrowheads="1"/>
            </p:cNvSpPr>
            <p:nvPr/>
          </p:nvSpPr>
          <p:spPr bwMode="auto">
            <a:xfrm>
              <a:off x="4673255" y="4750357"/>
              <a:ext cx="298691" cy="182648"/>
            </a:xfrm>
            <a:prstGeom prst="rect">
              <a:avLst/>
            </a:prstGeom>
            <a:noFill/>
            <a:ln w="9525">
              <a:noFill/>
              <a:miter lim="800000"/>
              <a:headEnd/>
              <a:tailEnd/>
            </a:ln>
          </p:spPr>
          <p:txBody>
            <a:bodyPr wrap="none" lIns="0" tIns="0" rIns="0" bIns="0">
              <a:spAutoFit/>
            </a:bodyPr>
            <a:lstStyle/>
            <a:p>
              <a:pPr algn="ctr"/>
              <a:r>
                <a:rPr lang="en-US" sz="1200">
                  <a:solidFill>
                    <a:srgbClr val="FFFFFF"/>
                  </a:solidFill>
                </a:rPr>
                <a:t>IVR</a:t>
              </a:r>
            </a:p>
          </p:txBody>
        </p:sp>
        <p:sp>
          <p:nvSpPr>
            <p:cNvPr id="15" name="Text Box 84"/>
            <p:cNvSpPr txBox="1">
              <a:spLocks noChangeAspect="1" noChangeArrowheads="1"/>
            </p:cNvSpPr>
            <p:nvPr/>
          </p:nvSpPr>
          <p:spPr bwMode="auto">
            <a:xfrm>
              <a:off x="5342764" y="4750357"/>
              <a:ext cx="364552" cy="182648"/>
            </a:xfrm>
            <a:prstGeom prst="rect">
              <a:avLst/>
            </a:prstGeom>
            <a:noFill/>
            <a:ln w="9525">
              <a:noFill/>
              <a:miter lim="800000"/>
              <a:headEnd/>
              <a:tailEnd/>
            </a:ln>
          </p:spPr>
          <p:txBody>
            <a:bodyPr wrap="none" lIns="0" tIns="0" rIns="0" bIns="0">
              <a:spAutoFit/>
            </a:bodyPr>
            <a:lstStyle/>
            <a:p>
              <a:pPr algn="ctr"/>
              <a:r>
                <a:rPr lang="en-US" sz="1200">
                  <a:solidFill>
                    <a:srgbClr val="FFFFFF"/>
                  </a:solidFill>
                </a:rPr>
                <a:t>Web</a:t>
              </a:r>
            </a:p>
          </p:txBody>
        </p:sp>
        <p:sp>
          <p:nvSpPr>
            <p:cNvPr id="16" name="Text Box 85"/>
            <p:cNvSpPr txBox="1">
              <a:spLocks noChangeAspect="1" noChangeArrowheads="1"/>
            </p:cNvSpPr>
            <p:nvPr/>
          </p:nvSpPr>
          <p:spPr bwMode="auto">
            <a:xfrm>
              <a:off x="7408758" y="4750357"/>
              <a:ext cx="377098" cy="182648"/>
            </a:xfrm>
            <a:prstGeom prst="rect">
              <a:avLst/>
            </a:prstGeom>
            <a:noFill/>
            <a:ln w="9525">
              <a:noFill/>
              <a:miter lim="800000"/>
              <a:headEnd/>
              <a:tailEnd/>
            </a:ln>
          </p:spPr>
          <p:txBody>
            <a:bodyPr wrap="none" lIns="0" tIns="0" rIns="0" bIns="0">
              <a:spAutoFit/>
            </a:bodyPr>
            <a:lstStyle/>
            <a:p>
              <a:pPr algn="ctr"/>
              <a:r>
                <a:rPr lang="en-US" sz="1200">
                  <a:solidFill>
                    <a:srgbClr val="FFFFFF"/>
                  </a:solidFill>
                </a:rPr>
                <a:t>Chat</a:t>
              </a:r>
            </a:p>
          </p:txBody>
        </p:sp>
        <p:sp>
          <p:nvSpPr>
            <p:cNvPr id="17" name="Text Box 86"/>
            <p:cNvSpPr txBox="1">
              <a:spLocks noChangeAspect="1" noChangeArrowheads="1"/>
            </p:cNvSpPr>
            <p:nvPr/>
          </p:nvSpPr>
          <p:spPr bwMode="auto">
            <a:xfrm>
              <a:off x="8055202" y="4750357"/>
              <a:ext cx="446171" cy="182648"/>
            </a:xfrm>
            <a:prstGeom prst="rect">
              <a:avLst/>
            </a:prstGeom>
            <a:noFill/>
            <a:ln w="9525">
              <a:noFill/>
              <a:miter lim="800000"/>
              <a:headEnd/>
              <a:tailEnd/>
            </a:ln>
          </p:spPr>
          <p:txBody>
            <a:bodyPr wrap="none" lIns="0" tIns="0" rIns="0" bIns="0">
              <a:spAutoFit/>
            </a:bodyPr>
            <a:lstStyle/>
            <a:p>
              <a:pPr algn="ctr"/>
              <a:r>
                <a:rPr lang="en-US" sz="1200">
                  <a:solidFill>
                    <a:srgbClr val="FFFFFF"/>
                  </a:solidFill>
                </a:rPr>
                <a:t>Email</a:t>
              </a:r>
            </a:p>
          </p:txBody>
        </p:sp>
        <p:sp>
          <p:nvSpPr>
            <p:cNvPr id="18" name="Text Box 101"/>
            <p:cNvSpPr txBox="1">
              <a:spLocks noChangeAspect="1" noChangeArrowheads="1"/>
            </p:cNvSpPr>
            <p:nvPr/>
          </p:nvSpPr>
          <p:spPr bwMode="auto">
            <a:xfrm>
              <a:off x="5809020" y="4295427"/>
              <a:ext cx="1444937" cy="547945"/>
            </a:xfrm>
            <a:prstGeom prst="rect">
              <a:avLst/>
            </a:prstGeom>
            <a:noFill/>
            <a:ln w="9525">
              <a:noFill/>
              <a:miter lim="800000"/>
              <a:headEnd/>
              <a:tailEnd/>
            </a:ln>
          </p:spPr>
          <p:txBody>
            <a:bodyPr lIns="0" tIns="0" rIns="0" bIns="0">
              <a:spAutoFit/>
            </a:bodyPr>
            <a:lstStyle/>
            <a:p>
              <a:pPr algn="ctr"/>
              <a:r>
                <a:rPr lang="en-US" sz="1200">
                  <a:solidFill>
                    <a:srgbClr val="FFFFFF"/>
                  </a:solidFill>
                </a:rPr>
                <a:t>Automated</a:t>
              </a:r>
              <a:br>
                <a:rPr lang="en-US" sz="1200">
                  <a:solidFill>
                    <a:srgbClr val="FFFFFF"/>
                  </a:solidFill>
                </a:rPr>
              </a:br>
              <a:r>
                <a:rPr lang="en-US" sz="1200">
                  <a:solidFill>
                    <a:srgbClr val="FFFFFF"/>
                  </a:solidFill>
                </a:rPr>
                <a:t>Experience</a:t>
              </a:r>
              <a:br>
                <a:rPr lang="en-US" sz="1200">
                  <a:solidFill>
                    <a:srgbClr val="FFFFFF"/>
                  </a:solidFill>
                </a:rPr>
              </a:br>
              <a:r>
                <a:rPr lang="en-US" sz="1200">
                  <a:solidFill>
                    <a:srgbClr val="FFFFFF"/>
                  </a:solidFill>
                </a:rPr>
                <a:t>Management</a:t>
              </a:r>
            </a:p>
          </p:txBody>
        </p:sp>
        <p:sp>
          <p:nvSpPr>
            <p:cNvPr id="19" name="AutoShape 390"/>
            <p:cNvSpPr>
              <a:spLocks noChangeArrowheads="1"/>
            </p:cNvSpPr>
            <p:nvPr/>
          </p:nvSpPr>
          <p:spPr bwMode="auto">
            <a:xfrm>
              <a:off x="4422080" y="3038376"/>
              <a:ext cx="4276725" cy="958850"/>
            </a:xfrm>
            <a:prstGeom prst="roundRect">
              <a:avLst>
                <a:gd name="adj" fmla="val 8051"/>
              </a:avLst>
            </a:prstGeom>
            <a:gradFill rotWithShape="0">
              <a:gsLst>
                <a:gs pos="0">
                  <a:schemeClr val="accent1"/>
                </a:gs>
                <a:gs pos="100000">
                  <a:srgbClr val="990000"/>
                </a:gs>
              </a:gsLst>
              <a:lin ang="5400000"/>
            </a:gradFill>
            <a:ln w="28575">
              <a:solidFill>
                <a:schemeClr val="bg1"/>
              </a:solidFill>
              <a:round/>
              <a:headEnd/>
              <a:tailEnd/>
            </a:ln>
            <a:effectLst>
              <a:outerShdw blurRad="63500" dist="38100" dir="2700000" algn="tl" rotWithShape="0">
                <a:srgbClr val="000000">
                  <a:alpha val="39998"/>
                </a:srgbClr>
              </a:outerShdw>
            </a:effectLst>
          </p:spPr>
          <p:txBody>
            <a:bodyPr lIns="548640" tIns="91440" rIns="182880" bIns="91440" anchor="ctr"/>
            <a:lstStyle/>
            <a:p>
              <a:pPr eaLnBrk="0" hangingPunct="0">
                <a:spcBef>
                  <a:spcPct val="20000"/>
                </a:spcBef>
                <a:buClr>
                  <a:schemeClr val="tx2"/>
                </a:buClr>
                <a:buSzPct val="100000"/>
                <a:defRPr/>
              </a:pPr>
              <a:endParaRPr lang="en-US" dirty="0">
                <a:solidFill>
                  <a:schemeClr val="bg1"/>
                </a:solidFill>
                <a:effectLst>
                  <a:outerShdw blurRad="38100" dist="38100" dir="2700000" algn="tl">
                    <a:srgbClr val="000000">
                      <a:alpha val="43137"/>
                    </a:srgbClr>
                  </a:outerShdw>
                </a:effectLst>
                <a:latin typeface="Arial" charset="0"/>
                <a:cs typeface="Arial" charset="0"/>
              </a:endParaRPr>
            </a:p>
          </p:txBody>
        </p:sp>
        <p:grpSp>
          <p:nvGrpSpPr>
            <p:cNvPr id="7" name="Group 81"/>
            <p:cNvGrpSpPr>
              <a:grpSpLocks noChangeAspect="1"/>
            </p:cNvGrpSpPr>
            <p:nvPr/>
          </p:nvGrpSpPr>
          <p:grpSpPr bwMode="auto">
            <a:xfrm>
              <a:off x="6886285" y="3381279"/>
              <a:ext cx="354796" cy="506220"/>
              <a:chOff x="4862983" y="2818626"/>
              <a:chExt cx="392759" cy="560881"/>
            </a:xfrm>
          </p:grpSpPr>
          <p:grpSp>
            <p:nvGrpSpPr>
              <p:cNvPr id="10" name="Group 76"/>
              <p:cNvGrpSpPr>
                <a:grpSpLocks noChangeAspect="1"/>
              </p:cNvGrpSpPr>
              <p:nvPr/>
            </p:nvGrpSpPr>
            <p:grpSpPr bwMode="auto">
              <a:xfrm>
                <a:off x="4862983" y="2818626"/>
                <a:ext cx="392759" cy="392759"/>
                <a:chOff x="3668" y="3541"/>
                <a:chExt cx="376" cy="376"/>
              </a:xfrm>
            </p:grpSpPr>
            <p:sp>
              <p:nvSpPr>
                <p:cNvPr id="165" name="Oval 77"/>
                <p:cNvSpPr>
                  <a:spLocks noChangeAspect="1" noChangeArrowheads="1"/>
                </p:cNvSpPr>
                <p:nvPr/>
              </p:nvSpPr>
              <p:spPr bwMode="auto">
                <a:xfrm>
                  <a:off x="3668" y="3541"/>
                  <a:ext cx="376" cy="376"/>
                </a:xfrm>
                <a:prstGeom prst="ellipse">
                  <a:avLst/>
                </a:prstGeom>
                <a:solidFill>
                  <a:srgbClr val="FFFFFF"/>
                </a:solidFill>
                <a:ln w="9525">
                  <a:noFill/>
                  <a:round/>
                  <a:headEnd/>
                  <a:tailEnd/>
                </a:ln>
              </p:spPr>
              <p:txBody>
                <a:bodyPr wrap="none" lIns="0" tIns="0" rIns="0" bIns="0" anchor="ctr"/>
                <a:lstStyle/>
                <a:p>
                  <a:endParaRPr lang="en-US" sz="1600">
                    <a:solidFill>
                      <a:srgbClr val="5C5C5C"/>
                    </a:solidFill>
                  </a:endParaRPr>
                </a:p>
              </p:txBody>
            </p:sp>
            <p:sp>
              <p:nvSpPr>
                <p:cNvPr id="166" name="AutoShape 78"/>
                <p:cNvSpPr>
                  <a:spLocks noChangeAspect="1" noChangeArrowheads="1"/>
                </p:cNvSpPr>
                <p:nvPr/>
              </p:nvSpPr>
              <p:spPr bwMode="auto">
                <a:xfrm>
                  <a:off x="3741" y="3649"/>
                  <a:ext cx="232" cy="146"/>
                </a:xfrm>
                <a:prstGeom prst="wedgeRoundRectCallout">
                  <a:avLst>
                    <a:gd name="adj1" fmla="val -43532"/>
                    <a:gd name="adj2" fmla="val 69861"/>
                    <a:gd name="adj3" fmla="val 16667"/>
                  </a:avLst>
                </a:prstGeom>
                <a:noFill/>
                <a:ln w="25400">
                  <a:solidFill>
                    <a:srgbClr val="B40000"/>
                  </a:solidFill>
                  <a:miter lim="800000"/>
                  <a:headEnd/>
                  <a:tailEnd/>
                </a:ln>
              </p:spPr>
              <p:txBody>
                <a:bodyPr lIns="0" tIns="0" rIns="0" bIns="0"/>
                <a:lstStyle/>
                <a:p>
                  <a:pPr algn="ctr"/>
                  <a:endParaRPr lang="en-US" sz="2400">
                    <a:solidFill>
                      <a:srgbClr val="5C5C5C"/>
                    </a:solidFill>
                  </a:endParaRPr>
                </a:p>
              </p:txBody>
            </p:sp>
          </p:grpSp>
          <p:sp>
            <p:nvSpPr>
              <p:cNvPr id="164" name="Text Box 85"/>
              <p:cNvSpPr txBox="1">
                <a:spLocks noChangeArrowheads="1"/>
              </p:cNvSpPr>
              <p:nvPr/>
            </p:nvSpPr>
            <p:spPr bwMode="auto">
              <a:xfrm>
                <a:off x="4878738" y="3210865"/>
                <a:ext cx="347184" cy="168642"/>
              </a:xfrm>
              <a:prstGeom prst="rect">
                <a:avLst/>
              </a:prstGeom>
              <a:noFill/>
              <a:ln w="9525">
                <a:noFill/>
                <a:miter lim="800000"/>
                <a:headEnd/>
                <a:tailEnd/>
              </a:ln>
            </p:spPr>
            <p:txBody>
              <a:bodyPr wrap="none" lIns="0" tIns="0" rIns="0" bIns="0">
                <a:spAutoFit/>
              </a:bodyPr>
              <a:lstStyle/>
              <a:p>
                <a:pPr algn="ctr">
                  <a:defRPr/>
                </a:pPr>
                <a:r>
                  <a:rPr lang="en-US" sz="1000" dirty="0">
                    <a:solidFill>
                      <a:srgbClr val="FFFFFF"/>
                    </a:solidFill>
                    <a:latin typeface="Arial" charset="0"/>
                  </a:rPr>
                  <a:t>Chat</a:t>
                </a:r>
              </a:p>
            </p:txBody>
          </p:sp>
        </p:grpSp>
        <p:grpSp>
          <p:nvGrpSpPr>
            <p:cNvPr id="11" name="Group 80"/>
            <p:cNvGrpSpPr>
              <a:grpSpLocks noChangeAspect="1"/>
            </p:cNvGrpSpPr>
            <p:nvPr/>
          </p:nvGrpSpPr>
          <p:grpSpPr bwMode="auto">
            <a:xfrm>
              <a:off x="7434209" y="3386996"/>
              <a:ext cx="373365" cy="497322"/>
              <a:chOff x="5340818" y="2818626"/>
              <a:chExt cx="413315" cy="550047"/>
            </a:xfrm>
          </p:grpSpPr>
          <p:sp>
            <p:nvSpPr>
              <p:cNvPr id="160" name="Oval 74"/>
              <p:cNvSpPr>
                <a:spLocks noChangeAspect="1" noChangeArrowheads="1"/>
              </p:cNvSpPr>
              <p:nvPr/>
            </p:nvSpPr>
            <p:spPr bwMode="auto">
              <a:xfrm>
                <a:off x="5342408" y="2818626"/>
                <a:ext cx="392759" cy="392759"/>
              </a:xfrm>
              <a:prstGeom prst="ellipse">
                <a:avLst/>
              </a:prstGeom>
              <a:solidFill>
                <a:srgbClr val="FFFFFF"/>
              </a:solidFill>
              <a:ln w="9525">
                <a:noFill/>
                <a:round/>
                <a:headEnd/>
                <a:tailEnd/>
              </a:ln>
            </p:spPr>
            <p:txBody>
              <a:bodyPr wrap="none" lIns="0" tIns="0" rIns="0" bIns="0" anchor="ctr"/>
              <a:lstStyle/>
              <a:p>
                <a:endParaRPr lang="en-US" sz="1600">
                  <a:solidFill>
                    <a:srgbClr val="5C5C5C"/>
                  </a:solidFill>
                </a:endParaRPr>
              </a:p>
            </p:txBody>
          </p:sp>
          <p:pic>
            <p:nvPicPr>
              <p:cNvPr id="161" name="Picture 75"/>
              <p:cNvPicPr>
                <a:picLocks noChangeAspect="1" noChangeArrowheads="1"/>
              </p:cNvPicPr>
              <p:nvPr/>
            </p:nvPicPr>
            <p:blipFill>
              <a:blip r:embed="rId5" cstate="print"/>
              <a:srcRect/>
              <a:stretch>
                <a:fillRect/>
              </a:stretch>
            </p:blipFill>
            <p:spPr bwMode="auto">
              <a:xfrm>
                <a:off x="5390458" y="2922039"/>
                <a:ext cx="296658" cy="173399"/>
              </a:xfrm>
              <a:prstGeom prst="rect">
                <a:avLst/>
              </a:prstGeom>
              <a:noFill/>
              <a:ln w="9525">
                <a:noFill/>
                <a:miter lim="800000"/>
                <a:headEnd/>
                <a:tailEnd/>
              </a:ln>
            </p:spPr>
          </p:pic>
          <p:sp>
            <p:nvSpPr>
              <p:cNvPr id="162" name="Text Box 86"/>
              <p:cNvSpPr txBox="1">
                <a:spLocks noChangeArrowheads="1"/>
              </p:cNvSpPr>
              <p:nvPr/>
            </p:nvSpPr>
            <p:spPr bwMode="auto">
              <a:xfrm>
                <a:off x="5340818" y="3200330"/>
                <a:ext cx="413315" cy="168343"/>
              </a:xfrm>
              <a:prstGeom prst="rect">
                <a:avLst/>
              </a:prstGeom>
              <a:noFill/>
              <a:ln w="9525">
                <a:noFill/>
                <a:miter lim="800000"/>
                <a:headEnd/>
                <a:tailEnd/>
              </a:ln>
            </p:spPr>
            <p:txBody>
              <a:bodyPr wrap="none" lIns="0" tIns="0" rIns="0" bIns="0">
                <a:spAutoFit/>
              </a:bodyPr>
              <a:lstStyle/>
              <a:p>
                <a:pPr algn="ctr">
                  <a:defRPr/>
                </a:pPr>
                <a:r>
                  <a:rPr lang="en-US" sz="1000" dirty="0">
                    <a:solidFill>
                      <a:srgbClr val="FFFFFF"/>
                    </a:solidFill>
                    <a:latin typeface="Arial" charset="0"/>
                  </a:rPr>
                  <a:t>Email</a:t>
                </a:r>
              </a:p>
            </p:txBody>
          </p:sp>
        </p:grpSp>
        <p:grpSp>
          <p:nvGrpSpPr>
            <p:cNvPr id="12" name="Group 82"/>
            <p:cNvGrpSpPr>
              <a:grpSpLocks noChangeAspect="1"/>
            </p:cNvGrpSpPr>
            <p:nvPr/>
          </p:nvGrpSpPr>
          <p:grpSpPr bwMode="auto">
            <a:xfrm>
              <a:off x="6336918" y="3386996"/>
              <a:ext cx="357587" cy="497322"/>
              <a:chOff x="4388321" y="2818626"/>
              <a:chExt cx="395849" cy="550047"/>
            </a:xfrm>
          </p:grpSpPr>
          <p:grpSp>
            <p:nvGrpSpPr>
              <p:cNvPr id="13" name="Group 68"/>
              <p:cNvGrpSpPr>
                <a:grpSpLocks noChangeAspect="1"/>
              </p:cNvGrpSpPr>
              <p:nvPr/>
            </p:nvGrpSpPr>
            <p:grpSpPr bwMode="auto">
              <a:xfrm>
                <a:off x="4388321" y="2818626"/>
                <a:ext cx="392759" cy="392759"/>
                <a:chOff x="4343400" y="3092204"/>
                <a:chExt cx="392759" cy="392759"/>
              </a:xfrm>
            </p:grpSpPr>
            <p:sp>
              <p:nvSpPr>
                <p:cNvPr id="155" name="Oval 74"/>
                <p:cNvSpPr>
                  <a:spLocks noChangeAspect="1" noChangeArrowheads="1"/>
                </p:cNvSpPr>
                <p:nvPr/>
              </p:nvSpPr>
              <p:spPr bwMode="auto">
                <a:xfrm>
                  <a:off x="4343400" y="3092204"/>
                  <a:ext cx="392759" cy="392759"/>
                </a:xfrm>
                <a:prstGeom prst="ellipse">
                  <a:avLst/>
                </a:prstGeom>
                <a:solidFill>
                  <a:srgbClr val="FFFFFF"/>
                </a:solidFill>
                <a:ln w="9525">
                  <a:noFill/>
                  <a:round/>
                  <a:headEnd/>
                  <a:tailEnd/>
                </a:ln>
              </p:spPr>
              <p:txBody>
                <a:bodyPr wrap="none" lIns="0" tIns="0" rIns="0" bIns="0" anchor="ctr"/>
                <a:lstStyle/>
                <a:p>
                  <a:endParaRPr lang="en-US" sz="1600">
                    <a:solidFill>
                      <a:srgbClr val="5C5C5C"/>
                    </a:solidFill>
                  </a:endParaRPr>
                </a:p>
              </p:txBody>
            </p:sp>
            <p:grpSp>
              <p:nvGrpSpPr>
                <p:cNvPr id="20" name="Group 64"/>
                <p:cNvGrpSpPr>
                  <a:grpSpLocks noChangeAspect="1"/>
                </p:cNvGrpSpPr>
                <p:nvPr/>
              </p:nvGrpSpPr>
              <p:grpSpPr bwMode="auto">
                <a:xfrm>
                  <a:off x="4392845" y="3204639"/>
                  <a:ext cx="295407" cy="172668"/>
                  <a:chOff x="2836216" y="2104689"/>
                  <a:chExt cx="962025" cy="562311"/>
                </a:xfrm>
              </p:grpSpPr>
              <p:pic>
                <p:nvPicPr>
                  <p:cNvPr id="158" name="Picture 75"/>
                  <p:cNvPicPr>
                    <a:picLocks noChangeAspect="1" noChangeArrowheads="1"/>
                  </p:cNvPicPr>
                  <p:nvPr/>
                </p:nvPicPr>
                <p:blipFill>
                  <a:blip r:embed="rId5" cstate="print"/>
                  <a:srcRect/>
                  <a:stretch>
                    <a:fillRect/>
                  </a:stretch>
                </p:blipFill>
                <p:spPr bwMode="auto">
                  <a:xfrm>
                    <a:off x="2836216" y="2104689"/>
                    <a:ext cx="962025" cy="562311"/>
                  </a:xfrm>
                  <a:prstGeom prst="rect">
                    <a:avLst/>
                  </a:prstGeom>
                  <a:noFill/>
                  <a:ln w="9525">
                    <a:noFill/>
                    <a:miter lim="800000"/>
                    <a:headEnd/>
                    <a:tailEnd/>
                  </a:ln>
                </p:spPr>
              </p:pic>
              <p:sp>
                <p:nvSpPr>
                  <p:cNvPr id="159" name="Rectangle 73"/>
                  <p:cNvSpPr>
                    <a:spLocks noChangeAspect="1" noChangeArrowheads="1"/>
                  </p:cNvSpPr>
                  <p:nvPr/>
                </p:nvSpPr>
                <p:spPr bwMode="auto">
                  <a:xfrm>
                    <a:off x="3167063" y="2159000"/>
                    <a:ext cx="290512" cy="203200"/>
                  </a:xfrm>
                  <a:prstGeom prst="rect">
                    <a:avLst/>
                  </a:prstGeom>
                  <a:solidFill>
                    <a:srgbClr val="FFFFFF"/>
                  </a:solidFill>
                  <a:ln w="9525">
                    <a:noFill/>
                    <a:round/>
                    <a:headEnd/>
                    <a:tailEnd/>
                  </a:ln>
                </p:spPr>
                <p:txBody>
                  <a:bodyPr lIns="0" tIns="0" rIns="0" bIns="0"/>
                  <a:lstStyle/>
                  <a:p>
                    <a:endParaRPr lang="en-US" sz="1600"/>
                  </a:p>
                </p:txBody>
              </p:sp>
            </p:grpSp>
            <p:sp>
              <p:nvSpPr>
                <p:cNvPr id="157" name="TextBox 71"/>
                <p:cNvSpPr txBox="1">
                  <a:spLocks noChangeAspect="1" noChangeArrowheads="1"/>
                </p:cNvSpPr>
                <p:nvPr/>
              </p:nvSpPr>
              <p:spPr bwMode="auto">
                <a:xfrm>
                  <a:off x="4380221" y="3157370"/>
                  <a:ext cx="343664" cy="253620"/>
                </a:xfrm>
                <a:prstGeom prst="rect">
                  <a:avLst/>
                </a:prstGeom>
                <a:noFill/>
                <a:ln w="9525">
                  <a:noFill/>
                  <a:miter lim="800000"/>
                  <a:headEnd/>
                  <a:tailEnd/>
                </a:ln>
              </p:spPr>
              <p:txBody>
                <a:bodyPr>
                  <a:spAutoFit/>
                </a:bodyPr>
                <a:lstStyle/>
                <a:p>
                  <a:r>
                    <a:rPr lang="en-US" sz="400" b="1">
                      <a:solidFill>
                        <a:schemeClr val="accent1"/>
                      </a:solidFill>
                    </a:rPr>
                    <a:t>MMS</a:t>
                  </a:r>
                  <a:endParaRPr lang="en-US" sz="1200" b="1">
                    <a:solidFill>
                      <a:schemeClr val="accent1"/>
                    </a:solidFill>
                  </a:endParaRPr>
                </a:p>
              </p:txBody>
            </p:sp>
          </p:grpSp>
          <p:sp>
            <p:nvSpPr>
              <p:cNvPr id="154" name="Text Box 85"/>
              <p:cNvSpPr txBox="1">
                <a:spLocks noChangeArrowheads="1"/>
              </p:cNvSpPr>
              <p:nvPr/>
            </p:nvSpPr>
            <p:spPr bwMode="auto">
              <a:xfrm>
                <a:off x="4397720" y="3200330"/>
                <a:ext cx="386450" cy="168343"/>
              </a:xfrm>
              <a:prstGeom prst="rect">
                <a:avLst/>
              </a:prstGeom>
              <a:noFill/>
              <a:ln w="9525">
                <a:noFill/>
                <a:miter lim="800000"/>
                <a:headEnd/>
                <a:tailEnd/>
              </a:ln>
            </p:spPr>
            <p:txBody>
              <a:bodyPr wrap="none" lIns="0" tIns="0" rIns="0" bIns="0">
                <a:spAutoFit/>
              </a:bodyPr>
              <a:lstStyle/>
              <a:p>
                <a:pPr algn="ctr">
                  <a:defRPr/>
                </a:pPr>
                <a:r>
                  <a:rPr lang="en-US" sz="1000" dirty="0">
                    <a:solidFill>
                      <a:srgbClr val="FFFFFF"/>
                    </a:solidFill>
                    <a:latin typeface="Arial" charset="0"/>
                  </a:rPr>
                  <a:t>MMS</a:t>
                </a:r>
              </a:p>
            </p:txBody>
          </p:sp>
        </p:grpSp>
        <p:grpSp>
          <p:nvGrpSpPr>
            <p:cNvPr id="21" name="Group 83"/>
            <p:cNvGrpSpPr>
              <a:grpSpLocks noChangeAspect="1"/>
            </p:cNvGrpSpPr>
            <p:nvPr/>
          </p:nvGrpSpPr>
          <p:grpSpPr bwMode="auto">
            <a:xfrm>
              <a:off x="5768962" y="3386996"/>
              <a:ext cx="354796" cy="497322"/>
              <a:chOff x="3940646" y="2818626"/>
              <a:chExt cx="392759" cy="550047"/>
            </a:xfrm>
          </p:grpSpPr>
          <p:grpSp>
            <p:nvGrpSpPr>
              <p:cNvPr id="22" name="Group 67"/>
              <p:cNvGrpSpPr>
                <a:grpSpLocks noChangeAspect="1"/>
              </p:cNvGrpSpPr>
              <p:nvPr/>
            </p:nvGrpSpPr>
            <p:grpSpPr bwMode="auto">
              <a:xfrm>
                <a:off x="3940646" y="2818626"/>
                <a:ext cx="392759" cy="392759"/>
                <a:chOff x="4343400" y="3092204"/>
                <a:chExt cx="392759" cy="392759"/>
              </a:xfrm>
            </p:grpSpPr>
            <p:sp>
              <p:nvSpPr>
                <p:cNvPr id="148" name="Oval 74"/>
                <p:cNvSpPr>
                  <a:spLocks noChangeAspect="1" noChangeArrowheads="1"/>
                </p:cNvSpPr>
                <p:nvPr/>
              </p:nvSpPr>
              <p:spPr bwMode="auto">
                <a:xfrm>
                  <a:off x="4343400" y="3092204"/>
                  <a:ext cx="392759" cy="392759"/>
                </a:xfrm>
                <a:prstGeom prst="ellipse">
                  <a:avLst/>
                </a:prstGeom>
                <a:solidFill>
                  <a:srgbClr val="FFFFFF"/>
                </a:solidFill>
                <a:ln w="9525">
                  <a:noFill/>
                  <a:round/>
                  <a:headEnd/>
                  <a:tailEnd/>
                </a:ln>
              </p:spPr>
              <p:txBody>
                <a:bodyPr wrap="none" lIns="0" tIns="0" rIns="0" bIns="0" anchor="ctr"/>
                <a:lstStyle/>
                <a:p>
                  <a:endParaRPr lang="en-US" sz="1600">
                    <a:solidFill>
                      <a:srgbClr val="5C5C5C"/>
                    </a:solidFill>
                  </a:endParaRPr>
                </a:p>
              </p:txBody>
            </p:sp>
            <p:grpSp>
              <p:nvGrpSpPr>
                <p:cNvPr id="23" name="Group 64"/>
                <p:cNvGrpSpPr>
                  <a:grpSpLocks noChangeAspect="1"/>
                </p:cNvGrpSpPr>
                <p:nvPr/>
              </p:nvGrpSpPr>
              <p:grpSpPr bwMode="auto">
                <a:xfrm>
                  <a:off x="4392845" y="3204639"/>
                  <a:ext cx="295407" cy="172668"/>
                  <a:chOff x="2836216" y="2104689"/>
                  <a:chExt cx="962025" cy="562311"/>
                </a:xfrm>
              </p:grpSpPr>
              <p:pic>
                <p:nvPicPr>
                  <p:cNvPr id="151" name="Picture 75"/>
                  <p:cNvPicPr>
                    <a:picLocks noChangeAspect="1" noChangeArrowheads="1"/>
                  </p:cNvPicPr>
                  <p:nvPr/>
                </p:nvPicPr>
                <p:blipFill>
                  <a:blip r:embed="rId5" cstate="print"/>
                  <a:srcRect/>
                  <a:stretch>
                    <a:fillRect/>
                  </a:stretch>
                </p:blipFill>
                <p:spPr bwMode="auto">
                  <a:xfrm>
                    <a:off x="2836216" y="2104689"/>
                    <a:ext cx="962025" cy="562311"/>
                  </a:xfrm>
                  <a:prstGeom prst="rect">
                    <a:avLst/>
                  </a:prstGeom>
                  <a:noFill/>
                  <a:ln w="9525">
                    <a:noFill/>
                    <a:miter lim="800000"/>
                    <a:headEnd/>
                    <a:tailEnd/>
                  </a:ln>
                </p:spPr>
              </p:pic>
              <p:sp>
                <p:nvSpPr>
                  <p:cNvPr id="152" name="Rectangle 63"/>
                  <p:cNvSpPr>
                    <a:spLocks noChangeAspect="1" noChangeArrowheads="1"/>
                  </p:cNvSpPr>
                  <p:nvPr/>
                </p:nvSpPr>
                <p:spPr bwMode="auto">
                  <a:xfrm>
                    <a:off x="3167063" y="2159000"/>
                    <a:ext cx="290512" cy="203200"/>
                  </a:xfrm>
                  <a:prstGeom prst="rect">
                    <a:avLst/>
                  </a:prstGeom>
                  <a:solidFill>
                    <a:srgbClr val="FFFFFF"/>
                  </a:solidFill>
                  <a:ln w="9525">
                    <a:noFill/>
                    <a:round/>
                    <a:headEnd/>
                    <a:tailEnd/>
                  </a:ln>
                </p:spPr>
                <p:txBody>
                  <a:bodyPr lIns="0" tIns="0" rIns="0" bIns="0"/>
                  <a:lstStyle/>
                  <a:p>
                    <a:endParaRPr lang="en-US" sz="1600"/>
                  </a:p>
                </p:txBody>
              </p:sp>
            </p:grpSp>
            <p:sp>
              <p:nvSpPr>
                <p:cNvPr id="150" name="TextBox 65"/>
                <p:cNvSpPr txBox="1">
                  <a:spLocks noChangeAspect="1" noChangeArrowheads="1"/>
                </p:cNvSpPr>
                <p:nvPr/>
              </p:nvSpPr>
              <p:spPr bwMode="auto">
                <a:xfrm>
                  <a:off x="4383728" y="3160893"/>
                  <a:ext cx="343664" cy="253620"/>
                </a:xfrm>
                <a:prstGeom prst="rect">
                  <a:avLst/>
                </a:prstGeom>
                <a:noFill/>
                <a:ln w="9525">
                  <a:noFill/>
                  <a:miter lim="800000"/>
                  <a:headEnd/>
                  <a:tailEnd/>
                </a:ln>
              </p:spPr>
              <p:txBody>
                <a:bodyPr>
                  <a:spAutoFit/>
                </a:bodyPr>
                <a:lstStyle/>
                <a:p>
                  <a:r>
                    <a:rPr lang="en-US" sz="400" b="1">
                      <a:solidFill>
                        <a:schemeClr val="accent1"/>
                      </a:solidFill>
                    </a:rPr>
                    <a:t>SMS</a:t>
                  </a:r>
                  <a:endParaRPr lang="en-US" sz="1200" b="1">
                    <a:solidFill>
                      <a:schemeClr val="accent1"/>
                    </a:solidFill>
                  </a:endParaRPr>
                </a:p>
              </p:txBody>
            </p:sp>
          </p:grpSp>
          <p:sp>
            <p:nvSpPr>
              <p:cNvPr id="147" name="Text Box 85"/>
              <p:cNvSpPr txBox="1">
                <a:spLocks noChangeArrowheads="1"/>
              </p:cNvSpPr>
              <p:nvPr/>
            </p:nvSpPr>
            <p:spPr bwMode="auto">
              <a:xfrm>
                <a:off x="3953564" y="3200330"/>
                <a:ext cx="357518" cy="168343"/>
              </a:xfrm>
              <a:prstGeom prst="rect">
                <a:avLst/>
              </a:prstGeom>
              <a:noFill/>
              <a:ln w="9525">
                <a:noFill/>
                <a:miter lim="800000"/>
                <a:headEnd/>
                <a:tailEnd/>
              </a:ln>
            </p:spPr>
            <p:txBody>
              <a:bodyPr wrap="none" lIns="0" tIns="0" rIns="0" bIns="0">
                <a:spAutoFit/>
              </a:bodyPr>
              <a:lstStyle/>
              <a:p>
                <a:pPr algn="ctr">
                  <a:defRPr/>
                </a:pPr>
                <a:r>
                  <a:rPr lang="en-US" sz="1000" dirty="0">
                    <a:solidFill>
                      <a:srgbClr val="FFFFFF"/>
                    </a:solidFill>
                    <a:latin typeface="Arial" charset="0"/>
                  </a:rPr>
                  <a:t>SMS</a:t>
                </a:r>
              </a:p>
            </p:txBody>
          </p:sp>
        </p:grpSp>
        <p:grpSp>
          <p:nvGrpSpPr>
            <p:cNvPr id="24" name="Group 84"/>
            <p:cNvGrpSpPr>
              <a:grpSpLocks noChangeAspect="1"/>
            </p:cNvGrpSpPr>
            <p:nvPr/>
          </p:nvGrpSpPr>
          <p:grpSpPr bwMode="auto">
            <a:xfrm>
              <a:off x="5192240" y="3381279"/>
              <a:ext cx="378966" cy="506220"/>
              <a:chOff x="3475279" y="2818626"/>
              <a:chExt cx="421213" cy="560881"/>
            </a:xfrm>
          </p:grpSpPr>
          <p:grpSp>
            <p:nvGrpSpPr>
              <p:cNvPr id="25" name="Group 78"/>
              <p:cNvGrpSpPr>
                <a:grpSpLocks noChangeAspect="1"/>
              </p:cNvGrpSpPr>
              <p:nvPr/>
            </p:nvGrpSpPr>
            <p:grpSpPr bwMode="auto">
              <a:xfrm>
                <a:off x="3494558" y="2818626"/>
                <a:ext cx="392759" cy="392759"/>
                <a:chOff x="3798241" y="3092204"/>
                <a:chExt cx="392759" cy="392759"/>
              </a:xfrm>
            </p:grpSpPr>
            <p:sp>
              <p:nvSpPr>
                <p:cNvPr id="143" name="Oval 74"/>
                <p:cNvSpPr>
                  <a:spLocks noChangeAspect="1" noChangeArrowheads="1"/>
                </p:cNvSpPr>
                <p:nvPr/>
              </p:nvSpPr>
              <p:spPr bwMode="auto">
                <a:xfrm>
                  <a:off x="3798241" y="3092204"/>
                  <a:ext cx="392759" cy="392759"/>
                </a:xfrm>
                <a:prstGeom prst="ellipse">
                  <a:avLst/>
                </a:prstGeom>
                <a:solidFill>
                  <a:srgbClr val="FFFFFF"/>
                </a:solidFill>
                <a:ln w="9525">
                  <a:noFill/>
                  <a:round/>
                  <a:headEnd/>
                  <a:tailEnd/>
                </a:ln>
              </p:spPr>
              <p:txBody>
                <a:bodyPr wrap="none" lIns="0" tIns="0" rIns="0" bIns="0" anchor="ctr"/>
                <a:lstStyle/>
                <a:p>
                  <a:endParaRPr lang="en-US" sz="1600">
                    <a:solidFill>
                      <a:srgbClr val="5C5C5C"/>
                    </a:solidFill>
                  </a:endParaRPr>
                </a:p>
              </p:txBody>
            </p:sp>
            <p:sp>
              <p:nvSpPr>
                <p:cNvPr id="144" name="Rounded Rectangle 74"/>
                <p:cNvSpPr>
                  <a:spLocks noChangeAspect="1" noChangeArrowheads="1"/>
                </p:cNvSpPr>
                <p:nvPr/>
              </p:nvSpPr>
              <p:spPr bwMode="auto">
                <a:xfrm>
                  <a:off x="3867150" y="3207512"/>
                  <a:ext cx="177800" cy="152400"/>
                </a:xfrm>
                <a:prstGeom prst="roundRect">
                  <a:avLst>
                    <a:gd name="adj" fmla="val 16667"/>
                  </a:avLst>
                </a:prstGeom>
                <a:solidFill>
                  <a:schemeClr val="accent1"/>
                </a:solidFill>
                <a:ln w="9525">
                  <a:noFill/>
                  <a:round/>
                  <a:headEnd/>
                  <a:tailEnd/>
                </a:ln>
              </p:spPr>
              <p:txBody>
                <a:bodyPr lIns="0" tIns="0" rIns="0" bIns="0"/>
                <a:lstStyle/>
                <a:p>
                  <a:endParaRPr lang="en-US" sz="1600"/>
                </a:p>
              </p:txBody>
            </p:sp>
            <p:sp>
              <p:nvSpPr>
                <p:cNvPr id="145" name="Isosceles Triangle 77"/>
                <p:cNvSpPr>
                  <a:spLocks noChangeAspect="1" noChangeArrowheads="1"/>
                </p:cNvSpPr>
                <p:nvPr/>
              </p:nvSpPr>
              <p:spPr bwMode="auto">
                <a:xfrm rot="-5400000">
                  <a:off x="3980656" y="3229245"/>
                  <a:ext cx="160338" cy="107950"/>
                </a:xfrm>
                <a:prstGeom prst="triangle">
                  <a:avLst>
                    <a:gd name="adj" fmla="val 50000"/>
                  </a:avLst>
                </a:prstGeom>
                <a:solidFill>
                  <a:schemeClr val="accent1"/>
                </a:solidFill>
                <a:ln w="9525">
                  <a:noFill/>
                  <a:round/>
                  <a:headEnd/>
                  <a:tailEnd/>
                </a:ln>
              </p:spPr>
              <p:txBody>
                <a:bodyPr vert="eaVert" lIns="0" tIns="0" rIns="0" bIns="0"/>
                <a:lstStyle/>
                <a:p>
                  <a:endParaRPr lang="en-US" sz="1600"/>
                </a:p>
              </p:txBody>
            </p:sp>
          </p:grpSp>
          <p:sp>
            <p:nvSpPr>
              <p:cNvPr id="142" name="Text Box 85"/>
              <p:cNvSpPr txBox="1">
                <a:spLocks noChangeArrowheads="1"/>
              </p:cNvSpPr>
              <p:nvPr/>
            </p:nvSpPr>
            <p:spPr bwMode="auto">
              <a:xfrm>
                <a:off x="3475279" y="3210865"/>
                <a:ext cx="421213" cy="168642"/>
              </a:xfrm>
              <a:prstGeom prst="rect">
                <a:avLst/>
              </a:prstGeom>
              <a:noFill/>
              <a:ln w="9525">
                <a:noFill/>
                <a:miter lim="800000"/>
                <a:headEnd/>
                <a:tailEnd/>
              </a:ln>
            </p:spPr>
            <p:txBody>
              <a:bodyPr wrap="none" lIns="0" tIns="0" rIns="0" bIns="0">
                <a:spAutoFit/>
              </a:bodyPr>
              <a:lstStyle/>
              <a:p>
                <a:pPr algn="ctr">
                  <a:defRPr/>
                </a:pPr>
                <a:r>
                  <a:rPr lang="en-US" sz="1000" dirty="0">
                    <a:solidFill>
                      <a:srgbClr val="FFFFFF"/>
                    </a:solidFill>
                    <a:latin typeface="Arial" charset="0"/>
                  </a:rPr>
                  <a:t>Video</a:t>
                </a:r>
              </a:p>
            </p:txBody>
          </p:sp>
        </p:grpSp>
        <p:grpSp>
          <p:nvGrpSpPr>
            <p:cNvPr id="26" name="Group 86"/>
            <p:cNvGrpSpPr>
              <a:grpSpLocks noChangeAspect="1"/>
            </p:cNvGrpSpPr>
            <p:nvPr/>
          </p:nvGrpSpPr>
          <p:grpSpPr bwMode="auto">
            <a:xfrm>
              <a:off x="7974994" y="3372689"/>
              <a:ext cx="353366" cy="505278"/>
              <a:chOff x="2958675" y="3009128"/>
              <a:chExt cx="392759" cy="561611"/>
            </a:xfrm>
          </p:grpSpPr>
          <p:sp>
            <p:nvSpPr>
              <p:cNvPr id="139" name="Oval 74"/>
              <p:cNvSpPr>
                <a:spLocks noChangeAspect="1" noChangeArrowheads="1"/>
              </p:cNvSpPr>
              <p:nvPr/>
            </p:nvSpPr>
            <p:spPr bwMode="auto">
              <a:xfrm>
                <a:off x="2958675" y="3009128"/>
                <a:ext cx="392759" cy="392759"/>
              </a:xfrm>
              <a:prstGeom prst="ellipse">
                <a:avLst/>
              </a:prstGeom>
              <a:solidFill>
                <a:srgbClr val="FFFFFF"/>
              </a:solidFill>
              <a:ln w="9525">
                <a:noFill/>
                <a:round/>
                <a:headEnd/>
                <a:tailEnd/>
              </a:ln>
            </p:spPr>
            <p:txBody>
              <a:bodyPr wrap="none" lIns="0" tIns="0" rIns="0" bIns="0" anchor="ctr"/>
              <a:lstStyle/>
              <a:p>
                <a:pPr algn="ctr"/>
                <a:r>
                  <a:rPr lang="en-US" sz="700" b="1">
                    <a:solidFill>
                      <a:srgbClr val="CC0000"/>
                    </a:solidFill>
                  </a:rPr>
                  <a:t>XML</a:t>
                </a:r>
                <a:endParaRPr lang="en-US" sz="1600" b="1">
                  <a:solidFill>
                    <a:srgbClr val="CC0000"/>
                  </a:solidFill>
                </a:endParaRPr>
              </a:p>
            </p:txBody>
          </p:sp>
          <p:sp>
            <p:nvSpPr>
              <p:cNvPr id="140" name="Text Box 85"/>
              <p:cNvSpPr txBox="1">
                <a:spLocks noChangeArrowheads="1"/>
              </p:cNvSpPr>
              <p:nvPr/>
            </p:nvSpPr>
            <p:spPr bwMode="auto">
              <a:xfrm>
                <a:off x="2987819" y="3401563"/>
                <a:ext cx="340289" cy="169176"/>
              </a:xfrm>
              <a:prstGeom prst="rect">
                <a:avLst/>
              </a:prstGeom>
              <a:noFill/>
              <a:ln w="9525">
                <a:noFill/>
                <a:miter lim="800000"/>
                <a:headEnd/>
                <a:tailEnd/>
              </a:ln>
            </p:spPr>
            <p:txBody>
              <a:bodyPr wrap="none" lIns="0" tIns="0" rIns="0" bIns="0">
                <a:spAutoFit/>
              </a:bodyPr>
              <a:lstStyle/>
              <a:p>
                <a:pPr algn="ctr">
                  <a:defRPr/>
                </a:pPr>
                <a:r>
                  <a:rPr lang="en-US" sz="1000" dirty="0">
                    <a:solidFill>
                      <a:srgbClr val="FFFFFF"/>
                    </a:solidFill>
                    <a:latin typeface="Arial" charset="0"/>
                  </a:rPr>
                  <a:t>Web</a:t>
                </a:r>
              </a:p>
            </p:txBody>
          </p:sp>
        </p:grpSp>
        <p:grpSp>
          <p:nvGrpSpPr>
            <p:cNvPr id="27" name="Group 92"/>
            <p:cNvGrpSpPr>
              <a:grpSpLocks noChangeAspect="1"/>
            </p:cNvGrpSpPr>
            <p:nvPr/>
          </p:nvGrpSpPr>
          <p:grpSpPr bwMode="auto">
            <a:xfrm>
              <a:off x="4654640" y="3381279"/>
              <a:ext cx="371499" cy="506220"/>
              <a:chOff x="2355991" y="3009128"/>
              <a:chExt cx="412913" cy="560881"/>
            </a:xfrm>
          </p:grpSpPr>
          <p:grpSp>
            <p:nvGrpSpPr>
              <p:cNvPr id="35" name="Group 85"/>
              <p:cNvGrpSpPr>
                <a:grpSpLocks noChangeAspect="1"/>
              </p:cNvGrpSpPr>
              <p:nvPr/>
            </p:nvGrpSpPr>
            <p:grpSpPr bwMode="auto">
              <a:xfrm>
                <a:off x="2355991" y="3009128"/>
                <a:ext cx="412913" cy="560881"/>
                <a:chOff x="2952466" y="3009128"/>
                <a:chExt cx="412913" cy="560881"/>
              </a:xfrm>
            </p:grpSpPr>
            <p:sp>
              <p:nvSpPr>
                <p:cNvPr id="137" name="Oval 74"/>
                <p:cNvSpPr>
                  <a:spLocks noChangeAspect="1" noChangeArrowheads="1"/>
                </p:cNvSpPr>
                <p:nvPr/>
              </p:nvSpPr>
              <p:spPr bwMode="auto">
                <a:xfrm>
                  <a:off x="2958675" y="3009128"/>
                  <a:ext cx="392759" cy="392759"/>
                </a:xfrm>
                <a:prstGeom prst="ellipse">
                  <a:avLst/>
                </a:prstGeom>
                <a:solidFill>
                  <a:srgbClr val="FFFFFF"/>
                </a:solidFill>
                <a:ln w="9525">
                  <a:noFill/>
                  <a:round/>
                  <a:headEnd/>
                  <a:tailEnd/>
                </a:ln>
              </p:spPr>
              <p:txBody>
                <a:bodyPr wrap="none" lIns="0" tIns="0" rIns="0" bIns="0" anchor="ctr"/>
                <a:lstStyle/>
                <a:p>
                  <a:endParaRPr lang="en-US" sz="1600">
                    <a:solidFill>
                      <a:srgbClr val="5C5C5C"/>
                    </a:solidFill>
                  </a:endParaRPr>
                </a:p>
              </p:txBody>
            </p:sp>
            <p:sp>
              <p:nvSpPr>
                <p:cNvPr id="138" name="Text Box 85"/>
                <p:cNvSpPr txBox="1">
                  <a:spLocks noChangeArrowheads="1"/>
                </p:cNvSpPr>
                <p:nvPr/>
              </p:nvSpPr>
              <p:spPr bwMode="auto">
                <a:xfrm>
                  <a:off x="2952466" y="3401367"/>
                  <a:ext cx="412913" cy="168642"/>
                </a:xfrm>
                <a:prstGeom prst="rect">
                  <a:avLst/>
                </a:prstGeom>
                <a:noFill/>
                <a:ln w="9525">
                  <a:noFill/>
                  <a:miter lim="800000"/>
                  <a:headEnd/>
                  <a:tailEnd/>
                </a:ln>
              </p:spPr>
              <p:txBody>
                <a:bodyPr wrap="none" lIns="0" tIns="0" rIns="0" bIns="0">
                  <a:spAutoFit/>
                </a:bodyPr>
                <a:lstStyle/>
                <a:p>
                  <a:pPr algn="ctr">
                    <a:defRPr/>
                  </a:pPr>
                  <a:r>
                    <a:rPr lang="en-US" sz="1000" dirty="0">
                      <a:solidFill>
                        <a:srgbClr val="FFFFFF"/>
                      </a:solidFill>
                      <a:latin typeface="Arial" charset="0"/>
                    </a:rPr>
                    <a:t>Voice</a:t>
                  </a:r>
                </a:p>
              </p:txBody>
            </p:sp>
          </p:grpSp>
          <p:sp>
            <p:nvSpPr>
              <p:cNvPr id="135" name="Rectangle 90"/>
              <p:cNvSpPr>
                <a:spLocks noChangeAspect="1" noChangeArrowheads="1"/>
              </p:cNvSpPr>
              <p:nvPr/>
            </p:nvSpPr>
            <p:spPr bwMode="auto">
              <a:xfrm>
                <a:off x="2413000" y="3124200"/>
                <a:ext cx="143933" cy="143933"/>
              </a:xfrm>
              <a:prstGeom prst="rect">
                <a:avLst/>
              </a:prstGeom>
              <a:solidFill>
                <a:schemeClr val="accent1"/>
              </a:solidFill>
              <a:ln w="9525">
                <a:noFill/>
                <a:round/>
                <a:headEnd/>
                <a:tailEnd/>
              </a:ln>
            </p:spPr>
            <p:txBody>
              <a:bodyPr lIns="0" tIns="0" rIns="0" bIns="0"/>
              <a:lstStyle/>
              <a:p>
                <a:endParaRPr lang="en-US" sz="1600"/>
              </a:p>
            </p:txBody>
          </p:sp>
          <p:sp>
            <p:nvSpPr>
              <p:cNvPr id="136" name="Isosceles Triangle 91"/>
              <p:cNvSpPr>
                <a:spLocks noChangeAspect="1" noChangeArrowheads="1"/>
              </p:cNvSpPr>
              <p:nvPr/>
            </p:nvSpPr>
            <p:spPr bwMode="auto">
              <a:xfrm rot="1725268">
                <a:off x="2453435" y="3034353"/>
                <a:ext cx="288645" cy="248832"/>
              </a:xfrm>
              <a:prstGeom prst="triangle">
                <a:avLst>
                  <a:gd name="adj" fmla="val 50000"/>
                </a:avLst>
              </a:prstGeom>
              <a:solidFill>
                <a:schemeClr val="accent1"/>
              </a:solidFill>
              <a:ln w="9525">
                <a:noFill/>
                <a:round/>
                <a:headEnd/>
                <a:tailEnd/>
              </a:ln>
            </p:spPr>
            <p:txBody>
              <a:bodyPr lIns="0" tIns="0" rIns="0" bIns="0"/>
              <a:lstStyle/>
              <a:p>
                <a:endParaRPr lang="en-US" sz="1600"/>
              </a:p>
            </p:txBody>
          </p:sp>
        </p:grpSp>
        <p:grpSp>
          <p:nvGrpSpPr>
            <p:cNvPr id="43" name="Group 188"/>
            <p:cNvGrpSpPr>
              <a:grpSpLocks noChangeAspect="1"/>
            </p:cNvGrpSpPr>
            <p:nvPr/>
          </p:nvGrpSpPr>
          <p:grpSpPr bwMode="auto">
            <a:xfrm>
              <a:off x="4422080" y="2444652"/>
              <a:ext cx="4275138" cy="522288"/>
              <a:chOff x="2211512" y="2439321"/>
              <a:chExt cx="4744543" cy="580233"/>
            </a:xfrm>
          </p:grpSpPr>
          <p:sp>
            <p:nvSpPr>
              <p:cNvPr id="41" name="AutoShape 390"/>
              <p:cNvSpPr>
                <a:spLocks noChangeArrowheads="1"/>
              </p:cNvSpPr>
              <p:nvPr/>
            </p:nvSpPr>
            <p:spPr bwMode="auto">
              <a:xfrm>
                <a:off x="2211512" y="2439321"/>
                <a:ext cx="4744543" cy="580233"/>
              </a:xfrm>
              <a:prstGeom prst="roundRect">
                <a:avLst>
                  <a:gd name="adj" fmla="val 8051"/>
                </a:avLst>
              </a:prstGeom>
              <a:gradFill rotWithShape="0">
                <a:gsLst>
                  <a:gs pos="0">
                    <a:schemeClr val="accent1"/>
                  </a:gs>
                  <a:gs pos="100000">
                    <a:srgbClr val="990000"/>
                  </a:gs>
                </a:gsLst>
                <a:lin ang="5400000"/>
              </a:gradFill>
              <a:ln w="28575">
                <a:solidFill>
                  <a:schemeClr val="bg1"/>
                </a:solidFill>
                <a:round/>
                <a:headEnd/>
                <a:tailEnd/>
              </a:ln>
              <a:effectLst>
                <a:outerShdw blurRad="63500" dist="38100" dir="2700000" algn="tl" rotWithShape="0">
                  <a:srgbClr val="000000">
                    <a:alpha val="39998"/>
                  </a:srgbClr>
                </a:outerShdw>
              </a:effectLst>
            </p:spPr>
            <p:txBody>
              <a:bodyPr lIns="548640" tIns="91440" rIns="182880" bIns="91440" anchor="ctr"/>
              <a:lstStyle/>
              <a:p>
                <a:pPr algn="ctr" eaLnBrk="0" hangingPunct="0">
                  <a:spcBef>
                    <a:spcPct val="20000"/>
                  </a:spcBef>
                  <a:buClr>
                    <a:schemeClr val="tx2"/>
                  </a:buClr>
                  <a:buSzPct val="100000"/>
                  <a:defRPr/>
                </a:pPr>
                <a:endParaRPr lang="en-US"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42" name="TextBox 41"/>
              <p:cNvSpPr txBox="1">
                <a:spLocks noChangeArrowheads="1"/>
              </p:cNvSpPr>
              <p:nvPr/>
            </p:nvSpPr>
            <p:spPr bwMode="auto">
              <a:xfrm>
                <a:off x="3701999" y="2561012"/>
                <a:ext cx="1925113" cy="315641"/>
              </a:xfrm>
              <a:prstGeom prst="rect">
                <a:avLst/>
              </a:prstGeom>
              <a:noFill/>
              <a:ln w="9525">
                <a:noFill/>
                <a:miter lim="800000"/>
                <a:headEnd/>
                <a:tailEnd/>
              </a:ln>
              <a:effectLst>
                <a:outerShdw blurRad="63500" dist="38100" dir="2700000" rotWithShape="0">
                  <a:srgbClr val="000000">
                    <a:alpha val="42998"/>
                  </a:srgbClr>
                </a:outerShdw>
              </a:effectLst>
            </p:spPr>
            <p:txBody>
              <a:bodyPr wrap="none">
                <a:spAutoFit/>
              </a:bodyPr>
              <a:lstStyle/>
              <a:p>
                <a:pPr>
                  <a:defRPr/>
                </a:pPr>
                <a:r>
                  <a:rPr lang="en-US" sz="1200" dirty="0">
                    <a:solidFill>
                      <a:schemeClr val="bg1"/>
                    </a:solidFill>
                    <a:latin typeface="Arial" charset="0"/>
                  </a:rPr>
                  <a:t>Agent Environment</a:t>
                </a:r>
              </a:p>
            </p:txBody>
          </p:sp>
          <p:grpSp>
            <p:nvGrpSpPr>
              <p:cNvPr id="44" name="Group 383"/>
              <p:cNvGrpSpPr>
                <a:grpSpLocks noChangeAspect="1"/>
              </p:cNvGrpSpPr>
              <p:nvPr/>
            </p:nvGrpSpPr>
            <p:grpSpPr bwMode="auto">
              <a:xfrm>
                <a:off x="2819400" y="2540001"/>
                <a:ext cx="381497" cy="382587"/>
                <a:chOff x="1771" y="3541"/>
                <a:chExt cx="376" cy="376"/>
              </a:xfrm>
            </p:grpSpPr>
            <p:sp>
              <p:nvSpPr>
                <p:cNvPr id="132" name="Oval 384"/>
                <p:cNvSpPr>
                  <a:spLocks noChangeArrowheads="1"/>
                </p:cNvSpPr>
                <p:nvPr/>
              </p:nvSpPr>
              <p:spPr bwMode="auto">
                <a:xfrm>
                  <a:off x="1771" y="3541"/>
                  <a:ext cx="376" cy="376"/>
                </a:xfrm>
                <a:prstGeom prst="ellipse">
                  <a:avLst/>
                </a:prstGeom>
                <a:solidFill>
                  <a:srgbClr val="FFFFFF"/>
                </a:solidFill>
                <a:ln w="9525">
                  <a:solidFill>
                    <a:srgbClr val="CC0000"/>
                  </a:solidFill>
                  <a:round/>
                  <a:headEnd/>
                  <a:tailEnd/>
                </a:ln>
                <a:effectLst>
                  <a:glow rad="63500">
                    <a:srgbClr val="800000">
                      <a:alpha val="40000"/>
                    </a:srgbClr>
                  </a:glow>
                  <a:outerShdw blurRad="50800" dist="38100" dir="2700000" algn="tl" rotWithShape="0">
                    <a:prstClr val="black">
                      <a:alpha val="40000"/>
                    </a:prstClr>
                  </a:outerShdw>
                </a:effectLst>
              </p:spPr>
              <p:txBody>
                <a:bodyPr wrap="none" lIns="0" tIns="0" rIns="0" bIns="0" anchor="ctr"/>
                <a:lstStyle/>
                <a:p>
                  <a:pPr>
                    <a:defRPr/>
                  </a:pPr>
                  <a:endParaRPr lang="en-US" sz="1600" dirty="0">
                    <a:solidFill>
                      <a:srgbClr val="5C5C5C"/>
                    </a:solidFill>
                    <a:latin typeface="Arial" charset="0"/>
                  </a:endParaRPr>
                </a:p>
              </p:txBody>
            </p:sp>
            <p:pic>
              <p:nvPicPr>
                <p:cNvPr id="133" name="Picture 385"/>
                <p:cNvPicPr>
                  <a:picLocks noChangeAspect="1" noChangeArrowheads="1"/>
                </p:cNvPicPr>
                <p:nvPr/>
              </p:nvPicPr>
              <p:blipFill>
                <a:blip r:embed="rId6" cstate="print"/>
                <a:srcRect/>
                <a:stretch>
                  <a:fillRect/>
                </a:stretch>
              </p:blipFill>
              <p:spPr bwMode="auto">
                <a:xfrm>
                  <a:off x="1802" y="3623"/>
                  <a:ext cx="310" cy="188"/>
                </a:xfrm>
                <a:prstGeom prst="rect">
                  <a:avLst/>
                </a:prstGeom>
                <a:noFill/>
                <a:ln w="9525">
                  <a:noFill/>
                  <a:miter lim="800000"/>
                  <a:headEnd/>
                  <a:tailEnd/>
                </a:ln>
              </p:spPr>
            </p:pic>
          </p:grpSp>
          <p:grpSp>
            <p:nvGrpSpPr>
              <p:cNvPr id="46" name="Group 389"/>
              <p:cNvGrpSpPr>
                <a:grpSpLocks noChangeAspect="1"/>
              </p:cNvGrpSpPr>
              <p:nvPr/>
            </p:nvGrpSpPr>
            <p:grpSpPr bwMode="auto">
              <a:xfrm>
                <a:off x="5943600" y="2540001"/>
                <a:ext cx="381497" cy="382587"/>
                <a:chOff x="5138" y="940"/>
                <a:chExt cx="376" cy="376"/>
              </a:xfrm>
            </p:grpSpPr>
            <p:sp>
              <p:nvSpPr>
                <p:cNvPr id="45" name="Oval 387"/>
                <p:cNvSpPr>
                  <a:spLocks noChangeArrowheads="1"/>
                </p:cNvSpPr>
                <p:nvPr/>
              </p:nvSpPr>
              <p:spPr bwMode="auto">
                <a:xfrm>
                  <a:off x="5138" y="940"/>
                  <a:ext cx="376" cy="376"/>
                </a:xfrm>
                <a:prstGeom prst="ellipse">
                  <a:avLst/>
                </a:prstGeom>
                <a:solidFill>
                  <a:srgbClr val="FFFFFF"/>
                </a:solidFill>
                <a:ln w="9525">
                  <a:solidFill>
                    <a:srgbClr val="CC0000"/>
                  </a:solidFill>
                  <a:round/>
                  <a:headEnd/>
                  <a:tailEnd/>
                </a:ln>
                <a:effectLst>
                  <a:glow rad="63500">
                    <a:srgbClr val="800000">
                      <a:alpha val="40000"/>
                    </a:srgbClr>
                  </a:glow>
                  <a:outerShdw blurRad="50800" dist="38100" dir="2700000" algn="tl" rotWithShape="0">
                    <a:prstClr val="black">
                      <a:alpha val="40000"/>
                    </a:prstClr>
                  </a:outerShdw>
                </a:effectLst>
              </p:spPr>
              <p:txBody>
                <a:bodyPr wrap="none" lIns="0" tIns="0" rIns="0" bIns="0" anchor="ctr"/>
                <a:lstStyle/>
                <a:p>
                  <a:pPr>
                    <a:defRPr/>
                  </a:pPr>
                  <a:endParaRPr lang="en-US" sz="1600" dirty="0">
                    <a:solidFill>
                      <a:srgbClr val="5C5C5C"/>
                    </a:solidFill>
                    <a:latin typeface="Arial" charset="0"/>
                  </a:endParaRPr>
                </a:p>
              </p:txBody>
            </p:sp>
            <p:grpSp>
              <p:nvGrpSpPr>
                <p:cNvPr id="27648" name="Group 296"/>
                <p:cNvGrpSpPr>
                  <a:grpSpLocks noChangeAspect="1"/>
                </p:cNvGrpSpPr>
                <p:nvPr/>
              </p:nvGrpSpPr>
              <p:grpSpPr bwMode="auto">
                <a:xfrm>
                  <a:off x="5192" y="981"/>
                  <a:ext cx="210" cy="281"/>
                  <a:chOff x="1335" y="1821"/>
                  <a:chExt cx="679" cy="865"/>
                </a:xfrm>
              </p:grpSpPr>
              <p:sp>
                <p:nvSpPr>
                  <p:cNvPr id="47" name="Freeform 297"/>
                  <p:cNvSpPr>
                    <a:spLocks noChangeAspect="1"/>
                  </p:cNvSpPr>
                  <p:nvPr/>
                </p:nvSpPr>
                <p:spPr bwMode="auto">
                  <a:xfrm>
                    <a:off x="1970" y="2162"/>
                    <a:ext cx="35" cy="357"/>
                  </a:xfrm>
                  <a:custGeom>
                    <a:avLst/>
                    <a:gdLst>
                      <a:gd name="T0" fmla="*/ 2 w 45"/>
                      <a:gd name="T1" fmla="*/ 2 h 457"/>
                      <a:gd name="T2" fmla="*/ 2 w 45"/>
                      <a:gd name="T3" fmla="*/ 2 h 457"/>
                      <a:gd name="T4" fmla="*/ 2 w 45"/>
                      <a:gd name="T5" fmla="*/ 2 h 457"/>
                      <a:gd name="T6" fmla="*/ 0 w 45"/>
                      <a:gd name="T7" fmla="*/ 2 h 457"/>
                      <a:gd name="T8" fmla="*/ 0 w 45"/>
                      <a:gd name="T9" fmla="*/ 2 h 457"/>
                      <a:gd name="T10" fmla="*/ 2 w 45"/>
                      <a:gd name="T11" fmla="*/ 0 h 457"/>
                      <a:gd name="T12" fmla="*/ 2 w 45"/>
                      <a:gd name="T13" fmla="*/ 0 h 457"/>
                      <a:gd name="T14" fmla="*/ 2 w 45"/>
                      <a:gd name="T15" fmla="*/ 2 h 457"/>
                      <a:gd name="T16" fmla="*/ 2 w 45"/>
                      <a:gd name="T17" fmla="*/ 2 h 4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457"/>
                      <a:gd name="T29" fmla="*/ 45 w 45"/>
                      <a:gd name="T30" fmla="*/ 457 h 4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457">
                        <a:moveTo>
                          <a:pt x="45" y="434"/>
                        </a:moveTo>
                        <a:cubicBezTo>
                          <a:pt x="45" y="447"/>
                          <a:pt x="35" y="457"/>
                          <a:pt x="23" y="457"/>
                        </a:cubicBezTo>
                        <a:cubicBezTo>
                          <a:pt x="23" y="457"/>
                          <a:pt x="23" y="457"/>
                          <a:pt x="23" y="457"/>
                        </a:cubicBezTo>
                        <a:cubicBezTo>
                          <a:pt x="10" y="457"/>
                          <a:pt x="0" y="447"/>
                          <a:pt x="0" y="434"/>
                        </a:cubicBezTo>
                        <a:cubicBezTo>
                          <a:pt x="0" y="22"/>
                          <a:pt x="0" y="22"/>
                          <a:pt x="0" y="22"/>
                        </a:cubicBezTo>
                        <a:cubicBezTo>
                          <a:pt x="0" y="10"/>
                          <a:pt x="10" y="0"/>
                          <a:pt x="23" y="0"/>
                        </a:cubicBezTo>
                        <a:cubicBezTo>
                          <a:pt x="23" y="0"/>
                          <a:pt x="23" y="0"/>
                          <a:pt x="23" y="0"/>
                        </a:cubicBezTo>
                        <a:cubicBezTo>
                          <a:pt x="35" y="0"/>
                          <a:pt x="45" y="10"/>
                          <a:pt x="45" y="22"/>
                        </a:cubicBezTo>
                        <a:lnTo>
                          <a:pt x="45" y="434"/>
                        </a:lnTo>
                        <a:close/>
                      </a:path>
                    </a:pathLst>
                  </a:custGeom>
                  <a:gradFill rotWithShape="1">
                    <a:gsLst>
                      <a:gs pos="0">
                        <a:srgbClr val="B40000"/>
                      </a:gs>
                      <a:gs pos="100000">
                        <a:srgbClr val="6D0000"/>
                      </a:gs>
                    </a:gsLst>
                    <a:lin ang="5400000" scaled="1"/>
                  </a:gradFill>
                  <a:ln w="9525">
                    <a:noFill/>
                    <a:miter lim="800000"/>
                    <a:headEnd/>
                    <a:tailEnd/>
                  </a:ln>
                </p:spPr>
                <p:txBody>
                  <a:bodyPr wrap="none" lIns="0" tIns="0" rIns="0" bIns="0" anchor="ctr"/>
                  <a:lstStyle/>
                  <a:p>
                    <a:endParaRPr lang="en-US" sz="1600"/>
                  </a:p>
                </p:txBody>
              </p:sp>
              <p:sp>
                <p:nvSpPr>
                  <p:cNvPr id="48" name="Rectangle 298"/>
                  <p:cNvSpPr>
                    <a:spLocks noChangeAspect="1" noChangeArrowheads="1"/>
                  </p:cNvSpPr>
                  <p:nvPr/>
                </p:nvSpPr>
                <p:spPr bwMode="auto">
                  <a:xfrm>
                    <a:off x="1959" y="2494"/>
                    <a:ext cx="55" cy="43"/>
                  </a:xfrm>
                  <a:prstGeom prst="rect">
                    <a:avLst/>
                  </a:prstGeom>
                  <a:gradFill rotWithShape="1">
                    <a:gsLst>
                      <a:gs pos="0">
                        <a:srgbClr val="B40000"/>
                      </a:gs>
                      <a:gs pos="100000">
                        <a:srgbClr val="6D0000"/>
                      </a:gs>
                    </a:gsLst>
                    <a:lin ang="5400000" scaled="1"/>
                  </a:gradFill>
                  <a:ln w="9525">
                    <a:noFill/>
                    <a:miter lim="800000"/>
                    <a:headEnd/>
                    <a:tailEnd/>
                  </a:ln>
                </p:spPr>
                <p:txBody>
                  <a:bodyPr wrap="none" lIns="0" tIns="0" rIns="0" bIns="0" anchor="ctr"/>
                  <a:lstStyle/>
                  <a:p>
                    <a:endParaRPr lang="en-US" sz="1600">
                      <a:solidFill>
                        <a:srgbClr val="5C5C5C"/>
                      </a:solidFill>
                    </a:endParaRPr>
                  </a:p>
                </p:txBody>
              </p:sp>
              <p:sp>
                <p:nvSpPr>
                  <p:cNvPr id="49" name="Oval 299"/>
                  <p:cNvSpPr>
                    <a:spLocks noChangeAspect="1" noChangeArrowheads="1"/>
                  </p:cNvSpPr>
                  <p:nvPr/>
                </p:nvSpPr>
                <p:spPr bwMode="auto">
                  <a:xfrm>
                    <a:off x="1965" y="2487"/>
                    <a:ext cx="45" cy="11"/>
                  </a:xfrm>
                  <a:prstGeom prst="ellipse">
                    <a:avLst/>
                  </a:prstGeom>
                  <a:solidFill>
                    <a:srgbClr val="CB2027"/>
                  </a:solidFill>
                  <a:ln w="9525">
                    <a:noFill/>
                    <a:round/>
                    <a:headEnd/>
                    <a:tailEnd/>
                  </a:ln>
                </p:spPr>
                <p:txBody>
                  <a:bodyPr/>
                  <a:lstStyle/>
                  <a:p>
                    <a:endParaRPr lang="en-US" sz="1600">
                      <a:solidFill>
                        <a:srgbClr val="5C5C5C"/>
                      </a:solidFill>
                    </a:endParaRPr>
                  </a:p>
                </p:txBody>
              </p:sp>
              <p:sp>
                <p:nvSpPr>
                  <p:cNvPr id="50" name="Freeform 300"/>
                  <p:cNvSpPr>
                    <a:spLocks noChangeAspect="1"/>
                  </p:cNvSpPr>
                  <p:nvPr/>
                </p:nvSpPr>
                <p:spPr bwMode="auto">
                  <a:xfrm>
                    <a:off x="1335" y="2388"/>
                    <a:ext cx="624" cy="298"/>
                  </a:xfrm>
                  <a:custGeom>
                    <a:avLst/>
                    <a:gdLst>
                      <a:gd name="T0" fmla="*/ 2 w 799"/>
                      <a:gd name="T1" fmla="*/ 2 h 381"/>
                      <a:gd name="T2" fmla="*/ 2 w 799"/>
                      <a:gd name="T3" fmla="*/ 2 h 381"/>
                      <a:gd name="T4" fmla="*/ 2 w 799"/>
                      <a:gd name="T5" fmla="*/ 0 h 381"/>
                      <a:gd name="T6" fmla="*/ 2 w 799"/>
                      <a:gd name="T7" fmla="*/ 0 h 381"/>
                      <a:gd name="T8" fmla="*/ 2 w 799"/>
                      <a:gd name="T9" fmla="*/ 2 h 381"/>
                      <a:gd name="T10" fmla="*/ 2 w 799"/>
                      <a:gd name="T11" fmla="*/ 2 h 381"/>
                      <a:gd name="T12" fmla="*/ 2 w 799"/>
                      <a:gd name="T13" fmla="*/ 2 h 381"/>
                      <a:gd name="T14" fmla="*/ 2 w 799"/>
                      <a:gd name="T15" fmla="*/ 2 h 381"/>
                      <a:gd name="T16" fmla="*/ 2 w 799"/>
                      <a:gd name="T17" fmla="*/ 2 h 381"/>
                      <a:gd name="T18" fmla="*/ 0 w 799"/>
                      <a:gd name="T19" fmla="*/ 2 h 381"/>
                      <a:gd name="T20" fmla="*/ 0 w 799"/>
                      <a:gd name="T21" fmla="*/ 2 h 381"/>
                      <a:gd name="T22" fmla="*/ 2 w 799"/>
                      <a:gd name="T23" fmla="*/ 2 h 381"/>
                      <a:gd name="T24" fmla="*/ 2 w 799"/>
                      <a:gd name="T25" fmla="*/ 2 h 381"/>
                      <a:gd name="T26" fmla="*/ 2 w 799"/>
                      <a:gd name="T27" fmla="*/ 2 h 381"/>
                      <a:gd name="T28" fmla="*/ 2 w 799"/>
                      <a:gd name="T29" fmla="*/ 2 h 381"/>
                      <a:gd name="T30" fmla="*/ 2 w 799"/>
                      <a:gd name="T31" fmla="*/ 2 h 3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9"/>
                      <a:gd name="T49" fmla="*/ 0 h 381"/>
                      <a:gd name="T50" fmla="*/ 799 w 799"/>
                      <a:gd name="T51" fmla="*/ 381 h 3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9" h="381">
                        <a:moveTo>
                          <a:pt x="772" y="76"/>
                        </a:moveTo>
                        <a:cubicBezTo>
                          <a:pt x="772" y="76"/>
                          <a:pt x="772" y="76"/>
                          <a:pt x="772" y="76"/>
                        </a:cubicBezTo>
                        <a:cubicBezTo>
                          <a:pt x="680" y="21"/>
                          <a:pt x="539" y="0"/>
                          <a:pt x="400" y="0"/>
                        </a:cubicBezTo>
                        <a:cubicBezTo>
                          <a:pt x="393" y="0"/>
                          <a:pt x="387" y="0"/>
                          <a:pt x="381" y="0"/>
                        </a:cubicBezTo>
                        <a:cubicBezTo>
                          <a:pt x="381" y="92"/>
                          <a:pt x="372" y="158"/>
                          <a:pt x="338" y="195"/>
                        </a:cubicBezTo>
                        <a:cubicBezTo>
                          <a:pt x="281" y="258"/>
                          <a:pt x="178" y="249"/>
                          <a:pt x="116" y="218"/>
                        </a:cubicBezTo>
                        <a:cubicBezTo>
                          <a:pt x="60" y="187"/>
                          <a:pt x="52" y="128"/>
                          <a:pt x="52" y="65"/>
                        </a:cubicBezTo>
                        <a:cubicBezTo>
                          <a:pt x="43" y="69"/>
                          <a:pt x="35" y="72"/>
                          <a:pt x="27" y="76"/>
                        </a:cubicBezTo>
                        <a:cubicBezTo>
                          <a:pt x="27" y="76"/>
                          <a:pt x="27" y="76"/>
                          <a:pt x="27" y="76"/>
                        </a:cubicBezTo>
                        <a:cubicBezTo>
                          <a:pt x="11" y="83"/>
                          <a:pt x="0" y="100"/>
                          <a:pt x="0" y="120"/>
                        </a:cubicBezTo>
                        <a:cubicBezTo>
                          <a:pt x="0" y="334"/>
                          <a:pt x="0" y="334"/>
                          <a:pt x="0" y="334"/>
                        </a:cubicBezTo>
                        <a:cubicBezTo>
                          <a:pt x="0" y="360"/>
                          <a:pt x="20" y="381"/>
                          <a:pt x="45" y="381"/>
                        </a:cubicBezTo>
                        <a:cubicBezTo>
                          <a:pt x="754" y="381"/>
                          <a:pt x="754" y="381"/>
                          <a:pt x="754" y="381"/>
                        </a:cubicBezTo>
                        <a:cubicBezTo>
                          <a:pt x="779" y="381"/>
                          <a:pt x="799" y="360"/>
                          <a:pt x="799" y="334"/>
                        </a:cubicBezTo>
                        <a:cubicBezTo>
                          <a:pt x="799" y="120"/>
                          <a:pt x="799" y="120"/>
                          <a:pt x="799" y="120"/>
                        </a:cubicBezTo>
                        <a:cubicBezTo>
                          <a:pt x="799" y="100"/>
                          <a:pt x="788" y="83"/>
                          <a:pt x="772" y="76"/>
                        </a:cubicBezTo>
                        <a:close/>
                      </a:path>
                    </a:pathLst>
                  </a:custGeom>
                  <a:noFill/>
                  <a:ln w="12700">
                    <a:solidFill>
                      <a:srgbClr val="B40000"/>
                    </a:solidFill>
                    <a:miter lim="800000"/>
                    <a:headEnd/>
                    <a:tailEnd/>
                  </a:ln>
                </p:spPr>
                <p:txBody>
                  <a:bodyPr/>
                  <a:lstStyle/>
                  <a:p>
                    <a:endParaRPr lang="en-US" sz="1600"/>
                  </a:p>
                </p:txBody>
              </p:sp>
              <p:sp>
                <p:nvSpPr>
                  <p:cNvPr id="51" name="Freeform 301"/>
                  <p:cNvSpPr>
                    <a:spLocks noChangeAspect="1"/>
                  </p:cNvSpPr>
                  <p:nvPr/>
                </p:nvSpPr>
                <p:spPr bwMode="auto">
                  <a:xfrm>
                    <a:off x="1670" y="2423"/>
                    <a:ext cx="240" cy="263"/>
                  </a:xfrm>
                  <a:custGeom>
                    <a:avLst/>
                    <a:gdLst>
                      <a:gd name="T0" fmla="*/ 2 w 308"/>
                      <a:gd name="T1" fmla="*/ 2 h 337"/>
                      <a:gd name="T2" fmla="*/ 2 w 308"/>
                      <a:gd name="T3" fmla="*/ 0 h 337"/>
                      <a:gd name="T4" fmla="*/ 0 w 308"/>
                      <a:gd name="T5" fmla="*/ 2 h 337"/>
                      <a:gd name="T6" fmla="*/ 0 w 308"/>
                      <a:gd name="T7" fmla="*/ 2 h 337"/>
                      <a:gd name="T8" fmla="*/ 0 60000 65536"/>
                      <a:gd name="T9" fmla="*/ 0 60000 65536"/>
                      <a:gd name="T10" fmla="*/ 0 60000 65536"/>
                      <a:gd name="T11" fmla="*/ 0 60000 65536"/>
                      <a:gd name="T12" fmla="*/ 0 w 308"/>
                      <a:gd name="T13" fmla="*/ 0 h 337"/>
                      <a:gd name="T14" fmla="*/ 308 w 308"/>
                      <a:gd name="T15" fmla="*/ 337 h 337"/>
                    </a:gdLst>
                    <a:ahLst/>
                    <a:cxnLst>
                      <a:cxn ang="T8">
                        <a:pos x="T0" y="T1"/>
                      </a:cxn>
                      <a:cxn ang="T9">
                        <a:pos x="T2" y="T3"/>
                      </a:cxn>
                      <a:cxn ang="T10">
                        <a:pos x="T4" y="T5"/>
                      </a:cxn>
                      <a:cxn ang="T11">
                        <a:pos x="T6" y="T7"/>
                      </a:cxn>
                    </a:cxnLst>
                    <a:rect l="T12" t="T13" r="T14" b="T15"/>
                    <a:pathLst>
                      <a:path w="308" h="337">
                        <a:moveTo>
                          <a:pt x="308" y="14"/>
                        </a:moveTo>
                        <a:cubicBezTo>
                          <a:pt x="280" y="4"/>
                          <a:pt x="247" y="0"/>
                          <a:pt x="206" y="0"/>
                        </a:cubicBezTo>
                        <a:cubicBezTo>
                          <a:pt x="92" y="0"/>
                          <a:pt x="0" y="49"/>
                          <a:pt x="0" y="127"/>
                        </a:cubicBezTo>
                        <a:cubicBezTo>
                          <a:pt x="0" y="337"/>
                          <a:pt x="0" y="337"/>
                          <a:pt x="0" y="337"/>
                        </a:cubicBezTo>
                      </a:path>
                    </a:pathLst>
                  </a:custGeom>
                  <a:noFill/>
                  <a:ln w="12700">
                    <a:solidFill>
                      <a:srgbClr val="B40000"/>
                    </a:solidFill>
                    <a:miter lim="800000"/>
                    <a:headEnd/>
                    <a:tailEnd/>
                  </a:ln>
                </p:spPr>
                <p:txBody>
                  <a:bodyPr/>
                  <a:lstStyle/>
                  <a:p>
                    <a:endParaRPr lang="en-US" sz="1600"/>
                  </a:p>
                </p:txBody>
              </p:sp>
              <p:sp>
                <p:nvSpPr>
                  <p:cNvPr id="52" name="Freeform 302"/>
                  <p:cNvSpPr>
                    <a:spLocks noChangeAspect="1"/>
                  </p:cNvSpPr>
                  <p:nvPr/>
                </p:nvSpPr>
                <p:spPr bwMode="auto">
                  <a:xfrm>
                    <a:off x="1797" y="2569"/>
                    <a:ext cx="46" cy="28"/>
                  </a:xfrm>
                  <a:custGeom>
                    <a:avLst/>
                    <a:gdLst>
                      <a:gd name="T0" fmla="*/ 2 w 59"/>
                      <a:gd name="T1" fmla="*/ 0 h 36"/>
                      <a:gd name="T2" fmla="*/ 2 w 59"/>
                      <a:gd name="T3" fmla="*/ 2 h 36"/>
                      <a:gd name="T4" fmla="*/ 0 w 59"/>
                      <a:gd name="T5" fmla="*/ 2 h 36"/>
                      <a:gd name="T6" fmla="*/ 2 w 59"/>
                      <a:gd name="T7" fmla="*/ 2 h 36"/>
                      <a:gd name="T8" fmla="*/ 2 w 59"/>
                      <a:gd name="T9" fmla="*/ 2 h 36"/>
                      <a:gd name="T10" fmla="*/ 2 w 59"/>
                      <a:gd name="T11" fmla="*/ 0 h 36"/>
                      <a:gd name="T12" fmla="*/ 0 60000 65536"/>
                      <a:gd name="T13" fmla="*/ 0 60000 65536"/>
                      <a:gd name="T14" fmla="*/ 0 60000 65536"/>
                      <a:gd name="T15" fmla="*/ 0 60000 65536"/>
                      <a:gd name="T16" fmla="*/ 0 60000 65536"/>
                      <a:gd name="T17" fmla="*/ 0 60000 65536"/>
                      <a:gd name="T18" fmla="*/ 0 w 59"/>
                      <a:gd name="T19" fmla="*/ 0 h 36"/>
                      <a:gd name="T20" fmla="*/ 59 w 5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59" h="36">
                        <a:moveTo>
                          <a:pt x="30" y="0"/>
                        </a:moveTo>
                        <a:cubicBezTo>
                          <a:pt x="22" y="0"/>
                          <a:pt x="15" y="2"/>
                          <a:pt x="9" y="5"/>
                        </a:cubicBezTo>
                        <a:cubicBezTo>
                          <a:pt x="3" y="8"/>
                          <a:pt x="0" y="13"/>
                          <a:pt x="0" y="18"/>
                        </a:cubicBezTo>
                        <a:cubicBezTo>
                          <a:pt x="0" y="28"/>
                          <a:pt x="13" y="36"/>
                          <a:pt x="30" y="36"/>
                        </a:cubicBezTo>
                        <a:cubicBezTo>
                          <a:pt x="46" y="36"/>
                          <a:pt x="59" y="28"/>
                          <a:pt x="59" y="18"/>
                        </a:cubicBezTo>
                        <a:cubicBezTo>
                          <a:pt x="59" y="8"/>
                          <a:pt x="46" y="0"/>
                          <a:pt x="30" y="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53" name="Oval 303"/>
                  <p:cNvSpPr>
                    <a:spLocks noChangeAspect="1" noChangeArrowheads="1"/>
                  </p:cNvSpPr>
                  <p:nvPr/>
                </p:nvSpPr>
                <p:spPr bwMode="auto">
                  <a:xfrm>
                    <a:off x="1746" y="2512"/>
                    <a:ext cx="47" cy="28"/>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54" name="Freeform 304"/>
                  <p:cNvSpPr>
                    <a:spLocks noChangeAspect="1"/>
                  </p:cNvSpPr>
                  <p:nvPr/>
                </p:nvSpPr>
                <p:spPr bwMode="auto">
                  <a:xfrm>
                    <a:off x="1746" y="2483"/>
                    <a:ext cx="47" cy="28"/>
                  </a:xfrm>
                  <a:custGeom>
                    <a:avLst/>
                    <a:gdLst>
                      <a:gd name="T0" fmla="*/ 2 w 60"/>
                      <a:gd name="T1" fmla="*/ 0 h 36"/>
                      <a:gd name="T2" fmla="*/ 2 w 60"/>
                      <a:gd name="T3" fmla="*/ 2 h 36"/>
                      <a:gd name="T4" fmla="*/ 0 w 60"/>
                      <a:gd name="T5" fmla="*/ 2 h 36"/>
                      <a:gd name="T6" fmla="*/ 2 w 60"/>
                      <a:gd name="T7" fmla="*/ 2 h 36"/>
                      <a:gd name="T8" fmla="*/ 2 w 60"/>
                      <a:gd name="T9" fmla="*/ 2 h 36"/>
                      <a:gd name="T10" fmla="*/ 2 w 60"/>
                      <a:gd name="T11" fmla="*/ 0 h 36"/>
                      <a:gd name="T12" fmla="*/ 0 60000 65536"/>
                      <a:gd name="T13" fmla="*/ 0 60000 65536"/>
                      <a:gd name="T14" fmla="*/ 0 60000 65536"/>
                      <a:gd name="T15" fmla="*/ 0 60000 65536"/>
                      <a:gd name="T16" fmla="*/ 0 60000 65536"/>
                      <a:gd name="T17" fmla="*/ 0 60000 65536"/>
                      <a:gd name="T18" fmla="*/ 0 w 60"/>
                      <a:gd name="T19" fmla="*/ 0 h 36"/>
                      <a:gd name="T20" fmla="*/ 60 w 6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60" h="36">
                        <a:moveTo>
                          <a:pt x="30" y="0"/>
                        </a:moveTo>
                        <a:cubicBezTo>
                          <a:pt x="22" y="0"/>
                          <a:pt x="15" y="2"/>
                          <a:pt x="10" y="5"/>
                        </a:cubicBezTo>
                        <a:cubicBezTo>
                          <a:pt x="4" y="8"/>
                          <a:pt x="0" y="13"/>
                          <a:pt x="0" y="18"/>
                        </a:cubicBezTo>
                        <a:cubicBezTo>
                          <a:pt x="0" y="28"/>
                          <a:pt x="13" y="36"/>
                          <a:pt x="30" y="36"/>
                        </a:cubicBezTo>
                        <a:cubicBezTo>
                          <a:pt x="47" y="36"/>
                          <a:pt x="60" y="28"/>
                          <a:pt x="60" y="18"/>
                        </a:cubicBezTo>
                        <a:cubicBezTo>
                          <a:pt x="60" y="8"/>
                          <a:pt x="47" y="0"/>
                          <a:pt x="30" y="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55" name="Oval 305"/>
                  <p:cNvSpPr>
                    <a:spLocks noChangeAspect="1" noChangeArrowheads="1"/>
                  </p:cNvSpPr>
                  <p:nvPr/>
                </p:nvSpPr>
                <p:spPr bwMode="auto">
                  <a:xfrm>
                    <a:off x="1746" y="2540"/>
                    <a:ext cx="47" cy="29"/>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56" name="Freeform 306"/>
                  <p:cNvSpPr>
                    <a:spLocks noChangeAspect="1"/>
                  </p:cNvSpPr>
                  <p:nvPr/>
                </p:nvSpPr>
                <p:spPr bwMode="auto">
                  <a:xfrm>
                    <a:off x="1902" y="2544"/>
                    <a:ext cx="40" cy="24"/>
                  </a:xfrm>
                  <a:custGeom>
                    <a:avLst/>
                    <a:gdLst>
                      <a:gd name="T0" fmla="*/ 2 w 52"/>
                      <a:gd name="T1" fmla="*/ 2 h 30"/>
                      <a:gd name="T2" fmla="*/ 2 w 52"/>
                      <a:gd name="T3" fmla="*/ 2 h 30"/>
                      <a:gd name="T4" fmla="*/ 2 w 52"/>
                      <a:gd name="T5" fmla="*/ 2 h 30"/>
                      <a:gd name="T6" fmla="*/ 2 w 52"/>
                      <a:gd name="T7" fmla="*/ 2 h 30"/>
                      <a:gd name="T8" fmla="*/ 1 w 52"/>
                      <a:gd name="T9" fmla="*/ 2 h 30"/>
                      <a:gd name="T10" fmla="*/ 0 w 52"/>
                      <a:gd name="T11" fmla="*/ 2 h 30"/>
                      <a:gd name="T12" fmla="*/ 0 w 52"/>
                      <a:gd name="T13" fmla="*/ 2 h 30"/>
                      <a:gd name="T14" fmla="*/ 2 w 52"/>
                      <a:gd name="T15" fmla="*/ 2 h 30"/>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30"/>
                      <a:gd name="T26" fmla="*/ 52 w 52"/>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30">
                        <a:moveTo>
                          <a:pt x="7" y="30"/>
                        </a:moveTo>
                        <a:cubicBezTo>
                          <a:pt x="45" y="30"/>
                          <a:pt x="45" y="30"/>
                          <a:pt x="45" y="30"/>
                        </a:cubicBezTo>
                        <a:cubicBezTo>
                          <a:pt x="49" y="30"/>
                          <a:pt x="52" y="28"/>
                          <a:pt x="52" y="25"/>
                        </a:cubicBezTo>
                        <a:cubicBezTo>
                          <a:pt x="52" y="23"/>
                          <a:pt x="50" y="19"/>
                          <a:pt x="32" y="9"/>
                        </a:cubicBezTo>
                        <a:cubicBezTo>
                          <a:pt x="16" y="0"/>
                          <a:pt x="5" y="0"/>
                          <a:pt x="1" y="3"/>
                        </a:cubicBezTo>
                        <a:cubicBezTo>
                          <a:pt x="0" y="3"/>
                          <a:pt x="0" y="4"/>
                          <a:pt x="0" y="5"/>
                        </a:cubicBezTo>
                        <a:cubicBezTo>
                          <a:pt x="0" y="25"/>
                          <a:pt x="0" y="25"/>
                          <a:pt x="0" y="25"/>
                        </a:cubicBezTo>
                        <a:cubicBezTo>
                          <a:pt x="0" y="28"/>
                          <a:pt x="3" y="30"/>
                          <a:pt x="7" y="3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57" name="Freeform 307"/>
                  <p:cNvSpPr>
                    <a:spLocks noChangeAspect="1"/>
                  </p:cNvSpPr>
                  <p:nvPr/>
                </p:nvSpPr>
                <p:spPr bwMode="auto">
                  <a:xfrm>
                    <a:off x="1698" y="2572"/>
                    <a:ext cx="41" cy="23"/>
                  </a:xfrm>
                  <a:custGeom>
                    <a:avLst/>
                    <a:gdLst>
                      <a:gd name="T0" fmla="*/ 2 w 52"/>
                      <a:gd name="T1" fmla="*/ 2 h 30"/>
                      <a:gd name="T2" fmla="*/ 2 w 52"/>
                      <a:gd name="T3" fmla="*/ 2 h 30"/>
                      <a:gd name="T4" fmla="*/ 0 w 52"/>
                      <a:gd name="T5" fmla="*/ 2 h 30"/>
                      <a:gd name="T6" fmla="*/ 2 w 52"/>
                      <a:gd name="T7" fmla="*/ 2 h 30"/>
                      <a:gd name="T8" fmla="*/ 2 w 52"/>
                      <a:gd name="T9" fmla="*/ 2 h 30"/>
                      <a:gd name="T10" fmla="*/ 2 w 52"/>
                      <a:gd name="T11" fmla="*/ 2 h 30"/>
                      <a:gd name="T12" fmla="*/ 2 w 52"/>
                      <a:gd name="T13" fmla="*/ 2 h 30"/>
                      <a:gd name="T14" fmla="*/ 2 w 52"/>
                      <a:gd name="T15" fmla="*/ 2 h 30"/>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30"/>
                      <a:gd name="T26" fmla="*/ 52 w 52"/>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30">
                        <a:moveTo>
                          <a:pt x="51" y="3"/>
                        </a:moveTo>
                        <a:cubicBezTo>
                          <a:pt x="47" y="1"/>
                          <a:pt x="36" y="0"/>
                          <a:pt x="20" y="9"/>
                        </a:cubicBezTo>
                        <a:cubicBezTo>
                          <a:pt x="2" y="19"/>
                          <a:pt x="0" y="24"/>
                          <a:pt x="0" y="25"/>
                        </a:cubicBezTo>
                        <a:cubicBezTo>
                          <a:pt x="0" y="28"/>
                          <a:pt x="3" y="30"/>
                          <a:pt x="7" y="30"/>
                        </a:cubicBezTo>
                        <a:cubicBezTo>
                          <a:pt x="45" y="30"/>
                          <a:pt x="45" y="30"/>
                          <a:pt x="45" y="30"/>
                        </a:cubicBezTo>
                        <a:cubicBezTo>
                          <a:pt x="49" y="30"/>
                          <a:pt x="52" y="28"/>
                          <a:pt x="52" y="25"/>
                        </a:cubicBezTo>
                        <a:cubicBezTo>
                          <a:pt x="52" y="5"/>
                          <a:pt x="52" y="5"/>
                          <a:pt x="52" y="5"/>
                        </a:cubicBezTo>
                        <a:cubicBezTo>
                          <a:pt x="52" y="5"/>
                          <a:pt x="52" y="4"/>
                          <a:pt x="51" y="3"/>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58" name="Freeform 308"/>
                  <p:cNvSpPr>
                    <a:spLocks noChangeAspect="1"/>
                  </p:cNvSpPr>
                  <p:nvPr/>
                </p:nvSpPr>
                <p:spPr bwMode="auto">
                  <a:xfrm>
                    <a:off x="1746" y="2569"/>
                    <a:ext cx="47" cy="28"/>
                  </a:xfrm>
                  <a:custGeom>
                    <a:avLst/>
                    <a:gdLst>
                      <a:gd name="T0" fmla="*/ 2 w 60"/>
                      <a:gd name="T1" fmla="*/ 0 h 36"/>
                      <a:gd name="T2" fmla="*/ 2 w 60"/>
                      <a:gd name="T3" fmla="*/ 2 h 36"/>
                      <a:gd name="T4" fmla="*/ 0 w 60"/>
                      <a:gd name="T5" fmla="*/ 2 h 36"/>
                      <a:gd name="T6" fmla="*/ 2 w 60"/>
                      <a:gd name="T7" fmla="*/ 2 h 36"/>
                      <a:gd name="T8" fmla="*/ 2 w 60"/>
                      <a:gd name="T9" fmla="*/ 2 h 36"/>
                      <a:gd name="T10" fmla="*/ 2 w 60"/>
                      <a:gd name="T11" fmla="*/ 0 h 36"/>
                      <a:gd name="T12" fmla="*/ 0 60000 65536"/>
                      <a:gd name="T13" fmla="*/ 0 60000 65536"/>
                      <a:gd name="T14" fmla="*/ 0 60000 65536"/>
                      <a:gd name="T15" fmla="*/ 0 60000 65536"/>
                      <a:gd name="T16" fmla="*/ 0 60000 65536"/>
                      <a:gd name="T17" fmla="*/ 0 60000 65536"/>
                      <a:gd name="T18" fmla="*/ 0 w 60"/>
                      <a:gd name="T19" fmla="*/ 0 h 36"/>
                      <a:gd name="T20" fmla="*/ 60 w 6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60" h="36">
                        <a:moveTo>
                          <a:pt x="30" y="0"/>
                        </a:moveTo>
                        <a:cubicBezTo>
                          <a:pt x="22" y="0"/>
                          <a:pt x="15" y="2"/>
                          <a:pt x="10" y="5"/>
                        </a:cubicBezTo>
                        <a:cubicBezTo>
                          <a:pt x="4" y="8"/>
                          <a:pt x="0" y="13"/>
                          <a:pt x="0" y="18"/>
                        </a:cubicBezTo>
                        <a:cubicBezTo>
                          <a:pt x="0" y="28"/>
                          <a:pt x="13" y="36"/>
                          <a:pt x="30" y="36"/>
                        </a:cubicBezTo>
                        <a:cubicBezTo>
                          <a:pt x="47" y="36"/>
                          <a:pt x="60" y="28"/>
                          <a:pt x="60" y="18"/>
                        </a:cubicBezTo>
                        <a:cubicBezTo>
                          <a:pt x="60" y="8"/>
                          <a:pt x="47" y="0"/>
                          <a:pt x="30" y="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59" name="Freeform 309"/>
                  <p:cNvSpPr>
                    <a:spLocks noChangeAspect="1"/>
                  </p:cNvSpPr>
                  <p:nvPr/>
                </p:nvSpPr>
                <p:spPr bwMode="auto">
                  <a:xfrm>
                    <a:off x="1698" y="2544"/>
                    <a:ext cx="41" cy="24"/>
                  </a:xfrm>
                  <a:custGeom>
                    <a:avLst/>
                    <a:gdLst>
                      <a:gd name="T0" fmla="*/ 2 w 52"/>
                      <a:gd name="T1" fmla="*/ 2 h 30"/>
                      <a:gd name="T2" fmla="*/ 2 w 52"/>
                      <a:gd name="T3" fmla="*/ 2 h 30"/>
                      <a:gd name="T4" fmla="*/ 0 w 52"/>
                      <a:gd name="T5" fmla="*/ 2 h 30"/>
                      <a:gd name="T6" fmla="*/ 2 w 52"/>
                      <a:gd name="T7" fmla="*/ 2 h 30"/>
                      <a:gd name="T8" fmla="*/ 2 w 52"/>
                      <a:gd name="T9" fmla="*/ 2 h 30"/>
                      <a:gd name="T10" fmla="*/ 2 w 52"/>
                      <a:gd name="T11" fmla="*/ 2 h 30"/>
                      <a:gd name="T12" fmla="*/ 2 w 52"/>
                      <a:gd name="T13" fmla="*/ 2 h 30"/>
                      <a:gd name="T14" fmla="*/ 2 w 52"/>
                      <a:gd name="T15" fmla="*/ 2 h 30"/>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30"/>
                      <a:gd name="T26" fmla="*/ 52 w 52"/>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30">
                        <a:moveTo>
                          <a:pt x="51" y="3"/>
                        </a:moveTo>
                        <a:cubicBezTo>
                          <a:pt x="47" y="0"/>
                          <a:pt x="36" y="0"/>
                          <a:pt x="20" y="9"/>
                        </a:cubicBezTo>
                        <a:cubicBezTo>
                          <a:pt x="2" y="19"/>
                          <a:pt x="0" y="23"/>
                          <a:pt x="0" y="25"/>
                        </a:cubicBezTo>
                        <a:cubicBezTo>
                          <a:pt x="0" y="28"/>
                          <a:pt x="3" y="30"/>
                          <a:pt x="7" y="30"/>
                        </a:cubicBezTo>
                        <a:cubicBezTo>
                          <a:pt x="45" y="30"/>
                          <a:pt x="45" y="30"/>
                          <a:pt x="45" y="30"/>
                        </a:cubicBezTo>
                        <a:cubicBezTo>
                          <a:pt x="49" y="30"/>
                          <a:pt x="52" y="28"/>
                          <a:pt x="52" y="25"/>
                        </a:cubicBezTo>
                        <a:cubicBezTo>
                          <a:pt x="52" y="5"/>
                          <a:pt x="52" y="5"/>
                          <a:pt x="52" y="5"/>
                        </a:cubicBezTo>
                        <a:cubicBezTo>
                          <a:pt x="52" y="4"/>
                          <a:pt x="52" y="3"/>
                          <a:pt x="51" y="3"/>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60" name="Oval 310"/>
                  <p:cNvSpPr>
                    <a:spLocks noChangeAspect="1" noChangeArrowheads="1"/>
                  </p:cNvSpPr>
                  <p:nvPr/>
                </p:nvSpPr>
                <p:spPr bwMode="auto">
                  <a:xfrm>
                    <a:off x="1797" y="2540"/>
                    <a:ext cx="46" cy="29"/>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61" name="Freeform 311"/>
                  <p:cNvSpPr>
                    <a:spLocks noChangeAspect="1"/>
                  </p:cNvSpPr>
                  <p:nvPr/>
                </p:nvSpPr>
                <p:spPr bwMode="auto">
                  <a:xfrm>
                    <a:off x="1848" y="2483"/>
                    <a:ext cx="46" cy="28"/>
                  </a:xfrm>
                  <a:custGeom>
                    <a:avLst/>
                    <a:gdLst>
                      <a:gd name="T0" fmla="*/ 2 w 59"/>
                      <a:gd name="T1" fmla="*/ 0 h 36"/>
                      <a:gd name="T2" fmla="*/ 2 w 59"/>
                      <a:gd name="T3" fmla="*/ 2 h 36"/>
                      <a:gd name="T4" fmla="*/ 0 w 59"/>
                      <a:gd name="T5" fmla="*/ 2 h 36"/>
                      <a:gd name="T6" fmla="*/ 2 w 59"/>
                      <a:gd name="T7" fmla="*/ 2 h 36"/>
                      <a:gd name="T8" fmla="*/ 2 w 59"/>
                      <a:gd name="T9" fmla="*/ 2 h 36"/>
                      <a:gd name="T10" fmla="*/ 2 w 59"/>
                      <a:gd name="T11" fmla="*/ 0 h 36"/>
                      <a:gd name="T12" fmla="*/ 0 60000 65536"/>
                      <a:gd name="T13" fmla="*/ 0 60000 65536"/>
                      <a:gd name="T14" fmla="*/ 0 60000 65536"/>
                      <a:gd name="T15" fmla="*/ 0 60000 65536"/>
                      <a:gd name="T16" fmla="*/ 0 60000 65536"/>
                      <a:gd name="T17" fmla="*/ 0 60000 65536"/>
                      <a:gd name="T18" fmla="*/ 0 w 59"/>
                      <a:gd name="T19" fmla="*/ 0 h 36"/>
                      <a:gd name="T20" fmla="*/ 59 w 5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59" h="36">
                        <a:moveTo>
                          <a:pt x="29" y="0"/>
                        </a:moveTo>
                        <a:cubicBezTo>
                          <a:pt x="21" y="0"/>
                          <a:pt x="14" y="2"/>
                          <a:pt x="9" y="5"/>
                        </a:cubicBezTo>
                        <a:cubicBezTo>
                          <a:pt x="3" y="8"/>
                          <a:pt x="0" y="13"/>
                          <a:pt x="0" y="18"/>
                        </a:cubicBezTo>
                        <a:cubicBezTo>
                          <a:pt x="0" y="28"/>
                          <a:pt x="13" y="36"/>
                          <a:pt x="29" y="36"/>
                        </a:cubicBezTo>
                        <a:cubicBezTo>
                          <a:pt x="46" y="36"/>
                          <a:pt x="59" y="28"/>
                          <a:pt x="59" y="18"/>
                        </a:cubicBezTo>
                        <a:cubicBezTo>
                          <a:pt x="59" y="8"/>
                          <a:pt x="46" y="0"/>
                          <a:pt x="29" y="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62" name="Oval 312"/>
                  <p:cNvSpPr>
                    <a:spLocks noChangeAspect="1" noChangeArrowheads="1"/>
                  </p:cNvSpPr>
                  <p:nvPr/>
                </p:nvSpPr>
                <p:spPr bwMode="auto">
                  <a:xfrm>
                    <a:off x="1848" y="2540"/>
                    <a:ext cx="46" cy="29"/>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63" name="Freeform 313"/>
                  <p:cNvSpPr>
                    <a:spLocks noChangeAspect="1"/>
                  </p:cNvSpPr>
                  <p:nvPr/>
                </p:nvSpPr>
                <p:spPr bwMode="auto">
                  <a:xfrm>
                    <a:off x="1902" y="2572"/>
                    <a:ext cx="40" cy="23"/>
                  </a:xfrm>
                  <a:custGeom>
                    <a:avLst/>
                    <a:gdLst>
                      <a:gd name="T0" fmla="*/ 2 w 52"/>
                      <a:gd name="T1" fmla="*/ 2 h 30"/>
                      <a:gd name="T2" fmla="*/ 1 w 52"/>
                      <a:gd name="T3" fmla="*/ 2 h 30"/>
                      <a:gd name="T4" fmla="*/ 0 w 52"/>
                      <a:gd name="T5" fmla="*/ 2 h 30"/>
                      <a:gd name="T6" fmla="*/ 0 w 52"/>
                      <a:gd name="T7" fmla="*/ 2 h 30"/>
                      <a:gd name="T8" fmla="*/ 2 w 52"/>
                      <a:gd name="T9" fmla="*/ 2 h 30"/>
                      <a:gd name="T10" fmla="*/ 2 w 52"/>
                      <a:gd name="T11" fmla="*/ 2 h 30"/>
                      <a:gd name="T12" fmla="*/ 2 w 52"/>
                      <a:gd name="T13" fmla="*/ 2 h 30"/>
                      <a:gd name="T14" fmla="*/ 2 w 52"/>
                      <a:gd name="T15" fmla="*/ 2 h 30"/>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30"/>
                      <a:gd name="T26" fmla="*/ 52 w 52"/>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30">
                        <a:moveTo>
                          <a:pt x="32" y="9"/>
                        </a:moveTo>
                        <a:cubicBezTo>
                          <a:pt x="16" y="0"/>
                          <a:pt x="5" y="1"/>
                          <a:pt x="1" y="3"/>
                        </a:cubicBezTo>
                        <a:cubicBezTo>
                          <a:pt x="0" y="4"/>
                          <a:pt x="0" y="5"/>
                          <a:pt x="0" y="5"/>
                        </a:cubicBezTo>
                        <a:cubicBezTo>
                          <a:pt x="0" y="25"/>
                          <a:pt x="0" y="25"/>
                          <a:pt x="0" y="25"/>
                        </a:cubicBezTo>
                        <a:cubicBezTo>
                          <a:pt x="0" y="28"/>
                          <a:pt x="3" y="30"/>
                          <a:pt x="7" y="30"/>
                        </a:cubicBezTo>
                        <a:cubicBezTo>
                          <a:pt x="45" y="30"/>
                          <a:pt x="45" y="30"/>
                          <a:pt x="45" y="30"/>
                        </a:cubicBezTo>
                        <a:cubicBezTo>
                          <a:pt x="49" y="30"/>
                          <a:pt x="52" y="28"/>
                          <a:pt x="52" y="25"/>
                        </a:cubicBezTo>
                        <a:cubicBezTo>
                          <a:pt x="52" y="24"/>
                          <a:pt x="50" y="19"/>
                          <a:pt x="32" y="9"/>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64" name="Oval 314"/>
                  <p:cNvSpPr>
                    <a:spLocks noChangeAspect="1" noChangeArrowheads="1"/>
                  </p:cNvSpPr>
                  <p:nvPr/>
                </p:nvSpPr>
                <p:spPr bwMode="auto">
                  <a:xfrm>
                    <a:off x="1848" y="2512"/>
                    <a:ext cx="46" cy="28"/>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65" name="Freeform 315"/>
                  <p:cNvSpPr>
                    <a:spLocks noChangeAspect="1"/>
                  </p:cNvSpPr>
                  <p:nvPr/>
                </p:nvSpPr>
                <p:spPr bwMode="auto">
                  <a:xfrm>
                    <a:off x="1848" y="2569"/>
                    <a:ext cx="46" cy="28"/>
                  </a:xfrm>
                  <a:custGeom>
                    <a:avLst/>
                    <a:gdLst>
                      <a:gd name="T0" fmla="*/ 2 w 59"/>
                      <a:gd name="T1" fmla="*/ 0 h 36"/>
                      <a:gd name="T2" fmla="*/ 2 w 59"/>
                      <a:gd name="T3" fmla="*/ 2 h 36"/>
                      <a:gd name="T4" fmla="*/ 0 w 59"/>
                      <a:gd name="T5" fmla="*/ 2 h 36"/>
                      <a:gd name="T6" fmla="*/ 2 w 59"/>
                      <a:gd name="T7" fmla="*/ 2 h 36"/>
                      <a:gd name="T8" fmla="*/ 2 w 59"/>
                      <a:gd name="T9" fmla="*/ 2 h 36"/>
                      <a:gd name="T10" fmla="*/ 2 w 59"/>
                      <a:gd name="T11" fmla="*/ 0 h 36"/>
                      <a:gd name="T12" fmla="*/ 0 60000 65536"/>
                      <a:gd name="T13" fmla="*/ 0 60000 65536"/>
                      <a:gd name="T14" fmla="*/ 0 60000 65536"/>
                      <a:gd name="T15" fmla="*/ 0 60000 65536"/>
                      <a:gd name="T16" fmla="*/ 0 60000 65536"/>
                      <a:gd name="T17" fmla="*/ 0 60000 65536"/>
                      <a:gd name="T18" fmla="*/ 0 w 59"/>
                      <a:gd name="T19" fmla="*/ 0 h 36"/>
                      <a:gd name="T20" fmla="*/ 59 w 5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59" h="36">
                        <a:moveTo>
                          <a:pt x="29" y="0"/>
                        </a:moveTo>
                        <a:cubicBezTo>
                          <a:pt x="21" y="0"/>
                          <a:pt x="14" y="2"/>
                          <a:pt x="9" y="5"/>
                        </a:cubicBezTo>
                        <a:cubicBezTo>
                          <a:pt x="3" y="8"/>
                          <a:pt x="0" y="13"/>
                          <a:pt x="0" y="18"/>
                        </a:cubicBezTo>
                        <a:cubicBezTo>
                          <a:pt x="0" y="28"/>
                          <a:pt x="13" y="36"/>
                          <a:pt x="29" y="36"/>
                        </a:cubicBezTo>
                        <a:cubicBezTo>
                          <a:pt x="46" y="36"/>
                          <a:pt x="59" y="28"/>
                          <a:pt x="59" y="18"/>
                        </a:cubicBezTo>
                        <a:cubicBezTo>
                          <a:pt x="59" y="8"/>
                          <a:pt x="46" y="0"/>
                          <a:pt x="29" y="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66" name="Oval 316"/>
                  <p:cNvSpPr>
                    <a:spLocks noChangeAspect="1" noChangeArrowheads="1"/>
                  </p:cNvSpPr>
                  <p:nvPr/>
                </p:nvSpPr>
                <p:spPr bwMode="auto">
                  <a:xfrm>
                    <a:off x="1797" y="2512"/>
                    <a:ext cx="46" cy="28"/>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67" name="Freeform 317"/>
                  <p:cNvSpPr>
                    <a:spLocks noChangeAspect="1"/>
                  </p:cNvSpPr>
                  <p:nvPr/>
                </p:nvSpPr>
                <p:spPr bwMode="auto">
                  <a:xfrm>
                    <a:off x="1797" y="2483"/>
                    <a:ext cx="46" cy="28"/>
                  </a:xfrm>
                  <a:custGeom>
                    <a:avLst/>
                    <a:gdLst>
                      <a:gd name="T0" fmla="*/ 2 w 59"/>
                      <a:gd name="T1" fmla="*/ 0 h 36"/>
                      <a:gd name="T2" fmla="*/ 2 w 59"/>
                      <a:gd name="T3" fmla="*/ 2 h 36"/>
                      <a:gd name="T4" fmla="*/ 0 w 59"/>
                      <a:gd name="T5" fmla="*/ 2 h 36"/>
                      <a:gd name="T6" fmla="*/ 2 w 59"/>
                      <a:gd name="T7" fmla="*/ 2 h 36"/>
                      <a:gd name="T8" fmla="*/ 2 w 59"/>
                      <a:gd name="T9" fmla="*/ 2 h 36"/>
                      <a:gd name="T10" fmla="*/ 2 w 59"/>
                      <a:gd name="T11" fmla="*/ 0 h 36"/>
                      <a:gd name="T12" fmla="*/ 0 60000 65536"/>
                      <a:gd name="T13" fmla="*/ 0 60000 65536"/>
                      <a:gd name="T14" fmla="*/ 0 60000 65536"/>
                      <a:gd name="T15" fmla="*/ 0 60000 65536"/>
                      <a:gd name="T16" fmla="*/ 0 60000 65536"/>
                      <a:gd name="T17" fmla="*/ 0 60000 65536"/>
                      <a:gd name="T18" fmla="*/ 0 w 59"/>
                      <a:gd name="T19" fmla="*/ 0 h 36"/>
                      <a:gd name="T20" fmla="*/ 59 w 5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59" h="36">
                        <a:moveTo>
                          <a:pt x="30" y="0"/>
                        </a:moveTo>
                        <a:cubicBezTo>
                          <a:pt x="22" y="0"/>
                          <a:pt x="15" y="2"/>
                          <a:pt x="9" y="5"/>
                        </a:cubicBezTo>
                        <a:cubicBezTo>
                          <a:pt x="3" y="8"/>
                          <a:pt x="0" y="13"/>
                          <a:pt x="0" y="18"/>
                        </a:cubicBezTo>
                        <a:cubicBezTo>
                          <a:pt x="0" y="28"/>
                          <a:pt x="13" y="36"/>
                          <a:pt x="30" y="36"/>
                        </a:cubicBezTo>
                        <a:cubicBezTo>
                          <a:pt x="46" y="36"/>
                          <a:pt x="59" y="28"/>
                          <a:pt x="59" y="18"/>
                        </a:cubicBezTo>
                        <a:cubicBezTo>
                          <a:pt x="59" y="8"/>
                          <a:pt x="46" y="0"/>
                          <a:pt x="30" y="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68" name="Freeform 318"/>
                  <p:cNvSpPr>
                    <a:spLocks noChangeAspect="1"/>
                  </p:cNvSpPr>
                  <p:nvPr/>
                </p:nvSpPr>
                <p:spPr bwMode="auto">
                  <a:xfrm>
                    <a:off x="1700" y="2572"/>
                    <a:ext cx="38" cy="22"/>
                  </a:xfrm>
                  <a:custGeom>
                    <a:avLst/>
                    <a:gdLst>
                      <a:gd name="T0" fmla="*/ 2 w 49"/>
                      <a:gd name="T1" fmla="*/ 2 h 28"/>
                      <a:gd name="T2" fmla="*/ 0 w 49"/>
                      <a:gd name="T3" fmla="*/ 2 h 28"/>
                      <a:gd name="T4" fmla="*/ 2 w 49"/>
                      <a:gd name="T5" fmla="*/ 2 h 28"/>
                      <a:gd name="T6" fmla="*/ 2 w 49"/>
                      <a:gd name="T7" fmla="*/ 2 h 28"/>
                      <a:gd name="T8" fmla="*/ 2 w 49"/>
                      <a:gd name="T9" fmla="*/ 2 h 28"/>
                      <a:gd name="T10" fmla="*/ 2 w 49"/>
                      <a:gd name="T11" fmla="*/ 2 h 28"/>
                      <a:gd name="T12" fmla="*/ 2 w 49"/>
                      <a:gd name="T13" fmla="*/ 2 h 28"/>
                      <a:gd name="T14" fmla="*/ 0 60000 65536"/>
                      <a:gd name="T15" fmla="*/ 0 60000 65536"/>
                      <a:gd name="T16" fmla="*/ 0 60000 65536"/>
                      <a:gd name="T17" fmla="*/ 0 60000 65536"/>
                      <a:gd name="T18" fmla="*/ 0 60000 65536"/>
                      <a:gd name="T19" fmla="*/ 0 60000 65536"/>
                      <a:gd name="T20" fmla="*/ 0 60000 65536"/>
                      <a:gd name="T21" fmla="*/ 0 w 49"/>
                      <a:gd name="T22" fmla="*/ 0 h 28"/>
                      <a:gd name="T23" fmla="*/ 49 w 4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28">
                        <a:moveTo>
                          <a:pt x="19" y="11"/>
                        </a:moveTo>
                        <a:cubicBezTo>
                          <a:pt x="0" y="21"/>
                          <a:pt x="0" y="25"/>
                          <a:pt x="0" y="25"/>
                        </a:cubicBezTo>
                        <a:cubicBezTo>
                          <a:pt x="0" y="27"/>
                          <a:pt x="2" y="28"/>
                          <a:pt x="5" y="28"/>
                        </a:cubicBezTo>
                        <a:cubicBezTo>
                          <a:pt x="43" y="28"/>
                          <a:pt x="43" y="28"/>
                          <a:pt x="43" y="28"/>
                        </a:cubicBezTo>
                        <a:cubicBezTo>
                          <a:pt x="46" y="28"/>
                          <a:pt x="49" y="27"/>
                          <a:pt x="49" y="25"/>
                        </a:cubicBezTo>
                        <a:cubicBezTo>
                          <a:pt x="49" y="5"/>
                          <a:pt x="49" y="5"/>
                          <a:pt x="49" y="5"/>
                        </a:cubicBezTo>
                        <a:cubicBezTo>
                          <a:pt x="49" y="4"/>
                          <a:pt x="38" y="0"/>
                          <a:pt x="19" y="11"/>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69" name="Freeform 319"/>
                  <p:cNvSpPr>
                    <a:spLocks noChangeAspect="1"/>
                  </p:cNvSpPr>
                  <p:nvPr/>
                </p:nvSpPr>
                <p:spPr bwMode="auto">
                  <a:xfrm>
                    <a:off x="1700" y="2545"/>
                    <a:ext cx="38" cy="22"/>
                  </a:xfrm>
                  <a:custGeom>
                    <a:avLst/>
                    <a:gdLst>
                      <a:gd name="T0" fmla="*/ 2 w 49"/>
                      <a:gd name="T1" fmla="*/ 2 h 28"/>
                      <a:gd name="T2" fmla="*/ 0 w 49"/>
                      <a:gd name="T3" fmla="*/ 2 h 28"/>
                      <a:gd name="T4" fmla="*/ 2 w 49"/>
                      <a:gd name="T5" fmla="*/ 2 h 28"/>
                      <a:gd name="T6" fmla="*/ 2 w 49"/>
                      <a:gd name="T7" fmla="*/ 2 h 28"/>
                      <a:gd name="T8" fmla="*/ 2 w 49"/>
                      <a:gd name="T9" fmla="*/ 2 h 28"/>
                      <a:gd name="T10" fmla="*/ 2 w 49"/>
                      <a:gd name="T11" fmla="*/ 2 h 28"/>
                      <a:gd name="T12" fmla="*/ 2 w 49"/>
                      <a:gd name="T13" fmla="*/ 2 h 28"/>
                      <a:gd name="T14" fmla="*/ 0 60000 65536"/>
                      <a:gd name="T15" fmla="*/ 0 60000 65536"/>
                      <a:gd name="T16" fmla="*/ 0 60000 65536"/>
                      <a:gd name="T17" fmla="*/ 0 60000 65536"/>
                      <a:gd name="T18" fmla="*/ 0 60000 65536"/>
                      <a:gd name="T19" fmla="*/ 0 60000 65536"/>
                      <a:gd name="T20" fmla="*/ 0 60000 65536"/>
                      <a:gd name="T21" fmla="*/ 0 w 49"/>
                      <a:gd name="T22" fmla="*/ 0 h 28"/>
                      <a:gd name="T23" fmla="*/ 49 w 4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28">
                        <a:moveTo>
                          <a:pt x="19" y="10"/>
                        </a:moveTo>
                        <a:cubicBezTo>
                          <a:pt x="0" y="21"/>
                          <a:pt x="0" y="25"/>
                          <a:pt x="0" y="25"/>
                        </a:cubicBezTo>
                        <a:cubicBezTo>
                          <a:pt x="0" y="27"/>
                          <a:pt x="2" y="28"/>
                          <a:pt x="5" y="28"/>
                        </a:cubicBezTo>
                        <a:cubicBezTo>
                          <a:pt x="43" y="28"/>
                          <a:pt x="43" y="28"/>
                          <a:pt x="43" y="28"/>
                        </a:cubicBezTo>
                        <a:cubicBezTo>
                          <a:pt x="46" y="28"/>
                          <a:pt x="49" y="27"/>
                          <a:pt x="49" y="25"/>
                        </a:cubicBezTo>
                        <a:cubicBezTo>
                          <a:pt x="49" y="5"/>
                          <a:pt x="49" y="5"/>
                          <a:pt x="49" y="5"/>
                        </a:cubicBezTo>
                        <a:cubicBezTo>
                          <a:pt x="49" y="3"/>
                          <a:pt x="38" y="0"/>
                          <a:pt x="19" y="1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70" name="Freeform 320"/>
                  <p:cNvSpPr>
                    <a:spLocks noChangeAspect="1"/>
                  </p:cNvSpPr>
                  <p:nvPr/>
                </p:nvSpPr>
                <p:spPr bwMode="auto">
                  <a:xfrm>
                    <a:off x="1903" y="2572"/>
                    <a:ext cx="39" cy="22"/>
                  </a:xfrm>
                  <a:custGeom>
                    <a:avLst/>
                    <a:gdLst>
                      <a:gd name="T0" fmla="*/ 2 w 50"/>
                      <a:gd name="T1" fmla="*/ 2 h 28"/>
                      <a:gd name="T2" fmla="*/ 2 w 50"/>
                      <a:gd name="T3" fmla="*/ 2 h 28"/>
                      <a:gd name="T4" fmla="*/ 2 w 50"/>
                      <a:gd name="T5" fmla="*/ 2 h 28"/>
                      <a:gd name="T6" fmla="*/ 2 w 50"/>
                      <a:gd name="T7" fmla="*/ 2 h 28"/>
                      <a:gd name="T8" fmla="*/ 0 w 50"/>
                      <a:gd name="T9" fmla="*/ 2 h 28"/>
                      <a:gd name="T10" fmla="*/ 0 w 50"/>
                      <a:gd name="T11" fmla="*/ 2 h 28"/>
                      <a:gd name="T12" fmla="*/ 2 w 50"/>
                      <a:gd name="T13" fmla="*/ 2 h 28"/>
                      <a:gd name="T14" fmla="*/ 0 60000 65536"/>
                      <a:gd name="T15" fmla="*/ 0 60000 65536"/>
                      <a:gd name="T16" fmla="*/ 0 60000 65536"/>
                      <a:gd name="T17" fmla="*/ 0 60000 65536"/>
                      <a:gd name="T18" fmla="*/ 0 60000 65536"/>
                      <a:gd name="T19" fmla="*/ 0 60000 65536"/>
                      <a:gd name="T20" fmla="*/ 0 60000 65536"/>
                      <a:gd name="T21" fmla="*/ 0 w 50"/>
                      <a:gd name="T22" fmla="*/ 0 h 28"/>
                      <a:gd name="T23" fmla="*/ 50 w 50"/>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28">
                        <a:moveTo>
                          <a:pt x="30" y="11"/>
                        </a:moveTo>
                        <a:cubicBezTo>
                          <a:pt x="49" y="21"/>
                          <a:pt x="50" y="25"/>
                          <a:pt x="50" y="25"/>
                        </a:cubicBezTo>
                        <a:cubicBezTo>
                          <a:pt x="50" y="27"/>
                          <a:pt x="47" y="28"/>
                          <a:pt x="44" y="28"/>
                        </a:cubicBezTo>
                        <a:cubicBezTo>
                          <a:pt x="6" y="28"/>
                          <a:pt x="6" y="28"/>
                          <a:pt x="6" y="28"/>
                        </a:cubicBezTo>
                        <a:cubicBezTo>
                          <a:pt x="3" y="28"/>
                          <a:pt x="0" y="27"/>
                          <a:pt x="0" y="25"/>
                        </a:cubicBezTo>
                        <a:cubicBezTo>
                          <a:pt x="0" y="5"/>
                          <a:pt x="0" y="5"/>
                          <a:pt x="0" y="5"/>
                        </a:cubicBezTo>
                        <a:cubicBezTo>
                          <a:pt x="0" y="4"/>
                          <a:pt x="11" y="0"/>
                          <a:pt x="30" y="11"/>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71" name="Freeform 321"/>
                  <p:cNvSpPr>
                    <a:spLocks noChangeAspect="1"/>
                  </p:cNvSpPr>
                  <p:nvPr/>
                </p:nvSpPr>
                <p:spPr bwMode="auto">
                  <a:xfrm>
                    <a:off x="1903" y="2545"/>
                    <a:ext cx="39" cy="22"/>
                  </a:xfrm>
                  <a:custGeom>
                    <a:avLst/>
                    <a:gdLst>
                      <a:gd name="T0" fmla="*/ 2 w 50"/>
                      <a:gd name="T1" fmla="*/ 2 h 28"/>
                      <a:gd name="T2" fmla="*/ 2 w 50"/>
                      <a:gd name="T3" fmla="*/ 2 h 28"/>
                      <a:gd name="T4" fmla="*/ 2 w 50"/>
                      <a:gd name="T5" fmla="*/ 2 h 28"/>
                      <a:gd name="T6" fmla="*/ 2 w 50"/>
                      <a:gd name="T7" fmla="*/ 2 h 28"/>
                      <a:gd name="T8" fmla="*/ 0 w 50"/>
                      <a:gd name="T9" fmla="*/ 2 h 28"/>
                      <a:gd name="T10" fmla="*/ 0 w 50"/>
                      <a:gd name="T11" fmla="*/ 2 h 28"/>
                      <a:gd name="T12" fmla="*/ 2 w 50"/>
                      <a:gd name="T13" fmla="*/ 2 h 28"/>
                      <a:gd name="T14" fmla="*/ 0 60000 65536"/>
                      <a:gd name="T15" fmla="*/ 0 60000 65536"/>
                      <a:gd name="T16" fmla="*/ 0 60000 65536"/>
                      <a:gd name="T17" fmla="*/ 0 60000 65536"/>
                      <a:gd name="T18" fmla="*/ 0 60000 65536"/>
                      <a:gd name="T19" fmla="*/ 0 60000 65536"/>
                      <a:gd name="T20" fmla="*/ 0 60000 65536"/>
                      <a:gd name="T21" fmla="*/ 0 w 50"/>
                      <a:gd name="T22" fmla="*/ 0 h 28"/>
                      <a:gd name="T23" fmla="*/ 50 w 50"/>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28">
                        <a:moveTo>
                          <a:pt x="30" y="10"/>
                        </a:moveTo>
                        <a:cubicBezTo>
                          <a:pt x="49" y="21"/>
                          <a:pt x="50" y="25"/>
                          <a:pt x="50" y="25"/>
                        </a:cubicBezTo>
                        <a:cubicBezTo>
                          <a:pt x="50" y="27"/>
                          <a:pt x="47" y="28"/>
                          <a:pt x="44" y="28"/>
                        </a:cubicBezTo>
                        <a:cubicBezTo>
                          <a:pt x="6" y="28"/>
                          <a:pt x="6" y="28"/>
                          <a:pt x="6" y="28"/>
                        </a:cubicBezTo>
                        <a:cubicBezTo>
                          <a:pt x="3" y="28"/>
                          <a:pt x="0" y="27"/>
                          <a:pt x="0" y="25"/>
                        </a:cubicBezTo>
                        <a:cubicBezTo>
                          <a:pt x="0" y="5"/>
                          <a:pt x="0" y="5"/>
                          <a:pt x="0" y="5"/>
                        </a:cubicBezTo>
                        <a:cubicBezTo>
                          <a:pt x="0" y="3"/>
                          <a:pt x="11" y="0"/>
                          <a:pt x="30" y="1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72" name="Oval 322"/>
                  <p:cNvSpPr>
                    <a:spLocks noChangeAspect="1" noChangeArrowheads="1"/>
                  </p:cNvSpPr>
                  <p:nvPr/>
                </p:nvSpPr>
                <p:spPr bwMode="auto">
                  <a:xfrm>
                    <a:off x="1849" y="2485"/>
                    <a:ext cx="43" cy="25"/>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73" name="Oval 323"/>
                  <p:cNvSpPr>
                    <a:spLocks noChangeAspect="1" noChangeArrowheads="1"/>
                  </p:cNvSpPr>
                  <p:nvPr/>
                </p:nvSpPr>
                <p:spPr bwMode="auto">
                  <a:xfrm>
                    <a:off x="1849" y="2514"/>
                    <a:ext cx="43" cy="25"/>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74" name="Oval 324"/>
                  <p:cNvSpPr>
                    <a:spLocks noChangeAspect="1" noChangeArrowheads="1"/>
                  </p:cNvSpPr>
                  <p:nvPr/>
                </p:nvSpPr>
                <p:spPr bwMode="auto">
                  <a:xfrm>
                    <a:off x="1849" y="2543"/>
                    <a:ext cx="43" cy="25"/>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75" name="Oval 325"/>
                  <p:cNvSpPr>
                    <a:spLocks noChangeAspect="1" noChangeArrowheads="1"/>
                  </p:cNvSpPr>
                  <p:nvPr/>
                </p:nvSpPr>
                <p:spPr bwMode="auto">
                  <a:xfrm>
                    <a:off x="1849" y="2572"/>
                    <a:ext cx="43" cy="25"/>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76" name="Oval 326"/>
                  <p:cNvSpPr>
                    <a:spLocks noChangeAspect="1" noChangeArrowheads="1"/>
                  </p:cNvSpPr>
                  <p:nvPr/>
                </p:nvSpPr>
                <p:spPr bwMode="auto">
                  <a:xfrm>
                    <a:off x="1799" y="2485"/>
                    <a:ext cx="43" cy="25"/>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77" name="Oval 327"/>
                  <p:cNvSpPr>
                    <a:spLocks noChangeAspect="1" noChangeArrowheads="1"/>
                  </p:cNvSpPr>
                  <p:nvPr/>
                </p:nvSpPr>
                <p:spPr bwMode="auto">
                  <a:xfrm>
                    <a:off x="1799" y="2514"/>
                    <a:ext cx="43" cy="25"/>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78" name="Oval 328"/>
                  <p:cNvSpPr>
                    <a:spLocks noChangeAspect="1" noChangeArrowheads="1"/>
                  </p:cNvSpPr>
                  <p:nvPr/>
                </p:nvSpPr>
                <p:spPr bwMode="auto">
                  <a:xfrm>
                    <a:off x="1799" y="2543"/>
                    <a:ext cx="43" cy="25"/>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79" name="Oval 329"/>
                  <p:cNvSpPr>
                    <a:spLocks noChangeAspect="1" noChangeArrowheads="1"/>
                  </p:cNvSpPr>
                  <p:nvPr/>
                </p:nvSpPr>
                <p:spPr bwMode="auto">
                  <a:xfrm>
                    <a:off x="1799" y="2572"/>
                    <a:ext cx="43" cy="25"/>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80" name="Oval 330"/>
                  <p:cNvSpPr>
                    <a:spLocks noChangeAspect="1" noChangeArrowheads="1"/>
                  </p:cNvSpPr>
                  <p:nvPr/>
                </p:nvSpPr>
                <p:spPr bwMode="auto">
                  <a:xfrm>
                    <a:off x="1748" y="2485"/>
                    <a:ext cx="44" cy="25"/>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81" name="Oval 331"/>
                  <p:cNvSpPr>
                    <a:spLocks noChangeAspect="1" noChangeArrowheads="1"/>
                  </p:cNvSpPr>
                  <p:nvPr/>
                </p:nvSpPr>
                <p:spPr bwMode="auto">
                  <a:xfrm>
                    <a:off x="1748" y="2514"/>
                    <a:ext cx="44" cy="25"/>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82" name="Oval 332"/>
                  <p:cNvSpPr>
                    <a:spLocks noChangeAspect="1" noChangeArrowheads="1"/>
                  </p:cNvSpPr>
                  <p:nvPr/>
                </p:nvSpPr>
                <p:spPr bwMode="auto">
                  <a:xfrm>
                    <a:off x="1748" y="2543"/>
                    <a:ext cx="44" cy="25"/>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83" name="Oval 333"/>
                  <p:cNvSpPr>
                    <a:spLocks noChangeAspect="1" noChangeArrowheads="1"/>
                  </p:cNvSpPr>
                  <p:nvPr/>
                </p:nvSpPr>
                <p:spPr bwMode="auto">
                  <a:xfrm>
                    <a:off x="1748" y="2572"/>
                    <a:ext cx="44" cy="25"/>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84" name="Freeform 334"/>
                  <p:cNvSpPr>
                    <a:spLocks noChangeAspect="1"/>
                  </p:cNvSpPr>
                  <p:nvPr/>
                </p:nvSpPr>
                <p:spPr bwMode="auto">
                  <a:xfrm>
                    <a:off x="1374" y="1821"/>
                    <a:ext cx="256" cy="755"/>
                  </a:xfrm>
                  <a:custGeom>
                    <a:avLst/>
                    <a:gdLst>
                      <a:gd name="T0" fmla="*/ 2 w 328"/>
                      <a:gd name="T1" fmla="*/ 2 h 967"/>
                      <a:gd name="T2" fmla="*/ 2 w 328"/>
                      <a:gd name="T3" fmla="*/ 2 h 967"/>
                      <a:gd name="T4" fmla="*/ 2 w 328"/>
                      <a:gd name="T5" fmla="*/ 2 h 967"/>
                      <a:gd name="T6" fmla="*/ 0 w 328"/>
                      <a:gd name="T7" fmla="*/ 2 h 967"/>
                      <a:gd name="T8" fmla="*/ 2 w 328"/>
                      <a:gd name="T9" fmla="*/ 2 h 967"/>
                      <a:gd name="T10" fmla="*/ 2 w 328"/>
                      <a:gd name="T11" fmla="*/ 0 h 967"/>
                      <a:gd name="T12" fmla="*/ 2 w 328"/>
                      <a:gd name="T13" fmla="*/ 0 h 967"/>
                      <a:gd name="T14" fmla="*/ 2 w 328"/>
                      <a:gd name="T15" fmla="*/ 2 h 967"/>
                      <a:gd name="T16" fmla="*/ 2 w 328"/>
                      <a:gd name="T17" fmla="*/ 2 h 9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8"/>
                      <a:gd name="T28" fmla="*/ 0 h 967"/>
                      <a:gd name="T29" fmla="*/ 328 w 328"/>
                      <a:gd name="T30" fmla="*/ 967 h 9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8" h="967">
                        <a:moveTo>
                          <a:pt x="328" y="814"/>
                        </a:moveTo>
                        <a:cubicBezTo>
                          <a:pt x="328" y="814"/>
                          <a:pt x="326" y="955"/>
                          <a:pt x="188" y="967"/>
                        </a:cubicBezTo>
                        <a:cubicBezTo>
                          <a:pt x="141" y="967"/>
                          <a:pt x="141" y="967"/>
                          <a:pt x="141" y="967"/>
                        </a:cubicBezTo>
                        <a:cubicBezTo>
                          <a:pt x="63" y="967"/>
                          <a:pt x="7" y="907"/>
                          <a:pt x="0" y="826"/>
                        </a:cubicBezTo>
                        <a:cubicBezTo>
                          <a:pt x="2" y="142"/>
                          <a:pt x="2" y="142"/>
                          <a:pt x="2" y="142"/>
                        </a:cubicBezTo>
                        <a:cubicBezTo>
                          <a:pt x="2" y="64"/>
                          <a:pt x="66" y="0"/>
                          <a:pt x="144" y="0"/>
                        </a:cubicBezTo>
                        <a:cubicBezTo>
                          <a:pt x="185" y="0"/>
                          <a:pt x="185" y="0"/>
                          <a:pt x="185" y="0"/>
                        </a:cubicBezTo>
                        <a:cubicBezTo>
                          <a:pt x="264" y="0"/>
                          <a:pt x="327" y="64"/>
                          <a:pt x="327" y="142"/>
                        </a:cubicBezTo>
                        <a:lnTo>
                          <a:pt x="328" y="814"/>
                        </a:lnTo>
                        <a:close/>
                      </a:path>
                    </a:pathLst>
                  </a:custGeom>
                  <a:noFill/>
                  <a:ln w="12700">
                    <a:solidFill>
                      <a:srgbClr val="B40000"/>
                    </a:solidFill>
                    <a:miter lim="800000"/>
                    <a:headEnd/>
                    <a:tailEnd/>
                  </a:ln>
                </p:spPr>
                <p:txBody>
                  <a:bodyPr/>
                  <a:lstStyle/>
                  <a:p>
                    <a:endParaRPr lang="en-US" sz="1600"/>
                  </a:p>
                </p:txBody>
              </p:sp>
              <p:sp>
                <p:nvSpPr>
                  <p:cNvPr id="85" name="Oval 335"/>
                  <p:cNvSpPr>
                    <a:spLocks noChangeAspect="1" noChangeArrowheads="1"/>
                  </p:cNvSpPr>
                  <p:nvPr/>
                </p:nvSpPr>
                <p:spPr bwMode="auto">
                  <a:xfrm>
                    <a:off x="1436" y="1847"/>
                    <a:ext cx="133" cy="118"/>
                  </a:xfrm>
                  <a:prstGeom prst="ellipse">
                    <a:avLst/>
                  </a:prstGeom>
                  <a:noFill/>
                  <a:ln w="6350">
                    <a:solidFill>
                      <a:srgbClr val="CB2027"/>
                    </a:solidFill>
                    <a:miter lim="800000"/>
                    <a:headEnd/>
                    <a:tailEnd/>
                  </a:ln>
                </p:spPr>
                <p:txBody>
                  <a:bodyPr/>
                  <a:lstStyle/>
                  <a:p>
                    <a:endParaRPr lang="en-US" sz="1600">
                      <a:solidFill>
                        <a:srgbClr val="5C5C5C"/>
                      </a:solidFill>
                    </a:endParaRPr>
                  </a:p>
                </p:txBody>
              </p:sp>
              <p:sp>
                <p:nvSpPr>
                  <p:cNvPr id="86" name="Freeform 336"/>
                  <p:cNvSpPr>
                    <a:spLocks noChangeAspect="1"/>
                  </p:cNvSpPr>
                  <p:nvPr/>
                </p:nvSpPr>
                <p:spPr bwMode="auto">
                  <a:xfrm>
                    <a:off x="1374" y="2175"/>
                    <a:ext cx="109" cy="97"/>
                  </a:xfrm>
                  <a:custGeom>
                    <a:avLst/>
                    <a:gdLst>
                      <a:gd name="T0" fmla="*/ 2 w 140"/>
                      <a:gd name="T1" fmla="*/ 2 h 124"/>
                      <a:gd name="T2" fmla="*/ 2 w 140"/>
                      <a:gd name="T3" fmla="*/ 0 h 124"/>
                      <a:gd name="T4" fmla="*/ 1 w 140"/>
                      <a:gd name="T5" fmla="*/ 2 h 124"/>
                      <a:gd name="T6" fmla="*/ 2 w 140"/>
                      <a:gd name="T7" fmla="*/ 2 h 124"/>
                      <a:gd name="T8" fmla="*/ 2 w 140"/>
                      <a:gd name="T9" fmla="*/ 2 h 124"/>
                      <a:gd name="T10" fmla="*/ 2 w 140"/>
                      <a:gd name="T11" fmla="*/ 2 h 124"/>
                      <a:gd name="T12" fmla="*/ 2 w 140"/>
                      <a:gd name="T13" fmla="*/ 2 h 124"/>
                      <a:gd name="T14" fmla="*/ 2 w 140"/>
                      <a:gd name="T15" fmla="*/ 2 h 12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24"/>
                      <a:gd name="T26" fmla="*/ 140 w 14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24">
                        <a:moveTo>
                          <a:pt x="33" y="15"/>
                        </a:moveTo>
                        <a:cubicBezTo>
                          <a:pt x="24" y="10"/>
                          <a:pt x="16" y="5"/>
                          <a:pt x="8" y="0"/>
                        </a:cubicBezTo>
                        <a:cubicBezTo>
                          <a:pt x="1" y="21"/>
                          <a:pt x="1" y="58"/>
                          <a:pt x="1" y="58"/>
                        </a:cubicBezTo>
                        <a:cubicBezTo>
                          <a:pt x="1" y="58"/>
                          <a:pt x="0" y="101"/>
                          <a:pt x="7" y="123"/>
                        </a:cubicBezTo>
                        <a:cubicBezTo>
                          <a:pt x="9" y="123"/>
                          <a:pt x="11" y="123"/>
                          <a:pt x="12" y="123"/>
                        </a:cubicBezTo>
                        <a:cubicBezTo>
                          <a:pt x="67" y="123"/>
                          <a:pt x="126" y="124"/>
                          <a:pt x="126" y="124"/>
                        </a:cubicBezTo>
                        <a:cubicBezTo>
                          <a:pt x="133" y="124"/>
                          <a:pt x="140" y="118"/>
                          <a:pt x="140" y="111"/>
                        </a:cubicBezTo>
                        <a:cubicBezTo>
                          <a:pt x="140" y="111"/>
                          <a:pt x="117" y="68"/>
                          <a:pt x="33" y="15"/>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87" name="Freeform 337"/>
                  <p:cNvSpPr>
                    <a:spLocks noChangeAspect="1"/>
                  </p:cNvSpPr>
                  <p:nvPr/>
                </p:nvSpPr>
                <p:spPr bwMode="auto">
                  <a:xfrm>
                    <a:off x="1522" y="2175"/>
                    <a:ext cx="110" cy="97"/>
                  </a:xfrm>
                  <a:custGeom>
                    <a:avLst/>
                    <a:gdLst>
                      <a:gd name="T0" fmla="*/ 2 w 140"/>
                      <a:gd name="T1" fmla="*/ 2 h 124"/>
                      <a:gd name="T2" fmla="*/ 2 w 140"/>
                      <a:gd name="T3" fmla="*/ 0 h 124"/>
                      <a:gd name="T4" fmla="*/ 2 w 140"/>
                      <a:gd name="T5" fmla="*/ 2 h 124"/>
                      <a:gd name="T6" fmla="*/ 2 w 140"/>
                      <a:gd name="T7" fmla="*/ 2 h 124"/>
                      <a:gd name="T8" fmla="*/ 2 w 140"/>
                      <a:gd name="T9" fmla="*/ 2 h 124"/>
                      <a:gd name="T10" fmla="*/ 2 w 140"/>
                      <a:gd name="T11" fmla="*/ 2 h 124"/>
                      <a:gd name="T12" fmla="*/ 0 w 140"/>
                      <a:gd name="T13" fmla="*/ 2 h 124"/>
                      <a:gd name="T14" fmla="*/ 2 w 140"/>
                      <a:gd name="T15" fmla="*/ 2 h 12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24"/>
                      <a:gd name="T26" fmla="*/ 140 w 14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24">
                        <a:moveTo>
                          <a:pt x="106" y="15"/>
                        </a:moveTo>
                        <a:cubicBezTo>
                          <a:pt x="115" y="10"/>
                          <a:pt x="124" y="5"/>
                          <a:pt x="131" y="0"/>
                        </a:cubicBezTo>
                        <a:cubicBezTo>
                          <a:pt x="139" y="21"/>
                          <a:pt x="138" y="58"/>
                          <a:pt x="138" y="58"/>
                        </a:cubicBezTo>
                        <a:cubicBezTo>
                          <a:pt x="138" y="58"/>
                          <a:pt x="140" y="101"/>
                          <a:pt x="132" y="123"/>
                        </a:cubicBezTo>
                        <a:cubicBezTo>
                          <a:pt x="130" y="123"/>
                          <a:pt x="129" y="123"/>
                          <a:pt x="127" y="123"/>
                        </a:cubicBezTo>
                        <a:cubicBezTo>
                          <a:pt x="73" y="123"/>
                          <a:pt x="14" y="124"/>
                          <a:pt x="14" y="124"/>
                        </a:cubicBezTo>
                        <a:cubicBezTo>
                          <a:pt x="6" y="124"/>
                          <a:pt x="0" y="118"/>
                          <a:pt x="0" y="111"/>
                        </a:cubicBezTo>
                        <a:cubicBezTo>
                          <a:pt x="0" y="111"/>
                          <a:pt x="23" y="68"/>
                          <a:pt x="106" y="15"/>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88" name="Freeform 338"/>
                  <p:cNvSpPr>
                    <a:spLocks noChangeAspect="1"/>
                  </p:cNvSpPr>
                  <p:nvPr/>
                </p:nvSpPr>
                <p:spPr bwMode="auto">
                  <a:xfrm>
                    <a:off x="1464" y="1894"/>
                    <a:ext cx="25" cy="24"/>
                  </a:xfrm>
                  <a:custGeom>
                    <a:avLst/>
                    <a:gdLst>
                      <a:gd name="T0" fmla="*/ 2 w 32"/>
                      <a:gd name="T1" fmla="*/ 2 h 31"/>
                      <a:gd name="T2" fmla="*/ 2 w 32"/>
                      <a:gd name="T3" fmla="*/ 2 h 31"/>
                      <a:gd name="T4" fmla="*/ 2 w 32"/>
                      <a:gd name="T5" fmla="*/ 2 h 31"/>
                      <a:gd name="T6" fmla="*/ 2 w 32"/>
                      <a:gd name="T7" fmla="*/ 2 h 31"/>
                      <a:gd name="T8" fmla="*/ 2 w 32"/>
                      <a:gd name="T9" fmla="*/ 2 h 31"/>
                      <a:gd name="T10" fmla="*/ 2 w 32"/>
                      <a:gd name="T11" fmla="*/ 2 h 31"/>
                      <a:gd name="T12" fmla="*/ 2 w 32"/>
                      <a:gd name="T13" fmla="*/ 2 h 31"/>
                      <a:gd name="T14" fmla="*/ 2 w 32"/>
                      <a:gd name="T15" fmla="*/ 2 h 3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1"/>
                      <a:gd name="T26" fmla="*/ 32 w 32"/>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1">
                        <a:moveTo>
                          <a:pt x="30" y="2"/>
                        </a:moveTo>
                        <a:cubicBezTo>
                          <a:pt x="28" y="0"/>
                          <a:pt x="25" y="0"/>
                          <a:pt x="23" y="2"/>
                        </a:cubicBezTo>
                        <a:cubicBezTo>
                          <a:pt x="2" y="23"/>
                          <a:pt x="2" y="23"/>
                          <a:pt x="2" y="23"/>
                        </a:cubicBezTo>
                        <a:cubicBezTo>
                          <a:pt x="0" y="25"/>
                          <a:pt x="0" y="28"/>
                          <a:pt x="2" y="30"/>
                        </a:cubicBezTo>
                        <a:cubicBezTo>
                          <a:pt x="4" y="31"/>
                          <a:pt x="5" y="31"/>
                          <a:pt x="6" y="31"/>
                        </a:cubicBezTo>
                        <a:cubicBezTo>
                          <a:pt x="8" y="31"/>
                          <a:pt x="9" y="31"/>
                          <a:pt x="9" y="30"/>
                        </a:cubicBezTo>
                        <a:cubicBezTo>
                          <a:pt x="9" y="30"/>
                          <a:pt x="31" y="9"/>
                          <a:pt x="31" y="9"/>
                        </a:cubicBezTo>
                        <a:cubicBezTo>
                          <a:pt x="32" y="7"/>
                          <a:pt x="32" y="4"/>
                          <a:pt x="30" y="2"/>
                        </a:cubicBezTo>
                        <a:close/>
                      </a:path>
                    </a:pathLst>
                  </a:custGeom>
                  <a:noFill/>
                  <a:ln w="4763">
                    <a:solidFill>
                      <a:srgbClr val="CB2027"/>
                    </a:solidFill>
                    <a:miter lim="800000"/>
                    <a:headEnd/>
                    <a:tailEnd/>
                  </a:ln>
                </p:spPr>
                <p:txBody>
                  <a:bodyPr/>
                  <a:lstStyle/>
                  <a:p>
                    <a:endParaRPr lang="en-US" sz="1600"/>
                  </a:p>
                </p:txBody>
              </p:sp>
              <p:sp>
                <p:nvSpPr>
                  <p:cNvPr id="89" name="Freeform 339"/>
                  <p:cNvSpPr>
                    <a:spLocks noChangeAspect="1"/>
                  </p:cNvSpPr>
                  <p:nvPr/>
                </p:nvSpPr>
                <p:spPr bwMode="auto">
                  <a:xfrm>
                    <a:off x="1477" y="1894"/>
                    <a:ext cx="25" cy="24"/>
                  </a:xfrm>
                  <a:custGeom>
                    <a:avLst/>
                    <a:gdLst>
                      <a:gd name="T0" fmla="*/ 2 w 32"/>
                      <a:gd name="T1" fmla="*/ 2 h 31"/>
                      <a:gd name="T2" fmla="*/ 2 w 32"/>
                      <a:gd name="T3" fmla="*/ 2 h 31"/>
                      <a:gd name="T4" fmla="*/ 2 w 32"/>
                      <a:gd name="T5" fmla="*/ 2 h 31"/>
                      <a:gd name="T6" fmla="*/ 2 w 32"/>
                      <a:gd name="T7" fmla="*/ 2 h 31"/>
                      <a:gd name="T8" fmla="*/ 2 w 32"/>
                      <a:gd name="T9" fmla="*/ 2 h 31"/>
                      <a:gd name="T10" fmla="*/ 2 w 32"/>
                      <a:gd name="T11" fmla="*/ 2 h 31"/>
                      <a:gd name="T12" fmla="*/ 2 w 32"/>
                      <a:gd name="T13" fmla="*/ 2 h 31"/>
                      <a:gd name="T14" fmla="*/ 2 w 32"/>
                      <a:gd name="T15" fmla="*/ 2 h 3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1"/>
                      <a:gd name="T26" fmla="*/ 32 w 32"/>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1">
                        <a:moveTo>
                          <a:pt x="30" y="2"/>
                        </a:moveTo>
                        <a:cubicBezTo>
                          <a:pt x="28" y="0"/>
                          <a:pt x="25" y="0"/>
                          <a:pt x="23" y="2"/>
                        </a:cubicBezTo>
                        <a:cubicBezTo>
                          <a:pt x="2" y="23"/>
                          <a:pt x="2" y="23"/>
                          <a:pt x="2" y="23"/>
                        </a:cubicBezTo>
                        <a:cubicBezTo>
                          <a:pt x="0" y="25"/>
                          <a:pt x="0" y="28"/>
                          <a:pt x="2" y="30"/>
                        </a:cubicBezTo>
                        <a:cubicBezTo>
                          <a:pt x="3" y="31"/>
                          <a:pt x="5" y="31"/>
                          <a:pt x="6" y="31"/>
                        </a:cubicBezTo>
                        <a:cubicBezTo>
                          <a:pt x="7" y="31"/>
                          <a:pt x="8" y="31"/>
                          <a:pt x="9" y="30"/>
                        </a:cubicBezTo>
                        <a:cubicBezTo>
                          <a:pt x="9" y="30"/>
                          <a:pt x="30" y="9"/>
                          <a:pt x="30" y="9"/>
                        </a:cubicBezTo>
                        <a:cubicBezTo>
                          <a:pt x="32" y="7"/>
                          <a:pt x="32" y="4"/>
                          <a:pt x="30" y="2"/>
                        </a:cubicBezTo>
                        <a:close/>
                      </a:path>
                    </a:pathLst>
                  </a:custGeom>
                  <a:noFill/>
                  <a:ln w="4763">
                    <a:solidFill>
                      <a:srgbClr val="CB2027"/>
                    </a:solidFill>
                    <a:miter lim="800000"/>
                    <a:headEnd/>
                    <a:tailEnd/>
                  </a:ln>
                </p:spPr>
                <p:txBody>
                  <a:bodyPr/>
                  <a:lstStyle/>
                  <a:p>
                    <a:endParaRPr lang="en-US" sz="1600"/>
                  </a:p>
                </p:txBody>
              </p:sp>
              <p:sp>
                <p:nvSpPr>
                  <p:cNvPr id="90" name="Freeform 340"/>
                  <p:cNvSpPr>
                    <a:spLocks noChangeAspect="1"/>
                  </p:cNvSpPr>
                  <p:nvPr/>
                </p:nvSpPr>
                <p:spPr bwMode="auto">
                  <a:xfrm>
                    <a:off x="1490" y="1894"/>
                    <a:ext cx="25" cy="24"/>
                  </a:xfrm>
                  <a:custGeom>
                    <a:avLst/>
                    <a:gdLst>
                      <a:gd name="T0" fmla="*/ 2 w 32"/>
                      <a:gd name="T1" fmla="*/ 2 h 31"/>
                      <a:gd name="T2" fmla="*/ 2 w 32"/>
                      <a:gd name="T3" fmla="*/ 2 h 31"/>
                      <a:gd name="T4" fmla="*/ 1 w 32"/>
                      <a:gd name="T5" fmla="*/ 2 h 31"/>
                      <a:gd name="T6" fmla="*/ 2 w 32"/>
                      <a:gd name="T7" fmla="*/ 2 h 31"/>
                      <a:gd name="T8" fmla="*/ 2 w 32"/>
                      <a:gd name="T9" fmla="*/ 2 h 31"/>
                      <a:gd name="T10" fmla="*/ 2 w 32"/>
                      <a:gd name="T11" fmla="*/ 2 h 31"/>
                      <a:gd name="T12" fmla="*/ 2 w 32"/>
                      <a:gd name="T13" fmla="*/ 2 h 31"/>
                      <a:gd name="T14" fmla="*/ 2 w 32"/>
                      <a:gd name="T15" fmla="*/ 2 h 3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1"/>
                      <a:gd name="T26" fmla="*/ 32 w 32"/>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1">
                        <a:moveTo>
                          <a:pt x="29" y="2"/>
                        </a:moveTo>
                        <a:cubicBezTo>
                          <a:pt x="27" y="0"/>
                          <a:pt x="24" y="0"/>
                          <a:pt x="22" y="2"/>
                        </a:cubicBezTo>
                        <a:cubicBezTo>
                          <a:pt x="1" y="23"/>
                          <a:pt x="1" y="23"/>
                          <a:pt x="1" y="23"/>
                        </a:cubicBezTo>
                        <a:cubicBezTo>
                          <a:pt x="0" y="25"/>
                          <a:pt x="0" y="28"/>
                          <a:pt x="2" y="30"/>
                        </a:cubicBezTo>
                        <a:cubicBezTo>
                          <a:pt x="3" y="31"/>
                          <a:pt x="4" y="31"/>
                          <a:pt x="6" y="31"/>
                        </a:cubicBezTo>
                        <a:cubicBezTo>
                          <a:pt x="7" y="31"/>
                          <a:pt x="8" y="31"/>
                          <a:pt x="9" y="30"/>
                        </a:cubicBezTo>
                        <a:cubicBezTo>
                          <a:pt x="9" y="30"/>
                          <a:pt x="30" y="9"/>
                          <a:pt x="30" y="9"/>
                        </a:cubicBezTo>
                        <a:cubicBezTo>
                          <a:pt x="32" y="7"/>
                          <a:pt x="32" y="4"/>
                          <a:pt x="29" y="2"/>
                        </a:cubicBezTo>
                        <a:close/>
                      </a:path>
                    </a:pathLst>
                  </a:custGeom>
                  <a:noFill/>
                  <a:ln w="4763">
                    <a:solidFill>
                      <a:srgbClr val="CB2027"/>
                    </a:solidFill>
                    <a:miter lim="800000"/>
                    <a:headEnd/>
                    <a:tailEnd/>
                  </a:ln>
                </p:spPr>
                <p:txBody>
                  <a:bodyPr/>
                  <a:lstStyle/>
                  <a:p>
                    <a:endParaRPr lang="en-US" sz="1600"/>
                  </a:p>
                </p:txBody>
              </p:sp>
              <p:sp>
                <p:nvSpPr>
                  <p:cNvPr id="91" name="Freeform 341"/>
                  <p:cNvSpPr>
                    <a:spLocks noChangeAspect="1"/>
                  </p:cNvSpPr>
                  <p:nvPr/>
                </p:nvSpPr>
                <p:spPr bwMode="auto">
                  <a:xfrm>
                    <a:off x="1503" y="1894"/>
                    <a:ext cx="25" cy="24"/>
                  </a:xfrm>
                  <a:custGeom>
                    <a:avLst/>
                    <a:gdLst>
                      <a:gd name="T0" fmla="*/ 2 w 32"/>
                      <a:gd name="T1" fmla="*/ 2 h 31"/>
                      <a:gd name="T2" fmla="*/ 2 w 32"/>
                      <a:gd name="T3" fmla="*/ 2 h 31"/>
                      <a:gd name="T4" fmla="*/ 2 w 32"/>
                      <a:gd name="T5" fmla="*/ 2 h 31"/>
                      <a:gd name="T6" fmla="*/ 2 w 32"/>
                      <a:gd name="T7" fmla="*/ 2 h 31"/>
                      <a:gd name="T8" fmla="*/ 2 w 32"/>
                      <a:gd name="T9" fmla="*/ 2 h 31"/>
                      <a:gd name="T10" fmla="*/ 2 w 32"/>
                      <a:gd name="T11" fmla="*/ 2 h 31"/>
                      <a:gd name="T12" fmla="*/ 2 w 32"/>
                      <a:gd name="T13" fmla="*/ 2 h 31"/>
                      <a:gd name="T14" fmla="*/ 2 w 32"/>
                      <a:gd name="T15" fmla="*/ 2 h 3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1"/>
                      <a:gd name="T26" fmla="*/ 32 w 32"/>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1">
                        <a:moveTo>
                          <a:pt x="30" y="2"/>
                        </a:moveTo>
                        <a:cubicBezTo>
                          <a:pt x="28" y="0"/>
                          <a:pt x="25" y="0"/>
                          <a:pt x="23" y="2"/>
                        </a:cubicBezTo>
                        <a:cubicBezTo>
                          <a:pt x="2" y="23"/>
                          <a:pt x="2" y="23"/>
                          <a:pt x="2" y="23"/>
                        </a:cubicBezTo>
                        <a:cubicBezTo>
                          <a:pt x="0" y="25"/>
                          <a:pt x="1" y="28"/>
                          <a:pt x="3" y="30"/>
                        </a:cubicBezTo>
                        <a:cubicBezTo>
                          <a:pt x="4" y="31"/>
                          <a:pt x="5" y="31"/>
                          <a:pt x="7" y="31"/>
                        </a:cubicBezTo>
                        <a:cubicBezTo>
                          <a:pt x="8" y="31"/>
                          <a:pt x="9" y="31"/>
                          <a:pt x="10" y="30"/>
                        </a:cubicBezTo>
                        <a:cubicBezTo>
                          <a:pt x="10" y="30"/>
                          <a:pt x="31" y="9"/>
                          <a:pt x="31" y="9"/>
                        </a:cubicBezTo>
                        <a:cubicBezTo>
                          <a:pt x="32" y="7"/>
                          <a:pt x="32" y="4"/>
                          <a:pt x="30" y="2"/>
                        </a:cubicBezTo>
                        <a:close/>
                      </a:path>
                    </a:pathLst>
                  </a:custGeom>
                  <a:noFill/>
                  <a:ln w="4763">
                    <a:solidFill>
                      <a:srgbClr val="CB2027"/>
                    </a:solidFill>
                    <a:miter lim="800000"/>
                    <a:headEnd/>
                    <a:tailEnd/>
                  </a:ln>
                </p:spPr>
                <p:txBody>
                  <a:bodyPr/>
                  <a:lstStyle/>
                  <a:p>
                    <a:endParaRPr lang="en-US" sz="1600"/>
                  </a:p>
                </p:txBody>
              </p:sp>
              <p:sp>
                <p:nvSpPr>
                  <p:cNvPr id="92" name="Freeform 342"/>
                  <p:cNvSpPr>
                    <a:spLocks noChangeAspect="1"/>
                  </p:cNvSpPr>
                  <p:nvPr/>
                </p:nvSpPr>
                <p:spPr bwMode="auto">
                  <a:xfrm>
                    <a:off x="1516" y="1894"/>
                    <a:ext cx="25" cy="24"/>
                  </a:xfrm>
                  <a:custGeom>
                    <a:avLst/>
                    <a:gdLst>
                      <a:gd name="T0" fmla="*/ 2 w 32"/>
                      <a:gd name="T1" fmla="*/ 2 h 31"/>
                      <a:gd name="T2" fmla="*/ 2 w 32"/>
                      <a:gd name="T3" fmla="*/ 2 h 31"/>
                      <a:gd name="T4" fmla="*/ 2 w 32"/>
                      <a:gd name="T5" fmla="*/ 2 h 31"/>
                      <a:gd name="T6" fmla="*/ 2 w 32"/>
                      <a:gd name="T7" fmla="*/ 2 h 31"/>
                      <a:gd name="T8" fmla="*/ 2 w 32"/>
                      <a:gd name="T9" fmla="*/ 2 h 31"/>
                      <a:gd name="T10" fmla="*/ 2 w 32"/>
                      <a:gd name="T11" fmla="*/ 2 h 31"/>
                      <a:gd name="T12" fmla="*/ 2 w 32"/>
                      <a:gd name="T13" fmla="*/ 2 h 31"/>
                      <a:gd name="T14" fmla="*/ 2 w 32"/>
                      <a:gd name="T15" fmla="*/ 2 h 3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1"/>
                      <a:gd name="T26" fmla="*/ 32 w 32"/>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1">
                        <a:moveTo>
                          <a:pt x="30" y="2"/>
                        </a:moveTo>
                        <a:cubicBezTo>
                          <a:pt x="28" y="0"/>
                          <a:pt x="25" y="0"/>
                          <a:pt x="23" y="2"/>
                        </a:cubicBezTo>
                        <a:cubicBezTo>
                          <a:pt x="2" y="23"/>
                          <a:pt x="2" y="23"/>
                          <a:pt x="2" y="23"/>
                        </a:cubicBezTo>
                        <a:cubicBezTo>
                          <a:pt x="0" y="25"/>
                          <a:pt x="0" y="28"/>
                          <a:pt x="2" y="30"/>
                        </a:cubicBezTo>
                        <a:cubicBezTo>
                          <a:pt x="3" y="31"/>
                          <a:pt x="5" y="31"/>
                          <a:pt x="6" y="31"/>
                        </a:cubicBezTo>
                        <a:cubicBezTo>
                          <a:pt x="8" y="31"/>
                          <a:pt x="9" y="31"/>
                          <a:pt x="9" y="30"/>
                        </a:cubicBezTo>
                        <a:cubicBezTo>
                          <a:pt x="9" y="30"/>
                          <a:pt x="30" y="9"/>
                          <a:pt x="30" y="9"/>
                        </a:cubicBezTo>
                        <a:cubicBezTo>
                          <a:pt x="32" y="7"/>
                          <a:pt x="32" y="4"/>
                          <a:pt x="30" y="2"/>
                        </a:cubicBezTo>
                        <a:close/>
                      </a:path>
                    </a:pathLst>
                  </a:custGeom>
                  <a:noFill/>
                  <a:ln w="4763">
                    <a:solidFill>
                      <a:srgbClr val="CB2027"/>
                    </a:solidFill>
                    <a:miter lim="800000"/>
                    <a:headEnd/>
                    <a:tailEnd/>
                  </a:ln>
                </p:spPr>
                <p:txBody>
                  <a:bodyPr/>
                  <a:lstStyle/>
                  <a:p>
                    <a:endParaRPr lang="en-US" sz="1600"/>
                  </a:p>
                </p:txBody>
              </p:sp>
              <p:sp>
                <p:nvSpPr>
                  <p:cNvPr id="93" name="Freeform 343"/>
                  <p:cNvSpPr>
                    <a:spLocks noChangeAspect="1"/>
                  </p:cNvSpPr>
                  <p:nvPr/>
                </p:nvSpPr>
                <p:spPr bwMode="auto">
                  <a:xfrm>
                    <a:off x="1465" y="1896"/>
                    <a:ext cx="22" cy="22"/>
                  </a:xfrm>
                  <a:custGeom>
                    <a:avLst/>
                    <a:gdLst>
                      <a:gd name="T0" fmla="*/ 2 w 28"/>
                      <a:gd name="T1" fmla="*/ 2 h 28"/>
                      <a:gd name="T2" fmla="*/ 2 w 28"/>
                      <a:gd name="T3" fmla="*/ 1 h 28"/>
                      <a:gd name="T4" fmla="*/ 1 w 28"/>
                      <a:gd name="T5" fmla="*/ 2 h 28"/>
                      <a:gd name="T6" fmla="*/ 2 w 28"/>
                      <a:gd name="T7" fmla="*/ 2 h 28"/>
                      <a:gd name="T8" fmla="*/ 2 w 28"/>
                      <a:gd name="T9" fmla="*/ 2 h 28"/>
                      <a:gd name="T10" fmla="*/ 2 w 28"/>
                      <a:gd name="T11" fmla="*/ 2 h 28"/>
                      <a:gd name="T12" fmla="*/ 2 w 28"/>
                      <a:gd name="T13" fmla="*/ 2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27" y="2"/>
                        </a:moveTo>
                        <a:cubicBezTo>
                          <a:pt x="25" y="0"/>
                          <a:pt x="23" y="0"/>
                          <a:pt x="22" y="1"/>
                        </a:cubicBezTo>
                        <a:cubicBezTo>
                          <a:pt x="1" y="22"/>
                          <a:pt x="1" y="22"/>
                          <a:pt x="1" y="22"/>
                        </a:cubicBezTo>
                        <a:cubicBezTo>
                          <a:pt x="0" y="23"/>
                          <a:pt x="1" y="25"/>
                          <a:pt x="2" y="26"/>
                        </a:cubicBezTo>
                        <a:cubicBezTo>
                          <a:pt x="3" y="28"/>
                          <a:pt x="5" y="28"/>
                          <a:pt x="6" y="27"/>
                        </a:cubicBezTo>
                        <a:cubicBezTo>
                          <a:pt x="27" y="6"/>
                          <a:pt x="27" y="6"/>
                          <a:pt x="27" y="6"/>
                        </a:cubicBezTo>
                        <a:cubicBezTo>
                          <a:pt x="28" y="5"/>
                          <a:pt x="28" y="3"/>
                          <a:pt x="27" y="2"/>
                        </a:cubicBezTo>
                        <a:close/>
                      </a:path>
                    </a:pathLst>
                  </a:custGeom>
                  <a:noFill/>
                  <a:ln w="6350">
                    <a:solidFill>
                      <a:srgbClr val="CB2027"/>
                    </a:solidFill>
                    <a:miter lim="800000"/>
                    <a:headEnd/>
                    <a:tailEnd/>
                  </a:ln>
                </p:spPr>
                <p:txBody>
                  <a:bodyPr/>
                  <a:lstStyle/>
                  <a:p>
                    <a:endParaRPr lang="en-US" sz="1600"/>
                  </a:p>
                </p:txBody>
              </p:sp>
              <p:sp>
                <p:nvSpPr>
                  <p:cNvPr id="94" name="Freeform 344"/>
                  <p:cNvSpPr>
                    <a:spLocks noChangeAspect="1"/>
                  </p:cNvSpPr>
                  <p:nvPr/>
                </p:nvSpPr>
                <p:spPr bwMode="auto">
                  <a:xfrm>
                    <a:off x="1492" y="1896"/>
                    <a:ext cx="22" cy="22"/>
                  </a:xfrm>
                  <a:custGeom>
                    <a:avLst/>
                    <a:gdLst>
                      <a:gd name="T0" fmla="*/ 2 w 28"/>
                      <a:gd name="T1" fmla="*/ 2 h 28"/>
                      <a:gd name="T2" fmla="*/ 2 w 28"/>
                      <a:gd name="T3" fmla="*/ 1 h 28"/>
                      <a:gd name="T4" fmla="*/ 1 w 28"/>
                      <a:gd name="T5" fmla="*/ 2 h 28"/>
                      <a:gd name="T6" fmla="*/ 1 w 28"/>
                      <a:gd name="T7" fmla="*/ 2 h 28"/>
                      <a:gd name="T8" fmla="*/ 2 w 28"/>
                      <a:gd name="T9" fmla="*/ 2 h 28"/>
                      <a:gd name="T10" fmla="*/ 2 w 28"/>
                      <a:gd name="T11" fmla="*/ 2 h 28"/>
                      <a:gd name="T12" fmla="*/ 2 w 28"/>
                      <a:gd name="T13" fmla="*/ 2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26" y="2"/>
                        </a:moveTo>
                        <a:cubicBezTo>
                          <a:pt x="25" y="0"/>
                          <a:pt x="23" y="0"/>
                          <a:pt x="22" y="1"/>
                        </a:cubicBezTo>
                        <a:cubicBezTo>
                          <a:pt x="1" y="22"/>
                          <a:pt x="1" y="22"/>
                          <a:pt x="1" y="22"/>
                        </a:cubicBezTo>
                        <a:cubicBezTo>
                          <a:pt x="0" y="23"/>
                          <a:pt x="0" y="25"/>
                          <a:pt x="1" y="26"/>
                        </a:cubicBezTo>
                        <a:cubicBezTo>
                          <a:pt x="3" y="28"/>
                          <a:pt x="5" y="28"/>
                          <a:pt x="6" y="27"/>
                        </a:cubicBezTo>
                        <a:cubicBezTo>
                          <a:pt x="27" y="6"/>
                          <a:pt x="27" y="6"/>
                          <a:pt x="27" y="6"/>
                        </a:cubicBezTo>
                        <a:cubicBezTo>
                          <a:pt x="28" y="5"/>
                          <a:pt x="27" y="3"/>
                          <a:pt x="26" y="2"/>
                        </a:cubicBezTo>
                        <a:close/>
                      </a:path>
                    </a:pathLst>
                  </a:custGeom>
                  <a:noFill/>
                  <a:ln w="4763">
                    <a:solidFill>
                      <a:srgbClr val="CB2027"/>
                    </a:solidFill>
                    <a:miter lim="800000"/>
                    <a:headEnd/>
                    <a:tailEnd/>
                  </a:ln>
                </p:spPr>
                <p:txBody>
                  <a:bodyPr/>
                  <a:lstStyle/>
                  <a:p>
                    <a:endParaRPr lang="en-US" sz="1600"/>
                  </a:p>
                </p:txBody>
              </p:sp>
              <p:sp>
                <p:nvSpPr>
                  <p:cNvPr id="95" name="Freeform 345"/>
                  <p:cNvSpPr>
                    <a:spLocks noChangeAspect="1"/>
                  </p:cNvSpPr>
                  <p:nvPr/>
                </p:nvSpPr>
                <p:spPr bwMode="auto">
                  <a:xfrm>
                    <a:off x="1479" y="1896"/>
                    <a:ext cx="21" cy="22"/>
                  </a:xfrm>
                  <a:custGeom>
                    <a:avLst/>
                    <a:gdLst>
                      <a:gd name="T0" fmla="*/ 2 w 28"/>
                      <a:gd name="T1" fmla="*/ 2 h 28"/>
                      <a:gd name="T2" fmla="*/ 2 w 28"/>
                      <a:gd name="T3" fmla="*/ 1 h 28"/>
                      <a:gd name="T4" fmla="*/ 1 w 28"/>
                      <a:gd name="T5" fmla="*/ 2 h 28"/>
                      <a:gd name="T6" fmla="*/ 2 w 28"/>
                      <a:gd name="T7" fmla="*/ 2 h 28"/>
                      <a:gd name="T8" fmla="*/ 2 w 28"/>
                      <a:gd name="T9" fmla="*/ 2 h 28"/>
                      <a:gd name="T10" fmla="*/ 2 w 28"/>
                      <a:gd name="T11" fmla="*/ 2 h 28"/>
                      <a:gd name="T12" fmla="*/ 2 w 28"/>
                      <a:gd name="T13" fmla="*/ 2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26" y="2"/>
                        </a:moveTo>
                        <a:cubicBezTo>
                          <a:pt x="25" y="0"/>
                          <a:pt x="23" y="0"/>
                          <a:pt x="22" y="1"/>
                        </a:cubicBezTo>
                        <a:cubicBezTo>
                          <a:pt x="1" y="22"/>
                          <a:pt x="1" y="22"/>
                          <a:pt x="1" y="22"/>
                        </a:cubicBezTo>
                        <a:cubicBezTo>
                          <a:pt x="0" y="23"/>
                          <a:pt x="0" y="25"/>
                          <a:pt x="2" y="26"/>
                        </a:cubicBezTo>
                        <a:cubicBezTo>
                          <a:pt x="3" y="28"/>
                          <a:pt x="5" y="28"/>
                          <a:pt x="6" y="27"/>
                        </a:cubicBezTo>
                        <a:cubicBezTo>
                          <a:pt x="27" y="6"/>
                          <a:pt x="27" y="6"/>
                          <a:pt x="27" y="6"/>
                        </a:cubicBezTo>
                        <a:cubicBezTo>
                          <a:pt x="28" y="5"/>
                          <a:pt x="28" y="3"/>
                          <a:pt x="26" y="2"/>
                        </a:cubicBezTo>
                        <a:close/>
                      </a:path>
                    </a:pathLst>
                  </a:custGeom>
                  <a:noFill/>
                  <a:ln w="4763">
                    <a:solidFill>
                      <a:srgbClr val="CB2027"/>
                    </a:solidFill>
                    <a:miter lim="800000"/>
                    <a:headEnd/>
                    <a:tailEnd/>
                  </a:ln>
                </p:spPr>
                <p:txBody>
                  <a:bodyPr/>
                  <a:lstStyle/>
                  <a:p>
                    <a:endParaRPr lang="en-US" sz="1600"/>
                  </a:p>
                </p:txBody>
              </p:sp>
              <p:sp>
                <p:nvSpPr>
                  <p:cNvPr id="96" name="Freeform 346"/>
                  <p:cNvSpPr>
                    <a:spLocks noChangeAspect="1"/>
                  </p:cNvSpPr>
                  <p:nvPr/>
                </p:nvSpPr>
                <p:spPr bwMode="auto">
                  <a:xfrm>
                    <a:off x="1505" y="1896"/>
                    <a:ext cx="21" cy="22"/>
                  </a:xfrm>
                  <a:custGeom>
                    <a:avLst/>
                    <a:gdLst>
                      <a:gd name="T0" fmla="*/ 2 w 27"/>
                      <a:gd name="T1" fmla="*/ 2 h 28"/>
                      <a:gd name="T2" fmla="*/ 2 w 27"/>
                      <a:gd name="T3" fmla="*/ 1 h 28"/>
                      <a:gd name="T4" fmla="*/ 1 w 27"/>
                      <a:gd name="T5" fmla="*/ 2 h 28"/>
                      <a:gd name="T6" fmla="*/ 1 w 27"/>
                      <a:gd name="T7" fmla="*/ 2 h 28"/>
                      <a:gd name="T8" fmla="*/ 2 w 27"/>
                      <a:gd name="T9" fmla="*/ 2 h 28"/>
                      <a:gd name="T10" fmla="*/ 2 w 27"/>
                      <a:gd name="T11" fmla="*/ 2 h 28"/>
                      <a:gd name="T12" fmla="*/ 2 w 27"/>
                      <a:gd name="T13" fmla="*/ 2 h 28"/>
                      <a:gd name="T14" fmla="*/ 0 60000 65536"/>
                      <a:gd name="T15" fmla="*/ 0 60000 65536"/>
                      <a:gd name="T16" fmla="*/ 0 60000 65536"/>
                      <a:gd name="T17" fmla="*/ 0 60000 65536"/>
                      <a:gd name="T18" fmla="*/ 0 60000 65536"/>
                      <a:gd name="T19" fmla="*/ 0 60000 65536"/>
                      <a:gd name="T20" fmla="*/ 0 60000 65536"/>
                      <a:gd name="T21" fmla="*/ 0 w 27"/>
                      <a:gd name="T22" fmla="*/ 0 h 28"/>
                      <a:gd name="T23" fmla="*/ 27 w 27"/>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8">
                        <a:moveTo>
                          <a:pt x="26" y="2"/>
                        </a:moveTo>
                        <a:cubicBezTo>
                          <a:pt x="25" y="0"/>
                          <a:pt x="23" y="0"/>
                          <a:pt x="22" y="1"/>
                        </a:cubicBezTo>
                        <a:cubicBezTo>
                          <a:pt x="1" y="22"/>
                          <a:pt x="1" y="22"/>
                          <a:pt x="1" y="22"/>
                        </a:cubicBezTo>
                        <a:cubicBezTo>
                          <a:pt x="0" y="23"/>
                          <a:pt x="0" y="25"/>
                          <a:pt x="1" y="26"/>
                        </a:cubicBezTo>
                        <a:cubicBezTo>
                          <a:pt x="2" y="28"/>
                          <a:pt x="4" y="28"/>
                          <a:pt x="5" y="27"/>
                        </a:cubicBezTo>
                        <a:cubicBezTo>
                          <a:pt x="26" y="6"/>
                          <a:pt x="26" y="6"/>
                          <a:pt x="26" y="6"/>
                        </a:cubicBezTo>
                        <a:cubicBezTo>
                          <a:pt x="27" y="5"/>
                          <a:pt x="27" y="3"/>
                          <a:pt x="26" y="2"/>
                        </a:cubicBezTo>
                        <a:close/>
                      </a:path>
                    </a:pathLst>
                  </a:custGeom>
                  <a:noFill/>
                  <a:ln w="4763">
                    <a:solidFill>
                      <a:srgbClr val="CB2027"/>
                    </a:solidFill>
                    <a:miter lim="800000"/>
                    <a:headEnd/>
                    <a:tailEnd/>
                  </a:ln>
                </p:spPr>
                <p:txBody>
                  <a:bodyPr/>
                  <a:lstStyle/>
                  <a:p>
                    <a:endParaRPr lang="en-US" sz="1600"/>
                  </a:p>
                </p:txBody>
              </p:sp>
              <p:sp>
                <p:nvSpPr>
                  <p:cNvPr id="97" name="Freeform 347"/>
                  <p:cNvSpPr>
                    <a:spLocks noChangeAspect="1"/>
                  </p:cNvSpPr>
                  <p:nvPr/>
                </p:nvSpPr>
                <p:spPr bwMode="auto">
                  <a:xfrm>
                    <a:off x="1518" y="1896"/>
                    <a:ext cx="21" cy="22"/>
                  </a:xfrm>
                  <a:custGeom>
                    <a:avLst/>
                    <a:gdLst>
                      <a:gd name="T0" fmla="*/ 2 w 28"/>
                      <a:gd name="T1" fmla="*/ 2 h 28"/>
                      <a:gd name="T2" fmla="*/ 2 w 28"/>
                      <a:gd name="T3" fmla="*/ 1 h 28"/>
                      <a:gd name="T4" fmla="*/ 1 w 28"/>
                      <a:gd name="T5" fmla="*/ 2 h 28"/>
                      <a:gd name="T6" fmla="*/ 2 w 28"/>
                      <a:gd name="T7" fmla="*/ 2 h 28"/>
                      <a:gd name="T8" fmla="*/ 2 w 28"/>
                      <a:gd name="T9" fmla="*/ 2 h 28"/>
                      <a:gd name="T10" fmla="*/ 2 w 28"/>
                      <a:gd name="T11" fmla="*/ 2 h 28"/>
                      <a:gd name="T12" fmla="*/ 2 w 28"/>
                      <a:gd name="T13" fmla="*/ 2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27" y="2"/>
                        </a:moveTo>
                        <a:cubicBezTo>
                          <a:pt x="25" y="0"/>
                          <a:pt x="23" y="0"/>
                          <a:pt x="22" y="1"/>
                        </a:cubicBezTo>
                        <a:cubicBezTo>
                          <a:pt x="1" y="22"/>
                          <a:pt x="1" y="22"/>
                          <a:pt x="1" y="22"/>
                        </a:cubicBezTo>
                        <a:cubicBezTo>
                          <a:pt x="0" y="23"/>
                          <a:pt x="1" y="25"/>
                          <a:pt x="2" y="26"/>
                        </a:cubicBezTo>
                        <a:cubicBezTo>
                          <a:pt x="3" y="28"/>
                          <a:pt x="5" y="28"/>
                          <a:pt x="6" y="27"/>
                        </a:cubicBezTo>
                        <a:cubicBezTo>
                          <a:pt x="27" y="6"/>
                          <a:pt x="27" y="6"/>
                          <a:pt x="27" y="6"/>
                        </a:cubicBezTo>
                        <a:cubicBezTo>
                          <a:pt x="28" y="5"/>
                          <a:pt x="28" y="3"/>
                          <a:pt x="27" y="2"/>
                        </a:cubicBezTo>
                        <a:close/>
                      </a:path>
                    </a:pathLst>
                  </a:custGeom>
                  <a:noFill/>
                  <a:ln w="4763">
                    <a:solidFill>
                      <a:srgbClr val="CB2027"/>
                    </a:solidFill>
                    <a:miter lim="800000"/>
                    <a:headEnd/>
                    <a:tailEnd/>
                  </a:ln>
                </p:spPr>
                <p:txBody>
                  <a:bodyPr/>
                  <a:lstStyle/>
                  <a:p>
                    <a:endParaRPr lang="en-US" sz="1600"/>
                  </a:p>
                </p:txBody>
              </p:sp>
              <p:sp>
                <p:nvSpPr>
                  <p:cNvPr id="98" name="Oval 348"/>
                  <p:cNvSpPr>
                    <a:spLocks noChangeAspect="1" noChangeArrowheads="1"/>
                  </p:cNvSpPr>
                  <p:nvPr/>
                </p:nvSpPr>
                <p:spPr bwMode="auto">
                  <a:xfrm>
                    <a:off x="1467" y="2451"/>
                    <a:ext cx="71" cy="47"/>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99" name="Freeform 349"/>
                  <p:cNvSpPr>
                    <a:spLocks noChangeAspect="1"/>
                  </p:cNvSpPr>
                  <p:nvPr/>
                </p:nvSpPr>
                <p:spPr bwMode="auto">
                  <a:xfrm>
                    <a:off x="1397" y="2278"/>
                    <a:ext cx="67" cy="49"/>
                  </a:xfrm>
                  <a:custGeom>
                    <a:avLst/>
                    <a:gdLst>
                      <a:gd name="T0" fmla="*/ 2 w 86"/>
                      <a:gd name="T1" fmla="*/ 2 h 62"/>
                      <a:gd name="T2" fmla="*/ 2 w 86"/>
                      <a:gd name="T3" fmla="*/ 2 h 62"/>
                      <a:gd name="T4" fmla="*/ 1 w 86"/>
                      <a:gd name="T5" fmla="*/ 2 h 62"/>
                      <a:gd name="T6" fmla="*/ 2 w 86"/>
                      <a:gd name="T7" fmla="*/ 2 h 62"/>
                      <a:gd name="T8" fmla="*/ 2 w 86"/>
                      <a:gd name="T9" fmla="*/ 2 h 62"/>
                      <a:gd name="T10" fmla="*/ 2 w 86"/>
                      <a:gd name="T11" fmla="*/ 2 h 62"/>
                      <a:gd name="T12" fmla="*/ 2 w 86"/>
                      <a:gd name="T13" fmla="*/ 2 h 62"/>
                      <a:gd name="T14" fmla="*/ 2 w 86"/>
                      <a:gd name="T15" fmla="*/ 2 h 62"/>
                      <a:gd name="T16" fmla="*/ 2 w 86"/>
                      <a:gd name="T17" fmla="*/ 2 h 62"/>
                      <a:gd name="T18" fmla="*/ 2 w 86"/>
                      <a:gd name="T19" fmla="*/ 2 h 62"/>
                      <a:gd name="T20" fmla="*/ 2 w 86"/>
                      <a:gd name="T21" fmla="*/ 2 h 62"/>
                      <a:gd name="T22" fmla="*/ 2 w 86"/>
                      <a:gd name="T23" fmla="*/ 2 h 62"/>
                      <a:gd name="T24" fmla="*/ 2 w 86"/>
                      <a:gd name="T25" fmla="*/ 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62"/>
                      <a:gd name="T41" fmla="*/ 86 w 86"/>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62">
                        <a:moveTo>
                          <a:pt x="54" y="4"/>
                        </a:moveTo>
                        <a:cubicBezTo>
                          <a:pt x="38" y="0"/>
                          <a:pt x="22" y="1"/>
                          <a:pt x="11" y="8"/>
                        </a:cubicBezTo>
                        <a:cubicBezTo>
                          <a:pt x="6" y="11"/>
                          <a:pt x="3" y="15"/>
                          <a:pt x="1" y="20"/>
                        </a:cubicBezTo>
                        <a:cubicBezTo>
                          <a:pt x="0" y="26"/>
                          <a:pt x="1" y="31"/>
                          <a:pt x="5" y="36"/>
                        </a:cubicBezTo>
                        <a:cubicBezTo>
                          <a:pt x="11" y="47"/>
                          <a:pt x="24" y="55"/>
                          <a:pt x="41" y="59"/>
                        </a:cubicBezTo>
                        <a:cubicBezTo>
                          <a:pt x="53" y="62"/>
                          <a:pt x="67" y="62"/>
                          <a:pt x="77" y="59"/>
                        </a:cubicBezTo>
                        <a:cubicBezTo>
                          <a:pt x="78" y="59"/>
                          <a:pt x="79" y="58"/>
                          <a:pt x="79" y="58"/>
                        </a:cubicBezTo>
                        <a:cubicBezTo>
                          <a:pt x="80" y="56"/>
                          <a:pt x="79" y="54"/>
                          <a:pt x="79" y="52"/>
                        </a:cubicBezTo>
                        <a:cubicBezTo>
                          <a:pt x="77" y="48"/>
                          <a:pt x="76" y="43"/>
                          <a:pt x="77" y="36"/>
                        </a:cubicBezTo>
                        <a:cubicBezTo>
                          <a:pt x="79" y="29"/>
                          <a:pt x="82" y="27"/>
                          <a:pt x="84" y="25"/>
                        </a:cubicBezTo>
                        <a:cubicBezTo>
                          <a:pt x="85" y="24"/>
                          <a:pt x="86" y="24"/>
                          <a:pt x="86" y="22"/>
                        </a:cubicBezTo>
                        <a:cubicBezTo>
                          <a:pt x="86" y="21"/>
                          <a:pt x="85" y="20"/>
                          <a:pt x="84" y="19"/>
                        </a:cubicBezTo>
                        <a:cubicBezTo>
                          <a:pt x="77" y="12"/>
                          <a:pt x="66" y="7"/>
                          <a:pt x="54" y="4"/>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00" name="Freeform 350"/>
                  <p:cNvSpPr>
                    <a:spLocks noChangeAspect="1"/>
                  </p:cNvSpPr>
                  <p:nvPr/>
                </p:nvSpPr>
                <p:spPr bwMode="auto">
                  <a:xfrm>
                    <a:off x="1397" y="2385"/>
                    <a:ext cx="67" cy="49"/>
                  </a:xfrm>
                  <a:custGeom>
                    <a:avLst/>
                    <a:gdLst>
                      <a:gd name="T0" fmla="*/ 2 w 86"/>
                      <a:gd name="T1" fmla="*/ 2 h 63"/>
                      <a:gd name="T2" fmla="*/ 2 w 86"/>
                      <a:gd name="T3" fmla="*/ 2 h 63"/>
                      <a:gd name="T4" fmla="*/ 1 w 86"/>
                      <a:gd name="T5" fmla="*/ 2 h 63"/>
                      <a:gd name="T6" fmla="*/ 2 w 86"/>
                      <a:gd name="T7" fmla="*/ 2 h 63"/>
                      <a:gd name="T8" fmla="*/ 2 w 86"/>
                      <a:gd name="T9" fmla="*/ 2 h 63"/>
                      <a:gd name="T10" fmla="*/ 2 w 86"/>
                      <a:gd name="T11" fmla="*/ 2 h 63"/>
                      <a:gd name="T12" fmla="*/ 2 w 86"/>
                      <a:gd name="T13" fmla="*/ 2 h 63"/>
                      <a:gd name="T14" fmla="*/ 2 w 86"/>
                      <a:gd name="T15" fmla="*/ 2 h 63"/>
                      <a:gd name="T16" fmla="*/ 2 w 86"/>
                      <a:gd name="T17" fmla="*/ 2 h 63"/>
                      <a:gd name="T18" fmla="*/ 2 w 86"/>
                      <a:gd name="T19" fmla="*/ 2 h 63"/>
                      <a:gd name="T20" fmla="*/ 2 w 86"/>
                      <a:gd name="T21" fmla="*/ 2 h 63"/>
                      <a:gd name="T22" fmla="*/ 2 w 86"/>
                      <a:gd name="T23" fmla="*/ 2 h 63"/>
                      <a:gd name="T24" fmla="*/ 2 w 86"/>
                      <a:gd name="T25" fmla="*/ 2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63"/>
                      <a:gd name="T41" fmla="*/ 86 w 86"/>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63">
                        <a:moveTo>
                          <a:pt x="54" y="4"/>
                        </a:moveTo>
                        <a:cubicBezTo>
                          <a:pt x="38" y="0"/>
                          <a:pt x="22" y="2"/>
                          <a:pt x="11" y="8"/>
                        </a:cubicBezTo>
                        <a:cubicBezTo>
                          <a:pt x="6" y="12"/>
                          <a:pt x="3" y="16"/>
                          <a:pt x="1" y="21"/>
                        </a:cubicBezTo>
                        <a:cubicBezTo>
                          <a:pt x="0" y="26"/>
                          <a:pt x="1" y="32"/>
                          <a:pt x="5" y="37"/>
                        </a:cubicBezTo>
                        <a:cubicBezTo>
                          <a:pt x="11" y="47"/>
                          <a:pt x="24" y="56"/>
                          <a:pt x="41" y="60"/>
                        </a:cubicBezTo>
                        <a:cubicBezTo>
                          <a:pt x="53" y="63"/>
                          <a:pt x="67" y="63"/>
                          <a:pt x="77" y="60"/>
                        </a:cubicBezTo>
                        <a:cubicBezTo>
                          <a:pt x="78" y="60"/>
                          <a:pt x="79" y="59"/>
                          <a:pt x="79" y="58"/>
                        </a:cubicBezTo>
                        <a:cubicBezTo>
                          <a:pt x="80" y="57"/>
                          <a:pt x="79" y="55"/>
                          <a:pt x="79" y="52"/>
                        </a:cubicBezTo>
                        <a:cubicBezTo>
                          <a:pt x="77" y="49"/>
                          <a:pt x="76" y="44"/>
                          <a:pt x="77" y="37"/>
                        </a:cubicBezTo>
                        <a:cubicBezTo>
                          <a:pt x="79" y="30"/>
                          <a:pt x="82" y="28"/>
                          <a:pt x="84" y="26"/>
                        </a:cubicBezTo>
                        <a:cubicBezTo>
                          <a:pt x="85" y="25"/>
                          <a:pt x="86" y="24"/>
                          <a:pt x="86" y="23"/>
                        </a:cubicBezTo>
                        <a:cubicBezTo>
                          <a:pt x="86" y="21"/>
                          <a:pt x="85" y="20"/>
                          <a:pt x="84" y="20"/>
                        </a:cubicBezTo>
                        <a:cubicBezTo>
                          <a:pt x="77" y="13"/>
                          <a:pt x="66" y="7"/>
                          <a:pt x="54" y="4"/>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01" name="Freeform 351"/>
                  <p:cNvSpPr>
                    <a:spLocks noChangeAspect="1"/>
                  </p:cNvSpPr>
                  <p:nvPr/>
                </p:nvSpPr>
                <p:spPr bwMode="auto">
                  <a:xfrm>
                    <a:off x="1397" y="2332"/>
                    <a:ext cx="67" cy="48"/>
                  </a:xfrm>
                  <a:custGeom>
                    <a:avLst/>
                    <a:gdLst>
                      <a:gd name="T0" fmla="*/ 2 w 86"/>
                      <a:gd name="T1" fmla="*/ 2 h 62"/>
                      <a:gd name="T2" fmla="*/ 2 w 86"/>
                      <a:gd name="T3" fmla="*/ 2 h 62"/>
                      <a:gd name="T4" fmla="*/ 1 w 86"/>
                      <a:gd name="T5" fmla="*/ 2 h 62"/>
                      <a:gd name="T6" fmla="*/ 2 w 86"/>
                      <a:gd name="T7" fmla="*/ 2 h 62"/>
                      <a:gd name="T8" fmla="*/ 2 w 86"/>
                      <a:gd name="T9" fmla="*/ 2 h 62"/>
                      <a:gd name="T10" fmla="*/ 2 w 86"/>
                      <a:gd name="T11" fmla="*/ 2 h 62"/>
                      <a:gd name="T12" fmla="*/ 2 w 86"/>
                      <a:gd name="T13" fmla="*/ 2 h 62"/>
                      <a:gd name="T14" fmla="*/ 2 w 86"/>
                      <a:gd name="T15" fmla="*/ 2 h 62"/>
                      <a:gd name="T16" fmla="*/ 2 w 86"/>
                      <a:gd name="T17" fmla="*/ 2 h 62"/>
                      <a:gd name="T18" fmla="*/ 2 w 86"/>
                      <a:gd name="T19" fmla="*/ 2 h 62"/>
                      <a:gd name="T20" fmla="*/ 2 w 86"/>
                      <a:gd name="T21" fmla="*/ 2 h 62"/>
                      <a:gd name="T22" fmla="*/ 2 w 86"/>
                      <a:gd name="T23" fmla="*/ 2 h 62"/>
                      <a:gd name="T24" fmla="*/ 2 w 86"/>
                      <a:gd name="T25" fmla="*/ 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62"/>
                      <a:gd name="T41" fmla="*/ 86 w 86"/>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62">
                        <a:moveTo>
                          <a:pt x="54" y="3"/>
                        </a:moveTo>
                        <a:cubicBezTo>
                          <a:pt x="38" y="0"/>
                          <a:pt x="22" y="1"/>
                          <a:pt x="11" y="7"/>
                        </a:cubicBezTo>
                        <a:cubicBezTo>
                          <a:pt x="6" y="11"/>
                          <a:pt x="3" y="15"/>
                          <a:pt x="1" y="20"/>
                        </a:cubicBezTo>
                        <a:cubicBezTo>
                          <a:pt x="0" y="25"/>
                          <a:pt x="1" y="31"/>
                          <a:pt x="5" y="36"/>
                        </a:cubicBezTo>
                        <a:cubicBezTo>
                          <a:pt x="11" y="47"/>
                          <a:pt x="24" y="55"/>
                          <a:pt x="41" y="59"/>
                        </a:cubicBezTo>
                        <a:cubicBezTo>
                          <a:pt x="53" y="62"/>
                          <a:pt x="67" y="62"/>
                          <a:pt x="77" y="59"/>
                        </a:cubicBezTo>
                        <a:cubicBezTo>
                          <a:pt x="78" y="59"/>
                          <a:pt x="79" y="58"/>
                          <a:pt x="79" y="57"/>
                        </a:cubicBezTo>
                        <a:cubicBezTo>
                          <a:pt x="80" y="56"/>
                          <a:pt x="79" y="54"/>
                          <a:pt x="79" y="51"/>
                        </a:cubicBezTo>
                        <a:cubicBezTo>
                          <a:pt x="77" y="48"/>
                          <a:pt x="76" y="43"/>
                          <a:pt x="77" y="36"/>
                        </a:cubicBezTo>
                        <a:cubicBezTo>
                          <a:pt x="79" y="29"/>
                          <a:pt x="82" y="27"/>
                          <a:pt x="84" y="25"/>
                        </a:cubicBezTo>
                        <a:cubicBezTo>
                          <a:pt x="85" y="24"/>
                          <a:pt x="86" y="23"/>
                          <a:pt x="86" y="22"/>
                        </a:cubicBezTo>
                        <a:cubicBezTo>
                          <a:pt x="86" y="21"/>
                          <a:pt x="85" y="20"/>
                          <a:pt x="84" y="19"/>
                        </a:cubicBezTo>
                        <a:cubicBezTo>
                          <a:pt x="77" y="12"/>
                          <a:pt x="66" y="6"/>
                          <a:pt x="54" y="3"/>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02" name="Freeform 352"/>
                  <p:cNvSpPr>
                    <a:spLocks noChangeAspect="1"/>
                  </p:cNvSpPr>
                  <p:nvPr/>
                </p:nvSpPr>
                <p:spPr bwMode="auto">
                  <a:xfrm>
                    <a:off x="1542" y="2278"/>
                    <a:ext cx="66" cy="49"/>
                  </a:xfrm>
                  <a:custGeom>
                    <a:avLst/>
                    <a:gdLst>
                      <a:gd name="T0" fmla="*/ 2 w 85"/>
                      <a:gd name="T1" fmla="*/ 2 h 62"/>
                      <a:gd name="T2" fmla="*/ 2 w 85"/>
                      <a:gd name="T3" fmla="*/ 2 h 62"/>
                      <a:gd name="T4" fmla="*/ 2 w 85"/>
                      <a:gd name="T5" fmla="*/ 2 h 62"/>
                      <a:gd name="T6" fmla="*/ 2 w 85"/>
                      <a:gd name="T7" fmla="*/ 2 h 62"/>
                      <a:gd name="T8" fmla="*/ 2 w 85"/>
                      <a:gd name="T9" fmla="*/ 2 h 62"/>
                      <a:gd name="T10" fmla="*/ 2 w 85"/>
                      <a:gd name="T11" fmla="*/ 2 h 62"/>
                      <a:gd name="T12" fmla="*/ 2 w 85"/>
                      <a:gd name="T13" fmla="*/ 2 h 62"/>
                      <a:gd name="T14" fmla="*/ 2 w 85"/>
                      <a:gd name="T15" fmla="*/ 2 h 62"/>
                      <a:gd name="T16" fmla="*/ 2 w 85"/>
                      <a:gd name="T17" fmla="*/ 2 h 62"/>
                      <a:gd name="T18" fmla="*/ 2 w 85"/>
                      <a:gd name="T19" fmla="*/ 2 h 62"/>
                      <a:gd name="T20" fmla="*/ 1 w 85"/>
                      <a:gd name="T21" fmla="*/ 2 h 62"/>
                      <a:gd name="T22" fmla="*/ 0 w 85"/>
                      <a:gd name="T23" fmla="*/ 2 h 62"/>
                      <a:gd name="T24" fmla="*/ 2 w 85"/>
                      <a:gd name="T25" fmla="*/ 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62"/>
                      <a:gd name="T41" fmla="*/ 85 w 85"/>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62">
                        <a:moveTo>
                          <a:pt x="2" y="25"/>
                        </a:moveTo>
                        <a:cubicBezTo>
                          <a:pt x="4" y="27"/>
                          <a:pt x="6" y="29"/>
                          <a:pt x="8" y="36"/>
                        </a:cubicBezTo>
                        <a:cubicBezTo>
                          <a:pt x="10" y="43"/>
                          <a:pt x="8" y="48"/>
                          <a:pt x="7" y="52"/>
                        </a:cubicBezTo>
                        <a:cubicBezTo>
                          <a:pt x="6" y="54"/>
                          <a:pt x="5" y="56"/>
                          <a:pt x="6" y="58"/>
                        </a:cubicBezTo>
                        <a:cubicBezTo>
                          <a:pt x="7" y="58"/>
                          <a:pt x="8" y="59"/>
                          <a:pt x="9" y="59"/>
                        </a:cubicBezTo>
                        <a:cubicBezTo>
                          <a:pt x="18" y="62"/>
                          <a:pt x="32" y="62"/>
                          <a:pt x="45" y="59"/>
                        </a:cubicBezTo>
                        <a:cubicBezTo>
                          <a:pt x="61" y="55"/>
                          <a:pt x="74" y="47"/>
                          <a:pt x="81" y="36"/>
                        </a:cubicBezTo>
                        <a:cubicBezTo>
                          <a:pt x="84" y="31"/>
                          <a:pt x="85" y="26"/>
                          <a:pt x="84" y="20"/>
                        </a:cubicBezTo>
                        <a:cubicBezTo>
                          <a:pt x="83" y="15"/>
                          <a:pt x="79" y="11"/>
                          <a:pt x="74" y="8"/>
                        </a:cubicBezTo>
                        <a:cubicBezTo>
                          <a:pt x="64" y="1"/>
                          <a:pt x="48" y="0"/>
                          <a:pt x="31" y="4"/>
                        </a:cubicBezTo>
                        <a:cubicBezTo>
                          <a:pt x="19" y="7"/>
                          <a:pt x="9" y="12"/>
                          <a:pt x="1" y="19"/>
                        </a:cubicBezTo>
                        <a:cubicBezTo>
                          <a:pt x="1" y="20"/>
                          <a:pt x="0" y="21"/>
                          <a:pt x="0" y="22"/>
                        </a:cubicBezTo>
                        <a:cubicBezTo>
                          <a:pt x="0" y="24"/>
                          <a:pt x="1" y="24"/>
                          <a:pt x="2" y="25"/>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03" name="Freeform 353"/>
                  <p:cNvSpPr>
                    <a:spLocks noChangeAspect="1"/>
                  </p:cNvSpPr>
                  <p:nvPr/>
                </p:nvSpPr>
                <p:spPr bwMode="auto">
                  <a:xfrm>
                    <a:off x="1397" y="2439"/>
                    <a:ext cx="67" cy="49"/>
                  </a:xfrm>
                  <a:custGeom>
                    <a:avLst/>
                    <a:gdLst>
                      <a:gd name="T0" fmla="*/ 2 w 86"/>
                      <a:gd name="T1" fmla="*/ 2 h 63"/>
                      <a:gd name="T2" fmla="*/ 2 w 86"/>
                      <a:gd name="T3" fmla="*/ 2 h 63"/>
                      <a:gd name="T4" fmla="*/ 1 w 86"/>
                      <a:gd name="T5" fmla="*/ 2 h 63"/>
                      <a:gd name="T6" fmla="*/ 2 w 86"/>
                      <a:gd name="T7" fmla="*/ 2 h 63"/>
                      <a:gd name="T8" fmla="*/ 2 w 86"/>
                      <a:gd name="T9" fmla="*/ 2 h 63"/>
                      <a:gd name="T10" fmla="*/ 2 w 86"/>
                      <a:gd name="T11" fmla="*/ 2 h 63"/>
                      <a:gd name="T12" fmla="*/ 2 w 86"/>
                      <a:gd name="T13" fmla="*/ 2 h 63"/>
                      <a:gd name="T14" fmla="*/ 2 w 86"/>
                      <a:gd name="T15" fmla="*/ 2 h 63"/>
                      <a:gd name="T16" fmla="*/ 2 w 86"/>
                      <a:gd name="T17" fmla="*/ 2 h 63"/>
                      <a:gd name="T18" fmla="*/ 2 w 86"/>
                      <a:gd name="T19" fmla="*/ 2 h 63"/>
                      <a:gd name="T20" fmla="*/ 2 w 86"/>
                      <a:gd name="T21" fmla="*/ 2 h 63"/>
                      <a:gd name="T22" fmla="*/ 2 w 86"/>
                      <a:gd name="T23" fmla="*/ 2 h 63"/>
                      <a:gd name="T24" fmla="*/ 2 w 86"/>
                      <a:gd name="T25" fmla="*/ 2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63"/>
                      <a:gd name="T41" fmla="*/ 86 w 86"/>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63">
                        <a:moveTo>
                          <a:pt x="54" y="4"/>
                        </a:moveTo>
                        <a:cubicBezTo>
                          <a:pt x="38" y="0"/>
                          <a:pt x="22" y="2"/>
                          <a:pt x="11" y="8"/>
                        </a:cubicBezTo>
                        <a:cubicBezTo>
                          <a:pt x="6" y="11"/>
                          <a:pt x="3" y="16"/>
                          <a:pt x="1" y="21"/>
                        </a:cubicBezTo>
                        <a:cubicBezTo>
                          <a:pt x="0" y="26"/>
                          <a:pt x="1" y="32"/>
                          <a:pt x="5" y="37"/>
                        </a:cubicBezTo>
                        <a:cubicBezTo>
                          <a:pt x="11" y="47"/>
                          <a:pt x="24" y="56"/>
                          <a:pt x="41" y="60"/>
                        </a:cubicBezTo>
                        <a:cubicBezTo>
                          <a:pt x="53" y="63"/>
                          <a:pt x="67" y="63"/>
                          <a:pt x="77" y="60"/>
                        </a:cubicBezTo>
                        <a:cubicBezTo>
                          <a:pt x="78" y="60"/>
                          <a:pt x="79" y="59"/>
                          <a:pt x="79" y="58"/>
                        </a:cubicBezTo>
                        <a:cubicBezTo>
                          <a:pt x="80" y="56"/>
                          <a:pt x="79" y="54"/>
                          <a:pt x="79" y="52"/>
                        </a:cubicBezTo>
                        <a:cubicBezTo>
                          <a:pt x="77" y="49"/>
                          <a:pt x="76" y="44"/>
                          <a:pt x="77" y="37"/>
                        </a:cubicBezTo>
                        <a:cubicBezTo>
                          <a:pt x="79" y="30"/>
                          <a:pt x="82" y="27"/>
                          <a:pt x="84" y="26"/>
                        </a:cubicBezTo>
                        <a:cubicBezTo>
                          <a:pt x="85" y="25"/>
                          <a:pt x="86" y="24"/>
                          <a:pt x="86" y="23"/>
                        </a:cubicBezTo>
                        <a:cubicBezTo>
                          <a:pt x="86" y="21"/>
                          <a:pt x="85" y="20"/>
                          <a:pt x="84" y="20"/>
                        </a:cubicBezTo>
                        <a:cubicBezTo>
                          <a:pt x="77" y="13"/>
                          <a:pt x="66" y="7"/>
                          <a:pt x="54" y="4"/>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04" name="Freeform 354"/>
                  <p:cNvSpPr>
                    <a:spLocks noChangeAspect="1"/>
                  </p:cNvSpPr>
                  <p:nvPr/>
                </p:nvSpPr>
                <p:spPr bwMode="auto">
                  <a:xfrm>
                    <a:off x="1542" y="2385"/>
                    <a:ext cx="66" cy="49"/>
                  </a:xfrm>
                  <a:custGeom>
                    <a:avLst/>
                    <a:gdLst>
                      <a:gd name="T0" fmla="*/ 2 w 85"/>
                      <a:gd name="T1" fmla="*/ 2 h 63"/>
                      <a:gd name="T2" fmla="*/ 2 w 85"/>
                      <a:gd name="T3" fmla="*/ 2 h 63"/>
                      <a:gd name="T4" fmla="*/ 1 w 85"/>
                      <a:gd name="T5" fmla="*/ 2 h 63"/>
                      <a:gd name="T6" fmla="*/ 0 w 85"/>
                      <a:gd name="T7" fmla="*/ 2 h 63"/>
                      <a:gd name="T8" fmla="*/ 2 w 85"/>
                      <a:gd name="T9" fmla="*/ 2 h 63"/>
                      <a:gd name="T10" fmla="*/ 2 w 85"/>
                      <a:gd name="T11" fmla="*/ 2 h 63"/>
                      <a:gd name="T12" fmla="*/ 2 w 85"/>
                      <a:gd name="T13" fmla="*/ 2 h 63"/>
                      <a:gd name="T14" fmla="*/ 2 w 85"/>
                      <a:gd name="T15" fmla="*/ 2 h 63"/>
                      <a:gd name="T16" fmla="*/ 2 w 85"/>
                      <a:gd name="T17" fmla="*/ 2 h 63"/>
                      <a:gd name="T18" fmla="*/ 2 w 85"/>
                      <a:gd name="T19" fmla="*/ 2 h 63"/>
                      <a:gd name="T20" fmla="*/ 2 w 85"/>
                      <a:gd name="T21" fmla="*/ 2 h 63"/>
                      <a:gd name="T22" fmla="*/ 2 w 85"/>
                      <a:gd name="T23" fmla="*/ 2 h 63"/>
                      <a:gd name="T24" fmla="*/ 2 w 85"/>
                      <a:gd name="T25" fmla="*/ 2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63"/>
                      <a:gd name="T41" fmla="*/ 85 w 85"/>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63">
                        <a:moveTo>
                          <a:pt x="74" y="8"/>
                        </a:moveTo>
                        <a:cubicBezTo>
                          <a:pt x="64" y="2"/>
                          <a:pt x="48" y="0"/>
                          <a:pt x="31" y="4"/>
                        </a:cubicBezTo>
                        <a:cubicBezTo>
                          <a:pt x="19" y="7"/>
                          <a:pt x="9" y="13"/>
                          <a:pt x="1" y="20"/>
                        </a:cubicBezTo>
                        <a:cubicBezTo>
                          <a:pt x="1" y="20"/>
                          <a:pt x="0" y="21"/>
                          <a:pt x="0" y="23"/>
                        </a:cubicBezTo>
                        <a:cubicBezTo>
                          <a:pt x="0" y="24"/>
                          <a:pt x="1" y="25"/>
                          <a:pt x="2" y="26"/>
                        </a:cubicBezTo>
                        <a:cubicBezTo>
                          <a:pt x="4" y="28"/>
                          <a:pt x="6" y="30"/>
                          <a:pt x="8" y="37"/>
                        </a:cubicBezTo>
                        <a:cubicBezTo>
                          <a:pt x="10" y="44"/>
                          <a:pt x="8" y="49"/>
                          <a:pt x="7" y="52"/>
                        </a:cubicBezTo>
                        <a:cubicBezTo>
                          <a:pt x="6" y="55"/>
                          <a:pt x="5" y="57"/>
                          <a:pt x="6" y="58"/>
                        </a:cubicBezTo>
                        <a:cubicBezTo>
                          <a:pt x="7" y="59"/>
                          <a:pt x="8" y="60"/>
                          <a:pt x="9" y="60"/>
                        </a:cubicBezTo>
                        <a:cubicBezTo>
                          <a:pt x="18" y="63"/>
                          <a:pt x="32" y="63"/>
                          <a:pt x="45" y="60"/>
                        </a:cubicBezTo>
                        <a:cubicBezTo>
                          <a:pt x="61" y="56"/>
                          <a:pt x="74" y="47"/>
                          <a:pt x="81" y="37"/>
                        </a:cubicBezTo>
                        <a:cubicBezTo>
                          <a:pt x="84" y="32"/>
                          <a:pt x="85" y="26"/>
                          <a:pt x="84" y="21"/>
                        </a:cubicBezTo>
                        <a:cubicBezTo>
                          <a:pt x="83" y="16"/>
                          <a:pt x="79" y="12"/>
                          <a:pt x="74" y="8"/>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05" name="Oval 355"/>
                  <p:cNvSpPr>
                    <a:spLocks noChangeAspect="1" noChangeArrowheads="1"/>
                  </p:cNvSpPr>
                  <p:nvPr/>
                </p:nvSpPr>
                <p:spPr bwMode="auto">
                  <a:xfrm>
                    <a:off x="1467" y="2398"/>
                    <a:ext cx="71" cy="46"/>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106" name="Freeform 356"/>
                  <p:cNvSpPr>
                    <a:spLocks noChangeAspect="1"/>
                  </p:cNvSpPr>
                  <p:nvPr/>
                </p:nvSpPr>
                <p:spPr bwMode="auto">
                  <a:xfrm>
                    <a:off x="1542" y="2439"/>
                    <a:ext cx="66" cy="49"/>
                  </a:xfrm>
                  <a:custGeom>
                    <a:avLst/>
                    <a:gdLst>
                      <a:gd name="T0" fmla="*/ 2 w 85"/>
                      <a:gd name="T1" fmla="*/ 2 h 63"/>
                      <a:gd name="T2" fmla="*/ 2 w 85"/>
                      <a:gd name="T3" fmla="*/ 2 h 63"/>
                      <a:gd name="T4" fmla="*/ 1 w 85"/>
                      <a:gd name="T5" fmla="*/ 2 h 63"/>
                      <a:gd name="T6" fmla="*/ 0 w 85"/>
                      <a:gd name="T7" fmla="*/ 2 h 63"/>
                      <a:gd name="T8" fmla="*/ 2 w 85"/>
                      <a:gd name="T9" fmla="*/ 2 h 63"/>
                      <a:gd name="T10" fmla="*/ 2 w 85"/>
                      <a:gd name="T11" fmla="*/ 2 h 63"/>
                      <a:gd name="T12" fmla="*/ 2 w 85"/>
                      <a:gd name="T13" fmla="*/ 2 h 63"/>
                      <a:gd name="T14" fmla="*/ 2 w 85"/>
                      <a:gd name="T15" fmla="*/ 2 h 63"/>
                      <a:gd name="T16" fmla="*/ 2 w 85"/>
                      <a:gd name="T17" fmla="*/ 2 h 63"/>
                      <a:gd name="T18" fmla="*/ 2 w 85"/>
                      <a:gd name="T19" fmla="*/ 2 h 63"/>
                      <a:gd name="T20" fmla="*/ 2 w 85"/>
                      <a:gd name="T21" fmla="*/ 2 h 63"/>
                      <a:gd name="T22" fmla="*/ 2 w 85"/>
                      <a:gd name="T23" fmla="*/ 2 h 63"/>
                      <a:gd name="T24" fmla="*/ 2 w 85"/>
                      <a:gd name="T25" fmla="*/ 2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63"/>
                      <a:gd name="T41" fmla="*/ 85 w 85"/>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63">
                        <a:moveTo>
                          <a:pt x="74" y="8"/>
                        </a:moveTo>
                        <a:cubicBezTo>
                          <a:pt x="64" y="2"/>
                          <a:pt x="48" y="0"/>
                          <a:pt x="31" y="4"/>
                        </a:cubicBezTo>
                        <a:cubicBezTo>
                          <a:pt x="19" y="7"/>
                          <a:pt x="9" y="13"/>
                          <a:pt x="1" y="20"/>
                        </a:cubicBezTo>
                        <a:cubicBezTo>
                          <a:pt x="1" y="20"/>
                          <a:pt x="0" y="21"/>
                          <a:pt x="0" y="23"/>
                        </a:cubicBezTo>
                        <a:cubicBezTo>
                          <a:pt x="0" y="24"/>
                          <a:pt x="1" y="25"/>
                          <a:pt x="2" y="26"/>
                        </a:cubicBezTo>
                        <a:cubicBezTo>
                          <a:pt x="4" y="27"/>
                          <a:pt x="6" y="30"/>
                          <a:pt x="8" y="37"/>
                        </a:cubicBezTo>
                        <a:cubicBezTo>
                          <a:pt x="10" y="44"/>
                          <a:pt x="8" y="49"/>
                          <a:pt x="7" y="52"/>
                        </a:cubicBezTo>
                        <a:cubicBezTo>
                          <a:pt x="6" y="54"/>
                          <a:pt x="5" y="56"/>
                          <a:pt x="6" y="58"/>
                        </a:cubicBezTo>
                        <a:cubicBezTo>
                          <a:pt x="7" y="59"/>
                          <a:pt x="8" y="60"/>
                          <a:pt x="9" y="60"/>
                        </a:cubicBezTo>
                        <a:cubicBezTo>
                          <a:pt x="18" y="63"/>
                          <a:pt x="32" y="63"/>
                          <a:pt x="45" y="60"/>
                        </a:cubicBezTo>
                        <a:cubicBezTo>
                          <a:pt x="61" y="56"/>
                          <a:pt x="74" y="47"/>
                          <a:pt x="81" y="37"/>
                        </a:cubicBezTo>
                        <a:cubicBezTo>
                          <a:pt x="84" y="32"/>
                          <a:pt x="85" y="26"/>
                          <a:pt x="84" y="21"/>
                        </a:cubicBezTo>
                        <a:cubicBezTo>
                          <a:pt x="83" y="16"/>
                          <a:pt x="79" y="11"/>
                          <a:pt x="74" y="8"/>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07" name="Freeform 357"/>
                  <p:cNvSpPr>
                    <a:spLocks noChangeAspect="1"/>
                  </p:cNvSpPr>
                  <p:nvPr/>
                </p:nvSpPr>
                <p:spPr bwMode="auto">
                  <a:xfrm>
                    <a:off x="1542" y="2332"/>
                    <a:ext cx="66" cy="48"/>
                  </a:xfrm>
                  <a:custGeom>
                    <a:avLst/>
                    <a:gdLst>
                      <a:gd name="T0" fmla="*/ 2 w 85"/>
                      <a:gd name="T1" fmla="*/ 2 h 62"/>
                      <a:gd name="T2" fmla="*/ 2 w 85"/>
                      <a:gd name="T3" fmla="*/ 2 h 62"/>
                      <a:gd name="T4" fmla="*/ 1 w 85"/>
                      <a:gd name="T5" fmla="*/ 2 h 62"/>
                      <a:gd name="T6" fmla="*/ 0 w 85"/>
                      <a:gd name="T7" fmla="*/ 2 h 62"/>
                      <a:gd name="T8" fmla="*/ 2 w 85"/>
                      <a:gd name="T9" fmla="*/ 2 h 62"/>
                      <a:gd name="T10" fmla="*/ 2 w 85"/>
                      <a:gd name="T11" fmla="*/ 2 h 62"/>
                      <a:gd name="T12" fmla="*/ 2 w 85"/>
                      <a:gd name="T13" fmla="*/ 2 h 62"/>
                      <a:gd name="T14" fmla="*/ 2 w 85"/>
                      <a:gd name="T15" fmla="*/ 2 h 62"/>
                      <a:gd name="T16" fmla="*/ 2 w 85"/>
                      <a:gd name="T17" fmla="*/ 2 h 62"/>
                      <a:gd name="T18" fmla="*/ 2 w 85"/>
                      <a:gd name="T19" fmla="*/ 2 h 62"/>
                      <a:gd name="T20" fmla="*/ 2 w 85"/>
                      <a:gd name="T21" fmla="*/ 2 h 62"/>
                      <a:gd name="T22" fmla="*/ 2 w 85"/>
                      <a:gd name="T23" fmla="*/ 2 h 62"/>
                      <a:gd name="T24" fmla="*/ 2 w 85"/>
                      <a:gd name="T25" fmla="*/ 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62"/>
                      <a:gd name="T41" fmla="*/ 85 w 85"/>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62">
                        <a:moveTo>
                          <a:pt x="74" y="7"/>
                        </a:moveTo>
                        <a:cubicBezTo>
                          <a:pt x="64" y="1"/>
                          <a:pt x="48" y="0"/>
                          <a:pt x="31" y="3"/>
                        </a:cubicBezTo>
                        <a:cubicBezTo>
                          <a:pt x="19" y="6"/>
                          <a:pt x="9" y="12"/>
                          <a:pt x="1" y="19"/>
                        </a:cubicBezTo>
                        <a:cubicBezTo>
                          <a:pt x="1" y="20"/>
                          <a:pt x="0" y="21"/>
                          <a:pt x="0" y="22"/>
                        </a:cubicBezTo>
                        <a:cubicBezTo>
                          <a:pt x="0" y="23"/>
                          <a:pt x="1" y="24"/>
                          <a:pt x="2" y="25"/>
                        </a:cubicBezTo>
                        <a:cubicBezTo>
                          <a:pt x="4" y="27"/>
                          <a:pt x="6" y="29"/>
                          <a:pt x="8" y="36"/>
                        </a:cubicBezTo>
                        <a:cubicBezTo>
                          <a:pt x="10" y="43"/>
                          <a:pt x="8" y="48"/>
                          <a:pt x="7" y="51"/>
                        </a:cubicBezTo>
                        <a:cubicBezTo>
                          <a:pt x="6" y="54"/>
                          <a:pt x="5" y="56"/>
                          <a:pt x="6" y="57"/>
                        </a:cubicBezTo>
                        <a:cubicBezTo>
                          <a:pt x="7" y="58"/>
                          <a:pt x="8" y="59"/>
                          <a:pt x="9" y="59"/>
                        </a:cubicBezTo>
                        <a:cubicBezTo>
                          <a:pt x="18" y="62"/>
                          <a:pt x="32" y="62"/>
                          <a:pt x="45" y="59"/>
                        </a:cubicBezTo>
                        <a:cubicBezTo>
                          <a:pt x="61" y="55"/>
                          <a:pt x="74" y="47"/>
                          <a:pt x="81" y="36"/>
                        </a:cubicBezTo>
                        <a:cubicBezTo>
                          <a:pt x="84" y="31"/>
                          <a:pt x="85" y="25"/>
                          <a:pt x="84" y="20"/>
                        </a:cubicBezTo>
                        <a:cubicBezTo>
                          <a:pt x="83" y="15"/>
                          <a:pt x="79" y="11"/>
                          <a:pt x="74" y="7"/>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08" name="Oval 358"/>
                  <p:cNvSpPr>
                    <a:spLocks noChangeAspect="1" noChangeArrowheads="1"/>
                  </p:cNvSpPr>
                  <p:nvPr/>
                </p:nvSpPr>
                <p:spPr bwMode="auto">
                  <a:xfrm>
                    <a:off x="1467" y="2291"/>
                    <a:ext cx="71" cy="45"/>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109" name="Oval 359"/>
                  <p:cNvSpPr>
                    <a:spLocks noChangeAspect="1" noChangeArrowheads="1"/>
                  </p:cNvSpPr>
                  <p:nvPr/>
                </p:nvSpPr>
                <p:spPr bwMode="auto">
                  <a:xfrm>
                    <a:off x="1467" y="2345"/>
                    <a:ext cx="71" cy="45"/>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110" name="Oval 360"/>
                  <p:cNvSpPr>
                    <a:spLocks noChangeAspect="1" noChangeArrowheads="1"/>
                  </p:cNvSpPr>
                  <p:nvPr/>
                </p:nvSpPr>
                <p:spPr bwMode="auto">
                  <a:xfrm>
                    <a:off x="1468" y="2292"/>
                    <a:ext cx="68" cy="42"/>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111" name="Freeform 361"/>
                  <p:cNvSpPr>
                    <a:spLocks noChangeAspect="1"/>
                  </p:cNvSpPr>
                  <p:nvPr/>
                </p:nvSpPr>
                <p:spPr bwMode="auto">
                  <a:xfrm>
                    <a:off x="1397" y="2278"/>
                    <a:ext cx="67" cy="47"/>
                  </a:xfrm>
                  <a:custGeom>
                    <a:avLst/>
                    <a:gdLst>
                      <a:gd name="T0" fmla="*/ 2 w 86"/>
                      <a:gd name="T1" fmla="*/ 2 h 60"/>
                      <a:gd name="T2" fmla="*/ 2 w 86"/>
                      <a:gd name="T3" fmla="*/ 2 h 60"/>
                      <a:gd name="T4" fmla="*/ 2 w 86"/>
                      <a:gd name="T5" fmla="*/ 2 h 60"/>
                      <a:gd name="T6" fmla="*/ 2 w 86"/>
                      <a:gd name="T7" fmla="*/ 2 h 60"/>
                      <a:gd name="T8" fmla="*/ 2 w 86"/>
                      <a:gd name="T9" fmla="*/ 2 h 60"/>
                      <a:gd name="T10" fmla="*/ 2 w 86"/>
                      <a:gd name="T11" fmla="*/ 2 h 60"/>
                      <a:gd name="T12" fmla="*/ 2 w 86"/>
                      <a:gd name="T13" fmla="*/ 2 h 60"/>
                      <a:gd name="T14" fmla="*/ 0 60000 65536"/>
                      <a:gd name="T15" fmla="*/ 0 60000 65536"/>
                      <a:gd name="T16" fmla="*/ 0 60000 65536"/>
                      <a:gd name="T17" fmla="*/ 0 60000 65536"/>
                      <a:gd name="T18" fmla="*/ 0 60000 65536"/>
                      <a:gd name="T19" fmla="*/ 0 60000 65536"/>
                      <a:gd name="T20" fmla="*/ 0 60000 65536"/>
                      <a:gd name="T21" fmla="*/ 0 w 86"/>
                      <a:gd name="T22" fmla="*/ 0 h 60"/>
                      <a:gd name="T23" fmla="*/ 86 w 86"/>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0">
                        <a:moveTo>
                          <a:pt x="83" y="21"/>
                        </a:moveTo>
                        <a:cubicBezTo>
                          <a:pt x="86" y="24"/>
                          <a:pt x="78" y="22"/>
                          <a:pt x="75" y="36"/>
                        </a:cubicBezTo>
                        <a:cubicBezTo>
                          <a:pt x="72" y="49"/>
                          <a:pt x="81" y="56"/>
                          <a:pt x="76" y="57"/>
                        </a:cubicBezTo>
                        <a:cubicBezTo>
                          <a:pt x="67" y="60"/>
                          <a:pt x="53" y="60"/>
                          <a:pt x="41" y="57"/>
                        </a:cubicBezTo>
                        <a:cubicBezTo>
                          <a:pt x="17" y="51"/>
                          <a:pt x="0" y="35"/>
                          <a:pt x="3" y="21"/>
                        </a:cubicBezTo>
                        <a:cubicBezTo>
                          <a:pt x="7" y="7"/>
                          <a:pt x="29" y="0"/>
                          <a:pt x="54" y="6"/>
                        </a:cubicBezTo>
                        <a:cubicBezTo>
                          <a:pt x="66" y="9"/>
                          <a:pt x="76" y="14"/>
                          <a:pt x="83" y="21"/>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12" name="Freeform 362"/>
                  <p:cNvSpPr>
                    <a:spLocks noChangeAspect="1"/>
                  </p:cNvSpPr>
                  <p:nvPr/>
                </p:nvSpPr>
                <p:spPr bwMode="auto">
                  <a:xfrm>
                    <a:off x="1541" y="2278"/>
                    <a:ext cx="67" cy="47"/>
                  </a:xfrm>
                  <a:custGeom>
                    <a:avLst/>
                    <a:gdLst>
                      <a:gd name="T0" fmla="*/ 2 w 86"/>
                      <a:gd name="T1" fmla="*/ 2 h 60"/>
                      <a:gd name="T2" fmla="*/ 2 w 86"/>
                      <a:gd name="T3" fmla="*/ 2 h 60"/>
                      <a:gd name="T4" fmla="*/ 2 w 86"/>
                      <a:gd name="T5" fmla="*/ 2 h 60"/>
                      <a:gd name="T6" fmla="*/ 2 w 86"/>
                      <a:gd name="T7" fmla="*/ 2 h 60"/>
                      <a:gd name="T8" fmla="*/ 2 w 86"/>
                      <a:gd name="T9" fmla="*/ 2 h 60"/>
                      <a:gd name="T10" fmla="*/ 2 w 86"/>
                      <a:gd name="T11" fmla="*/ 2 h 60"/>
                      <a:gd name="T12" fmla="*/ 2 w 86"/>
                      <a:gd name="T13" fmla="*/ 2 h 60"/>
                      <a:gd name="T14" fmla="*/ 0 60000 65536"/>
                      <a:gd name="T15" fmla="*/ 0 60000 65536"/>
                      <a:gd name="T16" fmla="*/ 0 60000 65536"/>
                      <a:gd name="T17" fmla="*/ 0 60000 65536"/>
                      <a:gd name="T18" fmla="*/ 0 60000 65536"/>
                      <a:gd name="T19" fmla="*/ 0 60000 65536"/>
                      <a:gd name="T20" fmla="*/ 0 60000 65536"/>
                      <a:gd name="T21" fmla="*/ 0 w 86"/>
                      <a:gd name="T22" fmla="*/ 0 h 60"/>
                      <a:gd name="T23" fmla="*/ 86 w 86"/>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0">
                        <a:moveTo>
                          <a:pt x="4" y="21"/>
                        </a:moveTo>
                        <a:cubicBezTo>
                          <a:pt x="0" y="24"/>
                          <a:pt x="8" y="22"/>
                          <a:pt x="11" y="36"/>
                        </a:cubicBezTo>
                        <a:cubicBezTo>
                          <a:pt x="14" y="49"/>
                          <a:pt x="6" y="56"/>
                          <a:pt x="10" y="57"/>
                        </a:cubicBezTo>
                        <a:cubicBezTo>
                          <a:pt x="19" y="60"/>
                          <a:pt x="33" y="60"/>
                          <a:pt x="45" y="57"/>
                        </a:cubicBezTo>
                        <a:cubicBezTo>
                          <a:pt x="69" y="51"/>
                          <a:pt x="86" y="35"/>
                          <a:pt x="83" y="21"/>
                        </a:cubicBezTo>
                        <a:cubicBezTo>
                          <a:pt x="80" y="7"/>
                          <a:pt x="57" y="0"/>
                          <a:pt x="33" y="6"/>
                        </a:cubicBezTo>
                        <a:cubicBezTo>
                          <a:pt x="21" y="9"/>
                          <a:pt x="10" y="14"/>
                          <a:pt x="4" y="21"/>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13" name="Oval 363"/>
                  <p:cNvSpPr>
                    <a:spLocks noChangeAspect="1" noChangeArrowheads="1"/>
                  </p:cNvSpPr>
                  <p:nvPr/>
                </p:nvSpPr>
                <p:spPr bwMode="auto">
                  <a:xfrm>
                    <a:off x="1468" y="2346"/>
                    <a:ext cx="68" cy="42"/>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114" name="Freeform 364"/>
                  <p:cNvSpPr>
                    <a:spLocks noChangeAspect="1"/>
                  </p:cNvSpPr>
                  <p:nvPr/>
                </p:nvSpPr>
                <p:spPr bwMode="auto">
                  <a:xfrm>
                    <a:off x="1397" y="2332"/>
                    <a:ext cx="67" cy="47"/>
                  </a:xfrm>
                  <a:custGeom>
                    <a:avLst/>
                    <a:gdLst>
                      <a:gd name="T0" fmla="*/ 2 w 86"/>
                      <a:gd name="T1" fmla="*/ 2 h 60"/>
                      <a:gd name="T2" fmla="*/ 2 w 86"/>
                      <a:gd name="T3" fmla="*/ 2 h 60"/>
                      <a:gd name="T4" fmla="*/ 2 w 86"/>
                      <a:gd name="T5" fmla="*/ 2 h 60"/>
                      <a:gd name="T6" fmla="*/ 2 w 86"/>
                      <a:gd name="T7" fmla="*/ 2 h 60"/>
                      <a:gd name="T8" fmla="*/ 2 w 86"/>
                      <a:gd name="T9" fmla="*/ 2 h 60"/>
                      <a:gd name="T10" fmla="*/ 2 w 86"/>
                      <a:gd name="T11" fmla="*/ 2 h 60"/>
                      <a:gd name="T12" fmla="*/ 2 w 86"/>
                      <a:gd name="T13" fmla="*/ 2 h 60"/>
                      <a:gd name="T14" fmla="*/ 0 60000 65536"/>
                      <a:gd name="T15" fmla="*/ 0 60000 65536"/>
                      <a:gd name="T16" fmla="*/ 0 60000 65536"/>
                      <a:gd name="T17" fmla="*/ 0 60000 65536"/>
                      <a:gd name="T18" fmla="*/ 0 60000 65536"/>
                      <a:gd name="T19" fmla="*/ 0 60000 65536"/>
                      <a:gd name="T20" fmla="*/ 0 60000 65536"/>
                      <a:gd name="T21" fmla="*/ 0 w 86"/>
                      <a:gd name="T22" fmla="*/ 0 h 60"/>
                      <a:gd name="T23" fmla="*/ 86 w 86"/>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0">
                        <a:moveTo>
                          <a:pt x="83" y="20"/>
                        </a:moveTo>
                        <a:cubicBezTo>
                          <a:pt x="86" y="24"/>
                          <a:pt x="78" y="22"/>
                          <a:pt x="75" y="36"/>
                        </a:cubicBezTo>
                        <a:cubicBezTo>
                          <a:pt x="72" y="49"/>
                          <a:pt x="81" y="56"/>
                          <a:pt x="76" y="57"/>
                        </a:cubicBezTo>
                        <a:cubicBezTo>
                          <a:pt x="67" y="60"/>
                          <a:pt x="53" y="60"/>
                          <a:pt x="41" y="57"/>
                        </a:cubicBezTo>
                        <a:cubicBezTo>
                          <a:pt x="17" y="51"/>
                          <a:pt x="0" y="35"/>
                          <a:pt x="3" y="21"/>
                        </a:cubicBezTo>
                        <a:cubicBezTo>
                          <a:pt x="7" y="7"/>
                          <a:pt x="29" y="0"/>
                          <a:pt x="54" y="6"/>
                        </a:cubicBezTo>
                        <a:cubicBezTo>
                          <a:pt x="66" y="8"/>
                          <a:pt x="76" y="14"/>
                          <a:pt x="83" y="2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15" name="Freeform 365"/>
                  <p:cNvSpPr>
                    <a:spLocks noChangeAspect="1"/>
                  </p:cNvSpPr>
                  <p:nvPr/>
                </p:nvSpPr>
                <p:spPr bwMode="auto">
                  <a:xfrm>
                    <a:off x="1541" y="2332"/>
                    <a:ext cx="67" cy="47"/>
                  </a:xfrm>
                  <a:custGeom>
                    <a:avLst/>
                    <a:gdLst>
                      <a:gd name="T0" fmla="*/ 2 w 86"/>
                      <a:gd name="T1" fmla="*/ 2 h 60"/>
                      <a:gd name="T2" fmla="*/ 2 w 86"/>
                      <a:gd name="T3" fmla="*/ 2 h 60"/>
                      <a:gd name="T4" fmla="*/ 2 w 86"/>
                      <a:gd name="T5" fmla="*/ 2 h 60"/>
                      <a:gd name="T6" fmla="*/ 2 w 86"/>
                      <a:gd name="T7" fmla="*/ 2 h 60"/>
                      <a:gd name="T8" fmla="*/ 2 w 86"/>
                      <a:gd name="T9" fmla="*/ 2 h 60"/>
                      <a:gd name="T10" fmla="*/ 2 w 86"/>
                      <a:gd name="T11" fmla="*/ 2 h 60"/>
                      <a:gd name="T12" fmla="*/ 2 w 86"/>
                      <a:gd name="T13" fmla="*/ 2 h 60"/>
                      <a:gd name="T14" fmla="*/ 0 60000 65536"/>
                      <a:gd name="T15" fmla="*/ 0 60000 65536"/>
                      <a:gd name="T16" fmla="*/ 0 60000 65536"/>
                      <a:gd name="T17" fmla="*/ 0 60000 65536"/>
                      <a:gd name="T18" fmla="*/ 0 60000 65536"/>
                      <a:gd name="T19" fmla="*/ 0 60000 65536"/>
                      <a:gd name="T20" fmla="*/ 0 60000 65536"/>
                      <a:gd name="T21" fmla="*/ 0 w 86"/>
                      <a:gd name="T22" fmla="*/ 0 h 60"/>
                      <a:gd name="T23" fmla="*/ 86 w 86"/>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0">
                        <a:moveTo>
                          <a:pt x="4" y="20"/>
                        </a:moveTo>
                        <a:cubicBezTo>
                          <a:pt x="0" y="24"/>
                          <a:pt x="8" y="22"/>
                          <a:pt x="11" y="36"/>
                        </a:cubicBezTo>
                        <a:cubicBezTo>
                          <a:pt x="14" y="49"/>
                          <a:pt x="6" y="56"/>
                          <a:pt x="10" y="57"/>
                        </a:cubicBezTo>
                        <a:cubicBezTo>
                          <a:pt x="19" y="60"/>
                          <a:pt x="33" y="60"/>
                          <a:pt x="45" y="57"/>
                        </a:cubicBezTo>
                        <a:cubicBezTo>
                          <a:pt x="69" y="51"/>
                          <a:pt x="86" y="35"/>
                          <a:pt x="83" y="21"/>
                        </a:cubicBezTo>
                        <a:cubicBezTo>
                          <a:pt x="80" y="7"/>
                          <a:pt x="57" y="0"/>
                          <a:pt x="33" y="6"/>
                        </a:cubicBezTo>
                        <a:cubicBezTo>
                          <a:pt x="21" y="8"/>
                          <a:pt x="10" y="14"/>
                          <a:pt x="4" y="2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16" name="Oval 366"/>
                  <p:cNvSpPr>
                    <a:spLocks noChangeAspect="1" noChangeArrowheads="1"/>
                  </p:cNvSpPr>
                  <p:nvPr/>
                </p:nvSpPr>
                <p:spPr bwMode="auto">
                  <a:xfrm>
                    <a:off x="1468" y="2399"/>
                    <a:ext cx="68" cy="43"/>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117" name="Freeform 367"/>
                  <p:cNvSpPr>
                    <a:spLocks noChangeAspect="1"/>
                  </p:cNvSpPr>
                  <p:nvPr/>
                </p:nvSpPr>
                <p:spPr bwMode="auto">
                  <a:xfrm>
                    <a:off x="1397" y="2386"/>
                    <a:ext cx="67" cy="47"/>
                  </a:xfrm>
                  <a:custGeom>
                    <a:avLst/>
                    <a:gdLst>
                      <a:gd name="T0" fmla="*/ 2 w 86"/>
                      <a:gd name="T1" fmla="*/ 2 h 60"/>
                      <a:gd name="T2" fmla="*/ 2 w 86"/>
                      <a:gd name="T3" fmla="*/ 2 h 60"/>
                      <a:gd name="T4" fmla="*/ 2 w 86"/>
                      <a:gd name="T5" fmla="*/ 2 h 60"/>
                      <a:gd name="T6" fmla="*/ 2 w 86"/>
                      <a:gd name="T7" fmla="*/ 2 h 60"/>
                      <a:gd name="T8" fmla="*/ 2 w 86"/>
                      <a:gd name="T9" fmla="*/ 2 h 60"/>
                      <a:gd name="T10" fmla="*/ 2 w 86"/>
                      <a:gd name="T11" fmla="*/ 2 h 60"/>
                      <a:gd name="T12" fmla="*/ 2 w 86"/>
                      <a:gd name="T13" fmla="*/ 2 h 60"/>
                      <a:gd name="T14" fmla="*/ 0 60000 65536"/>
                      <a:gd name="T15" fmla="*/ 0 60000 65536"/>
                      <a:gd name="T16" fmla="*/ 0 60000 65536"/>
                      <a:gd name="T17" fmla="*/ 0 60000 65536"/>
                      <a:gd name="T18" fmla="*/ 0 60000 65536"/>
                      <a:gd name="T19" fmla="*/ 0 60000 65536"/>
                      <a:gd name="T20" fmla="*/ 0 60000 65536"/>
                      <a:gd name="T21" fmla="*/ 0 w 86"/>
                      <a:gd name="T22" fmla="*/ 0 h 60"/>
                      <a:gd name="T23" fmla="*/ 86 w 86"/>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0">
                        <a:moveTo>
                          <a:pt x="83" y="20"/>
                        </a:moveTo>
                        <a:cubicBezTo>
                          <a:pt x="86" y="24"/>
                          <a:pt x="78" y="22"/>
                          <a:pt x="75" y="36"/>
                        </a:cubicBezTo>
                        <a:cubicBezTo>
                          <a:pt x="72" y="49"/>
                          <a:pt x="81" y="56"/>
                          <a:pt x="76" y="57"/>
                        </a:cubicBezTo>
                        <a:cubicBezTo>
                          <a:pt x="67" y="60"/>
                          <a:pt x="53" y="60"/>
                          <a:pt x="41" y="57"/>
                        </a:cubicBezTo>
                        <a:cubicBezTo>
                          <a:pt x="17" y="51"/>
                          <a:pt x="0" y="35"/>
                          <a:pt x="3" y="21"/>
                        </a:cubicBezTo>
                        <a:cubicBezTo>
                          <a:pt x="7" y="6"/>
                          <a:pt x="29" y="0"/>
                          <a:pt x="54" y="5"/>
                        </a:cubicBezTo>
                        <a:cubicBezTo>
                          <a:pt x="66" y="8"/>
                          <a:pt x="76" y="14"/>
                          <a:pt x="83" y="2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18" name="Freeform 368"/>
                  <p:cNvSpPr>
                    <a:spLocks noChangeAspect="1"/>
                  </p:cNvSpPr>
                  <p:nvPr/>
                </p:nvSpPr>
                <p:spPr bwMode="auto">
                  <a:xfrm>
                    <a:off x="1541" y="2386"/>
                    <a:ext cx="67" cy="47"/>
                  </a:xfrm>
                  <a:custGeom>
                    <a:avLst/>
                    <a:gdLst>
                      <a:gd name="T0" fmla="*/ 2 w 86"/>
                      <a:gd name="T1" fmla="*/ 2 h 60"/>
                      <a:gd name="T2" fmla="*/ 2 w 86"/>
                      <a:gd name="T3" fmla="*/ 2 h 60"/>
                      <a:gd name="T4" fmla="*/ 2 w 86"/>
                      <a:gd name="T5" fmla="*/ 2 h 60"/>
                      <a:gd name="T6" fmla="*/ 2 w 86"/>
                      <a:gd name="T7" fmla="*/ 2 h 60"/>
                      <a:gd name="T8" fmla="*/ 2 w 86"/>
                      <a:gd name="T9" fmla="*/ 2 h 60"/>
                      <a:gd name="T10" fmla="*/ 2 w 86"/>
                      <a:gd name="T11" fmla="*/ 2 h 60"/>
                      <a:gd name="T12" fmla="*/ 2 w 86"/>
                      <a:gd name="T13" fmla="*/ 2 h 60"/>
                      <a:gd name="T14" fmla="*/ 0 60000 65536"/>
                      <a:gd name="T15" fmla="*/ 0 60000 65536"/>
                      <a:gd name="T16" fmla="*/ 0 60000 65536"/>
                      <a:gd name="T17" fmla="*/ 0 60000 65536"/>
                      <a:gd name="T18" fmla="*/ 0 60000 65536"/>
                      <a:gd name="T19" fmla="*/ 0 60000 65536"/>
                      <a:gd name="T20" fmla="*/ 0 60000 65536"/>
                      <a:gd name="T21" fmla="*/ 0 w 86"/>
                      <a:gd name="T22" fmla="*/ 0 h 60"/>
                      <a:gd name="T23" fmla="*/ 86 w 86"/>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0">
                        <a:moveTo>
                          <a:pt x="4" y="20"/>
                        </a:moveTo>
                        <a:cubicBezTo>
                          <a:pt x="0" y="24"/>
                          <a:pt x="8" y="22"/>
                          <a:pt x="11" y="36"/>
                        </a:cubicBezTo>
                        <a:cubicBezTo>
                          <a:pt x="14" y="49"/>
                          <a:pt x="6" y="56"/>
                          <a:pt x="10" y="57"/>
                        </a:cubicBezTo>
                        <a:cubicBezTo>
                          <a:pt x="19" y="60"/>
                          <a:pt x="33" y="60"/>
                          <a:pt x="45" y="57"/>
                        </a:cubicBezTo>
                        <a:cubicBezTo>
                          <a:pt x="69" y="51"/>
                          <a:pt x="86" y="35"/>
                          <a:pt x="83" y="21"/>
                        </a:cubicBezTo>
                        <a:cubicBezTo>
                          <a:pt x="80" y="6"/>
                          <a:pt x="57" y="0"/>
                          <a:pt x="33" y="5"/>
                        </a:cubicBezTo>
                        <a:cubicBezTo>
                          <a:pt x="21" y="8"/>
                          <a:pt x="10" y="14"/>
                          <a:pt x="4" y="2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19" name="Oval 369"/>
                  <p:cNvSpPr>
                    <a:spLocks noChangeAspect="1" noChangeArrowheads="1"/>
                  </p:cNvSpPr>
                  <p:nvPr/>
                </p:nvSpPr>
                <p:spPr bwMode="auto">
                  <a:xfrm>
                    <a:off x="1468" y="2453"/>
                    <a:ext cx="68" cy="43"/>
                  </a:xfrm>
                  <a:prstGeom prst="ellipse">
                    <a:avLst/>
                  </a:pr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solidFill>
                        <a:srgbClr val="5C5C5C"/>
                      </a:solidFill>
                    </a:endParaRPr>
                  </a:p>
                </p:txBody>
              </p:sp>
              <p:sp>
                <p:nvSpPr>
                  <p:cNvPr id="120" name="Freeform 370"/>
                  <p:cNvSpPr>
                    <a:spLocks noChangeAspect="1"/>
                  </p:cNvSpPr>
                  <p:nvPr/>
                </p:nvSpPr>
                <p:spPr bwMode="auto">
                  <a:xfrm>
                    <a:off x="1397" y="2439"/>
                    <a:ext cx="67" cy="48"/>
                  </a:xfrm>
                  <a:custGeom>
                    <a:avLst/>
                    <a:gdLst>
                      <a:gd name="T0" fmla="*/ 2 w 86"/>
                      <a:gd name="T1" fmla="*/ 2 h 61"/>
                      <a:gd name="T2" fmla="*/ 2 w 86"/>
                      <a:gd name="T3" fmla="*/ 2 h 61"/>
                      <a:gd name="T4" fmla="*/ 2 w 86"/>
                      <a:gd name="T5" fmla="*/ 2 h 61"/>
                      <a:gd name="T6" fmla="*/ 2 w 86"/>
                      <a:gd name="T7" fmla="*/ 2 h 61"/>
                      <a:gd name="T8" fmla="*/ 2 w 86"/>
                      <a:gd name="T9" fmla="*/ 2 h 61"/>
                      <a:gd name="T10" fmla="*/ 2 w 86"/>
                      <a:gd name="T11" fmla="*/ 2 h 61"/>
                      <a:gd name="T12" fmla="*/ 2 w 86"/>
                      <a:gd name="T13" fmla="*/ 2 h 61"/>
                      <a:gd name="T14" fmla="*/ 0 60000 65536"/>
                      <a:gd name="T15" fmla="*/ 0 60000 65536"/>
                      <a:gd name="T16" fmla="*/ 0 60000 65536"/>
                      <a:gd name="T17" fmla="*/ 0 60000 65536"/>
                      <a:gd name="T18" fmla="*/ 0 60000 65536"/>
                      <a:gd name="T19" fmla="*/ 0 60000 65536"/>
                      <a:gd name="T20" fmla="*/ 0 60000 65536"/>
                      <a:gd name="T21" fmla="*/ 0 w 86"/>
                      <a:gd name="T22" fmla="*/ 0 h 61"/>
                      <a:gd name="T23" fmla="*/ 86 w 8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1">
                        <a:moveTo>
                          <a:pt x="83" y="21"/>
                        </a:moveTo>
                        <a:cubicBezTo>
                          <a:pt x="86" y="24"/>
                          <a:pt x="78" y="23"/>
                          <a:pt x="75" y="36"/>
                        </a:cubicBezTo>
                        <a:cubicBezTo>
                          <a:pt x="72" y="50"/>
                          <a:pt x="81" y="57"/>
                          <a:pt x="76" y="58"/>
                        </a:cubicBezTo>
                        <a:cubicBezTo>
                          <a:pt x="67" y="61"/>
                          <a:pt x="53" y="61"/>
                          <a:pt x="41" y="58"/>
                        </a:cubicBezTo>
                        <a:cubicBezTo>
                          <a:pt x="17" y="52"/>
                          <a:pt x="0" y="36"/>
                          <a:pt x="3" y="21"/>
                        </a:cubicBezTo>
                        <a:cubicBezTo>
                          <a:pt x="7" y="7"/>
                          <a:pt x="29" y="0"/>
                          <a:pt x="54" y="6"/>
                        </a:cubicBezTo>
                        <a:cubicBezTo>
                          <a:pt x="66" y="9"/>
                          <a:pt x="76" y="15"/>
                          <a:pt x="83" y="21"/>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21" name="Freeform 371"/>
                  <p:cNvSpPr>
                    <a:spLocks noChangeAspect="1"/>
                  </p:cNvSpPr>
                  <p:nvPr/>
                </p:nvSpPr>
                <p:spPr bwMode="auto">
                  <a:xfrm>
                    <a:off x="1541" y="2439"/>
                    <a:ext cx="67" cy="48"/>
                  </a:xfrm>
                  <a:custGeom>
                    <a:avLst/>
                    <a:gdLst>
                      <a:gd name="T0" fmla="*/ 2 w 86"/>
                      <a:gd name="T1" fmla="*/ 2 h 61"/>
                      <a:gd name="T2" fmla="*/ 2 w 86"/>
                      <a:gd name="T3" fmla="*/ 2 h 61"/>
                      <a:gd name="T4" fmla="*/ 2 w 86"/>
                      <a:gd name="T5" fmla="*/ 2 h 61"/>
                      <a:gd name="T6" fmla="*/ 2 w 86"/>
                      <a:gd name="T7" fmla="*/ 2 h 61"/>
                      <a:gd name="T8" fmla="*/ 2 w 86"/>
                      <a:gd name="T9" fmla="*/ 2 h 61"/>
                      <a:gd name="T10" fmla="*/ 2 w 86"/>
                      <a:gd name="T11" fmla="*/ 2 h 61"/>
                      <a:gd name="T12" fmla="*/ 2 w 86"/>
                      <a:gd name="T13" fmla="*/ 2 h 61"/>
                      <a:gd name="T14" fmla="*/ 0 60000 65536"/>
                      <a:gd name="T15" fmla="*/ 0 60000 65536"/>
                      <a:gd name="T16" fmla="*/ 0 60000 65536"/>
                      <a:gd name="T17" fmla="*/ 0 60000 65536"/>
                      <a:gd name="T18" fmla="*/ 0 60000 65536"/>
                      <a:gd name="T19" fmla="*/ 0 60000 65536"/>
                      <a:gd name="T20" fmla="*/ 0 60000 65536"/>
                      <a:gd name="T21" fmla="*/ 0 w 86"/>
                      <a:gd name="T22" fmla="*/ 0 h 61"/>
                      <a:gd name="T23" fmla="*/ 86 w 8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1">
                        <a:moveTo>
                          <a:pt x="4" y="21"/>
                        </a:moveTo>
                        <a:cubicBezTo>
                          <a:pt x="0" y="24"/>
                          <a:pt x="8" y="23"/>
                          <a:pt x="11" y="36"/>
                        </a:cubicBezTo>
                        <a:cubicBezTo>
                          <a:pt x="14" y="50"/>
                          <a:pt x="6" y="57"/>
                          <a:pt x="10" y="58"/>
                        </a:cubicBezTo>
                        <a:cubicBezTo>
                          <a:pt x="19" y="61"/>
                          <a:pt x="33" y="61"/>
                          <a:pt x="45" y="58"/>
                        </a:cubicBezTo>
                        <a:cubicBezTo>
                          <a:pt x="69" y="52"/>
                          <a:pt x="86" y="36"/>
                          <a:pt x="83" y="21"/>
                        </a:cubicBezTo>
                        <a:cubicBezTo>
                          <a:pt x="80" y="7"/>
                          <a:pt x="57" y="0"/>
                          <a:pt x="33" y="6"/>
                        </a:cubicBezTo>
                        <a:cubicBezTo>
                          <a:pt x="21" y="9"/>
                          <a:pt x="10" y="15"/>
                          <a:pt x="4" y="21"/>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22" name="Freeform 372"/>
                  <p:cNvSpPr>
                    <a:spLocks noChangeAspect="1"/>
                  </p:cNvSpPr>
                  <p:nvPr/>
                </p:nvSpPr>
                <p:spPr bwMode="auto">
                  <a:xfrm>
                    <a:off x="1401" y="2495"/>
                    <a:ext cx="41" cy="28"/>
                  </a:xfrm>
                  <a:custGeom>
                    <a:avLst/>
                    <a:gdLst>
                      <a:gd name="T0" fmla="*/ 2 w 52"/>
                      <a:gd name="T1" fmla="*/ 0 h 35"/>
                      <a:gd name="T2" fmla="*/ 2 w 52"/>
                      <a:gd name="T3" fmla="*/ 0 h 35"/>
                      <a:gd name="T4" fmla="*/ 2 w 52"/>
                      <a:gd name="T5" fmla="*/ 2 h 35"/>
                      <a:gd name="T6" fmla="*/ 2 w 52"/>
                      <a:gd name="T7" fmla="*/ 2 h 35"/>
                      <a:gd name="T8" fmla="*/ 2 w 52"/>
                      <a:gd name="T9" fmla="*/ 2 h 35"/>
                      <a:gd name="T10" fmla="*/ 2 w 52"/>
                      <a:gd name="T11" fmla="*/ 2 h 35"/>
                      <a:gd name="T12" fmla="*/ 0 w 52"/>
                      <a:gd name="T13" fmla="*/ 2 h 35"/>
                      <a:gd name="T14" fmla="*/ 2 w 52"/>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35"/>
                      <a:gd name="T26" fmla="*/ 52 w 52"/>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35">
                        <a:moveTo>
                          <a:pt x="9" y="0"/>
                        </a:moveTo>
                        <a:cubicBezTo>
                          <a:pt x="9" y="0"/>
                          <a:pt x="43" y="0"/>
                          <a:pt x="43" y="0"/>
                        </a:cubicBezTo>
                        <a:cubicBezTo>
                          <a:pt x="48" y="0"/>
                          <a:pt x="52" y="5"/>
                          <a:pt x="52" y="8"/>
                        </a:cubicBezTo>
                        <a:cubicBezTo>
                          <a:pt x="52" y="25"/>
                          <a:pt x="52" y="25"/>
                          <a:pt x="52" y="25"/>
                        </a:cubicBezTo>
                        <a:cubicBezTo>
                          <a:pt x="52" y="28"/>
                          <a:pt x="51" y="33"/>
                          <a:pt x="44" y="34"/>
                        </a:cubicBezTo>
                        <a:cubicBezTo>
                          <a:pt x="37" y="35"/>
                          <a:pt x="29" y="33"/>
                          <a:pt x="17" y="27"/>
                        </a:cubicBezTo>
                        <a:cubicBezTo>
                          <a:pt x="2" y="19"/>
                          <a:pt x="0" y="13"/>
                          <a:pt x="0" y="8"/>
                        </a:cubicBezTo>
                        <a:cubicBezTo>
                          <a:pt x="0" y="6"/>
                          <a:pt x="3" y="0"/>
                          <a:pt x="9" y="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23" name="Freeform 373"/>
                  <p:cNvSpPr>
                    <a:spLocks noChangeAspect="1"/>
                  </p:cNvSpPr>
                  <p:nvPr/>
                </p:nvSpPr>
                <p:spPr bwMode="auto">
                  <a:xfrm>
                    <a:off x="1404" y="2497"/>
                    <a:ext cx="36" cy="23"/>
                  </a:xfrm>
                  <a:custGeom>
                    <a:avLst/>
                    <a:gdLst>
                      <a:gd name="T0" fmla="*/ 2 w 47"/>
                      <a:gd name="T1" fmla="*/ 2 h 30"/>
                      <a:gd name="T2" fmla="*/ 2 w 47"/>
                      <a:gd name="T3" fmla="*/ 2 h 30"/>
                      <a:gd name="T4" fmla="*/ 2 w 47"/>
                      <a:gd name="T5" fmla="*/ 2 h 30"/>
                      <a:gd name="T6" fmla="*/ 2 w 47"/>
                      <a:gd name="T7" fmla="*/ 2 h 30"/>
                      <a:gd name="T8" fmla="*/ 2 w 47"/>
                      <a:gd name="T9" fmla="*/ 0 h 30"/>
                      <a:gd name="T10" fmla="*/ 2 w 47"/>
                      <a:gd name="T11" fmla="*/ 0 h 30"/>
                      <a:gd name="T12" fmla="*/ 0 w 47"/>
                      <a:gd name="T13" fmla="*/ 2 h 30"/>
                      <a:gd name="T14" fmla="*/ 2 w 47"/>
                      <a:gd name="T15" fmla="*/ 2 h 30"/>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0"/>
                      <a:gd name="T26" fmla="*/ 47 w 47"/>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0">
                        <a:moveTo>
                          <a:pt x="16" y="23"/>
                        </a:moveTo>
                        <a:cubicBezTo>
                          <a:pt x="29" y="29"/>
                          <a:pt x="36" y="30"/>
                          <a:pt x="41" y="29"/>
                        </a:cubicBezTo>
                        <a:cubicBezTo>
                          <a:pt x="46" y="29"/>
                          <a:pt x="47" y="25"/>
                          <a:pt x="47" y="23"/>
                        </a:cubicBezTo>
                        <a:cubicBezTo>
                          <a:pt x="47" y="6"/>
                          <a:pt x="47" y="6"/>
                          <a:pt x="47" y="6"/>
                        </a:cubicBezTo>
                        <a:cubicBezTo>
                          <a:pt x="47" y="4"/>
                          <a:pt x="44" y="0"/>
                          <a:pt x="40" y="0"/>
                        </a:cubicBezTo>
                        <a:cubicBezTo>
                          <a:pt x="6" y="0"/>
                          <a:pt x="6" y="0"/>
                          <a:pt x="6" y="0"/>
                        </a:cubicBezTo>
                        <a:cubicBezTo>
                          <a:pt x="1" y="1"/>
                          <a:pt x="0" y="5"/>
                          <a:pt x="0" y="6"/>
                        </a:cubicBezTo>
                        <a:cubicBezTo>
                          <a:pt x="0" y="9"/>
                          <a:pt x="0" y="15"/>
                          <a:pt x="16" y="23"/>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24" name="Freeform 374"/>
                  <p:cNvSpPr>
                    <a:spLocks noChangeAspect="1"/>
                  </p:cNvSpPr>
                  <p:nvPr/>
                </p:nvSpPr>
                <p:spPr bwMode="auto">
                  <a:xfrm>
                    <a:off x="1452" y="2511"/>
                    <a:ext cx="41" cy="26"/>
                  </a:xfrm>
                  <a:custGeom>
                    <a:avLst/>
                    <a:gdLst>
                      <a:gd name="T0" fmla="*/ 2 w 53"/>
                      <a:gd name="T1" fmla="*/ 0 h 34"/>
                      <a:gd name="T2" fmla="*/ 2 w 53"/>
                      <a:gd name="T3" fmla="*/ 0 h 34"/>
                      <a:gd name="T4" fmla="*/ 2 w 53"/>
                      <a:gd name="T5" fmla="*/ 2 h 34"/>
                      <a:gd name="T6" fmla="*/ 2 w 53"/>
                      <a:gd name="T7" fmla="*/ 2 h 34"/>
                      <a:gd name="T8" fmla="*/ 2 w 53"/>
                      <a:gd name="T9" fmla="*/ 2 h 34"/>
                      <a:gd name="T10" fmla="*/ 2 w 53"/>
                      <a:gd name="T11" fmla="*/ 2 h 34"/>
                      <a:gd name="T12" fmla="*/ 0 w 53"/>
                      <a:gd name="T13" fmla="*/ 2 h 34"/>
                      <a:gd name="T14" fmla="*/ 2 w 53"/>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34"/>
                      <a:gd name="T26" fmla="*/ 53 w 53"/>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34">
                        <a:moveTo>
                          <a:pt x="9" y="0"/>
                        </a:moveTo>
                        <a:cubicBezTo>
                          <a:pt x="9" y="0"/>
                          <a:pt x="43" y="0"/>
                          <a:pt x="43" y="0"/>
                        </a:cubicBezTo>
                        <a:cubicBezTo>
                          <a:pt x="48" y="0"/>
                          <a:pt x="53" y="5"/>
                          <a:pt x="53" y="8"/>
                        </a:cubicBezTo>
                        <a:cubicBezTo>
                          <a:pt x="53" y="25"/>
                          <a:pt x="53" y="25"/>
                          <a:pt x="53" y="25"/>
                        </a:cubicBezTo>
                        <a:cubicBezTo>
                          <a:pt x="53" y="27"/>
                          <a:pt x="51" y="32"/>
                          <a:pt x="45" y="33"/>
                        </a:cubicBezTo>
                        <a:cubicBezTo>
                          <a:pt x="37" y="34"/>
                          <a:pt x="29" y="32"/>
                          <a:pt x="18" y="26"/>
                        </a:cubicBezTo>
                        <a:cubicBezTo>
                          <a:pt x="2" y="19"/>
                          <a:pt x="0" y="12"/>
                          <a:pt x="0" y="8"/>
                        </a:cubicBezTo>
                        <a:cubicBezTo>
                          <a:pt x="0" y="5"/>
                          <a:pt x="3" y="0"/>
                          <a:pt x="9" y="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25" name="Freeform 375"/>
                  <p:cNvSpPr>
                    <a:spLocks noChangeAspect="1"/>
                  </p:cNvSpPr>
                  <p:nvPr/>
                </p:nvSpPr>
                <p:spPr bwMode="auto">
                  <a:xfrm>
                    <a:off x="1454" y="2512"/>
                    <a:ext cx="37" cy="24"/>
                  </a:xfrm>
                  <a:custGeom>
                    <a:avLst/>
                    <a:gdLst>
                      <a:gd name="T0" fmla="*/ 2 w 47"/>
                      <a:gd name="T1" fmla="*/ 2 h 30"/>
                      <a:gd name="T2" fmla="*/ 2 w 47"/>
                      <a:gd name="T3" fmla="*/ 2 h 30"/>
                      <a:gd name="T4" fmla="*/ 2 w 47"/>
                      <a:gd name="T5" fmla="*/ 2 h 30"/>
                      <a:gd name="T6" fmla="*/ 2 w 47"/>
                      <a:gd name="T7" fmla="*/ 2 h 30"/>
                      <a:gd name="T8" fmla="*/ 2 w 47"/>
                      <a:gd name="T9" fmla="*/ 0 h 30"/>
                      <a:gd name="T10" fmla="*/ 2 w 47"/>
                      <a:gd name="T11" fmla="*/ 0 h 30"/>
                      <a:gd name="T12" fmla="*/ 0 w 47"/>
                      <a:gd name="T13" fmla="*/ 2 h 30"/>
                      <a:gd name="T14" fmla="*/ 2 w 47"/>
                      <a:gd name="T15" fmla="*/ 2 h 30"/>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0"/>
                      <a:gd name="T26" fmla="*/ 47 w 47"/>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0">
                        <a:moveTo>
                          <a:pt x="16" y="22"/>
                        </a:moveTo>
                        <a:cubicBezTo>
                          <a:pt x="29" y="29"/>
                          <a:pt x="36" y="30"/>
                          <a:pt x="41" y="29"/>
                        </a:cubicBezTo>
                        <a:cubicBezTo>
                          <a:pt x="46" y="28"/>
                          <a:pt x="47" y="25"/>
                          <a:pt x="47" y="23"/>
                        </a:cubicBezTo>
                        <a:cubicBezTo>
                          <a:pt x="47" y="6"/>
                          <a:pt x="47" y="6"/>
                          <a:pt x="47" y="6"/>
                        </a:cubicBezTo>
                        <a:cubicBezTo>
                          <a:pt x="47" y="4"/>
                          <a:pt x="44" y="0"/>
                          <a:pt x="40" y="0"/>
                        </a:cubicBezTo>
                        <a:cubicBezTo>
                          <a:pt x="6" y="0"/>
                          <a:pt x="6" y="0"/>
                          <a:pt x="6" y="0"/>
                        </a:cubicBezTo>
                        <a:cubicBezTo>
                          <a:pt x="2" y="0"/>
                          <a:pt x="0" y="4"/>
                          <a:pt x="0" y="6"/>
                        </a:cubicBezTo>
                        <a:cubicBezTo>
                          <a:pt x="0" y="8"/>
                          <a:pt x="0" y="14"/>
                          <a:pt x="16" y="22"/>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26" name="Freeform 376"/>
                  <p:cNvSpPr>
                    <a:spLocks noChangeAspect="1"/>
                  </p:cNvSpPr>
                  <p:nvPr/>
                </p:nvSpPr>
                <p:spPr bwMode="auto">
                  <a:xfrm>
                    <a:off x="1563" y="2495"/>
                    <a:ext cx="41" cy="28"/>
                  </a:xfrm>
                  <a:custGeom>
                    <a:avLst/>
                    <a:gdLst>
                      <a:gd name="T0" fmla="*/ 2 w 52"/>
                      <a:gd name="T1" fmla="*/ 0 h 35"/>
                      <a:gd name="T2" fmla="*/ 2 w 52"/>
                      <a:gd name="T3" fmla="*/ 0 h 35"/>
                      <a:gd name="T4" fmla="*/ 0 w 52"/>
                      <a:gd name="T5" fmla="*/ 2 h 35"/>
                      <a:gd name="T6" fmla="*/ 0 w 52"/>
                      <a:gd name="T7" fmla="*/ 2 h 35"/>
                      <a:gd name="T8" fmla="*/ 2 w 52"/>
                      <a:gd name="T9" fmla="*/ 2 h 35"/>
                      <a:gd name="T10" fmla="*/ 2 w 52"/>
                      <a:gd name="T11" fmla="*/ 2 h 35"/>
                      <a:gd name="T12" fmla="*/ 2 w 52"/>
                      <a:gd name="T13" fmla="*/ 2 h 35"/>
                      <a:gd name="T14" fmla="*/ 2 w 52"/>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35"/>
                      <a:gd name="T26" fmla="*/ 52 w 52"/>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35">
                        <a:moveTo>
                          <a:pt x="43" y="0"/>
                        </a:moveTo>
                        <a:cubicBezTo>
                          <a:pt x="43" y="0"/>
                          <a:pt x="9" y="0"/>
                          <a:pt x="9" y="0"/>
                        </a:cubicBezTo>
                        <a:cubicBezTo>
                          <a:pt x="4" y="0"/>
                          <a:pt x="0" y="5"/>
                          <a:pt x="0" y="8"/>
                        </a:cubicBezTo>
                        <a:cubicBezTo>
                          <a:pt x="0" y="25"/>
                          <a:pt x="0" y="25"/>
                          <a:pt x="0" y="25"/>
                        </a:cubicBezTo>
                        <a:cubicBezTo>
                          <a:pt x="0" y="28"/>
                          <a:pt x="2" y="33"/>
                          <a:pt x="8" y="34"/>
                        </a:cubicBezTo>
                        <a:cubicBezTo>
                          <a:pt x="15" y="35"/>
                          <a:pt x="23" y="33"/>
                          <a:pt x="35" y="27"/>
                        </a:cubicBezTo>
                        <a:cubicBezTo>
                          <a:pt x="50" y="19"/>
                          <a:pt x="52" y="13"/>
                          <a:pt x="52" y="8"/>
                        </a:cubicBezTo>
                        <a:cubicBezTo>
                          <a:pt x="52" y="6"/>
                          <a:pt x="50" y="0"/>
                          <a:pt x="43" y="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27" name="Freeform 377"/>
                  <p:cNvSpPr>
                    <a:spLocks noChangeAspect="1"/>
                  </p:cNvSpPr>
                  <p:nvPr/>
                </p:nvSpPr>
                <p:spPr bwMode="auto">
                  <a:xfrm>
                    <a:off x="1565" y="2497"/>
                    <a:ext cx="37" cy="23"/>
                  </a:xfrm>
                  <a:custGeom>
                    <a:avLst/>
                    <a:gdLst>
                      <a:gd name="T0" fmla="*/ 2 w 47"/>
                      <a:gd name="T1" fmla="*/ 2 h 30"/>
                      <a:gd name="T2" fmla="*/ 2 w 47"/>
                      <a:gd name="T3" fmla="*/ 2 h 30"/>
                      <a:gd name="T4" fmla="*/ 0 w 47"/>
                      <a:gd name="T5" fmla="*/ 2 h 30"/>
                      <a:gd name="T6" fmla="*/ 0 w 47"/>
                      <a:gd name="T7" fmla="*/ 2 h 30"/>
                      <a:gd name="T8" fmla="*/ 2 w 47"/>
                      <a:gd name="T9" fmla="*/ 0 h 30"/>
                      <a:gd name="T10" fmla="*/ 2 w 47"/>
                      <a:gd name="T11" fmla="*/ 0 h 30"/>
                      <a:gd name="T12" fmla="*/ 2 w 47"/>
                      <a:gd name="T13" fmla="*/ 2 h 30"/>
                      <a:gd name="T14" fmla="*/ 2 w 47"/>
                      <a:gd name="T15" fmla="*/ 2 h 30"/>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0"/>
                      <a:gd name="T26" fmla="*/ 47 w 47"/>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0">
                        <a:moveTo>
                          <a:pt x="31" y="23"/>
                        </a:moveTo>
                        <a:cubicBezTo>
                          <a:pt x="18" y="29"/>
                          <a:pt x="10" y="30"/>
                          <a:pt x="5" y="29"/>
                        </a:cubicBezTo>
                        <a:cubicBezTo>
                          <a:pt x="1" y="29"/>
                          <a:pt x="0" y="25"/>
                          <a:pt x="0" y="23"/>
                        </a:cubicBezTo>
                        <a:cubicBezTo>
                          <a:pt x="0" y="6"/>
                          <a:pt x="0" y="6"/>
                          <a:pt x="0" y="6"/>
                        </a:cubicBezTo>
                        <a:cubicBezTo>
                          <a:pt x="0" y="4"/>
                          <a:pt x="3" y="0"/>
                          <a:pt x="6" y="0"/>
                        </a:cubicBezTo>
                        <a:cubicBezTo>
                          <a:pt x="40" y="0"/>
                          <a:pt x="40" y="0"/>
                          <a:pt x="40" y="0"/>
                        </a:cubicBezTo>
                        <a:cubicBezTo>
                          <a:pt x="45" y="1"/>
                          <a:pt x="47" y="5"/>
                          <a:pt x="47" y="6"/>
                        </a:cubicBezTo>
                        <a:cubicBezTo>
                          <a:pt x="47" y="9"/>
                          <a:pt x="47" y="15"/>
                          <a:pt x="31" y="23"/>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28" name="Freeform 378"/>
                  <p:cNvSpPr>
                    <a:spLocks noChangeAspect="1"/>
                  </p:cNvSpPr>
                  <p:nvPr/>
                </p:nvSpPr>
                <p:spPr bwMode="auto">
                  <a:xfrm>
                    <a:off x="1512" y="2511"/>
                    <a:ext cx="41" cy="26"/>
                  </a:xfrm>
                  <a:custGeom>
                    <a:avLst/>
                    <a:gdLst>
                      <a:gd name="T0" fmla="*/ 2 w 52"/>
                      <a:gd name="T1" fmla="*/ 0 h 34"/>
                      <a:gd name="T2" fmla="*/ 2 w 52"/>
                      <a:gd name="T3" fmla="*/ 0 h 34"/>
                      <a:gd name="T4" fmla="*/ 0 w 52"/>
                      <a:gd name="T5" fmla="*/ 2 h 34"/>
                      <a:gd name="T6" fmla="*/ 0 w 52"/>
                      <a:gd name="T7" fmla="*/ 2 h 34"/>
                      <a:gd name="T8" fmla="*/ 2 w 52"/>
                      <a:gd name="T9" fmla="*/ 2 h 34"/>
                      <a:gd name="T10" fmla="*/ 2 w 52"/>
                      <a:gd name="T11" fmla="*/ 2 h 34"/>
                      <a:gd name="T12" fmla="*/ 2 w 52"/>
                      <a:gd name="T13" fmla="*/ 2 h 34"/>
                      <a:gd name="T14" fmla="*/ 2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34"/>
                      <a:gd name="T26" fmla="*/ 52 w 5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34">
                        <a:moveTo>
                          <a:pt x="43" y="0"/>
                        </a:moveTo>
                        <a:cubicBezTo>
                          <a:pt x="43" y="0"/>
                          <a:pt x="9" y="0"/>
                          <a:pt x="9" y="0"/>
                        </a:cubicBezTo>
                        <a:cubicBezTo>
                          <a:pt x="4" y="0"/>
                          <a:pt x="0" y="5"/>
                          <a:pt x="0" y="8"/>
                        </a:cubicBezTo>
                        <a:cubicBezTo>
                          <a:pt x="0" y="25"/>
                          <a:pt x="0" y="25"/>
                          <a:pt x="0" y="25"/>
                        </a:cubicBezTo>
                        <a:cubicBezTo>
                          <a:pt x="0" y="27"/>
                          <a:pt x="2" y="32"/>
                          <a:pt x="8" y="33"/>
                        </a:cubicBezTo>
                        <a:cubicBezTo>
                          <a:pt x="15" y="34"/>
                          <a:pt x="23" y="32"/>
                          <a:pt x="35" y="26"/>
                        </a:cubicBezTo>
                        <a:cubicBezTo>
                          <a:pt x="50" y="19"/>
                          <a:pt x="52" y="12"/>
                          <a:pt x="52" y="8"/>
                        </a:cubicBezTo>
                        <a:cubicBezTo>
                          <a:pt x="52" y="5"/>
                          <a:pt x="49" y="0"/>
                          <a:pt x="43" y="0"/>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29" name="Freeform 379"/>
                  <p:cNvSpPr>
                    <a:spLocks noChangeAspect="1"/>
                  </p:cNvSpPr>
                  <p:nvPr/>
                </p:nvSpPr>
                <p:spPr bwMode="auto">
                  <a:xfrm>
                    <a:off x="1514" y="2512"/>
                    <a:ext cx="37" cy="24"/>
                  </a:xfrm>
                  <a:custGeom>
                    <a:avLst/>
                    <a:gdLst>
                      <a:gd name="T0" fmla="*/ 2 w 48"/>
                      <a:gd name="T1" fmla="*/ 2 h 30"/>
                      <a:gd name="T2" fmla="*/ 2 w 48"/>
                      <a:gd name="T3" fmla="*/ 2 h 30"/>
                      <a:gd name="T4" fmla="*/ 0 w 48"/>
                      <a:gd name="T5" fmla="*/ 2 h 30"/>
                      <a:gd name="T6" fmla="*/ 0 w 48"/>
                      <a:gd name="T7" fmla="*/ 2 h 30"/>
                      <a:gd name="T8" fmla="*/ 2 w 48"/>
                      <a:gd name="T9" fmla="*/ 0 h 30"/>
                      <a:gd name="T10" fmla="*/ 2 w 48"/>
                      <a:gd name="T11" fmla="*/ 0 h 30"/>
                      <a:gd name="T12" fmla="*/ 2 w 48"/>
                      <a:gd name="T13" fmla="*/ 2 h 30"/>
                      <a:gd name="T14" fmla="*/ 2 w 48"/>
                      <a:gd name="T15" fmla="*/ 2 h 30"/>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30"/>
                      <a:gd name="T26" fmla="*/ 48 w 48"/>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30">
                        <a:moveTo>
                          <a:pt x="32" y="22"/>
                        </a:moveTo>
                        <a:cubicBezTo>
                          <a:pt x="18" y="29"/>
                          <a:pt x="11" y="30"/>
                          <a:pt x="6" y="29"/>
                        </a:cubicBezTo>
                        <a:cubicBezTo>
                          <a:pt x="2" y="28"/>
                          <a:pt x="0" y="25"/>
                          <a:pt x="0" y="23"/>
                        </a:cubicBezTo>
                        <a:cubicBezTo>
                          <a:pt x="0" y="6"/>
                          <a:pt x="0" y="6"/>
                          <a:pt x="0" y="6"/>
                        </a:cubicBezTo>
                        <a:cubicBezTo>
                          <a:pt x="0" y="4"/>
                          <a:pt x="3" y="0"/>
                          <a:pt x="7" y="0"/>
                        </a:cubicBezTo>
                        <a:cubicBezTo>
                          <a:pt x="41" y="0"/>
                          <a:pt x="41" y="0"/>
                          <a:pt x="41" y="0"/>
                        </a:cubicBezTo>
                        <a:cubicBezTo>
                          <a:pt x="46" y="0"/>
                          <a:pt x="48" y="4"/>
                          <a:pt x="48" y="6"/>
                        </a:cubicBezTo>
                        <a:cubicBezTo>
                          <a:pt x="48" y="8"/>
                          <a:pt x="47" y="14"/>
                          <a:pt x="32" y="22"/>
                        </a:cubicBezTo>
                        <a:close/>
                      </a:path>
                    </a:pathLst>
                  </a:custGeom>
                  <a:gradFill rotWithShape="1">
                    <a:gsLst>
                      <a:gs pos="0">
                        <a:srgbClr val="B40000"/>
                      </a:gs>
                      <a:gs pos="100000">
                        <a:srgbClr val="6D0000"/>
                      </a:gs>
                    </a:gsLst>
                    <a:lin ang="5400000" scaled="1"/>
                  </a:gradFill>
                  <a:ln w="9525">
                    <a:noFill/>
                    <a:round/>
                    <a:headEnd/>
                    <a:tailEnd/>
                  </a:ln>
                </p:spPr>
                <p:txBody>
                  <a:bodyPr wrap="none" lIns="0" tIns="0" rIns="0" bIns="0" anchor="ctr"/>
                  <a:lstStyle/>
                  <a:p>
                    <a:endParaRPr lang="en-US" sz="1600"/>
                  </a:p>
                </p:txBody>
              </p:sp>
              <p:sp>
                <p:nvSpPr>
                  <p:cNvPr id="130" name="Rectangle 380"/>
                  <p:cNvSpPr>
                    <a:spLocks noChangeAspect="1" noChangeArrowheads="1"/>
                  </p:cNvSpPr>
                  <p:nvPr/>
                </p:nvSpPr>
                <p:spPr bwMode="auto">
                  <a:xfrm>
                    <a:off x="1412" y="2046"/>
                    <a:ext cx="181" cy="93"/>
                  </a:xfrm>
                  <a:prstGeom prst="rect">
                    <a:avLst/>
                  </a:prstGeom>
                  <a:gradFill rotWithShape="1">
                    <a:gsLst>
                      <a:gs pos="0">
                        <a:srgbClr val="B40000"/>
                      </a:gs>
                      <a:gs pos="100000">
                        <a:srgbClr val="6D0000"/>
                      </a:gs>
                    </a:gsLst>
                    <a:lin ang="5400000" scaled="1"/>
                  </a:gradFill>
                  <a:ln w="9525">
                    <a:noFill/>
                    <a:miter lim="800000"/>
                    <a:headEnd/>
                    <a:tailEnd/>
                  </a:ln>
                </p:spPr>
                <p:txBody>
                  <a:bodyPr wrap="none" lIns="0" tIns="0" rIns="0" bIns="0" anchor="ctr"/>
                  <a:lstStyle/>
                  <a:p>
                    <a:endParaRPr lang="en-US" sz="1600">
                      <a:solidFill>
                        <a:srgbClr val="5C5C5C"/>
                      </a:solidFill>
                    </a:endParaRPr>
                  </a:p>
                </p:txBody>
              </p:sp>
              <p:sp>
                <p:nvSpPr>
                  <p:cNvPr id="131" name="Freeform 381"/>
                  <p:cNvSpPr>
                    <a:spLocks noChangeAspect="1" noEditPoints="1"/>
                  </p:cNvSpPr>
                  <p:nvPr/>
                </p:nvSpPr>
                <p:spPr bwMode="auto">
                  <a:xfrm>
                    <a:off x="1390" y="1983"/>
                    <a:ext cx="225" cy="228"/>
                  </a:xfrm>
                  <a:custGeom>
                    <a:avLst/>
                    <a:gdLst>
                      <a:gd name="T0" fmla="*/ 2 w 288"/>
                      <a:gd name="T1" fmla="*/ 2 h 292"/>
                      <a:gd name="T2" fmla="*/ 2 w 288"/>
                      <a:gd name="T3" fmla="*/ 2 h 292"/>
                      <a:gd name="T4" fmla="*/ 2 w 288"/>
                      <a:gd name="T5" fmla="*/ 2 h 292"/>
                      <a:gd name="T6" fmla="*/ 2 w 288"/>
                      <a:gd name="T7" fmla="*/ 0 h 292"/>
                      <a:gd name="T8" fmla="*/ 2 w 288"/>
                      <a:gd name="T9" fmla="*/ 2 h 292"/>
                      <a:gd name="T10" fmla="*/ 0 w 288"/>
                      <a:gd name="T11" fmla="*/ 2 h 292"/>
                      <a:gd name="T12" fmla="*/ 0 w 288"/>
                      <a:gd name="T13" fmla="*/ 2 h 292"/>
                      <a:gd name="T14" fmla="*/ 2 w 288"/>
                      <a:gd name="T15" fmla="*/ 2 h 292"/>
                      <a:gd name="T16" fmla="*/ 2 w 288"/>
                      <a:gd name="T17" fmla="*/ 2 h 292"/>
                      <a:gd name="T18" fmla="*/ 2 w 288"/>
                      <a:gd name="T19" fmla="*/ 2 h 292"/>
                      <a:gd name="T20" fmla="*/ 2 w 288"/>
                      <a:gd name="T21" fmla="*/ 2 h 292"/>
                      <a:gd name="T22" fmla="*/ 2 w 288"/>
                      <a:gd name="T23" fmla="*/ 2 h 292"/>
                      <a:gd name="T24" fmla="*/ 1 w 288"/>
                      <a:gd name="T25" fmla="*/ 2 h 292"/>
                      <a:gd name="T26" fmla="*/ 1 w 288"/>
                      <a:gd name="T27" fmla="*/ 2 h 292"/>
                      <a:gd name="T28" fmla="*/ 2 w 288"/>
                      <a:gd name="T29" fmla="*/ 2 h 292"/>
                      <a:gd name="T30" fmla="*/ 2 w 288"/>
                      <a:gd name="T31" fmla="*/ 1 h 292"/>
                      <a:gd name="T32" fmla="*/ 2 w 288"/>
                      <a:gd name="T33" fmla="*/ 2 h 292"/>
                      <a:gd name="T34" fmla="*/ 2 w 288"/>
                      <a:gd name="T35" fmla="*/ 2 h 292"/>
                      <a:gd name="T36" fmla="*/ 2 w 288"/>
                      <a:gd name="T37" fmla="*/ 2 h 292"/>
                      <a:gd name="T38" fmla="*/ 2 w 288"/>
                      <a:gd name="T39" fmla="*/ 2 h 2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8"/>
                      <a:gd name="T61" fmla="*/ 0 h 292"/>
                      <a:gd name="T62" fmla="*/ 288 w 288"/>
                      <a:gd name="T63" fmla="*/ 292 h 2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8" h="292">
                        <a:moveTo>
                          <a:pt x="288" y="208"/>
                        </a:moveTo>
                        <a:cubicBezTo>
                          <a:pt x="288" y="44"/>
                          <a:pt x="288" y="44"/>
                          <a:pt x="288" y="44"/>
                        </a:cubicBezTo>
                        <a:cubicBezTo>
                          <a:pt x="288" y="30"/>
                          <a:pt x="275" y="23"/>
                          <a:pt x="263" y="18"/>
                        </a:cubicBezTo>
                        <a:cubicBezTo>
                          <a:pt x="263" y="18"/>
                          <a:pt x="223" y="0"/>
                          <a:pt x="144" y="0"/>
                        </a:cubicBezTo>
                        <a:cubicBezTo>
                          <a:pt x="65" y="0"/>
                          <a:pt x="26" y="17"/>
                          <a:pt x="24" y="18"/>
                        </a:cubicBezTo>
                        <a:cubicBezTo>
                          <a:pt x="12" y="23"/>
                          <a:pt x="0" y="30"/>
                          <a:pt x="0" y="44"/>
                        </a:cubicBezTo>
                        <a:cubicBezTo>
                          <a:pt x="0" y="208"/>
                          <a:pt x="0" y="208"/>
                          <a:pt x="0" y="208"/>
                        </a:cubicBezTo>
                        <a:cubicBezTo>
                          <a:pt x="0" y="223"/>
                          <a:pt x="16" y="245"/>
                          <a:pt x="42" y="262"/>
                        </a:cubicBezTo>
                        <a:cubicBezTo>
                          <a:pt x="59" y="273"/>
                          <a:pt x="95" y="292"/>
                          <a:pt x="144" y="292"/>
                        </a:cubicBezTo>
                        <a:cubicBezTo>
                          <a:pt x="193" y="292"/>
                          <a:pt x="229" y="273"/>
                          <a:pt x="246" y="262"/>
                        </a:cubicBezTo>
                        <a:cubicBezTo>
                          <a:pt x="271" y="245"/>
                          <a:pt x="288" y="224"/>
                          <a:pt x="288" y="208"/>
                        </a:cubicBezTo>
                        <a:close/>
                        <a:moveTo>
                          <a:pt x="144" y="291"/>
                        </a:moveTo>
                        <a:cubicBezTo>
                          <a:pt x="61" y="291"/>
                          <a:pt x="1" y="236"/>
                          <a:pt x="1" y="208"/>
                        </a:cubicBezTo>
                        <a:cubicBezTo>
                          <a:pt x="1" y="44"/>
                          <a:pt x="1" y="44"/>
                          <a:pt x="1" y="44"/>
                        </a:cubicBezTo>
                        <a:cubicBezTo>
                          <a:pt x="1" y="31"/>
                          <a:pt x="12" y="24"/>
                          <a:pt x="25" y="19"/>
                        </a:cubicBezTo>
                        <a:cubicBezTo>
                          <a:pt x="25" y="19"/>
                          <a:pt x="65" y="1"/>
                          <a:pt x="144" y="1"/>
                        </a:cubicBezTo>
                        <a:cubicBezTo>
                          <a:pt x="222" y="1"/>
                          <a:pt x="262" y="19"/>
                          <a:pt x="263" y="19"/>
                        </a:cubicBezTo>
                        <a:cubicBezTo>
                          <a:pt x="279" y="25"/>
                          <a:pt x="287" y="33"/>
                          <a:pt x="287" y="44"/>
                        </a:cubicBezTo>
                        <a:cubicBezTo>
                          <a:pt x="287" y="208"/>
                          <a:pt x="287" y="208"/>
                          <a:pt x="287" y="208"/>
                        </a:cubicBezTo>
                        <a:cubicBezTo>
                          <a:pt x="287" y="240"/>
                          <a:pt x="221" y="291"/>
                          <a:pt x="144" y="291"/>
                        </a:cubicBezTo>
                        <a:close/>
                      </a:path>
                    </a:pathLst>
                  </a:custGeom>
                  <a:noFill/>
                  <a:ln w="6350">
                    <a:solidFill>
                      <a:srgbClr val="B40000"/>
                    </a:solidFill>
                    <a:miter lim="800000"/>
                    <a:headEnd/>
                    <a:tailEnd/>
                  </a:ln>
                </p:spPr>
                <p:txBody>
                  <a:bodyPr/>
                  <a:lstStyle/>
                  <a:p>
                    <a:endParaRPr lang="en-US" sz="1600"/>
                  </a:p>
                </p:txBody>
              </p:sp>
            </p:grpSp>
          </p:grpSp>
        </p:grpSp>
        <p:sp>
          <p:nvSpPr>
            <p:cNvPr id="28" name="AutoShape 390"/>
            <p:cNvSpPr>
              <a:spLocks noChangeArrowheads="1"/>
            </p:cNvSpPr>
            <p:nvPr/>
          </p:nvSpPr>
          <p:spPr bwMode="auto">
            <a:xfrm>
              <a:off x="4422080" y="1777901"/>
              <a:ext cx="4276725" cy="596900"/>
            </a:xfrm>
            <a:prstGeom prst="roundRect">
              <a:avLst>
                <a:gd name="adj" fmla="val 8051"/>
              </a:avLst>
            </a:prstGeom>
            <a:gradFill rotWithShape="0">
              <a:gsLst>
                <a:gs pos="0">
                  <a:schemeClr val="accent1"/>
                </a:gs>
                <a:gs pos="100000">
                  <a:srgbClr val="990000"/>
                </a:gs>
              </a:gsLst>
              <a:lin ang="5400000"/>
            </a:gradFill>
            <a:ln w="28575">
              <a:solidFill>
                <a:schemeClr val="bg1"/>
              </a:solidFill>
              <a:round/>
              <a:headEnd/>
              <a:tailEnd/>
            </a:ln>
            <a:effectLst>
              <a:outerShdw blurRad="63500" dist="38100" dir="2700000" algn="tl" rotWithShape="0">
                <a:srgbClr val="000000">
                  <a:alpha val="39998"/>
                </a:srgbClr>
              </a:outerShdw>
            </a:effectLst>
          </p:spPr>
          <p:txBody>
            <a:bodyPr lIns="548640" tIns="91440" rIns="182880" bIns="91440" anchor="ctr"/>
            <a:lstStyle/>
            <a:p>
              <a:pPr algn="ctr" eaLnBrk="0" hangingPunct="0">
                <a:spcBef>
                  <a:spcPct val="20000"/>
                </a:spcBef>
                <a:buClr>
                  <a:schemeClr val="tx2"/>
                </a:buClr>
                <a:buSzPct val="100000"/>
                <a:defRPr/>
              </a:pPr>
              <a:endParaRPr lang="en-US"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29" name="Text Box 101"/>
            <p:cNvSpPr txBox="1">
              <a:spLocks noChangeArrowheads="1"/>
            </p:cNvSpPr>
            <p:nvPr/>
          </p:nvSpPr>
          <p:spPr bwMode="auto">
            <a:xfrm>
              <a:off x="5403155" y="1841401"/>
              <a:ext cx="2268538" cy="182648"/>
            </a:xfrm>
            <a:prstGeom prst="rect">
              <a:avLst/>
            </a:prstGeom>
            <a:noFill/>
            <a:ln w="9525">
              <a:noFill/>
              <a:miter lim="800000"/>
              <a:headEnd/>
              <a:tailEnd/>
            </a:ln>
            <a:effectLst>
              <a:outerShdw blurRad="63500" dist="38100" dir="2700000" rotWithShape="0">
                <a:srgbClr val="000000">
                  <a:alpha val="42998"/>
                </a:srgbClr>
              </a:outerShdw>
            </a:effectLst>
          </p:spPr>
          <p:txBody>
            <a:bodyPr lIns="0" tIns="0" rIns="0" bIns="0">
              <a:spAutoFit/>
            </a:bodyPr>
            <a:lstStyle/>
            <a:p>
              <a:pPr algn="ctr">
                <a:defRPr/>
              </a:pPr>
              <a:r>
                <a:rPr lang="en-US" sz="1200" dirty="0">
                  <a:solidFill>
                    <a:srgbClr val="FFFFFF"/>
                  </a:solidFill>
                  <a:latin typeface="Arial" charset="0"/>
                </a:rPr>
                <a:t>Performance Management</a:t>
              </a:r>
            </a:p>
          </p:txBody>
        </p:sp>
        <p:sp>
          <p:nvSpPr>
            <p:cNvPr id="30" name="Rounded Rectangle 29"/>
            <p:cNvSpPr>
              <a:spLocks noChangeArrowheads="1"/>
            </p:cNvSpPr>
            <p:nvPr/>
          </p:nvSpPr>
          <p:spPr bwMode="auto">
            <a:xfrm>
              <a:off x="4609405" y="2071589"/>
              <a:ext cx="1231900" cy="242887"/>
            </a:xfrm>
            <a:prstGeom prst="roundRect">
              <a:avLst>
                <a:gd name="adj" fmla="val 16667"/>
              </a:avLst>
            </a:prstGeom>
            <a:noFill/>
            <a:ln w="12700">
              <a:solidFill>
                <a:schemeClr val="bg1"/>
              </a:solidFill>
              <a:round/>
              <a:headEnd/>
              <a:tailEnd/>
            </a:ln>
            <a:effectLst>
              <a:outerShdw blurRad="63500" dist="38100" dir="2700000" rotWithShape="0">
                <a:srgbClr val="000000">
                  <a:alpha val="42998"/>
                </a:srgbClr>
              </a:outerShdw>
            </a:effectLst>
          </p:spPr>
          <p:txBody>
            <a:bodyPr lIns="0" tIns="0" rIns="0" bIns="0" anchor="ctr"/>
            <a:lstStyle/>
            <a:p>
              <a:pPr algn="ctr">
                <a:defRPr/>
              </a:pPr>
              <a:r>
                <a:rPr lang="en-US" sz="1200" dirty="0">
                  <a:solidFill>
                    <a:schemeClr val="bg1"/>
                  </a:solidFill>
                  <a:latin typeface="+mn-lt"/>
                </a:rPr>
                <a:t>Reporting</a:t>
              </a:r>
            </a:p>
          </p:txBody>
        </p:sp>
        <p:sp>
          <p:nvSpPr>
            <p:cNvPr id="31" name="Rounded Rectangle 30"/>
            <p:cNvSpPr>
              <a:spLocks noChangeArrowheads="1"/>
            </p:cNvSpPr>
            <p:nvPr/>
          </p:nvSpPr>
          <p:spPr bwMode="auto">
            <a:xfrm>
              <a:off x="5912743" y="2071589"/>
              <a:ext cx="1236662" cy="242887"/>
            </a:xfrm>
            <a:prstGeom prst="roundRect">
              <a:avLst>
                <a:gd name="adj" fmla="val 16667"/>
              </a:avLst>
            </a:prstGeom>
            <a:noFill/>
            <a:ln w="12700">
              <a:solidFill>
                <a:schemeClr val="bg1"/>
              </a:solidFill>
              <a:round/>
              <a:headEnd/>
              <a:tailEnd/>
            </a:ln>
            <a:effectLst>
              <a:outerShdw blurRad="63500" dist="38100" dir="2700000" rotWithShape="0">
                <a:srgbClr val="000000">
                  <a:alpha val="42998"/>
                </a:srgbClr>
              </a:outerShdw>
            </a:effectLst>
          </p:spPr>
          <p:txBody>
            <a:bodyPr lIns="0" tIns="0" rIns="0" bIns="0" anchor="ctr"/>
            <a:lstStyle/>
            <a:p>
              <a:pPr algn="ctr">
                <a:defRPr/>
              </a:pPr>
              <a:r>
                <a:rPr lang="en-US" sz="1200" dirty="0">
                  <a:solidFill>
                    <a:schemeClr val="bg1"/>
                  </a:solidFill>
                  <a:latin typeface="+mn-lt"/>
                </a:rPr>
                <a:t>Analytics</a:t>
              </a:r>
            </a:p>
          </p:txBody>
        </p:sp>
        <p:sp>
          <p:nvSpPr>
            <p:cNvPr id="32" name="Rounded Rectangle 31"/>
            <p:cNvSpPr>
              <a:spLocks noChangeArrowheads="1"/>
            </p:cNvSpPr>
            <p:nvPr/>
          </p:nvSpPr>
          <p:spPr bwMode="auto">
            <a:xfrm>
              <a:off x="7217668" y="2071589"/>
              <a:ext cx="1236662" cy="242887"/>
            </a:xfrm>
            <a:prstGeom prst="roundRect">
              <a:avLst>
                <a:gd name="adj" fmla="val 16667"/>
              </a:avLst>
            </a:prstGeom>
            <a:noFill/>
            <a:ln w="12700">
              <a:solidFill>
                <a:schemeClr val="bg1"/>
              </a:solidFill>
              <a:round/>
              <a:headEnd/>
              <a:tailEnd/>
            </a:ln>
            <a:effectLst>
              <a:outerShdw blurRad="63500" dist="38100" dir="2700000" rotWithShape="0">
                <a:srgbClr val="000000">
                  <a:alpha val="42998"/>
                </a:srgbClr>
              </a:outerShdw>
            </a:effectLst>
          </p:spPr>
          <p:txBody>
            <a:bodyPr lIns="0" tIns="0" rIns="0" bIns="0" anchor="ctr"/>
            <a:lstStyle/>
            <a:p>
              <a:pPr algn="ctr">
                <a:defRPr/>
              </a:pPr>
              <a:r>
                <a:rPr lang="en-US" sz="1200" dirty="0">
                  <a:solidFill>
                    <a:schemeClr val="bg1"/>
                  </a:solidFill>
                  <a:latin typeface="+mn-lt"/>
                </a:rPr>
                <a:t>WFO</a:t>
              </a:r>
            </a:p>
          </p:txBody>
        </p:sp>
        <p:sp>
          <p:nvSpPr>
            <p:cNvPr id="33" name="TextBox 182"/>
            <p:cNvSpPr txBox="1">
              <a:spLocks noChangeAspect="1" noChangeArrowheads="1"/>
            </p:cNvSpPr>
            <p:nvPr/>
          </p:nvSpPr>
          <p:spPr bwMode="auto">
            <a:xfrm>
              <a:off x="5209586" y="3050808"/>
              <a:ext cx="2925682" cy="284119"/>
            </a:xfrm>
            <a:prstGeom prst="rect">
              <a:avLst/>
            </a:prstGeom>
            <a:noFill/>
            <a:ln w="9525">
              <a:noFill/>
              <a:miter lim="800000"/>
              <a:headEnd/>
              <a:tailEnd/>
            </a:ln>
          </p:spPr>
          <p:txBody>
            <a:bodyPr wrap="none">
              <a:spAutoFit/>
            </a:bodyPr>
            <a:lstStyle/>
            <a:p>
              <a:r>
                <a:rPr lang="en-US" sz="1200">
                  <a:solidFill>
                    <a:schemeClr val="bg1"/>
                  </a:solidFill>
                </a:rPr>
                <a:t>Assisted Experience Management</a:t>
              </a:r>
            </a:p>
          </p:txBody>
        </p:sp>
        <p:sp>
          <p:nvSpPr>
            <p:cNvPr id="34" name="AutoShape 4"/>
            <p:cNvSpPr>
              <a:spLocks noChangeArrowheads="1"/>
            </p:cNvSpPr>
            <p:nvPr/>
          </p:nvSpPr>
          <p:spPr bwMode="auto">
            <a:xfrm>
              <a:off x="4422080" y="5583139"/>
              <a:ext cx="4281488" cy="374650"/>
            </a:xfrm>
            <a:prstGeom prst="roundRect">
              <a:avLst>
                <a:gd name="adj" fmla="val 9542"/>
              </a:avLst>
            </a:prstGeom>
            <a:gradFill rotWithShape="0">
              <a:gsLst>
                <a:gs pos="0">
                  <a:srgbClr val="DDE4EA"/>
                </a:gs>
                <a:gs pos="50000">
                  <a:schemeClr val="bg1"/>
                </a:gs>
                <a:gs pos="100000">
                  <a:srgbClr val="DDE4EA"/>
                </a:gs>
              </a:gsLst>
              <a:lin ang="5400000"/>
            </a:gradFill>
            <a:ln w="25400">
              <a:solidFill>
                <a:srgbClr val="800000"/>
              </a:solidFill>
              <a:round/>
              <a:headEnd/>
              <a:tailEnd/>
            </a:ln>
            <a:effectLst>
              <a:outerShdw blurRad="63500" dist="38100" dir="2700000" algn="tl" rotWithShape="0">
                <a:srgbClr val="000000">
                  <a:alpha val="39998"/>
                </a:srgbClr>
              </a:outerShdw>
            </a:effectLst>
          </p:spPr>
          <p:txBody>
            <a:bodyPr wrap="none" anchor="ctr"/>
            <a:lstStyle/>
            <a:p>
              <a:pPr>
                <a:defRPr/>
              </a:pPr>
              <a:endParaRPr lang="en-US" sz="1050" dirty="0">
                <a:solidFill>
                  <a:srgbClr val="5C5C5C"/>
                </a:solidFill>
                <a:latin typeface="Arial" charset="0"/>
              </a:endParaRPr>
            </a:p>
          </p:txBody>
        </p:sp>
        <p:grpSp>
          <p:nvGrpSpPr>
            <p:cNvPr id="27649" name="Group 119"/>
            <p:cNvGrpSpPr>
              <a:grpSpLocks noChangeAspect="1"/>
            </p:cNvGrpSpPr>
            <p:nvPr/>
          </p:nvGrpSpPr>
          <p:grpSpPr bwMode="auto">
            <a:xfrm>
              <a:off x="6298296" y="5633035"/>
              <a:ext cx="529333" cy="241771"/>
              <a:chOff x="810817" y="3652841"/>
              <a:chExt cx="1025428" cy="500066"/>
            </a:xfrm>
          </p:grpSpPr>
          <p:pic>
            <p:nvPicPr>
              <p:cNvPr id="39" name="Picture 13" descr="auralogo_rev.png"/>
              <p:cNvPicPr>
                <a:picLocks noChangeAspect="1"/>
              </p:cNvPicPr>
              <p:nvPr/>
            </p:nvPicPr>
            <p:blipFill>
              <a:blip r:embed="rId7" cstate="print">
                <a:lum bright="-100000"/>
              </a:blip>
              <a:srcRect t="36189"/>
              <a:stretch>
                <a:fillRect/>
              </a:stretch>
            </p:blipFill>
            <p:spPr bwMode="auto">
              <a:xfrm>
                <a:off x="810817" y="3833817"/>
                <a:ext cx="1025428" cy="319090"/>
              </a:xfrm>
              <a:prstGeom prst="rect">
                <a:avLst/>
              </a:prstGeom>
              <a:noFill/>
              <a:ln w="9525">
                <a:noFill/>
                <a:miter lim="800000"/>
                <a:headEnd/>
                <a:tailEnd/>
              </a:ln>
            </p:spPr>
          </p:pic>
          <p:pic>
            <p:nvPicPr>
              <p:cNvPr id="40" name="Picture 13" descr="auralogo_rev.png"/>
              <p:cNvPicPr>
                <a:picLocks noChangeAspect="1"/>
              </p:cNvPicPr>
              <p:nvPr/>
            </p:nvPicPr>
            <p:blipFill>
              <a:blip r:embed="rId7" cstate="print"/>
              <a:srcRect b="63809"/>
              <a:stretch>
                <a:fillRect/>
              </a:stretch>
            </p:blipFill>
            <p:spPr bwMode="auto">
              <a:xfrm>
                <a:off x="810817" y="3652841"/>
                <a:ext cx="1025428" cy="180976"/>
              </a:xfrm>
              <a:prstGeom prst="rect">
                <a:avLst/>
              </a:prstGeom>
              <a:noFill/>
              <a:ln w="9525">
                <a:noFill/>
                <a:miter lim="800000"/>
                <a:headEnd/>
                <a:tailEnd/>
              </a:ln>
            </p:spPr>
          </p:pic>
        </p:grpSp>
        <p:sp>
          <p:nvSpPr>
            <p:cNvPr id="36" name="AutoShape 4"/>
            <p:cNvSpPr>
              <a:spLocks noChangeArrowheads="1"/>
            </p:cNvSpPr>
            <p:nvPr/>
          </p:nvSpPr>
          <p:spPr bwMode="auto">
            <a:xfrm>
              <a:off x="4422080" y="5129114"/>
              <a:ext cx="4281488" cy="374650"/>
            </a:xfrm>
            <a:prstGeom prst="roundRect">
              <a:avLst>
                <a:gd name="adj" fmla="val 9542"/>
              </a:avLst>
            </a:prstGeom>
            <a:gradFill rotWithShape="0">
              <a:gsLst>
                <a:gs pos="0">
                  <a:srgbClr val="DDE4EA"/>
                </a:gs>
                <a:gs pos="50000">
                  <a:schemeClr val="bg1"/>
                </a:gs>
                <a:gs pos="100000">
                  <a:srgbClr val="DDE4EA"/>
                </a:gs>
              </a:gsLst>
              <a:lin ang="5400000"/>
            </a:gradFill>
            <a:ln w="25400">
              <a:solidFill>
                <a:srgbClr val="800000"/>
              </a:solidFill>
              <a:round/>
              <a:headEnd/>
              <a:tailEnd/>
            </a:ln>
            <a:effectLst>
              <a:outerShdw blurRad="63500" dist="38100" dir="2700000" algn="tl" rotWithShape="0">
                <a:srgbClr val="000000">
                  <a:alpha val="39998"/>
                </a:srgbClr>
              </a:outerShdw>
            </a:effectLst>
          </p:spPr>
          <p:txBody>
            <a:bodyPr wrap="none" anchor="ctr"/>
            <a:lstStyle/>
            <a:p>
              <a:pPr>
                <a:defRPr/>
              </a:pPr>
              <a:endParaRPr lang="en-US" sz="1050" dirty="0">
                <a:solidFill>
                  <a:srgbClr val="5C5C5C"/>
                </a:solidFill>
                <a:latin typeface="Arial" charset="0"/>
              </a:endParaRPr>
            </a:p>
          </p:txBody>
        </p:sp>
        <p:sp>
          <p:nvSpPr>
            <p:cNvPr id="37" name="Text Box 191"/>
            <p:cNvSpPr txBox="1">
              <a:spLocks noChangeAspect="1" noChangeArrowheads="1"/>
            </p:cNvSpPr>
            <p:nvPr/>
          </p:nvSpPr>
          <p:spPr bwMode="auto">
            <a:xfrm>
              <a:off x="4780397" y="5243912"/>
              <a:ext cx="3810183" cy="182648"/>
            </a:xfrm>
            <a:prstGeom prst="rect">
              <a:avLst/>
            </a:prstGeom>
            <a:noFill/>
            <a:ln w="9525">
              <a:noFill/>
              <a:miter lim="800000"/>
              <a:headEnd/>
              <a:tailEnd/>
            </a:ln>
          </p:spPr>
          <p:txBody>
            <a:bodyPr wrap="none" lIns="0" tIns="0" rIns="0" bIns="0">
              <a:spAutoFit/>
            </a:bodyPr>
            <a:lstStyle/>
            <a:p>
              <a:r>
                <a:rPr lang="en-US" sz="1200" dirty="0">
                  <a:solidFill>
                    <a:schemeClr val="tx1"/>
                  </a:solidFill>
                </a:rPr>
                <a:t>Avaya Agile Communication Environment </a:t>
              </a:r>
              <a:r>
                <a:rPr lang="en-US" sz="1200" dirty="0" smtClean="0">
                  <a:solidFill>
                    <a:schemeClr val="tx1"/>
                  </a:solidFill>
                </a:rPr>
                <a:t>(ACE)</a:t>
              </a:r>
              <a:endParaRPr lang="en-US" sz="1200" dirty="0">
                <a:solidFill>
                  <a:schemeClr val="tx1"/>
                </a:solidFill>
              </a:endParaRPr>
            </a:p>
          </p:txBody>
        </p:sp>
        <p:sp>
          <p:nvSpPr>
            <p:cNvPr id="38" name="Rectangle 182"/>
            <p:cNvSpPr>
              <a:spLocks noChangeAspect="1" noChangeArrowheads="1"/>
            </p:cNvSpPr>
            <p:nvPr/>
          </p:nvSpPr>
          <p:spPr bwMode="auto">
            <a:xfrm>
              <a:off x="5072245" y="1490028"/>
              <a:ext cx="3155970" cy="208867"/>
            </a:xfrm>
            <a:prstGeom prst="rect">
              <a:avLst/>
            </a:prstGeom>
            <a:noFill/>
            <a:ln w="9525">
              <a:noFill/>
              <a:miter lim="800000"/>
              <a:headEnd/>
              <a:tailEnd/>
            </a:ln>
          </p:spPr>
          <p:txBody>
            <a:bodyPr lIns="0" tIns="0" rIns="0" bIns="0">
              <a:spAutoFit/>
            </a:bodyPr>
            <a:lstStyle/>
            <a:p>
              <a:pPr algn="ctr">
                <a:lnSpc>
                  <a:spcPct val="85000"/>
                </a:lnSpc>
              </a:pPr>
              <a:r>
                <a:rPr lang="en-US" sz="1400" b="1" dirty="0">
                  <a:solidFill>
                    <a:schemeClr val="tx1"/>
                  </a:solidFill>
                  <a:cs typeface="Arial" pitchFamily="34" charset="0"/>
                </a:rPr>
                <a:t>End to End Services</a:t>
              </a:r>
            </a:p>
          </p:txBody>
        </p:sp>
      </p:grpSp>
    </p:spTree>
    <p:extLst>
      <p:ext uri="{BB962C8B-B14F-4D97-AF65-F5344CB8AC3E}">
        <p14:creationId xmlns:p14="http://schemas.microsoft.com/office/powerpoint/2010/main" xmlns="" val="18365741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lvl="0"/>
            <a:r>
              <a:rPr lang="en-US" dirty="0" smtClean="0"/>
              <a:t>Proactive Contact Advantages</a:t>
            </a:r>
            <a:endParaRPr lang="en-US" dirty="0"/>
          </a:p>
        </p:txBody>
      </p:sp>
      <p:sp>
        <p:nvSpPr>
          <p:cNvPr id="13" name="Content Placeholder 12"/>
          <p:cNvSpPr>
            <a:spLocks noGrp="1"/>
          </p:cNvSpPr>
          <p:nvPr>
            <p:ph idx="1"/>
          </p:nvPr>
        </p:nvSpPr>
        <p:spPr/>
        <p:txBody>
          <a:bodyPr/>
          <a:lstStyle/>
          <a:p>
            <a:endParaRPr lang="en-US"/>
          </a:p>
        </p:txBody>
      </p:sp>
      <p:sp>
        <p:nvSpPr>
          <p:cNvPr id="30" name="Slide Number Placeholder 29"/>
          <p:cNvSpPr>
            <a:spLocks noGrp="1"/>
          </p:cNvSpPr>
          <p:nvPr>
            <p:ph type="sldNum" sz="quarter" idx="4294967295"/>
          </p:nvPr>
        </p:nvSpPr>
        <p:spPr>
          <a:xfrm>
            <a:off x="7010400" y="6557963"/>
            <a:ext cx="2133600" cy="244475"/>
          </a:xfrm>
          <a:prstGeom prst="rect">
            <a:avLst/>
          </a:prstGeom>
        </p:spPr>
        <p:txBody>
          <a:bodyPr/>
          <a:lstStyle/>
          <a:p>
            <a:pPr>
              <a:defRPr/>
            </a:pPr>
            <a:fld id="{5C94E130-DA46-475B-BD5E-32F76176D3EB}" type="slidenum">
              <a:rPr lang="en-US" smtClean="0"/>
              <a:pPr>
                <a:defRPr/>
              </a:pPr>
              <a:t>11</a:t>
            </a:fld>
            <a:endParaRPr lang="en-US" dirty="0"/>
          </a:p>
        </p:txBody>
      </p:sp>
      <p:sp>
        <p:nvSpPr>
          <p:cNvPr id="2" name="AutoShape 25"/>
          <p:cNvSpPr>
            <a:spLocks noChangeArrowheads="1"/>
          </p:cNvSpPr>
          <p:nvPr/>
        </p:nvSpPr>
        <p:spPr bwMode="auto">
          <a:xfrm>
            <a:off x="461325" y="2681034"/>
            <a:ext cx="8215313" cy="1069975"/>
          </a:xfrm>
          <a:prstGeom prst="roundRect">
            <a:avLst>
              <a:gd name="adj" fmla="val 3648"/>
            </a:avLst>
          </a:prstGeom>
          <a:gradFill rotWithShape="1">
            <a:gsLst>
              <a:gs pos="0">
                <a:schemeClr val="bg1">
                  <a:lumMod val="85000"/>
                </a:schemeClr>
              </a:gs>
              <a:gs pos="100000">
                <a:schemeClr val="bg1"/>
              </a:gs>
            </a:gsLst>
            <a:lin ang="5400000" scaled="1"/>
          </a:gradFill>
          <a:ln w="15875" algn="ctr">
            <a:solidFill>
              <a:schemeClr val="bg1"/>
            </a:solidFill>
            <a:round/>
            <a:headEnd/>
            <a:tailEnd/>
          </a:ln>
          <a:effectLst>
            <a:outerShdw dist="50800" dir="2700000" rotWithShape="0">
              <a:srgbClr val="000000">
                <a:alpha val="48999"/>
              </a:srgbClr>
            </a:outerShdw>
          </a:effectLst>
        </p:spPr>
        <p:txBody>
          <a:bodyPr rIns="0" bIns="0"/>
          <a:lstStyle/>
          <a:p>
            <a:pPr marL="446088" lvl="1" indent="-285750">
              <a:defRPr/>
            </a:pPr>
            <a:r>
              <a:rPr lang="en-US" sz="1600" b="1" dirty="0" smtClean="0">
                <a:solidFill>
                  <a:srgbClr val="323232"/>
                </a:solidFill>
                <a:latin typeface="Arial" pitchFamily="34" charset="0"/>
                <a:cs typeface="Arial" pitchFamily="34" charset="0"/>
              </a:rPr>
              <a:t>Predictive Dialing: </a:t>
            </a:r>
            <a:endParaRPr lang="en-US" sz="1600" b="1" dirty="0">
              <a:solidFill>
                <a:srgbClr val="323232"/>
              </a:solidFill>
              <a:latin typeface="Arial" pitchFamily="34" charset="0"/>
              <a:cs typeface="Arial" pitchFamily="34" charset="0"/>
            </a:endParaRPr>
          </a:p>
          <a:p>
            <a:pPr marL="446088" lvl="1" indent="-285750">
              <a:defRPr/>
            </a:pPr>
            <a:r>
              <a:rPr lang="en-US" sz="1600" dirty="0">
                <a:solidFill>
                  <a:srgbClr val="323232"/>
                </a:solidFill>
                <a:latin typeface="Arial" pitchFamily="34" charset="0"/>
                <a:cs typeface="Arial" pitchFamily="34" charset="0"/>
              </a:rPr>
              <a:t>	</a:t>
            </a:r>
            <a:r>
              <a:rPr lang="en-US" sz="1600" dirty="0" smtClean="0">
                <a:solidFill>
                  <a:srgbClr val="323232"/>
                </a:solidFill>
                <a:latin typeface="Arial" pitchFamily="34" charset="0"/>
                <a:cs typeface="Arial" pitchFamily="34" charset="0"/>
              </a:rPr>
              <a:t>Multiple Expert Calling Algorithms – minimizes the time agents spend between each productive contact thereby maximizing their overall productivity</a:t>
            </a:r>
            <a:endParaRPr lang="en-US" sz="1600" dirty="0">
              <a:solidFill>
                <a:srgbClr val="323232"/>
              </a:solidFill>
              <a:latin typeface="Arial" pitchFamily="34" charset="0"/>
              <a:cs typeface="Arial" pitchFamily="34" charset="0"/>
            </a:endParaRPr>
          </a:p>
        </p:txBody>
      </p:sp>
      <p:sp>
        <p:nvSpPr>
          <p:cNvPr id="8" name="AutoShape 25"/>
          <p:cNvSpPr>
            <a:spLocks noChangeArrowheads="1"/>
          </p:cNvSpPr>
          <p:nvPr/>
        </p:nvSpPr>
        <p:spPr bwMode="auto">
          <a:xfrm>
            <a:off x="461325" y="4009002"/>
            <a:ext cx="8218487" cy="1069975"/>
          </a:xfrm>
          <a:prstGeom prst="roundRect">
            <a:avLst>
              <a:gd name="adj" fmla="val 3648"/>
            </a:avLst>
          </a:prstGeom>
          <a:gradFill rotWithShape="1">
            <a:gsLst>
              <a:gs pos="0">
                <a:schemeClr val="bg1">
                  <a:lumMod val="75000"/>
                </a:schemeClr>
              </a:gs>
              <a:gs pos="100000">
                <a:schemeClr val="bg1"/>
              </a:gs>
            </a:gsLst>
            <a:lin ang="5400000" scaled="1"/>
          </a:gradFill>
          <a:ln w="15875" algn="ctr">
            <a:solidFill>
              <a:schemeClr val="bg1"/>
            </a:solidFill>
            <a:round/>
            <a:headEnd/>
            <a:tailEnd/>
          </a:ln>
          <a:effectLst>
            <a:outerShdw dist="50800" dir="2700000" rotWithShape="0">
              <a:srgbClr val="000000">
                <a:alpha val="48999"/>
              </a:srgbClr>
            </a:outerShdw>
          </a:effectLst>
        </p:spPr>
        <p:txBody>
          <a:bodyPr rIns="0" bIns="0"/>
          <a:lstStyle/>
          <a:p>
            <a:pPr marL="446088" lvl="1" indent="-285750">
              <a:defRPr/>
            </a:pPr>
            <a:r>
              <a:rPr lang="en-US" sz="1600" b="1" dirty="0" smtClean="0">
                <a:solidFill>
                  <a:srgbClr val="323232"/>
                </a:solidFill>
                <a:latin typeface="Arial" pitchFamily="34" charset="0"/>
                <a:cs typeface="Arial" pitchFamily="34" charset="0"/>
              </a:rPr>
              <a:t>Blending: </a:t>
            </a:r>
            <a:endParaRPr lang="en-US" sz="1600" b="1" dirty="0">
              <a:solidFill>
                <a:srgbClr val="323232"/>
              </a:solidFill>
              <a:latin typeface="Arial" pitchFamily="34" charset="0"/>
              <a:cs typeface="Arial" pitchFamily="34" charset="0"/>
            </a:endParaRPr>
          </a:p>
          <a:p>
            <a:pPr marL="446088" lvl="1" indent="-285750">
              <a:defRPr/>
            </a:pPr>
            <a:r>
              <a:rPr lang="en-US" sz="1600" dirty="0">
                <a:solidFill>
                  <a:srgbClr val="323232"/>
                </a:solidFill>
                <a:latin typeface="Arial" pitchFamily="34" charset="0"/>
                <a:cs typeface="Arial" pitchFamily="34" charset="0"/>
              </a:rPr>
              <a:t>	</a:t>
            </a:r>
            <a:r>
              <a:rPr lang="en-US" sz="1600" dirty="0" smtClean="0">
                <a:solidFill>
                  <a:srgbClr val="323232"/>
                </a:solidFill>
                <a:latin typeface="Arial" pitchFamily="34" charset="0"/>
                <a:cs typeface="Arial" pitchFamily="34" charset="0"/>
              </a:rPr>
              <a:t>Outbound and Inbound Blending – three unique options allow customers to match their business objectives with a blending option.  Captures non-productive Agent Ready Time and uses it for productive outbound campaigns </a:t>
            </a:r>
            <a:endParaRPr lang="en-US" sz="1600" dirty="0">
              <a:solidFill>
                <a:srgbClr val="323232"/>
              </a:solidFill>
              <a:latin typeface="Arial" pitchFamily="34" charset="0"/>
              <a:cs typeface="Arial" pitchFamily="34" charset="0"/>
            </a:endParaRPr>
          </a:p>
          <a:p>
            <a:pPr marL="742950" lvl="1" indent="-285750">
              <a:defRPr/>
            </a:pPr>
            <a:endParaRPr lang="en-US" sz="1600" b="1" dirty="0">
              <a:solidFill>
                <a:srgbClr val="323232"/>
              </a:solidFill>
              <a:latin typeface="Arial" pitchFamily="34" charset="0"/>
              <a:cs typeface="Arial" pitchFamily="34" charset="0"/>
            </a:endParaRPr>
          </a:p>
        </p:txBody>
      </p:sp>
      <p:sp>
        <p:nvSpPr>
          <p:cNvPr id="9" name="AutoShape 25"/>
          <p:cNvSpPr>
            <a:spLocks noChangeArrowheads="1"/>
          </p:cNvSpPr>
          <p:nvPr/>
        </p:nvSpPr>
        <p:spPr bwMode="auto">
          <a:xfrm>
            <a:off x="461325" y="1380271"/>
            <a:ext cx="8215312" cy="1073150"/>
          </a:xfrm>
          <a:prstGeom prst="roundRect">
            <a:avLst>
              <a:gd name="adj" fmla="val 3648"/>
            </a:avLst>
          </a:prstGeom>
          <a:solidFill>
            <a:schemeClr val="tx2">
              <a:lumMod val="90000"/>
            </a:schemeClr>
          </a:solidFill>
          <a:ln>
            <a:headEnd/>
            <a:tailEnd/>
          </a:ln>
        </p:spPr>
        <p:style>
          <a:lnRef idx="1">
            <a:schemeClr val="accent2"/>
          </a:lnRef>
          <a:fillRef idx="2">
            <a:schemeClr val="accent2"/>
          </a:fillRef>
          <a:effectRef idx="1">
            <a:schemeClr val="accent2"/>
          </a:effectRef>
          <a:fontRef idx="minor">
            <a:schemeClr val="dk1"/>
          </a:fontRef>
        </p:style>
        <p:txBody>
          <a:bodyPr rIns="0" bIns="0"/>
          <a:lstStyle/>
          <a:p>
            <a:pPr marL="446088" lvl="1" indent="-285750">
              <a:defRPr/>
            </a:pPr>
            <a:r>
              <a:rPr lang="en-US" sz="1600" b="1" dirty="0" smtClean="0">
                <a:solidFill>
                  <a:srgbClr val="323232"/>
                </a:solidFill>
                <a:latin typeface="Arial" pitchFamily="34" charset="0"/>
              </a:rPr>
              <a:t>Call Detection Accuracy</a:t>
            </a:r>
            <a:r>
              <a:rPr lang="en-US" sz="1600" dirty="0" smtClean="0">
                <a:solidFill>
                  <a:srgbClr val="323232"/>
                </a:solidFill>
                <a:latin typeface="Arial" pitchFamily="34" charset="0"/>
              </a:rPr>
              <a:t>:  </a:t>
            </a:r>
            <a:r>
              <a:rPr lang="en-US" sz="1600" dirty="0">
                <a:solidFill>
                  <a:srgbClr val="323232"/>
                </a:solidFill>
                <a:latin typeface="Arial" pitchFamily="34" charset="0"/>
              </a:rPr>
              <a:t>	</a:t>
            </a:r>
          </a:p>
          <a:p>
            <a:pPr marL="446088" lvl="1" indent="-285750">
              <a:defRPr/>
            </a:pPr>
            <a:r>
              <a:rPr lang="en-US" sz="1600" dirty="0">
                <a:solidFill>
                  <a:srgbClr val="323232"/>
                </a:solidFill>
                <a:latin typeface="Arial" pitchFamily="34" charset="0"/>
              </a:rPr>
              <a:t>	</a:t>
            </a:r>
            <a:r>
              <a:rPr lang="en-US" sz="1600" dirty="0" smtClean="0">
                <a:solidFill>
                  <a:srgbClr val="323232"/>
                </a:solidFill>
                <a:latin typeface="Arial" pitchFamily="34" charset="0"/>
              </a:rPr>
              <a:t>Enhanced Call Progress Analysis delivers the highest percentage of productive live contacts to agents - 98.9% call detection accuracy  (white-paper available)</a:t>
            </a:r>
            <a:endParaRPr lang="en-US" sz="1600" dirty="0">
              <a:solidFill>
                <a:srgbClr val="323232"/>
              </a:solidFill>
              <a:latin typeface="Arial" pitchFamily="34" charset="0"/>
            </a:endParaRPr>
          </a:p>
        </p:txBody>
      </p:sp>
      <p:sp>
        <p:nvSpPr>
          <p:cNvPr id="10" name="AutoShape 25"/>
          <p:cNvSpPr>
            <a:spLocks noChangeArrowheads="1"/>
          </p:cNvSpPr>
          <p:nvPr/>
        </p:nvSpPr>
        <p:spPr bwMode="auto">
          <a:xfrm>
            <a:off x="461325" y="5348364"/>
            <a:ext cx="8218487" cy="1069975"/>
          </a:xfrm>
          <a:prstGeom prst="roundRect">
            <a:avLst>
              <a:gd name="adj" fmla="val 3648"/>
            </a:avLst>
          </a:prstGeom>
          <a:gradFill rotWithShape="1">
            <a:gsLst>
              <a:gs pos="0">
                <a:schemeClr val="bg1">
                  <a:lumMod val="65000"/>
                </a:schemeClr>
              </a:gs>
              <a:gs pos="100000">
                <a:schemeClr val="bg1"/>
              </a:gs>
            </a:gsLst>
            <a:lin ang="5400000" scaled="1"/>
          </a:gradFill>
          <a:ln w="15875" algn="ctr">
            <a:solidFill>
              <a:schemeClr val="bg1"/>
            </a:solidFill>
            <a:round/>
            <a:headEnd/>
            <a:tailEnd/>
          </a:ln>
          <a:effectLst>
            <a:outerShdw dist="50800" dir="2700000" rotWithShape="0">
              <a:srgbClr val="000000">
                <a:alpha val="48999"/>
              </a:srgbClr>
            </a:outerShdw>
          </a:effectLst>
        </p:spPr>
        <p:txBody>
          <a:bodyPr rIns="0" bIns="0"/>
          <a:lstStyle/>
          <a:p>
            <a:pPr marL="446088" lvl="1" indent="-285750">
              <a:defRPr/>
            </a:pPr>
            <a:r>
              <a:rPr lang="en-US" sz="1600" b="1" dirty="0" smtClean="0">
                <a:solidFill>
                  <a:srgbClr val="323232"/>
                </a:solidFill>
                <a:latin typeface="Arial" pitchFamily="34" charset="0"/>
                <a:cs typeface="Arial" pitchFamily="34" charset="0"/>
              </a:rPr>
              <a:t>Platform Reliability: </a:t>
            </a:r>
            <a:endParaRPr lang="en-US" sz="1600" b="1" dirty="0">
              <a:solidFill>
                <a:srgbClr val="323232"/>
              </a:solidFill>
              <a:latin typeface="Arial" pitchFamily="34" charset="0"/>
              <a:cs typeface="Arial" pitchFamily="34" charset="0"/>
            </a:endParaRPr>
          </a:p>
          <a:p>
            <a:pPr marL="446088" lvl="1" indent="-285750">
              <a:defRPr/>
            </a:pPr>
            <a:r>
              <a:rPr lang="en-US" sz="1600" dirty="0">
                <a:solidFill>
                  <a:srgbClr val="323232"/>
                </a:solidFill>
                <a:latin typeface="Arial" pitchFamily="34" charset="0"/>
                <a:cs typeface="Arial" pitchFamily="34" charset="0"/>
              </a:rPr>
              <a:t>	</a:t>
            </a:r>
            <a:r>
              <a:rPr lang="en-US" sz="1600" dirty="0" smtClean="0">
                <a:solidFill>
                  <a:srgbClr val="323232"/>
                </a:solidFill>
                <a:latin typeface="Arial" pitchFamily="34" charset="0"/>
                <a:cs typeface="Arial" pitchFamily="34" charset="0"/>
              </a:rPr>
              <a:t>Redhat Linux OS running on server-class systems.  Server includes dual power supply and RAID1 (RAID5 is available as an option).  Power supplies and hard-drives are hot-swappable </a:t>
            </a:r>
            <a:endParaRPr lang="en-US" sz="1600" dirty="0">
              <a:solidFill>
                <a:srgbClr val="323232"/>
              </a:solidFill>
              <a:latin typeface="Arial" pitchFamily="34" charset="0"/>
              <a:cs typeface="Arial" pitchFamily="34" charset="0"/>
            </a:endParaRPr>
          </a:p>
          <a:p>
            <a:pPr marL="742950" lvl="1" indent="-285750">
              <a:defRPr/>
            </a:pPr>
            <a:endParaRPr lang="en-US" sz="1600" b="1" dirty="0">
              <a:solidFill>
                <a:srgbClr val="323232"/>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AutoShape 3"/>
          <p:cNvSpPr>
            <a:spLocks noChangeArrowheads="1"/>
          </p:cNvSpPr>
          <p:nvPr/>
        </p:nvSpPr>
        <p:spPr bwMode="gray">
          <a:xfrm>
            <a:off x="314325" y="1968500"/>
            <a:ext cx="8378825" cy="2868613"/>
          </a:xfrm>
          <a:prstGeom prst="roundRect">
            <a:avLst>
              <a:gd name="adj" fmla="val 8907"/>
            </a:avLst>
          </a:prstGeom>
          <a:gradFill rotWithShape="1">
            <a:gsLst>
              <a:gs pos="0">
                <a:schemeClr val="bg2">
                  <a:alpha val="50000"/>
                </a:schemeClr>
              </a:gs>
              <a:gs pos="100000">
                <a:schemeClr val="bg2">
                  <a:gamma/>
                  <a:tint val="36471"/>
                  <a:invGamma/>
                </a:schemeClr>
              </a:gs>
            </a:gsLst>
            <a:lin ang="0" scaled="1"/>
          </a:gradFill>
          <a:ln w="9525">
            <a:noFill/>
            <a:round/>
            <a:headEnd/>
            <a:tailEnd/>
          </a:ln>
          <a:effectLst/>
        </p:spPr>
        <p:txBody>
          <a:bodyPr wrap="none" anchor="ctr"/>
          <a:lstStyle/>
          <a:p>
            <a:pPr>
              <a:defRPr/>
            </a:pPr>
            <a:endParaRPr lang="en-US"/>
          </a:p>
        </p:txBody>
      </p:sp>
      <p:grpSp>
        <p:nvGrpSpPr>
          <p:cNvPr id="2" name="Group 4"/>
          <p:cNvGrpSpPr>
            <a:grpSpLocks/>
          </p:cNvGrpSpPr>
          <p:nvPr/>
        </p:nvGrpSpPr>
        <p:grpSpPr bwMode="auto">
          <a:xfrm>
            <a:off x="3041650" y="3162300"/>
            <a:ext cx="504825" cy="496888"/>
            <a:chOff x="1872" y="2352"/>
            <a:chExt cx="240" cy="240"/>
          </a:xfrm>
        </p:grpSpPr>
        <p:grpSp>
          <p:nvGrpSpPr>
            <p:cNvPr id="3" name="Group 5"/>
            <p:cNvGrpSpPr>
              <a:grpSpLocks/>
            </p:cNvGrpSpPr>
            <p:nvPr/>
          </p:nvGrpSpPr>
          <p:grpSpPr bwMode="auto">
            <a:xfrm>
              <a:off x="1968" y="2352"/>
              <a:ext cx="144" cy="240"/>
              <a:chOff x="1968" y="2352"/>
              <a:chExt cx="144" cy="240"/>
            </a:xfrm>
          </p:grpSpPr>
          <p:sp>
            <p:nvSpPr>
              <p:cNvPr id="32813" name="Oval 6"/>
              <p:cNvSpPr>
                <a:spLocks noChangeArrowheads="1"/>
              </p:cNvSpPr>
              <p:nvPr/>
            </p:nvSpPr>
            <p:spPr bwMode="gray">
              <a:xfrm>
                <a:off x="1968" y="2352"/>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814" name="Oval 7"/>
              <p:cNvSpPr>
                <a:spLocks noChangeArrowheads="1"/>
              </p:cNvSpPr>
              <p:nvPr/>
            </p:nvSpPr>
            <p:spPr bwMode="gray">
              <a:xfrm>
                <a:off x="2016" y="2400"/>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815" name="Oval 8"/>
              <p:cNvSpPr>
                <a:spLocks noChangeArrowheads="1"/>
              </p:cNvSpPr>
              <p:nvPr/>
            </p:nvSpPr>
            <p:spPr bwMode="gray">
              <a:xfrm>
                <a:off x="2064" y="2448"/>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816" name="Oval 9"/>
              <p:cNvSpPr>
                <a:spLocks noChangeArrowheads="1"/>
              </p:cNvSpPr>
              <p:nvPr/>
            </p:nvSpPr>
            <p:spPr bwMode="gray">
              <a:xfrm>
                <a:off x="2016" y="2496"/>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817" name="Oval 10"/>
              <p:cNvSpPr>
                <a:spLocks noChangeArrowheads="1"/>
              </p:cNvSpPr>
              <p:nvPr/>
            </p:nvSpPr>
            <p:spPr bwMode="gray">
              <a:xfrm>
                <a:off x="1968" y="2544"/>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grpSp>
        <p:grpSp>
          <p:nvGrpSpPr>
            <p:cNvPr id="4" name="Group 11"/>
            <p:cNvGrpSpPr>
              <a:grpSpLocks/>
            </p:cNvGrpSpPr>
            <p:nvPr/>
          </p:nvGrpSpPr>
          <p:grpSpPr bwMode="auto">
            <a:xfrm>
              <a:off x="1872" y="2352"/>
              <a:ext cx="144" cy="240"/>
              <a:chOff x="1968" y="2352"/>
              <a:chExt cx="144" cy="240"/>
            </a:xfrm>
          </p:grpSpPr>
          <p:sp>
            <p:nvSpPr>
              <p:cNvPr id="32808" name="Oval 12"/>
              <p:cNvSpPr>
                <a:spLocks noChangeArrowheads="1"/>
              </p:cNvSpPr>
              <p:nvPr/>
            </p:nvSpPr>
            <p:spPr bwMode="gray">
              <a:xfrm>
                <a:off x="1968" y="2352"/>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809" name="Oval 13"/>
              <p:cNvSpPr>
                <a:spLocks noChangeArrowheads="1"/>
              </p:cNvSpPr>
              <p:nvPr/>
            </p:nvSpPr>
            <p:spPr bwMode="gray">
              <a:xfrm>
                <a:off x="2016" y="2400"/>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810" name="Oval 14"/>
              <p:cNvSpPr>
                <a:spLocks noChangeArrowheads="1"/>
              </p:cNvSpPr>
              <p:nvPr/>
            </p:nvSpPr>
            <p:spPr bwMode="gray">
              <a:xfrm>
                <a:off x="2064" y="2448"/>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811" name="Oval 15"/>
              <p:cNvSpPr>
                <a:spLocks noChangeArrowheads="1"/>
              </p:cNvSpPr>
              <p:nvPr/>
            </p:nvSpPr>
            <p:spPr bwMode="gray">
              <a:xfrm>
                <a:off x="2016" y="2496"/>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812" name="Oval 16"/>
              <p:cNvSpPr>
                <a:spLocks noChangeArrowheads="1"/>
              </p:cNvSpPr>
              <p:nvPr/>
            </p:nvSpPr>
            <p:spPr bwMode="gray">
              <a:xfrm>
                <a:off x="1968" y="2544"/>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grpSp>
      </p:grpSp>
      <p:pic>
        <p:nvPicPr>
          <p:cNvPr id="32773" name="Picture 17" descr="goldCoinsGreenUpArrow-50%"/>
          <p:cNvPicPr>
            <a:picLocks noChangeAspect="1" noChangeArrowheads="1"/>
          </p:cNvPicPr>
          <p:nvPr/>
        </p:nvPicPr>
        <p:blipFill>
          <a:blip r:embed="rId3" cstate="print">
            <a:extLst>
              <a:ext uri="{28A0092B-C50C-407E-A947-70E740481C1C}">
                <a14:useLocalDpi xmlns:a14="http://schemas.microsoft.com/office/drawing/2010/main" xmlns="" val="0"/>
              </a:ext>
            </a:extLst>
          </a:blip>
          <a:srcRect r="6000" b="5518"/>
          <a:stretch>
            <a:fillRect/>
          </a:stretch>
        </p:blipFill>
        <p:spPr bwMode="auto">
          <a:xfrm>
            <a:off x="5969000" y="3590925"/>
            <a:ext cx="3175000" cy="292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8"/>
          <p:cNvGrpSpPr>
            <a:grpSpLocks/>
          </p:cNvGrpSpPr>
          <p:nvPr/>
        </p:nvGrpSpPr>
        <p:grpSpPr bwMode="auto">
          <a:xfrm>
            <a:off x="600075" y="3865563"/>
            <a:ext cx="2319338" cy="2651125"/>
            <a:chOff x="378" y="2603"/>
            <a:chExt cx="1461" cy="1498"/>
          </a:xfrm>
        </p:grpSpPr>
        <p:sp>
          <p:nvSpPr>
            <p:cNvPr id="32804" name="Rectangle 19"/>
            <p:cNvSpPr>
              <a:spLocks noChangeArrowheads="1"/>
            </p:cNvSpPr>
            <p:nvPr/>
          </p:nvSpPr>
          <p:spPr bwMode="auto">
            <a:xfrm>
              <a:off x="378" y="2603"/>
              <a:ext cx="1461" cy="1498"/>
            </a:xfrm>
            <a:prstGeom prst="rect">
              <a:avLst/>
            </a:prstGeom>
            <a:solidFill>
              <a:srgbClr val="0A3F70">
                <a:alpha val="6509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GB"/>
            </a:p>
          </p:txBody>
        </p:sp>
        <p:sp>
          <p:nvSpPr>
            <p:cNvPr id="32805" name="Text Box 20"/>
            <p:cNvSpPr txBox="1">
              <a:spLocks noChangeArrowheads="1"/>
            </p:cNvSpPr>
            <p:nvPr/>
          </p:nvSpPr>
          <p:spPr bwMode="auto">
            <a:xfrm>
              <a:off x="426" y="3150"/>
              <a:ext cx="1356" cy="905"/>
            </a:xfrm>
            <a:prstGeom prst="rect">
              <a:avLst/>
            </a:prstGeom>
            <a:solidFill>
              <a:srgbClr val="0A3F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eaLnBrk="0" fontAlgn="base" hangingPunct="0">
                <a:lnSpc>
                  <a:spcPct val="90000"/>
                </a:lnSpc>
                <a:spcBef>
                  <a:spcPct val="0"/>
                </a:spcBef>
                <a:spcAft>
                  <a:spcPct val="0"/>
                </a:spcAft>
                <a:defRPr>
                  <a:solidFill>
                    <a:schemeClr val="tx2"/>
                  </a:solidFill>
                  <a:latin typeface="Arial" charset="0"/>
                </a:defRPr>
              </a:lvl6pPr>
              <a:lvl7pPr marL="2971800" indent="-228600" eaLnBrk="0" fontAlgn="base" hangingPunct="0">
                <a:lnSpc>
                  <a:spcPct val="90000"/>
                </a:lnSpc>
                <a:spcBef>
                  <a:spcPct val="0"/>
                </a:spcBef>
                <a:spcAft>
                  <a:spcPct val="0"/>
                </a:spcAft>
                <a:defRPr>
                  <a:solidFill>
                    <a:schemeClr val="tx2"/>
                  </a:solidFill>
                  <a:latin typeface="Arial" charset="0"/>
                </a:defRPr>
              </a:lvl7pPr>
              <a:lvl8pPr marL="3429000" indent="-228600" eaLnBrk="0" fontAlgn="base" hangingPunct="0">
                <a:lnSpc>
                  <a:spcPct val="90000"/>
                </a:lnSpc>
                <a:spcBef>
                  <a:spcPct val="0"/>
                </a:spcBef>
                <a:spcAft>
                  <a:spcPct val="0"/>
                </a:spcAft>
                <a:defRPr>
                  <a:solidFill>
                    <a:schemeClr val="tx2"/>
                  </a:solidFill>
                  <a:latin typeface="Arial" charset="0"/>
                </a:defRPr>
              </a:lvl8pPr>
              <a:lvl9pPr marL="3886200" indent="-228600" eaLnBrk="0" fontAlgn="base" hangingPunct="0">
                <a:lnSpc>
                  <a:spcPct val="90000"/>
                </a:lnSpc>
                <a:spcBef>
                  <a:spcPct val="0"/>
                </a:spcBef>
                <a:spcAft>
                  <a:spcPct val="0"/>
                </a:spcAft>
                <a:defRPr>
                  <a:solidFill>
                    <a:schemeClr val="tx2"/>
                  </a:solidFill>
                  <a:latin typeface="Arial" charset="0"/>
                </a:defRPr>
              </a:lvl9pPr>
            </a:lstStyle>
            <a:p>
              <a:pPr eaLnBrk="1" hangingPunct="1">
                <a:spcBef>
                  <a:spcPct val="50000"/>
                </a:spcBef>
              </a:pPr>
              <a:r>
                <a:rPr lang="en-US" sz="1400" b="1">
                  <a:solidFill>
                    <a:schemeClr val="bg1"/>
                  </a:solidFill>
                </a:rPr>
                <a:t>Averaging 4 minute calls they can complete 2,500 daily connects.  Each sale generates $250 in revenue, and there is a 10% conversion rate.</a:t>
              </a:r>
            </a:p>
          </p:txBody>
        </p:sp>
      </p:grpSp>
      <p:grpSp>
        <p:nvGrpSpPr>
          <p:cNvPr id="6" name="Group 21"/>
          <p:cNvGrpSpPr>
            <a:grpSpLocks/>
          </p:cNvGrpSpPr>
          <p:nvPr/>
        </p:nvGrpSpPr>
        <p:grpSpPr bwMode="auto">
          <a:xfrm>
            <a:off x="523875" y="2192338"/>
            <a:ext cx="2420938" cy="2376487"/>
            <a:chOff x="330" y="1381"/>
            <a:chExt cx="1525" cy="1497"/>
          </a:xfrm>
        </p:grpSpPr>
        <p:sp>
          <p:nvSpPr>
            <p:cNvPr id="32800" name="AutoShape 22"/>
            <p:cNvSpPr>
              <a:spLocks noChangeArrowheads="1"/>
            </p:cNvSpPr>
            <p:nvPr/>
          </p:nvSpPr>
          <p:spPr bwMode="gray">
            <a:xfrm>
              <a:off x="330" y="1392"/>
              <a:ext cx="1525" cy="1486"/>
            </a:xfrm>
            <a:prstGeom prst="roundRect">
              <a:avLst>
                <a:gd name="adj" fmla="val 10889"/>
              </a:avLst>
            </a:prstGeom>
            <a:gradFill rotWithShape="1">
              <a:gsLst>
                <a:gs pos="0">
                  <a:srgbClr val="F2F2F2"/>
                </a:gs>
                <a:gs pos="50000">
                  <a:srgbClr val="DCDCDC"/>
                </a:gs>
                <a:gs pos="100000">
                  <a:srgbClr val="F2F2F2"/>
                </a:gs>
              </a:gsLst>
              <a:lin ang="2700000" scaled="1"/>
            </a:gradFill>
            <a:ln w="38100">
              <a:solidFill>
                <a:srgbClr val="FFFFFF"/>
              </a:solidFill>
              <a:round/>
              <a:headEnd/>
              <a:tailEnd/>
            </a:ln>
            <a:effectLst>
              <a:outerShdw dist="76199" dir="2928806" algn="ctr" rotWithShape="0">
                <a:srgbClr val="808080">
                  <a:alpha val="50000"/>
                </a:srgbClr>
              </a:outerShdw>
            </a:effectLst>
          </p:spPr>
          <p:txBody>
            <a:bodyPr wrap="none" anchor="ctr"/>
            <a:lstStyle/>
            <a:p>
              <a:endParaRPr lang="en-US"/>
            </a:p>
          </p:txBody>
        </p:sp>
        <p:pic>
          <p:nvPicPr>
            <p:cNvPr id="32801" name="Picture 23" descr="32138272-operator03-s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8" y="1575"/>
              <a:ext cx="797" cy="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802" name="Text Box 24"/>
            <p:cNvSpPr txBox="1">
              <a:spLocks noChangeArrowheads="1"/>
            </p:cNvSpPr>
            <p:nvPr/>
          </p:nvSpPr>
          <p:spPr bwMode="gray">
            <a:xfrm>
              <a:off x="483" y="1381"/>
              <a:ext cx="128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eaLnBrk="0" fontAlgn="base" hangingPunct="0">
                <a:lnSpc>
                  <a:spcPct val="90000"/>
                </a:lnSpc>
                <a:spcBef>
                  <a:spcPct val="0"/>
                </a:spcBef>
                <a:spcAft>
                  <a:spcPct val="0"/>
                </a:spcAft>
                <a:defRPr>
                  <a:solidFill>
                    <a:schemeClr val="tx2"/>
                  </a:solidFill>
                  <a:latin typeface="Arial" charset="0"/>
                </a:defRPr>
              </a:lvl6pPr>
              <a:lvl7pPr marL="2971800" indent="-228600" eaLnBrk="0" fontAlgn="base" hangingPunct="0">
                <a:lnSpc>
                  <a:spcPct val="90000"/>
                </a:lnSpc>
                <a:spcBef>
                  <a:spcPct val="0"/>
                </a:spcBef>
                <a:spcAft>
                  <a:spcPct val="0"/>
                </a:spcAft>
                <a:defRPr>
                  <a:solidFill>
                    <a:schemeClr val="tx2"/>
                  </a:solidFill>
                  <a:latin typeface="Arial" charset="0"/>
                </a:defRPr>
              </a:lvl7pPr>
              <a:lvl8pPr marL="3429000" indent="-228600" eaLnBrk="0" fontAlgn="base" hangingPunct="0">
                <a:lnSpc>
                  <a:spcPct val="90000"/>
                </a:lnSpc>
                <a:spcBef>
                  <a:spcPct val="0"/>
                </a:spcBef>
                <a:spcAft>
                  <a:spcPct val="0"/>
                </a:spcAft>
                <a:defRPr>
                  <a:solidFill>
                    <a:schemeClr val="tx2"/>
                  </a:solidFill>
                  <a:latin typeface="Arial" charset="0"/>
                </a:defRPr>
              </a:lvl8pPr>
              <a:lvl9pPr marL="3886200" indent="-228600" eaLnBrk="0" fontAlgn="base" hangingPunct="0">
                <a:lnSpc>
                  <a:spcPct val="90000"/>
                </a:lnSpc>
                <a:spcBef>
                  <a:spcPct val="0"/>
                </a:spcBef>
                <a:spcAft>
                  <a:spcPct val="0"/>
                </a:spcAft>
                <a:defRPr>
                  <a:solidFill>
                    <a:schemeClr val="tx2"/>
                  </a:solidFill>
                  <a:latin typeface="Arial" charset="0"/>
                </a:defRPr>
              </a:lvl9pPr>
            </a:lstStyle>
            <a:p>
              <a:pPr>
                <a:lnSpc>
                  <a:spcPct val="100000"/>
                </a:lnSpc>
              </a:pPr>
              <a:r>
                <a:rPr lang="en-US" b="1" dirty="0">
                  <a:solidFill>
                    <a:schemeClr val="tx1"/>
                  </a:solidFill>
                  <a:ea typeface="ＭＳ Ｐゴシック" pitchFamily="34" charset="-128"/>
                </a:rPr>
                <a:t>Contact Center</a:t>
              </a:r>
              <a:endParaRPr lang="en-US" dirty="0">
                <a:solidFill>
                  <a:schemeClr val="tx1"/>
                </a:solidFill>
                <a:ea typeface="ＭＳ Ｐゴシック" pitchFamily="34" charset="-128"/>
              </a:endParaRPr>
            </a:p>
          </p:txBody>
        </p:sp>
        <p:sp>
          <p:nvSpPr>
            <p:cNvPr id="32803" name="Text Box 25"/>
            <p:cNvSpPr txBox="1">
              <a:spLocks noChangeArrowheads="1"/>
            </p:cNvSpPr>
            <p:nvPr/>
          </p:nvSpPr>
          <p:spPr bwMode="gray">
            <a:xfrm>
              <a:off x="1129" y="1949"/>
              <a:ext cx="678"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eaLnBrk="0" fontAlgn="base" hangingPunct="0">
                <a:lnSpc>
                  <a:spcPct val="90000"/>
                </a:lnSpc>
                <a:spcBef>
                  <a:spcPct val="0"/>
                </a:spcBef>
                <a:spcAft>
                  <a:spcPct val="0"/>
                </a:spcAft>
                <a:defRPr>
                  <a:solidFill>
                    <a:schemeClr val="tx2"/>
                  </a:solidFill>
                  <a:latin typeface="Arial" charset="0"/>
                </a:defRPr>
              </a:lvl6pPr>
              <a:lvl7pPr marL="2971800" indent="-228600" eaLnBrk="0" fontAlgn="base" hangingPunct="0">
                <a:lnSpc>
                  <a:spcPct val="90000"/>
                </a:lnSpc>
                <a:spcBef>
                  <a:spcPct val="0"/>
                </a:spcBef>
                <a:spcAft>
                  <a:spcPct val="0"/>
                </a:spcAft>
                <a:defRPr>
                  <a:solidFill>
                    <a:schemeClr val="tx2"/>
                  </a:solidFill>
                  <a:latin typeface="Arial" charset="0"/>
                </a:defRPr>
              </a:lvl7pPr>
              <a:lvl8pPr marL="3429000" indent="-228600" eaLnBrk="0" fontAlgn="base" hangingPunct="0">
                <a:lnSpc>
                  <a:spcPct val="90000"/>
                </a:lnSpc>
                <a:spcBef>
                  <a:spcPct val="0"/>
                </a:spcBef>
                <a:spcAft>
                  <a:spcPct val="0"/>
                </a:spcAft>
                <a:defRPr>
                  <a:solidFill>
                    <a:schemeClr val="tx2"/>
                  </a:solidFill>
                  <a:latin typeface="Arial" charset="0"/>
                </a:defRPr>
              </a:lvl8pPr>
              <a:lvl9pPr marL="3886200" indent="-228600" eaLnBrk="0" fontAlgn="base" hangingPunct="0">
                <a:lnSpc>
                  <a:spcPct val="90000"/>
                </a:lnSpc>
                <a:spcBef>
                  <a:spcPct val="0"/>
                </a:spcBef>
                <a:spcAft>
                  <a:spcPct val="0"/>
                </a:spcAft>
                <a:defRPr>
                  <a:solidFill>
                    <a:schemeClr val="tx2"/>
                  </a:solidFill>
                  <a:latin typeface="Arial" charset="0"/>
                </a:defRPr>
              </a:lvl9pPr>
            </a:lstStyle>
            <a:p>
              <a:pPr algn="ctr">
                <a:lnSpc>
                  <a:spcPct val="80000"/>
                </a:lnSpc>
              </a:pPr>
              <a:r>
                <a:rPr lang="en-US" sz="2000" b="1">
                  <a:solidFill>
                    <a:srgbClr val="000000"/>
                  </a:solidFill>
                  <a:ea typeface="ＭＳ Ｐゴシック" pitchFamily="34" charset="-128"/>
                </a:rPr>
                <a:t>50 agents</a:t>
              </a:r>
              <a:endParaRPr lang="en-US" sz="2000">
                <a:solidFill>
                  <a:srgbClr val="000000"/>
                </a:solidFill>
                <a:ea typeface="ＭＳ Ｐゴシック" pitchFamily="34" charset="-128"/>
              </a:endParaRPr>
            </a:p>
          </p:txBody>
        </p:sp>
      </p:grpSp>
      <p:grpSp>
        <p:nvGrpSpPr>
          <p:cNvPr id="7" name="Group 26"/>
          <p:cNvGrpSpPr>
            <a:grpSpLocks/>
          </p:cNvGrpSpPr>
          <p:nvPr/>
        </p:nvGrpSpPr>
        <p:grpSpPr bwMode="auto">
          <a:xfrm>
            <a:off x="4614863" y="3559175"/>
            <a:ext cx="2792412" cy="1801390"/>
            <a:chOff x="2907" y="2603"/>
            <a:chExt cx="1759" cy="1027"/>
          </a:xfrm>
        </p:grpSpPr>
        <p:sp>
          <p:nvSpPr>
            <p:cNvPr id="32798" name="Rectangle 27"/>
            <p:cNvSpPr>
              <a:spLocks noChangeArrowheads="1"/>
            </p:cNvSpPr>
            <p:nvPr/>
          </p:nvSpPr>
          <p:spPr bwMode="auto">
            <a:xfrm>
              <a:off x="2907" y="2603"/>
              <a:ext cx="1759" cy="1027"/>
            </a:xfrm>
            <a:prstGeom prst="rect">
              <a:avLst/>
            </a:prstGeom>
            <a:solidFill>
              <a:srgbClr val="0A3F70">
                <a:alpha val="6509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GB"/>
            </a:p>
          </p:txBody>
        </p:sp>
        <p:sp>
          <p:nvSpPr>
            <p:cNvPr id="32799" name="Text Box 28"/>
            <p:cNvSpPr txBox="1">
              <a:spLocks noChangeArrowheads="1"/>
            </p:cNvSpPr>
            <p:nvPr/>
          </p:nvSpPr>
          <p:spPr bwMode="auto">
            <a:xfrm>
              <a:off x="2965" y="3150"/>
              <a:ext cx="1632" cy="421"/>
            </a:xfrm>
            <a:prstGeom prst="rect">
              <a:avLst/>
            </a:prstGeom>
            <a:solidFill>
              <a:srgbClr val="0A3F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eaLnBrk="0" fontAlgn="base" hangingPunct="0">
                <a:lnSpc>
                  <a:spcPct val="90000"/>
                </a:lnSpc>
                <a:spcBef>
                  <a:spcPct val="0"/>
                </a:spcBef>
                <a:spcAft>
                  <a:spcPct val="0"/>
                </a:spcAft>
                <a:defRPr>
                  <a:solidFill>
                    <a:schemeClr val="tx2"/>
                  </a:solidFill>
                  <a:latin typeface="Arial" charset="0"/>
                </a:defRPr>
              </a:lvl6pPr>
              <a:lvl7pPr marL="2971800" indent="-228600" eaLnBrk="0" fontAlgn="base" hangingPunct="0">
                <a:lnSpc>
                  <a:spcPct val="90000"/>
                </a:lnSpc>
                <a:spcBef>
                  <a:spcPct val="0"/>
                </a:spcBef>
                <a:spcAft>
                  <a:spcPct val="0"/>
                </a:spcAft>
                <a:defRPr>
                  <a:solidFill>
                    <a:schemeClr val="tx2"/>
                  </a:solidFill>
                  <a:latin typeface="Arial" charset="0"/>
                </a:defRPr>
              </a:lvl7pPr>
              <a:lvl8pPr marL="3429000" indent="-228600" eaLnBrk="0" fontAlgn="base" hangingPunct="0">
                <a:lnSpc>
                  <a:spcPct val="90000"/>
                </a:lnSpc>
                <a:spcBef>
                  <a:spcPct val="0"/>
                </a:spcBef>
                <a:spcAft>
                  <a:spcPct val="0"/>
                </a:spcAft>
                <a:defRPr>
                  <a:solidFill>
                    <a:schemeClr val="tx2"/>
                  </a:solidFill>
                  <a:latin typeface="Arial" charset="0"/>
                </a:defRPr>
              </a:lvl8pPr>
              <a:lvl9pPr marL="3886200" indent="-228600" eaLnBrk="0" fontAlgn="base" hangingPunct="0">
                <a:lnSpc>
                  <a:spcPct val="90000"/>
                </a:lnSpc>
                <a:spcBef>
                  <a:spcPct val="0"/>
                </a:spcBef>
                <a:spcAft>
                  <a:spcPct val="0"/>
                </a:spcAft>
                <a:defRPr>
                  <a:solidFill>
                    <a:schemeClr val="tx2"/>
                  </a:solidFill>
                  <a:latin typeface="Arial" charset="0"/>
                </a:defRPr>
              </a:lvl9pPr>
            </a:lstStyle>
            <a:p>
              <a:pPr eaLnBrk="1" hangingPunct="1">
                <a:spcBef>
                  <a:spcPct val="50000"/>
                </a:spcBef>
              </a:pPr>
              <a:r>
                <a:rPr lang="en-US" sz="1400" b="1">
                  <a:solidFill>
                    <a:schemeClr val="bg1"/>
                  </a:solidFill>
                </a:rPr>
                <a:t>Increasing voice detection accuracy drives impressive revenue!</a:t>
              </a:r>
            </a:p>
          </p:txBody>
        </p:sp>
      </p:grpSp>
      <p:grpSp>
        <p:nvGrpSpPr>
          <p:cNvPr id="8" name="Group 29"/>
          <p:cNvGrpSpPr>
            <a:grpSpLocks/>
          </p:cNvGrpSpPr>
          <p:nvPr/>
        </p:nvGrpSpPr>
        <p:grpSpPr bwMode="auto">
          <a:xfrm>
            <a:off x="3600450" y="2230438"/>
            <a:ext cx="2074863" cy="2068512"/>
            <a:chOff x="2268" y="1491"/>
            <a:chExt cx="1307" cy="1303"/>
          </a:xfrm>
        </p:grpSpPr>
        <p:sp>
          <p:nvSpPr>
            <p:cNvPr id="32795" name="AutoShape 30"/>
            <p:cNvSpPr>
              <a:spLocks noChangeArrowheads="1"/>
            </p:cNvSpPr>
            <p:nvPr/>
          </p:nvSpPr>
          <p:spPr bwMode="gray">
            <a:xfrm>
              <a:off x="2271" y="1491"/>
              <a:ext cx="1304" cy="1303"/>
            </a:xfrm>
            <a:prstGeom prst="roundRect">
              <a:avLst>
                <a:gd name="adj" fmla="val 10889"/>
              </a:avLst>
            </a:prstGeom>
            <a:gradFill rotWithShape="1">
              <a:gsLst>
                <a:gs pos="0">
                  <a:srgbClr val="F2F2F2"/>
                </a:gs>
                <a:gs pos="50000">
                  <a:srgbClr val="DCDCDC"/>
                </a:gs>
                <a:gs pos="100000">
                  <a:srgbClr val="F2F2F2"/>
                </a:gs>
              </a:gsLst>
              <a:lin ang="2700000" scaled="1"/>
            </a:gradFill>
            <a:ln w="38100">
              <a:solidFill>
                <a:srgbClr val="FFFFFF"/>
              </a:solidFill>
              <a:round/>
              <a:headEnd/>
              <a:tailEnd/>
            </a:ln>
            <a:effectLst>
              <a:outerShdw dist="76199" dir="2928806" algn="ctr" rotWithShape="0">
                <a:srgbClr val="808080">
                  <a:alpha val="50000"/>
                </a:srgbClr>
              </a:outerShdw>
            </a:effectLst>
          </p:spPr>
          <p:txBody>
            <a:bodyPr wrap="none" anchor="ctr"/>
            <a:lstStyle/>
            <a:p>
              <a:endParaRPr lang="en-US">
                <a:solidFill>
                  <a:schemeClr val="tx1"/>
                </a:solidFill>
              </a:endParaRPr>
            </a:p>
          </p:txBody>
        </p:sp>
        <p:sp>
          <p:nvSpPr>
            <p:cNvPr id="32796" name="Text Box 31"/>
            <p:cNvSpPr txBox="1">
              <a:spLocks noChangeArrowheads="1"/>
            </p:cNvSpPr>
            <p:nvPr/>
          </p:nvSpPr>
          <p:spPr bwMode="gray">
            <a:xfrm>
              <a:off x="2268" y="1603"/>
              <a:ext cx="1288" cy="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eaLnBrk="0" fontAlgn="base" hangingPunct="0">
                <a:lnSpc>
                  <a:spcPct val="90000"/>
                </a:lnSpc>
                <a:spcBef>
                  <a:spcPct val="0"/>
                </a:spcBef>
                <a:spcAft>
                  <a:spcPct val="0"/>
                </a:spcAft>
                <a:defRPr>
                  <a:solidFill>
                    <a:schemeClr val="tx2"/>
                  </a:solidFill>
                  <a:latin typeface="Arial" charset="0"/>
                </a:defRPr>
              </a:lvl6pPr>
              <a:lvl7pPr marL="2971800" indent="-228600" eaLnBrk="0" fontAlgn="base" hangingPunct="0">
                <a:lnSpc>
                  <a:spcPct val="90000"/>
                </a:lnSpc>
                <a:spcBef>
                  <a:spcPct val="0"/>
                </a:spcBef>
                <a:spcAft>
                  <a:spcPct val="0"/>
                </a:spcAft>
                <a:defRPr>
                  <a:solidFill>
                    <a:schemeClr val="tx2"/>
                  </a:solidFill>
                  <a:latin typeface="Arial" charset="0"/>
                </a:defRPr>
              </a:lvl7pPr>
              <a:lvl8pPr marL="3429000" indent="-228600" eaLnBrk="0" fontAlgn="base" hangingPunct="0">
                <a:lnSpc>
                  <a:spcPct val="90000"/>
                </a:lnSpc>
                <a:spcBef>
                  <a:spcPct val="0"/>
                </a:spcBef>
                <a:spcAft>
                  <a:spcPct val="0"/>
                </a:spcAft>
                <a:defRPr>
                  <a:solidFill>
                    <a:schemeClr val="tx2"/>
                  </a:solidFill>
                  <a:latin typeface="Arial" charset="0"/>
                </a:defRPr>
              </a:lvl8pPr>
              <a:lvl9pPr marL="3886200" indent="-228600" eaLnBrk="0" fontAlgn="base" hangingPunct="0">
                <a:lnSpc>
                  <a:spcPct val="90000"/>
                </a:lnSpc>
                <a:spcBef>
                  <a:spcPct val="0"/>
                </a:spcBef>
                <a:spcAft>
                  <a:spcPct val="0"/>
                </a:spcAft>
                <a:defRPr>
                  <a:solidFill>
                    <a:schemeClr val="tx2"/>
                  </a:solidFill>
                  <a:latin typeface="Arial" charset="0"/>
                </a:defRPr>
              </a:lvl9pPr>
            </a:lstStyle>
            <a:p>
              <a:pPr algn="ctr">
                <a:lnSpc>
                  <a:spcPct val="100000"/>
                </a:lnSpc>
              </a:pPr>
              <a:r>
                <a:rPr lang="en-US" sz="2000" b="1">
                  <a:solidFill>
                    <a:schemeClr val="tx1"/>
                  </a:solidFill>
                  <a:ea typeface="ＭＳ Ｐゴシック" pitchFamily="34" charset="-128"/>
                </a:rPr>
                <a:t>+1% voice detection accuracy</a:t>
              </a:r>
              <a:endParaRPr lang="en-US" sz="2000">
                <a:solidFill>
                  <a:schemeClr val="tx1"/>
                </a:solidFill>
                <a:ea typeface="ＭＳ Ｐゴシック" pitchFamily="34" charset="-128"/>
              </a:endParaRPr>
            </a:p>
          </p:txBody>
        </p:sp>
        <p:sp>
          <p:nvSpPr>
            <p:cNvPr id="32797" name="Text Box 32"/>
            <p:cNvSpPr txBox="1">
              <a:spLocks noChangeArrowheads="1"/>
            </p:cNvSpPr>
            <p:nvPr/>
          </p:nvSpPr>
          <p:spPr bwMode="gray">
            <a:xfrm>
              <a:off x="2292" y="2235"/>
              <a:ext cx="1270"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eaLnBrk="0" fontAlgn="base" hangingPunct="0">
                <a:lnSpc>
                  <a:spcPct val="90000"/>
                </a:lnSpc>
                <a:spcBef>
                  <a:spcPct val="0"/>
                </a:spcBef>
                <a:spcAft>
                  <a:spcPct val="0"/>
                </a:spcAft>
                <a:defRPr>
                  <a:solidFill>
                    <a:schemeClr val="tx2"/>
                  </a:solidFill>
                  <a:latin typeface="Arial" charset="0"/>
                </a:defRPr>
              </a:lvl6pPr>
              <a:lvl7pPr marL="2971800" indent="-228600" eaLnBrk="0" fontAlgn="base" hangingPunct="0">
                <a:lnSpc>
                  <a:spcPct val="90000"/>
                </a:lnSpc>
                <a:spcBef>
                  <a:spcPct val="0"/>
                </a:spcBef>
                <a:spcAft>
                  <a:spcPct val="0"/>
                </a:spcAft>
                <a:defRPr>
                  <a:solidFill>
                    <a:schemeClr val="tx2"/>
                  </a:solidFill>
                  <a:latin typeface="Arial" charset="0"/>
                </a:defRPr>
              </a:lvl7pPr>
              <a:lvl8pPr marL="3429000" indent="-228600" eaLnBrk="0" fontAlgn="base" hangingPunct="0">
                <a:lnSpc>
                  <a:spcPct val="90000"/>
                </a:lnSpc>
                <a:spcBef>
                  <a:spcPct val="0"/>
                </a:spcBef>
                <a:spcAft>
                  <a:spcPct val="0"/>
                </a:spcAft>
                <a:defRPr>
                  <a:solidFill>
                    <a:schemeClr val="tx2"/>
                  </a:solidFill>
                  <a:latin typeface="Arial" charset="0"/>
                </a:defRPr>
              </a:lvl8pPr>
              <a:lvl9pPr marL="3886200" indent="-228600" eaLnBrk="0" fontAlgn="base" hangingPunct="0">
                <a:lnSpc>
                  <a:spcPct val="90000"/>
                </a:lnSpc>
                <a:spcBef>
                  <a:spcPct val="0"/>
                </a:spcBef>
                <a:spcAft>
                  <a:spcPct val="0"/>
                </a:spcAft>
                <a:defRPr>
                  <a:solidFill>
                    <a:schemeClr val="tx2"/>
                  </a:solidFill>
                  <a:latin typeface="Arial" charset="0"/>
                </a:defRPr>
              </a:lvl9pPr>
            </a:lstStyle>
            <a:p>
              <a:pPr algn="ctr">
                <a:lnSpc>
                  <a:spcPct val="100000"/>
                </a:lnSpc>
              </a:pPr>
              <a:r>
                <a:rPr lang="en-US" sz="2400" b="1">
                  <a:solidFill>
                    <a:schemeClr val="tx1"/>
                  </a:solidFill>
                  <a:ea typeface="ＭＳ Ｐゴシック" pitchFamily="34" charset="-128"/>
                </a:rPr>
                <a:t>+$228,000</a:t>
              </a:r>
              <a:br>
                <a:rPr lang="en-US" sz="2400" b="1">
                  <a:solidFill>
                    <a:schemeClr val="tx1"/>
                  </a:solidFill>
                  <a:ea typeface="ＭＳ Ｐゴシック" pitchFamily="34" charset="-128"/>
                </a:rPr>
              </a:br>
              <a:r>
                <a:rPr lang="en-US" sz="2400" b="1">
                  <a:solidFill>
                    <a:schemeClr val="tx1"/>
                  </a:solidFill>
                  <a:ea typeface="ＭＳ Ｐゴシック" pitchFamily="34" charset="-128"/>
                </a:rPr>
                <a:t>annually</a:t>
              </a:r>
              <a:endParaRPr lang="en-US" sz="2400">
                <a:solidFill>
                  <a:schemeClr val="tx1"/>
                </a:solidFill>
                <a:ea typeface="ＭＳ Ｐゴシック" pitchFamily="34" charset="-128"/>
              </a:endParaRPr>
            </a:p>
          </p:txBody>
        </p:sp>
      </p:grpSp>
      <p:grpSp>
        <p:nvGrpSpPr>
          <p:cNvPr id="9" name="Group 33"/>
          <p:cNvGrpSpPr>
            <a:grpSpLocks/>
          </p:cNvGrpSpPr>
          <p:nvPr/>
        </p:nvGrpSpPr>
        <p:grpSpPr bwMode="auto">
          <a:xfrm>
            <a:off x="6332538" y="2230438"/>
            <a:ext cx="2132012" cy="2068512"/>
            <a:chOff x="3989" y="1491"/>
            <a:chExt cx="1343" cy="1303"/>
          </a:xfrm>
        </p:grpSpPr>
        <p:sp>
          <p:nvSpPr>
            <p:cNvPr id="32792" name="AutoShape 34"/>
            <p:cNvSpPr>
              <a:spLocks noChangeArrowheads="1"/>
            </p:cNvSpPr>
            <p:nvPr/>
          </p:nvSpPr>
          <p:spPr bwMode="gray">
            <a:xfrm>
              <a:off x="4003" y="1491"/>
              <a:ext cx="1304" cy="1303"/>
            </a:xfrm>
            <a:prstGeom prst="roundRect">
              <a:avLst>
                <a:gd name="adj" fmla="val 10889"/>
              </a:avLst>
            </a:prstGeom>
            <a:gradFill rotWithShape="1">
              <a:gsLst>
                <a:gs pos="0">
                  <a:srgbClr val="F2F2F2"/>
                </a:gs>
                <a:gs pos="50000">
                  <a:srgbClr val="DCDCDC"/>
                </a:gs>
                <a:gs pos="100000">
                  <a:srgbClr val="F2F2F2"/>
                </a:gs>
              </a:gsLst>
              <a:lin ang="2700000" scaled="1"/>
            </a:gradFill>
            <a:ln w="38100">
              <a:solidFill>
                <a:srgbClr val="FFFFFF"/>
              </a:solidFill>
              <a:round/>
              <a:headEnd/>
              <a:tailEnd/>
            </a:ln>
            <a:effectLst>
              <a:outerShdw dist="76199" dir="2928806" algn="ctr" rotWithShape="0">
                <a:srgbClr val="808080">
                  <a:alpha val="50000"/>
                </a:srgbClr>
              </a:outerShdw>
            </a:effectLst>
          </p:spPr>
          <p:txBody>
            <a:bodyPr wrap="none" anchor="ctr"/>
            <a:lstStyle/>
            <a:p>
              <a:endParaRPr lang="en-US">
                <a:solidFill>
                  <a:schemeClr val="tx1"/>
                </a:solidFill>
              </a:endParaRPr>
            </a:p>
          </p:txBody>
        </p:sp>
        <p:sp>
          <p:nvSpPr>
            <p:cNvPr id="32793" name="Text Box 35"/>
            <p:cNvSpPr txBox="1">
              <a:spLocks noChangeArrowheads="1"/>
            </p:cNvSpPr>
            <p:nvPr/>
          </p:nvSpPr>
          <p:spPr bwMode="gray">
            <a:xfrm>
              <a:off x="3989" y="1614"/>
              <a:ext cx="1288" cy="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eaLnBrk="0" fontAlgn="base" hangingPunct="0">
                <a:lnSpc>
                  <a:spcPct val="90000"/>
                </a:lnSpc>
                <a:spcBef>
                  <a:spcPct val="0"/>
                </a:spcBef>
                <a:spcAft>
                  <a:spcPct val="0"/>
                </a:spcAft>
                <a:defRPr>
                  <a:solidFill>
                    <a:schemeClr val="tx2"/>
                  </a:solidFill>
                  <a:latin typeface="Arial" charset="0"/>
                </a:defRPr>
              </a:lvl6pPr>
              <a:lvl7pPr marL="2971800" indent="-228600" eaLnBrk="0" fontAlgn="base" hangingPunct="0">
                <a:lnSpc>
                  <a:spcPct val="90000"/>
                </a:lnSpc>
                <a:spcBef>
                  <a:spcPct val="0"/>
                </a:spcBef>
                <a:spcAft>
                  <a:spcPct val="0"/>
                </a:spcAft>
                <a:defRPr>
                  <a:solidFill>
                    <a:schemeClr val="tx2"/>
                  </a:solidFill>
                  <a:latin typeface="Arial" charset="0"/>
                </a:defRPr>
              </a:lvl7pPr>
              <a:lvl8pPr marL="3429000" indent="-228600" eaLnBrk="0" fontAlgn="base" hangingPunct="0">
                <a:lnSpc>
                  <a:spcPct val="90000"/>
                </a:lnSpc>
                <a:spcBef>
                  <a:spcPct val="0"/>
                </a:spcBef>
                <a:spcAft>
                  <a:spcPct val="0"/>
                </a:spcAft>
                <a:defRPr>
                  <a:solidFill>
                    <a:schemeClr val="tx2"/>
                  </a:solidFill>
                  <a:latin typeface="Arial" charset="0"/>
                </a:defRPr>
              </a:lvl8pPr>
              <a:lvl9pPr marL="3886200" indent="-228600" eaLnBrk="0" fontAlgn="base" hangingPunct="0">
                <a:lnSpc>
                  <a:spcPct val="90000"/>
                </a:lnSpc>
                <a:spcBef>
                  <a:spcPct val="0"/>
                </a:spcBef>
                <a:spcAft>
                  <a:spcPct val="0"/>
                </a:spcAft>
                <a:defRPr>
                  <a:solidFill>
                    <a:schemeClr val="tx2"/>
                  </a:solidFill>
                  <a:latin typeface="Arial" charset="0"/>
                </a:defRPr>
              </a:lvl9pPr>
            </a:lstStyle>
            <a:p>
              <a:pPr algn="ctr">
                <a:lnSpc>
                  <a:spcPct val="100000"/>
                </a:lnSpc>
              </a:pPr>
              <a:r>
                <a:rPr lang="en-US" sz="2000" b="1">
                  <a:solidFill>
                    <a:schemeClr val="tx1"/>
                  </a:solidFill>
                  <a:ea typeface="ＭＳ Ｐゴシック" pitchFamily="34" charset="-128"/>
                </a:rPr>
                <a:t>+5% voice detection accuracy</a:t>
              </a:r>
            </a:p>
          </p:txBody>
        </p:sp>
        <p:sp>
          <p:nvSpPr>
            <p:cNvPr id="32794" name="Text Box 36"/>
            <p:cNvSpPr txBox="1">
              <a:spLocks noChangeArrowheads="1"/>
            </p:cNvSpPr>
            <p:nvPr/>
          </p:nvSpPr>
          <p:spPr bwMode="gray">
            <a:xfrm>
              <a:off x="4013" y="2246"/>
              <a:ext cx="1319"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eaLnBrk="0" fontAlgn="base" hangingPunct="0">
                <a:lnSpc>
                  <a:spcPct val="90000"/>
                </a:lnSpc>
                <a:spcBef>
                  <a:spcPct val="0"/>
                </a:spcBef>
                <a:spcAft>
                  <a:spcPct val="0"/>
                </a:spcAft>
                <a:defRPr>
                  <a:solidFill>
                    <a:schemeClr val="tx2"/>
                  </a:solidFill>
                  <a:latin typeface="Arial" charset="0"/>
                </a:defRPr>
              </a:lvl6pPr>
              <a:lvl7pPr marL="2971800" indent="-228600" eaLnBrk="0" fontAlgn="base" hangingPunct="0">
                <a:lnSpc>
                  <a:spcPct val="90000"/>
                </a:lnSpc>
                <a:spcBef>
                  <a:spcPct val="0"/>
                </a:spcBef>
                <a:spcAft>
                  <a:spcPct val="0"/>
                </a:spcAft>
                <a:defRPr>
                  <a:solidFill>
                    <a:schemeClr val="tx2"/>
                  </a:solidFill>
                  <a:latin typeface="Arial" charset="0"/>
                </a:defRPr>
              </a:lvl7pPr>
              <a:lvl8pPr marL="3429000" indent="-228600" eaLnBrk="0" fontAlgn="base" hangingPunct="0">
                <a:lnSpc>
                  <a:spcPct val="90000"/>
                </a:lnSpc>
                <a:spcBef>
                  <a:spcPct val="0"/>
                </a:spcBef>
                <a:spcAft>
                  <a:spcPct val="0"/>
                </a:spcAft>
                <a:defRPr>
                  <a:solidFill>
                    <a:schemeClr val="tx2"/>
                  </a:solidFill>
                  <a:latin typeface="Arial" charset="0"/>
                </a:defRPr>
              </a:lvl8pPr>
              <a:lvl9pPr marL="3886200" indent="-228600" eaLnBrk="0" fontAlgn="base" hangingPunct="0">
                <a:lnSpc>
                  <a:spcPct val="90000"/>
                </a:lnSpc>
                <a:spcBef>
                  <a:spcPct val="0"/>
                </a:spcBef>
                <a:spcAft>
                  <a:spcPct val="0"/>
                </a:spcAft>
                <a:defRPr>
                  <a:solidFill>
                    <a:schemeClr val="tx2"/>
                  </a:solidFill>
                  <a:latin typeface="Arial" charset="0"/>
                </a:defRPr>
              </a:lvl9pPr>
            </a:lstStyle>
            <a:p>
              <a:pPr algn="ctr">
                <a:lnSpc>
                  <a:spcPct val="100000"/>
                </a:lnSpc>
              </a:pPr>
              <a:r>
                <a:rPr lang="en-US" sz="2400" b="1">
                  <a:solidFill>
                    <a:schemeClr val="tx1"/>
                  </a:solidFill>
                  <a:ea typeface="ＭＳ Ｐゴシック" pitchFamily="34" charset="-128"/>
                </a:rPr>
                <a:t>+$1.1million</a:t>
              </a:r>
            </a:p>
            <a:p>
              <a:pPr algn="ctr">
                <a:lnSpc>
                  <a:spcPct val="100000"/>
                </a:lnSpc>
              </a:pPr>
              <a:r>
                <a:rPr lang="en-US" sz="2400" b="1">
                  <a:solidFill>
                    <a:schemeClr val="tx1"/>
                  </a:solidFill>
                  <a:ea typeface="ＭＳ Ｐゴシック" pitchFamily="34" charset="-128"/>
                </a:rPr>
                <a:t>annually</a:t>
              </a:r>
              <a:endParaRPr lang="en-US" sz="2400">
                <a:solidFill>
                  <a:schemeClr val="tx1"/>
                </a:solidFill>
                <a:ea typeface="ＭＳ Ｐゴシック" pitchFamily="34" charset="-128"/>
              </a:endParaRPr>
            </a:p>
          </p:txBody>
        </p:sp>
      </p:grpSp>
      <p:grpSp>
        <p:nvGrpSpPr>
          <p:cNvPr id="10" name="Group 37"/>
          <p:cNvGrpSpPr>
            <a:grpSpLocks/>
          </p:cNvGrpSpPr>
          <p:nvPr/>
        </p:nvGrpSpPr>
        <p:grpSpPr bwMode="auto">
          <a:xfrm>
            <a:off x="5799138" y="3017838"/>
            <a:ext cx="504825" cy="496887"/>
            <a:chOff x="1872" y="2352"/>
            <a:chExt cx="240" cy="240"/>
          </a:xfrm>
        </p:grpSpPr>
        <p:grpSp>
          <p:nvGrpSpPr>
            <p:cNvPr id="11" name="Group 38"/>
            <p:cNvGrpSpPr>
              <a:grpSpLocks/>
            </p:cNvGrpSpPr>
            <p:nvPr/>
          </p:nvGrpSpPr>
          <p:grpSpPr bwMode="auto">
            <a:xfrm>
              <a:off x="1968" y="2352"/>
              <a:ext cx="144" cy="240"/>
              <a:chOff x="1968" y="2352"/>
              <a:chExt cx="144" cy="240"/>
            </a:xfrm>
          </p:grpSpPr>
          <p:sp>
            <p:nvSpPr>
              <p:cNvPr id="32787" name="Oval 39"/>
              <p:cNvSpPr>
                <a:spLocks noChangeArrowheads="1"/>
              </p:cNvSpPr>
              <p:nvPr/>
            </p:nvSpPr>
            <p:spPr bwMode="gray">
              <a:xfrm>
                <a:off x="1968" y="2352"/>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788" name="Oval 40"/>
              <p:cNvSpPr>
                <a:spLocks noChangeArrowheads="1"/>
              </p:cNvSpPr>
              <p:nvPr/>
            </p:nvSpPr>
            <p:spPr bwMode="gray">
              <a:xfrm>
                <a:off x="2016" y="2400"/>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789" name="Oval 41"/>
              <p:cNvSpPr>
                <a:spLocks noChangeArrowheads="1"/>
              </p:cNvSpPr>
              <p:nvPr/>
            </p:nvSpPr>
            <p:spPr bwMode="gray">
              <a:xfrm>
                <a:off x="2064" y="2448"/>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790" name="Oval 42"/>
              <p:cNvSpPr>
                <a:spLocks noChangeArrowheads="1"/>
              </p:cNvSpPr>
              <p:nvPr/>
            </p:nvSpPr>
            <p:spPr bwMode="gray">
              <a:xfrm>
                <a:off x="2016" y="2496"/>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791" name="Oval 43"/>
              <p:cNvSpPr>
                <a:spLocks noChangeArrowheads="1"/>
              </p:cNvSpPr>
              <p:nvPr/>
            </p:nvSpPr>
            <p:spPr bwMode="gray">
              <a:xfrm>
                <a:off x="1968" y="2544"/>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grpSp>
        <p:grpSp>
          <p:nvGrpSpPr>
            <p:cNvPr id="12" name="Group 44"/>
            <p:cNvGrpSpPr>
              <a:grpSpLocks/>
            </p:cNvGrpSpPr>
            <p:nvPr/>
          </p:nvGrpSpPr>
          <p:grpSpPr bwMode="auto">
            <a:xfrm>
              <a:off x="1872" y="2352"/>
              <a:ext cx="144" cy="240"/>
              <a:chOff x="1968" y="2352"/>
              <a:chExt cx="144" cy="240"/>
            </a:xfrm>
          </p:grpSpPr>
          <p:sp>
            <p:nvSpPr>
              <p:cNvPr id="32782" name="Oval 45"/>
              <p:cNvSpPr>
                <a:spLocks noChangeArrowheads="1"/>
              </p:cNvSpPr>
              <p:nvPr/>
            </p:nvSpPr>
            <p:spPr bwMode="gray">
              <a:xfrm>
                <a:off x="1968" y="2352"/>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783" name="Oval 46"/>
              <p:cNvSpPr>
                <a:spLocks noChangeArrowheads="1"/>
              </p:cNvSpPr>
              <p:nvPr/>
            </p:nvSpPr>
            <p:spPr bwMode="gray">
              <a:xfrm>
                <a:off x="2016" y="2400"/>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784" name="Oval 47"/>
              <p:cNvSpPr>
                <a:spLocks noChangeArrowheads="1"/>
              </p:cNvSpPr>
              <p:nvPr/>
            </p:nvSpPr>
            <p:spPr bwMode="gray">
              <a:xfrm>
                <a:off x="2064" y="2448"/>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785" name="Oval 48"/>
              <p:cNvSpPr>
                <a:spLocks noChangeArrowheads="1"/>
              </p:cNvSpPr>
              <p:nvPr/>
            </p:nvSpPr>
            <p:spPr bwMode="gray">
              <a:xfrm>
                <a:off x="2016" y="2496"/>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sp>
            <p:nvSpPr>
              <p:cNvPr id="32786" name="Oval 49"/>
              <p:cNvSpPr>
                <a:spLocks noChangeArrowheads="1"/>
              </p:cNvSpPr>
              <p:nvPr/>
            </p:nvSpPr>
            <p:spPr bwMode="gray">
              <a:xfrm>
                <a:off x="1968" y="2544"/>
                <a:ext cx="48" cy="4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a:solidFill>
                    <a:schemeClr val="tx1"/>
                  </a:solidFill>
                </a:endParaRPr>
              </a:p>
            </p:txBody>
          </p:sp>
        </p:grpSp>
      </p:grpSp>
      <p:sp>
        <p:nvSpPr>
          <p:cNvPr id="52" name="Title 2"/>
          <p:cNvSpPr txBox="1">
            <a:spLocks/>
          </p:cNvSpPr>
          <p:nvPr/>
        </p:nvSpPr>
        <p:spPr bwMode="auto">
          <a:xfrm>
            <a:off x="455613" y="482600"/>
            <a:ext cx="8221024" cy="7207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nSpc>
                <a:spcPct val="95000"/>
              </a:lnSpc>
            </a:pPr>
            <a:r>
              <a:rPr lang="en-US" sz="2400" dirty="0" smtClean="0">
                <a:solidFill>
                  <a:schemeClr val="tx1"/>
                </a:solidFill>
              </a:rPr>
              <a:t>Avaya Call Detection: How Small Differences in Voice Detention Accuracy Impact Results</a:t>
            </a:r>
            <a:endParaRPr kumimoji="0" lang="en-US" sz="2400" b="0" i="1"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1629016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9187"/>
                                        </p:tgtEl>
                                        <p:attrNameLst>
                                          <p:attrName>style.visibility</p:attrName>
                                        </p:attrNameLst>
                                      </p:cBhvr>
                                      <p:to>
                                        <p:strVal val="visible"/>
                                      </p:to>
                                    </p:set>
                                    <p:animEffect transition="in" filter="wipe(left)">
                                      <p:cBhvr>
                                        <p:cTn id="7" dur="1000"/>
                                        <p:tgtEl>
                                          <p:spTgt spid="349187"/>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nodeType="afterGroup">
                            <p:stCondLst>
                              <p:cond delay="2000"/>
                            </p:stCondLst>
                            <p:childTnLst>
                              <p:par>
                                <p:cTn id="13" presetID="12" presetClass="entr" presetSubtype="1" fill="hold" nodeType="afterEffect">
                                  <p:stCondLst>
                                    <p:cond delay="46500"/>
                                  </p:stCondLst>
                                  <p:childTnLst>
                                    <p:set>
                                      <p:cBhvr>
                                        <p:cTn id="14" dur="1" fill="hold">
                                          <p:stCondLst>
                                            <p:cond delay="0"/>
                                          </p:stCondLst>
                                        </p:cTn>
                                        <p:tgtEl>
                                          <p:spTgt spid="5"/>
                                        </p:tgtEl>
                                        <p:attrNameLst>
                                          <p:attrName>style.visibility</p:attrName>
                                        </p:attrNameLst>
                                      </p:cBhvr>
                                      <p:to>
                                        <p:strVal val="visible"/>
                                      </p:to>
                                    </p:set>
                                    <p:animEffect transition="in" filter="slide(fromTop)">
                                      <p:cBhvr>
                                        <p:cTn id="15" dur="1000"/>
                                        <p:tgtEl>
                                          <p:spTgt spid="5"/>
                                        </p:tgtEl>
                                      </p:cBhvr>
                                    </p:animEffect>
                                  </p:childTnLst>
                                </p:cTn>
                              </p:par>
                            </p:childTnLst>
                          </p:cTn>
                        </p:par>
                        <p:par>
                          <p:cTn id="16" fill="hold" nodeType="afterGroup">
                            <p:stCondLst>
                              <p:cond delay="49500"/>
                            </p:stCondLst>
                            <p:childTnLst>
                              <p:par>
                                <p:cTn id="17" presetID="22" presetClass="entr" presetSubtype="8" fill="hold" nodeType="afterEffect">
                                  <p:stCondLst>
                                    <p:cond delay="1250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par>
                          <p:cTn id="20" fill="hold" nodeType="afterGroup">
                            <p:stCondLst>
                              <p:cond delay="63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nodeType="afterGroup">
                            <p:stCondLst>
                              <p:cond delay="64000"/>
                            </p:stCondLst>
                            <p:childTnLst>
                              <p:par>
                                <p:cTn id="25" presetID="22" presetClass="entr" presetSubtype="8" fill="hold" nodeType="afterEffect">
                                  <p:stCondLst>
                                    <p:cond delay="640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nodeType="afterGroup">
                            <p:stCondLst>
                              <p:cond delay="714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nodeType="afterGroup">
                            <p:stCondLst>
                              <p:cond delay="72400"/>
                            </p:stCondLst>
                            <p:childTnLst>
                              <p:par>
                                <p:cTn id="33" presetID="12" presetClass="entr" presetSubtype="1" fill="hold" nodeType="afterEffect">
                                  <p:stCondLst>
                                    <p:cond delay="6000"/>
                                  </p:stCondLst>
                                  <p:childTnLst>
                                    <p:set>
                                      <p:cBhvr>
                                        <p:cTn id="34" dur="1" fill="hold">
                                          <p:stCondLst>
                                            <p:cond delay="0"/>
                                          </p:stCondLst>
                                        </p:cTn>
                                        <p:tgtEl>
                                          <p:spTgt spid="7"/>
                                        </p:tgtEl>
                                        <p:attrNameLst>
                                          <p:attrName>style.visibility</p:attrName>
                                        </p:attrNameLst>
                                      </p:cBhvr>
                                      <p:to>
                                        <p:strVal val="visible"/>
                                      </p:to>
                                    </p:set>
                                    <p:animEffect transition="in" filter="slide(fromTop)">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0" name="AutoShape 7"/>
          <p:cNvSpPr>
            <a:spLocks noChangeArrowheads="1"/>
          </p:cNvSpPr>
          <p:nvPr/>
        </p:nvSpPr>
        <p:spPr bwMode="gray">
          <a:xfrm>
            <a:off x="4758261" y="3436410"/>
            <a:ext cx="4049713" cy="3095625"/>
          </a:xfrm>
          <a:prstGeom prst="roundRect">
            <a:avLst>
              <a:gd name="adj" fmla="val 8634"/>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nSpc>
                <a:spcPct val="90000"/>
              </a:lnSpc>
              <a:defRPr/>
            </a:pPr>
            <a:endParaRPr lang="en-US" sz="1800" dirty="0"/>
          </a:p>
        </p:txBody>
      </p:sp>
      <p:grpSp>
        <p:nvGrpSpPr>
          <p:cNvPr id="2" name="Group 21"/>
          <p:cNvGrpSpPr>
            <a:grpSpLocks/>
          </p:cNvGrpSpPr>
          <p:nvPr/>
        </p:nvGrpSpPr>
        <p:grpSpPr bwMode="auto">
          <a:xfrm>
            <a:off x="4961986" y="3515254"/>
            <a:ext cx="3678237" cy="2957512"/>
            <a:chOff x="5310781" y="1563711"/>
            <a:chExt cx="3116457" cy="2990223"/>
          </a:xfrm>
        </p:grpSpPr>
        <p:pic>
          <p:nvPicPr>
            <p:cNvPr id="311301" name="Picture 9"/>
            <p:cNvPicPr>
              <a:picLocks noChangeAspect="1" noChangeArrowheads="1"/>
            </p:cNvPicPr>
            <p:nvPr/>
          </p:nvPicPr>
          <p:blipFill>
            <a:blip r:embed="rId3" cstate="print"/>
            <a:srcRect r="1091" b="829"/>
            <a:stretch>
              <a:fillRect/>
            </a:stretch>
          </p:blipFill>
          <p:spPr bwMode="auto">
            <a:xfrm>
              <a:off x="5310781" y="1563711"/>
              <a:ext cx="3116457" cy="2990223"/>
            </a:xfrm>
            <a:prstGeom prst="rect">
              <a:avLst/>
            </a:prstGeom>
            <a:noFill/>
            <a:ln w="9525">
              <a:noFill/>
              <a:miter lim="800000"/>
              <a:headEnd/>
              <a:tailEnd/>
            </a:ln>
          </p:spPr>
        </p:pic>
        <p:sp>
          <p:nvSpPr>
            <p:cNvPr id="311302" name="Text Box 10"/>
            <p:cNvSpPr txBox="1">
              <a:spLocks noChangeArrowheads="1"/>
            </p:cNvSpPr>
            <p:nvPr/>
          </p:nvSpPr>
          <p:spPr bwMode="auto">
            <a:xfrm>
              <a:off x="5548811" y="1831756"/>
              <a:ext cx="2747589" cy="260019"/>
            </a:xfrm>
            <a:prstGeom prst="rect">
              <a:avLst/>
            </a:prstGeom>
            <a:solidFill>
              <a:schemeClr val="bg1"/>
            </a:solidFill>
            <a:ln w="9525">
              <a:noFill/>
              <a:miter lim="800000"/>
              <a:headEnd/>
              <a:tailEnd/>
            </a:ln>
          </p:spPr>
          <p:txBody>
            <a:bodyPr>
              <a:spAutoFit/>
            </a:bodyPr>
            <a:lstStyle/>
            <a:p>
              <a:pPr>
                <a:lnSpc>
                  <a:spcPct val="90000"/>
                </a:lnSpc>
                <a:spcBef>
                  <a:spcPct val="50000"/>
                </a:spcBef>
              </a:pPr>
              <a:r>
                <a:rPr lang="en-US" sz="1200" b="1" dirty="0">
                  <a:latin typeface="Arial Narrow" pitchFamily="34" charset="0"/>
                </a:rPr>
                <a:t>Average Transfer Time: 0.77 Seconds</a:t>
              </a:r>
            </a:p>
          </p:txBody>
        </p:sp>
        <p:grpSp>
          <p:nvGrpSpPr>
            <p:cNvPr id="3" name="Group 11"/>
            <p:cNvGrpSpPr>
              <a:grpSpLocks/>
            </p:cNvGrpSpPr>
            <p:nvPr/>
          </p:nvGrpSpPr>
          <p:grpSpPr bwMode="auto">
            <a:xfrm>
              <a:off x="5455837" y="1598994"/>
              <a:ext cx="2905603" cy="316075"/>
              <a:chOff x="513" y="1826"/>
              <a:chExt cx="1943" cy="215"/>
            </a:xfrm>
          </p:grpSpPr>
          <p:sp>
            <p:nvSpPr>
              <p:cNvPr id="311304" name="Rectangle 12"/>
              <p:cNvSpPr>
                <a:spLocks noChangeArrowheads="1"/>
              </p:cNvSpPr>
              <p:nvPr/>
            </p:nvSpPr>
            <p:spPr bwMode="auto">
              <a:xfrm>
                <a:off x="513" y="1830"/>
                <a:ext cx="1943" cy="175"/>
              </a:xfrm>
              <a:prstGeom prst="rect">
                <a:avLst/>
              </a:prstGeom>
              <a:solidFill>
                <a:schemeClr val="accent1"/>
              </a:solidFill>
              <a:ln w="9525">
                <a:solidFill>
                  <a:schemeClr val="accent1"/>
                </a:solidFill>
                <a:miter lim="800000"/>
                <a:headEnd/>
                <a:tailEnd/>
              </a:ln>
            </p:spPr>
            <p:txBody>
              <a:bodyPr wrap="none" anchor="ctr"/>
              <a:lstStyle/>
              <a:p>
                <a:pPr>
                  <a:lnSpc>
                    <a:spcPct val="90000"/>
                  </a:lnSpc>
                </a:pPr>
                <a:endParaRPr lang="en-US" sz="1800" dirty="0">
                  <a:solidFill>
                    <a:schemeClr val="tx2"/>
                  </a:solidFill>
                </a:endParaRPr>
              </a:p>
            </p:txBody>
          </p:sp>
          <p:sp>
            <p:nvSpPr>
              <p:cNvPr id="311305" name="Text Box 13"/>
              <p:cNvSpPr txBox="1">
                <a:spLocks noChangeArrowheads="1"/>
              </p:cNvSpPr>
              <p:nvPr/>
            </p:nvSpPr>
            <p:spPr bwMode="auto">
              <a:xfrm>
                <a:off x="518" y="1826"/>
                <a:ext cx="750" cy="215"/>
              </a:xfrm>
              <a:prstGeom prst="rect">
                <a:avLst/>
              </a:prstGeom>
              <a:noFill/>
              <a:ln w="9525">
                <a:noFill/>
                <a:miter lim="800000"/>
                <a:headEnd/>
                <a:tailEnd/>
              </a:ln>
            </p:spPr>
            <p:txBody>
              <a:bodyPr>
                <a:spAutoFit/>
              </a:bodyPr>
              <a:lstStyle/>
              <a:p>
                <a:pPr>
                  <a:lnSpc>
                    <a:spcPct val="90000"/>
                  </a:lnSpc>
                  <a:spcBef>
                    <a:spcPct val="50000"/>
                  </a:spcBef>
                </a:pPr>
                <a:r>
                  <a:rPr lang="en-US" sz="1600" b="1" dirty="0">
                    <a:solidFill>
                      <a:schemeClr val="bg1"/>
                    </a:solidFill>
                    <a:latin typeface="Arial Narrow" pitchFamily="34" charset="0"/>
                  </a:rPr>
                  <a:t>SPEED</a:t>
                </a:r>
              </a:p>
            </p:txBody>
          </p:sp>
        </p:grpSp>
        <p:grpSp>
          <p:nvGrpSpPr>
            <p:cNvPr id="4" name="Group 14"/>
            <p:cNvGrpSpPr>
              <a:grpSpLocks/>
            </p:cNvGrpSpPr>
            <p:nvPr/>
          </p:nvGrpSpPr>
          <p:grpSpPr bwMode="auto">
            <a:xfrm>
              <a:off x="5327230" y="2604555"/>
              <a:ext cx="1419154" cy="216107"/>
              <a:chOff x="1893" y="2738"/>
              <a:chExt cx="949" cy="147"/>
            </a:xfrm>
          </p:grpSpPr>
          <p:sp>
            <p:nvSpPr>
              <p:cNvPr id="311307" name="Rectangle 15"/>
              <p:cNvSpPr>
                <a:spLocks noChangeArrowheads="1"/>
              </p:cNvSpPr>
              <p:nvPr/>
            </p:nvSpPr>
            <p:spPr bwMode="auto">
              <a:xfrm>
                <a:off x="1914" y="2752"/>
                <a:ext cx="873" cy="111"/>
              </a:xfrm>
              <a:prstGeom prst="rect">
                <a:avLst/>
              </a:prstGeom>
              <a:solidFill>
                <a:schemeClr val="tx1"/>
              </a:solidFill>
              <a:ln w="9525" algn="ctr">
                <a:noFill/>
                <a:miter lim="800000"/>
                <a:headEnd/>
                <a:tailEnd/>
              </a:ln>
            </p:spPr>
            <p:txBody>
              <a:bodyPr wrap="none" anchor="ctr"/>
              <a:lstStyle/>
              <a:p>
                <a:pPr>
                  <a:lnSpc>
                    <a:spcPct val="90000"/>
                  </a:lnSpc>
                </a:pPr>
                <a:endParaRPr lang="en-US" sz="1800" dirty="0">
                  <a:solidFill>
                    <a:schemeClr val="tx2"/>
                  </a:solidFill>
                </a:endParaRPr>
              </a:p>
            </p:txBody>
          </p:sp>
          <p:sp>
            <p:nvSpPr>
              <p:cNvPr id="311308" name="Text Box 16"/>
              <p:cNvSpPr txBox="1">
                <a:spLocks noChangeArrowheads="1"/>
              </p:cNvSpPr>
              <p:nvPr/>
            </p:nvSpPr>
            <p:spPr bwMode="auto">
              <a:xfrm>
                <a:off x="1893" y="2738"/>
                <a:ext cx="949" cy="147"/>
              </a:xfrm>
              <a:prstGeom prst="rect">
                <a:avLst/>
              </a:prstGeom>
              <a:noFill/>
              <a:ln w="9525">
                <a:noFill/>
                <a:miter lim="800000"/>
                <a:headEnd/>
                <a:tailEnd/>
              </a:ln>
            </p:spPr>
            <p:txBody>
              <a:bodyPr>
                <a:spAutoFit/>
              </a:bodyPr>
              <a:lstStyle/>
              <a:p>
                <a:pPr>
                  <a:lnSpc>
                    <a:spcPct val="90000"/>
                  </a:lnSpc>
                  <a:spcBef>
                    <a:spcPct val="50000"/>
                  </a:spcBef>
                </a:pPr>
                <a:r>
                  <a:rPr lang="en-US" sz="900" b="1" dirty="0">
                    <a:solidFill>
                      <a:schemeClr val="bg1"/>
                    </a:solidFill>
                    <a:latin typeface="Arial Narrow" pitchFamily="34" charset="0"/>
                  </a:rPr>
                  <a:t>CRITICAL 2.0 SECOND LINE</a:t>
                </a:r>
              </a:p>
            </p:txBody>
          </p:sp>
        </p:grpSp>
      </p:grpSp>
      <p:sp>
        <p:nvSpPr>
          <p:cNvPr id="311310" name="AutoShape 14"/>
          <p:cNvSpPr>
            <a:spLocks noChangeArrowheads="1"/>
          </p:cNvSpPr>
          <p:nvPr/>
        </p:nvSpPr>
        <p:spPr bwMode="auto">
          <a:xfrm>
            <a:off x="284157" y="3405183"/>
            <a:ext cx="4135437" cy="3136900"/>
          </a:xfrm>
          <a:prstGeom prst="roundRect">
            <a:avLst>
              <a:gd name="adj" fmla="val 8908"/>
            </a:avLst>
          </a:prstGeom>
          <a:noFill/>
          <a:ln w="25400">
            <a:solidFill>
              <a:srgbClr val="000080"/>
            </a:solidFill>
            <a:round/>
            <a:headEnd/>
            <a:tailEnd/>
          </a:ln>
          <a:effectLst/>
        </p:spPr>
        <p:txBody>
          <a:bodyPr wrap="none" anchor="ctr"/>
          <a:lstStyle/>
          <a:p>
            <a:endParaRPr lang="en-US" dirty="0"/>
          </a:p>
        </p:txBody>
      </p:sp>
      <p:graphicFrame>
        <p:nvGraphicFramePr>
          <p:cNvPr id="311311" name="Group 15"/>
          <p:cNvGraphicFramePr>
            <a:graphicFrameLocks noGrp="1"/>
          </p:cNvGraphicFramePr>
          <p:nvPr/>
        </p:nvGraphicFramePr>
        <p:xfrm>
          <a:off x="352944" y="3520013"/>
          <a:ext cx="3962400" cy="2825752"/>
        </p:xfrm>
        <a:graphic>
          <a:graphicData uri="http://schemas.openxmlformats.org/drawingml/2006/table">
            <a:tbl>
              <a:tblPr/>
              <a:tblGrid>
                <a:gridCol w="1027112"/>
                <a:gridCol w="536575"/>
                <a:gridCol w="544513"/>
                <a:gridCol w="1092200"/>
                <a:gridCol w="762000"/>
              </a:tblGrid>
              <a:tr h="611188">
                <a:tc>
                  <a:txBody>
                    <a:bodyPr/>
                    <a:lstStyle/>
                    <a:p>
                      <a:pPr marL="0" marR="0" lvl="0" indent="0" algn="l"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Activity</a:t>
                      </a:r>
                      <a:endParaRPr kumimoji="0" lang="en-US" sz="1000" b="0" i="0" u="none" strike="noStrike" cap="none" normalizeH="0" baseline="0" dirty="0" smtClean="0">
                        <a:ln>
                          <a:noFill/>
                        </a:ln>
                        <a:solidFill>
                          <a:srgbClr val="323232"/>
                        </a:solidFill>
                        <a:effectLst/>
                        <a:latin typeface="Arial"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Total Calls</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0" fontAlgn="b" latinLnBrk="0" hangingPunct="0">
                        <a:lnSpc>
                          <a:spcPct val="100000"/>
                        </a:lnSpc>
                        <a:spcBef>
                          <a:spcPct val="0"/>
                        </a:spcBef>
                        <a:spcAft>
                          <a:spcPct val="0"/>
                        </a:spcAft>
                        <a:buClrTx/>
                        <a:buSzTx/>
                        <a:buFont typeface="Webdings" pitchFamily="18" charset="2"/>
                        <a:buNone/>
                        <a:tabLst/>
                      </a:pPr>
                      <a:endParaRPr kumimoji="0" lang="en-US" sz="1200" b="0" i="0" u="none" strike="noStrike" cap="none" normalizeH="0" baseline="0" dirty="0" smtClean="0">
                        <a:ln>
                          <a:noFill/>
                        </a:ln>
                        <a:solidFill>
                          <a:srgbClr val="323232"/>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0" marR="0" lvl="0" indent="0" algn="l" defTabSz="914400" rtl="0" eaLnBrk="0" fontAlgn="b" latinLnBrk="0" hangingPunct="0">
                        <a:lnSpc>
                          <a:spcPct val="100000"/>
                        </a:lnSpc>
                        <a:spcBef>
                          <a:spcPct val="0"/>
                        </a:spcBef>
                        <a:spcAft>
                          <a:spcPct val="0"/>
                        </a:spcAft>
                        <a:buClrTx/>
                        <a:buSzTx/>
                        <a:buFont typeface="Webdings" pitchFamily="18" charset="2"/>
                        <a:buNone/>
                        <a:tabLst/>
                      </a:pPr>
                      <a:endParaRPr kumimoji="0" lang="en-US" sz="1400" b="0" i="0" u="none" strike="noStrike" cap="none" normalizeH="0" baseline="0" dirty="0" smtClean="0">
                        <a:ln>
                          <a:noFill/>
                        </a:ln>
                        <a:solidFill>
                          <a:srgbClr val="323232"/>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76238">
                <a:tc>
                  <a:txBody>
                    <a:bodyPr/>
                    <a:lstStyle/>
                    <a:p>
                      <a:pPr marL="0" marR="0" lvl="0" indent="0" algn="l"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Total Calls</a:t>
                      </a:r>
                      <a:endParaRPr kumimoji="0" lang="en-US" sz="1000" b="0" i="0" u="none" strike="noStrike" cap="none" normalizeH="0" baseline="0" dirty="0" smtClean="0">
                        <a:ln>
                          <a:noFill/>
                        </a:ln>
                        <a:solidFill>
                          <a:srgbClr val="323232"/>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1178</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100%</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l"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   1165</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98.9%</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r>
              <a:tr h="493713">
                <a:tc>
                  <a:txBody>
                    <a:bodyPr/>
                    <a:lstStyle/>
                    <a:p>
                      <a:pPr marL="0" marR="0" lvl="0" indent="0" algn="l"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Answered Calls</a:t>
                      </a:r>
                      <a:endParaRPr kumimoji="0" lang="en-US" sz="1000" b="0" i="0" u="none" strike="noStrike" cap="none" normalizeH="0" baseline="0" dirty="0" smtClean="0">
                        <a:ln>
                          <a:noFill/>
                        </a:ln>
                        <a:solidFill>
                          <a:srgbClr val="323232"/>
                        </a:solidFill>
                        <a:effectLst/>
                        <a:latin typeface="Arial" charset="0"/>
                      </a:endParaRPr>
                    </a:p>
                  </a:txBody>
                  <a:tcPr anchor="b" horzOverflow="overflow">
                    <a:lnL cap="flat">
                      <a:noFill/>
                    </a:lnL>
                    <a:lnR>
                      <a:noFill/>
                    </a:lnR>
                    <a:lnT>
                      <a:noFill/>
                    </a:lnT>
                    <a:lnB>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685</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a:noFill/>
                    </a:lnT>
                    <a:lnB>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58%</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     684</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a:noFill/>
                    </a:lnT>
                    <a:lnB>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99.9%</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cap="flat">
                      <a:noFill/>
                    </a:lnR>
                    <a:lnT>
                      <a:noFill/>
                    </a:lnT>
                    <a:lnB>
                      <a:noFill/>
                    </a:lnB>
                    <a:lnTlToBr>
                      <a:noFill/>
                    </a:lnTlToBr>
                    <a:lnBlToTr>
                      <a:noFill/>
                    </a:lnBlToTr>
                    <a:solidFill>
                      <a:srgbClr val="FFFFCC"/>
                    </a:solidFill>
                  </a:tcPr>
                </a:tc>
              </a:tr>
              <a:tr h="492125">
                <a:tc>
                  <a:txBody>
                    <a:bodyPr/>
                    <a:lstStyle/>
                    <a:p>
                      <a:pPr marL="0" marR="0" lvl="0" indent="0" algn="l"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AMS &amp; Voicemail</a:t>
                      </a:r>
                      <a:endParaRPr kumimoji="0" lang="en-US" sz="1000" b="0" i="0" u="none" strike="noStrike" cap="none" normalizeH="0" baseline="0" dirty="0" smtClean="0">
                        <a:ln>
                          <a:noFill/>
                        </a:ln>
                        <a:solidFill>
                          <a:srgbClr val="323232"/>
                        </a:solidFill>
                        <a:effectLst/>
                        <a:latin typeface="Arial" charset="0"/>
                      </a:endParaRPr>
                    </a:p>
                  </a:txBody>
                  <a:tcPr anchor="b" horzOverflow="overflow">
                    <a:lnL cap="flat">
                      <a:noFill/>
                    </a:lnL>
                    <a:lnR>
                      <a:noFill/>
                    </a:lnR>
                    <a:lnT>
                      <a:noFill/>
                    </a:lnT>
                    <a:lnB>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350</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a:noFill/>
                    </a:lnT>
                    <a:lnB>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30%</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     330</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a:noFill/>
                    </a:lnT>
                    <a:lnB>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94.30%</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cap="flat">
                      <a:noFill/>
                    </a:lnR>
                    <a:lnT>
                      <a:noFill/>
                    </a:lnT>
                    <a:lnB>
                      <a:noFill/>
                    </a:lnB>
                    <a:lnTlToBr>
                      <a:noFill/>
                    </a:lnTlToBr>
                    <a:lnBlToTr>
                      <a:noFill/>
                    </a:lnBlToTr>
                    <a:solidFill>
                      <a:srgbClr val="FFFFCC"/>
                    </a:solidFill>
                  </a:tcPr>
                </a:tc>
              </a:tr>
              <a:tr h="496888">
                <a:tc>
                  <a:txBody>
                    <a:bodyPr/>
                    <a:lstStyle/>
                    <a:p>
                      <a:pPr marL="0" marR="0" lvl="0" indent="0" algn="l"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Ring No Answer</a:t>
                      </a:r>
                      <a:endParaRPr kumimoji="0" lang="en-US" sz="1000" b="0" i="0" u="none" strike="noStrike" cap="none" normalizeH="0" baseline="0" dirty="0" smtClean="0">
                        <a:ln>
                          <a:noFill/>
                        </a:ln>
                        <a:solidFill>
                          <a:srgbClr val="323232"/>
                        </a:solidFill>
                        <a:effectLst/>
                        <a:latin typeface="Arial" charset="0"/>
                      </a:endParaRPr>
                    </a:p>
                  </a:txBody>
                  <a:tcPr anchor="b" horzOverflow="overflow">
                    <a:lnL cap="flat">
                      <a:noFill/>
                    </a:lnL>
                    <a:lnR>
                      <a:noFill/>
                    </a:lnR>
                    <a:lnT>
                      <a:noFill/>
                    </a:lnT>
                    <a:lnB>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35</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a:noFill/>
                    </a:lnT>
                    <a:lnB>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3%</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       35</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a:noFill/>
                    </a:lnT>
                    <a:lnB>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100.00%</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cap="flat">
                      <a:noFill/>
                    </a:lnR>
                    <a:lnT>
                      <a:noFill/>
                    </a:lnT>
                    <a:lnB>
                      <a:noFill/>
                    </a:lnB>
                    <a:lnTlToBr>
                      <a:noFill/>
                    </a:lnTlToBr>
                    <a:lnBlToTr>
                      <a:noFill/>
                    </a:lnBlToTr>
                    <a:solidFill>
                      <a:srgbClr val="FFFFCC"/>
                    </a:solidFill>
                  </a:tcPr>
                </a:tc>
              </a:tr>
              <a:tr h="355600">
                <a:tc>
                  <a:txBody>
                    <a:bodyPr/>
                    <a:lstStyle/>
                    <a:p>
                      <a:pPr marL="0" marR="0" lvl="0" indent="0" algn="l"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Busy</a:t>
                      </a:r>
                      <a:endParaRPr kumimoji="0" lang="en-US" sz="1000" b="0" i="0" u="none" strike="noStrike" cap="none" normalizeH="0" baseline="0" dirty="0" smtClean="0">
                        <a:ln>
                          <a:noFill/>
                        </a:ln>
                        <a:solidFill>
                          <a:srgbClr val="323232"/>
                        </a:solidFill>
                        <a:effectLst/>
                        <a:latin typeface="Arial" charset="0"/>
                      </a:endParaRPr>
                    </a:p>
                  </a:txBody>
                  <a:tcPr anchor="b" horzOverflow="overflow">
                    <a:lnL cap="flat">
                      <a:noFill/>
                    </a:lnL>
                    <a:lnR>
                      <a:noFill/>
                    </a:lnR>
                    <a:lnT>
                      <a:noFill/>
                    </a:lnT>
                    <a:lnB cap="flat">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108</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a:noFill/>
                    </a:lnT>
                    <a:lnB cap="flat">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9%</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a:noFill/>
                    </a:lnT>
                    <a:lnB cap="flat">
                      <a:noFill/>
                    </a:lnB>
                    <a:lnTlToBr>
                      <a:noFill/>
                    </a:lnTlToBr>
                    <a:lnBlToTr>
                      <a:noFill/>
                    </a:lnBlToTr>
                    <a:solidFill>
                      <a:srgbClr val="FFFFCC"/>
                    </a:solidFill>
                  </a:tcPr>
                </a:tc>
                <a:tc>
                  <a:txBody>
                    <a:bodyPr/>
                    <a:lstStyle/>
                    <a:p>
                      <a:pPr marL="0" marR="0" lvl="0" indent="0" algn="l"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     108</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a:noFill/>
                    </a:lnR>
                    <a:lnT>
                      <a:noFill/>
                    </a:lnT>
                    <a:lnB cap="flat">
                      <a:noFill/>
                    </a:lnB>
                    <a:lnTlToBr>
                      <a:noFill/>
                    </a:lnTlToBr>
                    <a:lnBlToTr>
                      <a:noFill/>
                    </a:lnBlToTr>
                    <a:solidFill>
                      <a:srgbClr val="FFFFCC"/>
                    </a:solidFill>
                  </a:tcPr>
                </a:tc>
                <a:tc>
                  <a:txBody>
                    <a:bodyPr/>
                    <a:lstStyle/>
                    <a:p>
                      <a:pPr marL="0" marR="0" lvl="0" indent="0" algn="r" defTabSz="914400" rtl="0" eaLnBrk="0" fontAlgn="b" latinLnBrk="0" hangingPunct="0">
                        <a:lnSpc>
                          <a:spcPct val="100000"/>
                        </a:lnSpc>
                        <a:spcBef>
                          <a:spcPct val="0"/>
                        </a:spcBef>
                        <a:spcAft>
                          <a:spcPct val="0"/>
                        </a:spcAft>
                        <a:buClrTx/>
                        <a:buSzTx/>
                        <a:buFont typeface="Webdings" pitchFamily="18" charset="2"/>
                        <a:buNone/>
                        <a:tabLst/>
                      </a:pPr>
                      <a:r>
                        <a:rPr kumimoji="0" lang="en-US" sz="1000" b="1" i="0" u="none" strike="noStrike" cap="none" normalizeH="0" baseline="0" dirty="0" smtClean="0">
                          <a:ln>
                            <a:noFill/>
                          </a:ln>
                          <a:solidFill>
                            <a:srgbClr val="323232"/>
                          </a:solidFill>
                          <a:effectLst/>
                          <a:latin typeface="Arial" charset="0"/>
                          <a:cs typeface="Arial" charset="0"/>
                        </a:rPr>
                        <a:t>100.00%</a:t>
                      </a:r>
                      <a:endParaRPr kumimoji="0" lang="en-US" sz="1000" b="0" i="0" u="none" strike="noStrike" cap="none" normalizeH="0" baseline="0" dirty="0" smtClean="0">
                        <a:ln>
                          <a:noFill/>
                        </a:ln>
                        <a:solidFill>
                          <a:srgbClr val="323232"/>
                        </a:solidFill>
                        <a:effectLst/>
                        <a:latin typeface="Arial" charset="0"/>
                      </a:endParaRPr>
                    </a:p>
                  </a:txBody>
                  <a:tcPr anchor="b" horzOverflow="overflow">
                    <a:lnL>
                      <a:noFill/>
                    </a:lnL>
                    <a:lnR cap="flat">
                      <a:noFill/>
                    </a:lnR>
                    <a:lnT>
                      <a:noFill/>
                    </a:lnT>
                    <a:lnB cap="flat">
                      <a:noFill/>
                    </a:lnB>
                    <a:lnTlToBr>
                      <a:noFill/>
                    </a:lnTlToBr>
                    <a:lnBlToTr>
                      <a:noFill/>
                    </a:lnBlToTr>
                    <a:solidFill>
                      <a:srgbClr val="FFFFCC"/>
                    </a:solidFill>
                  </a:tcPr>
                </a:tc>
              </a:tr>
            </a:tbl>
          </a:graphicData>
        </a:graphic>
      </p:graphicFrame>
      <p:grpSp>
        <p:nvGrpSpPr>
          <p:cNvPr id="5" name="Group 50"/>
          <p:cNvGrpSpPr>
            <a:grpSpLocks/>
          </p:cNvGrpSpPr>
          <p:nvPr/>
        </p:nvGrpSpPr>
        <p:grpSpPr bwMode="auto">
          <a:xfrm>
            <a:off x="1734069" y="3500963"/>
            <a:ext cx="2828925" cy="561975"/>
            <a:chOff x="1149" y="1122"/>
            <a:chExt cx="1782" cy="354"/>
          </a:xfrm>
        </p:grpSpPr>
        <p:sp>
          <p:nvSpPr>
            <p:cNvPr id="311347" name="Text Box 51"/>
            <p:cNvSpPr txBox="1">
              <a:spLocks noChangeArrowheads="1"/>
            </p:cNvSpPr>
            <p:nvPr/>
          </p:nvSpPr>
          <p:spPr bwMode="auto">
            <a:xfrm>
              <a:off x="2035" y="1226"/>
              <a:ext cx="896" cy="250"/>
            </a:xfrm>
            <a:prstGeom prst="rect">
              <a:avLst/>
            </a:prstGeom>
            <a:noFill/>
            <a:ln w="9525">
              <a:noFill/>
              <a:miter lim="800000"/>
              <a:headEnd/>
              <a:tailEnd/>
            </a:ln>
            <a:effectLst/>
          </p:spPr>
          <p:txBody>
            <a:bodyPr>
              <a:spAutoFit/>
            </a:bodyPr>
            <a:lstStyle/>
            <a:p>
              <a:pPr algn="ctr">
                <a:spcBef>
                  <a:spcPct val="50000"/>
                </a:spcBef>
              </a:pPr>
              <a:r>
                <a:rPr lang="en-US" sz="1000" b="1" dirty="0"/>
                <a:t>Correct Categorization</a:t>
              </a:r>
            </a:p>
          </p:txBody>
        </p:sp>
        <p:sp>
          <p:nvSpPr>
            <p:cNvPr id="311348" name="Text Box 52"/>
            <p:cNvSpPr txBox="1">
              <a:spLocks noChangeArrowheads="1"/>
            </p:cNvSpPr>
            <p:nvPr/>
          </p:nvSpPr>
          <p:spPr bwMode="auto">
            <a:xfrm>
              <a:off x="1149" y="1122"/>
              <a:ext cx="438" cy="346"/>
            </a:xfrm>
            <a:prstGeom prst="rect">
              <a:avLst/>
            </a:prstGeom>
            <a:noFill/>
            <a:ln w="9525">
              <a:noFill/>
              <a:miter lim="800000"/>
              <a:headEnd/>
              <a:tailEnd/>
            </a:ln>
            <a:effectLst/>
          </p:spPr>
          <p:txBody>
            <a:bodyPr>
              <a:spAutoFit/>
            </a:bodyPr>
            <a:lstStyle/>
            <a:p>
              <a:pPr algn="r">
                <a:spcBef>
                  <a:spcPct val="50000"/>
                </a:spcBef>
              </a:pPr>
              <a:r>
                <a:rPr lang="en-US" sz="1000" b="1" dirty="0"/>
                <a:t>% of Total Calls</a:t>
              </a:r>
            </a:p>
          </p:txBody>
        </p:sp>
      </p:grpSp>
      <p:sp>
        <p:nvSpPr>
          <p:cNvPr id="311349" name="Text Box 53"/>
          <p:cNvSpPr txBox="1">
            <a:spLocks noChangeArrowheads="1"/>
          </p:cNvSpPr>
          <p:nvPr/>
        </p:nvSpPr>
        <p:spPr bwMode="auto">
          <a:xfrm>
            <a:off x="2288106" y="3515251"/>
            <a:ext cx="1047750" cy="549275"/>
          </a:xfrm>
          <a:prstGeom prst="rect">
            <a:avLst/>
          </a:prstGeom>
          <a:noFill/>
          <a:ln w="9525">
            <a:noFill/>
            <a:miter lim="800000"/>
            <a:headEnd/>
            <a:tailEnd/>
          </a:ln>
          <a:effectLst/>
        </p:spPr>
        <p:txBody>
          <a:bodyPr>
            <a:spAutoFit/>
          </a:bodyPr>
          <a:lstStyle/>
          <a:p>
            <a:pPr algn="ctr">
              <a:spcBef>
                <a:spcPct val="50000"/>
              </a:spcBef>
            </a:pPr>
            <a:r>
              <a:rPr lang="en-US" sz="1000" b="1" dirty="0"/>
              <a:t>Number Analyzed Correctly </a:t>
            </a:r>
          </a:p>
        </p:txBody>
      </p:sp>
      <p:sp>
        <p:nvSpPr>
          <p:cNvPr id="311351" name="Rectangle 21"/>
          <p:cNvSpPr>
            <a:spLocks noChangeArrowheads="1"/>
          </p:cNvSpPr>
          <p:nvPr/>
        </p:nvSpPr>
        <p:spPr bwMode="auto">
          <a:xfrm>
            <a:off x="436563" y="1258595"/>
            <a:ext cx="7772400" cy="1842558"/>
          </a:xfrm>
          <a:prstGeom prst="rect">
            <a:avLst/>
          </a:prstGeom>
          <a:noFill/>
          <a:ln w="9525">
            <a:noFill/>
            <a:miter lim="800000"/>
            <a:headEnd/>
            <a:tailEnd/>
          </a:ln>
        </p:spPr>
        <p:txBody>
          <a:bodyPr lIns="0" tIns="0" rIns="0" bIns="0" anchor="ctr"/>
          <a:lstStyle/>
          <a:p>
            <a:pPr marL="287338" indent="-287338" algn="ctr" eaLnBrk="0" hangingPunct="0">
              <a:lnSpc>
                <a:spcPct val="95000"/>
              </a:lnSpc>
              <a:spcBef>
                <a:spcPct val="55000"/>
              </a:spcBef>
              <a:buClr>
                <a:srgbClr val="CC0000"/>
              </a:buClr>
            </a:pPr>
            <a:r>
              <a:rPr lang="en-US" sz="2000" dirty="0" smtClean="0">
                <a:solidFill>
                  <a:srgbClr val="323232"/>
                </a:solidFill>
              </a:rPr>
              <a:t>In an independent laboratory test by IQ Services, </a:t>
            </a:r>
            <a:br>
              <a:rPr lang="en-US" sz="2000" dirty="0" smtClean="0">
                <a:solidFill>
                  <a:srgbClr val="323232"/>
                </a:solidFill>
              </a:rPr>
            </a:br>
            <a:r>
              <a:rPr lang="en-US" sz="2000" dirty="0" smtClean="0">
                <a:solidFill>
                  <a:srgbClr val="323232"/>
                </a:solidFill>
              </a:rPr>
              <a:t>Proactive </a:t>
            </a:r>
            <a:r>
              <a:rPr lang="en-US" sz="2000" dirty="0">
                <a:solidFill>
                  <a:srgbClr val="323232"/>
                </a:solidFill>
              </a:rPr>
              <a:t>Contact accurately diagnosed </a:t>
            </a:r>
            <a:r>
              <a:rPr lang="en-US" sz="2000" b="1" dirty="0">
                <a:solidFill>
                  <a:srgbClr val="323232"/>
                </a:solidFill>
              </a:rPr>
              <a:t>98.9%</a:t>
            </a:r>
            <a:r>
              <a:rPr lang="en-US" sz="2000" dirty="0">
                <a:solidFill>
                  <a:srgbClr val="323232"/>
                </a:solidFill>
              </a:rPr>
              <a:t> of total calls, </a:t>
            </a:r>
            <a:r>
              <a:rPr lang="en-US" sz="2000" dirty="0" smtClean="0">
                <a:solidFill>
                  <a:srgbClr val="323232"/>
                </a:solidFill>
              </a:rPr>
              <a:t/>
            </a:r>
            <a:br>
              <a:rPr lang="en-US" sz="2000" dirty="0" smtClean="0">
                <a:solidFill>
                  <a:srgbClr val="323232"/>
                </a:solidFill>
              </a:rPr>
            </a:br>
            <a:r>
              <a:rPr lang="en-US" sz="2000" dirty="0" smtClean="0">
                <a:solidFill>
                  <a:srgbClr val="323232"/>
                </a:solidFill>
              </a:rPr>
              <a:t>and </a:t>
            </a:r>
            <a:r>
              <a:rPr lang="en-US" sz="2000" dirty="0">
                <a:solidFill>
                  <a:srgbClr val="323232"/>
                </a:solidFill>
              </a:rPr>
              <a:t>transferred 98% to an agent in under 2 seconds. </a:t>
            </a:r>
            <a:r>
              <a:rPr lang="en-US" sz="2000" dirty="0" smtClean="0">
                <a:solidFill>
                  <a:srgbClr val="323232"/>
                </a:solidFill>
              </a:rPr>
              <a:t/>
            </a:r>
            <a:br>
              <a:rPr lang="en-US" sz="2000" dirty="0" smtClean="0">
                <a:solidFill>
                  <a:srgbClr val="323232"/>
                </a:solidFill>
              </a:rPr>
            </a:br>
            <a:r>
              <a:rPr lang="en-US" sz="2000" b="1" dirty="0" smtClean="0">
                <a:solidFill>
                  <a:srgbClr val="323232"/>
                </a:solidFill>
              </a:rPr>
              <a:t>The </a:t>
            </a:r>
            <a:r>
              <a:rPr lang="en-US" sz="2000" b="1" dirty="0">
                <a:solidFill>
                  <a:srgbClr val="323232"/>
                </a:solidFill>
              </a:rPr>
              <a:t>average transfer time was less than 1 </a:t>
            </a:r>
            <a:r>
              <a:rPr lang="en-US" sz="2000" b="1" dirty="0" smtClean="0">
                <a:solidFill>
                  <a:srgbClr val="323232"/>
                </a:solidFill>
              </a:rPr>
              <a:t>second</a:t>
            </a:r>
            <a:endParaRPr lang="en-US" sz="2000" dirty="0">
              <a:solidFill>
                <a:srgbClr val="323232"/>
              </a:solidFill>
            </a:endParaRPr>
          </a:p>
        </p:txBody>
      </p:sp>
      <p:sp>
        <p:nvSpPr>
          <p:cNvPr id="311352" name="Text Box 56"/>
          <p:cNvSpPr txBox="1">
            <a:spLocks noChangeArrowheads="1"/>
          </p:cNvSpPr>
          <p:nvPr/>
        </p:nvSpPr>
        <p:spPr bwMode="auto">
          <a:xfrm>
            <a:off x="338656" y="3497788"/>
            <a:ext cx="1284288" cy="307777"/>
          </a:xfrm>
          <a:prstGeom prst="rect">
            <a:avLst/>
          </a:prstGeom>
          <a:noFill/>
          <a:ln w="9525">
            <a:noFill/>
            <a:miter lim="800000"/>
            <a:headEnd/>
            <a:tailEnd/>
          </a:ln>
          <a:effectLst/>
        </p:spPr>
        <p:txBody>
          <a:bodyPr>
            <a:spAutoFit/>
          </a:bodyPr>
          <a:lstStyle/>
          <a:p>
            <a:pPr>
              <a:spcBef>
                <a:spcPct val="50000"/>
              </a:spcBef>
            </a:pPr>
            <a:r>
              <a:rPr lang="en-US" sz="1400" b="1" dirty="0">
                <a:solidFill>
                  <a:schemeClr val="tx1"/>
                </a:solidFill>
              </a:rPr>
              <a:t>ACCURACY</a:t>
            </a:r>
          </a:p>
        </p:txBody>
      </p:sp>
      <p:sp>
        <p:nvSpPr>
          <p:cNvPr id="22" name="Title 21"/>
          <p:cNvSpPr>
            <a:spLocks noGrp="1"/>
          </p:cNvSpPr>
          <p:nvPr>
            <p:ph type="title"/>
          </p:nvPr>
        </p:nvSpPr>
        <p:spPr>
          <a:xfrm>
            <a:off x="457199" y="384175"/>
            <a:ext cx="7698509" cy="763588"/>
          </a:xfrm>
        </p:spPr>
        <p:txBody>
          <a:bodyPr/>
          <a:lstStyle/>
          <a:p>
            <a:pPr lvl="0"/>
            <a:r>
              <a:rPr lang="en-US" dirty="0" smtClean="0"/>
              <a:t>Superior Call Detection Accuracy AND Fast Transfers BOTH needed to Optimize Productivity</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axis"/>
          <p:cNvPicPr>
            <a:picLocks noChangeAspect="1" noChangeArrowheads="1"/>
          </p:cNvPicPr>
          <p:nvPr/>
        </p:nvPicPr>
        <p:blipFill>
          <a:blip r:embed="rId3" cstate="print"/>
          <a:srcRect/>
          <a:stretch>
            <a:fillRect/>
          </a:stretch>
        </p:blipFill>
        <p:spPr bwMode="auto">
          <a:xfrm>
            <a:off x="1169988" y="1214438"/>
            <a:ext cx="7693025" cy="5035550"/>
          </a:xfrm>
          <a:prstGeom prst="rect">
            <a:avLst/>
          </a:prstGeom>
          <a:noFill/>
        </p:spPr>
      </p:pic>
      <p:sp>
        <p:nvSpPr>
          <p:cNvPr id="2" name="Title 1"/>
          <p:cNvSpPr>
            <a:spLocks noGrp="1"/>
          </p:cNvSpPr>
          <p:nvPr>
            <p:ph type="title"/>
          </p:nvPr>
        </p:nvSpPr>
        <p:spPr>
          <a:xfrm>
            <a:off x="512762" y="274638"/>
            <a:ext cx="6688138" cy="823912"/>
          </a:xfrm>
        </p:spPr>
        <p:txBody>
          <a:bodyPr/>
          <a:lstStyle/>
          <a:p>
            <a:r>
              <a:rPr lang="en-US" dirty="0" smtClean="0"/>
              <a:t>Superior Predictive Dialing Results in Higher Productivity and Lower Costs</a:t>
            </a:r>
            <a:endParaRPr lang="en-US" dirty="0"/>
          </a:p>
        </p:txBody>
      </p:sp>
      <p:sp>
        <p:nvSpPr>
          <p:cNvPr id="25" name="Rectangle 24"/>
          <p:cNvSpPr/>
          <p:nvPr/>
        </p:nvSpPr>
        <p:spPr>
          <a:xfrm>
            <a:off x="1333500" y="3975100"/>
            <a:ext cx="2794000" cy="2044700"/>
          </a:xfrm>
          <a:prstGeom prst="rect">
            <a:avLst/>
          </a:prstGeom>
          <a:solidFill>
            <a:schemeClr val="tx2">
              <a:lumMod val="75000"/>
              <a:alpha val="50000"/>
            </a:schemeClr>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152900" y="3975100"/>
            <a:ext cx="2794000" cy="2044700"/>
          </a:xfrm>
          <a:prstGeom prst="rect">
            <a:avLst/>
          </a:prstGeom>
          <a:solidFill>
            <a:schemeClr val="tx2">
              <a:lumMod val="75000"/>
              <a:alpha val="50000"/>
            </a:schemeClr>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4152900" y="1905000"/>
            <a:ext cx="2794000" cy="2044700"/>
          </a:xfrm>
          <a:prstGeom prst="rect">
            <a:avLst/>
          </a:prstGeom>
          <a:solidFill>
            <a:schemeClr val="tx2">
              <a:lumMod val="75000"/>
              <a:alpha val="50000"/>
            </a:schemeClr>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333500" y="1905000"/>
            <a:ext cx="2794000" cy="2044700"/>
          </a:xfrm>
          <a:prstGeom prst="rect">
            <a:avLst/>
          </a:prstGeom>
          <a:solidFill>
            <a:schemeClr val="tx2">
              <a:lumMod val="75000"/>
              <a:alpha val="50000"/>
            </a:schemeClr>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AutoShape 2"/>
          <p:cNvSpPr>
            <a:spLocks noChangeArrowheads="1"/>
          </p:cNvSpPr>
          <p:nvPr/>
        </p:nvSpPr>
        <p:spPr bwMode="auto">
          <a:xfrm>
            <a:off x="4851003" y="4456273"/>
            <a:ext cx="1397794" cy="113665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anchor="ctr" anchorCtr="0"/>
          <a:lstStyle/>
          <a:p>
            <a:pPr algn="ctr">
              <a:spcAft>
                <a:spcPts val="1000"/>
              </a:spcAft>
              <a:defRPr/>
            </a:pPr>
            <a:r>
              <a:rPr lang="en-US" sz="1600" b="1" dirty="0" smtClean="0">
                <a:solidFill>
                  <a:srgbClr val="323232"/>
                </a:solidFill>
                <a:latin typeface="Calibri" pitchFamily="34" charset="0"/>
                <a:cs typeface="Arial" pitchFamily="34" charset="0"/>
              </a:rPr>
              <a:t>Dialing biased to customer service</a:t>
            </a:r>
            <a:endParaRPr lang="en-US" sz="1600" b="1" dirty="0">
              <a:solidFill>
                <a:srgbClr val="323232"/>
              </a:solidFill>
              <a:cs typeface="Arial" pitchFamily="34" charset="0"/>
            </a:endParaRPr>
          </a:p>
        </p:txBody>
      </p:sp>
      <p:sp>
        <p:nvSpPr>
          <p:cNvPr id="35" name="AutoShape 9"/>
          <p:cNvSpPr>
            <a:spLocks noChangeArrowheads="1"/>
          </p:cNvSpPr>
          <p:nvPr/>
        </p:nvSpPr>
        <p:spPr bwMode="auto">
          <a:xfrm>
            <a:off x="2030984" y="2399159"/>
            <a:ext cx="1399032" cy="1133856"/>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anchor="ctr" anchorCtr="0"/>
          <a:lstStyle/>
          <a:p>
            <a:pPr algn="ctr">
              <a:spcAft>
                <a:spcPts val="1000"/>
              </a:spcAft>
              <a:defRPr/>
            </a:pPr>
            <a:r>
              <a:rPr lang="en-US" sz="1600" b="1" dirty="0" smtClean="0">
                <a:solidFill>
                  <a:srgbClr val="323232"/>
                </a:solidFill>
                <a:latin typeface="Calibri" pitchFamily="34" charset="0"/>
                <a:cs typeface="Arial" pitchFamily="34" charset="0"/>
              </a:rPr>
              <a:t>Dialing biased to agent productivity</a:t>
            </a:r>
            <a:endParaRPr lang="en-US" sz="1600" b="1" dirty="0">
              <a:solidFill>
                <a:srgbClr val="323232"/>
              </a:solidFill>
              <a:cs typeface="Arial" pitchFamily="34" charset="0"/>
            </a:endParaRPr>
          </a:p>
        </p:txBody>
      </p:sp>
      <p:sp>
        <p:nvSpPr>
          <p:cNvPr id="37" name="AutoShape 2"/>
          <p:cNvSpPr>
            <a:spLocks noChangeArrowheads="1"/>
          </p:cNvSpPr>
          <p:nvPr/>
        </p:nvSpPr>
        <p:spPr bwMode="auto">
          <a:xfrm>
            <a:off x="2030984" y="4382499"/>
            <a:ext cx="1399032" cy="1133856"/>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anchor="ctr" anchorCtr="0"/>
          <a:lstStyle/>
          <a:p>
            <a:pPr algn="ctr">
              <a:spcAft>
                <a:spcPts val="1000"/>
              </a:spcAft>
              <a:defRPr/>
            </a:pPr>
            <a:r>
              <a:rPr lang="en-US" sz="1600" b="1" dirty="0" smtClean="0">
                <a:solidFill>
                  <a:srgbClr val="323232"/>
                </a:solidFill>
                <a:latin typeface="Calibri" pitchFamily="34" charset="0"/>
                <a:cs typeface="Arial" pitchFamily="34" charset="0"/>
              </a:rPr>
              <a:t>Power dialing with poor accuracy</a:t>
            </a:r>
            <a:endParaRPr lang="en-US" sz="1600" b="1" dirty="0">
              <a:solidFill>
                <a:srgbClr val="323232"/>
              </a:solidFill>
              <a:cs typeface="Arial" pitchFamily="34" charset="0"/>
            </a:endParaRPr>
          </a:p>
        </p:txBody>
      </p:sp>
      <p:sp>
        <p:nvSpPr>
          <p:cNvPr id="38" name="TextBox 37"/>
          <p:cNvSpPr txBox="1"/>
          <p:nvPr/>
        </p:nvSpPr>
        <p:spPr>
          <a:xfrm>
            <a:off x="2458542" y="6134100"/>
            <a:ext cx="3418012" cy="307777"/>
          </a:xfrm>
          <a:prstGeom prst="rect">
            <a:avLst/>
          </a:prstGeom>
          <a:noFill/>
        </p:spPr>
        <p:txBody>
          <a:bodyPr wrap="square" rtlCol="0">
            <a:spAutoFit/>
          </a:bodyPr>
          <a:lstStyle/>
          <a:p>
            <a:r>
              <a:rPr lang="en-US" sz="1400" b="1" dirty="0" smtClean="0">
                <a:solidFill>
                  <a:schemeClr val="tx1"/>
                </a:solidFill>
              </a:rPr>
              <a:t>Improved Customer Service Level</a:t>
            </a:r>
            <a:endParaRPr lang="en-US" sz="1400" b="1" dirty="0">
              <a:solidFill>
                <a:schemeClr val="tx1"/>
              </a:solidFill>
            </a:endParaRPr>
          </a:p>
        </p:txBody>
      </p:sp>
      <p:sp>
        <p:nvSpPr>
          <p:cNvPr id="40" name="TextBox 39"/>
          <p:cNvSpPr txBox="1"/>
          <p:nvPr/>
        </p:nvSpPr>
        <p:spPr>
          <a:xfrm rot="16200000">
            <a:off x="-457199" y="3639778"/>
            <a:ext cx="3048000" cy="338554"/>
          </a:xfrm>
          <a:prstGeom prst="rect">
            <a:avLst/>
          </a:prstGeom>
          <a:noFill/>
        </p:spPr>
        <p:txBody>
          <a:bodyPr wrap="square" rtlCol="0">
            <a:spAutoFit/>
          </a:bodyPr>
          <a:lstStyle/>
          <a:p>
            <a:r>
              <a:rPr lang="en-US" sz="1600" b="1" dirty="0" smtClean="0">
                <a:solidFill>
                  <a:schemeClr val="tx1"/>
                </a:solidFill>
              </a:rPr>
              <a:t>Quality of Connect  to Agent </a:t>
            </a:r>
            <a:endParaRPr lang="en-US" sz="1600" b="1" dirty="0">
              <a:solidFill>
                <a:schemeClr val="tx1"/>
              </a:solidFill>
            </a:endParaRPr>
          </a:p>
        </p:txBody>
      </p:sp>
      <p:grpSp>
        <p:nvGrpSpPr>
          <p:cNvPr id="3" name="Group 42"/>
          <p:cNvGrpSpPr/>
          <p:nvPr/>
        </p:nvGrpSpPr>
        <p:grpSpPr>
          <a:xfrm>
            <a:off x="7157378" y="2638032"/>
            <a:ext cx="1778000" cy="2641600"/>
            <a:chOff x="7213600" y="2880332"/>
            <a:chExt cx="1778000" cy="2641600"/>
          </a:xfrm>
        </p:grpSpPr>
        <p:sp>
          <p:nvSpPr>
            <p:cNvPr id="41" name="Line Callout 1 40"/>
            <p:cNvSpPr/>
            <p:nvPr/>
          </p:nvSpPr>
          <p:spPr>
            <a:xfrm>
              <a:off x="7213600" y="2880332"/>
              <a:ext cx="1778000" cy="2641600"/>
            </a:xfrm>
            <a:prstGeom prst="borderCallout1">
              <a:avLst>
                <a:gd name="adj1" fmla="val 18750"/>
                <a:gd name="adj2" fmla="val -8333"/>
                <a:gd name="adj3" fmla="val 88298"/>
                <a:gd name="adj4" fmla="val -208398"/>
              </a:avLst>
            </a:prstGeom>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solidFill>
                  <a:schemeClr val="tx1"/>
                </a:solidFill>
              </a:endParaRPr>
            </a:p>
          </p:txBody>
        </p:sp>
        <p:sp>
          <p:nvSpPr>
            <p:cNvPr id="42" name="TextBox 41"/>
            <p:cNvSpPr txBox="1"/>
            <p:nvPr/>
          </p:nvSpPr>
          <p:spPr>
            <a:xfrm>
              <a:off x="7366000" y="2948110"/>
              <a:ext cx="1536700" cy="2031325"/>
            </a:xfrm>
            <a:prstGeom prst="rect">
              <a:avLst/>
            </a:prstGeom>
            <a:noFill/>
          </p:spPr>
          <p:txBody>
            <a:bodyPr wrap="square" rtlCol="0">
              <a:spAutoFit/>
            </a:bodyPr>
            <a:lstStyle/>
            <a:p>
              <a:pPr algn="ctr"/>
              <a:r>
                <a:rPr lang="en-US" sz="1400" dirty="0" smtClean="0">
                  <a:solidFill>
                    <a:schemeClr val="tx1"/>
                  </a:solidFill>
                </a:rPr>
                <a:t>Poor detection causes false-positives to be passed to agents…they wait.  Over-dialing puts too many customers in the wait queue  </a:t>
              </a:r>
              <a:endParaRPr lang="en-US" sz="1400" dirty="0">
                <a:solidFill>
                  <a:schemeClr val="tx1"/>
                </a:solidFill>
              </a:endParaRPr>
            </a:p>
          </p:txBody>
        </p:sp>
      </p:grpSp>
      <p:grpSp>
        <p:nvGrpSpPr>
          <p:cNvPr id="4" name="Group 44"/>
          <p:cNvGrpSpPr/>
          <p:nvPr/>
        </p:nvGrpSpPr>
        <p:grpSpPr>
          <a:xfrm>
            <a:off x="7157378" y="2638033"/>
            <a:ext cx="1778000" cy="2641600"/>
            <a:chOff x="7213600" y="2654300"/>
            <a:chExt cx="1778000" cy="2641600"/>
          </a:xfrm>
        </p:grpSpPr>
        <p:sp>
          <p:nvSpPr>
            <p:cNvPr id="46" name="Line Callout 1 45"/>
            <p:cNvSpPr/>
            <p:nvPr/>
          </p:nvSpPr>
          <p:spPr>
            <a:xfrm>
              <a:off x="7213600" y="2654300"/>
              <a:ext cx="1778000" cy="2641600"/>
            </a:xfrm>
            <a:prstGeom prst="borderCallout1">
              <a:avLst>
                <a:gd name="adj1" fmla="val 18750"/>
                <a:gd name="adj2" fmla="val -8333"/>
                <a:gd name="adj3" fmla="val 12823"/>
                <a:gd name="adj4" fmla="val -208567"/>
              </a:avLst>
            </a:prstGeom>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solidFill>
                  <a:schemeClr val="tx1"/>
                </a:solidFill>
              </a:endParaRPr>
            </a:p>
          </p:txBody>
        </p:sp>
        <p:sp>
          <p:nvSpPr>
            <p:cNvPr id="47" name="TextBox 46"/>
            <p:cNvSpPr txBox="1"/>
            <p:nvPr/>
          </p:nvSpPr>
          <p:spPr>
            <a:xfrm>
              <a:off x="7366000" y="2794000"/>
              <a:ext cx="1536700" cy="2031325"/>
            </a:xfrm>
            <a:prstGeom prst="rect">
              <a:avLst/>
            </a:prstGeom>
            <a:noFill/>
          </p:spPr>
          <p:txBody>
            <a:bodyPr wrap="square" rtlCol="0">
              <a:spAutoFit/>
            </a:bodyPr>
            <a:lstStyle/>
            <a:p>
              <a:pPr algn="ctr"/>
              <a:r>
                <a:rPr lang="en-US" sz="1400" dirty="0" smtClean="0">
                  <a:solidFill>
                    <a:schemeClr val="tx1"/>
                  </a:solidFill>
                </a:rPr>
                <a:t>Over-dialing is easy but it puts too many customers in the wait queue.  Many of them hang-up leading to "dead-air" for agents  </a:t>
              </a:r>
              <a:endParaRPr lang="en-US" sz="1400" dirty="0">
                <a:solidFill>
                  <a:schemeClr val="tx1"/>
                </a:solidFill>
              </a:endParaRPr>
            </a:p>
          </p:txBody>
        </p:sp>
      </p:grpSp>
      <p:grpSp>
        <p:nvGrpSpPr>
          <p:cNvPr id="5" name="Group 49"/>
          <p:cNvGrpSpPr/>
          <p:nvPr/>
        </p:nvGrpSpPr>
        <p:grpSpPr>
          <a:xfrm>
            <a:off x="7157378" y="2638033"/>
            <a:ext cx="1778000" cy="2641600"/>
            <a:chOff x="7213600" y="2654300"/>
            <a:chExt cx="1778000" cy="2641600"/>
          </a:xfrm>
        </p:grpSpPr>
        <p:sp>
          <p:nvSpPr>
            <p:cNvPr id="51" name="Line Callout 1 50"/>
            <p:cNvSpPr/>
            <p:nvPr/>
          </p:nvSpPr>
          <p:spPr>
            <a:xfrm>
              <a:off x="7213600" y="2654300"/>
              <a:ext cx="1778000" cy="2641600"/>
            </a:xfrm>
            <a:prstGeom prst="borderCallout1">
              <a:avLst>
                <a:gd name="adj1" fmla="val 18750"/>
                <a:gd name="adj2" fmla="val -8333"/>
                <a:gd name="adj3" fmla="val 90081"/>
                <a:gd name="adj4" fmla="val -50309"/>
              </a:avLst>
            </a:prstGeom>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solidFill>
                  <a:schemeClr val="tx1"/>
                </a:solidFill>
              </a:endParaRPr>
            </a:p>
          </p:txBody>
        </p:sp>
        <p:sp>
          <p:nvSpPr>
            <p:cNvPr id="52" name="TextBox 51"/>
            <p:cNvSpPr txBox="1"/>
            <p:nvPr/>
          </p:nvSpPr>
          <p:spPr>
            <a:xfrm>
              <a:off x="7366000" y="2794000"/>
              <a:ext cx="1536700" cy="2246769"/>
            </a:xfrm>
            <a:prstGeom prst="rect">
              <a:avLst/>
            </a:prstGeom>
            <a:noFill/>
          </p:spPr>
          <p:txBody>
            <a:bodyPr wrap="square" rtlCol="0">
              <a:spAutoFit/>
            </a:bodyPr>
            <a:lstStyle/>
            <a:p>
              <a:pPr algn="ctr"/>
              <a:r>
                <a:rPr lang="en-US" sz="1400" dirty="0" smtClean="0">
                  <a:solidFill>
                    <a:schemeClr val="tx1"/>
                  </a:solidFill>
                </a:rPr>
                <a:t>Under-dialing, sometimes referred to as "progressive dialing", is easy too.  But agents wait and overall productivity takes a huge drop  </a:t>
              </a:r>
              <a:endParaRPr lang="en-US" sz="1400" dirty="0">
                <a:solidFill>
                  <a:schemeClr val="tx1"/>
                </a:solidFill>
              </a:endParaRPr>
            </a:p>
          </p:txBody>
        </p:sp>
      </p:grpSp>
      <p:grpSp>
        <p:nvGrpSpPr>
          <p:cNvPr id="6" name="Group 52"/>
          <p:cNvGrpSpPr/>
          <p:nvPr/>
        </p:nvGrpSpPr>
        <p:grpSpPr>
          <a:xfrm>
            <a:off x="7157378" y="2638035"/>
            <a:ext cx="1778000" cy="2641600"/>
            <a:chOff x="7213600" y="2654300"/>
            <a:chExt cx="1778000" cy="2641600"/>
          </a:xfrm>
        </p:grpSpPr>
        <p:sp>
          <p:nvSpPr>
            <p:cNvPr id="54" name="Line Callout 1 53"/>
            <p:cNvSpPr/>
            <p:nvPr/>
          </p:nvSpPr>
          <p:spPr>
            <a:xfrm>
              <a:off x="7213600" y="2654300"/>
              <a:ext cx="1778000" cy="2641600"/>
            </a:xfrm>
            <a:prstGeom prst="borderCallout1">
              <a:avLst>
                <a:gd name="adj1" fmla="val 18750"/>
                <a:gd name="adj2" fmla="val -8333"/>
                <a:gd name="adj3" fmla="val 10743"/>
                <a:gd name="adj4" fmla="val -51223"/>
              </a:avLst>
            </a:prstGeom>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solidFill>
                  <a:schemeClr val="tx1"/>
                </a:solidFill>
              </a:endParaRPr>
            </a:p>
          </p:txBody>
        </p:sp>
        <p:sp>
          <p:nvSpPr>
            <p:cNvPr id="55" name="TextBox 54"/>
            <p:cNvSpPr txBox="1"/>
            <p:nvPr/>
          </p:nvSpPr>
          <p:spPr>
            <a:xfrm>
              <a:off x="7366000" y="2794000"/>
              <a:ext cx="1536700" cy="1815882"/>
            </a:xfrm>
            <a:prstGeom prst="rect">
              <a:avLst/>
            </a:prstGeom>
            <a:noFill/>
          </p:spPr>
          <p:txBody>
            <a:bodyPr wrap="square" rtlCol="0">
              <a:spAutoFit/>
            </a:bodyPr>
            <a:lstStyle/>
            <a:p>
              <a:pPr algn="ctr"/>
              <a:r>
                <a:rPr lang="en-US" sz="1400" dirty="0" smtClean="0">
                  <a:solidFill>
                    <a:schemeClr val="tx1"/>
                  </a:solidFill>
                </a:rPr>
                <a:t>Proactive Contact's Expert Calling predictive dialing strikes the optimal balance between customer and agent wait time  </a:t>
              </a:r>
              <a:endParaRPr lang="en-US" sz="1400" dirty="0">
                <a:solidFill>
                  <a:schemeClr val="tx1"/>
                </a:solidFill>
              </a:endParaRPr>
            </a:p>
          </p:txBody>
        </p:sp>
      </p:grpSp>
      <p:sp>
        <p:nvSpPr>
          <p:cNvPr id="36" name="AutoShape 2"/>
          <p:cNvSpPr>
            <a:spLocks noChangeArrowheads="1"/>
          </p:cNvSpPr>
          <p:nvPr/>
        </p:nvSpPr>
        <p:spPr bwMode="auto">
          <a:xfrm>
            <a:off x="4850384" y="2376184"/>
            <a:ext cx="1399032" cy="1136650"/>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nchorCtr="0"/>
          <a:lstStyle/>
          <a:p>
            <a:pPr algn="ctr">
              <a:spcAft>
                <a:spcPts val="1000"/>
              </a:spcAft>
              <a:defRPr/>
            </a:pPr>
            <a:r>
              <a:rPr lang="en-US" sz="1600" b="1" dirty="0" smtClean="0">
                <a:solidFill>
                  <a:schemeClr val="bg1"/>
                </a:solidFill>
                <a:latin typeface="Calibri" pitchFamily="34" charset="0"/>
                <a:cs typeface="Arial" pitchFamily="34" charset="0"/>
              </a:rPr>
              <a:t>Proactive Contact Expert Calling</a:t>
            </a:r>
            <a:endParaRPr lang="en-US" sz="1600" b="1" dirty="0">
              <a:solidFill>
                <a:schemeClr val="bg1"/>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9"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dissolve">
                                      <p:cBhvr>
                                        <p:cTn id="17" dur="500"/>
                                        <p:tgtEl>
                                          <p:spTgt spid="35"/>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par>
                                <p:cTn id="28" presetID="9"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9"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dissolve">
                                      <p:cBhvr>
                                        <p:cTn id="40" dur="500"/>
                                        <p:tgtEl>
                                          <p:spTgt spid="36"/>
                                        </p:tgtEl>
                                      </p:cBhvr>
                                    </p:animEffect>
                                  </p:childTnLst>
                                </p:cTn>
                              </p:par>
                              <p:par>
                                <p:cTn id="41" presetID="6" presetClass="emph" presetSubtype="0" fill="hold" grpId="1" nodeType="withEffect">
                                  <p:stCondLst>
                                    <p:cond delay="0"/>
                                  </p:stCondLst>
                                  <p:childTnLst>
                                    <p:animScale>
                                      <p:cBhvr>
                                        <p:cTn id="42" dur="500" fill="hold"/>
                                        <p:tgtEl>
                                          <p:spTgt spid="36"/>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6" grpId="0" animBg="1"/>
      <p:bldP spid="3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Inbound/Outbound Blending Options Optimize Productivity and Customer Service </a:t>
            </a:r>
            <a:endParaRPr lang="en-US" dirty="0"/>
          </a:p>
        </p:txBody>
      </p:sp>
      <p:sp>
        <p:nvSpPr>
          <p:cNvPr id="3" name="Slide Number Placeholder 2"/>
          <p:cNvSpPr>
            <a:spLocks noGrp="1"/>
          </p:cNvSpPr>
          <p:nvPr>
            <p:ph type="sldNum" sz="quarter" idx="4294967295"/>
          </p:nvPr>
        </p:nvSpPr>
        <p:spPr>
          <a:xfrm>
            <a:off x="6553200" y="6557963"/>
            <a:ext cx="2133600" cy="244475"/>
          </a:xfrm>
          <a:prstGeom prst="rect">
            <a:avLst/>
          </a:prstGeom>
        </p:spPr>
        <p:txBody>
          <a:bodyPr/>
          <a:lstStyle/>
          <a:p>
            <a:pPr>
              <a:defRPr/>
            </a:pPr>
            <a:fld id="{D59F2545-31FB-412D-BC93-1B4588250CBD}" type="slidenum">
              <a:rPr lang="en-US" smtClean="0"/>
              <a:pPr>
                <a:defRPr/>
              </a:pPr>
              <a:t>15</a:t>
            </a:fld>
            <a:endParaRPr lang="en-US" dirty="0"/>
          </a:p>
        </p:txBody>
      </p:sp>
      <p:graphicFrame>
        <p:nvGraphicFramePr>
          <p:cNvPr id="7" name="Diagram 6"/>
          <p:cNvGraphicFramePr/>
          <p:nvPr/>
        </p:nvGraphicFramePr>
        <p:xfrm>
          <a:off x="616945" y="1355075"/>
          <a:ext cx="7921127" cy="4880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24645" y="3352800"/>
            <a:ext cx="6858000" cy="2856322"/>
          </a:xfrm>
          <a:custGeom>
            <a:avLst/>
            <a:gdLst>
              <a:gd name="connsiteX0" fmla="*/ 0 w 5910606"/>
              <a:gd name="connsiteY0" fmla="*/ 2846895 h 2856322"/>
              <a:gd name="connsiteX1" fmla="*/ 160256 w 5910606"/>
              <a:gd name="connsiteY1" fmla="*/ 2667785 h 2856322"/>
              <a:gd name="connsiteX2" fmla="*/ 641023 w 5910606"/>
              <a:gd name="connsiteY2" fmla="*/ 1178350 h 2856322"/>
              <a:gd name="connsiteX3" fmla="*/ 810705 w 5910606"/>
              <a:gd name="connsiteY3" fmla="*/ 0 h 2856322"/>
              <a:gd name="connsiteX4" fmla="*/ 1027522 w 5910606"/>
              <a:gd name="connsiteY4" fmla="*/ 226243 h 2856322"/>
              <a:gd name="connsiteX5" fmla="*/ 1178351 w 5910606"/>
              <a:gd name="connsiteY5" fmla="*/ 575035 h 2856322"/>
              <a:gd name="connsiteX6" fmla="*/ 1498862 w 5910606"/>
              <a:gd name="connsiteY6" fmla="*/ 2450969 h 2856322"/>
              <a:gd name="connsiteX7" fmla="*/ 1809947 w 5910606"/>
              <a:gd name="connsiteY7" fmla="*/ 2073897 h 2856322"/>
              <a:gd name="connsiteX8" fmla="*/ 1979629 w 5910606"/>
              <a:gd name="connsiteY8" fmla="*/ 2450969 h 2856322"/>
              <a:gd name="connsiteX9" fmla="*/ 2130458 w 5910606"/>
              <a:gd name="connsiteY9" fmla="*/ 2290713 h 2856322"/>
              <a:gd name="connsiteX10" fmla="*/ 2290714 w 5910606"/>
              <a:gd name="connsiteY10" fmla="*/ 1894787 h 2856322"/>
              <a:gd name="connsiteX11" fmla="*/ 2469823 w 5910606"/>
              <a:gd name="connsiteY11" fmla="*/ 2073897 h 2856322"/>
              <a:gd name="connsiteX12" fmla="*/ 2762054 w 5910606"/>
              <a:gd name="connsiteY12" fmla="*/ 1225484 h 2856322"/>
              <a:gd name="connsiteX13" fmla="*/ 2941163 w 5910606"/>
              <a:gd name="connsiteY13" fmla="*/ 0 h 2856322"/>
              <a:gd name="connsiteX14" fmla="*/ 3139126 w 5910606"/>
              <a:gd name="connsiteY14" fmla="*/ 0 h 2856322"/>
              <a:gd name="connsiteX15" fmla="*/ 3280528 w 5910606"/>
              <a:gd name="connsiteY15" fmla="*/ 169682 h 2856322"/>
              <a:gd name="connsiteX16" fmla="*/ 3421930 w 5910606"/>
              <a:gd name="connsiteY16" fmla="*/ 28280 h 2856322"/>
              <a:gd name="connsiteX17" fmla="*/ 3601039 w 5910606"/>
              <a:gd name="connsiteY17" fmla="*/ 245097 h 2856322"/>
              <a:gd name="connsiteX18" fmla="*/ 3799002 w 5910606"/>
              <a:gd name="connsiteY18" fmla="*/ 18853 h 2856322"/>
              <a:gd name="connsiteX19" fmla="*/ 3959258 w 5910606"/>
              <a:gd name="connsiteY19" fmla="*/ 593889 h 2856322"/>
              <a:gd name="connsiteX20" fmla="*/ 4128940 w 5910606"/>
              <a:gd name="connsiteY20" fmla="*/ 593889 h 2856322"/>
              <a:gd name="connsiteX21" fmla="*/ 4289196 w 5910606"/>
              <a:gd name="connsiteY21" fmla="*/ 1904214 h 2856322"/>
              <a:gd name="connsiteX22" fmla="*/ 4581427 w 5910606"/>
              <a:gd name="connsiteY22" fmla="*/ 1913641 h 2856322"/>
              <a:gd name="connsiteX23" fmla="*/ 4769963 w 5910606"/>
              <a:gd name="connsiteY23" fmla="*/ 2281286 h 2856322"/>
              <a:gd name="connsiteX24" fmla="*/ 4920792 w 5910606"/>
              <a:gd name="connsiteY24" fmla="*/ 2469823 h 2856322"/>
              <a:gd name="connsiteX25" fmla="*/ 5231877 w 5910606"/>
              <a:gd name="connsiteY25" fmla="*/ 2111604 h 2856322"/>
              <a:gd name="connsiteX26" fmla="*/ 5401559 w 5910606"/>
              <a:gd name="connsiteY26" fmla="*/ 1150070 h 2856322"/>
              <a:gd name="connsiteX27" fmla="*/ 5580668 w 5910606"/>
              <a:gd name="connsiteY27" fmla="*/ 1508289 h 2856322"/>
              <a:gd name="connsiteX28" fmla="*/ 5731497 w 5910606"/>
              <a:gd name="connsiteY28" fmla="*/ 970961 h 2856322"/>
              <a:gd name="connsiteX29" fmla="*/ 5910606 w 5910606"/>
              <a:gd name="connsiteY29" fmla="*/ 772998 h 2856322"/>
              <a:gd name="connsiteX30" fmla="*/ 5910606 w 5910606"/>
              <a:gd name="connsiteY30" fmla="*/ 2856322 h 2856322"/>
              <a:gd name="connsiteX31" fmla="*/ 0 w 5910606"/>
              <a:gd name="connsiteY31" fmla="*/ 2846895 h 28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10606" h="2856322">
                <a:moveTo>
                  <a:pt x="0" y="2846895"/>
                </a:moveTo>
                <a:lnTo>
                  <a:pt x="160256" y="2667785"/>
                </a:lnTo>
                <a:lnTo>
                  <a:pt x="641023" y="1178350"/>
                </a:lnTo>
                <a:lnTo>
                  <a:pt x="810705" y="0"/>
                </a:lnTo>
                <a:lnTo>
                  <a:pt x="1027522" y="226243"/>
                </a:lnTo>
                <a:lnTo>
                  <a:pt x="1178351" y="575035"/>
                </a:lnTo>
                <a:lnTo>
                  <a:pt x="1498862" y="2450969"/>
                </a:lnTo>
                <a:lnTo>
                  <a:pt x="1809947" y="2073897"/>
                </a:lnTo>
                <a:lnTo>
                  <a:pt x="1979629" y="2450969"/>
                </a:lnTo>
                <a:lnTo>
                  <a:pt x="2130458" y="2290713"/>
                </a:lnTo>
                <a:lnTo>
                  <a:pt x="2290714" y="1894787"/>
                </a:lnTo>
                <a:lnTo>
                  <a:pt x="2469823" y="2073897"/>
                </a:lnTo>
                <a:lnTo>
                  <a:pt x="2762054" y="1225484"/>
                </a:lnTo>
                <a:lnTo>
                  <a:pt x="2941163" y="0"/>
                </a:lnTo>
                <a:lnTo>
                  <a:pt x="3139126" y="0"/>
                </a:lnTo>
                <a:lnTo>
                  <a:pt x="3280528" y="169682"/>
                </a:lnTo>
                <a:lnTo>
                  <a:pt x="3421930" y="28280"/>
                </a:lnTo>
                <a:lnTo>
                  <a:pt x="3601039" y="245097"/>
                </a:lnTo>
                <a:lnTo>
                  <a:pt x="3799002" y="18853"/>
                </a:lnTo>
                <a:lnTo>
                  <a:pt x="3959258" y="593889"/>
                </a:lnTo>
                <a:lnTo>
                  <a:pt x="4128940" y="593889"/>
                </a:lnTo>
                <a:lnTo>
                  <a:pt x="4289196" y="1904214"/>
                </a:lnTo>
                <a:lnTo>
                  <a:pt x="4581427" y="1913641"/>
                </a:lnTo>
                <a:lnTo>
                  <a:pt x="4769963" y="2281286"/>
                </a:lnTo>
                <a:lnTo>
                  <a:pt x="4920792" y="2469823"/>
                </a:lnTo>
                <a:lnTo>
                  <a:pt x="5231877" y="2111604"/>
                </a:lnTo>
                <a:lnTo>
                  <a:pt x="5401559" y="1150070"/>
                </a:lnTo>
                <a:lnTo>
                  <a:pt x="5580668" y="1508289"/>
                </a:lnTo>
                <a:lnTo>
                  <a:pt x="5731497" y="970961"/>
                </a:lnTo>
                <a:lnTo>
                  <a:pt x="5910606" y="772998"/>
                </a:lnTo>
                <a:lnTo>
                  <a:pt x="5910606" y="2856322"/>
                </a:lnTo>
                <a:lnTo>
                  <a:pt x="0" y="2846895"/>
                </a:ln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4" name="Freeform 13"/>
          <p:cNvSpPr/>
          <p:nvPr/>
        </p:nvSpPr>
        <p:spPr>
          <a:xfrm>
            <a:off x="660385" y="2443795"/>
            <a:ext cx="6813494" cy="3722336"/>
          </a:xfrm>
          <a:custGeom>
            <a:avLst/>
            <a:gdLst>
              <a:gd name="connsiteX0" fmla="*/ 32368 w 6813494"/>
              <a:gd name="connsiteY0" fmla="*/ 3722336 h 3722336"/>
              <a:gd name="connsiteX1" fmla="*/ 178025 w 6813494"/>
              <a:gd name="connsiteY1" fmla="*/ 3576679 h 3722336"/>
              <a:gd name="connsiteX2" fmla="*/ 736375 w 6813494"/>
              <a:gd name="connsiteY2" fmla="*/ 2055377 h 3722336"/>
              <a:gd name="connsiteX3" fmla="*/ 922492 w 6813494"/>
              <a:gd name="connsiteY3" fmla="*/ 938676 h 3722336"/>
              <a:gd name="connsiteX4" fmla="*/ 1165253 w 6813494"/>
              <a:gd name="connsiteY4" fmla="*/ 1157161 h 3722336"/>
              <a:gd name="connsiteX5" fmla="*/ 1327094 w 6813494"/>
              <a:gd name="connsiteY5" fmla="*/ 1488934 h 3722336"/>
              <a:gd name="connsiteX6" fmla="*/ 1707419 w 6813494"/>
              <a:gd name="connsiteY6" fmla="*/ 3374378 h 3722336"/>
              <a:gd name="connsiteX7" fmla="*/ 2071561 w 6813494"/>
              <a:gd name="connsiteY7" fmla="*/ 3002145 h 3722336"/>
              <a:gd name="connsiteX8" fmla="*/ 2257678 w 6813494"/>
              <a:gd name="connsiteY8" fmla="*/ 3366286 h 3722336"/>
              <a:gd name="connsiteX9" fmla="*/ 2273862 w 6813494"/>
              <a:gd name="connsiteY9" fmla="*/ 3366286 h 3722336"/>
              <a:gd name="connsiteX10" fmla="*/ 2451887 w 6813494"/>
              <a:gd name="connsiteY10" fmla="*/ 3204446 h 3722336"/>
              <a:gd name="connsiteX11" fmla="*/ 2629911 w 6813494"/>
              <a:gd name="connsiteY11" fmla="*/ 2824120 h 3722336"/>
              <a:gd name="connsiteX12" fmla="*/ 2840304 w 6813494"/>
              <a:gd name="connsiteY12" fmla="*/ 3002145 h 3722336"/>
              <a:gd name="connsiteX13" fmla="*/ 3188262 w 6813494"/>
              <a:gd name="connsiteY13" fmla="*/ 2136297 h 3722336"/>
              <a:gd name="connsiteX14" fmla="*/ 3398655 w 6813494"/>
              <a:gd name="connsiteY14" fmla="*/ 914400 h 3722336"/>
              <a:gd name="connsiteX15" fmla="*/ 3592864 w 6813494"/>
              <a:gd name="connsiteY15" fmla="*/ 914400 h 3722336"/>
              <a:gd name="connsiteX16" fmla="*/ 3778980 w 6813494"/>
              <a:gd name="connsiteY16" fmla="*/ 1108609 h 3722336"/>
              <a:gd name="connsiteX17" fmla="*/ 3940821 w 6813494"/>
              <a:gd name="connsiteY17" fmla="*/ 954860 h 3722336"/>
              <a:gd name="connsiteX18" fmla="*/ 4135030 w 6813494"/>
              <a:gd name="connsiteY18" fmla="*/ 1165253 h 3722336"/>
              <a:gd name="connsiteX19" fmla="*/ 4151214 w 6813494"/>
              <a:gd name="connsiteY19" fmla="*/ 1173345 h 3722336"/>
              <a:gd name="connsiteX20" fmla="*/ 4369699 w 6813494"/>
              <a:gd name="connsiteY20" fmla="*/ 954860 h 3722336"/>
              <a:gd name="connsiteX21" fmla="*/ 4555816 w 6813494"/>
              <a:gd name="connsiteY21" fmla="*/ 1513210 h 3722336"/>
              <a:gd name="connsiteX22" fmla="*/ 4644828 w 6813494"/>
              <a:gd name="connsiteY22" fmla="*/ 1505118 h 3722336"/>
              <a:gd name="connsiteX23" fmla="*/ 4750025 w 6813494"/>
              <a:gd name="connsiteY23" fmla="*/ 1513210 h 3722336"/>
              <a:gd name="connsiteX24" fmla="*/ 4936141 w 6813494"/>
              <a:gd name="connsiteY24" fmla="*/ 2824120 h 3722336"/>
              <a:gd name="connsiteX25" fmla="*/ 5284099 w 6813494"/>
              <a:gd name="connsiteY25" fmla="*/ 2840304 h 3722336"/>
              <a:gd name="connsiteX26" fmla="*/ 5494492 w 6813494"/>
              <a:gd name="connsiteY26" fmla="*/ 3212538 h 3722336"/>
              <a:gd name="connsiteX27" fmla="*/ 5680609 w 6813494"/>
              <a:gd name="connsiteY27" fmla="*/ 3390563 h 3722336"/>
              <a:gd name="connsiteX28" fmla="*/ 6052842 w 6813494"/>
              <a:gd name="connsiteY28" fmla="*/ 3018329 h 3722336"/>
              <a:gd name="connsiteX29" fmla="*/ 6238959 w 6813494"/>
              <a:gd name="connsiteY29" fmla="*/ 2095837 h 3722336"/>
              <a:gd name="connsiteX30" fmla="*/ 6449352 w 6813494"/>
              <a:gd name="connsiteY30" fmla="*/ 2443794 h 3722336"/>
              <a:gd name="connsiteX31" fmla="*/ 6627377 w 6813494"/>
              <a:gd name="connsiteY31" fmla="*/ 1877352 h 3722336"/>
              <a:gd name="connsiteX32" fmla="*/ 6813494 w 6813494"/>
              <a:gd name="connsiteY32" fmla="*/ 1715511 h 3722336"/>
              <a:gd name="connsiteX33" fmla="*/ 6789218 w 6813494"/>
              <a:gd name="connsiteY33" fmla="*/ 8092 h 3722336"/>
              <a:gd name="connsiteX34" fmla="*/ 0 w 6813494"/>
              <a:gd name="connsiteY34" fmla="*/ 0 h 3722336"/>
              <a:gd name="connsiteX35" fmla="*/ 32368 w 6813494"/>
              <a:gd name="connsiteY35" fmla="*/ 3722336 h 372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13494" h="3722336">
                <a:moveTo>
                  <a:pt x="32368" y="3722336"/>
                </a:moveTo>
                <a:lnTo>
                  <a:pt x="178025" y="3576679"/>
                </a:lnTo>
                <a:lnTo>
                  <a:pt x="736375" y="2055377"/>
                </a:lnTo>
                <a:lnTo>
                  <a:pt x="922492" y="938676"/>
                </a:lnTo>
                <a:lnTo>
                  <a:pt x="1165253" y="1157161"/>
                </a:lnTo>
                <a:lnTo>
                  <a:pt x="1327094" y="1488934"/>
                </a:lnTo>
                <a:lnTo>
                  <a:pt x="1707419" y="3374378"/>
                </a:lnTo>
                <a:lnTo>
                  <a:pt x="2071561" y="3002145"/>
                </a:lnTo>
                <a:lnTo>
                  <a:pt x="2257678" y="3366286"/>
                </a:lnTo>
                <a:lnTo>
                  <a:pt x="2273862" y="3366286"/>
                </a:lnTo>
                <a:lnTo>
                  <a:pt x="2451887" y="3204446"/>
                </a:lnTo>
                <a:lnTo>
                  <a:pt x="2629911" y="2824120"/>
                </a:lnTo>
                <a:lnTo>
                  <a:pt x="2840304" y="3002145"/>
                </a:lnTo>
                <a:lnTo>
                  <a:pt x="3188262" y="2136297"/>
                </a:lnTo>
                <a:lnTo>
                  <a:pt x="3398655" y="914400"/>
                </a:lnTo>
                <a:lnTo>
                  <a:pt x="3592864" y="914400"/>
                </a:lnTo>
                <a:lnTo>
                  <a:pt x="3778980" y="1108609"/>
                </a:lnTo>
                <a:lnTo>
                  <a:pt x="3940821" y="954860"/>
                </a:lnTo>
                <a:lnTo>
                  <a:pt x="4135030" y="1165253"/>
                </a:lnTo>
                <a:lnTo>
                  <a:pt x="4151214" y="1173345"/>
                </a:lnTo>
                <a:lnTo>
                  <a:pt x="4369699" y="954860"/>
                </a:lnTo>
                <a:lnTo>
                  <a:pt x="4555816" y="1513210"/>
                </a:lnTo>
                <a:cubicBezTo>
                  <a:pt x="4634006" y="1504522"/>
                  <a:pt x="4604219" y="1505118"/>
                  <a:pt x="4644828" y="1505118"/>
                </a:cubicBezTo>
                <a:lnTo>
                  <a:pt x="4750025" y="1513210"/>
                </a:lnTo>
                <a:lnTo>
                  <a:pt x="4936141" y="2824120"/>
                </a:lnTo>
                <a:lnTo>
                  <a:pt x="5284099" y="2840304"/>
                </a:lnTo>
                <a:lnTo>
                  <a:pt x="5494492" y="3212538"/>
                </a:lnTo>
                <a:lnTo>
                  <a:pt x="5680609" y="3390563"/>
                </a:lnTo>
                <a:lnTo>
                  <a:pt x="6052842" y="3018329"/>
                </a:lnTo>
                <a:lnTo>
                  <a:pt x="6238959" y="2095837"/>
                </a:lnTo>
                <a:lnTo>
                  <a:pt x="6449352" y="2443794"/>
                </a:lnTo>
                <a:lnTo>
                  <a:pt x="6627377" y="1877352"/>
                </a:lnTo>
                <a:lnTo>
                  <a:pt x="6813494" y="1715511"/>
                </a:lnTo>
                <a:lnTo>
                  <a:pt x="6789218" y="8092"/>
                </a:lnTo>
                <a:lnTo>
                  <a:pt x="0" y="0"/>
                </a:lnTo>
                <a:lnTo>
                  <a:pt x="32368" y="3722336"/>
                </a:lnTo>
                <a:close/>
              </a:path>
            </a:pathLst>
          </a:custGeom>
          <a:solidFill>
            <a:srgbClr val="E0A0A0"/>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2" name="Title 1"/>
          <p:cNvSpPr>
            <a:spLocks noGrp="1"/>
          </p:cNvSpPr>
          <p:nvPr>
            <p:ph type="title"/>
          </p:nvPr>
        </p:nvSpPr>
        <p:spPr/>
        <p:txBody>
          <a:bodyPr/>
          <a:lstStyle/>
          <a:p>
            <a:r>
              <a:rPr lang="en-US" dirty="0" smtClean="0"/>
              <a:t>Example How Agent Outbound Blending Works</a:t>
            </a:r>
            <a:endParaRPr lang="en-US" dirty="0"/>
          </a:p>
        </p:txBody>
      </p:sp>
      <p:sp>
        <p:nvSpPr>
          <p:cNvPr id="3" name="Slide Number Placeholder 2"/>
          <p:cNvSpPr>
            <a:spLocks noGrp="1"/>
          </p:cNvSpPr>
          <p:nvPr>
            <p:ph type="sldNum" sz="quarter" idx="4294967295"/>
          </p:nvPr>
        </p:nvSpPr>
        <p:spPr>
          <a:xfrm>
            <a:off x="6552220" y="6557963"/>
            <a:ext cx="2133600" cy="244475"/>
          </a:xfrm>
          <a:prstGeom prst="rect">
            <a:avLst/>
          </a:prstGeom>
        </p:spPr>
        <p:txBody>
          <a:bodyPr/>
          <a:lstStyle/>
          <a:p>
            <a:fld id="{3DF3441A-974B-4954-98BA-094CC70650E8}" type="slidenum">
              <a:rPr lang="en-US" smtClean="0"/>
              <a:pPr/>
              <a:t>16</a:t>
            </a:fld>
            <a:endParaRPr lang="en-US" dirty="0"/>
          </a:p>
        </p:txBody>
      </p:sp>
      <p:sp>
        <p:nvSpPr>
          <p:cNvPr id="15" name="Freeform 14"/>
          <p:cNvSpPr/>
          <p:nvPr/>
        </p:nvSpPr>
        <p:spPr>
          <a:xfrm>
            <a:off x="713545" y="3136900"/>
            <a:ext cx="6756400" cy="2070100"/>
          </a:xfrm>
          <a:custGeom>
            <a:avLst/>
            <a:gdLst>
              <a:gd name="connsiteX0" fmla="*/ 0 w 6756400"/>
              <a:gd name="connsiteY0" fmla="*/ 1574800 h 2070100"/>
              <a:gd name="connsiteX1" fmla="*/ 520700 w 6756400"/>
              <a:gd name="connsiteY1" fmla="*/ 1574800 h 2070100"/>
              <a:gd name="connsiteX2" fmla="*/ 533400 w 6756400"/>
              <a:gd name="connsiteY2" fmla="*/ 0 h 2070100"/>
              <a:gd name="connsiteX3" fmla="*/ 1739900 w 6756400"/>
              <a:gd name="connsiteY3" fmla="*/ 0 h 2070100"/>
              <a:gd name="connsiteX4" fmla="*/ 1739900 w 6756400"/>
              <a:gd name="connsiteY4" fmla="*/ 2070100 h 2070100"/>
              <a:gd name="connsiteX5" fmla="*/ 2705100 w 6756400"/>
              <a:gd name="connsiteY5" fmla="*/ 2070100 h 2070100"/>
              <a:gd name="connsiteX6" fmla="*/ 2717800 w 6756400"/>
              <a:gd name="connsiteY6" fmla="*/ 127000 h 2070100"/>
              <a:gd name="connsiteX7" fmla="*/ 4991100 w 6756400"/>
              <a:gd name="connsiteY7" fmla="*/ 127000 h 2070100"/>
              <a:gd name="connsiteX8" fmla="*/ 4991100 w 6756400"/>
              <a:gd name="connsiteY8" fmla="*/ 1943100 h 2070100"/>
              <a:gd name="connsiteX9" fmla="*/ 5956300 w 6756400"/>
              <a:gd name="connsiteY9" fmla="*/ 1968500 h 2070100"/>
              <a:gd name="connsiteX10" fmla="*/ 5969000 w 6756400"/>
              <a:gd name="connsiteY10" fmla="*/ 927100 h 2070100"/>
              <a:gd name="connsiteX11" fmla="*/ 6756400 w 6756400"/>
              <a:gd name="connsiteY11" fmla="*/ 9144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56400" h="2070100">
                <a:moveTo>
                  <a:pt x="0" y="1574800"/>
                </a:moveTo>
                <a:lnTo>
                  <a:pt x="520700" y="1574800"/>
                </a:lnTo>
                <a:lnTo>
                  <a:pt x="533400" y="0"/>
                </a:lnTo>
                <a:lnTo>
                  <a:pt x="1739900" y="0"/>
                </a:lnTo>
                <a:lnTo>
                  <a:pt x="1739900" y="2070100"/>
                </a:lnTo>
                <a:lnTo>
                  <a:pt x="2705100" y="2070100"/>
                </a:lnTo>
                <a:cubicBezTo>
                  <a:pt x="2709333" y="1422400"/>
                  <a:pt x="2713567" y="774700"/>
                  <a:pt x="2717800" y="127000"/>
                </a:cubicBezTo>
                <a:lnTo>
                  <a:pt x="4991100" y="127000"/>
                </a:lnTo>
                <a:lnTo>
                  <a:pt x="4991100" y="1943100"/>
                </a:lnTo>
                <a:lnTo>
                  <a:pt x="5956300" y="1968500"/>
                </a:lnTo>
                <a:lnTo>
                  <a:pt x="5969000" y="927100"/>
                </a:lnTo>
                <a:lnTo>
                  <a:pt x="6756400" y="914400"/>
                </a:lnTo>
              </a:path>
            </a:pathLst>
          </a:cu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sz="1800">
              <a:solidFill>
                <a:srgbClr val="323232"/>
              </a:solidFill>
            </a:endParaRPr>
          </a:p>
        </p:txBody>
      </p:sp>
      <p:sp>
        <p:nvSpPr>
          <p:cNvPr id="17" name="Rectangle 16"/>
          <p:cNvSpPr/>
          <p:nvPr/>
        </p:nvSpPr>
        <p:spPr>
          <a:xfrm>
            <a:off x="5775412" y="1361560"/>
            <a:ext cx="170688" cy="170688"/>
          </a:xfrm>
          <a:prstGeom prst="rect">
            <a:avLst/>
          </a:prstGeom>
          <a:solidFill>
            <a:srgbClr val="457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p:cNvSpPr txBox="1"/>
          <p:nvPr/>
        </p:nvSpPr>
        <p:spPr>
          <a:xfrm>
            <a:off x="5904148" y="1306860"/>
            <a:ext cx="1359408" cy="261610"/>
          </a:xfrm>
          <a:prstGeom prst="rect">
            <a:avLst/>
          </a:prstGeom>
          <a:noFill/>
        </p:spPr>
        <p:txBody>
          <a:bodyPr wrap="square" rtlCol="0">
            <a:spAutoFit/>
          </a:bodyPr>
          <a:lstStyle/>
          <a:p>
            <a:r>
              <a:rPr lang="en-US" sz="1100" b="1" dirty="0">
                <a:solidFill>
                  <a:srgbClr val="323232"/>
                </a:solidFill>
                <a:latin typeface="Arial"/>
              </a:rPr>
              <a:t>Inbound Traffic</a:t>
            </a:r>
          </a:p>
        </p:txBody>
      </p:sp>
      <p:cxnSp>
        <p:nvCxnSpPr>
          <p:cNvPr id="24" name="Straight Connector 23"/>
          <p:cNvCxnSpPr/>
          <p:nvPr/>
        </p:nvCxnSpPr>
        <p:spPr>
          <a:xfrm>
            <a:off x="5750012" y="1941860"/>
            <a:ext cx="1524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04148" y="1789460"/>
            <a:ext cx="1423752" cy="261610"/>
          </a:xfrm>
          <a:prstGeom prst="rect">
            <a:avLst/>
          </a:prstGeom>
          <a:noFill/>
        </p:spPr>
        <p:txBody>
          <a:bodyPr wrap="square" rtlCol="0">
            <a:spAutoFit/>
          </a:bodyPr>
          <a:lstStyle/>
          <a:p>
            <a:r>
              <a:rPr lang="en-US" sz="1100" b="1" dirty="0" smtClean="0">
                <a:solidFill>
                  <a:srgbClr val="323232"/>
                </a:solidFill>
                <a:latin typeface="Arial"/>
              </a:rPr>
              <a:t>WFM Schedule</a:t>
            </a:r>
            <a:endParaRPr lang="en-US" sz="1100" b="1" dirty="0">
              <a:solidFill>
                <a:srgbClr val="323232"/>
              </a:solidFill>
              <a:latin typeface="Arial"/>
            </a:endParaRPr>
          </a:p>
        </p:txBody>
      </p:sp>
      <p:sp>
        <p:nvSpPr>
          <p:cNvPr id="29" name="Rectangle 28"/>
          <p:cNvSpPr/>
          <p:nvPr/>
        </p:nvSpPr>
        <p:spPr>
          <a:xfrm>
            <a:off x="6406176" y="1573594"/>
            <a:ext cx="170688" cy="1706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extBox 29"/>
          <p:cNvSpPr txBox="1"/>
          <p:nvPr/>
        </p:nvSpPr>
        <p:spPr>
          <a:xfrm>
            <a:off x="6534912" y="1524826"/>
            <a:ext cx="1621536" cy="261610"/>
          </a:xfrm>
          <a:prstGeom prst="rect">
            <a:avLst/>
          </a:prstGeom>
          <a:noFill/>
        </p:spPr>
        <p:txBody>
          <a:bodyPr wrap="square" rtlCol="0">
            <a:spAutoFit/>
          </a:bodyPr>
          <a:lstStyle/>
          <a:p>
            <a:r>
              <a:rPr lang="en-US" sz="1100" b="1" dirty="0">
                <a:solidFill>
                  <a:srgbClr val="323232"/>
                </a:solidFill>
                <a:latin typeface="Arial"/>
              </a:rPr>
              <a:t>Potential Outbound</a:t>
            </a:r>
          </a:p>
        </p:txBody>
      </p:sp>
      <p:cxnSp>
        <p:nvCxnSpPr>
          <p:cNvPr id="31" name="Straight Connector 30"/>
          <p:cNvCxnSpPr/>
          <p:nvPr/>
        </p:nvCxnSpPr>
        <p:spPr>
          <a:xfrm>
            <a:off x="7393728" y="1424454"/>
            <a:ext cx="171872" cy="0"/>
          </a:xfrm>
          <a:prstGeom prst="line">
            <a:avLst/>
          </a:prstGeom>
          <a:ln w="38100">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522464" y="1306860"/>
            <a:ext cx="1359408" cy="261610"/>
          </a:xfrm>
          <a:prstGeom prst="rect">
            <a:avLst/>
          </a:prstGeom>
          <a:noFill/>
        </p:spPr>
        <p:txBody>
          <a:bodyPr wrap="square" rtlCol="0">
            <a:spAutoFit/>
          </a:bodyPr>
          <a:lstStyle/>
          <a:p>
            <a:r>
              <a:rPr lang="en-US" sz="1100" b="1" dirty="0" smtClean="0">
                <a:solidFill>
                  <a:srgbClr val="323232"/>
                </a:solidFill>
                <a:latin typeface="Arial"/>
              </a:rPr>
              <a:t>Blend Schedule</a:t>
            </a:r>
            <a:endParaRPr lang="en-US" sz="1100" b="1" dirty="0">
              <a:solidFill>
                <a:srgbClr val="323232"/>
              </a:solidFill>
              <a:latin typeface="Arial"/>
            </a:endParaRPr>
          </a:p>
        </p:txBody>
      </p:sp>
      <p:sp>
        <p:nvSpPr>
          <p:cNvPr id="38" name="Oval 37"/>
          <p:cNvSpPr/>
          <p:nvPr/>
        </p:nvSpPr>
        <p:spPr>
          <a:xfrm>
            <a:off x="2048256" y="2885948"/>
            <a:ext cx="1816608" cy="2576068"/>
          </a:xfrm>
          <a:prstGeom prst="ellipse">
            <a:avLst/>
          </a:prstGeom>
          <a:effectLst>
            <a:outerShdw blurRad="40000" dist="20000" dir="5400000" rotWithShape="0">
              <a:srgbClr val="000000">
                <a:alpha val="38000"/>
              </a:srgbClr>
            </a:outerShdw>
            <a:softEdge rad="127000"/>
          </a:effectLst>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en-US" sz="1200" b="1" dirty="0" smtClean="0">
                <a:solidFill>
                  <a:srgbClr val="323232"/>
                </a:solidFill>
              </a:rPr>
              <a:t>Agent</a:t>
            </a:r>
          </a:p>
          <a:p>
            <a:pPr algn="ctr" fontAlgn="auto">
              <a:spcBef>
                <a:spcPts val="0"/>
              </a:spcBef>
              <a:spcAft>
                <a:spcPts val="0"/>
              </a:spcAft>
            </a:pPr>
            <a:r>
              <a:rPr lang="en-US" sz="1200" b="1" dirty="0" smtClean="0">
                <a:solidFill>
                  <a:srgbClr val="323232"/>
                </a:solidFill>
              </a:rPr>
              <a:t>Blend Outbound</a:t>
            </a:r>
            <a:endParaRPr lang="en-US" sz="1200" b="1" dirty="0">
              <a:solidFill>
                <a:srgbClr val="323232"/>
              </a:solidFill>
            </a:endParaRPr>
          </a:p>
        </p:txBody>
      </p:sp>
      <p:sp>
        <p:nvSpPr>
          <p:cNvPr id="39" name="Oval 38"/>
          <p:cNvSpPr/>
          <p:nvPr/>
        </p:nvSpPr>
        <p:spPr>
          <a:xfrm>
            <a:off x="5401056" y="3113532"/>
            <a:ext cx="1621536" cy="2275332"/>
          </a:xfrm>
          <a:prstGeom prst="ellipse">
            <a:avLst/>
          </a:prstGeom>
          <a:effectLst>
            <a:outerShdw blurRad="40000" dist="20000" dir="5400000" rotWithShape="0">
              <a:srgbClr val="000000">
                <a:alpha val="38000"/>
              </a:srgbClr>
            </a:outerShdw>
            <a:softEdge rad="127000"/>
          </a:effectLst>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en-US" sz="1200" b="1" dirty="0" smtClean="0">
                <a:solidFill>
                  <a:srgbClr val="323232"/>
                </a:solidFill>
              </a:rPr>
              <a:t>Agent Blend Outbound</a:t>
            </a:r>
            <a:endParaRPr lang="en-US" sz="1200" b="1" dirty="0">
              <a:solidFill>
                <a:srgbClr val="323232"/>
              </a:solidFill>
            </a:endParaRPr>
          </a:p>
        </p:txBody>
      </p:sp>
      <p:sp>
        <p:nvSpPr>
          <p:cNvPr id="40" name="AutoShape 2"/>
          <p:cNvSpPr>
            <a:spLocks noChangeArrowheads="1"/>
          </p:cNvSpPr>
          <p:nvPr/>
        </p:nvSpPr>
        <p:spPr bwMode="auto">
          <a:xfrm>
            <a:off x="1367645" y="1592796"/>
            <a:ext cx="3175000" cy="43891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r>
              <a:rPr lang="en-US" sz="1600" b="1" dirty="0">
                <a:solidFill>
                  <a:srgbClr val="323232"/>
                </a:solidFill>
              </a:rPr>
              <a:t>Captured Ready </a:t>
            </a:r>
            <a:r>
              <a:rPr lang="en-US" sz="1600" b="1" dirty="0" smtClean="0">
                <a:solidFill>
                  <a:srgbClr val="323232"/>
                </a:solidFill>
              </a:rPr>
              <a:t>Time</a:t>
            </a:r>
            <a:endParaRPr lang="en-US" sz="1600" b="1" dirty="0">
              <a:solidFill>
                <a:srgbClr val="323232"/>
              </a:solidFill>
            </a:endParaRPr>
          </a:p>
        </p:txBody>
      </p:sp>
      <p:sp>
        <p:nvSpPr>
          <p:cNvPr id="48" name="Rectangle 47"/>
          <p:cNvSpPr/>
          <p:nvPr/>
        </p:nvSpPr>
        <p:spPr>
          <a:xfrm>
            <a:off x="667820" y="2438400"/>
            <a:ext cx="6768752" cy="851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en-US" sz="1800" dirty="0" smtClean="0">
                <a:solidFill>
                  <a:srgbClr val="323232"/>
                </a:solidFill>
              </a:rPr>
              <a:t>Dedicated Agent Blend Outbound – Unless unexpected inbound traffic occurs some agents are "dedicated" to outbound work</a:t>
            </a:r>
            <a:endParaRPr lang="en-US" sz="1800" dirty="0">
              <a:solidFill>
                <a:srgbClr val="323232"/>
              </a:solidFill>
            </a:endParaRPr>
          </a:p>
        </p:txBody>
      </p:sp>
      <p:cxnSp>
        <p:nvCxnSpPr>
          <p:cNvPr id="44" name="Straight Arrow Connector 43"/>
          <p:cNvCxnSpPr>
            <a:stCxn id="40" idx="2"/>
          </p:cNvCxnSpPr>
          <p:nvPr/>
        </p:nvCxnSpPr>
        <p:spPr>
          <a:xfrm rot="16200000" flipH="1">
            <a:off x="2106076" y="2880776"/>
            <a:ext cx="1740192" cy="42055"/>
          </a:xfrm>
          <a:prstGeom prst="straightConnector1">
            <a:avLst/>
          </a:prstGeom>
          <a:ln w="31750">
            <a:solidFill>
              <a:schemeClr val="bg2">
                <a:alpha val="4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0" idx="2"/>
          </p:cNvCxnSpPr>
          <p:nvPr/>
        </p:nvCxnSpPr>
        <p:spPr>
          <a:xfrm rot="16200000" flipH="1">
            <a:off x="3484027" y="1502826"/>
            <a:ext cx="1892595" cy="2950358"/>
          </a:xfrm>
          <a:prstGeom prst="straightConnector1">
            <a:avLst/>
          </a:prstGeom>
          <a:ln w="31750">
            <a:solidFill>
              <a:schemeClr val="bg2">
                <a:alpha val="4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6" name="Text Box 8"/>
          <p:cNvSpPr txBox="1">
            <a:spLocks noChangeArrowheads="1"/>
          </p:cNvSpPr>
          <p:nvPr/>
        </p:nvSpPr>
        <p:spPr bwMode="auto">
          <a:xfrm>
            <a:off x="3239853" y="6345324"/>
            <a:ext cx="1944216" cy="324036"/>
          </a:xfrm>
          <a:prstGeom prst="rect">
            <a:avLst/>
          </a:prstGeom>
          <a:noFill/>
          <a:ln w="9525">
            <a:noFill/>
            <a:miter lim="800000"/>
            <a:headEnd/>
            <a:tailEnd/>
          </a:ln>
          <a:effectLst/>
        </p:spPr>
        <p:txBody>
          <a:bodyPr/>
          <a:lstStyle/>
          <a:p>
            <a:pPr algn="ctr" eaLnBrk="0" fontAlgn="auto" hangingPunct="0">
              <a:spcBef>
                <a:spcPts val="0"/>
              </a:spcBef>
              <a:spcAft>
                <a:spcPts val="0"/>
              </a:spcAft>
            </a:pPr>
            <a:r>
              <a:rPr lang="en-US" sz="1600" b="1" dirty="0" smtClean="0">
                <a:solidFill>
                  <a:srgbClr val="323232"/>
                </a:solidFill>
                <a:latin typeface="Arial"/>
                <a:cs typeface="Arial" charset="0"/>
              </a:rPr>
              <a:t>Time of Day</a:t>
            </a:r>
            <a:endParaRPr lang="en-US" sz="1600" b="1" dirty="0">
              <a:solidFill>
                <a:srgbClr val="323232"/>
              </a:solidFill>
              <a:latin typeface="Arial"/>
              <a:cs typeface="Arial" charset="0"/>
            </a:endParaRPr>
          </a:p>
        </p:txBody>
      </p:sp>
      <p:sp>
        <p:nvSpPr>
          <p:cNvPr id="57" name="Text Box 8"/>
          <p:cNvSpPr txBox="1">
            <a:spLocks noChangeArrowheads="1"/>
          </p:cNvSpPr>
          <p:nvPr/>
        </p:nvSpPr>
        <p:spPr bwMode="auto">
          <a:xfrm rot="16200000">
            <a:off x="-666581" y="3879050"/>
            <a:ext cx="1944216" cy="324036"/>
          </a:xfrm>
          <a:prstGeom prst="rect">
            <a:avLst/>
          </a:prstGeom>
          <a:noFill/>
          <a:ln w="9525">
            <a:noFill/>
            <a:miter lim="800000"/>
            <a:headEnd/>
            <a:tailEnd/>
          </a:ln>
          <a:effectLst/>
        </p:spPr>
        <p:txBody>
          <a:bodyPr/>
          <a:lstStyle/>
          <a:p>
            <a:pPr algn="ctr" eaLnBrk="0" fontAlgn="auto" hangingPunct="0">
              <a:spcBef>
                <a:spcPts val="0"/>
              </a:spcBef>
              <a:spcAft>
                <a:spcPts val="0"/>
              </a:spcAft>
            </a:pPr>
            <a:r>
              <a:rPr lang="en-US" sz="1600" b="1" dirty="0" smtClean="0">
                <a:solidFill>
                  <a:srgbClr val="323232"/>
                </a:solidFill>
                <a:latin typeface="Arial"/>
                <a:cs typeface="Arial" charset="0"/>
              </a:rPr>
              <a:t>Staffing Level</a:t>
            </a:r>
            <a:endParaRPr lang="en-US" sz="1600" b="1" dirty="0">
              <a:solidFill>
                <a:srgbClr val="323232"/>
              </a:solidFill>
              <a:latin typeface="Arial"/>
              <a:cs typeface="Arial" charset="0"/>
            </a:endParaRPr>
          </a:p>
        </p:txBody>
      </p:sp>
      <p:cxnSp>
        <p:nvCxnSpPr>
          <p:cNvPr id="22" name="Straight Connector 21"/>
          <p:cNvCxnSpPr/>
          <p:nvPr/>
        </p:nvCxnSpPr>
        <p:spPr>
          <a:xfrm flipV="1">
            <a:off x="686308" y="2414016"/>
            <a:ext cx="6750812" cy="11684"/>
          </a:xfrm>
          <a:prstGeom prst="line">
            <a:avLst/>
          </a:prstGeom>
          <a:ln w="508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60400" y="3754388"/>
            <a:ext cx="6789824" cy="4812"/>
          </a:xfrm>
          <a:prstGeom prst="line">
            <a:avLst/>
          </a:prstGeom>
          <a:ln w="508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47700" y="2878088"/>
            <a:ext cx="6789824" cy="4812"/>
          </a:xfrm>
          <a:prstGeom prst="line">
            <a:avLst/>
          </a:prstGeom>
          <a:ln w="508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727700" y="1701800"/>
            <a:ext cx="203200" cy="0"/>
          </a:xfrm>
          <a:prstGeom prst="line">
            <a:avLst/>
          </a:prstGeom>
          <a:ln w="508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16848" y="1548160"/>
            <a:ext cx="1423752" cy="261610"/>
          </a:xfrm>
          <a:prstGeom prst="rect">
            <a:avLst/>
          </a:prstGeom>
          <a:noFill/>
        </p:spPr>
        <p:txBody>
          <a:bodyPr wrap="square" rtlCol="0">
            <a:spAutoFit/>
          </a:bodyPr>
          <a:lstStyle/>
          <a:p>
            <a:r>
              <a:rPr lang="en-US" sz="1100" b="1" dirty="0" smtClean="0">
                <a:solidFill>
                  <a:srgbClr val="323232"/>
                </a:solidFill>
                <a:latin typeface="Arial"/>
              </a:rPr>
              <a:t>Inbound Schedule</a:t>
            </a:r>
            <a:endParaRPr lang="en-US" sz="1100" b="1" dirty="0">
              <a:solidFill>
                <a:srgbClr val="323232"/>
              </a:solidFill>
              <a:latin typeface="Arial"/>
            </a:endParaRPr>
          </a:p>
        </p:txBody>
      </p:sp>
      <p:cxnSp>
        <p:nvCxnSpPr>
          <p:cNvPr id="43" name="Straight Connector 42"/>
          <p:cNvCxnSpPr/>
          <p:nvPr/>
        </p:nvCxnSpPr>
        <p:spPr>
          <a:xfrm rot="16200000" flipH="1">
            <a:off x="7432526" y="3756174"/>
            <a:ext cx="292100" cy="272752"/>
          </a:xfrm>
          <a:prstGeom prst="line">
            <a:avLst/>
          </a:prstGeom>
          <a:ln w="508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7416800" y="2882900"/>
            <a:ext cx="310852" cy="1181100"/>
          </a:xfrm>
          <a:prstGeom prst="line">
            <a:avLst/>
          </a:prstGeom>
          <a:ln w="508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636256" y="2578100"/>
            <a:ext cx="1422400" cy="280076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fontAlgn="auto">
              <a:spcBef>
                <a:spcPts val="0"/>
              </a:spcBef>
              <a:spcAft>
                <a:spcPts val="0"/>
              </a:spcAft>
            </a:pPr>
            <a:r>
              <a:rPr lang="en-US" sz="1600" b="1" dirty="0" smtClean="0">
                <a:solidFill>
                  <a:srgbClr val="323232"/>
                </a:solidFill>
              </a:rPr>
              <a:t>Pure inbound scheduling is often too high or low.  This leads to high Labor Costs or poor Service Levels </a:t>
            </a:r>
            <a:endParaRPr lang="en-US" sz="1600" b="1" dirty="0">
              <a:solidFill>
                <a:srgbClr val="323232"/>
              </a:solidFill>
            </a:endParaRPr>
          </a:p>
        </p:txBody>
      </p:sp>
      <p:sp>
        <p:nvSpPr>
          <p:cNvPr id="69" name="TextBox 68"/>
          <p:cNvSpPr txBox="1"/>
          <p:nvPr/>
        </p:nvSpPr>
        <p:spPr>
          <a:xfrm>
            <a:off x="7620000" y="2720876"/>
            <a:ext cx="1422400"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fontAlgn="auto">
              <a:spcBef>
                <a:spcPts val="0"/>
              </a:spcBef>
              <a:spcAft>
                <a:spcPts val="0"/>
              </a:spcAft>
            </a:pPr>
            <a:r>
              <a:rPr lang="en-US" sz="1600" b="1" dirty="0" smtClean="0">
                <a:solidFill>
                  <a:srgbClr val="323232"/>
                </a:solidFill>
              </a:rPr>
              <a:t>WFM scheduling helps but cannot react to unexpected rises in inbound traffic </a:t>
            </a:r>
            <a:endParaRPr lang="en-US" sz="1600" b="1" dirty="0">
              <a:solidFill>
                <a:srgbClr val="323232"/>
              </a:solidFill>
            </a:endParaRPr>
          </a:p>
        </p:txBody>
      </p:sp>
      <p:cxnSp>
        <p:nvCxnSpPr>
          <p:cNvPr id="70" name="Straight Connector 69"/>
          <p:cNvCxnSpPr>
            <a:stCxn id="69" idx="1"/>
          </p:cNvCxnSpPr>
          <p:nvPr/>
        </p:nvCxnSpPr>
        <p:spPr>
          <a:xfrm rot="10800000" flipV="1">
            <a:off x="7414220" y="3875037"/>
            <a:ext cx="205780" cy="19691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7412736" y="2292096"/>
            <a:ext cx="243840" cy="121920"/>
          </a:xfrm>
          <a:prstGeom prst="line">
            <a:avLst/>
          </a:prstGeom>
          <a:ln w="508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645400" y="2209800"/>
            <a:ext cx="1422400" cy="378565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fontAlgn="auto">
              <a:spcBef>
                <a:spcPts val="0"/>
              </a:spcBef>
              <a:spcAft>
                <a:spcPts val="0"/>
              </a:spcAft>
            </a:pPr>
            <a:r>
              <a:rPr lang="en-US" sz="1600" b="1" dirty="0" smtClean="0">
                <a:solidFill>
                  <a:srgbClr val="323232"/>
                </a:solidFill>
              </a:rPr>
              <a:t>Blended scheduling allows the total staffing to exceed even the most drastic inbound spikes.  </a:t>
            </a:r>
            <a:r>
              <a:rPr lang="en-US" sz="1600" b="1" smtClean="0">
                <a:solidFill>
                  <a:srgbClr val="323232"/>
                </a:solidFill>
              </a:rPr>
              <a:t>When spikes do </a:t>
            </a:r>
            <a:r>
              <a:rPr lang="en-US" sz="1600" b="1" dirty="0" smtClean="0">
                <a:solidFill>
                  <a:srgbClr val="323232"/>
                </a:solidFill>
              </a:rPr>
              <a:t>occur Blend Agents are moved to inbound </a:t>
            </a:r>
            <a:endParaRPr lang="en-US" sz="1600" b="1" dirty="0">
              <a:solidFill>
                <a:srgbClr val="323232"/>
              </a:solidFill>
            </a:endParaRPr>
          </a:p>
        </p:txBody>
      </p:sp>
      <p:sp>
        <p:nvSpPr>
          <p:cNvPr id="37" name="TextBox 36"/>
          <p:cNvSpPr txBox="1"/>
          <p:nvPr/>
        </p:nvSpPr>
        <p:spPr>
          <a:xfrm>
            <a:off x="2176272" y="3687348"/>
            <a:ext cx="1737360" cy="307777"/>
          </a:xfrm>
          <a:prstGeom prst="rect">
            <a:avLst/>
          </a:prstGeom>
          <a:noFill/>
        </p:spPr>
        <p:txBody>
          <a:bodyPr wrap="square" rtlCol="0">
            <a:spAutoFit/>
          </a:bodyPr>
          <a:lstStyle/>
          <a:p>
            <a:r>
              <a:rPr lang="en-US" sz="1400" b="1" dirty="0" smtClean="0">
                <a:solidFill>
                  <a:srgbClr val="323232"/>
                </a:solidFill>
                <a:latin typeface="Arial"/>
              </a:rPr>
              <a:t>Agent Ready Time</a:t>
            </a:r>
            <a:endParaRPr lang="en-US" sz="1400" b="1" dirty="0">
              <a:solidFill>
                <a:srgbClr val="323232"/>
              </a:solidFill>
              <a:latin typeface="Arial"/>
            </a:endParaRPr>
          </a:p>
        </p:txBody>
      </p:sp>
      <p:sp>
        <p:nvSpPr>
          <p:cNvPr id="42" name="TextBox 41"/>
          <p:cNvSpPr txBox="1"/>
          <p:nvPr/>
        </p:nvSpPr>
        <p:spPr>
          <a:xfrm>
            <a:off x="5547360" y="3687348"/>
            <a:ext cx="1737360" cy="307777"/>
          </a:xfrm>
          <a:prstGeom prst="rect">
            <a:avLst/>
          </a:prstGeom>
          <a:noFill/>
        </p:spPr>
        <p:txBody>
          <a:bodyPr wrap="square" rtlCol="0">
            <a:spAutoFit/>
          </a:bodyPr>
          <a:lstStyle/>
          <a:p>
            <a:r>
              <a:rPr lang="en-US" sz="1400" b="1" dirty="0" smtClean="0">
                <a:solidFill>
                  <a:srgbClr val="323232"/>
                </a:solidFill>
                <a:latin typeface="Arial"/>
              </a:rPr>
              <a:t>Agent Ready Time</a:t>
            </a:r>
            <a:endParaRPr lang="en-US" sz="1400" b="1" dirty="0">
              <a:solidFill>
                <a:srgbClr val="323232"/>
              </a:solidFill>
              <a:latin typeface="Arial"/>
            </a:endParaRPr>
          </a:p>
        </p:txBody>
      </p:sp>
      <p:pic>
        <p:nvPicPr>
          <p:cNvPr id="8" name="Picture 2" descr="axis"/>
          <p:cNvPicPr>
            <a:picLocks noChangeAspect="1" noChangeArrowheads="1"/>
          </p:cNvPicPr>
          <p:nvPr/>
        </p:nvPicPr>
        <p:blipFill>
          <a:blip r:embed="rId2" cstate="print"/>
          <a:srcRect/>
          <a:stretch>
            <a:fillRect/>
          </a:stretch>
        </p:blipFill>
        <p:spPr bwMode="auto">
          <a:xfrm>
            <a:off x="519233" y="1597319"/>
            <a:ext cx="7347147" cy="48091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22" presetClass="entr" presetSubtype="8"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wipe(left)">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6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1"/>
                                        </p:tgtEl>
                                        <p:attrNameLst>
                                          <p:attrName>style.visibility</p:attrName>
                                        </p:attrNameLst>
                                      </p:cBhvr>
                                      <p:to>
                                        <p:strVal val="hidden"/>
                                      </p:to>
                                    </p:set>
                                  </p:childTnLst>
                                </p:cTn>
                              </p:par>
                            </p:childTnLst>
                          </p:cTn>
                        </p:par>
                        <p:par>
                          <p:cTn id="59" fill="hold">
                            <p:stCondLst>
                              <p:cond delay="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2000"/>
                                        <p:tgtEl>
                                          <p:spTgt spid="27"/>
                                        </p:tgtEl>
                                      </p:cBhvr>
                                    </p:animEffect>
                                  </p:childTnLst>
                                </p:cTn>
                              </p:par>
                              <p:par>
                                <p:cTn id="66" presetID="10" presetClass="entr" presetSubtype="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2000"/>
                                        <p:tgtEl>
                                          <p:spTgt spid="24"/>
                                        </p:tgtEl>
                                      </p:cBhvr>
                                    </p:animEffect>
                                  </p:childTnLst>
                                </p:cTn>
                              </p:par>
                              <p:par>
                                <p:cTn id="69" presetID="10" presetClass="entr" presetSubtype="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2000"/>
                                        <p:tgtEl>
                                          <p:spTgt spid="7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2000"/>
                                        <p:tgtEl>
                                          <p:spTgt spid="69"/>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15"/>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70"/>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69"/>
                                        </p:tgtEl>
                                        <p:attrNameLst>
                                          <p:attrName>style.visibility</p:attrName>
                                        </p:attrNameLst>
                                      </p:cBhvr>
                                      <p:to>
                                        <p:strVal val="hidden"/>
                                      </p:to>
                                    </p:set>
                                  </p:childTnLst>
                                </p:cTn>
                              </p:par>
                              <p:par>
                                <p:cTn id="87" presetID="22" presetClass="entr" presetSubtype="8"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1000"/>
                                        <p:tgtEl>
                                          <p:spTgt spid="22"/>
                                        </p:tgtEl>
                                      </p:cBhvr>
                                    </p:animEffect>
                                  </p:childTnLst>
                                </p:cTn>
                              </p:par>
                            </p:childTnLst>
                          </p:cTn>
                        </p:par>
                        <p:par>
                          <p:cTn id="90" fill="hold">
                            <p:stCondLst>
                              <p:cond delay="1000"/>
                            </p:stCondLst>
                            <p:childTnLst>
                              <p:par>
                                <p:cTn id="91" presetID="22" presetClass="entr" presetSubtype="8"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wipe(left)">
                                      <p:cBhvr>
                                        <p:cTn id="93" dur="500"/>
                                        <p:tgtEl>
                                          <p:spTgt spid="74"/>
                                        </p:tgtEl>
                                      </p:cBhvr>
                                    </p:animEffect>
                                  </p:childTnLst>
                                </p:cTn>
                              </p:par>
                              <p:par>
                                <p:cTn id="94" presetID="10" presetClass="entr" presetSubtype="0" fill="hold"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500"/>
                                        <p:tgtEl>
                                          <p:spTgt spid="7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100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1000"/>
                                        <p:tgtEl>
                                          <p:spTgt spid="1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1000"/>
                                        <p:tgtEl>
                                          <p:spTgt spid="3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1000"/>
                                        <p:tgtEl>
                                          <p:spTgt spid="4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1000"/>
                                        <p:tgtEl>
                                          <p:spTgt spid="2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1000"/>
                                        <p:tgtEl>
                                          <p:spTgt spid="30"/>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42"/>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37"/>
                                        </p:tgtEl>
                                        <p:attrNameLst>
                                          <p:attrName>style.visibility</p:attrName>
                                        </p:attrNameLst>
                                      </p:cBhvr>
                                      <p:to>
                                        <p:strVal val="hidden"/>
                                      </p:to>
                                    </p:set>
                                  </p:childTnLst>
                                </p:cTn>
                              </p:par>
                            </p:childTnLst>
                          </p:cTn>
                        </p:par>
                        <p:par>
                          <p:cTn id="131" fill="hold">
                            <p:stCondLst>
                              <p:cond delay="0"/>
                            </p:stCondLst>
                            <p:childTnLst>
                              <p:par>
                                <p:cTn id="132" presetID="9" presetClass="entr" presetSubtype="0" fill="hold" grpId="0" nodeType="after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dissolve">
                                      <p:cBhvr>
                                        <p:cTn id="134" dur="500"/>
                                        <p:tgtEl>
                                          <p:spTgt spid="40"/>
                                        </p:tgtEl>
                                      </p:cBhvr>
                                    </p:animEffect>
                                  </p:childTnLst>
                                </p:cTn>
                              </p:par>
                              <p:par>
                                <p:cTn id="135" presetID="22" presetClass="entr" presetSubtype="1" fill="hold" nodeType="with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wipe(up)">
                                      <p:cBhvr>
                                        <p:cTn id="137" dur="500"/>
                                        <p:tgtEl>
                                          <p:spTgt spid="44"/>
                                        </p:tgtEl>
                                      </p:cBhvr>
                                    </p:animEffect>
                                  </p:childTnLst>
                                </p:cTn>
                              </p:par>
                              <p:par>
                                <p:cTn id="138" presetID="22" presetClass="entr" presetSubtype="1" fill="hold" nodeType="withEffect">
                                  <p:stCondLst>
                                    <p:cond delay="0"/>
                                  </p:stCondLst>
                                  <p:childTnLst>
                                    <p:set>
                                      <p:cBhvr>
                                        <p:cTn id="139" dur="1" fill="hold">
                                          <p:stCondLst>
                                            <p:cond delay="0"/>
                                          </p:stCondLst>
                                        </p:cTn>
                                        <p:tgtEl>
                                          <p:spTgt spid="45"/>
                                        </p:tgtEl>
                                        <p:attrNameLst>
                                          <p:attrName>style.visibility</p:attrName>
                                        </p:attrNameLst>
                                      </p:cBhvr>
                                      <p:to>
                                        <p:strVal val="visible"/>
                                      </p:to>
                                    </p:set>
                                    <p:animEffect transition="in" filter="wipe(up)">
                                      <p:cBhvr>
                                        <p:cTn id="140" dur="500"/>
                                        <p:tgtEl>
                                          <p:spTgt spid="45"/>
                                        </p:tgtEl>
                                      </p:cBhvr>
                                    </p:animEffect>
                                  </p:childTnLst>
                                </p:cTn>
                              </p:par>
                            </p:childTnLst>
                          </p:cTn>
                        </p:par>
                        <p:par>
                          <p:cTn id="141" fill="hold">
                            <p:stCondLst>
                              <p:cond delay="500"/>
                            </p:stCondLst>
                            <p:childTnLst>
                              <p:par>
                                <p:cTn id="142" presetID="10" presetClass="entr" presetSubtype="0" fill="hold" grpId="0" nodeType="afterEffect">
                                  <p:stCondLst>
                                    <p:cond delay="0"/>
                                  </p:stCondLst>
                                  <p:childTnLst>
                                    <p:set>
                                      <p:cBhvr>
                                        <p:cTn id="143" dur="1" fill="hold">
                                          <p:stCondLst>
                                            <p:cond delay="0"/>
                                          </p:stCondLst>
                                        </p:cTn>
                                        <p:tgtEl>
                                          <p:spTgt spid="38"/>
                                        </p:tgtEl>
                                        <p:attrNameLst>
                                          <p:attrName>style.visibility</p:attrName>
                                        </p:attrNameLst>
                                      </p:cBhvr>
                                      <p:to>
                                        <p:strVal val="visible"/>
                                      </p:to>
                                    </p:set>
                                    <p:animEffect transition="in" filter="fade">
                                      <p:cBhvr>
                                        <p:cTn id="144" dur="2000"/>
                                        <p:tgtEl>
                                          <p:spTgt spid="3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5" grpId="1" animBg="1"/>
      <p:bldP spid="17" grpId="0" animBg="1"/>
      <p:bldP spid="18" grpId="0"/>
      <p:bldP spid="27" grpId="0"/>
      <p:bldP spid="27" grpId="1"/>
      <p:bldP spid="29" grpId="0" animBg="1"/>
      <p:bldP spid="30" grpId="0"/>
      <p:bldP spid="34" grpId="0"/>
      <p:bldP spid="38" grpId="0" animBg="1"/>
      <p:bldP spid="39" grpId="0" animBg="1"/>
      <p:bldP spid="40" grpId="0" animBg="1"/>
      <p:bldP spid="48" grpId="0" animBg="1"/>
      <p:bldP spid="56" grpId="0"/>
      <p:bldP spid="57" grpId="0"/>
      <p:bldP spid="41" grpId="0"/>
      <p:bldP spid="41" grpId="1"/>
      <p:bldP spid="68" grpId="0" animBg="1"/>
      <p:bldP spid="68" grpId="1" animBg="1"/>
      <p:bldP spid="69" grpId="0" animBg="1"/>
      <p:bldP spid="69" grpId="1" animBg="1"/>
      <p:bldP spid="73" grpId="0" animBg="1"/>
      <p:bldP spid="37" grpId="0"/>
      <p:bldP spid="37" grpId="1"/>
      <p:bldP spid="42" grpId="0"/>
      <p:bldP spid="4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Contact Reliability Study </a:t>
            </a:r>
            <a:br>
              <a:rPr lang="en-US" dirty="0" smtClean="0"/>
            </a:br>
            <a:r>
              <a:rPr lang="en-US" sz="2400" dirty="0" smtClean="0"/>
              <a:t>Based on Avaya's Customer Support database</a:t>
            </a:r>
            <a:endParaRPr lang="en-US" dirty="0"/>
          </a:p>
        </p:txBody>
      </p:sp>
      <p:sp>
        <p:nvSpPr>
          <p:cNvPr id="3" name="Slide Number Placeholder 2"/>
          <p:cNvSpPr>
            <a:spLocks noGrp="1"/>
          </p:cNvSpPr>
          <p:nvPr>
            <p:ph type="sldNum" sz="quarter" idx="4294967295"/>
          </p:nvPr>
        </p:nvSpPr>
        <p:spPr>
          <a:xfrm>
            <a:off x="6553200" y="6557963"/>
            <a:ext cx="2133600" cy="244475"/>
          </a:xfrm>
          <a:prstGeom prst="rect">
            <a:avLst/>
          </a:prstGeom>
        </p:spPr>
        <p:txBody>
          <a:bodyPr/>
          <a:lstStyle/>
          <a:p>
            <a:fld id="{3DF3441A-974B-4954-98BA-094CC70650E8}" type="slidenum">
              <a:rPr lang="en-US" smtClean="0"/>
              <a:pPr/>
              <a:t>17</a:t>
            </a:fld>
            <a:endParaRPr lang="en-US" dirty="0"/>
          </a:p>
        </p:txBody>
      </p:sp>
      <p:graphicFrame>
        <p:nvGraphicFramePr>
          <p:cNvPr id="5" name="Diagram 4"/>
          <p:cNvGraphicFramePr/>
          <p:nvPr>
            <p:extLst>
              <p:ext uri="{D42A27DB-BD31-4B8C-83A1-F6EECF244321}">
                <p14:modId xmlns:p14="http://schemas.microsoft.com/office/powerpoint/2010/main" xmlns="" val="3648280583"/>
              </p:ext>
            </p:extLst>
          </p:nvPr>
        </p:nvGraphicFramePr>
        <p:xfrm>
          <a:off x="457200" y="1404344"/>
          <a:ext cx="8229600" cy="5199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Superior System Uptime Improves Campaign Effectiveness and Operations Productivity</a:t>
            </a:r>
            <a:endParaRPr lang="en-US" dirty="0"/>
          </a:p>
        </p:txBody>
      </p:sp>
      <p:sp>
        <p:nvSpPr>
          <p:cNvPr id="107" name="AutoShape 2"/>
          <p:cNvSpPr>
            <a:spLocks noChangeArrowheads="1"/>
          </p:cNvSpPr>
          <p:nvPr/>
        </p:nvSpPr>
        <p:spPr bwMode="auto">
          <a:xfrm>
            <a:off x="406400" y="5571896"/>
            <a:ext cx="8216900" cy="67924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a:lstStyle/>
          <a:p>
            <a:pPr algn="ctr"/>
            <a:r>
              <a:rPr lang="en-US" sz="1600" b="1" dirty="0" smtClean="0">
                <a:solidFill>
                  <a:schemeClr val="tx1"/>
                </a:solidFill>
              </a:rPr>
              <a:t>If yearly burdened labor rate for an agent is $40K, </a:t>
            </a:r>
            <a:r>
              <a:rPr lang="en-US" sz="1600" b="1" dirty="0" smtClean="0">
                <a:solidFill>
                  <a:srgbClr val="C00000"/>
                </a:solidFill>
              </a:rPr>
              <a:t>annual savings is $</a:t>
            </a:r>
            <a:r>
              <a:rPr lang="en-US" sz="1800" b="1" dirty="0" smtClean="0">
                <a:solidFill>
                  <a:srgbClr val="C00000"/>
                </a:solidFill>
              </a:rPr>
              <a:t>80K </a:t>
            </a:r>
            <a:r>
              <a:rPr lang="en-US" sz="1600" b="1" dirty="0" smtClean="0">
                <a:solidFill>
                  <a:schemeClr val="tx1"/>
                </a:solidFill>
              </a:rPr>
              <a:t>with Proactive Contact which has an average uptime of 99.9%</a:t>
            </a:r>
            <a:endParaRPr lang="en-US" sz="1600" b="1" dirty="0">
              <a:solidFill>
                <a:schemeClr val="tx1"/>
              </a:solidFill>
            </a:endParaRPr>
          </a:p>
        </p:txBody>
      </p:sp>
      <p:sp>
        <p:nvSpPr>
          <p:cNvPr id="209" name="AutoShape 2"/>
          <p:cNvSpPr>
            <a:spLocks noChangeArrowheads="1"/>
          </p:cNvSpPr>
          <p:nvPr/>
        </p:nvSpPr>
        <p:spPr bwMode="auto">
          <a:xfrm>
            <a:off x="6035847" y="1817780"/>
            <a:ext cx="2354874" cy="45720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a:lstStyle/>
          <a:p>
            <a:pPr algn="ctr">
              <a:spcAft>
                <a:spcPts val="1000"/>
              </a:spcAft>
              <a:defRPr/>
            </a:pPr>
            <a:r>
              <a:rPr lang="en-US" sz="2000" b="1" dirty="0" smtClean="0">
                <a:solidFill>
                  <a:srgbClr val="323232"/>
                </a:solidFill>
                <a:latin typeface="Calibri" pitchFamily="34" charset="0"/>
                <a:cs typeface="Arial" pitchFamily="34" charset="0"/>
              </a:rPr>
              <a:t>…as effective as 18!</a:t>
            </a:r>
            <a:endParaRPr lang="en-US" sz="2000" b="1" dirty="0">
              <a:solidFill>
                <a:srgbClr val="323232"/>
              </a:solidFill>
              <a:cs typeface="Arial" pitchFamily="34" charset="0"/>
            </a:endParaRPr>
          </a:p>
        </p:txBody>
      </p:sp>
      <p:grpSp>
        <p:nvGrpSpPr>
          <p:cNvPr id="5" name="Down Arrow 22"/>
          <p:cNvGrpSpPr>
            <a:grpSpLocks/>
          </p:cNvGrpSpPr>
          <p:nvPr/>
        </p:nvGrpSpPr>
        <p:grpSpPr bwMode="auto">
          <a:xfrm>
            <a:off x="3370275" y="2159129"/>
            <a:ext cx="354423" cy="3384857"/>
            <a:chOff x="4145280" y="1353312"/>
            <a:chExt cx="1048512" cy="5254752"/>
          </a:xfrm>
        </p:grpSpPr>
        <p:pic>
          <p:nvPicPr>
            <p:cNvPr id="211" name="Down Arrow 22"/>
            <p:cNvPicPr>
              <a:picLocks noChangeArrowheads="1"/>
            </p:cNvPicPr>
            <p:nvPr/>
          </p:nvPicPr>
          <p:blipFill>
            <a:blip r:embed="rId3" cstate="print"/>
            <a:srcRect/>
            <a:stretch>
              <a:fillRect/>
            </a:stretch>
          </p:blipFill>
          <p:spPr bwMode="auto">
            <a:xfrm>
              <a:off x="4145280" y="1353312"/>
              <a:ext cx="1048512" cy="5254752"/>
            </a:xfrm>
            <a:prstGeom prst="rect">
              <a:avLst/>
            </a:prstGeom>
            <a:noFill/>
            <a:ln w="9525">
              <a:noFill/>
              <a:miter lim="800000"/>
              <a:headEnd/>
              <a:tailEnd/>
            </a:ln>
          </p:spPr>
        </p:pic>
        <p:sp>
          <p:nvSpPr>
            <p:cNvPr id="212" name="Text Box 19"/>
            <p:cNvSpPr txBox="1">
              <a:spLocks noChangeArrowheads="1"/>
            </p:cNvSpPr>
            <p:nvPr/>
          </p:nvSpPr>
          <p:spPr bwMode="auto">
            <a:xfrm rot="-5400000">
              <a:off x="3425858" y="3676604"/>
              <a:ext cx="2025678" cy="495393"/>
            </a:xfrm>
            <a:prstGeom prst="rect">
              <a:avLst/>
            </a:prstGeom>
            <a:noFill/>
            <a:ln w="9525">
              <a:noFill/>
              <a:miter lim="800000"/>
              <a:headEnd/>
              <a:tailEnd/>
            </a:ln>
          </p:spPr>
          <p:txBody>
            <a:bodyPr vert="eaVert" wrap="none" anchor="ctr"/>
            <a:lstStyle/>
            <a:p>
              <a:endParaRPr lang="en-US" b="1" dirty="0">
                <a:solidFill>
                  <a:schemeClr val="tx1"/>
                </a:solidFill>
                <a:cs typeface="Arial" pitchFamily="34" charset="0"/>
              </a:endParaRPr>
            </a:p>
          </p:txBody>
        </p:sp>
      </p:grpSp>
      <p:grpSp>
        <p:nvGrpSpPr>
          <p:cNvPr id="7" name="Down Arrow 22"/>
          <p:cNvGrpSpPr>
            <a:grpSpLocks/>
          </p:cNvGrpSpPr>
          <p:nvPr/>
        </p:nvGrpSpPr>
        <p:grpSpPr bwMode="auto">
          <a:xfrm>
            <a:off x="5580085" y="2188840"/>
            <a:ext cx="354423" cy="3384857"/>
            <a:chOff x="4145280" y="1353312"/>
            <a:chExt cx="1048512" cy="5254752"/>
          </a:xfrm>
        </p:grpSpPr>
        <p:pic>
          <p:nvPicPr>
            <p:cNvPr id="215" name="Down Arrow 22"/>
            <p:cNvPicPr>
              <a:picLocks noChangeArrowheads="1"/>
            </p:cNvPicPr>
            <p:nvPr/>
          </p:nvPicPr>
          <p:blipFill>
            <a:blip r:embed="rId3" cstate="print"/>
            <a:srcRect/>
            <a:stretch>
              <a:fillRect/>
            </a:stretch>
          </p:blipFill>
          <p:spPr bwMode="auto">
            <a:xfrm>
              <a:off x="4145280" y="1353312"/>
              <a:ext cx="1048512" cy="5254752"/>
            </a:xfrm>
            <a:prstGeom prst="rect">
              <a:avLst/>
            </a:prstGeom>
            <a:noFill/>
            <a:ln w="9525">
              <a:noFill/>
              <a:miter lim="800000"/>
              <a:headEnd/>
              <a:tailEnd/>
            </a:ln>
          </p:spPr>
        </p:pic>
        <p:sp>
          <p:nvSpPr>
            <p:cNvPr id="216" name="Text Box 19"/>
            <p:cNvSpPr txBox="1">
              <a:spLocks noChangeArrowheads="1"/>
            </p:cNvSpPr>
            <p:nvPr/>
          </p:nvSpPr>
          <p:spPr bwMode="auto">
            <a:xfrm rot="-5400000">
              <a:off x="3425858" y="3676604"/>
              <a:ext cx="2025678" cy="495393"/>
            </a:xfrm>
            <a:prstGeom prst="rect">
              <a:avLst/>
            </a:prstGeom>
            <a:noFill/>
            <a:ln w="9525">
              <a:noFill/>
              <a:miter lim="800000"/>
              <a:headEnd/>
              <a:tailEnd/>
            </a:ln>
          </p:spPr>
          <p:txBody>
            <a:bodyPr vert="eaVert" wrap="none" anchor="ctr"/>
            <a:lstStyle/>
            <a:p>
              <a:endParaRPr lang="en-US" b="1" dirty="0">
                <a:solidFill>
                  <a:schemeClr val="tx1"/>
                </a:solidFill>
                <a:cs typeface="Arial" pitchFamily="34" charset="0"/>
              </a:endParaRPr>
            </a:p>
          </p:txBody>
        </p:sp>
      </p:grpSp>
      <p:sp>
        <p:nvSpPr>
          <p:cNvPr id="217" name="AutoShape 2"/>
          <p:cNvSpPr>
            <a:spLocks noChangeArrowheads="1"/>
          </p:cNvSpPr>
          <p:nvPr/>
        </p:nvSpPr>
        <p:spPr bwMode="auto">
          <a:xfrm>
            <a:off x="3360260" y="1817780"/>
            <a:ext cx="2354874" cy="45720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a:lstStyle/>
          <a:p>
            <a:pPr algn="ctr">
              <a:spcAft>
                <a:spcPts val="1000"/>
              </a:spcAft>
              <a:defRPr/>
            </a:pPr>
            <a:r>
              <a:rPr lang="en-US" sz="2000" b="1" dirty="0" smtClean="0">
                <a:solidFill>
                  <a:srgbClr val="323232"/>
                </a:solidFill>
                <a:latin typeface="Calibri" pitchFamily="34" charset="0"/>
                <a:cs typeface="Arial" pitchFamily="34" charset="0"/>
              </a:rPr>
              <a:t>become…</a:t>
            </a:r>
            <a:endParaRPr lang="en-US" sz="2000" b="1" dirty="0">
              <a:solidFill>
                <a:srgbClr val="323232"/>
              </a:solidFill>
              <a:cs typeface="Arial" pitchFamily="34" charset="0"/>
            </a:endParaRPr>
          </a:p>
        </p:txBody>
      </p:sp>
      <p:sp>
        <p:nvSpPr>
          <p:cNvPr id="218" name="TextBox 217"/>
          <p:cNvSpPr txBox="1"/>
          <p:nvPr/>
        </p:nvSpPr>
        <p:spPr>
          <a:xfrm>
            <a:off x="3850533" y="3176994"/>
            <a:ext cx="1406102" cy="1477328"/>
          </a:xfrm>
          <a:prstGeom prst="rect">
            <a:avLst/>
          </a:prstGeom>
          <a:solidFill>
            <a:srgbClr val="00B0F0"/>
          </a:solidFill>
          <a:ln>
            <a:solidFill>
              <a:schemeClr val="tx2">
                <a:lumMod val="75000"/>
              </a:schemeClr>
            </a:solidFill>
          </a:ln>
        </p:spPr>
        <p:txBody>
          <a:bodyPr wrap="square" rtlCol="0">
            <a:spAutoFit/>
          </a:bodyPr>
          <a:lstStyle/>
          <a:p>
            <a:pPr algn="ctr"/>
            <a:r>
              <a:rPr lang="en-US" sz="1800" b="1" dirty="0" smtClean="0">
                <a:solidFill>
                  <a:schemeClr val="bg1"/>
                </a:solidFill>
              </a:rPr>
              <a:t>Other Vendor: 90% Average Uptime</a:t>
            </a:r>
            <a:endParaRPr lang="en-US" sz="1800" b="1" dirty="0">
              <a:solidFill>
                <a:schemeClr val="bg1"/>
              </a:solidFill>
            </a:endParaRPr>
          </a:p>
        </p:txBody>
      </p:sp>
      <p:sp>
        <p:nvSpPr>
          <p:cNvPr id="222" name="AutoShape 2"/>
          <p:cNvSpPr>
            <a:spLocks noChangeArrowheads="1"/>
          </p:cNvSpPr>
          <p:nvPr/>
        </p:nvSpPr>
        <p:spPr bwMode="auto">
          <a:xfrm>
            <a:off x="579927" y="1817780"/>
            <a:ext cx="2354874" cy="45720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a:lstStyle/>
          <a:p>
            <a:pPr algn="ctr">
              <a:spcAft>
                <a:spcPts val="1000"/>
              </a:spcAft>
              <a:defRPr/>
            </a:pPr>
            <a:r>
              <a:rPr lang="en-US" sz="2000" b="1" dirty="0" smtClean="0">
                <a:solidFill>
                  <a:srgbClr val="323232"/>
                </a:solidFill>
                <a:latin typeface="Calibri" pitchFamily="34" charset="0"/>
                <a:cs typeface="Arial" pitchFamily="34" charset="0"/>
              </a:rPr>
              <a:t>20 agents</a:t>
            </a:r>
            <a:endParaRPr lang="en-US" sz="2000" b="1" dirty="0">
              <a:solidFill>
                <a:srgbClr val="323232"/>
              </a:solidFill>
              <a:cs typeface="Arial" pitchFamily="34" charset="0"/>
            </a:endParaRPr>
          </a:p>
        </p:txBody>
      </p:sp>
      <p:sp>
        <p:nvSpPr>
          <p:cNvPr id="59" name="Text Box 282"/>
          <p:cNvSpPr txBox="1">
            <a:spLocks noChangeArrowheads="1"/>
          </p:cNvSpPr>
          <p:nvPr/>
        </p:nvSpPr>
        <p:spPr bwMode="auto">
          <a:xfrm>
            <a:off x="457200" y="1282583"/>
            <a:ext cx="7962900" cy="339725"/>
          </a:xfrm>
          <a:prstGeom prst="rect">
            <a:avLst/>
          </a:prstGeom>
          <a:noFill/>
          <a:ln w="9525">
            <a:noFill/>
            <a:miter lim="800000"/>
            <a:headEnd/>
            <a:tailEnd/>
          </a:ln>
        </p:spPr>
        <p:txBody>
          <a:bodyPr tIns="0" rIns="0" bIns="0">
            <a:spAutoFit/>
          </a:bodyPr>
          <a:lstStyle/>
          <a:p>
            <a:r>
              <a:rPr lang="en-US" sz="2200" dirty="0" smtClean="0">
                <a:solidFill>
                  <a:srgbClr val="CC0000"/>
                </a:solidFill>
              </a:rPr>
              <a:t>What is the Productivity Loss of Less Than 99.9% Uptime?</a:t>
            </a:r>
            <a:endParaRPr lang="en-US" sz="2200" dirty="0">
              <a:solidFill>
                <a:srgbClr val="CC0000"/>
              </a:solidFill>
            </a:endParaRPr>
          </a:p>
        </p:txBody>
      </p:sp>
      <p:grpSp>
        <p:nvGrpSpPr>
          <p:cNvPr id="119" name="Group 118"/>
          <p:cNvGrpSpPr/>
          <p:nvPr/>
        </p:nvGrpSpPr>
        <p:grpSpPr>
          <a:xfrm>
            <a:off x="6045528" y="2923953"/>
            <a:ext cx="2234544" cy="1845569"/>
            <a:chOff x="644808" y="2922429"/>
            <a:chExt cx="2234544" cy="1845569"/>
          </a:xfrm>
        </p:grpSpPr>
        <p:grpSp>
          <p:nvGrpSpPr>
            <p:cNvPr id="61" name="Group 60"/>
            <p:cNvGrpSpPr/>
            <p:nvPr/>
          </p:nvGrpSpPr>
          <p:grpSpPr>
            <a:xfrm>
              <a:off x="644808" y="2922429"/>
              <a:ext cx="2234544" cy="445871"/>
              <a:chOff x="530664" y="2340000"/>
              <a:chExt cx="2234544" cy="445871"/>
            </a:xfrm>
          </p:grpSpPr>
          <p:pic>
            <p:nvPicPr>
              <p:cNvPr id="62" name="Picture 9" descr="Q:\Ryan\AVAYA\Presentations 12.09\Marshall Reed\headset.png"/>
              <p:cNvPicPr>
                <a:picLocks noChangeAspect="1" noChangeArrowheads="1"/>
              </p:cNvPicPr>
              <p:nvPr/>
            </p:nvPicPr>
            <p:blipFill>
              <a:blip r:embed="rId4" cstate="print"/>
              <a:srcRect/>
              <a:stretch>
                <a:fillRect/>
              </a:stretch>
            </p:blipFill>
            <p:spPr bwMode="auto">
              <a:xfrm>
                <a:off x="530664" y="2340000"/>
                <a:ext cx="399446" cy="445871"/>
              </a:xfrm>
              <a:prstGeom prst="rect">
                <a:avLst/>
              </a:prstGeom>
              <a:noFill/>
              <a:ln w="9525">
                <a:noFill/>
                <a:miter lim="800000"/>
                <a:headEnd/>
                <a:tailEnd/>
              </a:ln>
            </p:spPr>
          </p:pic>
          <p:pic>
            <p:nvPicPr>
              <p:cNvPr id="64" name="Picture 9" descr="Q:\Ryan\AVAYA\Presentations 12.09\Marshall Reed\headset.png"/>
              <p:cNvPicPr>
                <a:picLocks noChangeAspect="1" noChangeArrowheads="1"/>
              </p:cNvPicPr>
              <p:nvPr/>
            </p:nvPicPr>
            <p:blipFill>
              <a:blip r:embed="rId4" cstate="print"/>
              <a:srcRect/>
              <a:stretch>
                <a:fillRect/>
              </a:stretch>
            </p:blipFill>
            <p:spPr bwMode="auto">
              <a:xfrm>
                <a:off x="989439" y="2340000"/>
                <a:ext cx="399446" cy="445871"/>
              </a:xfrm>
              <a:prstGeom prst="rect">
                <a:avLst/>
              </a:prstGeom>
              <a:noFill/>
              <a:ln w="9525">
                <a:noFill/>
                <a:miter lim="800000"/>
                <a:headEnd/>
                <a:tailEnd/>
              </a:ln>
            </p:spPr>
          </p:pic>
          <p:pic>
            <p:nvPicPr>
              <p:cNvPr id="65" name="Picture 9" descr="Q:\Ryan\AVAYA\Presentations 12.09\Marshall Reed\headset.png"/>
              <p:cNvPicPr>
                <a:picLocks noChangeAspect="1" noChangeArrowheads="1"/>
              </p:cNvPicPr>
              <p:nvPr/>
            </p:nvPicPr>
            <p:blipFill>
              <a:blip r:embed="rId4" cstate="print"/>
              <a:srcRect/>
              <a:stretch>
                <a:fillRect/>
              </a:stretch>
            </p:blipFill>
            <p:spPr bwMode="auto">
              <a:xfrm>
                <a:off x="1448214" y="2340000"/>
                <a:ext cx="399446" cy="445871"/>
              </a:xfrm>
              <a:prstGeom prst="rect">
                <a:avLst/>
              </a:prstGeom>
              <a:noFill/>
              <a:ln w="9525">
                <a:noFill/>
                <a:miter lim="800000"/>
                <a:headEnd/>
                <a:tailEnd/>
              </a:ln>
            </p:spPr>
          </p:pic>
          <p:pic>
            <p:nvPicPr>
              <p:cNvPr id="66" name="Picture 9" descr="Q:\Ryan\AVAYA\Presentations 12.09\Marshall Reed\headset.png"/>
              <p:cNvPicPr>
                <a:picLocks noChangeAspect="1" noChangeArrowheads="1"/>
              </p:cNvPicPr>
              <p:nvPr/>
            </p:nvPicPr>
            <p:blipFill>
              <a:blip r:embed="rId4" cstate="print"/>
              <a:srcRect/>
              <a:stretch>
                <a:fillRect/>
              </a:stretch>
            </p:blipFill>
            <p:spPr bwMode="auto">
              <a:xfrm>
                <a:off x="2365762" y="2340000"/>
                <a:ext cx="399446" cy="445871"/>
              </a:xfrm>
              <a:prstGeom prst="rect">
                <a:avLst/>
              </a:prstGeom>
              <a:noFill/>
              <a:ln w="9525">
                <a:noFill/>
                <a:miter lim="800000"/>
                <a:headEnd/>
                <a:tailEnd/>
              </a:ln>
            </p:spPr>
          </p:pic>
          <p:pic>
            <p:nvPicPr>
              <p:cNvPr id="67" name="Picture 9" descr="Q:\Ryan\AVAYA\Presentations 12.09\Marshall Reed\headset.png"/>
              <p:cNvPicPr>
                <a:picLocks noChangeAspect="1" noChangeArrowheads="1"/>
              </p:cNvPicPr>
              <p:nvPr/>
            </p:nvPicPr>
            <p:blipFill>
              <a:blip r:embed="rId4" cstate="print"/>
              <a:srcRect/>
              <a:stretch>
                <a:fillRect/>
              </a:stretch>
            </p:blipFill>
            <p:spPr bwMode="auto">
              <a:xfrm>
                <a:off x="1906989" y="2340000"/>
                <a:ext cx="399446" cy="445871"/>
              </a:xfrm>
              <a:prstGeom prst="rect">
                <a:avLst/>
              </a:prstGeom>
              <a:noFill/>
              <a:ln w="9525">
                <a:noFill/>
                <a:miter lim="800000"/>
                <a:headEnd/>
                <a:tailEnd/>
              </a:ln>
            </p:spPr>
          </p:pic>
        </p:grpSp>
        <p:grpSp>
          <p:nvGrpSpPr>
            <p:cNvPr id="69" name="Group 68"/>
            <p:cNvGrpSpPr/>
            <p:nvPr/>
          </p:nvGrpSpPr>
          <p:grpSpPr>
            <a:xfrm>
              <a:off x="644808" y="3388995"/>
              <a:ext cx="2234544" cy="445871"/>
              <a:chOff x="530664" y="2340000"/>
              <a:chExt cx="2234544" cy="445871"/>
            </a:xfrm>
          </p:grpSpPr>
          <p:pic>
            <p:nvPicPr>
              <p:cNvPr id="70" name="Picture 9" descr="Q:\Ryan\AVAYA\Presentations 12.09\Marshall Reed\headset.png"/>
              <p:cNvPicPr>
                <a:picLocks noChangeAspect="1" noChangeArrowheads="1"/>
              </p:cNvPicPr>
              <p:nvPr/>
            </p:nvPicPr>
            <p:blipFill>
              <a:blip r:embed="rId4" cstate="print"/>
              <a:srcRect/>
              <a:stretch>
                <a:fillRect/>
              </a:stretch>
            </p:blipFill>
            <p:spPr bwMode="auto">
              <a:xfrm>
                <a:off x="530664" y="2340000"/>
                <a:ext cx="399446" cy="445871"/>
              </a:xfrm>
              <a:prstGeom prst="rect">
                <a:avLst/>
              </a:prstGeom>
              <a:noFill/>
              <a:ln w="9525">
                <a:noFill/>
                <a:miter lim="800000"/>
                <a:headEnd/>
                <a:tailEnd/>
              </a:ln>
            </p:spPr>
          </p:pic>
          <p:pic>
            <p:nvPicPr>
              <p:cNvPr id="71" name="Picture 9" descr="Q:\Ryan\AVAYA\Presentations 12.09\Marshall Reed\headset.png"/>
              <p:cNvPicPr>
                <a:picLocks noChangeAspect="1" noChangeArrowheads="1"/>
              </p:cNvPicPr>
              <p:nvPr/>
            </p:nvPicPr>
            <p:blipFill>
              <a:blip r:embed="rId4" cstate="print"/>
              <a:srcRect/>
              <a:stretch>
                <a:fillRect/>
              </a:stretch>
            </p:blipFill>
            <p:spPr bwMode="auto">
              <a:xfrm>
                <a:off x="989439" y="2340000"/>
                <a:ext cx="399446" cy="445871"/>
              </a:xfrm>
              <a:prstGeom prst="rect">
                <a:avLst/>
              </a:prstGeom>
              <a:noFill/>
              <a:ln w="9525">
                <a:noFill/>
                <a:miter lim="800000"/>
                <a:headEnd/>
                <a:tailEnd/>
              </a:ln>
            </p:spPr>
          </p:pic>
          <p:pic>
            <p:nvPicPr>
              <p:cNvPr id="72" name="Picture 9" descr="Q:\Ryan\AVAYA\Presentations 12.09\Marshall Reed\headset.png"/>
              <p:cNvPicPr>
                <a:picLocks noChangeAspect="1" noChangeArrowheads="1"/>
              </p:cNvPicPr>
              <p:nvPr/>
            </p:nvPicPr>
            <p:blipFill>
              <a:blip r:embed="rId4" cstate="print"/>
              <a:srcRect/>
              <a:stretch>
                <a:fillRect/>
              </a:stretch>
            </p:blipFill>
            <p:spPr bwMode="auto">
              <a:xfrm>
                <a:off x="1448214" y="2340000"/>
                <a:ext cx="399446" cy="445871"/>
              </a:xfrm>
              <a:prstGeom prst="rect">
                <a:avLst/>
              </a:prstGeom>
              <a:noFill/>
              <a:ln w="9525">
                <a:noFill/>
                <a:miter lim="800000"/>
                <a:headEnd/>
                <a:tailEnd/>
              </a:ln>
            </p:spPr>
          </p:pic>
          <p:pic>
            <p:nvPicPr>
              <p:cNvPr id="74" name="Picture 9" descr="Q:\Ryan\AVAYA\Presentations 12.09\Marshall Reed\headset.png"/>
              <p:cNvPicPr>
                <a:picLocks noChangeAspect="1" noChangeArrowheads="1"/>
              </p:cNvPicPr>
              <p:nvPr/>
            </p:nvPicPr>
            <p:blipFill>
              <a:blip r:embed="rId4" cstate="print"/>
              <a:srcRect/>
              <a:stretch>
                <a:fillRect/>
              </a:stretch>
            </p:blipFill>
            <p:spPr bwMode="auto">
              <a:xfrm>
                <a:off x="2365762" y="2340000"/>
                <a:ext cx="399446" cy="445871"/>
              </a:xfrm>
              <a:prstGeom prst="rect">
                <a:avLst/>
              </a:prstGeom>
              <a:noFill/>
              <a:ln w="9525">
                <a:noFill/>
                <a:miter lim="800000"/>
                <a:headEnd/>
                <a:tailEnd/>
              </a:ln>
            </p:spPr>
          </p:pic>
          <p:pic>
            <p:nvPicPr>
              <p:cNvPr id="75" name="Picture 9" descr="Q:\Ryan\AVAYA\Presentations 12.09\Marshall Reed\headset.png"/>
              <p:cNvPicPr>
                <a:picLocks noChangeAspect="1" noChangeArrowheads="1"/>
              </p:cNvPicPr>
              <p:nvPr/>
            </p:nvPicPr>
            <p:blipFill>
              <a:blip r:embed="rId4" cstate="print"/>
              <a:srcRect/>
              <a:stretch>
                <a:fillRect/>
              </a:stretch>
            </p:blipFill>
            <p:spPr bwMode="auto">
              <a:xfrm>
                <a:off x="1906989" y="2340000"/>
                <a:ext cx="399446" cy="445871"/>
              </a:xfrm>
              <a:prstGeom prst="rect">
                <a:avLst/>
              </a:prstGeom>
              <a:noFill/>
              <a:ln w="9525">
                <a:noFill/>
                <a:miter lim="800000"/>
                <a:headEnd/>
                <a:tailEnd/>
              </a:ln>
            </p:spPr>
          </p:pic>
        </p:grpSp>
        <p:grpSp>
          <p:nvGrpSpPr>
            <p:cNvPr id="76" name="Group 75"/>
            <p:cNvGrpSpPr/>
            <p:nvPr/>
          </p:nvGrpSpPr>
          <p:grpSpPr>
            <a:xfrm>
              <a:off x="644808" y="3855561"/>
              <a:ext cx="2234544" cy="445871"/>
              <a:chOff x="530664" y="2340000"/>
              <a:chExt cx="2234544" cy="445871"/>
            </a:xfrm>
          </p:grpSpPr>
          <p:pic>
            <p:nvPicPr>
              <p:cNvPr id="77" name="Picture 9" descr="Q:\Ryan\AVAYA\Presentations 12.09\Marshall Reed\headset.png"/>
              <p:cNvPicPr>
                <a:picLocks noChangeAspect="1" noChangeArrowheads="1"/>
              </p:cNvPicPr>
              <p:nvPr/>
            </p:nvPicPr>
            <p:blipFill>
              <a:blip r:embed="rId4" cstate="print"/>
              <a:srcRect/>
              <a:stretch>
                <a:fillRect/>
              </a:stretch>
            </p:blipFill>
            <p:spPr bwMode="auto">
              <a:xfrm>
                <a:off x="530664" y="2340000"/>
                <a:ext cx="399446" cy="445871"/>
              </a:xfrm>
              <a:prstGeom prst="rect">
                <a:avLst/>
              </a:prstGeom>
              <a:noFill/>
              <a:ln w="9525">
                <a:noFill/>
                <a:miter lim="800000"/>
                <a:headEnd/>
                <a:tailEnd/>
              </a:ln>
            </p:spPr>
          </p:pic>
          <p:pic>
            <p:nvPicPr>
              <p:cNvPr id="79" name="Picture 9" descr="Q:\Ryan\AVAYA\Presentations 12.09\Marshall Reed\headset.png"/>
              <p:cNvPicPr>
                <a:picLocks noChangeAspect="1" noChangeArrowheads="1"/>
              </p:cNvPicPr>
              <p:nvPr/>
            </p:nvPicPr>
            <p:blipFill>
              <a:blip r:embed="rId4" cstate="print"/>
              <a:srcRect/>
              <a:stretch>
                <a:fillRect/>
              </a:stretch>
            </p:blipFill>
            <p:spPr bwMode="auto">
              <a:xfrm>
                <a:off x="989439" y="2340000"/>
                <a:ext cx="399446" cy="445871"/>
              </a:xfrm>
              <a:prstGeom prst="rect">
                <a:avLst/>
              </a:prstGeom>
              <a:noFill/>
              <a:ln w="9525">
                <a:noFill/>
                <a:miter lim="800000"/>
                <a:headEnd/>
                <a:tailEnd/>
              </a:ln>
            </p:spPr>
          </p:pic>
          <p:pic>
            <p:nvPicPr>
              <p:cNvPr id="80" name="Picture 9" descr="Q:\Ryan\AVAYA\Presentations 12.09\Marshall Reed\headset.png"/>
              <p:cNvPicPr>
                <a:picLocks noChangeAspect="1" noChangeArrowheads="1"/>
              </p:cNvPicPr>
              <p:nvPr/>
            </p:nvPicPr>
            <p:blipFill>
              <a:blip r:embed="rId4" cstate="print"/>
              <a:srcRect/>
              <a:stretch>
                <a:fillRect/>
              </a:stretch>
            </p:blipFill>
            <p:spPr bwMode="auto">
              <a:xfrm>
                <a:off x="1448214" y="2340000"/>
                <a:ext cx="399446" cy="445871"/>
              </a:xfrm>
              <a:prstGeom prst="rect">
                <a:avLst/>
              </a:prstGeom>
              <a:noFill/>
              <a:ln w="9525">
                <a:noFill/>
                <a:miter lim="800000"/>
                <a:headEnd/>
                <a:tailEnd/>
              </a:ln>
            </p:spPr>
          </p:pic>
          <p:pic>
            <p:nvPicPr>
              <p:cNvPr id="81" name="Picture 9" descr="Q:\Ryan\AVAYA\Presentations 12.09\Marshall Reed\headset.png"/>
              <p:cNvPicPr>
                <a:picLocks noChangeAspect="1" noChangeArrowheads="1"/>
              </p:cNvPicPr>
              <p:nvPr/>
            </p:nvPicPr>
            <p:blipFill>
              <a:blip r:embed="rId4" cstate="print"/>
              <a:srcRect/>
              <a:stretch>
                <a:fillRect/>
              </a:stretch>
            </p:blipFill>
            <p:spPr bwMode="auto">
              <a:xfrm>
                <a:off x="2365762" y="2340000"/>
                <a:ext cx="399446" cy="445871"/>
              </a:xfrm>
              <a:prstGeom prst="rect">
                <a:avLst/>
              </a:prstGeom>
              <a:noFill/>
              <a:ln w="9525">
                <a:noFill/>
                <a:miter lim="800000"/>
                <a:headEnd/>
                <a:tailEnd/>
              </a:ln>
            </p:spPr>
          </p:pic>
          <p:pic>
            <p:nvPicPr>
              <p:cNvPr id="82" name="Picture 9" descr="Q:\Ryan\AVAYA\Presentations 12.09\Marshall Reed\headset.png"/>
              <p:cNvPicPr>
                <a:picLocks noChangeAspect="1" noChangeArrowheads="1"/>
              </p:cNvPicPr>
              <p:nvPr/>
            </p:nvPicPr>
            <p:blipFill>
              <a:blip r:embed="rId4" cstate="print"/>
              <a:srcRect/>
              <a:stretch>
                <a:fillRect/>
              </a:stretch>
            </p:blipFill>
            <p:spPr bwMode="auto">
              <a:xfrm>
                <a:off x="1906989" y="2340000"/>
                <a:ext cx="399446" cy="445871"/>
              </a:xfrm>
              <a:prstGeom prst="rect">
                <a:avLst/>
              </a:prstGeom>
              <a:noFill/>
              <a:ln w="9525">
                <a:noFill/>
                <a:miter lim="800000"/>
                <a:headEnd/>
                <a:tailEnd/>
              </a:ln>
            </p:spPr>
          </p:pic>
        </p:grpSp>
        <p:grpSp>
          <p:nvGrpSpPr>
            <p:cNvPr id="84" name="Group 83"/>
            <p:cNvGrpSpPr/>
            <p:nvPr/>
          </p:nvGrpSpPr>
          <p:grpSpPr>
            <a:xfrm>
              <a:off x="644808" y="4322127"/>
              <a:ext cx="2234544" cy="445871"/>
              <a:chOff x="530664" y="2340000"/>
              <a:chExt cx="2234544" cy="445871"/>
            </a:xfrm>
          </p:grpSpPr>
          <p:pic>
            <p:nvPicPr>
              <p:cNvPr id="85" name="Picture 9" descr="Q:\Ryan\AVAYA\Presentations 12.09\Marshall Reed\headset.png"/>
              <p:cNvPicPr>
                <a:picLocks noChangeAspect="1" noChangeArrowheads="1"/>
              </p:cNvPicPr>
              <p:nvPr/>
            </p:nvPicPr>
            <p:blipFill>
              <a:blip r:embed="rId4" cstate="print"/>
              <a:srcRect/>
              <a:stretch>
                <a:fillRect/>
              </a:stretch>
            </p:blipFill>
            <p:spPr bwMode="auto">
              <a:xfrm>
                <a:off x="530664" y="2340000"/>
                <a:ext cx="399446" cy="445871"/>
              </a:xfrm>
              <a:prstGeom prst="rect">
                <a:avLst/>
              </a:prstGeom>
              <a:noFill/>
              <a:ln w="9525">
                <a:noFill/>
                <a:miter lim="800000"/>
                <a:headEnd/>
                <a:tailEnd/>
              </a:ln>
            </p:spPr>
          </p:pic>
          <p:pic>
            <p:nvPicPr>
              <p:cNvPr id="86" name="Picture 9" descr="Q:\Ryan\AVAYA\Presentations 12.09\Marshall Reed\headset.png"/>
              <p:cNvPicPr>
                <a:picLocks noChangeAspect="1" noChangeArrowheads="1"/>
              </p:cNvPicPr>
              <p:nvPr/>
            </p:nvPicPr>
            <p:blipFill>
              <a:blip r:embed="rId4" cstate="print"/>
              <a:srcRect/>
              <a:stretch>
                <a:fillRect/>
              </a:stretch>
            </p:blipFill>
            <p:spPr bwMode="auto">
              <a:xfrm>
                <a:off x="989439" y="2340000"/>
                <a:ext cx="399446" cy="445871"/>
              </a:xfrm>
              <a:prstGeom prst="rect">
                <a:avLst/>
              </a:prstGeom>
              <a:noFill/>
              <a:ln w="9525">
                <a:noFill/>
                <a:miter lim="800000"/>
                <a:headEnd/>
                <a:tailEnd/>
              </a:ln>
            </p:spPr>
          </p:pic>
          <p:pic>
            <p:nvPicPr>
              <p:cNvPr id="87" name="Picture 9" descr="Q:\Ryan\AVAYA\Presentations 12.09\Marshall Reed\headset.png"/>
              <p:cNvPicPr>
                <a:picLocks noChangeAspect="1" noChangeArrowheads="1"/>
              </p:cNvPicPr>
              <p:nvPr/>
            </p:nvPicPr>
            <p:blipFill>
              <a:blip r:embed="rId4" cstate="print"/>
              <a:srcRect/>
              <a:stretch>
                <a:fillRect/>
              </a:stretch>
            </p:blipFill>
            <p:spPr bwMode="auto">
              <a:xfrm>
                <a:off x="1448214" y="2340000"/>
                <a:ext cx="399446" cy="445871"/>
              </a:xfrm>
              <a:prstGeom prst="rect">
                <a:avLst/>
              </a:prstGeom>
              <a:noFill/>
              <a:ln w="9525">
                <a:noFill/>
                <a:miter lim="800000"/>
                <a:headEnd/>
                <a:tailEnd/>
              </a:ln>
            </p:spPr>
          </p:pic>
          <p:pic>
            <p:nvPicPr>
              <p:cNvPr id="89" name="Picture 9" descr="Q:\Ryan\AVAYA\Presentations 12.09\Marshall Reed\headset.png"/>
              <p:cNvPicPr>
                <a:picLocks noChangeAspect="1" noChangeArrowheads="1"/>
              </p:cNvPicPr>
              <p:nvPr/>
            </p:nvPicPr>
            <p:blipFill>
              <a:blip r:embed="rId4" cstate="print"/>
              <a:srcRect/>
              <a:stretch>
                <a:fillRect/>
              </a:stretch>
            </p:blipFill>
            <p:spPr bwMode="auto">
              <a:xfrm>
                <a:off x="2365762" y="2340000"/>
                <a:ext cx="399446" cy="445871"/>
              </a:xfrm>
              <a:prstGeom prst="rect">
                <a:avLst/>
              </a:prstGeom>
              <a:noFill/>
              <a:ln w="9525">
                <a:noFill/>
                <a:miter lim="800000"/>
                <a:headEnd/>
                <a:tailEnd/>
              </a:ln>
            </p:spPr>
          </p:pic>
          <p:pic>
            <p:nvPicPr>
              <p:cNvPr id="90" name="Picture 9" descr="Q:\Ryan\AVAYA\Presentations 12.09\Marshall Reed\headset.png"/>
              <p:cNvPicPr>
                <a:picLocks noChangeAspect="1" noChangeArrowheads="1"/>
              </p:cNvPicPr>
              <p:nvPr/>
            </p:nvPicPr>
            <p:blipFill>
              <a:blip r:embed="rId4" cstate="print"/>
              <a:srcRect/>
              <a:stretch>
                <a:fillRect/>
              </a:stretch>
            </p:blipFill>
            <p:spPr bwMode="auto">
              <a:xfrm>
                <a:off x="1906989" y="2340000"/>
                <a:ext cx="399446" cy="445871"/>
              </a:xfrm>
              <a:prstGeom prst="rect">
                <a:avLst/>
              </a:prstGeom>
              <a:noFill/>
              <a:ln w="9525">
                <a:noFill/>
                <a:miter lim="800000"/>
                <a:headEnd/>
                <a:tailEnd/>
              </a:ln>
            </p:spPr>
          </p:pic>
        </p:grpSp>
      </p:grpSp>
      <p:grpSp>
        <p:nvGrpSpPr>
          <p:cNvPr id="120" name="Group 119"/>
          <p:cNvGrpSpPr/>
          <p:nvPr/>
        </p:nvGrpSpPr>
        <p:grpSpPr>
          <a:xfrm>
            <a:off x="689208" y="2916429"/>
            <a:ext cx="2234544" cy="1845569"/>
            <a:chOff x="644808" y="2922429"/>
            <a:chExt cx="2234544" cy="1845569"/>
          </a:xfrm>
        </p:grpSpPr>
        <p:grpSp>
          <p:nvGrpSpPr>
            <p:cNvPr id="121" name="Group 60"/>
            <p:cNvGrpSpPr/>
            <p:nvPr/>
          </p:nvGrpSpPr>
          <p:grpSpPr>
            <a:xfrm>
              <a:off x="644808" y="2922429"/>
              <a:ext cx="2234544" cy="445871"/>
              <a:chOff x="530664" y="2340000"/>
              <a:chExt cx="2234544" cy="445871"/>
            </a:xfrm>
          </p:grpSpPr>
          <p:pic>
            <p:nvPicPr>
              <p:cNvPr id="140" name="Picture 9" descr="Q:\Ryan\AVAYA\Presentations 12.09\Marshall Reed\headset.png"/>
              <p:cNvPicPr>
                <a:picLocks noChangeAspect="1" noChangeArrowheads="1"/>
              </p:cNvPicPr>
              <p:nvPr/>
            </p:nvPicPr>
            <p:blipFill>
              <a:blip r:embed="rId4" cstate="print"/>
              <a:srcRect/>
              <a:stretch>
                <a:fillRect/>
              </a:stretch>
            </p:blipFill>
            <p:spPr bwMode="auto">
              <a:xfrm>
                <a:off x="530664" y="2340000"/>
                <a:ext cx="399446" cy="445871"/>
              </a:xfrm>
              <a:prstGeom prst="rect">
                <a:avLst/>
              </a:prstGeom>
              <a:noFill/>
              <a:ln w="9525">
                <a:noFill/>
                <a:miter lim="800000"/>
                <a:headEnd/>
                <a:tailEnd/>
              </a:ln>
            </p:spPr>
          </p:pic>
          <p:pic>
            <p:nvPicPr>
              <p:cNvPr id="141" name="Picture 9" descr="Q:\Ryan\AVAYA\Presentations 12.09\Marshall Reed\headset.png"/>
              <p:cNvPicPr>
                <a:picLocks noChangeAspect="1" noChangeArrowheads="1"/>
              </p:cNvPicPr>
              <p:nvPr/>
            </p:nvPicPr>
            <p:blipFill>
              <a:blip r:embed="rId4" cstate="print"/>
              <a:srcRect/>
              <a:stretch>
                <a:fillRect/>
              </a:stretch>
            </p:blipFill>
            <p:spPr bwMode="auto">
              <a:xfrm>
                <a:off x="989439" y="2340000"/>
                <a:ext cx="399446" cy="445871"/>
              </a:xfrm>
              <a:prstGeom prst="rect">
                <a:avLst/>
              </a:prstGeom>
              <a:noFill/>
              <a:ln w="9525">
                <a:noFill/>
                <a:miter lim="800000"/>
                <a:headEnd/>
                <a:tailEnd/>
              </a:ln>
            </p:spPr>
          </p:pic>
          <p:pic>
            <p:nvPicPr>
              <p:cNvPr id="142" name="Picture 9" descr="Q:\Ryan\AVAYA\Presentations 12.09\Marshall Reed\headset.png"/>
              <p:cNvPicPr>
                <a:picLocks noChangeAspect="1" noChangeArrowheads="1"/>
              </p:cNvPicPr>
              <p:nvPr/>
            </p:nvPicPr>
            <p:blipFill>
              <a:blip r:embed="rId4" cstate="print"/>
              <a:srcRect/>
              <a:stretch>
                <a:fillRect/>
              </a:stretch>
            </p:blipFill>
            <p:spPr bwMode="auto">
              <a:xfrm>
                <a:off x="1448214" y="2340000"/>
                <a:ext cx="399446" cy="445871"/>
              </a:xfrm>
              <a:prstGeom prst="rect">
                <a:avLst/>
              </a:prstGeom>
              <a:noFill/>
              <a:ln w="9525">
                <a:noFill/>
                <a:miter lim="800000"/>
                <a:headEnd/>
                <a:tailEnd/>
              </a:ln>
            </p:spPr>
          </p:pic>
          <p:pic>
            <p:nvPicPr>
              <p:cNvPr id="143" name="Picture 9" descr="Q:\Ryan\AVAYA\Presentations 12.09\Marshall Reed\headset.png"/>
              <p:cNvPicPr>
                <a:picLocks noChangeAspect="1" noChangeArrowheads="1"/>
              </p:cNvPicPr>
              <p:nvPr/>
            </p:nvPicPr>
            <p:blipFill>
              <a:blip r:embed="rId4" cstate="print"/>
              <a:srcRect/>
              <a:stretch>
                <a:fillRect/>
              </a:stretch>
            </p:blipFill>
            <p:spPr bwMode="auto">
              <a:xfrm>
                <a:off x="2365762" y="2340000"/>
                <a:ext cx="399446" cy="445871"/>
              </a:xfrm>
              <a:prstGeom prst="rect">
                <a:avLst/>
              </a:prstGeom>
              <a:noFill/>
              <a:ln w="9525">
                <a:noFill/>
                <a:miter lim="800000"/>
                <a:headEnd/>
                <a:tailEnd/>
              </a:ln>
            </p:spPr>
          </p:pic>
          <p:pic>
            <p:nvPicPr>
              <p:cNvPr id="144" name="Picture 9" descr="Q:\Ryan\AVAYA\Presentations 12.09\Marshall Reed\headset.png"/>
              <p:cNvPicPr>
                <a:picLocks noChangeAspect="1" noChangeArrowheads="1"/>
              </p:cNvPicPr>
              <p:nvPr/>
            </p:nvPicPr>
            <p:blipFill>
              <a:blip r:embed="rId4" cstate="print"/>
              <a:srcRect/>
              <a:stretch>
                <a:fillRect/>
              </a:stretch>
            </p:blipFill>
            <p:spPr bwMode="auto">
              <a:xfrm>
                <a:off x="1906989" y="2340000"/>
                <a:ext cx="399446" cy="445871"/>
              </a:xfrm>
              <a:prstGeom prst="rect">
                <a:avLst/>
              </a:prstGeom>
              <a:noFill/>
              <a:ln w="9525">
                <a:noFill/>
                <a:miter lim="800000"/>
                <a:headEnd/>
                <a:tailEnd/>
              </a:ln>
            </p:spPr>
          </p:pic>
        </p:grpSp>
        <p:grpSp>
          <p:nvGrpSpPr>
            <p:cNvPr id="122" name="Group 68"/>
            <p:cNvGrpSpPr/>
            <p:nvPr/>
          </p:nvGrpSpPr>
          <p:grpSpPr>
            <a:xfrm>
              <a:off x="644808" y="3388995"/>
              <a:ext cx="2234544" cy="445871"/>
              <a:chOff x="530664" y="2340000"/>
              <a:chExt cx="2234544" cy="445871"/>
            </a:xfrm>
          </p:grpSpPr>
          <p:pic>
            <p:nvPicPr>
              <p:cNvPr id="135" name="Picture 9" descr="Q:\Ryan\AVAYA\Presentations 12.09\Marshall Reed\headset.png"/>
              <p:cNvPicPr>
                <a:picLocks noChangeAspect="1" noChangeArrowheads="1"/>
              </p:cNvPicPr>
              <p:nvPr/>
            </p:nvPicPr>
            <p:blipFill>
              <a:blip r:embed="rId4" cstate="print"/>
              <a:srcRect/>
              <a:stretch>
                <a:fillRect/>
              </a:stretch>
            </p:blipFill>
            <p:spPr bwMode="auto">
              <a:xfrm>
                <a:off x="530664" y="2340000"/>
                <a:ext cx="399446" cy="445871"/>
              </a:xfrm>
              <a:prstGeom prst="rect">
                <a:avLst/>
              </a:prstGeom>
              <a:noFill/>
              <a:ln w="9525">
                <a:noFill/>
                <a:miter lim="800000"/>
                <a:headEnd/>
                <a:tailEnd/>
              </a:ln>
            </p:spPr>
          </p:pic>
          <p:pic>
            <p:nvPicPr>
              <p:cNvPr id="136" name="Picture 9" descr="Q:\Ryan\AVAYA\Presentations 12.09\Marshall Reed\headset.png"/>
              <p:cNvPicPr>
                <a:picLocks noChangeAspect="1" noChangeArrowheads="1"/>
              </p:cNvPicPr>
              <p:nvPr/>
            </p:nvPicPr>
            <p:blipFill>
              <a:blip r:embed="rId4" cstate="print"/>
              <a:srcRect/>
              <a:stretch>
                <a:fillRect/>
              </a:stretch>
            </p:blipFill>
            <p:spPr bwMode="auto">
              <a:xfrm>
                <a:off x="989439" y="2340000"/>
                <a:ext cx="399446" cy="445871"/>
              </a:xfrm>
              <a:prstGeom prst="rect">
                <a:avLst/>
              </a:prstGeom>
              <a:noFill/>
              <a:ln w="9525">
                <a:noFill/>
                <a:miter lim="800000"/>
                <a:headEnd/>
                <a:tailEnd/>
              </a:ln>
            </p:spPr>
          </p:pic>
          <p:pic>
            <p:nvPicPr>
              <p:cNvPr id="137" name="Picture 9" descr="Q:\Ryan\AVAYA\Presentations 12.09\Marshall Reed\headset.png"/>
              <p:cNvPicPr>
                <a:picLocks noChangeAspect="1" noChangeArrowheads="1"/>
              </p:cNvPicPr>
              <p:nvPr/>
            </p:nvPicPr>
            <p:blipFill>
              <a:blip r:embed="rId4" cstate="print"/>
              <a:srcRect/>
              <a:stretch>
                <a:fillRect/>
              </a:stretch>
            </p:blipFill>
            <p:spPr bwMode="auto">
              <a:xfrm>
                <a:off x="1448214" y="2340000"/>
                <a:ext cx="399446" cy="445871"/>
              </a:xfrm>
              <a:prstGeom prst="rect">
                <a:avLst/>
              </a:prstGeom>
              <a:noFill/>
              <a:ln w="9525">
                <a:noFill/>
                <a:miter lim="800000"/>
                <a:headEnd/>
                <a:tailEnd/>
              </a:ln>
            </p:spPr>
          </p:pic>
          <p:pic>
            <p:nvPicPr>
              <p:cNvPr id="138" name="Picture 9" descr="Q:\Ryan\AVAYA\Presentations 12.09\Marshall Reed\headset.png"/>
              <p:cNvPicPr>
                <a:picLocks noChangeAspect="1" noChangeArrowheads="1"/>
              </p:cNvPicPr>
              <p:nvPr/>
            </p:nvPicPr>
            <p:blipFill>
              <a:blip r:embed="rId4" cstate="print"/>
              <a:srcRect/>
              <a:stretch>
                <a:fillRect/>
              </a:stretch>
            </p:blipFill>
            <p:spPr bwMode="auto">
              <a:xfrm>
                <a:off x="2365762" y="2340000"/>
                <a:ext cx="399446" cy="445871"/>
              </a:xfrm>
              <a:prstGeom prst="rect">
                <a:avLst/>
              </a:prstGeom>
              <a:noFill/>
              <a:ln w="9525">
                <a:noFill/>
                <a:miter lim="800000"/>
                <a:headEnd/>
                <a:tailEnd/>
              </a:ln>
            </p:spPr>
          </p:pic>
          <p:pic>
            <p:nvPicPr>
              <p:cNvPr id="139" name="Picture 9" descr="Q:\Ryan\AVAYA\Presentations 12.09\Marshall Reed\headset.png"/>
              <p:cNvPicPr>
                <a:picLocks noChangeAspect="1" noChangeArrowheads="1"/>
              </p:cNvPicPr>
              <p:nvPr/>
            </p:nvPicPr>
            <p:blipFill>
              <a:blip r:embed="rId4" cstate="print"/>
              <a:srcRect/>
              <a:stretch>
                <a:fillRect/>
              </a:stretch>
            </p:blipFill>
            <p:spPr bwMode="auto">
              <a:xfrm>
                <a:off x="1906989" y="2340000"/>
                <a:ext cx="399446" cy="445871"/>
              </a:xfrm>
              <a:prstGeom prst="rect">
                <a:avLst/>
              </a:prstGeom>
              <a:noFill/>
              <a:ln w="9525">
                <a:noFill/>
                <a:miter lim="800000"/>
                <a:headEnd/>
                <a:tailEnd/>
              </a:ln>
            </p:spPr>
          </p:pic>
        </p:grpSp>
        <p:grpSp>
          <p:nvGrpSpPr>
            <p:cNvPr id="123" name="Group 75"/>
            <p:cNvGrpSpPr/>
            <p:nvPr/>
          </p:nvGrpSpPr>
          <p:grpSpPr>
            <a:xfrm>
              <a:off x="644808" y="3855561"/>
              <a:ext cx="2234544" cy="445871"/>
              <a:chOff x="530664" y="2340000"/>
              <a:chExt cx="2234544" cy="445871"/>
            </a:xfrm>
          </p:grpSpPr>
          <p:pic>
            <p:nvPicPr>
              <p:cNvPr id="130" name="Picture 9" descr="Q:\Ryan\AVAYA\Presentations 12.09\Marshall Reed\headset.png"/>
              <p:cNvPicPr>
                <a:picLocks noChangeAspect="1" noChangeArrowheads="1"/>
              </p:cNvPicPr>
              <p:nvPr/>
            </p:nvPicPr>
            <p:blipFill>
              <a:blip r:embed="rId4" cstate="print"/>
              <a:srcRect/>
              <a:stretch>
                <a:fillRect/>
              </a:stretch>
            </p:blipFill>
            <p:spPr bwMode="auto">
              <a:xfrm>
                <a:off x="530664" y="2340000"/>
                <a:ext cx="399446" cy="445871"/>
              </a:xfrm>
              <a:prstGeom prst="rect">
                <a:avLst/>
              </a:prstGeom>
              <a:noFill/>
              <a:ln w="9525">
                <a:noFill/>
                <a:miter lim="800000"/>
                <a:headEnd/>
                <a:tailEnd/>
              </a:ln>
            </p:spPr>
          </p:pic>
          <p:pic>
            <p:nvPicPr>
              <p:cNvPr id="131" name="Picture 9" descr="Q:\Ryan\AVAYA\Presentations 12.09\Marshall Reed\headset.png"/>
              <p:cNvPicPr>
                <a:picLocks noChangeAspect="1" noChangeArrowheads="1"/>
              </p:cNvPicPr>
              <p:nvPr/>
            </p:nvPicPr>
            <p:blipFill>
              <a:blip r:embed="rId4" cstate="print"/>
              <a:srcRect/>
              <a:stretch>
                <a:fillRect/>
              </a:stretch>
            </p:blipFill>
            <p:spPr bwMode="auto">
              <a:xfrm>
                <a:off x="989439" y="2340000"/>
                <a:ext cx="399446" cy="445871"/>
              </a:xfrm>
              <a:prstGeom prst="rect">
                <a:avLst/>
              </a:prstGeom>
              <a:noFill/>
              <a:ln w="9525">
                <a:noFill/>
                <a:miter lim="800000"/>
                <a:headEnd/>
                <a:tailEnd/>
              </a:ln>
            </p:spPr>
          </p:pic>
          <p:pic>
            <p:nvPicPr>
              <p:cNvPr id="132" name="Picture 9" descr="Q:\Ryan\AVAYA\Presentations 12.09\Marshall Reed\headset.png"/>
              <p:cNvPicPr>
                <a:picLocks noChangeAspect="1" noChangeArrowheads="1"/>
              </p:cNvPicPr>
              <p:nvPr/>
            </p:nvPicPr>
            <p:blipFill>
              <a:blip r:embed="rId4" cstate="print"/>
              <a:srcRect/>
              <a:stretch>
                <a:fillRect/>
              </a:stretch>
            </p:blipFill>
            <p:spPr bwMode="auto">
              <a:xfrm>
                <a:off x="1448214" y="2340000"/>
                <a:ext cx="399446" cy="445871"/>
              </a:xfrm>
              <a:prstGeom prst="rect">
                <a:avLst/>
              </a:prstGeom>
              <a:noFill/>
              <a:ln w="9525">
                <a:noFill/>
                <a:miter lim="800000"/>
                <a:headEnd/>
                <a:tailEnd/>
              </a:ln>
            </p:spPr>
          </p:pic>
          <p:pic>
            <p:nvPicPr>
              <p:cNvPr id="133" name="Picture 9" descr="Q:\Ryan\AVAYA\Presentations 12.09\Marshall Reed\headset.png"/>
              <p:cNvPicPr>
                <a:picLocks noChangeAspect="1" noChangeArrowheads="1"/>
              </p:cNvPicPr>
              <p:nvPr/>
            </p:nvPicPr>
            <p:blipFill>
              <a:blip r:embed="rId4" cstate="print"/>
              <a:srcRect/>
              <a:stretch>
                <a:fillRect/>
              </a:stretch>
            </p:blipFill>
            <p:spPr bwMode="auto">
              <a:xfrm>
                <a:off x="2365762" y="2340000"/>
                <a:ext cx="399446" cy="445871"/>
              </a:xfrm>
              <a:prstGeom prst="rect">
                <a:avLst/>
              </a:prstGeom>
              <a:noFill/>
              <a:ln w="9525">
                <a:noFill/>
                <a:miter lim="800000"/>
                <a:headEnd/>
                <a:tailEnd/>
              </a:ln>
            </p:spPr>
          </p:pic>
          <p:pic>
            <p:nvPicPr>
              <p:cNvPr id="134" name="Picture 9" descr="Q:\Ryan\AVAYA\Presentations 12.09\Marshall Reed\headset.png"/>
              <p:cNvPicPr>
                <a:picLocks noChangeAspect="1" noChangeArrowheads="1"/>
              </p:cNvPicPr>
              <p:nvPr/>
            </p:nvPicPr>
            <p:blipFill>
              <a:blip r:embed="rId4" cstate="print"/>
              <a:srcRect/>
              <a:stretch>
                <a:fillRect/>
              </a:stretch>
            </p:blipFill>
            <p:spPr bwMode="auto">
              <a:xfrm>
                <a:off x="1906989" y="2340000"/>
                <a:ext cx="399446" cy="445871"/>
              </a:xfrm>
              <a:prstGeom prst="rect">
                <a:avLst/>
              </a:prstGeom>
              <a:noFill/>
              <a:ln w="9525">
                <a:noFill/>
                <a:miter lim="800000"/>
                <a:headEnd/>
                <a:tailEnd/>
              </a:ln>
            </p:spPr>
          </p:pic>
        </p:grpSp>
        <p:grpSp>
          <p:nvGrpSpPr>
            <p:cNvPr id="124" name="Group 83"/>
            <p:cNvGrpSpPr/>
            <p:nvPr/>
          </p:nvGrpSpPr>
          <p:grpSpPr>
            <a:xfrm>
              <a:off x="644808" y="4322127"/>
              <a:ext cx="2234544" cy="445871"/>
              <a:chOff x="530664" y="2340000"/>
              <a:chExt cx="2234544" cy="445871"/>
            </a:xfrm>
          </p:grpSpPr>
          <p:pic>
            <p:nvPicPr>
              <p:cNvPr id="125" name="Picture 9" descr="Q:\Ryan\AVAYA\Presentations 12.09\Marshall Reed\headset.png"/>
              <p:cNvPicPr>
                <a:picLocks noChangeAspect="1" noChangeArrowheads="1"/>
              </p:cNvPicPr>
              <p:nvPr/>
            </p:nvPicPr>
            <p:blipFill>
              <a:blip r:embed="rId4" cstate="print"/>
              <a:srcRect/>
              <a:stretch>
                <a:fillRect/>
              </a:stretch>
            </p:blipFill>
            <p:spPr bwMode="auto">
              <a:xfrm>
                <a:off x="530664" y="2340000"/>
                <a:ext cx="399446" cy="445871"/>
              </a:xfrm>
              <a:prstGeom prst="rect">
                <a:avLst/>
              </a:prstGeom>
              <a:noFill/>
              <a:ln w="9525">
                <a:noFill/>
                <a:miter lim="800000"/>
                <a:headEnd/>
                <a:tailEnd/>
              </a:ln>
            </p:spPr>
          </p:pic>
          <p:pic>
            <p:nvPicPr>
              <p:cNvPr id="126" name="Picture 9" descr="Q:\Ryan\AVAYA\Presentations 12.09\Marshall Reed\headset.png"/>
              <p:cNvPicPr>
                <a:picLocks noChangeAspect="1" noChangeArrowheads="1"/>
              </p:cNvPicPr>
              <p:nvPr/>
            </p:nvPicPr>
            <p:blipFill>
              <a:blip r:embed="rId4" cstate="print"/>
              <a:srcRect/>
              <a:stretch>
                <a:fillRect/>
              </a:stretch>
            </p:blipFill>
            <p:spPr bwMode="auto">
              <a:xfrm>
                <a:off x="989439" y="2340000"/>
                <a:ext cx="399446" cy="445871"/>
              </a:xfrm>
              <a:prstGeom prst="rect">
                <a:avLst/>
              </a:prstGeom>
              <a:noFill/>
              <a:ln w="9525">
                <a:noFill/>
                <a:miter lim="800000"/>
                <a:headEnd/>
                <a:tailEnd/>
              </a:ln>
            </p:spPr>
          </p:pic>
          <p:pic>
            <p:nvPicPr>
              <p:cNvPr id="127" name="Picture 9" descr="Q:\Ryan\AVAYA\Presentations 12.09\Marshall Reed\headset.png"/>
              <p:cNvPicPr>
                <a:picLocks noChangeAspect="1" noChangeArrowheads="1"/>
              </p:cNvPicPr>
              <p:nvPr/>
            </p:nvPicPr>
            <p:blipFill>
              <a:blip r:embed="rId4" cstate="print"/>
              <a:srcRect/>
              <a:stretch>
                <a:fillRect/>
              </a:stretch>
            </p:blipFill>
            <p:spPr bwMode="auto">
              <a:xfrm>
                <a:off x="1448214" y="2340000"/>
                <a:ext cx="399446" cy="445871"/>
              </a:xfrm>
              <a:prstGeom prst="rect">
                <a:avLst/>
              </a:prstGeom>
              <a:noFill/>
              <a:ln w="9525">
                <a:noFill/>
                <a:miter lim="800000"/>
                <a:headEnd/>
                <a:tailEnd/>
              </a:ln>
            </p:spPr>
          </p:pic>
          <p:pic>
            <p:nvPicPr>
              <p:cNvPr id="128" name="Picture 9" descr="Q:\Ryan\AVAYA\Presentations 12.09\Marshall Reed\headset.png"/>
              <p:cNvPicPr>
                <a:picLocks noChangeAspect="1" noChangeArrowheads="1"/>
              </p:cNvPicPr>
              <p:nvPr/>
            </p:nvPicPr>
            <p:blipFill>
              <a:blip r:embed="rId4" cstate="print"/>
              <a:srcRect/>
              <a:stretch>
                <a:fillRect/>
              </a:stretch>
            </p:blipFill>
            <p:spPr bwMode="auto">
              <a:xfrm>
                <a:off x="2365762" y="2340000"/>
                <a:ext cx="399446" cy="445871"/>
              </a:xfrm>
              <a:prstGeom prst="rect">
                <a:avLst/>
              </a:prstGeom>
              <a:noFill/>
              <a:ln w="9525">
                <a:noFill/>
                <a:miter lim="800000"/>
                <a:headEnd/>
                <a:tailEnd/>
              </a:ln>
            </p:spPr>
          </p:pic>
          <p:pic>
            <p:nvPicPr>
              <p:cNvPr id="129" name="Picture 9" descr="Q:\Ryan\AVAYA\Presentations 12.09\Marshall Reed\headset.png"/>
              <p:cNvPicPr>
                <a:picLocks noChangeAspect="1" noChangeArrowheads="1"/>
              </p:cNvPicPr>
              <p:nvPr/>
            </p:nvPicPr>
            <p:blipFill>
              <a:blip r:embed="rId4" cstate="print"/>
              <a:srcRect/>
              <a:stretch>
                <a:fillRect/>
              </a:stretch>
            </p:blipFill>
            <p:spPr bwMode="auto">
              <a:xfrm>
                <a:off x="1906989" y="2340000"/>
                <a:ext cx="399446" cy="445871"/>
              </a:xfrm>
              <a:prstGeom prst="rect">
                <a:avLst/>
              </a:prstGeom>
              <a:noFill/>
              <a:ln w="9525">
                <a:noFill/>
                <a:miter lim="800000"/>
                <a:headEnd/>
                <a:tailEnd/>
              </a:ln>
            </p:spPr>
          </p:pic>
        </p:grpSp>
      </p:grpSp>
      <p:grpSp>
        <p:nvGrpSpPr>
          <p:cNvPr id="147" name="Group 146"/>
          <p:cNvGrpSpPr/>
          <p:nvPr/>
        </p:nvGrpSpPr>
        <p:grpSpPr>
          <a:xfrm>
            <a:off x="7371453" y="2818047"/>
            <a:ext cx="949489" cy="646331"/>
            <a:chOff x="7371453" y="2818047"/>
            <a:chExt cx="949489" cy="646331"/>
          </a:xfrm>
        </p:grpSpPr>
        <p:sp>
          <p:nvSpPr>
            <p:cNvPr id="145" name="TextBox 144"/>
            <p:cNvSpPr txBox="1"/>
            <p:nvPr/>
          </p:nvSpPr>
          <p:spPr>
            <a:xfrm>
              <a:off x="7371453" y="2818047"/>
              <a:ext cx="492443" cy="646331"/>
            </a:xfrm>
            <a:prstGeom prst="rect">
              <a:avLst/>
            </a:prstGeom>
            <a:noFill/>
          </p:spPr>
          <p:txBody>
            <a:bodyPr wrap="none" rtlCol="0">
              <a:spAutoFit/>
            </a:bodyPr>
            <a:lstStyle/>
            <a:p>
              <a:r>
                <a:rPr lang="en-US" sz="3600" b="1" dirty="0" smtClean="0"/>
                <a:t>X</a:t>
              </a:r>
              <a:endParaRPr lang="en-US" sz="3600" b="1" dirty="0"/>
            </a:p>
          </p:txBody>
        </p:sp>
        <p:sp>
          <p:nvSpPr>
            <p:cNvPr id="146" name="TextBox 145"/>
            <p:cNvSpPr txBox="1"/>
            <p:nvPr/>
          </p:nvSpPr>
          <p:spPr>
            <a:xfrm>
              <a:off x="7828499" y="2818047"/>
              <a:ext cx="492443" cy="646331"/>
            </a:xfrm>
            <a:prstGeom prst="rect">
              <a:avLst/>
            </a:prstGeom>
            <a:noFill/>
          </p:spPr>
          <p:txBody>
            <a:bodyPr wrap="none" rtlCol="0">
              <a:spAutoFit/>
            </a:bodyPr>
            <a:lstStyle/>
            <a:p>
              <a:r>
                <a:rPr lang="en-US" sz="3600" b="1" dirty="0" smtClean="0"/>
                <a:t>X</a:t>
              </a:r>
              <a:endParaRPr lang="en-US" sz="3600" b="1"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7"/>
                                        </p:tgtEl>
                                        <p:attrNameLst>
                                          <p:attrName>style.visibility</p:attrName>
                                        </p:attrNameLst>
                                      </p:cBhvr>
                                      <p:to>
                                        <p:strVal val="visible"/>
                                      </p:to>
                                    </p:set>
                                    <p:animEffect transition="in" filter="dissolve">
                                      <p:cBhvr>
                                        <p:cTn id="10" dur="500"/>
                                        <p:tgtEl>
                                          <p:spTgt spid="2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8"/>
                                        </p:tgtEl>
                                        <p:attrNameLst>
                                          <p:attrName>style.visibility</p:attrName>
                                        </p:attrNameLst>
                                      </p:cBhvr>
                                      <p:to>
                                        <p:strVal val="visible"/>
                                      </p:to>
                                    </p:set>
                                    <p:animEffect transition="in" filter="dissolve">
                                      <p:cBhvr>
                                        <p:cTn id="13" dur="1000"/>
                                        <p:tgtEl>
                                          <p:spTgt spid="21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9"/>
                                        </p:tgtEl>
                                        <p:attrNameLst>
                                          <p:attrName>style.visibility</p:attrName>
                                        </p:attrNameLst>
                                      </p:cBhvr>
                                      <p:to>
                                        <p:strVal val="visible"/>
                                      </p:to>
                                    </p:set>
                                    <p:animEffect transition="in" filter="dissolve">
                                      <p:cBhvr>
                                        <p:cTn id="16" dur="1000"/>
                                        <p:tgtEl>
                                          <p:spTgt spid="209"/>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000"/>
                                        <p:tgtEl>
                                          <p:spTgt spid="7"/>
                                        </p:tgtEl>
                                      </p:cBhvr>
                                    </p:animEffect>
                                  </p:childTnLst>
                                </p:cTn>
                              </p:par>
                              <p:par>
                                <p:cTn id="20" presetID="9" presetClass="entr" presetSubtype="0" fill="hold"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dissolve">
                                      <p:cBhvr>
                                        <p:cTn id="22" dur="10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217" grpId="0" animBg="1"/>
      <p:bldP spid="2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864454" y="1912514"/>
          <a:ext cx="5148742" cy="4265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908800" y="2038350"/>
            <a:ext cx="2070100" cy="411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What could we do for your business?</a:t>
            </a:r>
            <a:endParaRPr lang="en-US" sz="2400" dirty="0">
              <a:solidFill>
                <a:schemeClr val="tx1"/>
              </a:solidFill>
            </a:endParaRPr>
          </a:p>
        </p:txBody>
      </p:sp>
      <p:sp>
        <p:nvSpPr>
          <p:cNvPr id="13" name="Title 12"/>
          <p:cNvSpPr>
            <a:spLocks noGrp="1"/>
          </p:cNvSpPr>
          <p:nvPr>
            <p:ph type="title"/>
          </p:nvPr>
        </p:nvSpPr>
        <p:spPr/>
        <p:txBody>
          <a:bodyPr/>
          <a:lstStyle/>
          <a:p>
            <a:r>
              <a:rPr lang="en-US" dirty="0" smtClean="0"/>
              <a:t>Improving Your Organization’s Effectiveness</a:t>
            </a:r>
          </a:p>
        </p:txBody>
      </p:sp>
      <p:sp>
        <p:nvSpPr>
          <p:cNvPr id="19" name="Rectangle 18"/>
          <p:cNvSpPr/>
          <p:nvPr/>
        </p:nvSpPr>
        <p:spPr>
          <a:xfrm>
            <a:off x="-260059" y="2180963"/>
            <a:ext cx="2286001" cy="646331"/>
          </a:xfrm>
          <a:prstGeom prst="rect">
            <a:avLst/>
          </a:prstGeom>
        </p:spPr>
        <p:txBody>
          <a:bodyPr>
            <a:spAutoFit/>
          </a:bodyPr>
          <a:lstStyle/>
          <a:p>
            <a:pPr marL="446088" lvl="1" indent="-285750" algn="r">
              <a:defRPr/>
            </a:pPr>
            <a:r>
              <a:rPr lang="en-US" dirty="0" smtClean="0">
                <a:solidFill>
                  <a:srgbClr val="323232"/>
                </a:solidFill>
              </a:rPr>
              <a:t>Voice Detection Accuracy</a:t>
            </a:r>
          </a:p>
        </p:txBody>
      </p:sp>
      <p:sp>
        <p:nvSpPr>
          <p:cNvPr id="20" name="Rectangle 19"/>
          <p:cNvSpPr/>
          <p:nvPr/>
        </p:nvSpPr>
        <p:spPr>
          <a:xfrm>
            <a:off x="621070" y="3750018"/>
            <a:ext cx="1404872" cy="646331"/>
          </a:xfrm>
          <a:prstGeom prst="rect">
            <a:avLst/>
          </a:prstGeom>
        </p:spPr>
        <p:txBody>
          <a:bodyPr wrap="none">
            <a:spAutoFit/>
          </a:bodyPr>
          <a:lstStyle/>
          <a:p>
            <a:pPr marL="446088" lvl="1" indent="-285750" algn="ctr">
              <a:defRPr/>
            </a:pPr>
            <a:r>
              <a:rPr lang="en-US" dirty="0" smtClean="0">
                <a:solidFill>
                  <a:srgbClr val="323232"/>
                </a:solidFill>
              </a:rPr>
              <a:t>Predictive</a:t>
            </a:r>
            <a:br>
              <a:rPr lang="en-US" dirty="0" smtClean="0">
                <a:solidFill>
                  <a:srgbClr val="323232"/>
                </a:solidFill>
              </a:rPr>
            </a:br>
            <a:r>
              <a:rPr lang="en-US" dirty="0" smtClean="0">
                <a:solidFill>
                  <a:srgbClr val="323232"/>
                </a:solidFill>
              </a:rPr>
              <a:t>Dialing </a:t>
            </a:r>
            <a:endParaRPr lang="en-US" dirty="0">
              <a:solidFill>
                <a:srgbClr val="323232"/>
              </a:solidFill>
            </a:endParaRPr>
          </a:p>
        </p:txBody>
      </p:sp>
      <p:sp>
        <p:nvSpPr>
          <p:cNvPr id="21" name="Rectangle 20"/>
          <p:cNvSpPr/>
          <p:nvPr/>
        </p:nvSpPr>
        <p:spPr>
          <a:xfrm>
            <a:off x="883963" y="5226147"/>
            <a:ext cx="1141979" cy="646331"/>
          </a:xfrm>
          <a:prstGeom prst="rect">
            <a:avLst/>
          </a:prstGeom>
        </p:spPr>
        <p:txBody>
          <a:bodyPr wrap="none">
            <a:spAutoFit/>
          </a:bodyPr>
          <a:lstStyle/>
          <a:p>
            <a:pPr marL="446088" lvl="1" indent="-285750" algn="ctr">
              <a:defRPr/>
            </a:pPr>
            <a:r>
              <a:rPr lang="en-US" dirty="0" smtClean="0">
                <a:solidFill>
                  <a:srgbClr val="323232"/>
                </a:solidFill>
              </a:rPr>
              <a:t>System</a:t>
            </a:r>
          </a:p>
          <a:p>
            <a:pPr marL="446088" lvl="1" indent="-285750" algn="ctr">
              <a:defRPr/>
            </a:pPr>
            <a:r>
              <a:rPr lang="en-US" dirty="0" smtClean="0">
                <a:solidFill>
                  <a:srgbClr val="323232"/>
                </a:solidFill>
              </a:rPr>
              <a:t>Uptime </a:t>
            </a:r>
            <a:endParaRPr lang="en-US" dirty="0">
              <a:solidFill>
                <a:srgbClr val="323232"/>
              </a:solidFill>
            </a:endParaRPr>
          </a:p>
        </p:txBody>
      </p:sp>
      <p:sp>
        <p:nvSpPr>
          <p:cNvPr id="22" name="Text Box 282"/>
          <p:cNvSpPr txBox="1">
            <a:spLocks noChangeArrowheads="1"/>
          </p:cNvSpPr>
          <p:nvPr/>
        </p:nvSpPr>
        <p:spPr bwMode="auto">
          <a:xfrm>
            <a:off x="457200" y="1257416"/>
            <a:ext cx="7962900" cy="339725"/>
          </a:xfrm>
          <a:prstGeom prst="rect">
            <a:avLst/>
          </a:prstGeom>
          <a:noFill/>
          <a:ln w="9525">
            <a:noFill/>
            <a:miter lim="800000"/>
            <a:headEnd/>
            <a:tailEnd/>
          </a:ln>
        </p:spPr>
        <p:txBody>
          <a:bodyPr tIns="0" rIns="0" bIns="0">
            <a:spAutoFit/>
          </a:bodyPr>
          <a:lstStyle/>
          <a:p>
            <a:r>
              <a:rPr lang="en-US" sz="2200" dirty="0" smtClean="0">
                <a:solidFill>
                  <a:srgbClr val="CC0000"/>
                </a:solidFill>
              </a:rPr>
              <a:t>Example Proactive Contact Business Case</a:t>
            </a:r>
            <a:endParaRPr lang="en-US" sz="2200" dirty="0">
              <a:solidFill>
                <a:srgbClr val="CC0000"/>
              </a:solidFill>
            </a:endParaRPr>
          </a:p>
        </p:txBody>
      </p:sp>
      <p:sp>
        <p:nvSpPr>
          <p:cNvPr id="10" name="Rectangle 9"/>
          <p:cNvSpPr/>
          <p:nvPr/>
        </p:nvSpPr>
        <p:spPr>
          <a:xfrm>
            <a:off x="4509260" y="5124551"/>
            <a:ext cx="3910840" cy="923330"/>
          </a:xfrm>
          <a:prstGeom prst="rect">
            <a:avLst/>
          </a:prstGeom>
        </p:spPr>
        <p:txBody>
          <a:bodyPr wrap="square">
            <a:spAutoFit/>
          </a:bodyPr>
          <a:lstStyle/>
          <a:p>
            <a:r>
              <a:rPr lang="en-US" dirty="0" smtClean="0">
                <a:solidFill>
                  <a:srgbClr val="CC0000"/>
                </a:solidFill>
              </a:rPr>
              <a:t>Excludes additional positive impact to service and business performance with blending! </a:t>
            </a:r>
          </a:p>
        </p:txBody>
      </p:sp>
      <p:grpSp>
        <p:nvGrpSpPr>
          <p:cNvPr id="11" name="Group 10"/>
          <p:cNvGrpSpPr/>
          <p:nvPr/>
        </p:nvGrpSpPr>
        <p:grpSpPr>
          <a:xfrm>
            <a:off x="4298931" y="5435011"/>
            <a:ext cx="225147" cy="225147"/>
            <a:chOff x="932517" y="2781939"/>
            <a:chExt cx="225147" cy="225147"/>
          </a:xfrm>
        </p:grpSpPr>
        <p:sp>
          <p:nvSpPr>
            <p:cNvPr id="12" name="Plus 11"/>
            <p:cNvSpPr/>
            <p:nvPr/>
          </p:nvSpPr>
          <p:spPr>
            <a:xfrm>
              <a:off x="932517" y="2781939"/>
              <a:ext cx="225147" cy="225147"/>
            </a:xfrm>
            <a:prstGeom prst="mathPlus">
              <a:avLst/>
            </a:prstGeom>
            <a:solidFill>
              <a:srgbClr val="C00000"/>
            </a:solidFill>
          </p:spPr>
          <p:style>
            <a:lnRef idx="0">
              <a:schemeClr val="accent2">
                <a:shade val="90000"/>
                <a:hueOff val="114221"/>
                <a:satOff val="711"/>
                <a:lumOff val="10880"/>
                <a:alphaOff val="0"/>
              </a:schemeClr>
            </a:lnRef>
            <a:fillRef idx="2">
              <a:scrgbClr r="0" g="0" b="0"/>
            </a:fillRef>
            <a:effectRef idx="1">
              <a:schemeClr val="accent2">
                <a:shade val="90000"/>
                <a:hueOff val="114221"/>
                <a:satOff val="711"/>
                <a:lumOff val="10880"/>
                <a:alphaOff val="0"/>
              </a:schemeClr>
            </a:effectRef>
            <a:fontRef idx="minor">
              <a:schemeClr val="dk1"/>
            </a:fontRef>
          </p:style>
        </p:sp>
        <p:sp>
          <p:nvSpPr>
            <p:cNvPr id="14" name="Plus 4"/>
            <p:cNvSpPr/>
            <p:nvPr/>
          </p:nvSpPr>
          <p:spPr>
            <a:xfrm>
              <a:off x="962360" y="2868035"/>
              <a:ext cx="165461" cy="5295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42"/>
          <p:cNvSpPr>
            <a:spLocks noChangeArrowheads="1"/>
          </p:cNvSpPr>
          <p:nvPr/>
        </p:nvSpPr>
        <p:spPr bwMode="auto">
          <a:xfrm>
            <a:off x="609600" y="2362200"/>
            <a:ext cx="7924800" cy="3767177"/>
          </a:xfrm>
          <a:prstGeom prst="rect">
            <a:avLst/>
          </a:prstGeom>
          <a:noFill/>
          <a:ln w="9525">
            <a:noFill/>
            <a:miter lim="800000"/>
            <a:headEnd/>
            <a:tailEnd/>
          </a:ln>
        </p:spPr>
        <p:txBody>
          <a:bodyPr wrap="square" lIns="91432" tIns="45716" rIns="91432" bIns="45716">
            <a:spAutoFit/>
          </a:bodyPr>
          <a:lstStyle/>
          <a:p>
            <a:pPr marL="285726" indent="-285726">
              <a:lnSpc>
                <a:spcPct val="95000"/>
              </a:lnSpc>
              <a:spcBef>
                <a:spcPts val="500"/>
              </a:spcBef>
              <a:spcAft>
                <a:spcPts val="500"/>
              </a:spcAft>
              <a:buClr>
                <a:schemeClr val="accent2"/>
              </a:buClr>
              <a:buSzPct val="90000"/>
            </a:pPr>
            <a:r>
              <a:rPr lang="en-US" b="1" dirty="0" smtClean="0">
                <a:solidFill>
                  <a:srgbClr val="C00000"/>
                </a:solidFill>
              </a:rPr>
              <a:t>Top Concerns</a:t>
            </a:r>
          </a:p>
          <a:p>
            <a:pPr marL="285726" indent="-285726">
              <a:lnSpc>
                <a:spcPct val="90000"/>
              </a:lnSpc>
              <a:spcBef>
                <a:spcPts val="500"/>
              </a:spcBef>
              <a:spcAft>
                <a:spcPts val="500"/>
              </a:spcAft>
              <a:buClr>
                <a:schemeClr val="accent2"/>
              </a:buClr>
              <a:buSzPct val="90000"/>
              <a:buFont typeface="Webdings" pitchFamily="18" charset="2"/>
              <a:buChar char="4"/>
            </a:pPr>
            <a:r>
              <a:rPr lang="en-US" dirty="0" smtClean="0">
                <a:solidFill>
                  <a:schemeClr val="tx1"/>
                </a:solidFill>
              </a:rPr>
              <a:t>Improve customer satisfaction, retention, loyalty</a:t>
            </a:r>
          </a:p>
          <a:p>
            <a:pPr marL="285726" indent="-285726">
              <a:lnSpc>
                <a:spcPct val="90000"/>
              </a:lnSpc>
              <a:spcBef>
                <a:spcPts val="500"/>
              </a:spcBef>
              <a:spcAft>
                <a:spcPts val="500"/>
              </a:spcAft>
              <a:buClr>
                <a:schemeClr val="accent2"/>
              </a:buClr>
              <a:buSzPct val="90000"/>
              <a:buFont typeface="Webdings" pitchFamily="18" charset="2"/>
              <a:buChar char="4"/>
            </a:pPr>
            <a:r>
              <a:rPr lang="en-US" dirty="0" smtClean="0">
                <a:solidFill>
                  <a:schemeClr val="tx1"/>
                </a:solidFill>
              </a:rPr>
              <a:t>Reduce collections delinquencies and write-offs </a:t>
            </a:r>
          </a:p>
          <a:p>
            <a:pPr marL="285726" indent="-285726">
              <a:lnSpc>
                <a:spcPct val="90000"/>
              </a:lnSpc>
              <a:spcBef>
                <a:spcPts val="500"/>
              </a:spcBef>
              <a:spcAft>
                <a:spcPts val="500"/>
              </a:spcAft>
              <a:buClr>
                <a:schemeClr val="accent2"/>
              </a:buClr>
              <a:buSzPct val="90000"/>
              <a:buFont typeface="Webdings" pitchFamily="18" charset="2"/>
              <a:buChar char="4"/>
            </a:pPr>
            <a:r>
              <a:rPr lang="en-US" dirty="0" smtClean="0">
                <a:solidFill>
                  <a:schemeClr val="tx1"/>
                </a:solidFill>
              </a:rPr>
              <a:t>Achieve service level and sales revenue goals</a:t>
            </a:r>
          </a:p>
          <a:p>
            <a:pPr marL="285726" indent="-285726">
              <a:lnSpc>
                <a:spcPct val="90000"/>
              </a:lnSpc>
              <a:spcBef>
                <a:spcPts val="500"/>
              </a:spcBef>
              <a:spcAft>
                <a:spcPts val="500"/>
              </a:spcAft>
              <a:buClr>
                <a:schemeClr val="accent2"/>
              </a:buClr>
              <a:buSzPct val="90000"/>
              <a:buFont typeface="Webdings" pitchFamily="18" charset="2"/>
              <a:buChar char="4"/>
            </a:pPr>
            <a:r>
              <a:rPr lang="en-US" dirty="0" smtClean="0">
                <a:solidFill>
                  <a:schemeClr val="tx1"/>
                </a:solidFill>
              </a:rPr>
              <a:t>Deliver quality service and support with less</a:t>
            </a:r>
          </a:p>
          <a:p>
            <a:pPr marL="285726" indent="-285726">
              <a:lnSpc>
                <a:spcPct val="90000"/>
              </a:lnSpc>
              <a:spcBef>
                <a:spcPts val="500"/>
              </a:spcBef>
              <a:spcAft>
                <a:spcPts val="500"/>
              </a:spcAft>
              <a:buClr>
                <a:schemeClr val="accent2"/>
              </a:buClr>
              <a:buSzPct val="90000"/>
              <a:buFont typeface="Webdings" pitchFamily="18" charset="2"/>
              <a:buChar char="4"/>
            </a:pPr>
            <a:r>
              <a:rPr lang="en-US" dirty="0" smtClean="0">
                <a:solidFill>
                  <a:schemeClr val="tx1"/>
                </a:solidFill>
              </a:rPr>
              <a:t>Improve agent productivity</a:t>
            </a:r>
          </a:p>
          <a:p>
            <a:pPr marL="285726" indent="-285726">
              <a:lnSpc>
                <a:spcPct val="95000"/>
              </a:lnSpc>
              <a:spcBef>
                <a:spcPts val="500"/>
              </a:spcBef>
              <a:spcAft>
                <a:spcPts val="500"/>
              </a:spcAft>
              <a:buClr>
                <a:schemeClr val="accent2"/>
              </a:buClr>
              <a:buSzPct val="90000"/>
            </a:pPr>
            <a:r>
              <a:rPr lang="en-US" b="1" dirty="0" smtClean="0">
                <a:solidFill>
                  <a:srgbClr val="C00000"/>
                </a:solidFill>
              </a:rPr>
              <a:t>Limiting Factors</a:t>
            </a:r>
          </a:p>
          <a:p>
            <a:pPr marL="285726" indent="-285726">
              <a:lnSpc>
                <a:spcPct val="90000"/>
              </a:lnSpc>
              <a:spcBef>
                <a:spcPts val="500"/>
              </a:spcBef>
              <a:spcAft>
                <a:spcPts val="500"/>
              </a:spcAft>
              <a:buClr>
                <a:schemeClr val="accent2"/>
              </a:buClr>
              <a:buSzPct val="90000"/>
              <a:buFont typeface="Webdings" pitchFamily="18" charset="2"/>
              <a:buChar char="4"/>
            </a:pPr>
            <a:r>
              <a:rPr lang="en-US" dirty="0" smtClean="0">
                <a:solidFill>
                  <a:schemeClr val="tx1"/>
                </a:solidFill>
              </a:rPr>
              <a:t>Government regulations and cost of compliance</a:t>
            </a:r>
          </a:p>
          <a:p>
            <a:pPr marL="285726" indent="-285726">
              <a:lnSpc>
                <a:spcPct val="90000"/>
              </a:lnSpc>
              <a:spcBef>
                <a:spcPts val="500"/>
              </a:spcBef>
              <a:spcAft>
                <a:spcPts val="500"/>
              </a:spcAft>
              <a:buClr>
                <a:schemeClr val="accent2"/>
              </a:buClr>
              <a:buSzPct val="90000"/>
              <a:buFont typeface="Webdings" pitchFamily="18" charset="2"/>
              <a:buChar char="4"/>
            </a:pPr>
            <a:r>
              <a:rPr lang="en-US" dirty="0" smtClean="0">
                <a:solidFill>
                  <a:schemeClr val="tx1"/>
                </a:solidFill>
              </a:rPr>
              <a:t>Complex communications environments and systems integration</a:t>
            </a:r>
          </a:p>
          <a:p>
            <a:pPr marL="285726" indent="-285726">
              <a:lnSpc>
                <a:spcPct val="90000"/>
              </a:lnSpc>
              <a:spcBef>
                <a:spcPts val="500"/>
              </a:spcBef>
              <a:spcAft>
                <a:spcPts val="500"/>
              </a:spcAft>
              <a:buClr>
                <a:schemeClr val="accent2"/>
              </a:buClr>
              <a:buSzPct val="90000"/>
              <a:buFont typeface="Webdings" pitchFamily="18" charset="2"/>
              <a:buChar char="4"/>
            </a:pPr>
            <a:r>
              <a:rPr lang="en-US" dirty="0" smtClean="0">
                <a:solidFill>
                  <a:schemeClr val="tx1"/>
                </a:solidFill>
              </a:rPr>
              <a:t>Data security and customer privacy</a:t>
            </a:r>
            <a:endParaRPr lang="en-US" dirty="0">
              <a:solidFill>
                <a:schemeClr val="tx1"/>
              </a:solidFill>
            </a:endParaRPr>
          </a:p>
        </p:txBody>
      </p:sp>
      <p:sp>
        <p:nvSpPr>
          <p:cNvPr id="9219" name="Title 1"/>
          <p:cNvSpPr>
            <a:spLocks noGrp="1"/>
          </p:cNvSpPr>
          <p:nvPr>
            <p:ph type="title"/>
          </p:nvPr>
        </p:nvSpPr>
        <p:spPr>
          <a:xfrm>
            <a:off x="455615" y="482602"/>
            <a:ext cx="7850185" cy="720725"/>
          </a:xfrm>
        </p:spPr>
        <p:txBody>
          <a:bodyPr/>
          <a:lstStyle/>
          <a:p>
            <a:r>
              <a:rPr lang="en-US" dirty="0" smtClean="0"/>
              <a:t>Today’s Business Challenges</a:t>
            </a:r>
            <a:endParaRPr lang="en-US" sz="2000" i="1" dirty="0" smtClean="0"/>
          </a:p>
        </p:txBody>
      </p:sp>
      <p:sp>
        <p:nvSpPr>
          <p:cNvPr id="6148" name="Slide Number Placeholder 3"/>
          <p:cNvSpPr>
            <a:spLocks noGrp="1"/>
          </p:cNvSpPr>
          <p:nvPr>
            <p:ph type="sldNum" sz="quarter" idx="4294967295"/>
          </p:nvPr>
        </p:nvSpPr>
        <p:spPr>
          <a:xfrm>
            <a:off x="8515352" y="6596063"/>
            <a:ext cx="169863" cy="174625"/>
          </a:xfrm>
          <a:prstGeom prst="rect">
            <a:avLst/>
          </a:prstGeom>
        </p:spPr>
        <p:txBody>
          <a:bodyPr/>
          <a:lstStyle/>
          <a:p>
            <a:pPr fontAlgn="base">
              <a:spcBef>
                <a:spcPct val="0"/>
              </a:spcBef>
              <a:spcAft>
                <a:spcPct val="0"/>
              </a:spcAft>
              <a:defRPr/>
            </a:pPr>
            <a:fld id="{90BBE472-81D7-4AB4-B5D9-8DBDE09B1546}" type="slidenum">
              <a:rPr lang="en-US" smtClean="0">
                <a:latin typeface="Arial" pitchFamily="34" charset="0"/>
              </a:rPr>
              <a:pPr fontAlgn="base">
                <a:spcBef>
                  <a:spcPct val="0"/>
                </a:spcBef>
                <a:spcAft>
                  <a:spcPct val="0"/>
                </a:spcAft>
                <a:defRPr/>
              </a:pPr>
              <a:t>2</a:t>
            </a:fld>
            <a:endParaRPr lang="en-US" smtClean="0">
              <a:latin typeface="Arial" pitchFamily="34" charset="0"/>
            </a:endParaRPr>
          </a:p>
        </p:txBody>
      </p:sp>
      <p:sp>
        <p:nvSpPr>
          <p:cNvPr id="39" name="Content Placeholder 2"/>
          <p:cNvSpPr txBox="1">
            <a:spLocks/>
          </p:cNvSpPr>
          <p:nvPr/>
        </p:nvSpPr>
        <p:spPr bwMode="auto">
          <a:xfrm>
            <a:off x="404622" y="1524000"/>
            <a:ext cx="8302752" cy="71323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headEnd/>
            <a:tailEnd/>
          </a:ln>
        </p:spPr>
        <p:style>
          <a:lnRef idx="3">
            <a:schemeClr val="lt1"/>
          </a:lnRef>
          <a:fillRef idx="1">
            <a:schemeClr val="accent2"/>
          </a:fillRef>
          <a:effectRef idx="1">
            <a:schemeClr val="accent2"/>
          </a:effectRef>
          <a:fontRef idx="minor">
            <a:schemeClr val="lt1"/>
          </a:fontRef>
        </p:style>
        <p:txBody>
          <a:bodyPr lIns="0" tIns="0" rIns="0" bIns="0" anchor="ctr"/>
          <a:lstStyle/>
          <a:p>
            <a:pPr algn="ctr" fontAlgn="auto">
              <a:lnSpc>
                <a:spcPts val="1800"/>
              </a:lnSpc>
              <a:spcBef>
                <a:spcPts val="0"/>
              </a:spcBef>
              <a:spcAft>
                <a:spcPts val="600"/>
              </a:spcAft>
              <a:defRPr/>
            </a:pPr>
            <a:r>
              <a:rPr lang="en-US" b="1" dirty="0" smtClean="0">
                <a:solidFill>
                  <a:schemeClr val="bg1"/>
                </a:solidFill>
              </a:rPr>
              <a:t>Organizations facing many challenges that must be addressed in order to achieve business goals while providing optimal customer care</a:t>
            </a:r>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74638"/>
            <a:ext cx="6862763" cy="823912"/>
          </a:xfrm>
        </p:spPr>
        <p:txBody>
          <a:bodyPr/>
          <a:lstStyle/>
          <a:p>
            <a:r>
              <a:rPr lang="en-US" dirty="0" smtClean="0"/>
              <a:t>Delivering Superior Solution ROI and Payback</a:t>
            </a:r>
            <a:endParaRPr lang="en-US" dirty="0"/>
          </a:p>
        </p:txBody>
      </p:sp>
      <p:graphicFrame>
        <p:nvGraphicFramePr>
          <p:cNvPr id="7" name="Table 6"/>
          <p:cNvGraphicFramePr>
            <a:graphicFrameLocks noGrp="1"/>
          </p:cNvGraphicFramePr>
          <p:nvPr/>
        </p:nvGraphicFramePr>
        <p:xfrm>
          <a:off x="488273" y="3999875"/>
          <a:ext cx="5149850" cy="2533655"/>
        </p:xfrm>
        <a:graphic>
          <a:graphicData uri="http://schemas.openxmlformats.org/drawingml/2006/table">
            <a:tbl>
              <a:tblPr/>
              <a:tblGrid>
                <a:gridCol w="798316"/>
                <a:gridCol w="940872"/>
                <a:gridCol w="926617"/>
                <a:gridCol w="972947"/>
                <a:gridCol w="755549"/>
                <a:gridCol w="755549"/>
              </a:tblGrid>
              <a:tr h="422275">
                <a:tc>
                  <a:txBody>
                    <a:bodyPr/>
                    <a:lstStyle/>
                    <a:p>
                      <a:pPr algn="r" fontAlgn="b"/>
                      <a:r>
                        <a:rPr lang="en-US" sz="1000" b="1" i="0" u="none" strike="noStrike" dirty="0">
                          <a:latin typeface="Arial"/>
                        </a:rPr>
                        <a:t>Operation Day</a:t>
                      </a:r>
                    </a:p>
                  </a:txBody>
                  <a:tcPr marL="9525" marR="9525" marT="9525" marB="0" anchor="b">
                    <a:lnL>
                      <a:noFill/>
                    </a:lnL>
                    <a:lnR>
                      <a:noFill/>
                    </a:lnR>
                    <a:lnT>
                      <a:noFill/>
                    </a:lnT>
                    <a:lnB>
                      <a:noFill/>
                    </a:lnB>
                  </a:tcPr>
                </a:tc>
                <a:tc>
                  <a:txBody>
                    <a:bodyPr/>
                    <a:lstStyle/>
                    <a:p>
                      <a:pPr algn="r" fontAlgn="b"/>
                      <a:r>
                        <a:rPr lang="en-US" sz="1000" b="1" i="0" u="none" strike="noStrike" dirty="0">
                          <a:latin typeface="Arial"/>
                        </a:rPr>
                        <a:t>Dialer 1</a:t>
                      </a:r>
                    </a:p>
                  </a:txBody>
                  <a:tcPr marL="9525" marR="9525" marT="9525" marB="0" anchor="b">
                    <a:lnL>
                      <a:noFill/>
                    </a:lnL>
                    <a:lnR>
                      <a:noFill/>
                    </a:lnR>
                    <a:lnT>
                      <a:noFill/>
                    </a:lnT>
                    <a:lnB>
                      <a:noFill/>
                    </a:lnB>
                  </a:tcPr>
                </a:tc>
                <a:tc>
                  <a:txBody>
                    <a:bodyPr/>
                    <a:lstStyle/>
                    <a:p>
                      <a:pPr algn="r" fontAlgn="b"/>
                      <a:r>
                        <a:rPr lang="en-US" sz="1000" b="1" i="0" u="none" strike="noStrike" dirty="0">
                          <a:latin typeface="Arial"/>
                        </a:rPr>
                        <a:t>Proactive Contact</a:t>
                      </a:r>
                    </a:p>
                  </a:txBody>
                  <a:tcPr marL="9525" marR="9525" marT="9525" marB="0" anchor="b">
                    <a:lnL>
                      <a:noFill/>
                    </a:lnL>
                    <a:lnR>
                      <a:noFill/>
                    </a:lnR>
                    <a:lnT>
                      <a:noFill/>
                    </a:lnT>
                    <a:lnB>
                      <a:noFill/>
                    </a:lnB>
                  </a:tcPr>
                </a:tc>
                <a:tc>
                  <a:txBody>
                    <a:bodyPr/>
                    <a:lstStyle/>
                    <a:p>
                      <a:pPr algn="r" fontAlgn="b"/>
                      <a:r>
                        <a:rPr lang="en-US" sz="1000" b="1" i="0" u="none" strike="noStrike" dirty="0">
                          <a:latin typeface="Arial"/>
                        </a:rPr>
                        <a:t>Accumulated Savings</a:t>
                      </a:r>
                    </a:p>
                  </a:txBody>
                  <a:tcPr marL="9525" marR="9525" marT="9525" marB="0" anchor="b">
                    <a:lnL>
                      <a:noFill/>
                    </a:lnL>
                    <a:lnR>
                      <a:noFill/>
                    </a:lnR>
                    <a:lnT>
                      <a:noFill/>
                    </a:lnT>
                    <a:lnB>
                      <a:noFill/>
                    </a:lnB>
                  </a:tcPr>
                </a:tc>
                <a:tc>
                  <a:txBody>
                    <a:bodyPr/>
                    <a:lstStyle/>
                    <a:p>
                      <a:pPr algn="r" fontAlgn="b"/>
                      <a:r>
                        <a:rPr lang="en-US" sz="1000" b="1" i="0" u="none" strike="noStrike" dirty="0">
                          <a:latin typeface="Arial"/>
                        </a:rPr>
                        <a:t>Running Total</a:t>
                      </a:r>
                    </a:p>
                  </a:txBody>
                  <a:tcPr marL="9525" marR="9525" marT="9525" marB="0" anchor="b">
                    <a:lnL>
                      <a:noFill/>
                    </a:lnL>
                    <a:lnR>
                      <a:noFill/>
                    </a:lnR>
                    <a:lnT>
                      <a:noFill/>
                    </a:lnT>
                    <a:lnB>
                      <a:noFill/>
                    </a:lnB>
                  </a:tcPr>
                </a:tc>
                <a:tc>
                  <a:txBody>
                    <a:bodyPr/>
                    <a:lstStyle/>
                    <a:p>
                      <a:pPr algn="r" fontAlgn="b"/>
                      <a:r>
                        <a:rPr lang="en-US" sz="1000" b="1" i="0" u="none" strike="noStrike" dirty="0">
                          <a:latin typeface="Arial"/>
                        </a:rPr>
                        <a:t>Ahead or Behind</a:t>
                      </a:r>
                    </a:p>
                  </a:txBody>
                  <a:tcPr marL="9525" marR="9525" marT="9525" marB="0" anchor="b">
                    <a:lnL>
                      <a:noFill/>
                    </a:lnL>
                    <a:lnR>
                      <a:noFill/>
                    </a:lnR>
                    <a:lnT>
                      <a:noFill/>
                    </a:lnT>
                    <a:lnB>
                      <a:noFill/>
                    </a:lnB>
                  </a:tcPr>
                </a:tc>
              </a:tr>
              <a:tr h="211138">
                <a:tc>
                  <a:txBody>
                    <a:bodyPr/>
                    <a:lstStyle/>
                    <a:p>
                      <a:pPr algn="r" fontAlgn="b"/>
                      <a:r>
                        <a:rPr lang="en-US" sz="1000" b="0" i="0" u="none" strike="noStrike" dirty="0">
                          <a:latin typeface="Arial"/>
                        </a:rPr>
                        <a:t>1</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$60,000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$66,000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$6,000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$94,000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Behind</a:t>
                      </a:r>
                    </a:p>
                  </a:txBody>
                  <a:tcPr marL="9525" marR="9525" marT="9525" marB="0" anchor="b">
                    <a:lnL>
                      <a:noFill/>
                    </a:lnL>
                    <a:lnR>
                      <a:noFill/>
                    </a:lnR>
                    <a:lnT>
                      <a:noFill/>
                    </a:lnT>
                    <a:lnB>
                      <a:noFill/>
                    </a:lnB>
                  </a:tcPr>
                </a:tc>
              </a:tr>
              <a:tr h="211138">
                <a:tc>
                  <a:txBody>
                    <a:bodyPr/>
                    <a:lstStyle/>
                    <a:p>
                      <a:pPr algn="r" fontAlgn="b"/>
                      <a:r>
                        <a:rPr lang="en-US" sz="1000" b="0" i="0" u="none" strike="noStrike" dirty="0">
                          <a:latin typeface="Arial"/>
                        </a:rPr>
                        <a:t>2</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$120,000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$132,000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$12,000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$88,000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Behind</a:t>
                      </a:r>
                    </a:p>
                  </a:txBody>
                  <a:tcPr marL="9525" marR="9525" marT="9525" marB="0" anchor="b">
                    <a:lnL>
                      <a:noFill/>
                    </a:lnL>
                    <a:lnR>
                      <a:noFill/>
                    </a:lnR>
                    <a:lnT>
                      <a:noFill/>
                    </a:lnT>
                    <a:lnB>
                      <a:noFill/>
                    </a:lnB>
                  </a:tcPr>
                </a:tc>
              </a:tr>
              <a:tr h="211138">
                <a:tc>
                  <a:txBody>
                    <a:bodyPr/>
                    <a:lstStyle/>
                    <a:p>
                      <a:pPr algn="r" fontAlgn="b"/>
                      <a:r>
                        <a:rPr lang="en-US" sz="1000" b="0" i="0" u="none" strike="noStrike" dirty="0">
                          <a:latin typeface="Arial"/>
                        </a:rPr>
                        <a:t>8</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$480,000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$528,000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$48,000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$52,000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Behind</a:t>
                      </a:r>
                    </a:p>
                  </a:txBody>
                  <a:tcPr marL="9525" marR="9525" marT="9525" marB="0" anchor="b">
                    <a:lnL>
                      <a:noFill/>
                    </a:lnL>
                    <a:lnR>
                      <a:noFill/>
                    </a:lnR>
                    <a:lnT>
                      <a:noFill/>
                    </a:lnT>
                    <a:lnB>
                      <a:noFill/>
                    </a:lnB>
                  </a:tcPr>
                </a:tc>
              </a:tr>
              <a:tr h="211138">
                <a:tc>
                  <a:txBody>
                    <a:bodyPr/>
                    <a:lstStyle/>
                    <a:p>
                      <a:pPr algn="r" fontAlgn="b"/>
                      <a:r>
                        <a:rPr lang="en-US" sz="1000" b="0" i="0" u="none" strike="noStrike" dirty="0">
                          <a:latin typeface="Arial"/>
                        </a:rPr>
                        <a:t>9</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$540,000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$594,000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$54,000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$46,000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Behind</a:t>
                      </a:r>
                    </a:p>
                  </a:txBody>
                  <a:tcPr marL="9525" marR="9525" marT="9525" marB="0" anchor="b">
                    <a:lnL>
                      <a:noFill/>
                    </a:lnL>
                    <a:lnR>
                      <a:noFill/>
                    </a:lnR>
                    <a:lnT>
                      <a:noFill/>
                    </a:lnT>
                    <a:lnB>
                      <a:noFill/>
                    </a:lnB>
                  </a:tcPr>
                </a:tc>
              </a:tr>
              <a:tr h="211138">
                <a:tc>
                  <a:txBody>
                    <a:bodyPr/>
                    <a:lstStyle/>
                    <a:p>
                      <a:pPr algn="r" fontAlgn="b"/>
                      <a:r>
                        <a:rPr lang="en-US" sz="1000" b="0" i="0" u="none" strike="noStrike" dirty="0">
                          <a:latin typeface="Arial"/>
                        </a:rPr>
                        <a:t>15</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$900,000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$990,000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$90,000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Behind</a:t>
                      </a:r>
                    </a:p>
                  </a:txBody>
                  <a:tcPr marL="9525" marR="9525" marT="9525" marB="0" anchor="b">
                    <a:lnL>
                      <a:noFill/>
                    </a:lnL>
                    <a:lnR>
                      <a:noFill/>
                    </a:lnR>
                    <a:lnT>
                      <a:noFill/>
                    </a:lnT>
                    <a:lnB>
                      <a:noFill/>
                    </a:lnB>
                  </a:tcPr>
                </a:tc>
              </a:tr>
              <a:tr h="211138">
                <a:tc>
                  <a:txBody>
                    <a:bodyPr/>
                    <a:lstStyle/>
                    <a:p>
                      <a:pPr algn="r" fontAlgn="b"/>
                      <a:r>
                        <a:rPr lang="en-US" sz="1000" b="0" i="0" u="none" strike="noStrike" dirty="0">
                          <a:latin typeface="Arial"/>
                        </a:rPr>
                        <a:t>16</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$960,000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$1,056,000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$96,000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$4,000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Behind</a:t>
                      </a:r>
                    </a:p>
                  </a:txBody>
                  <a:tcPr marL="9525" marR="9525" marT="9525" marB="0" anchor="b">
                    <a:lnL>
                      <a:noFill/>
                    </a:lnL>
                    <a:lnR>
                      <a:noFill/>
                    </a:lnR>
                    <a:lnT>
                      <a:noFill/>
                    </a:lnT>
                    <a:lnB>
                      <a:noFill/>
                    </a:lnB>
                  </a:tcPr>
                </a:tc>
              </a:tr>
              <a:tr h="211138">
                <a:tc>
                  <a:txBody>
                    <a:bodyPr/>
                    <a:lstStyle/>
                    <a:p>
                      <a:pPr algn="r" fontAlgn="b"/>
                      <a:r>
                        <a:rPr lang="en-US" sz="1000" b="0" i="0" u="none" strike="noStrike" dirty="0">
                          <a:latin typeface="Arial"/>
                        </a:rPr>
                        <a:t>17</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$1,020,000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$1,122,000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$102,000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($2,000)</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339B09"/>
                          </a:solidFill>
                          <a:latin typeface="Arial"/>
                        </a:rPr>
                        <a:t>Ahead</a:t>
                      </a:r>
                    </a:p>
                  </a:txBody>
                  <a:tcPr marL="9525" marR="9525" marT="9525" marB="0" anchor="b">
                    <a:lnL>
                      <a:noFill/>
                    </a:lnL>
                    <a:lnR>
                      <a:noFill/>
                    </a:lnR>
                    <a:lnT>
                      <a:noFill/>
                    </a:lnT>
                    <a:lnB>
                      <a:noFill/>
                    </a:lnB>
                  </a:tcPr>
                </a:tc>
              </a:tr>
              <a:tr h="211138">
                <a:tc>
                  <a:txBody>
                    <a:bodyPr/>
                    <a:lstStyle/>
                    <a:p>
                      <a:pPr algn="r" fontAlgn="b"/>
                      <a:r>
                        <a:rPr lang="en-US" sz="1000" b="0" i="0" u="none" strike="noStrike" dirty="0">
                          <a:latin typeface="Arial"/>
                        </a:rPr>
                        <a:t>18</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$1,080,000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$1,188,000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$108,000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($8,000)</a:t>
                      </a:r>
                    </a:p>
                  </a:txBody>
                  <a:tcPr marL="9525" marR="9525" marT="9525" marB="0" anchor="b">
                    <a:lnL>
                      <a:noFill/>
                    </a:lnL>
                    <a:lnR>
                      <a:noFill/>
                    </a:lnR>
                    <a:lnT>
                      <a:noFill/>
                    </a:lnT>
                    <a:lnB>
                      <a:noFill/>
                    </a:lnB>
                  </a:tcPr>
                </a:tc>
                <a:tc>
                  <a:txBody>
                    <a:bodyPr/>
                    <a:lstStyle/>
                    <a:p>
                      <a:pPr algn="r" fontAlgn="b"/>
                      <a:r>
                        <a:rPr lang="en-US" sz="1200" b="1" i="0" u="none" strike="noStrike" kern="1200" dirty="0">
                          <a:solidFill>
                            <a:srgbClr val="339B09"/>
                          </a:solidFill>
                          <a:latin typeface="Arial"/>
                          <a:ea typeface="+mn-ea"/>
                          <a:cs typeface="+mn-cs"/>
                        </a:rPr>
                        <a:t>Ahead</a:t>
                      </a:r>
                    </a:p>
                  </a:txBody>
                  <a:tcPr marL="9525" marR="9525" marT="9525" marB="0" anchor="b">
                    <a:lnL>
                      <a:noFill/>
                    </a:lnL>
                    <a:lnR>
                      <a:noFill/>
                    </a:lnR>
                    <a:lnT>
                      <a:noFill/>
                    </a:lnT>
                    <a:lnB>
                      <a:noFill/>
                    </a:lnB>
                  </a:tcPr>
                </a:tc>
              </a:tr>
              <a:tr h="211138">
                <a:tc>
                  <a:txBody>
                    <a:bodyPr/>
                    <a:lstStyle/>
                    <a:p>
                      <a:pPr algn="r" fontAlgn="b"/>
                      <a:r>
                        <a:rPr lang="en-US" sz="1000" b="0" i="0" u="none" strike="noStrike" dirty="0">
                          <a:latin typeface="Arial"/>
                        </a:rPr>
                        <a:t>24</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$1,440,000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$1,584,000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$144,000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($44,000)</a:t>
                      </a:r>
                    </a:p>
                  </a:txBody>
                  <a:tcPr marL="9525" marR="9525" marT="9525" marB="0" anchor="b">
                    <a:lnL>
                      <a:noFill/>
                    </a:lnL>
                    <a:lnR>
                      <a:noFill/>
                    </a:lnR>
                    <a:lnT>
                      <a:noFill/>
                    </a:lnT>
                    <a:lnB>
                      <a:noFill/>
                    </a:lnB>
                  </a:tcPr>
                </a:tc>
                <a:tc>
                  <a:txBody>
                    <a:bodyPr/>
                    <a:lstStyle/>
                    <a:p>
                      <a:pPr algn="r" fontAlgn="b"/>
                      <a:r>
                        <a:rPr lang="en-US" sz="1200" b="1" i="0" u="none" strike="noStrike" kern="1200" dirty="0">
                          <a:solidFill>
                            <a:srgbClr val="339B09"/>
                          </a:solidFill>
                          <a:latin typeface="Arial"/>
                          <a:ea typeface="+mn-ea"/>
                          <a:cs typeface="+mn-cs"/>
                        </a:rPr>
                        <a:t>Ahead</a:t>
                      </a:r>
                    </a:p>
                  </a:txBody>
                  <a:tcPr marL="9525" marR="9525" marT="9525" marB="0" anchor="b">
                    <a:lnL>
                      <a:noFill/>
                    </a:lnL>
                    <a:lnR>
                      <a:noFill/>
                    </a:lnR>
                    <a:lnT>
                      <a:noFill/>
                    </a:lnT>
                    <a:lnB>
                      <a:noFill/>
                    </a:lnB>
                  </a:tcPr>
                </a:tc>
              </a:tr>
              <a:tr h="211138">
                <a:tc>
                  <a:txBody>
                    <a:bodyPr/>
                    <a:lstStyle/>
                    <a:p>
                      <a:pPr algn="r" fontAlgn="b"/>
                      <a:r>
                        <a:rPr lang="en-US" sz="1000" b="0" i="0" u="none" strike="noStrike" dirty="0">
                          <a:latin typeface="Arial"/>
                        </a:rPr>
                        <a:t>30</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$1,800,000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$1,980,000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$180,000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($80,000)</a:t>
                      </a:r>
                    </a:p>
                  </a:txBody>
                  <a:tcPr marL="9525" marR="9525" marT="9525" marB="0" anchor="b">
                    <a:lnL>
                      <a:noFill/>
                    </a:lnL>
                    <a:lnR>
                      <a:noFill/>
                    </a:lnR>
                    <a:lnT>
                      <a:noFill/>
                    </a:lnT>
                    <a:lnB>
                      <a:noFill/>
                    </a:lnB>
                  </a:tcPr>
                </a:tc>
                <a:tc>
                  <a:txBody>
                    <a:bodyPr/>
                    <a:lstStyle/>
                    <a:p>
                      <a:pPr algn="r" fontAlgn="b"/>
                      <a:r>
                        <a:rPr lang="en-US" sz="1200" b="1" i="0" u="none" strike="noStrike" kern="1200" dirty="0">
                          <a:solidFill>
                            <a:srgbClr val="339B09"/>
                          </a:solidFill>
                          <a:latin typeface="Arial"/>
                          <a:ea typeface="+mn-ea"/>
                          <a:cs typeface="+mn-cs"/>
                        </a:rPr>
                        <a:t>Ahead</a:t>
                      </a:r>
                    </a:p>
                  </a:txBody>
                  <a:tcPr marL="9525" marR="9525" marT="9525" marB="0" anchor="b">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566898" y="1598832"/>
          <a:ext cx="5048250" cy="2181223"/>
        </p:xfrm>
        <a:graphic>
          <a:graphicData uri="http://schemas.openxmlformats.org/drawingml/2006/table">
            <a:tbl>
              <a:tblPr/>
              <a:tblGrid>
                <a:gridCol w="2234645"/>
                <a:gridCol w="931985"/>
                <a:gridCol w="917863"/>
                <a:gridCol w="963757"/>
              </a:tblGrid>
              <a:tr h="416638">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tcPr>
                </a:tc>
                <a:tc>
                  <a:txBody>
                    <a:bodyPr/>
                    <a:lstStyle/>
                    <a:p>
                      <a:pPr algn="r" fontAlgn="b"/>
                      <a:r>
                        <a:rPr lang="en-US" sz="1000" b="1" i="0" u="none" strike="noStrike" dirty="0">
                          <a:latin typeface="Arial"/>
                        </a:rPr>
                        <a:t>Dialer 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latin typeface="Arial"/>
                        </a:rPr>
                        <a:t>Proactive Contact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latin typeface="Arial"/>
                        </a:rPr>
                        <a:t>Difference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8319">
                <a:tc>
                  <a:txBody>
                    <a:bodyPr/>
                    <a:lstStyle/>
                    <a:p>
                      <a:pPr algn="l" fontAlgn="b"/>
                      <a:r>
                        <a:rPr lang="en-US" sz="1000" b="0" i="0" u="none" strike="noStrike" dirty="0">
                          <a:latin typeface="Arial"/>
                        </a:rPr>
                        <a:t>Dialer Cost</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$200,000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latin typeface="Arial"/>
                        </a:rPr>
                        <a:t>$300,000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latin typeface="Arial"/>
                        </a:rPr>
                        <a:t>$100,000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8319">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tcPr>
                </a:tc>
              </a:tr>
              <a:tr h="208319">
                <a:tc>
                  <a:txBody>
                    <a:bodyPr/>
                    <a:lstStyle/>
                    <a:p>
                      <a:pPr algn="l" fontAlgn="b"/>
                      <a:r>
                        <a:rPr lang="en-US" sz="1000" b="0" i="0" u="none" strike="noStrike" dirty="0">
                          <a:latin typeface="Arial"/>
                        </a:rPr>
                        <a:t>Live connects per hour</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15</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16.5</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1.5</a:t>
                      </a:r>
                    </a:p>
                  </a:txBody>
                  <a:tcPr marL="9525" marR="9525" marT="9525" marB="0" anchor="b">
                    <a:lnL>
                      <a:noFill/>
                    </a:lnL>
                    <a:lnR>
                      <a:noFill/>
                    </a:lnR>
                    <a:lnT>
                      <a:noFill/>
                    </a:lnT>
                    <a:lnB>
                      <a:noFill/>
                    </a:lnB>
                  </a:tcPr>
                </a:tc>
              </a:tr>
              <a:tr h="208319">
                <a:tc>
                  <a:txBody>
                    <a:bodyPr/>
                    <a:lstStyle/>
                    <a:p>
                      <a:pPr algn="l" fontAlgn="b"/>
                      <a:r>
                        <a:rPr lang="en-US" sz="1000" b="0" i="0" u="none" strike="noStrike" dirty="0">
                          <a:latin typeface="Arial"/>
                        </a:rPr>
                        <a:t>Live connects per day ( 8 hour day)</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120</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132</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12</a:t>
                      </a:r>
                    </a:p>
                  </a:txBody>
                  <a:tcPr marL="9525" marR="9525" marT="9525" marB="0" anchor="b">
                    <a:lnL>
                      <a:noFill/>
                    </a:lnL>
                    <a:lnR>
                      <a:noFill/>
                    </a:lnR>
                    <a:lnT>
                      <a:noFill/>
                    </a:lnT>
                    <a:lnB>
                      <a:noFill/>
                    </a:lnB>
                  </a:tcPr>
                </a:tc>
              </a:tr>
              <a:tr h="208319">
                <a:tc>
                  <a:txBody>
                    <a:bodyPr/>
                    <a:lstStyle/>
                    <a:p>
                      <a:pPr algn="l" fontAlgn="b"/>
                      <a:r>
                        <a:rPr lang="en-US" sz="1000" b="0" i="0" u="none" strike="noStrike" dirty="0">
                          <a:latin typeface="Arial"/>
                        </a:rPr>
                        <a:t>Number of Agents</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20</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20</a:t>
                      </a:r>
                    </a:p>
                  </a:txBody>
                  <a:tcPr marL="9525" marR="9525" marT="9525" marB="0" anchor="b">
                    <a:lnL>
                      <a:noFill/>
                    </a:lnL>
                    <a:lnR>
                      <a:noFill/>
                    </a:lnR>
                    <a:lnT>
                      <a:noFill/>
                    </a:lnT>
                    <a:lnB>
                      <a:noFill/>
                    </a:lnB>
                  </a:tcPr>
                </a:tc>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tcPr>
                </a:tc>
              </a:tr>
              <a:tr h="208319">
                <a:tc>
                  <a:txBody>
                    <a:bodyPr/>
                    <a:lstStyle/>
                    <a:p>
                      <a:pPr algn="l" fontAlgn="b"/>
                      <a:r>
                        <a:rPr lang="en-US" sz="1000" b="0" i="0" u="none" strike="noStrike" dirty="0">
                          <a:latin typeface="Arial"/>
                        </a:rPr>
                        <a:t>Total Connects Per Day</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           2,400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           2,640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               240 </a:t>
                      </a:r>
                    </a:p>
                  </a:txBody>
                  <a:tcPr marL="9525" marR="9525" marT="9525" marB="0" anchor="b">
                    <a:lnL>
                      <a:noFill/>
                    </a:lnL>
                    <a:lnR>
                      <a:noFill/>
                    </a:lnR>
                    <a:lnT>
                      <a:noFill/>
                    </a:lnT>
                    <a:lnB>
                      <a:noFill/>
                    </a:lnB>
                  </a:tcPr>
                </a:tc>
              </a:tr>
              <a:tr h="208319">
                <a:tc>
                  <a:txBody>
                    <a:bodyPr/>
                    <a:lstStyle/>
                    <a:p>
                      <a:pPr algn="l" fontAlgn="b"/>
                      <a:r>
                        <a:rPr lang="en-US" sz="1000" b="0" i="0" u="none" strike="noStrike" dirty="0">
                          <a:latin typeface="Arial"/>
                        </a:rPr>
                        <a:t>Average Value of a Connect</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$25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$25 </a:t>
                      </a:r>
                    </a:p>
                  </a:txBody>
                  <a:tcPr marL="9525" marR="9525" marT="9525" marB="0" anchor="b">
                    <a:lnL>
                      <a:noFill/>
                    </a:lnL>
                    <a:lnR>
                      <a:noFill/>
                    </a:lnR>
                    <a:lnT>
                      <a:noFill/>
                    </a:lnT>
                    <a:lnB>
                      <a:noFill/>
                    </a:lnB>
                  </a:tcPr>
                </a:tc>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tcPr>
                </a:tc>
              </a:tr>
              <a:tr h="306352">
                <a:tc>
                  <a:txBody>
                    <a:bodyPr/>
                    <a:lstStyle/>
                    <a:p>
                      <a:pPr algn="l" fontAlgn="b"/>
                      <a:r>
                        <a:rPr lang="en-US" sz="1100" b="1" i="0" u="none" strike="noStrike" dirty="0">
                          <a:latin typeface="Arial"/>
                        </a:rPr>
                        <a:t>Value Delivered Per Day</a:t>
                      </a:r>
                    </a:p>
                  </a:txBody>
                  <a:tcPr marL="9525" marR="9525" marT="9525" marB="0" anchor="b">
                    <a:lnL>
                      <a:noFill/>
                    </a:lnL>
                    <a:lnR>
                      <a:noFill/>
                    </a:lnR>
                    <a:lnT>
                      <a:noFill/>
                    </a:lnT>
                    <a:lnB>
                      <a:noFill/>
                    </a:lnB>
                  </a:tcPr>
                </a:tc>
                <a:tc>
                  <a:txBody>
                    <a:bodyPr/>
                    <a:lstStyle/>
                    <a:p>
                      <a:pPr algn="r" fontAlgn="b"/>
                      <a:r>
                        <a:rPr lang="en-US" sz="1100" b="1" i="0" u="none" strike="noStrike" dirty="0">
                          <a:latin typeface="Arial"/>
                        </a:rPr>
                        <a:t>$60,000 </a:t>
                      </a:r>
                    </a:p>
                  </a:txBody>
                  <a:tcPr marL="9525" marR="9525" marT="9525" marB="0" anchor="b">
                    <a:lnL>
                      <a:noFill/>
                    </a:lnL>
                    <a:lnR>
                      <a:noFill/>
                    </a:lnR>
                    <a:lnT>
                      <a:noFill/>
                    </a:lnT>
                    <a:lnB>
                      <a:noFill/>
                    </a:lnB>
                  </a:tcPr>
                </a:tc>
                <a:tc>
                  <a:txBody>
                    <a:bodyPr/>
                    <a:lstStyle/>
                    <a:p>
                      <a:pPr algn="r" fontAlgn="b"/>
                      <a:r>
                        <a:rPr lang="en-US" sz="1100" b="1" i="0" u="none" strike="noStrike" dirty="0">
                          <a:latin typeface="Arial"/>
                        </a:rPr>
                        <a:t>$66,000 </a:t>
                      </a:r>
                    </a:p>
                  </a:txBody>
                  <a:tcPr marL="9525" marR="9525" marT="9525" marB="0" anchor="b">
                    <a:lnL>
                      <a:noFill/>
                    </a:lnL>
                    <a:lnR>
                      <a:noFill/>
                    </a:lnR>
                    <a:lnT>
                      <a:noFill/>
                    </a:lnT>
                    <a:lnB>
                      <a:noFill/>
                    </a:lnB>
                  </a:tcPr>
                </a:tc>
                <a:tc>
                  <a:txBody>
                    <a:bodyPr/>
                    <a:lstStyle/>
                    <a:p>
                      <a:pPr algn="r" fontAlgn="b"/>
                      <a:r>
                        <a:rPr lang="en-US" sz="1100" b="1" i="0" u="none" strike="noStrike" dirty="0">
                          <a:latin typeface="Arial"/>
                        </a:rPr>
                        <a:t>$6,000 </a:t>
                      </a:r>
                    </a:p>
                  </a:txBody>
                  <a:tcPr marL="9525" marR="9525" marT="9525" marB="0" anchor="b">
                    <a:lnL>
                      <a:noFill/>
                    </a:lnL>
                    <a:lnR>
                      <a:noFill/>
                    </a:lnR>
                    <a:lnT>
                      <a:noFill/>
                    </a:lnT>
                    <a:lnB>
                      <a:noFill/>
                    </a:lnB>
                  </a:tcPr>
                </a:tc>
              </a:tr>
            </a:tbl>
          </a:graphicData>
        </a:graphic>
      </p:graphicFrame>
      <p:cxnSp>
        <p:nvCxnSpPr>
          <p:cNvPr id="14" name="Straight Connector 13"/>
          <p:cNvCxnSpPr/>
          <p:nvPr/>
        </p:nvCxnSpPr>
        <p:spPr bwMode="auto">
          <a:xfrm rot="10800000" flipV="1">
            <a:off x="4103849" y="3602258"/>
            <a:ext cx="1336495" cy="914398"/>
          </a:xfrm>
          <a:prstGeom prst="line">
            <a:avLst/>
          </a:prstGeom>
          <a:solidFill>
            <a:schemeClr val="accent1"/>
          </a:solidFill>
          <a:ln w="76200" cap="rnd" cmpd="sng" algn="ctr">
            <a:gradFill flip="none" rotWithShape="1">
              <a:gsLst>
                <a:gs pos="0">
                  <a:schemeClr val="accent1"/>
                </a:gs>
                <a:gs pos="100000">
                  <a:schemeClr val="accent1">
                    <a:alpha val="0"/>
                  </a:schemeClr>
                </a:gs>
              </a:gsLst>
              <a:lin ang="10800000" scaled="1"/>
              <a:tileRect/>
            </a:gradFill>
            <a:prstDash val="solid"/>
            <a:round/>
            <a:headEnd type="none" w="med" len="med"/>
            <a:tailEnd type="triangle" w="med" len="med"/>
          </a:ln>
          <a:effectLst/>
        </p:spPr>
      </p:cxnSp>
      <p:grpSp>
        <p:nvGrpSpPr>
          <p:cNvPr id="3" name="Down Arrow 22"/>
          <p:cNvGrpSpPr>
            <a:grpSpLocks/>
          </p:cNvGrpSpPr>
          <p:nvPr/>
        </p:nvGrpSpPr>
        <p:grpSpPr bwMode="auto">
          <a:xfrm>
            <a:off x="5858386" y="2676903"/>
            <a:ext cx="567814" cy="3384857"/>
            <a:chOff x="4145280" y="1353312"/>
            <a:chExt cx="1048512" cy="5254752"/>
          </a:xfrm>
        </p:grpSpPr>
        <p:pic>
          <p:nvPicPr>
            <p:cNvPr id="21" name="Down Arrow 22"/>
            <p:cNvPicPr>
              <a:picLocks noChangeArrowheads="1"/>
            </p:cNvPicPr>
            <p:nvPr/>
          </p:nvPicPr>
          <p:blipFill>
            <a:blip r:embed="rId2" cstate="print"/>
            <a:srcRect/>
            <a:stretch>
              <a:fillRect/>
            </a:stretch>
          </p:blipFill>
          <p:spPr bwMode="auto">
            <a:xfrm>
              <a:off x="4145280" y="1353312"/>
              <a:ext cx="1048512" cy="5254752"/>
            </a:xfrm>
            <a:prstGeom prst="rect">
              <a:avLst/>
            </a:prstGeom>
            <a:noFill/>
            <a:ln w="9525">
              <a:noFill/>
              <a:miter lim="800000"/>
              <a:headEnd/>
              <a:tailEnd/>
            </a:ln>
          </p:spPr>
        </p:pic>
        <p:sp>
          <p:nvSpPr>
            <p:cNvPr id="22" name="Text Box 19"/>
            <p:cNvSpPr txBox="1">
              <a:spLocks noChangeArrowheads="1"/>
            </p:cNvSpPr>
            <p:nvPr/>
          </p:nvSpPr>
          <p:spPr bwMode="auto">
            <a:xfrm rot="-5400000">
              <a:off x="3425858" y="3676604"/>
              <a:ext cx="2025678" cy="495393"/>
            </a:xfrm>
            <a:prstGeom prst="rect">
              <a:avLst/>
            </a:prstGeom>
            <a:noFill/>
            <a:ln w="9525">
              <a:noFill/>
              <a:miter lim="800000"/>
              <a:headEnd/>
              <a:tailEnd/>
            </a:ln>
          </p:spPr>
          <p:txBody>
            <a:bodyPr vert="eaVert" wrap="none" anchor="ctr"/>
            <a:lstStyle/>
            <a:p>
              <a:endParaRPr lang="en-US" b="1" dirty="0">
                <a:solidFill>
                  <a:schemeClr val="tx1"/>
                </a:solidFill>
                <a:cs typeface="Arial" pitchFamily="34" charset="0"/>
              </a:endParaRPr>
            </a:p>
          </p:txBody>
        </p:sp>
      </p:grpSp>
      <p:sp>
        <p:nvSpPr>
          <p:cNvPr id="25" name="Rectangle 24"/>
          <p:cNvSpPr/>
          <p:nvPr/>
        </p:nvSpPr>
        <p:spPr>
          <a:xfrm>
            <a:off x="6362700" y="2474752"/>
            <a:ext cx="2552700" cy="4275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With a 10% increase in connects Proactive Contact delivers positive cash flow after only </a:t>
            </a:r>
            <a:r>
              <a:rPr lang="en-US" dirty="0" smtClean="0">
                <a:solidFill>
                  <a:schemeClr val="accent1"/>
                </a:solidFill>
              </a:rPr>
              <a:t>16 days!</a:t>
            </a:r>
          </a:p>
          <a:p>
            <a:pPr algn="ctr"/>
            <a:endParaRPr lang="en-US" sz="800" dirty="0" smtClean="0">
              <a:solidFill>
                <a:schemeClr val="accent1"/>
              </a:solidFill>
            </a:endParaRPr>
          </a:p>
          <a:p>
            <a:pPr algn="ctr"/>
            <a:r>
              <a:rPr lang="en-US" dirty="0" smtClean="0">
                <a:solidFill>
                  <a:schemeClr val="tx1"/>
                </a:solidFill>
              </a:rPr>
              <a:t>Even if connects only increase 1% positive cash flow starts in </a:t>
            </a:r>
            <a:endParaRPr lang="en-US" dirty="0" smtClean="0">
              <a:solidFill>
                <a:schemeClr val="accent1"/>
              </a:solidFill>
            </a:endParaRPr>
          </a:p>
          <a:p>
            <a:pPr algn="ctr"/>
            <a:r>
              <a:rPr lang="en-US" dirty="0" smtClean="0">
                <a:solidFill>
                  <a:schemeClr val="accent1"/>
                </a:solidFill>
              </a:rPr>
              <a:t>167 days!</a:t>
            </a:r>
          </a:p>
        </p:txBody>
      </p:sp>
      <p:cxnSp>
        <p:nvCxnSpPr>
          <p:cNvPr id="27" name="Straight Connector 26"/>
          <p:cNvCxnSpPr/>
          <p:nvPr/>
        </p:nvCxnSpPr>
        <p:spPr>
          <a:xfrm>
            <a:off x="674848" y="4427756"/>
            <a:ext cx="4953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573249" y="1573431"/>
          <a:ext cx="5067299" cy="2219328"/>
        </p:xfrm>
        <a:graphic>
          <a:graphicData uri="http://schemas.openxmlformats.org/drawingml/2006/table">
            <a:tbl>
              <a:tblPr/>
              <a:tblGrid>
                <a:gridCol w="2243077"/>
                <a:gridCol w="935502"/>
                <a:gridCol w="921326"/>
                <a:gridCol w="967394"/>
              </a:tblGrid>
              <a:tr h="423918">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tcPr>
                </a:tc>
                <a:tc>
                  <a:txBody>
                    <a:bodyPr/>
                    <a:lstStyle/>
                    <a:p>
                      <a:pPr algn="r" fontAlgn="b"/>
                      <a:r>
                        <a:rPr lang="en-US" sz="1000" b="1" i="0" u="none" strike="noStrike" dirty="0">
                          <a:latin typeface="Arial"/>
                        </a:rPr>
                        <a:t>Dialer 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latin typeface="Arial"/>
                        </a:rPr>
                        <a:t>Proactive Contact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latin typeface="Arial"/>
                        </a:rPr>
                        <a:t>Difference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11958">
                <a:tc>
                  <a:txBody>
                    <a:bodyPr/>
                    <a:lstStyle/>
                    <a:p>
                      <a:pPr algn="l" fontAlgn="b"/>
                      <a:r>
                        <a:rPr lang="en-US" sz="1000" b="0" i="0" u="none" strike="noStrike">
                          <a:latin typeface="Arial"/>
                        </a:rPr>
                        <a:t>Dialer Cost</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$200,000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$300,000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$100,000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1958">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r>
              <a:tr h="211958">
                <a:tc>
                  <a:txBody>
                    <a:bodyPr/>
                    <a:lstStyle/>
                    <a:p>
                      <a:pPr algn="l" fontAlgn="b"/>
                      <a:r>
                        <a:rPr lang="en-US" sz="1000" b="0" i="0" u="none" strike="noStrike">
                          <a:latin typeface="Arial"/>
                        </a:rPr>
                        <a:t>Live connects per hour</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15</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15.15</a:t>
                      </a:r>
                    </a:p>
                  </a:txBody>
                  <a:tcPr marL="9525" marR="9525" marT="9525" marB="0" anchor="b">
                    <a:lnL>
                      <a:noFill/>
                    </a:lnL>
                    <a:lnR>
                      <a:noFill/>
                    </a:lnR>
                    <a:lnT>
                      <a:noFill/>
                    </a:lnT>
                    <a:lnB>
                      <a:noFill/>
                    </a:lnB>
                  </a:tcPr>
                </a:tc>
                <a:tc>
                  <a:txBody>
                    <a:bodyPr/>
                    <a:lstStyle/>
                    <a:p>
                      <a:pPr algn="r" fontAlgn="b"/>
                      <a:r>
                        <a:rPr lang="en-US" sz="1000" b="0" i="0" u="none" strike="noStrike">
                          <a:latin typeface="Arial"/>
                        </a:rPr>
                        <a:t>0.15</a:t>
                      </a:r>
                    </a:p>
                  </a:txBody>
                  <a:tcPr marL="9525" marR="9525" marT="9525" marB="0" anchor="b">
                    <a:lnL>
                      <a:noFill/>
                    </a:lnL>
                    <a:lnR>
                      <a:noFill/>
                    </a:lnR>
                    <a:lnT>
                      <a:noFill/>
                    </a:lnT>
                    <a:lnB>
                      <a:noFill/>
                    </a:lnB>
                  </a:tcPr>
                </a:tc>
              </a:tr>
              <a:tr h="211958">
                <a:tc>
                  <a:txBody>
                    <a:bodyPr/>
                    <a:lstStyle/>
                    <a:p>
                      <a:pPr algn="l" fontAlgn="b"/>
                      <a:r>
                        <a:rPr lang="en-US" sz="1000" b="0" i="0" u="none" strike="noStrike">
                          <a:latin typeface="Arial"/>
                        </a:rPr>
                        <a:t>Live connects per day ( 8 hour day)</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120</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121.2</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1.2</a:t>
                      </a:r>
                    </a:p>
                  </a:txBody>
                  <a:tcPr marL="9525" marR="9525" marT="9525" marB="0" anchor="b">
                    <a:lnL>
                      <a:noFill/>
                    </a:lnL>
                    <a:lnR>
                      <a:noFill/>
                    </a:lnR>
                    <a:lnT>
                      <a:noFill/>
                    </a:lnT>
                    <a:lnB>
                      <a:noFill/>
                    </a:lnB>
                  </a:tcPr>
                </a:tc>
              </a:tr>
              <a:tr h="211958">
                <a:tc>
                  <a:txBody>
                    <a:bodyPr/>
                    <a:lstStyle/>
                    <a:p>
                      <a:pPr algn="l" fontAlgn="b"/>
                      <a:r>
                        <a:rPr lang="en-US" sz="1000" b="0" i="0" u="none" strike="noStrike">
                          <a:latin typeface="Arial"/>
                        </a:rPr>
                        <a:t>Number of Agents</a:t>
                      </a:r>
                    </a:p>
                  </a:txBody>
                  <a:tcPr marL="9525" marR="9525" marT="9525" marB="0" anchor="b">
                    <a:lnL>
                      <a:noFill/>
                    </a:lnL>
                    <a:lnR>
                      <a:noFill/>
                    </a:lnR>
                    <a:lnT>
                      <a:noFill/>
                    </a:lnT>
                    <a:lnB>
                      <a:noFill/>
                    </a:lnB>
                  </a:tcPr>
                </a:tc>
                <a:tc>
                  <a:txBody>
                    <a:bodyPr/>
                    <a:lstStyle/>
                    <a:p>
                      <a:pPr algn="r" fontAlgn="b"/>
                      <a:r>
                        <a:rPr lang="en-US" sz="1000" b="0" i="0" u="none" strike="noStrike">
                          <a:latin typeface="Arial"/>
                        </a:rPr>
                        <a:t>20</a:t>
                      </a:r>
                    </a:p>
                  </a:txBody>
                  <a:tcPr marL="9525" marR="9525" marT="9525" marB="0" anchor="b">
                    <a:lnL>
                      <a:noFill/>
                    </a:lnL>
                    <a:lnR>
                      <a:noFill/>
                    </a:lnR>
                    <a:lnT>
                      <a:noFill/>
                    </a:lnT>
                    <a:lnB>
                      <a:noFill/>
                    </a:lnB>
                  </a:tcPr>
                </a:tc>
                <a:tc>
                  <a:txBody>
                    <a:bodyPr/>
                    <a:lstStyle/>
                    <a:p>
                      <a:pPr algn="r" fontAlgn="b"/>
                      <a:r>
                        <a:rPr lang="en-US" sz="1000" b="0" i="0" u="none" strike="noStrike">
                          <a:latin typeface="Arial"/>
                        </a:rPr>
                        <a:t>20</a:t>
                      </a: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r>
              <a:tr h="211958">
                <a:tc>
                  <a:txBody>
                    <a:bodyPr/>
                    <a:lstStyle/>
                    <a:p>
                      <a:pPr algn="l" fontAlgn="b"/>
                      <a:r>
                        <a:rPr lang="en-US" sz="1000" b="0" i="0" u="none" strike="noStrike">
                          <a:latin typeface="Arial"/>
                        </a:rPr>
                        <a:t>Total Connects Per Day</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           2,400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           2,424 </a:t>
                      </a:r>
                    </a:p>
                  </a:txBody>
                  <a:tcPr marL="9525" marR="9525" marT="9525" marB="0" anchor="b">
                    <a:lnL>
                      <a:noFill/>
                    </a:lnL>
                    <a:lnR>
                      <a:noFill/>
                    </a:lnR>
                    <a:lnT>
                      <a:noFill/>
                    </a:lnT>
                    <a:lnB>
                      <a:noFill/>
                    </a:lnB>
                  </a:tcPr>
                </a:tc>
                <a:tc>
                  <a:txBody>
                    <a:bodyPr/>
                    <a:lstStyle/>
                    <a:p>
                      <a:pPr algn="r" fontAlgn="b"/>
                      <a:r>
                        <a:rPr lang="en-US" sz="1000" b="0" i="0" u="none" strike="noStrike" dirty="0">
                          <a:latin typeface="Arial"/>
                        </a:rPr>
                        <a:t>                 24 </a:t>
                      </a:r>
                    </a:p>
                  </a:txBody>
                  <a:tcPr marL="9525" marR="9525" marT="9525" marB="0" anchor="b">
                    <a:lnL>
                      <a:noFill/>
                    </a:lnL>
                    <a:lnR>
                      <a:noFill/>
                    </a:lnR>
                    <a:lnT>
                      <a:noFill/>
                    </a:lnT>
                    <a:lnB>
                      <a:noFill/>
                    </a:lnB>
                  </a:tcPr>
                </a:tc>
              </a:tr>
              <a:tr h="211958">
                <a:tc>
                  <a:txBody>
                    <a:bodyPr/>
                    <a:lstStyle/>
                    <a:p>
                      <a:pPr algn="l" fontAlgn="b"/>
                      <a:r>
                        <a:rPr lang="en-US" sz="1000" b="0" i="0" u="none" strike="noStrike">
                          <a:latin typeface="Arial"/>
                        </a:rPr>
                        <a:t>Average Value of a Connect</a:t>
                      </a:r>
                    </a:p>
                  </a:txBody>
                  <a:tcPr marL="9525" marR="9525" marT="9525" marB="0" anchor="b">
                    <a:lnL>
                      <a:noFill/>
                    </a:lnL>
                    <a:lnR>
                      <a:noFill/>
                    </a:lnR>
                    <a:lnT>
                      <a:noFill/>
                    </a:lnT>
                    <a:lnB>
                      <a:noFill/>
                    </a:lnB>
                  </a:tcPr>
                </a:tc>
                <a:tc>
                  <a:txBody>
                    <a:bodyPr/>
                    <a:lstStyle/>
                    <a:p>
                      <a:pPr algn="r" fontAlgn="b"/>
                      <a:r>
                        <a:rPr lang="en-US" sz="1000" b="0" i="0" u="none" strike="noStrike">
                          <a:latin typeface="Arial"/>
                        </a:rPr>
                        <a:t>$25 </a:t>
                      </a:r>
                    </a:p>
                  </a:txBody>
                  <a:tcPr marL="9525" marR="9525" marT="9525" marB="0" anchor="b">
                    <a:lnL>
                      <a:noFill/>
                    </a:lnL>
                    <a:lnR>
                      <a:noFill/>
                    </a:lnR>
                    <a:lnT>
                      <a:noFill/>
                    </a:lnT>
                    <a:lnB>
                      <a:noFill/>
                    </a:lnB>
                  </a:tcPr>
                </a:tc>
                <a:tc>
                  <a:txBody>
                    <a:bodyPr/>
                    <a:lstStyle/>
                    <a:p>
                      <a:pPr algn="r" fontAlgn="b"/>
                      <a:r>
                        <a:rPr lang="en-US" sz="1000" b="0" i="0" u="none" strike="noStrike">
                          <a:latin typeface="Arial"/>
                        </a:rPr>
                        <a:t>$25 </a:t>
                      </a: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r>
              <a:tr h="311704">
                <a:tc>
                  <a:txBody>
                    <a:bodyPr/>
                    <a:lstStyle/>
                    <a:p>
                      <a:pPr algn="l" fontAlgn="b"/>
                      <a:r>
                        <a:rPr lang="en-US" sz="1100" b="1" i="0" u="none" strike="noStrike" dirty="0">
                          <a:latin typeface="Arial"/>
                        </a:rPr>
                        <a:t>Value Delivered Per Day</a:t>
                      </a:r>
                    </a:p>
                  </a:txBody>
                  <a:tcPr marL="9525" marR="9525" marT="9525" marB="0" anchor="b">
                    <a:lnL>
                      <a:noFill/>
                    </a:lnL>
                    <a:lnR>
                      <a:noFill/>
                    </a:lnR>
                    <a:lnT>
                      <a:noFill/>
                    </a:lnT>
                    <a:lnB>
                      <a:noFill/>
                    </a:lnB>
                  </a:tcPr>
                </a:tc>
                <a:tc>
                  <a:txBody>
                    <a:bodyPr/>
                    <a:lstStyle/>
                    <a:p>
                      <a:pPr algn="r" fontAlgn="b"/>
                      <a:r>
                        <a:rPr lang="en-US" sz="1100" b="1" i="0" u="none" strike="noStrike" dirty="0">
                          <a:latin typeface="Arial"/>
                        </a:rPr>
                        <a:t>$60,000 </a:t>
                      </a:r>
                    </a:p>
                  </a:txBody>
                  <a:tcPr marL="9525" marR="9525" marT="9525" marB="0" anchor="b">
                    <a:lnL>
                      <a:noFill/>
                    </a:lnL>
                    <a:lnR>
                      <a:noFill/>
                    </a:lnR>
                    <a:lnT>
                      <a:noFill/>
                    </a:lnT>
                    <a:lnB>
                      <a:noFill/>
                    </a:lnB>
                  </a:tcPr>
                </a:tc>
                <a:tc>
                  <a:txBody>
                    <a:bodyPr/>
                    <a:lstStyle/>
                    <a:p>
                      <a:pPr algn="r" fontAlgn="b"/>
                      <a:r>
                        <a:rPr lang="en-US" sz="1100" b="1" i="0" u="none" strike="noStrike">
                          <a:latin typeface="Arial"/>
                        </a:rPr>
                        <a:t>$60,600 </a:t>
                      </a:r>
                    </a:p>
                  </a:txBody>
                  <a:tcPr marL="9525" marR="9525" marT="9525" marB="0" anchor="b">
                    <a:lnL>
                      <a:noFill/>
                    </a:lnL>
                    <a:lnR>
                      <a:noFill/>
                    </a:lnR>
                    <a:lnT>
                      <a:noFill/>
                    </a:lnT>
                    <a:lnB>
                      <a:noFill/>
                    </a:lnB>
                  </a:tcPr>
                </a:tc>
                <a:tc>
                  <a:txBody>
                    <a:bodyPr/>
                    <a:lstStyle/>
                    <a:p>
                      <a:pPr algn="r" fontAlgn="b"/>
                      <a:r>
                        <a:rPr lang="en-US" sz="1100" b="1" i="0" u="none" strike="noStrike" dirty="0">
                          <a:latin typeface="Arial"/>
                        </a:rPr>
                        <a:t>$600 </a:t>
                      </a:r>
                    </a:p>
                  </a:txBody>
                  <a:tcPr marL="9525" marR="9525" marT="9525" marB="0" anchor="b">
                    <a:lnL>
                      <a:noFill/>
                    </a:lnL>
                    <a:lnR>
                      <a:noFill/>
                    </a:lnR>
                    <a:lnT>
                      <a:noFill/>
                    </a:lnT>
                    <a:lnB>
                      <a:noFill/>
                    </a:lnB>
                  </a:tcPr>
                </a:tc>
              </a:tr>
            </a:tbl>
          </a:graphicData>
        </a:graphic>
      </p:graphicFrame>
      <p:graphicFrame>
        <p:nvGraphicFramePr>
          <p:cNvPr id="18" name="Table 17"/>
          <p:cNvGraphicFramePr>
            <a:graphicFrameLocks noGrp="1"/>
          </p:cNvGraphicFramePr>
          <p:nvPr/>
        </p:nvGraphicFramePr>
        <p:xfrm>
          <a:off x="578022" y="3999340"/>
          <a:ext cx="5048251" cy="2546352"/>
        </p:xfrm>
        <a:graphic>
          <a:graphicData uri="http://schemas.openxmlformats.org/drawingml/2006/table">
            <a:tbl>
              <a:tblPr/>
              <a:tblGrid>
                <a:gridCol w="746354"/>
                <a:gridCol w="912209"/>
                <a:gridCol w="898388"/>
                <a:gridCol w="943308"/>
                <a:gridCol w="815460"/>
                <a:gridCol w="732532"/>
              </a:tblGrid>
              <a:tr h="424392">
                <a:tc>
                  <a:txBody>
                    <a:bodyPr/>
                    <a:lstStyle/>
                    <a:p>
                      <a:pPr algn="r" fontAlgn="b"/>
                      <a:r>
                        <a:rPr lang="en-US" sz="1000" b="1" i="0" u="none" strike="noStrike" dirty="0">
                          <a:effectLst>
                            <a:outerShdw blurRad="38100" dist="38100" dir="2700000" algn="tl">
                              <a:srgbClr val="000000">
                                <a:alpha val="43137"/>
                              </a:srgbClr>
                            </a:outerShdw>
                          </a:effectLst>
                          <a:latin typeface="Arial"/>
                        </a:rPr>
                        <a:t>Operation Day</a:t>
                      </a:r>
                    </a:p>
                  </a:txBody>
                  <a:tcPr marL="9525" marR="9525" marT="9525" marB="0" anchor="b">
                    <a:lnL>
                      <a:noFill/>
                    </a:lnL>
                    <a:lnR>
                      <a:noFill/>
                    </a:lnR>
                    <a:lnT>
                      <a:noFill/>
                    </a:lnT>
                    <a:lnB>
                      <a:noFill/>
                    </a:lnB>
                  </a:tcPr>
                </a:tc>
                <a:tc>
                  <a:txBody>
                    <a:bodyPr/>
                    <a:lstStyle/>
                    <a:p>
                      <a:pPr algn="r" fontAlgn="b"/>
                      <a:r>
                        <a:rPr lang="en-US" sz="1000" b="1" i="0" u="none" strike="noStrike" dirty="0">
                          <a:effectLst>
                            <a:outerShdw blurRad="38100" dist="38100" dir="2700000" algn="tl">
                              <a:srgbClr val="000000">
                                <a:alpha val="43137"/>
                              </a:srgbClr>
                            </a:outerShdw>
                          </a:effectLst>
                          <a:latin typeface="Arial"/>
                        </a:rPr>
                        <a:t>Dialer 1</a:t>
                      </a:r>
                    </a:p>
                  </a:txBody>
                  <a:tcPr marL="9525" marR="9525" marT="9525" marB="0" anchor="b">
                    <a:lnL>
                      <a:noFill/>
                    </a:lnL>
                    <a:lnR>
                      <a:noFill/>
                    </a:lnR>
                    <a:lnT>
                      <a:noFill/>
                    </a:lnT>
                    <a:lnB>
                      <a:noFill/>
                    </a:lnB>
                  </a:tcPr>
                </a:tc>
                <a:tc>
                  <a:txBody>
                    <a:bodyPr/>
                    <a:lstStyle/>
                    <a:p>
                      <a:pPr algn="r" fontAlgn="b"/>
                      <a:r>
                        <a:rPr lang="en-US" sz="1000" b="1" i="0" u="none" strike="noStrike" dirty="0">
                          <a:effectLst>
                            <a:outerShdw blurRad="38100" dist="38100" dir="2700000" algn="tl">
                              <a:srgbClr val="000000">
                                <a:alpha val="43137"/>
                              </a:srgbClr>
                            </a:outerShdw>
                          </a:effectLst>
                          <a:latin typeface="Arial"/>
                        </a:rPr>
                        <a:t>Proactive Contact</a:t>
                      </a:r>
                    </a:p>
                  </a:txBody>
                  <a:tcPr marL="9525" marR="9525" marT="9525" marB="0" anchor="b">
                    <a:lnL>
                      <a:noFill/>
                    </a:lnL>
                    <a:lnR>
                      <a:noFill/>
                    </a:lnR>
                    <a:lnT>
                      <a:noFill/>
                    </a:lnT>
                    <a:lnB>
                      <a:noFill/>
                    </a:lnB>
                  </a:tcPr>
                </a:tc>
                <a:tc>
                  <a:txBody>
                    <a:bodyPr/>
                    <a:lstStyle/>
                    <a:p>
                      <a:pPr algn="r" fontAlgn="b"/>
                      <a:r>
                        <a:rPr lang="en-US" sz="1000" b="1" i="0" u="none" strike="noStrike">
                          <a:effectLst>
                            <a:outerShdw blurRad="38100" dist="38100" dir="2700000" algn="tl">
                              <a:srgbClr val="000000">
                                <a:alpha val="43137"/>
                              </a:srgbClr>
                            </a:outerShdw>
                          </a:effectLst>
                          <a:latin typeface="Arial"/>
                        </a:rPr>
                        <a:t>Accumulated Savings</a:t>
                      </a:r>
                    </a:p>
                  </a:txBody>
                  <a:tcPr marL="9525" marR="9525" marT="9525" marB="0" anchor="b">
                    <a:lnL>
                      <a:noFill/>
                    </a:lnL>
                    <a:lnR>
                      <a:noFill/>
                    </a:lnR>
                    <a:lnT>
                      <a:noFill/>
                    </a:lnT>
                    <a:lnB>
                      <a:noFill/>
                    </a:lnB>
                  </a:tcPr>
                </a:tc>
                <a:tc>
                  <a:txBody>
                    <a:bodyPr/>
                    <a:lstStyle/>
                    <a:p>
                      <a:pPr algn="r" fontAlgn="b"/>
                      <a:r>
                        <a:rPr lang="en-US" sz="1000" b="1" i="0" u="none" strike="noStrike">
                          <a:effectLst>
                            <a:outerShdw blurRad="38100" dist="38100" dir="2700000" algn="tl">
                              <a:srgbClr val="000000">
                                <a:alpha val="43137"/>
                              </a:srgbClr>
                            </a:outerShdw>
                          </a:effectLst>
                          <a:latin typeface="Arial"/>
                        </a:rPr>
                        <a:t>Running Total</a:t>
                      </a:r>
                    </a:p>
                  </a:txBody>
                  <a:tcPr marL="9525" marR="9525" marT="9525" marB="0" anchor="b">
                    <a:lnL>
                      <a:noFill/>
                    </a:lnL>
                    <a:lnR>
                      <a:noFill/>
                    </a:lnR>
                    <a:lnT>
                      <a:noFill/>
                    </a:lnT>
                    <a:lnB>
                      <a:noFill/>
                    </a:lnB>
                  </a:tcPr>
                </a:tc>
                <a:tc>
                  <a:txBody>
                    <a:bodyPr/>
                    <a:lstStyle/>
                    <a:p>
                      <a:pPr algn="r" fontAlgn="b"/>
                      <a:r>
                        <a:rPr lang="en-US" sz="1000" b="1" i="0" u="none" strike="noStrike">
                          <a:effectLst>
                            <a:outerShdw blurRad="38100" dist="38100" dir="2700000" algn="tl">
                              <a:srgbClr val="000000">
                                <a:alpha val="43137"/>
                              </a:srgbClr>
                            </a:outerShdw>
                          </a:effectLst>
                          <a:latin typeface="Arial"/>
                        </a:rPr>
                        <a:t>Ahead or Behind</a:t>
                      </a:r>
                    </a:p>
                  </a:txBody>
                  <a:tcPr marL="9525" marR="9525" marT="9525" marB="0" anchor="b">
                    <a:lnL>
                      <a:noFill/>
                    </a:lnL>
                    <a:lnR>
                      <a:noFill/>
                    </a:lnR>
                    <a:lnT>
                      <a:noFill/>
                    </a:lnT>
                    <a:lnB>
                      <a:noFill/>
                    </a:lnB>
                  </a:tcPr>
                </a:tc>
              </a:tr>
              <a:tr h="212196">
                <a:tc>
                  <a:txBody>
                    <a:bodyPr/>
                    <a:lstStyle/>
                    <a:p>
                      <a:pPr algn="r" fontAlgn="b"/>
                      <a:r>
                        <a:rPr lang="en-US" sz="1000" b="0" i="0" u="none" strike="noStrike">
                          <a:effectLst>
                            <a:outerShdw blurRad="38100" dist="38100" dir="2700000" algn="tl">
                              <a:srgbClr val="000000">
                                <a:alpha val="43137"/>
                              </a:srgbClr>
                            </a:outerShdw>
                          </a:effectLst>
                          <a:latin typeface="Arial"/>
                        </a:rPr>
                        <a:t>1</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$60,000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$60,600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$600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$99,400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Behind</a:t>
                      </a:r>
                    </a:p>
                  </a:txBody>
                  <a:tcPr marL="9525" marR="9525" marT="9525" marB="0" anchor="b">
                    <a:lnL>
                      <a:noFill/>
                    </a:lnL>
                    <a:lnR>
                      <a:noFill/>
                    </a:lnR>
                    <a:lnT>
                      <a:noFill/>
                    </a:lnT>
                    <a:lnB>
                      <a:noFill/>
                    </a:lnB>
                  </a:tcPr>
                </a:tc>
              </a:tr>
              <a:tr h="212196">
                <a:tc>
                  <a:txBody>
                    <a:bodyPr/>
                    <a:lstStyle/>
                    <a:p>
                      <a:pPr algn="r" fontAlgn="b"/>
                      <a:r>
                        <a:rPr lang="en-US" sz="1000" b="0" i="0" u="none" strike="noStrike">
                          <a:effectLst>
                            <a:outerShdw blurRad="38100" dist="38100" dir="2700000" algn="tl">
                              <a:srgbClr val="000000">
                                <a:alpha val="43137"/>
                              </a:srgbClr>
                            </a:outerShdw>
                          </a:effectLst>
                          <a:latin typeface="Arial"/>
                        </a:rPr>
                        <a:t>33</a:t>
                      </a:r>
                    </a:p>
                  </a:txBody>
                  <a:tcPr marL="9525" marR="9525" marT="9525" marB="0" anchor="b">
                    <a:lnL>
                      <a:noFill/>
                    </a:lnL>
                    <a:lnR>
                      <a:noFill/>
                    </a:lnR>
                    <a:lnT>
                      <a:noFill/>
                    </a:lnT>
                    <a:lnB>
                      <a:noFill/>
                    </a:lnB>
                  </a:tcPr>
                </a:tc>
                <a:tc>
                  <a:txBody>
                    <a:bodyPr/>
                    <a:lstStyle/>
                    <a:p>
                      <a:pPr algn="r" fontAlgn="b"/>
                      <a:r>
                        <a:rPr lang="en-US" sz="1000" b="0" i="0" u="none" strike="noStrike" dirty="0">
                          <a:effectLst>
                            <a:outerShdw blurRad="38100" dist="38100" dir="2700000" algn="tl">
                              <a:srgbClr val="000000">
                                <a:alpha val="43137"/>
                              </a:srgbClr>
                            </a:outerShdw>
                          </a:effectLst>
                          <a:latin typeface="Arial"/>
                        </a:rPr>
                        <a:t>$1,980,000 </a:t>
                      </a:r>
                    </a:p>
                  </a:txBody>
                  <a:tcPr marL="9525" marR="9525" marT="9525" marB="0" anchor="b">
                    <a:lnL>
                      <a:noFill/>
                    </a:lnL>
                    <a:lnR>
                      <a:noFill/>
                    </a:lnR>
                    <a:lnT>
                      <a:noFill/>
                    </a:lnT>
                    <a:lnB>
                      <a:noFill/>
                    </a:lnB>
                  </a:tcPr>
                </a:tc>
                <a:tc>
                  <a:txBody>
                    <a:bodyPr/>
                    <a:lstStyle/>
                    <a:p>
                      <a:pPr algn="r" fontAlgn="b"/>
                      <a:r>
                        <a:rPr lang="en-US" sz="1000" b="0" i="0" u="none" strike="noStrike" dirty="0">
                          <a:effectLst>
                            <a:outerShdw blurRad="38100" dist="38100" dir="2700000" algn="tl">
                              <a:srgbClr val="000000">
                                <a:alpha val="43137"/>
                              </a:srgbClr>
                            </a:outerShdw>
                          </a:effectLst>
                          <a:latin typeface="Arial"/>
                        </a:rPr>
                        <a:t>$1,999,800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$19,800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$80,200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Behind</a:t>
                      </a:r>
                    </a:p>
                  </a:txBody>
                  <a:tcPr marL="9525" marR="9525" marT="9525" marB="0" anchor="b">
                    <a:lnL>
                      <a:noFill/>
                    </a:lnL>
                    <a:lnR>
                      <a:noFill/>
                    </a:lnR>
                    <a:lnT>
                      <a:noFill/>
                    </a:lnT>
                    <a:lnB>
                      <a:noFill/>
                    </a:lnB>
                  </a:tcPr>
                </a:tc>
              </a:tr>
              <a:tr h="212196">
                <a:tc>
                  <a:txBody>
                    <a:bodyPr/>
                    <a:lstStyle/>
                    <a:p>
                      <a:pPr algn="r" fontAlgn="b"/>
                      <a:r>
                        <a:rPr lang="en-US" sz="1000" b="0" i="0" u="none" strike="noStrike">
                          <a:effectLst>
                            <a:outerShdw blurRad="38100" dist="38100" dir="2700000" algn="tl">
                              <a:srgbClr val="000000">
                                <a:alpha val="43137"/>
                              </a:srgbClr>
                            </a:outerShdw>
                          </a:effectLst>
                          <a:latin typeface="Arial"/>
                        </a:rPr>
                        <a:t>65</a:t>
                      </a:r>
                    </a:p>
                  </a:txBody>
                  <a:tcPr marL="9525" marR="9525" marT="9525" marB="0" anchor="b">
                    <a:lnL>
                      <a:noFill/>
                    </a:lnL>
                    <a:lnR>
                      <a:noFill/>
                    </a:lnR>
                    <a:lnT>
                      <a:noFill/>
                    </a:lnT>
                    <a:lnB>
                      <a:noFill/>
                    </a:lnB>
                  </a:tcPr>
                </a:tc>
                <a:tc>
                  <a:txBody>
                    <a:bodyPr/>
                    <a:lstStyle/>
                    <a:p>
                      <a:pPr algn="r" fontAlgn="b"/>
                      <a:r>
                        <a:rPr lang="en-US" sz="1000" b="0" i="0" u="none" strike="noStrike" dirty="0">
                          <a:effectLst>
                            <a:outerShdw blurRad="38100" dist="38100" dir="2700000" algn="tl">
                              <a:srgbClr val="000000">
                                <a:alpha val="43137"/>
                              </a:srgbClr>
                            </a:outerShdw>
                          </a:effectLst>
                          <a:latin typeface="Arial"/>
                        </a:rPr>
                        <a:t>$3,900,000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$3,939,000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$39,000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$61,000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Behind</a:t>
                      </a:r>
                    </a:p>
                  </a:txBody>
                  <a:tcPr marL="9525" marR="9525" marT="9525" marB="0" anchor="b">
                    <a:lnL>
                      <a:noFill/>
                    </a:lnL>
                    <a:lnR>
                      <a:noFill/>
                    </a:lnR>
                    <a:lnT>
                      <a:noFill/>
                    </a:lnT>
                    <a:lnB>
                      <a:noFill/>
                    </a:lnB>
                  </a:tcPr>
                </a:tc>
              </a:tr>
              <a:tr h="212196">
                <a:tc>
                  <a:txBody>
                    <a:bodyPr/>
                    <a:lstStyle/>
                    <a:p>
                      <a:pPr algn="r" fontAlgn="b"/>
                      <a:r>
                        <a:rPr lang="en-US" sz="1000" b="0" i="0" u="none" strike="noStrike">
                          <a:effectLst>
                            <a:outerShdw blurRad="38100" dist="38100" dir="2700000" algn="tl">
                              <a:srgbClr val="000000">
                                <a:alpha val="43137"/>
                              </a:srgbClr>
                            </a:outerShdw>
                          </a:effectLst>
                          <a:latin typeface="Arial"/>
                        </a:rPr>
                        <a:t>95</a:t>
                      </a:r>
                    </a:p>
                  </a:txBody>
                  <a:tcPr marL="9525" marR="9525" marT="9525" marB="0" anchor="b">
                    <a:lnL>
                      <a:noFill/>
                    </a:lnL>
                    <a:lnR>
                      <a:noFill/>
                    </a:lnR>
                    <a:lnT>
                      <a:noFill/>
                    </a:lnT>
                    <a:lnB>
                      <a:noFill/>
                    </a:lnB>
                  </a:tcPr>
                </a:tc>
                <a:tc>
                  <a:txBody>
                    <a:bodyPr/>
                    <a:lstStyle/>
                    <a:p>
                      <a:pPr algn="r" fontAlgn="b"/>
                      <a:r>
                        <a:rPr lang="en-US" sz="1000" b="0" i="0" u="none" strike="noStrike" dirty="0">
                          <a:effectLst>
                            <a:outerShdw blurRad="38100" dist="38100" dir="2700000" algn="tl">
                              <a:srgbClr val="000000">
                                <a:alpha val="43137"/>
                              </a:srgbClr>
                            </a:outerShdw>
                          </a:effectLst>
                          <a:latin typeface="Arial"/>
                        </a:rPr>
                        <a:t>$5,700,000 </a:t>
                      </a:r>
                    </a:p>
                  </a:txBody>
                  <a:tcPr marL="9525" marR="9525" marT="9525" marB="0" anchor="b">
                    <a:lnL>
                      <a:noFill/>
                    </a:lnL>
                    <a:lnR>
                      <a:noFill/>
                    </a:lnR>
                    <a:lnT>
                      <a:noFill/>
                    </a:lnT>
                    <a:lnB>
                      <a:noFill/>
                    </a:lnB>
                  </a:tcPr>
                </a:tc>
                <a:tc>
                  <a:txBody>
                    <a:bodyPr/>
                    <a:lstStyle/>
                    <a:p>
                      <a:pPr algn="r" fontAlgn="b"/>
                      <a:r>
                        <a:rPr lang="en-US" sz="1000" b="0" i="0" u="none" strike="noStrike" dirty="0">
                          <a:effectLst>
                            <a:outerShdw blurRad="38100" dist="38100" dir="2700000" algn="tl">
                              <a:srgbClr val="000000">
                                <a:alpha val="43137"/>
                              </a:srgbClr>
                            </a:outerShdw>
                          </a:effectLst>
                          <a:latin typeface="Arial"/>
                        </a:rPr>
                        <a:t>$5,757,000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$57,000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$43,000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Behind</a:t>
                      </a:r>
                    </a:p>
                  </a:txBody>
                  <a:tcPr marL="9525" marR="9525" marT="9525" marB="0" anchor="b">
                    <a:lnL>
                      <a:noFill/>
                    </a:lnL>
                    <a:lnR>
                      <a:noFill/>
                    </a:lnR>
                    <a:lnT>
                      <a:noFill/>
                    </a:lnT>
                    <a:lnB>
                      <a:noFill/>
                    </a:lnB>
                  </a:tcPr>
                </a:tc>
              </a:tr>
              <a:tr h="212196">
                <a:tc>
                  <a:txBody>
                    <a:bodyPr/>
                    <a:lstStyle/>
                    <a:p>
                      <a:pPr algn="r" fontAlgn="b"/>
                      <a:r>
                        <a:rPr lang="en-US" sz="1000" b="0" i="0" u="none" strike="noStrike">
                          <a:effectLst>
                            <a:outerShdw blurRad="38100" dist="38100" dir="2700000" algn="tl">
                              <a:srgbClr val="000000">
                                <a:alpha val="43137"/>
                              </a:srgbClr>
                            </a:outerShdw>
                          </a:effectLst>
                          <a:latin typeface="Arial"/>
                        </a:rPr>
                        <a:t>126</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$7,560,000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$7,635,600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$75,600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$24,400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Behind</a:t>
                      </a:r>
                    </a:p>
                  </a:txBody>
                  <a:tcPr marL="9525" marR="9525" marT="9525" marB="0" anchor="b">
                    <a:lnL>
                      <a:noFill/>
                    </a:lnL>
                    <a:lnR>
                      <a:noFill/>
                    </a:lnR>
                    <a:lnT>
                      <a:noFill/>
                    </a:lnT>
                    <a:lnB>
                      <a:noFill/>
                    </a:lnB>
                  </a:tcPr>
                </a:tc>
              </a:tr>
              <a:tr h="212196">
                <a:tc>
                  <a:txBody>
                    <a:bodyPr/>
                    <a:lstStyle/>
                    <a:p>
                      <a:pPr algn="r" fontAlgn="b"/>
                      <a:r>
                        <a:rPr lang="en-US" sz="1000" b="0" i="0" u="none" strike="noStrike">
                          <a:effectLst>
                            <a:outerShdw blurRad="38100" dist="38100" dir="2700000" algn="tl">
                              <a:srgbClr val="000000">
                                <a:alpha val="43137"/>
                              </a:srgbClr>
                            </a:outerShdw>
                          </a:effectLst>
                          <a:latin typeface="Arial"/>
                        </a:rPr>
                        <a:t>157</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$9,420,000 </a:t>
                      </a:r>
                    </a:p>
                  </a:txBody>
                  <a:tcPr marL="9525" marR="9525" marT="9525" marB="0" anchor="b">
                    <a:lnL>
                      <a:noFill/>
                    </a:lnL>
                    <a:lnR>
                      <a:noFill/>
                    </a:lnR>
                    <a:lnT>
                      <a:noFill/>
                    </a:lnT>
                    <a:lnB>
                      <a:noFill/>
                    </a:lnB>
                  </a:tcPr>
                </a:tc>
                <a:tc>
                  <a:txBody>
                    <a:bodyPr/>
                    <a:lstStyle/>
                    <a:p>
                      <a:pPr algn="r" fontAlgn="b"/>
                      <a:r>
                        <a:rPr lang="en-US" sz="1000" b="0" i="0" u="none" strike="noStrike" dirty="0">
                          <a:effectLst>
                            <a:outerShdw blurRad="38100" dist="38100" dir="2700000" algn="tl">
                              <a:srgbClr val="000000">
                                <a:alpha val="43137"/>
                              </a:srgbClr>
                            </a:outerShdw>
                          </a:effectLst>
                          <a:latin typeface="Arial"/>
                        </a:rPr>
                        <a:t>$9,514,200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$94,200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$5,800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Behind</a:t>
                      </a:r>
                    </a:p>
                  </a:txBody>
                  <a:tcPr marL="9525" marR="9525" marT="9525" marB="0" anchor="b">
                    <a:lnL>
                      <a:noFill/>
                    </a:lnL>
                    <a:lnR>
                      <a:noFill/>
                    </a:lnR>
                    <a:lnT>
                      <a:noFill/>
                    </a:lnT>
                    <a:lnB>
                      <a:noFill/>
                    </a:lnB>
                  </a:tcPr>
                </a:tc>
              </a:tr>
              <a:tr h="212196">
                <a:tc>
                  <a:txBody>
                    <a:bodyPr/>
                    <a:lstStyle/>
                    <a:p>
                      <a:pPr algn="r" fontAlgn="b"/>
                      <a:r>
                        <a:rPr lang="en-US" sz="1000" b="0" i="0" u="none" strike="noStrike">
                          <a:effectLst>
                            <a:outerShdw blurRad="38100" dist="38100" dir="2700000" algn="tl">
                              <a:srgbClr val="000000">
                                <a:alpha val="43137"/>
                              </a:srgbClr>
                            </a:outerShdw>
                          </a:effectLst>
                          <a:latin typeface="Arial"/>
                        </a:rPr>
                        <a:t>167</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$10,020,000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$10,120,200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$100,200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($200)</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339B09"/>
                          </a:solidFill>
                          <a:effectLst>
                            <a:outerShdw blurRad="38100" dist="38100" dir="2700000" algn="tl">
                              <a:srgbClr val="000000">
                                <a:alpha val="43137"/>
                              </a:srgbClr>
                            </a:outerShdw>
                          </a:effectLst>
                          <a:latin typeface="Arial"/>
                        </a:rPr>
                        <a:t>Ahead</a:t>
                      </a:r>
                    </a:p>
                  </a:txBody>
                  <a:tcPr marL="9525" marR="9525" marT="9525" marB="0" anchor="b">
                    <a:lnL>
                      <a:noFill/>
                    </a:lnL>
                    <a:lnR>
                      <a:noFill/>
                    </a:lnR>
                    <a:lnT>
                      <a:noFill/>
                    </a:lnT>
                    <a:lnB>
                      <a:noFill/>
                    </a:lnB>
                  </a:tcPr>
                </a:tc>
              </a:tr>
              <a:tr h="212196">
                <a:tc>
                  <a:txBody>
                    <a:bodyPr/>
                    <a:lstStyle/>
                    <a:p>
                      <a:pPr algn="r" fontAlgn="b"/>
                      <a:r>
                        <a:rPr lang="en-US" sz="1000" b="0" i="0" u="none" strike="noStrike">
                          <a:effectLst>
                            <a:outerShdw blurRad="38100" dist="38100" dir="2700000" algn="tl">
                              <a:srgbClr val="000000">
                                <a:alpha val="43137"/>
                              </a:srgbClr>
                            </a:outerShdw>
                          </a:effectLst>
                          <a:latin typeface="Arial"/>
                        </a:rPr>
                        <a:t>168</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$10,080,000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$10,180,800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$100,800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($800)</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339B09"/>
                          </a:solidFill>
                          <a:effectLst>
                            <a:outerShdw blurRad="38100" dist="38100" dir="2700000" algn="tl">
                              <a:srgbClr val="000000">
                                <a:alpha val="43137"/>
                              </a:srgbClr>
                            </a:outerShdw>
                          </a:effectLst>
                          <a:latin typeface="Arial"/>
                        </a:rPr>
                        <a:t>Ahead</a:t>
                      </a:r>
                    </a:p>
                  </a:txBody>
                  <a:tcPr marL="9525" marR="9525" marT="9525" marB="0" anchor="b">
                    <a:lnL>
                      <a:noFill/>
                    </a:lnL>
                    <a:lnR>
                      <a:noFill/>
                    </a:lnR>
                    <a:lnT>
                      <a:noFill/>
                    </a:lnT>
                    <a:lnB>
                      <a:noFill/>
                    </a:lnB>
                  </a:tcPr>
                </a:tc>
              </a:tr>
              <a:tr h="212196">
                <a:tc>
                  <a:txBody>
                    <a:bodyPr/>
                    <a:lstStyle/>
                    <a:p>
                      <a:pPr algn="r" fontAlgn="b"/>
                      <a:r>
                        <a:rPr lang="en-US" sz="1000" b="0" i="0" u="none" strike="noStrike">
                          <a:effectLst>
                            <a:outerShdw blurRad="38100" dist="38100" dir="2700000" algn="tl">
                              <a:srgbClr val="000000">
                                <a:alpha val="43137"/>
                              </a:srgbClr>
                            </a:outerShdw>
                          </a:effectLst>
                          <a:latin typeface="Arial"/>
                        </a:rPr>
                        <a:t>200</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$12,000,000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$12,120,000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$120,000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($20,000)</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339B09"/>
                          </a:solidFill>
                          <a:effectLst>
                            <a:outerShdw blurRad="38100" dist="38100" dir="2700000" algn="tl">
                              <a:srgbClr val="000000">
                                <a:alpha val="43137"/>
                              </a:srgbClr>
                            </a:outerShdw>
                          </a:effectLst>
                          <a:latin typeface="Arial"/>
                        </a:rPr>
                        <a:t>Ahead</a:t>
                      </a:r>
                    </a:p>
                  </a:txBody>
                  <a:tcPr marL="9525" marR="9525" marT="9525" marB="0" anchor="b">
                    <a:lnL>
                      <a:noFill/>
                    </a:lnL>
                    <a:lnR>
                      <a:noFill/>
                    </a:lnR>
                    <a:lnT>
                      <a:noFill/>
                    </a:lnT>
                    <a:lnB>
                      <a:noFill/>
                    </a:lnB>
                  </a:tcPr>
                </a:tc>
              </a:tr>
              <a:tr h="212196">
                <a:tc>
                  <a:txBody>
                    <a:bodyPr/>
                    <a:lstStyle/>
                    <a:p>
                      <a:pPr algn="r" fontAlgn="b"/>
                      <a:r>
                        <a:rPr lang="en-US" sz="1000" b="0" i="0" u="none" strike="noStrike">
                          <a:effectLst>
                            <a:outerShdw blurRad="38100" dist="38100" dir="2700000" algn="tl">
                              <a:srgbClr val="000000">
                                <a:alpha val="43137"/>
                              </a:srgbClr>
                            </a:outerShdw>
                          </a:effectLst>
                          <a:latin typeface="Arial"/>
                        </a:rPr>
                        <a:t>365</a:t>
                      </a:r>
                    </a:p>
                  </a:txBody>
                  <a:tcPr marL="9525" marR="9525" marT="9525" marB="0" anchor="b">
                    <a:lnL>
                      <a:noFill/>
                    </a:lnL>
                    <a:lnR>
                      <a:noFill/>
                    </a:lnR>
                    <a:lnT>
                      <a:noFill/>
                    </a:lnT>
                    <a:lnB>
                      <a:noFill/>
                    </a:lnB>
                  </a:tcPr>
                </a:tc>
                <a:tc>
                  <a:txBody>
                    <a:bodyPr/>
                    <a:lstStyle/>
                    <a:p>
                      <a:pPr algn="r" fontAlgn="b"/>
                      <a:r>
                        <a:rPr lang="en-US" sz="1000" b="0" i="0" u="none" strike="noStrike" dirty="0">
                          <a:effectLst>
                            <a:outerShdw blurRad="38100" dist="38100" dir="2700000" algn="tl">
                              <a:srgbClr val="000000">
                                <a:alpha val="43137"/>
                              </a:srgbClr>
                            </a:outerShdw>
                          </a:effectLst>
                          <a:latin typeface="Arial"/>
                        </a:rPr>
                        <a:t>$21,900,000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$22,119,000 </a:t>
                      </a:r>
                    </a:p>
                  </a:txBody>
                  <a:tcPr marL="9525" marR="9525" marT="9525" marB="0" anchor="b">
                    <a:lnL>
                      <a:noFill/>
                    </a:lnL>
                    <a:lnR>
                      <a:noFill/>
                    </a:lnR>
                    <a:lnT>
                      <a:noFill/>
                    </a:lnT>
                    <a:lnB>
                      <a:noFill/>
                    </a:lnB>
                  </a:tcPr>
                </a:tc>
                <a:tc>
                  <a:txBody>
                    <a:bodyPr/>
                    <a:lstStyle/>
                    <a:p>
                      <a:pPr algn="r" fontAlgn="b"/>
                      <a:r>
                        <a:rPr lang="en-US" sz="1000" b="0" i="0" u="none" strike="noStrike">
                          <a:effectLst>
                            <a:outerShdw blurRad="38100" dist="38100" dir="2700000" algn="tl">
                              <a:srgbClr val="000000">
                                <a:alpha val="43137"/>
                              </a:srgbClr>
                            </a:outerShdw>
                          </a:effectLst>
                          <a:latin typeface="Arial"/>
                        </a:rPr>
                        <a:t>$219,000 </a:t>
                      </a:r>
                    </a:p>
                  </a:txBody>
                  <a:tcPr marL="9525" marR="9525" marT="9525" marB="0" anchor="b">
                    <a:lnL>
                      <a:noFill/>
                    </a:lnL>
                    <a:lnR>
                      <a:noFill/>
                    </a:lnR>
                    <a:lnT>
                      <a:noFill/>
                    </a:lnT>
                    <a:lnB>
                      <a:noFill/>
                    </a:lnB>
                  </a:tcPr>
                </a:tc>
                <a:tc>
                  <a:txBody>
                    <a:bodyPr/>
                    <a:lstStyle/>
                    <a:p>
                      <a:pPr algn="r" fontAlgn="b"/>
                      <a:r>
                        <a:rPr lang="en-US" sz="1000" b="0" i="0" u="none" strike="noStrike" dirty="0">
                          <a:effectLst>
                            <a:outerShdw blurRad="38100" dist="38100" dir="2700000" algn="tl">
                              <a:srgbClr val="000000">
                                <a:alpha val="43137"/>
                              </a:srgbClr>
                            </a:outerShdw>
                          </a:effectLst>
                          <a:latin typeface="Arial"/>
                        </a:rPr>
                        <a:t>($119,000)</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339B09"/>
                          </a:solidFill>
                          <a:effectLst>
                            <a:outerShdw blurRad="38100" dist="38100" dir="2700000" algn="tl">
                              <a:srgbClr val="000000">
                                <a:alpha val="43137"/>
                              </a:srgbClr>
                            </a:outerShdw>
                          </a:effectLst>
                          <a:latin typeface="Arial"/>
                        </a:rPr>
                        <a:t>Ahead</a:t>
                      </a:r>
                    </a:p>
                  </a:txBody>
                  <a:tcPr marL="9525" marR="9525" marT="9525" marB="0" anchor="b">
                    <a:lnL>
                      <a:noFill/>
                    </a:lnL>
                    <a:lnR>
                      <a:noFill/>
                    </a:lnR>
                    <a:lnT>
                      <a:noFill/>
                    </a:lnT>
                    <a:lnB>
                      <a:noFill/>
                    </a:lnB>
                  </a:tcPr>
                </a:tc>
              </a:tr>
            </a:tbl>
          </a:graphicData>
        </a:graphic>
      </p:graphicFrame>
      <p:sp>
        <p:nvSpPr>
          <p:cNvPr id="20" name="Oval 19"/>
          <p:cNvSpPr/>
          <p:nvPr/>
        </p:nvSpPr>
        <p:spPr>
          <a:xfrm>
            <a:off x="3379948" y="2408456"/>
            <a:ext cx="1460500" cy="317500"/>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282"/>
          <p:cNvSpPr txBox="1">
            <a:spLocks noChangeArrowheads="1"/>
          </p:cNvSpPr>
          <p:nvPr/>
        </p:nvSpPr>
        <p:spPr bwMode="auto">
          <a:xfrm>
            <a:off x="457200" y="1257416"/>
            <a:ext cx="7962900" cy="339725"/>
          </a:xfrm>
          <a:prstGeom prst="rect">
            <a:avLst/>
          </a:prstGeom>
          <a:noFill/>
          <a:ln w="9525">
            <a:noFill/>
            <a:miter lim="800000"/>
            <a:headEnd/>
            <a:tailEnd/>
          </a:ln>
        </p:spPr>
        <p:txBody>
          <a:bodyPr tIns="0" rIns="0" bIns="0">
            <a:spAutoFit/>
          </a:bodyPr>
          <a:lstStyle/>
          <a:p>
            <a:r>
              <a:rPr lang="en-US" sz="2200" dirty="0" smtClean="0">
                <a:solidFill>
                  <a:srgbClr val="CC0000"/>
                </a:solidFill>
              </a:rPr>
              <a:t>Example Proactive Contact Business Case</a:t>
            </a:r>
            <a:endParaRPr lang="en-US" sz="2200" dirty="0">
              <a:solidFill>
                <a:srgbClr val="CC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9" presetClass="entr" presetSubtype="0" fill="hold" nodeType="with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dissolve">
                                      <p:cBhvr>
                                        <p:cTn id="22" dur="500"/>
                                        <p:tgtEl>
                                          <p:spTgt spid="25">
                                            <p:txEl>
                                              <p:pRg st="0" end="0"/>
                                            </p:txEl>
                                          </p:spTgt>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par>
                          <p:cTn id="31" fill="hold">
                            <p:stCondLst>
                              <p:cond delay="0"/>
                            </p:stCondLst>
                            <p:childTnLst>
                              <p:par>
                                <p:cTn id="32" presetID="9"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1" presetClass="exit" presetSubtype="0" fill="hold"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par>
                                <p:cTn id="40" presetID="9" presetClass="entr" presetSubtype="0" fill="hold" nodeType="withEffect">
                                  <p:stCondLst>
                                    <p:cond delay="0"/>
                                  </p:stCondLst>
                                  <p:childTnLst>
                                    <p:set>
                                      <p:cBhvr>
                                        <p:cTn id="41" dur="1" fill="hold">
                                          <p:stCondLst>
                                            <p:cond delay="0"/>
                                          </p:stCondLst>
                                        </p:cTn>
                                        <p:tgtEl>
                                          <p:spTgt spid="25">
                                            <p:txEl>
                                              <p:pRg st="2" end="2"/>
                                            </p:txEl>
                                          </p:spTgt>
                                        </p:tgtEl>
                                        <p:attrNameLst>
                                          <p:attrName>style.visibility</p:attrName>
                                        </p:attrNameLst>
                                      </p:cBhvr>
                                      <p:to>
                                        <p:strVal val="visible"/>
                                      </p:to>
                                    </p:set>
                                    <p:animEffect transition="in" filter="dissolve">
                                      <p:cBhvr>
                                        <p:cTn id="42" dur="500"/>
                                        <p:tgtEl>
                                          <p:spTgt spid="25">
                                            <p:txEl>
                                              <p:pRg st="2" end="2"/>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25">
                                            <p:txEl>
                                              <p:pRg st="3" end="3"/>
                                            </p:txEl>
                                          </p:spTgt>
                                        </p:tgtEl>
                                        <p:attrNameLst>
                                          <p:attrName>style.visibility</p:attrName>
                                        </p:attrNameLst>
                                      </p:cBhvr>
                                      <p:to>
                                        <p:strVal val="visible"/>
                                      </p:to>
                                    </p:set>
                                    <p:animEffect transition="in" filter="dissolve">
                                      <p:cBhvr>
                                        <p:cTn id="45"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5"/>
          <p:cNvSpPr>
            <a:spLocks noGrp="1" noChangeArrowheads="1"/>
          </p:cNvSpPr>
          <p:nvPr>
            <p:ph type="title"/>
          </p:nvPr>
        </p:nvSpPr>
        <p:spPr/>
        <p:txBody>
          <a:bodyPr/>
          <a:lstStyle/>
          <a:p>
            <a:r>
              <a:rPr lang="en-US" smtClean="0"/>
              <a:t>Case Study: Wescom Credit Union</a:t>
            </a:r>
            <a:endParaRPr lang="en-GB" dirty="0" smtClean="0"/>
          </a:p>
        </p:txBody>
      </p:sp>
      <p:sp>
        <p:nvSpPr>
          <p:cNvPr id="11" name="Content Placeholder 10"/>
          <p:cNvSpPr>
            <a:spLocks noGrp="1"/>
          </p:cNvSpPr>
          <p:nvPr>
            <p:ph idx="1"/>
          </p:nvPr>
        </p:nvSpPr>
        <p:spPr/>
        <p:txBody>
          <a:bodyPr/>
          <a:lstStyle/>
          <a:p>
            <a:r>
              <a:rPr lang="en-GB" sz="2000" b="1" dirty="0" smtClean="0">
                <a:solidFill>
                  <a:srgbClr val="C00000"/>
                </a:solidFill>
              </a:rPr>
              <a:t>Challenges and Needs</a:t>
            </a:r>
          </a:p>
          <a:p>
            <a:pPr lvl="1"/>
            <a:r>
              <a:rPr lang="en-US" sz="2000" dirty="0" smtClean="0"/>
              <a:t>Increasing delinquencies in $4 billion loan portfolio</a:t>
            </a:r>
          </a:p>
          <a:p>
            <a:pPr lvl="1"/>
            <a:r>
              <a:rPr lang="en-US" sz="2000" dirty="0" smtClean="0"/>
              <a:t>Improve predicative dialing capabilities</a:t>
            </a:r>
          </a:p>
          <a:p>
            <a:pPr lvl="1"/>
            <a:r>
              <a:rPr lang="en-US" sz="2000" dirty="0" smtClean="0"/>
              <a:t>Deliver more robust campaigns</a:t>
            </a:r>
          </a:p>
          <a:p>
            <a:pPr lvl="1"/>
            <a:r>
              <a:rPr lang="en-US" sz="2000" dirty="0" smtClean="0"/>
              <a:t>Improve customer satisfaction </a:t>
            </a:r>
            <a:endParaRPr lang="en-GB" sz="2000" dirty="0" smtClean="0"/>
          </a:p>
          <a:p>
            <a:r>
              <a:rPr lang="en-GB" sz="2000" b="1" dirty="0" smtClean="0">
                <a:solidFill>
                  <a:srgbClr val="C00000"/>
                </a:solidFill>
              </a:rPr>
              <a:t>Solution</a:t>
            </a:r>
          </a:p>
          <a:p>
            <a:pPr lvl="1"/>
            <a:r>
              <a:rPr lang="en-US" sz="2000" dirty="0" smtClean="0"/>
              <a:t>Avaya Proactive Contact with Avaya Voice Portal</a:t>
            </a:r>
          </a:p>
          <a:p>
            <a:r>
              <a:rPr lang="en-GB" sz="2000" b="1" dirty="0" smtClean="0">
                <a:solidFill>
                  <a:srgbClr val="C00000"/>
                </a:solidFill>
              </a:rPr>
              <a:t>Results</a:t>
            </a:r>
          </a:p>
          <a:p>
            <a:pPr lvl="1"/>
            <a:r>
              <a:rPr lang="en-US" sz="2000" dirty="0" smtClean="0"/>
              <a:t>$35.5M reduction of delinquencies in 8 months</a:t>
            </a:r>
          </a:p>
          <a:p>
            <a:pPr lvl="1"/>
            <a:r>
              <a:rPr lang="en-US" sz="2000" dirty="0" smtClean="0"/>
              <a:t>Reduction of 1-60 day delinquencies outstanding by 19%</a:t>
            </a:r>
          </a:p>
          <a:p>
            <a:pPr lvl="1"/>
            <a:r>
              <a:rPr lang="en-US" sz="2000" dirty="0" smtClean="0"/>
              <a:t>Net gain of $2.4M in first 8 months </a:t>
            </a:r>
          </a:p>
          <a:p>
            <a:pPr lvl="1"/>
            <a:r>
              <a:rPr lang="en-US" sz="2000" dirty="0" smtClean="0"/>
              <a:t>$5M Return on Investment over 3 years</a:t>
            </a:r>
          </a:p>
          <a:p>
            <a:pPr lvl="1"/>
            <a:r>
              <a:rPr lang="en-US" sz="2000" dirty="0" smtClean="0"/>
              <a:t>Solution upgrade paid for itself in 3 months</a:t>
            </a:r>
          </a:p>
        </p:txBody>
      </p:sp>
      <p:sp>
        <p:nvSpPr>
          <p:cNvPr id="81922" name="Rectangle 3"/>
          <p:cNvSpPr txBox="1">
            <a:spLocks noChangeArrowheads="1"/>
          </p:cNvSpPr>
          <p:nvPr/>
        </p:nvSpPr>
        <p:spPr bwMode="auto">
          <a:xfrm>
            <a:off x="2830513" y="1390650"/>
            <a:ext cx="5254625" cy="1066800"/>
          </a:xfrm>
          <a:prstGeom prst="rect">
            <a:avLst/>
          </a:prstGeom>
          <a:noFill/>
          <a:ln w="9525">
            <a:noFill/>
            <a:miter lim="800000"/>
            <a:headEnd/>
            <a:tailEnd/>
          </a:ln>
        </p:spPr>
        <p:txBody>
          <a:bodyPr/>
          <a:lstStyle/>
          <a:p>
            <a:pPr marL="177800" indent="-177800">
              <a:lnSpc>
                <a:spcPct val="80000"/>
              </a:lnSpc>
              <a:spcBef>
                <a:spcPct val="50000"/>
              </a:spcBef>
              <a:buClr>
                <a:srgbClr val="FF6600"/>
              </a:buClr>
              <a:tabLst>
                <a:tab pos="174625" algn="l"/>
              </a:tabLst>
            </a:pPr>
            <a:endParaRPr lang="en-GB" sz="1600" dirty="0">
              <a:solidFill>
                <a:schemeClr val="tx1"/>
              </a:solidFill>
              <a:cs typeface="Arial" pitchFamily="34" charset="0"/>
            </a:endParaRPr>
          </a:p>
        </p:txBody>
      </p:sp>
      <p:sp>
        <p:nvSpPr>
          <p:cNvPr id="81929" name="Rectangle 3"/>
          <p:cNvSpPr txBox="1">
            <a:spLocks noChangeArrowheads="1"/>
          </p:cNvSpPr>
          <p:nvPr/>
        </p:nvSpPr>
        <p:spPr bwMode="auto">
          <a:xfrm>
            <a:off x="4532313" y="4057650"/>
            <a:ext cx="4289425" cy="1066800"/>
          </a:xfrm>
          <a:prstGeom prst="rect">
            <a:avLst/>
          </a:prstGeom>
          <a:noFill/>
          <a:ln w="9525">
            <a:noFill/>
            <a:miter lim="800000"/>
            <a:headEnd/>
            <a:tailEnd/>
          </a:ln>
        </p:spPr>
        <p:txBody>
          <a:bodyPr/>
          <a:lstStyle/>
          <a:p>
            <a:pPr marL="177800" indent="-177800">
              <a:buClr>
                <a:schemeClr val="accent1"/>
              </a:buClr>
              <a:buFontTx/>
              <a:buChar char="•"/>
              <a:tabLst>
                <a:tab pos="174625" algn="l"/>
              </a:tabLst>
            </a:pPr>
            <a:endParaRPr lang="en-US" sz="1600" dirty="0">
              <a:solidFill>
                <a:schemeClr val="tx1"/>
              </a:solidFill>
            </a:endParaRPr>
          </a:p>
        </p:txBody>
      </p:sp>
      <p:pic>
        <p:nvPicPr>
          <p:cNvPr id="14" name="Picture 4"/>
          <p:cNvPicPr>
            <a:picLocks noChangeAspect="1"/>
          </p:cNvPicPr>
          <p:nvPr/>
        </p:nvPicPr>
        <p:blipFill>
          <a:blip r:embed="rId3" cstate="print"/>
          <a:srcRect/>
          <a:stretch>
            <a:fillRect/>
          </a:stretch>
        </p:blipFill>
        <p:spPr bwMode="auto">
          <a:xfrm>
            <a:off x="6387418" y="528638"/>
            <a:ext cx="2299382" cy="8620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7"/>
          <p:cNvGrpSpPr>
            <a:grpSpLocks/>
          </p:cNvGrpSpPr>
          <p:nvPr/>
        </p:nvGrpSpPr>
        <p:grpSpPr bwMode="auto">
          <a:xfrm>
            <a:off x="0" y="1490663"/>
            <a:ext cx="9144000" cy="3565525"/>
            <a:chOff x="0" y="964"/>
            <a:chExt cx="5760" cy="2246"/>
          </a:xfrm>
        </p:grpSpPr>
        <p:sp>
          <p:nvSpPr>
            <p:cNvPr id="8211" name="Rectangle 42"/>
            <p:cNvSpPr>
              <a:spLocks noChangeArrowheads="1"/>
            </p:cNvSpPr>
            <p:nvPr/>
          </p:nvSpPr>
          <p:spPr bwMode="invGray">
            <a:xfrm>
              <a:off x="0" y="964"/>
              <a:ext cx="5760" cy="2246"/>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a:solidFill>
                  <a:schemeClr val="tx1"/>
                </a:solidFill>
              </a:endParaRPr>
            </a:p>
          </p:txBody>
        </p:sp>
        <p:grpSp>
          <p:nvGrpSpPr>
            <p:cNvPr id="3" name="Group 826"/>
            <p:cNvGrpSpPr>
              <a:grpSpLocks/>
            </p:cNvGrpSpPr>
            <p:nvPr/>
          </p:nvGrpSpPr>
          <p:grpSpPr bwMode="auto">
            <a:xfrm>
              <a:off x="0" y="1004"/>
              <a:ext cx="5563" cy="2197"/>
              <a:chOff x="197" y="1004"/>
              <a:chExt cx="5563" cy="2197"/>
            </a:xfrm>
          </p:grpSpPr>
          <p:sp>
            <p:nvSpPr>
              <p:cNvPr id="8213" name="Rectangle 7"/>
              <p:cNvSpPr>
                <a:spLocks noChangeArrowheads="1"/>
              </p:cNvSpPr>
              <p:nvPr/>
            </p:nvSpPr>
            <p:spPr bwMode="invGray">
              <a:xfrm>
                <a:off x="2187" y="1004"/>
                <a:ext cx="192" cy="17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8214" name="Rectangle 8"/>
              <p:cNvSpPr>
                <a:spLocks noChangeArrowheads="1"/>
              </p:cNvSpPr>
              <p:nvPr/>
            </p:nvSpPr>
            <p:spPr bwMode="invGray">
              <a:xfrm>
                <a:off x="1988" y="1004"/>
                <a:ext cx="192" cy="173"/>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8215" name="Rectangle 14"/>
              <p:cNvSpPr>
                <a:spLocks noChangeArrowheads="1"/>
              </p:cNvSpPr>
              <p:nvPr/>
            </p:nvSpPr>
            <p:spPr bwMode="invGray">
              <a:xfrm>
                <a:off x="5568" y="100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16" name="Rectangle 15"/>
              <p:cNvSpPr>
                <a:spLocks noChangeArrowheads="1"/>
              </p:cNvSpPr>
              <p:nvPr/>
            </p:nvSpPr>
            <p:spPr bwMode="invGray">
              <a:xfrm>
                <a:off x="5369" y="100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17" name="Rectangle 16"/>
              <p:cNvSpPr>
                <a:spLocks noChangeArrowheads="1"/>
              </p:cNvSpPr>
              <p:nvPr/>
            </p:nvSpPr>
            <p:spPr bwMode="invGray">
              <a:xfrm>
                <a:off x="5170" y="100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18" name="Rectangle 17"/>
              <p:cNvSpPr>
                <a:spLocks noChangeArrowheads="1"/>
              </p:cNvSpPr>
              <p:nvPr/>
            </p:nvSpPr>
            <p:spPr bwMode="invGray">
              <a:xfrm>
                <a:off x="4971" y="100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19" name="Rectangle 18"/>
              <p:cNvSpPr>
                <a:spLocks noChangeArrowheads="1"/>
              </p:cNvSpPr>
              <p:nvPr/>
            </p:nvSpPr>
            <p:spPr bwMode="invGray">
              <a:xfrm>
                <a:off x="4772" y="100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20" name="Rectangle 19"/>
              <p:cNvSpPr>
                <a:spLocks noChangeArrowheads="1"/>
              </p:cNvSpPr>
              <p:nvPr/>
            </p:nvSpPr>
            <p:spPr bwMode="invGray">
              <a:xfrm>
                <a:off x="4573" y="100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21" name="Rectangle 20"/>
              <p:cNvSpPr>
                <a:spLocks noChangeArrowheads="1"/>
              </p:cNvSpPr>
              <p:nvPr/>
            </p:nvSpPr>
            <p:spPr bwMode="invGray">
              <a:xfrm>
                <a:off x="4374" y="100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22" name="Rectangle 21"/>
              <p:cNvSpPr>
                <a:spLocks noChangeArrowheads="1"/>
              </p:cNvSpPr>
              <p:nvPr/>
            </p:nvSpPr>
            <p:spPr bwMode="invGray">
              <a:xfrm>
                <a:off x="4176" y="1004"/>
                <a:ext cx="192" cy="173"/>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8223" name="Rectangle 22"/>
              <p:cNvSpPr>
                <a:spLocks noChangeArrowheads="1"/>
              </p:cNvSpPr>
              <p:nvPr/>
            </p:nvSpPr>
            <p:spPr bwMode="invGray">
              <a:xfrm>
                <a:off x="3977" y="100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24" name="Rectangle 23"/>
              <p:cNvSpPr>
                <a:spLocks noChangeArrowheads="1"/>
              </p:cNvSpPr>
              <p:nvPr/>
            </p:nvSpPr>
            <p:spPr bwMode="invGray">
              <a:xfrm>
                <a:off x="3778" y="100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25" name="Rectangle 24"/>
              <p:cNvSpPr>
                <a:spLocks noChangeArrowheads="1"/>
              </p:cNvSpPr>
              <p:nvPr/>
            </p:nvSpPr>
            <p:spPr bwMode="invGray">
              <a:xfrm>
                <a:off x="3579" y="1004"/>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226" name="Rectangle 26"/>
              <p:cNvSpPr>
                <a:spLocks noChangeArrowheads="1"/>
              </p:cNvSpPr>
              <p:nvPr/>
            </p:nvSpPr>
            <p:spPr bwMode="invGray">
              <a:xfrm>
                <a:off x="3181" y="100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27" name="Rectangle 27"/>
              <p:cNvSpPr>
                <a:spLocks noChangeArrowheads="1"/>
              </p:cNvSpPr>
              <p:nvPr/>
            </p:nvSpPr>
            <p:spPr bwMode="invGray">
              <a:xfrm>
                <a:off x="2982" y="1004"/>
                <a:ext cx="192" cy="17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8228" name="Rectangle 29"/>
              <p:cNvSpPr>
                <a:spLocks noChangeArrowheads="1"/>
              </p:cNvSpPr>
              <p:nvPr/>
            </p:nvSpPr>
            <p:spPr bwMode="invGray">
              <a:xfrm>
                <a:off x="2585" y="1188"/>
                <a:ext cx="192" cy="173"/>
              </a:xfrm>
              <a:prstGeom prst="rect">
                <a:avLst/>
              </a:prstGeom>
              <a:solidFill>
                <a:srgbClr val="D10811"/>
              </a:solidFill>
              <a:ln w="9525" algn="ctr">
                <a:noFill/>
                <a:miter lim="800000"/>
                <a:headEnd/>
                <a:tailEnd/>
              </a:ln>
            </p:spPr>
            <p:txBody>
              <a:bodyPr wrap="none" anchor="ctr"/>
              <a:lstStyle/>
              <a:p>
                <a:endParaRPr lang="en-US">
                  <a:solidFill>
                    <a:schemeClr val="tx1"/>
                  </a:solidFill>
                </a:endParaRPr>
              </a:p>
            </p:txBody>
          </p:sp>
          <p:sp>
            <p:nvSpPr>
              <p:cNvPr id="8229" name="Rectangle 34"/>
              <p:cNvSpPr>
                <a:spLocks noChangeArrowheads="1"/>
              </p:cNvSpPr>
              <p:nvPr/>
            </p:nvSpPr>
            <p:spPr bwMode="invGray">
              <a:xfrm>
                <a:off x="1590" y="1188"/>
                <a:ext cx="192" cy="173"/>
              </a:xfrm>
              <a:prstGeom prst="rect">
                <a:avLst/>
              </a:prstGeom>
              <a:solidFill>
                <a:srgbClr val="D10811">
                  <a:alpha val="39999"/>
                </a:srgbClr>
              </a:solidFill>
              <a:ln w="9525">
                <a:noFill/>
                <a:miter lim="800000"/>
                <a:headEnd/>
                <a:tailEnd/>
              </a:ln>
            </p:spPr>
            <p:txBody>
              <a:bodyPr wrap="none" anchor="ctr"/>
              <a:lstStyle/>
              <a:p>
                <a:endParaRPr lang="en-US">
                  <a:solidFill>
                    <a:schemeClr val="tx1"/>
                  </a:solidFill>
                </a:endParaRPr>
              </a:p>
            </p:txBody>
          </p:sp>
          <p:sp>
            <p:nvSpPr>
              <p:cNvPr id="8230" name="Rectangle 37"/>
              <p:cNvSpPr>
                <a:spLocks noChangeArrowheads="1"/>
              </p:cNvSpPr>
              <p:nvPr/>
            </p:nvSpPr>
            <p:spPr bwMode="invGray">
              <a:xfrm>
                <a:off x="994" y="1188"/>
                <a:ext cx="192" cy="173"/>
              </a:xfrm>
              <a:prstGeom prst="rect">
                <a:avLst/>
              </a:prstGeom>
              <a:solidFill>
                <a:srgbClr val="D10811">
                  <a:alpha val="16862"/>
                </a:srgbClr>
              </a:solidFill>
              <a:ln w="9525">
                <a:noFill/>
                <a:miter lim="800000"/>
                <a:headEnd/>
                <a:tailEnd/>
              </a:ln>
            </p:spPr>
            <p:txBody>
              <a:bodyPr wrap="none" anchor="ctr"/>
              <a:lstStyle/>
              <a:p>
                <a:endParaRPr lang="en-US">
                  <a:solidFill>
                    <a:schemeClr val="tx1"/>
                  </a:solidFill>
                </a:endParaRPr>
              </a:p>
            </p:txBody>
          </p:sp>
          <p:sp>
            <p:nvSpPr>
              <p:cNvPr id="8231" name="Rectangle 38"/>
              <p:cNvSpPr>
                <a:spLocks noChangeArrowheads="1"/>
              </p:cNvSpPr>
              <p:nvPr/>
            </p:nvSpPr>
            <p:spPr bwMode="invGray">
              <a:xfrm>
                <a:off x="795" y="118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32" name="Rectangle 41"/>
              <p:cNvSpPr>
                <a:spLocks noChangeArrowheads="1"/>
              </p:cNvSpPr>
              <p:nvPr/>
            </p:nvSpPr>
            <p:spPr bwMode="invGray">
              <a:xfrm>
                <a:off x="5568" y="118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33" name="Rectangle 42"/>
              <p:cNvSpPr>
                <a:spLocks noChangeArrowheads="1"/>
              </p:cNvSpPr>
              <p:nvPr/>
            </p:nvSpPr>
            <p:spPr bwMode="invGray">
              <a:xfrm>
                <a:off x="5369" y="118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34" name="Rectangle 43"/>
              <p:cNvSpPr>
                <a:spLocks noChangeArrowheads="1"/>
              </p:cNvSpPr>
              <p:nvPr/>
            </p:nvSpPr>
            <p:spPr bwMode="invGray">
              <a:xfrm>
                <a:off x="5170" y="118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35" name="Rectangle 45"/>
              <p:cNvSpPr>
                <a:spLocks noChangeArrowheads="1"/>
              </p:cNvSpPr>
              <p:nvPr/>
            </p:nvSpPr>
            <p:spPr bwMode="invGray">
              <a:xfrm>
                <a:off x="4772" y="118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36" name="Rectangle 46"/>
              <p:cNvSpPr>
                <a:spLocks noChangeArrowheads="1"/>
              </p:cNvSpPr>
              <p:nvPr/>
            </p:nvSpPr>
            <p:spPr bwMode="invGray">
              <a:xfrm>
                <a:off x="4573" y="1188"/>
                <a:ext cx="192" cy="173"/>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8237" name="Rectangle 48"/>
              <p:cNvSpPr>
                <a:spLocks noChangeArrowheads="1"/>
              </p:cNvSpPr>
              <p:nvPr/>
            </p:nvSpPr>
            <p:spPr bwMode="invGray">
              <a:xfrm>
                <a:off x="4176" y="1188"/>
                <a:ext cx="192" cy="173"/>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8238" name="Rectangle 49"/>
              <p:cNvSpPr>
                <a:spLocks noChangeArrowheads="1"/>
              </p:cNvSpPr>
              <p:nvPr/>
            </p:nvSpPr>
            <p:spPr bwMode="invGray">
              <a:xfrm>
                <a:off x="3977" y="1188"/>
                <a:ext cx="192" cy="173"/>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8239" name="Rectangle 51"/>
              <p:cNvSpPr>
                <a:spLocks noChangeArrowheads="1"/>
              </p:cNvSpPr>
              <p:nvPr/>
            </p:nvSpPr>
            <p:spPr bwMode="invGray">
              <a:xfrm>
                <a:off x="3579" y="1188"/>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240" name="Rectangle 57"/>
              <p:cNvSpPr>
                <a:spLocks noChangeArrowheads="1"/>
              </p:cNvSpPr>
              <p:nvPr/>
            </p:nvSpPr>
            <p:spPr bwMode="invGray">
              <a:xfrm>
                <a:off x="2386" y="1372"/>
                <a:ext cx="192" cy="17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8241" name="Rectangle 58"/>
              <p:cNvSpPr>
                <a:spLocks noChangeArrowheads="1"/>
              </p:cNvSpPr>
              <p:nvPr/>
            </p:nvSpPr>
            <p:spPr bwMode="invGray">
              <a:xfrm>
                <a:off x="2187" y="1372"/>
                <a:ext cx="192" cy="173"/>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8242" name="Rectangle 60"/>
              <p:cNvSpPr>
                <a:spLocks noChangeArrowheads="1"/>
              </p:cNvSpPr>
              <p:nvPr/>
            </p:nvSpPr>
            <p:spPr bwMode="invGray">
              <a:xfrm>
                <a:off x="1789" y="1372"/>
                <a:ext cx="192" cy="173"/>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8243" name="Rectangle 63"/>
              <p:cNvSpPr>
                <a:spLocks noChangeArrowheads="1"/>
              </p:cNvSpPr>
              <p:nvPr/>
            </p:nvSpPr>
            <p:spPr bwMode="invGray">
              <a:xfrm>
                <a:off x="1193" y="1372"/>
                <a:ext cx="192" cy="173"/>
              </a:xfrm>
              <a:prstGeom prst="rect">
                <a:avLst/>
              </a:prstGeom>
              <a:solidFill>
                <a:srgbClr val="D10811">
                  <a:alpha val="30196"/>
                </a:srgbClr>
              </a:solidFill>
              <a:ln w="9525">
                <a:noFill/>
                <a:miter lim="800000"/>
                <a:headEnd/>
                <a:tailEnd/>
              </a:ln>
            </p:spPr>
            <p:txBody>
              <a:bodyPr wrap="none" anchor="ctr"/>
              <a:lstStyle/>
              <a:p>
                <a:endParaRPr lang="en-US">
                  <a:solidFill>
                    <a:schemeClr val="tx1"/>
                  </a:solidFill>
                </a:endParaRPr>
              </a:p>
            </p:txBody>
          </p:sp>
          <p:sp>
            <p:nvSpPr>
              <p:cNvPr id="8244" name="Rectangle 66"/>
              <p:cNvSpPr>
                <a:spLocks noChangeArrowheads="1"/>
              </p:cNvSpPr>
              <p:nvPr/>
            </p:nvSpPr>
            <p:spPr bwMode="invGray">
              <a:xfrm>
                <a:off x="596" y="1372"/>
                <a:ext cx="192" cy="173"/>
              </a:xfrm>
              <a:prstGeom prst="rect">
                <a:avLst/>
              </a:prstGeom>
              <a:solidFill>
                <a:srgbClr val="D10811">
                  <a:alpha val="16862"/>
                </a:srgbClr>
              </a:solidFill>
              <a:ln w="9525">
                <a:noFill/>
                <a:miter lim="800000"/>
                <a:headEnd/>
                <a:tailEnd/>
              </a:ln>
            </p:spPr>
            <p:txBody>
              <a:bodyPr wrap="none" anchor="ctr"/>
              <a:lstStyle/>
              <a:p>
                <a:endParaRPr lang="en-US">
                  <a:solidFill>
                    <a:schemeClr val="tx1"/>
                  </a:solidFill>
                </a:endParaRPr>
              </a:p>
            </p:txBody>
          </p:sp>
          <p:sp>
            <p:nvSpPr>
              <p:cNvPr id="8245" name="Rectangle 68"/>
              <p:cNvSpPr>
                <a:spLocks noChangeArrowheads="1"/>
              </p:cNvSpPr>
              <p:nvPr/>
            </p:nvSpPr>
            <p:spPr bwMode="invGray">
              <a:xfrm>
                <a:off x="5568" y="1372"/>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46" name="Rectangle 71"/>
              <p:cNvSpPr>
                <a:spLocks noChangeArrowheads="1"/>
              </p:cNvSpPr>
              <p:nvPr/>
            </p:nvSpPr>
            <p:spPr bwMode="invGray">
              <a:xfrm>
                <a:off x="4971" y="1372"/>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47" name="Rectangle 73"/>
              <p:cNvSpPr>
                <a:spLocks noChangeArrowheads="1"/>
              </p:cNvSpPr>
              <p:nvPr/>
            </p:nvSpPr>
            <p:spPr bwMode="invGray">
              <a:xfrm>
                <a:off x="4573" y="1372"/>
                <a:ext cx="192" cy="173"/>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8248" name="Rectangle 76"/>
              <p:cNvSpPr>
                <a:spLocks noChangeArrowheads="1"/>
              </p:cNvSpPr>
              <p:nvPr/>
            </p:nvSpPr>
            <p:spPr bwMode="invGray">
              <a:xfrm>
                <a:off x="3977" y="1372"/>
                <a:ext cx="192" cy="173"/>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8249" name="Rectangle 78"/>
              <p:cNvSpPr>
                <a:spLocks noChangeArrowheads="1"/>
              </p:cNvSpPr>
              <p:nvPr/>
            </p:nvSpPr>
            <p:spPr bwMode="invGray">
              <a:xfrm>
                <a:off x="3579" y="1372"/>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50" name="Rectangle 82"/>
              <p:cNvSpPr>
                <a:spLocks noChangeArrowheads="1"/>
              </p:cNvSpPr>
              <p:nvPr/>
            </p:nvSpPr>
            <p:spPr bwMode="invGray">
              <a:xfrm>
                <a:off x="2784" y="1556"/>
                <a:ext cx="192" cy="17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8251" name="Rectangle 86"/>
              <p:cNvSpPr>
                <a:spLocks noChangeArrowheads="1"/>
              </p:cNvSpPr>
              <p:nvPr/>
            </p:nvSpPr>
            <p:spPr bwMode="invGray">
              <a:xfrm>
                <a:off x="1988" y="1556"/>
                <a:ext cx="192" cy="173"/>
              </a:xfrm>
              <a:prstGeom prst="rect">
                <a:avLst/>
              </a:prstGeom>
              <a:solidFill>
                <a:srgbClr val="D10811">
                  <a:alpha val="52156"/>
                </a:srgbClr>
              </a:solidFill>
              <a:ln w="9525">
                <a:noFill/>
                <a:miter lim="800000"/>
                <a:headEnd/>
                <a:tailEnd/>
              </a:ln>
            </p:spPr>
            <p:txBody>
              <a:bodyPr wrap="none" anchor="ctr"/>
              <a:lstStyle/>
              <a:p>
                <a:endParaRPr lang="en-US">
                  <a:solidFill>
                    <a:schemeClr val="tx1"/>
                  </a:solidFill>
                </a:endParaRPr>
              </a:p>
            </p:txBody>
          </p:sp>
          <p:sp>
            <p:nvSpPr>
              <p:cNvPr id="8252" name="Rectangle 90"/>
              <p:cNvSpPr>
                <a:spLocks noChangeArrowheads="1"/>
              </p:cNvSpPr>
              <p:nvPr/>
            </p:nvSpPr>
            <p:spPr bwMode="invGray">
              <a:xfrm>
                <a:off x="1193" y="1556"/>
                <a:ext cx="192" cy="173"/>
              </a:xfrm>
              <a:prstGeom prst="rect">
                <a:avLst/>
              </a:prstGeom>
              <a:solidFill>
                <a:srgbClr val="D10811">
                  <a:alpha val="30196"/>
                </a:srgbClr>
              </a:solidFill>
              <a:ln w="9525">
                <a:noFill/>
                <a:miter lim="800000"/>
                <a:headEnd/>
                <a:tailEnd/>
              </a:ln>
            </p:spPr>
            <p:txBody>
              <a:bodyPr wrap="none" anchor="ctr"/>
              <a:lstStyle/>
              <a:p>
                <a:endParaRPr lang="en-US">
                  <a:solidFill>
                    <a:schemeClr val="tx1"/>
                  </a:solidFill>
                </a:endParaRPr>
              </a:p>
            </p:txBody>
          </p:sp>
          <p:sp>
            <p:nvSpPr>
              <p:cNvPr id="8253" name="Rectangle 95"/>
              <p:cNvSpPr>
                <a:spLocks noChangeArrowheads="1"/>
              </p:cNvSpPr>
              <p:nvPr/>
            </p:nvSpPr>
            <p:spPr bwMode="invGray">
              <a:xfrm>
                <a:off x="5568" y="1556"/>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54" name="Rectangle 96"/>
              <p:cNvSpPr>
                <a:spLocks noChangeArrowheads="1"/>
              </p:cNvSpPr>
              <p:nvPr/>
            </p:nvSpPr>
            <p:spPr bwMode="invGray">
              <a:xfrm>
                <a:off x="5369" y="1556"/>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55" name="Rectangle 97"/>
              <p:cNvSpPr>
                <a:spLocks noChangeArrowheads="1"/>
              </p:cNvSpPr>
              <p:nvPr/>
            </p:nvSpPr>
            <p:spPr bwMode="invGray">
              <a:xfrm>
                <a:off x="5170" y="1556"/>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56" name="Rectangle 99"/>
              <p:cNvSpPr>
                <a:spLocks noChangeArrowheads="1"/>
              </p:cNvSpPr>
              <p:nvPr/>
            </p:nvSpPr>
            <p:spPr bwMode="invGray">
              <a:xfrm>
                <a:off x="4772" y="1556"/>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57" name="Rectangle 101"/>
              <p:cNvSpPr>
                <a:spLocks noChangeArrowheads="1"/>
              </p:cNvSpPr>
              <p:nvPr/>
            </p:nvSpPr>
            <p:spPr bwMode="invGray">
              <a:xfrm>
                <a:off x="4374" y="1556"/>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58" name="Rectangle 102"/>
              <p:cNvSpPr>
                <a:spLocks noChangeArrowheads="1"/>
              </p:cNvSpPr>
              <p:nvPr/>
            </p:nvSpPr>
            <p:spPr bwMode="invGray">
              <a:xfrm>
                <a:off x="4176" y="1556"/>
                <a:ext cx="192" cy="173"/>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8259" name="Rectangle 104"/>
              <p:cNvSpPr>
                <a:spLocks noChangeArrowheads="1"/>
              </p:cNvSpPr>
              <p:nvPr/>
            </p:nvSpPr>
            <p:spPr bwMode="invGray">
              <a:xfrm>
                <a:off x="3778" y="1556"/>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60" name="Rectangle 106"/>
              <p:cNvSpPr>
                <a:spLocks noChangeArrowheads="1"/>
              </p:cNvSpPr>
              <p:nvPr/>
            </p:nvSpPr>
            <p:spPr bwMode="invGray">
              <a:xfrm>
                <a:off x="3380" y="1556"/>
                <a:ext cx="192" cy="173"/>
              </a:xfrm>
              <a:prstGeom prst="rect">
                <a:avLst/>
              </a:prstGeom>
              <a:solidFill>
                <a:srgbClr val="D10811"/>
              </a:solidFill>
              <a:ln w="9525" algn="ctr">
                <a:noFill/>
                <a:miter lim="800000"/>
                <a:headEnd/>
                <a:tailEnd/>
              </a:ln>
            </p:spPr>
            <p:txBody>
              <a:bodyPr wrap="none" anchor="ctr"/>
              <a:lstStyle/>
              <a:p>
                <a:endParaRPr lang="en-US">
                  <a:solidFill>
                    <a:schemeClr val="tx1"/>
                  </a:solidFill>
                </a:endParaRPr>
              </a:p>
            </p:txBody>
          </p:sp>
          <p:sp>
            <p:nvSpPr>
              <p:cNvPr id="8261" name="Rectangle 107"/>
              <p:cNvSpPr>
                <a:spLocks noChangeArrowheads="1"/>
              </p:cNvSpPr>
              <p:nvPr/>
            </p:nvSpPr>
            <p:spPr bwMode="invGray">
              <a:xfrm>
                <a:off x="3181" y="1556"/>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262" name="Rectangle 108"/>
              <p:cNvSpPr>
                <a:spLocks noChangeArrowheads="1"/>
              </p:cNvSpPr>
              <p:nvPr/>
            </p:nvSpPr>
            <p:spPr bwMode="invGray">
              <a:xfrm>
                <a:off x="2982" y="1556"/>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263" name="Rectangle 109"/>
              <p:cNvSpPr>
                <a:spLocks noChangeArrowheads="1"/>
              </p:cNvSpPr>
              <p:nvPr/>
            </p:nvSpPr>
            <p:spPr bwMode="invGray">
              <a:xfrm>
                <a:off x="2783" y="1740"/>
                <a:ext cx="192" cy="173"/>
              </a:xfrm>
              <a:prstGeom prst="rect">
                <a:avLst/>
              </a:prstGeom>
              <a:solidFill>
                <a:srgbClr val="D10811">
                  <a:alpha val="0"/>
                </a:srgbClr>
              </a:solidFill>
              <a:ln w="9525" algn="ctr">
                <a:noFill/>
                <a:miter lim="800000"/>
                <a:headEnd/>
                <a:tailEnd/>
              </a:ln>
            </p:spPr>
            <p:txBody>
              <a:bodyPr wrap="none" anchor="ctr"/>
              <a:lstStyle/>
              <a:p>
                <a:endParaRPr lang="en-US">
                  <a:solidFill>
                    <a:schemeClr val="tx1"/>
                  </a:solidFill>
                </a:endParaRPr>
              </a:p>
            </p:txBody>
          </p:sp>
          <p:sp>
            <p:nvSpPr>
              <p:cNvPr id="8264" name="Rectangle 110"/>
              <p:cNvSpPr>
                <a:spLocks noChangeArrowheads="1"/>
              </p:cNvSpPr>
              <p:nvPr/>
            </p:nvSpPr>
            <p:spPr bwMode="invGray">
              <a:xfrm>
                <a:off x="2584" y="1740"/>
                <a:ext cx="192" cy="173"/>
              </a:xfrm>
              <a:prstGeom prst="rect">
                <a:avLst/>
              </a:prstGeom>
              <a:solidFill>
                <a:srgbClr val="D10811">
                  <a:alpha val="16862"/>
                </a:srgbClr>
              </a:solidFill>
              <a:ln w="9525" algn="ctr">
                <a:noFill/>
                <a:miter lim="800000"/>
                <a:headEnd/>
                <a:tailEnd/>
              </a:ln>
            </p:spPr>
            <p:txBody>
              <a:bodyPr wrap="none" anchor="ctr"/>
              <a:lstStyle/>
              <a:p>
                <a:endParaRPr lang="en-US">
                  <a:solidFill>
                    <a:schemeClr val="tx1"/>
                  </a:solidFill>
                </a:endParaRPr>
              </a:p>
            </p:txBody>
          </p:sp>
          <p:sp>
            <p:nvSpPr>
              <p:cNvPr id="8265" name="Rectangle 111"/>
              <p:cNvSpPr>
                <a:spLocks noChangeArrowheads="1"/>
              </p:cNvSpPr>
              <p:nvPr/>
            </p:nvSpPr>
            <p:spPr bwMode="invGray">
              <a:xfrm>
                <a:off x="2385" y="1740"/>
                <a:ext cx="192" cy="17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8266" name="Rectangle 113"/>
              <p:cNvSpPr>
                <a:spLocks noChangeArrowheads="1"/>
              </p:cNvSpPr>
              <p:nvPr/>
            </p:nvSpPr>
            <p:spPr bwMode="invGray">
              <a:xfrm>
                <a:off x="1987" y="1740"/>
                <a:ext cx="192" cy="173"/>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8267" name="Rectangle 115"/>
              <p:cNvSpPr>
                <a:spLocks noChangeArrowheads="1"/>
              </p:cNvSpPr>
              <p:nvPr/>
            </p:nvSpPr>
            <p:spPr bwMode="invGray">
              <a:xfrm>
                <a:off x="1589" y="1740"/>
                <a:ext cx="192" cy="173"/>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8268" name="Rectangle 118"/>
              <p:cNvSpPr>
                <a:spLocks noChangeArrowheads="1"/>
              </p:cNvSpPr>
              <p:nvPr/>
            </p:nvSpPr>
            <p:spPr bwMode="invGray">
              <a:xfrm>
                <a:off x="993" y="1740"/>
                <a:ext cx="192" cy="173"/>
              </a:xfrm>
              <a:prstGeom prst="rect">
                <a:avLst/>
              </a:prstGeom>
              <a:solidFill>
                <a:srgbClr val="D10811">
                  <a:alpha val="36862"/>
                </a:srgbClr>
              </a:solidFill>
              <a:ln w="9525" algn="ctr">
                <a:noFill/>
                <a:miter lim="800000"/>
                <a:headEnd/>
                <a:tailEnd/>
              </a:ln>
            </p:spPr>
            <p:txBody>
              <a:bodyPr wrap="none" anchor="ctr"/>
              <a:lstStyle/>
              <a:p>
                <a:endParaRPr lang="en-US">
                  <a:solidFill>
                    <a:schemeClr val="tx1"/>
                  </a:solidFill>
                </a:endParaRPr>
              </a:p>
            </p:txBody>
          </p:sp>
          <p:sp>
            <p:nvSpPr>
              <p:cNvPr id="8269" name="Rectangle 122"/>
              <p:cNvSpPr>
                <a:spLocks noChangeArrowheads="1"/>
              </p:cNvSpPr>
              <p:nvPr/>
            </p:nvSpPr>
            <p:spPr bwMode="invGray">
              <a:xfrm>
                <a:off x="5567" y="1740"/>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70" name="Rectangle 124"/>
              <p:cNvSpPr>
                <a:spLocks noChangeArrowheads="1"/>
              </p:cNvSpPr>
              <p:nvPr/>
            </p:nvSpPr>
            <p:spPr bwMode="invGray">
              <a:xfrm>
                <a:off x="5169" y="1740"/>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71" name="Rectangle 125"/>
              <p:cNvSpPr>
                <a:spLocks noChangeArrowheads="1"/>
              </p:cNvSpPr>
              <p:nvPr/>
            </p:nvSpPr>
            <p:spPr bwMode="invGray">
              <a:xfrm>
                <a:off x="4970" y="1740"/>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72" name="Rectangle 127"/>
              <p:cNvSpPr>
                <a:spLocks noChangeArrowheads="1"/>
              </p:cNvSpPr>
              <p:nvPr/>
            </p:nvSpPr>
            <p:spPr bwMode="invGray">
              <a:xfrm>
                <a:off x="4572" y="1740"/>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73" name="Rectangle 129"/>
              <p:cNvSpPr>
                <a:spLocks noChangeArrowheads="1"/>
              </p:cNvSpPr>
              <p:nvPr/>
            </p:nvSpPr>
            <p:spPr bwMode="invGray">
              <a:xfrm>
                <a:off x="4175" y="1740"/>
                <a:ext cx="192" cy="173"/>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8274" name="Rectangle 130"/>
              <p:cNvSpPr>
                <a:spLocks noChangeArrowheads="1"/>
              </p:cNvSpPr>
              <p:nvPr/>
            </p:nvSpPr>
            <p:spPr bwMode="invGray">
              <a:xfrm>
                <a:off x="3976" y="1740"/>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75" name="Rectangle 132"/>
              <p:cNvSpPr>
                <a:spLocks noChangeArrowheads="1"/>
              </p:cNvSpPr>
              <p:nvPr/>
            </p:nvSpPr>
            <p:spPr bwMode="invGray">
              <a:xfrm>
                <a:off x="3578" y="1740"/>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276" name="Rectangle 135"/>
              <p:cNvSpPr>
                <a:spLocks noChangeArrowheads="1"/>
              </p:cNvSpPr>
              <p:nvPr/>
            </p:nvSpPr>
            <p:spPr bwMode="invGray">
              <a:xfrm>
                <a:off x="2981" y="1740"/>
                <a:ext cx="192" cy="17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8277" name="Rectangle 137"/>
              <p:cNvSpPr>
                <a:spLocks noChangeArrowheads="1"/>
              </p:cNvSpPr>
              <p:nvPr/>
            </p:nvSpPr>
            <p:spPr bwMode="invGray">
              <a:xfrm>
                <a:off x="2584" y="1924"/>
                <a:ext cx="192" cy="17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8278" name="Rectangle 139"/>
              <p:cNvSpPr>
                <a:spLocks noChangeArrowheads="1"/>
              </p:cNvSpPr>
              <p:nvPr/>
            </p:nvSpPr>
            <p:spPr bwMode="invGray">
              <a:xfrm>
                <a:off x="2186" y="1924"/>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279" name="Rectangle 142"/>
              <p:cNvSpPr>
                <a:spLocks noChangeArrowheads="1"/>
              </p:cNvSpPr>
              <p:nvPr/>
            </p:nvSpPr>
            <p:spPr bwMode="invGray">
              <a:xfrm>
                <a:off x="1589" y="1924"/>
                <a:ext cx="192" cy="173"/>
              </a:xfrm>
              <a:prstGeom prst="rect">
                <a:avLst/>
              </a:prstGeom>
              <a:solidFill>
                <a:srgbClr val="D10811">
                  <a:alpha val="39999"/>
                </a:srgbClr>
              </a:solidFill>
              <a:ln w="9525">
                <a:noFill/>
                <a:miter lim="800000"/>
                <a:headEnd/>
                <a:tailEnd/>
              </a:ln>
            </p:spPr>
            <p:txBody>
              <a:bodyPr wrap="none" anchor="ctr"/>
              <a:lstStyle/>
              <a:p>
                <a:endParaRPr lang="en-US">
                  <a:solidFill>
                    <a:schemeClr val="tx1"/>
                  </a:solidFill>
                </a:endParaRPr>
              </a:p>
            </p:txBody>
          </p:sp>
          <p:sp>
            <p:nvSpPr>
              <p:cNvPr id="8280" name="Rectangle 145"/>
              <p:cNvSpPr>
                <a:spLocks noChangeArrowheads="1"/>
              </p:cNvSpPr>
              <p:nvPr/>
            </p:nvSpPr>
            <p:spPr bwMode="invGray">
              <a:xfrm>
                <a:off x="993" y="1924"/>
                <a:ext cx="192" cy="173"/>
              </a:xfrm>
              <a:prstGeom prst="rect">
                <a:avLst/>
              </a:prstGeom>
              <a:solidFill>
                <a:srgbClr val="D10811">
                  <a:alpha val="30196"/>
                </a:srgbClr>
              </a:solidFill>
              <a:ln w="9525">
                <a:noFill/>
                <a:miter lim="800000"/>
                <a:headEnd/>
                <a:tailEnd/>
              </a:ln>
            </p:spPr>
            <p:txBody>
              <a:bodyPr wrap="none" anchor="ctr"/>
              <a:lstStyle/>
              <a:p>
                <a:endParaRPr lang="en-US">
                  <a:solidFill>
                    <a:schemeClr val="tx1"/>
                  </a:solidFill>
                </a:endParaRPr>
              </a:p>
            </p:txBody>
          </p:sp>
          <p:sp>
            <p:nvSpPr>
              <p:cNvPr id="8281" name="Rectangle 147"/>
              <p:cNvSpPr>
                <a:spLocks noChangeArrowheads="1"/>
              </p:cNvSpPr>
              <p:nvPr/>
            </p:nvSpPr>
            <p:spPr bwMode="invGray">
              <a:xfrm>
                <a:off x="595" y="1924"/>
                <a:ext cx="192" cy="173"/>
              </a:xfrm>
              <a:prstGeom prst="rect">
                <a:avLst/>
              </a:prstGeom>
              <a:solidFill>
                <a:srgbClr val="D10811">
                  <a:alpha val="30196"/>
                </a:srgbClr>
              </a:solidFill>
              <a:ln w="9525">
                <a:noFill/>
                <a:miter lim="800000"/>
                <a:headEnd/>
                <a:tailEnd/>
              </a:ln>
            </p:spPr>
            <p:txBody>
              <a:bodyPr wrap="none" anchor="ctr"/>
              <a:lstStyle/>
              <a:p>
                <a:endParaRPr lang="en-US">
                  <a:solidFill>
                    <a:schemeClr val="tx1"/>
                  </a:solidFill>
                </a:endParaRPr>
              </a:p>
            </p:txBody>
          </p:sp>
          <p:sp>
            <p:nvSpPr>
              <p:cNvPr id="8282" name="Rectangle 150"/>
              <p:cNvSpPr>
                <a:spLocks noChangeArrowheads="1"/>
              </p:cNvSpPr>
              <p:nvPr/>
            </p:nvSpPr>
            <p:spPr bwMode="invGray">
              <a:xfrm>
                <a:off x="5368" y="192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83" name="Rectangle 151"/>
              <p:cNvSpPr>
                <a:spLocks noChangeArrowheads="1"/>
              </p:cNvSpPr>
              <p:nvPr/>
            </p:nvSpPr>
            <p:spPr bwMode="invGray">
              <a:xfrm>
                <a:off x="5169" y="192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84" name="Rectangle 153"/>
              <p:cNvSpPr>
                <a:spLocks noChangeArrowheads="1"/>
              </p:cNvSpPr>
              <p:nvPr/>
            </p:nvSpPr>
            <p:spPr bwMode="invGray">
              <a:xfrm>
                <a:off x="4771" y="192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85" name="Rectangle 155"/>
              <p:cNvSpPr>
                <a:spLocks noChangeArrowheads="1"/>
              </p:cNvSpPr>
              <p:nvPr/>
            </p:nvSpPr>
            <p:spPr bwMode="invGray">
              <a:xfrm>
                <a:off x="4373" y="1924"/>
                <a:ext cx="192" cy="173"/>
              </a:xfrm>
              <a:prstGeom prst="rect">
                <a:avLst/>
              </a:prstGeom>
              <a:solidFill>
                <a:srgbClr val="D10811">
                  <a:alpha val="0"/>
                </a:srgbClr>
              </a:solidFill>
              <a:ln w="9525">
                <a:noFill/>
                <a:miter lim="800000"/>
                <a:headEnd/>
                <a:tailEnd/>
              </a:ln>
            </p:spPr>
            <p:txBody>
              <a:bodyPr wrap="none" anchor="ctr"/>
              <a:lstStyle/>
              <a:p>
                <a:endParaRPr lang="en-US">
                  <a:solidFill>
                    <a:schemeClr val="tx1"/>
                  </a:solidFill>
                </a:endParaRPr>
              </a:p>
            </p:txBody>
          </p:sp>
          <p:sp>
            <p:nvSpPr>
              <p:cNvPr id="8286" name="Rectangle 158"/>
              <p:cNvSpPr>
                <a:spLocks noChangeArrowheads="1"/>
              </p:cNvSpPr>
              <p:nvPr/>
            </p:nvSpPr>
            <p:spPr bwMode="invGray">
              <a:xfrm>
                <a:off x="3777" y="192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87" name="Rectangle 161"/>
              <p:cNvSpPr>
                <a:spLocks noChangeArrowheads="1"/>
              </p:cNvSpPr>
              <p:nvPr/>
            </p:nvSpPr>
            <p:spPr bwMode="invGray">
              <a:xfrm>
                <a:off x="3180" y="1924"/>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288" name="Rectangle 164"/>
              <p:cNvSpPr>
                <a:spLocks noChangeArrowheads="1"/>
              </p:cNvSpPr>
              <p:nvPr/>
            </p:nvSpPr>
            <p:spPr bwMode="invGray">
              <a:xfrm>
                <a:off x="2584" y="2108"/>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289" name="Rectangle 167"/>
              <p:cNvSpPr>
                <a:spLocks noChangeArrowheads="1"/>
              </p:cNvSpPr>
              <p:nvPr/>
            </p:nvSpPr>
            <p:spPr bwMode="invGray">
              <a:xfrm>
                <a:off x="1987" y="2108"/>
                <a:ext cx="192" cy="173"/>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8290" name="Rectangle 169"/>
              <p:cNvSpPr>
                <a:spLocks noChangeArrowheads="1"/>
              </p:cNvSpPr>
              <p:nvPr/>
            </p:nvSpPr>
            <p:spPr bwMode="invGray">
              <a:xfrm>
                <a:off x="1589" y="2108"/>
                <a:ext cx="192" cy="173"/>
              </a:xfrm>
              <a:prstGeom prst="rect">
                <a:avLst/>
              </a:prstGeom>
              <a:solidFill>
                <a:srgbClr val="D10811">
                  <a:alpha val="39999"/>
                </a:srgbClr>
              </a:solidFill>
              <a:ln w="9525">
                <a:noFill/>
                <a:miter lim="800000"/>
                <a:headEnd/>
                <a:tailEnd/>
              </a:ln>
            </p:spPr>
            <p:txBody>
              <a:bodyPr wrap="none" anchor="ctr"/>
              <a:lstStyle/>
              <a:p>
                <a:endParaRPr lang="en-US">
                  <a:solidFill>
                    <a:schemeClr val="tx1"/>
                  </a:solidFill>
                </a:endParaRPr>
              </a:p>
            </p:txBody>
          </p:sp>
          <p:sp>
            <p:nvSpPr>
              <p:cNvPr id="8291" name="Rectangle 170"/>
              <p:cNvSpPr>
                <a:spLocks noChangeArrowheads="1"/>
              </p:cNvSpPr>
              <p:nvPr/>
            </p:nvSpPr>
            <p:spPr bwMode="invGray">
              <a:xfrm>
                <a:off x="1391" y="2108"/>
                <a:ext cx="192" cy="173"/>
              </a:xfrm>
              <a:prstGeom prst="rect">
                <a:avLst/>
              </a:prstGeom>
              <a:solidFill>
                <a:srgbClr val="D10811">
                  <a:alpha val="30196"/>
                </a:srgbClr>
              </a:solidFill>
              <a:ln w="9525">
                <a:noFill/>
                <a:miter lim="800000"/>
                <a:headEnd/>
                <a:tailEnd/>
              </a:ln>
            </p:spPr>
            <p:txBody>
              <a:bodyPr wrap="none" anchor="ctr"/>
              <a:lstStyle/>
              <a:p>
                <a:endParaRPr lang="en-US">
                  <a:solidFill>
                    <a:schemeClr val="tx1"/>
                  </a:solidFill>
                </a:endParaRPr>
              </a:p>
            </p:txBody>
          </p:sp>
          <p:sp>
            <p:nvSpPr>
              <p:cNvPr id="8292" name="Rectangle 174"/>
              <p:cNvSpPr>
                <a:spLocks noChangeArrowheads="1"/>
              </p:cNvSpPr>
              <p:nvPr/>
            </p:nvSpPr>
            <p:spPr bwMode="invGray">
              <a:xfrm>
                <a:off x="396" y="2108"/>
                <a:ext cx="192" cy="173"/>
              </a:xfrm>
              <a:prstGeom prst="rect">
                <a:avLst/>
              </a:prstGeom>
              <a:solidFill>
                <a:srgbClr val="D10811">
                  <a:alpha val="20000"/>
                </a:srgbClr>
              </a:solidFill>
              <a:ln w="9525">
                <a:noFill/>
                <a:miter lim="800000"/>
                <a:headEnd/>
                <a:tailEnd/>
              </a:ln>
            </p:spPr>
            <p:txBody>
              <a:bodyPr wrap="none" anchor="ctr"/>
              <a:lstStyle/>
              <a:p>
                <a:endParaRPr lang="en-US">
                  <a:solidFill>
                    <a:schemeClr val="tx1"/>
                  </a:solidFill>
                </a:endParaRPr>
              </a:p>
            </p:txBody>
          </p:sp>
          <p:sp>
            <p:nvSpPr>
              <p:cNvPr id="8293" name="Rectangle 177"/>
              <p:cNvSpPr>
                <a:spLocks noChangeArrowheads="1"/>
              </p:cNvSpPr>
              <p:nvPr/>
            </p:nvSpPr>
            <p:spPr bwMode="invGray">
              <a:xfrm>
                <a:off x="5567" y="210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94" name="Rectangle 178"/>
              <p:cNvSpPr>
                <a:spLocks noChangeArrowheads="1"/>
              </p:cNvSpPr>
              <p:nvPr/>
            </p:nvSpPr>
            <p:spPr bwMode="invGray">
              <a:xfrm>
                <a:off x="5368" y="210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95" name="Rectangle 180"/>
              <p:cNvSpPr>
                <a:spLocks noChangeArrowheads="1"/>
              </p:cNvSpPr>
              <p:nvPr/>
            </p:nvSpPr>
            <p:spPr bwMode="invGray">
              <a:xfrm>
                <a:off x="4970" y="210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96" name="Rectangle 181"/>
              <p:cNvSpPr>
                <a:spLocks noChangeArrowheads="1"/>
              </p:cNvSpPr>
              <p:nvPr/>
            </p:nvSpPr>
            <p:spPr bwMode="invGray">
              <a:xfrm>
                <a:off x="4771" y="210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97" name="Rectangle 184"/>
              <p:cNvSpPr>
                <a:spLocks noChangeArrowheads="1"/>
              </p:cNvSpPr>
              <p:nvPr/>
            </p:nvSpPr>
            <p:spPr bwMode="invGray">
              <a:xfrm>
                <a:off x="4175" y="210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298" name="Rectangle 185"/>
              <p:cNvSpPr>
                <a:spLocks noChangeArrowheads="1"/>
              </p:cNvSpPr>
              <p:nvPr/>
            </p:nvSpPr>
            <p:spPr bwMode="invGray">
              <a:xfrm>
                <a:off x="3976" y="2108"/>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299" name="Rectangle 189"/>
              <p:cNvSpPr>
                <a:spLocks noChangeArrowheads="1"/>
              </p:cNvSpPr>
              <p:nvPr/>
            </p:nvSpPr>
            <p:spPr bwMode="invGray">
              <a:xfrm>
                <a:off x="3180" y="2108"/>
                <a:ext cx="192" cy="17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8300" name="Rectangle 191"/>
              <p:cNvSpPr>
                <a:spLocks noChangeArrowheads="1"/>
              </p:cNvSpPr>
              <p:nvPr/>
            </p:nvSpPr>
            <p:spPr bwMode="invGray">
              <a:xfrm>
                <a:off x="2783" y="2292"/>
                <a:ext cx="192" cy="173"/>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8301" name="Rectangle 194"/>
              <p:cNvSpPr>
                <a:spLocks noChangeArrowheads="1"/>
              </p:cNvSpPr>
              <p:nvPr/>
            </p:nvSpPr>
            <p:spPr bwMode="invGray">
              <a:xfrm>
                <a:off x="2186" y="2292"/>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302" name="Rectangle 199"/>
              <p:cNvSpPr>
                <a:spLocks noChangeArrowheads="1"/>
              </p:cNvSpPr>
              <p:nvPr/>
            </p:nvSpPr>
            <p:spPr bwMode="invGray">
              <a:xfrm>
                <a:off x="1192" y="2292"/>
                <a:ext cx="192" cy="173"/>
              </a:xfrm>
              <a:prstGeom prst="rect">
                <a:avLst/>
              </a:prstGeom>
              <a:solidFill>
                <a:srgbClr val="D10811">
                  <a:alpha val="16862"/>
                </a:srgbClr>
              </a:solidFill>
              <a:ln w="9525">
                <a:noFill/>
                <a:miter lim="800000"/>
                <a:headEnd/>
                <a:tailEnd/>
              </a:ln>
            </p:spPr>
            <p:txBody>
              <a:bodyPr wrap="none" anchor="ctr"/>
              <a:lstStyle/>
              <a:p>
                <a:endParaRPr lang="en-US">
                  <a:solidFill>
                    <a:schemeClr val="tx1"/>
                  </a:solidFill>
                </a:endParaRPr>
              </a:p>
            </p:txBody>
          </p:sp>
          <p:sp>
            <p:nvSpPr>
              <p:cNvPr id="8303" name="Rectangle 203"/>
              <p:cNvSpPr>
                <a:spLocks noChangeArrowheads="1"/>
              </p:cNvSpPr>
              <p:nvPr/>
            </p:nvSpPr>
            <p:spPr bwMode="invGray">
              <a:xfrm>
                <a:off x="197" y="2292"/>
                <a:ext cx="192" cy="173"/>
              </a:xfrm>
              <a:prstGeom prst="rect">
                <a:avLst/>
              </a:prstGeom>
              <a:solidFill>
                <a:srgbClr val="D10811">
                  <a:alpha val="16862"/>
                </a:srgbClr>
              </a:solidFill>
              <a:ln w="9525" algn="ctr">
                <a:noFill/>
                <a:miter lim="800000"/>
                <a:headEnd/>
                <a:tailEnd/>
              </a:ln>
            </p:spPr>
            <p:txBody>
              <a:bodyPr wrap="none" anchor="ctr"/>
              <a:lstStyle/>
              <a:p>
                <a:endParaRPr lang="en-US">
                  <a:solidFill>
                    <a:schemeClr val="tx1"/>
                  </a:solidFill>
                </a:endParaRPr>
              </a:p>
            </p:txBody>
          </p:sp>
          <p:sp>
            <p:nvSpPr>
              <p:cNvPr id="8304" name="Rectangle 205"/>
              <p:cNvSpPr>
                <a:spLocks noChangeArrowheads="1"/>
              </p:cNvSpPr>
              <p:nvPr/>
            </p:nvSpPr>
            <p:spPr bwMode="invGray">
              <a:xfrm>
                <a:off x="5567" y="2292"/>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05" name="Rectangle 206"/>
              <p:cNvSpPr>
                <a:spLocks noChangeArrowheads="1"/>
              </p:cNvSpPr>
              <p:nvPr/>
            </p:nvSpPr>
            <p:spPr bwMode="invGray">
              <a:xfrm>
                <a:off x="5368" y="2292"/>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06" name="Rectangle 208"/>
              <p:cNvSpPr>
                <a:spLocks noChangeArrowheads="1"/>
              </p:cNvSpPr>
              <p:nvPr/>
            </p:nvSpPr>
            <p:spPr bwMode="invGray">
              <a:xfrm>
                <a:off x="4970" y="2292"/>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07" name="Rectangle 210"/>
              <p:cNvSpPr>
                <a:spLocks noChangeArrowheads="1"/>
              </p:cNvSpPr>
              <p:nvPr/>
            </p:nvSpPr>
            <p:spPr bwMode="invGray">
              <a:xfrm>
                <a:off x="4572" y="2292"/>
                <a:ext cx="192" cy="173"/>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8308" name="Rectangle 213"/>
              <p:cNvSpPr>
                <a:spLocks noChangeArrowheads="1"/>
              </p:cNvSpPr>
              <p:nvPr/>
            </p:nvSpPr>
            <p:spPr bwMode="invGray">
              <a:xfrm>
                <a:off x="3976" y="2292"/>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09" name="Rectangle 214"/>
              <p:cNvSpPr>
                <a:spLocks noChangeArrowheads="1"/>
              </p:cNvSpPr>
              <p:nvPr/>
            </p:nvSpPr>
            <p:spPr bwMode="invGray">
              <a:xfrm>
                <a:off x="3777" y="2292"/>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10" name="Rectangle 215"/>
              <p:cNvSpPr>
                <a:spLocks noChangeArrowheads="1"/>
              </p:cNvSpPr>
              <p:nvPr/>
            </p:nvSpPr>
            <p:spPr bwMode="invGray">
              <a:xfrm>
                <a:off x="3578" y="2292"/>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11" name="Rectangle 217"/>
              <p:cNvSpPr>
                <a:spLocks noChangeArrowheads="1"/>
              </p:cNvSpPr>
              <p:nvPr/>
            </p:nvSpPr>
            <p:spPr bwMode="invGray">
              <a:xfrm>
                <a:off x="3180" y="2292"/>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312" name="Rectangle 218"/>
              <p:cNvSpPr>
                <a:spLocks noChangeArrowheads="1"/>
              </p:cNvSpPr>
              <p:nvPr/>
            </p:nvSpPr>
            <p:spPr bwMode="invGray">
              <a:xfrm>
                <a:off x="2981" y="2292"/>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313" name="Rectangle 220"/>
              <p:cNvSpPr>
                <a:spLocks noChangeArrowheads="1"/>
              </p:cNvSpPr>
              <p:nvPr/>
            </p:nvSpPr>
            <p:spPr bwMode="invGray">
              <a:xfrm>
                <a:off x="2584" y="2476"/>
                <a:ext cx="192" cy="17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8314" name="Rectangle 223"/>
              <p:cNvSpPr>
                <a:spLocks noChangeArrowheads="1"/>
              </p:cNvSpPr>
              <p:nvPr/>
            </p:nvSpPr>
            <p:spPr bwMode="invGray">
              <a:xfrm>
                <a:off x="1987" y="2476"/>
                <a:ext cx="192" cy="173"/>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8315" name="Rectangle 224"/>
              <p:cNvSpPr>
                <a:spLocks noChangeArrowheads="1"/>
              </p:cNvSpPr>
              <p:nvPr/>
            </p:nvSpPr>
            <p:spPr bwMode="invGray">
              <a:xfrm>
                <a:off x="1788" y="2476"/>
                <a:ext cx="192" cy="173"/>
              </a:xfrm>
              <a:prstGeom prst="rect">
                <a:avLst/>
              </a:prstGeom>
              <a:solidFill>
                <a:srgbClr val="D10811">
                  <a:alpha val="16862"/>
                </a:srgbClr>
              </a:solidFill>
              <a:ln w="9525" algn="ctr">
                <a:noFill/>
                <a:miter lim="800000"/>
                <a:headEnd/>
                <a:tailEnd/>
              </a:ln>
            </p:spPr>
            <p:txBody>
              <a:bodyPr wrap="none" anchor="ctr"/>
              <a:lstStyle/>
              <a:p>
                <a:endParaRPr lang="en-US">
                  <a:solidFill>
                    <a:schemeClr val="tx1"/>
                  </a:solidFill>
                </a:endParaRPr>
              </a:p>
            </p:txBody>
          </p:sp>
          <p:sp>
            <p:nvSpPr>
              <p:cNvPr id="8316" name="Rectangle 225"/>
              <p:cNvSpPr>
                <a:spLocks noChangeArrowheads="1"/>
              </p:cNvSpPr>
              <p:nvPr/>
            </p:nvSpPr>
            <p:spPr bwMode="invGray">
              <a:xfrm>
                <a:off x="1589" y="2476"/>
                <a:ext cx="192" cy="173"/>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8317" name="Rectangle 228"/>
              <p:cNvSpPr>
                <a:spLocks noChangeArrowheads="1"/>
              </p:cNvSpPr>
              <p:nvPr/>
            </p:nvSpPr>
            <p:spPr bwMode="invGray">
              <a:xfrm>
                <a:off x="794" y="2476"/>
                <a:ext cx="192" cy="173"/>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8318" name="Rectangle 229"/>
              <p:cNvSpPr>
                <a:spLocks noChangeArrowheads="1"/>
              </p:cNvSpPr>
              <p:nvPr/>
            </p:nvSpPr>
            <p:spPr bwMode="invGray">
              <a:xfrm>
                <a:off x="396" y="2476"/>
                <a:ext cx="192" cy="173"/>
              </a:xfrm>
              <a:prstGeom prst="rect">
                <a:avLst/>
              </a:prstGeom>
              <a:solidFill>
                <a:srgbClr val="D10811">
                  <a:alpha val="30196"/>
                </a:srgbClr>
              </a:solidFill>
              <a:ln w="9525">
                <a:noFill/>
                <a:miter lim="800000"/>
                <a:headEnd/>
                <a:tailEnd/>
              </a:ln>
            </p:spPr>
            <p:txBody>
              <a:bodyPr wrap="none" anchor="ctr"/>
              <a:lstStyle/>
              <a:p>
                <a:endParaRPr lang="en-US">
                  <a:solidFill>
                    <a:schemeClr val="tx1"/>
                  </a:solidFill>
                </a:endParaRPr>
              </a:p>
            </p:txBody>
          </p:sp>
          <p:sp>
            <p:nvSpPr>
              <p:cNvPr id="8319" name="Rectangle 232"/>
              <p:cNvSpPr>
                <a:spLocks noChangeArrowheads="1"/>
              </p:cNvSpPr>
              <p:nvPr/>
            </p:nvSpPr>
            <p:spPr bwMode="invGray">
              <a:xfrm>
                <a:off x="5368" y="2476"/>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20" name="Rectangle 233"/>
              <p:cNvSpPr>
                <a:spLocks noChangeArrowheads="1"/>
              </p:cNvSpPr>
              <p:nvPr/>
            </p:nvSpPr>
            <p:spPr bwMode="invGray">
              <a:xfrm>
                <a:off x="5169" y="2476"/>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21" name="Rectangle 234"/>
              <p:cNvSpPr>
                <a:spLocks noChangeArrowheads="1"/>
              </p:cNvSpPr>
              <p:nvPr/>
            </p:nvSpPr>
            <p:spPr bwMode="invGray">
              <a:xfrm>
                <a:off x="4970" y="2476"/>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22" name="Rectangle 235"/>
              <p:cNvSpPr>
                <a:spLocks noChangeArrowheads="1"/>
              </p:cNvSpPr>
              <p:nvPr/>
            </p:nvSpPr>
            <p:spPr bwMode="invGray">
              <a:xfrm>
                <a:off x="4771" y="2476"/>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23" name="Rectangle 236"/>
              <p:cNvSpPr>
                <a:spLocks noChangeArrowheads="1"/>
              </p:cNvSpPr>
              <p:nvPr/>
            </p:nvSpPr>
            <p:spPr bwMode="invGray">
              <a:xfrm>
                <a:off x="4572" y="2476"/>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24" name="Rectangle 237"/>
              <p:cNvSpPr>
                <a:spLocks noChangeArrowheads="1"/>
              </p:cNvSpPr>
              <p:nvPr/>
            </p:nvSpPr>
            <p:spPr bwMode="invGray">
              <a:xfrm>
                <a:off x="4373" y="2476"/>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25" name="Rectangle 239"/>
              <p:cNvSpPr>
                <a:spLocks noChangeArrowheads="1"/>
              </p:cNvSpPr>
              <p:nvPr/>
            </p:nvSpPr>
            <p:spPr bwMode="invGray">
              <a:xfrm>
                <a:off x="3976" y="2476"/>
                <a:ext cx="192" cy="173"/>
              </a:xfrm>
              <a:prstGeom prst="rect">
                <a:avLst/>
              </a:prstGeom>
              <a:solidFill>
                <a:srgbClr val="D10811"/>
              </a:solidFill>
              <a:ln w="9525" algn="ctr">
                <a:noFill/>
                <a:miter lim="800000"/>
                <a:headEnd/>
                <a:tailEnd/>
              </a:ln>
            </p:spPr>
            <p:txBody>
              <a:bodyPr wrap="none" anchor="ctr"/>
              <a:lstStyle/>
              <a:p>
                <a:endParaRPr lang="en-US">
                  <a:solidFill>
                    <a:schemeClr val="tx1"/>
                  </a:solidFill>
                </a:endParaRPr>
              </a:p>
            </p:txBody>
          </p:sp>
          <p:sp>
            <p:nvSpPr>
              <p:cNvPr id="8326" name="Rectangle 241"/>
              <p:cNvSpPr>
                <a:spLocks noChangeArrowheads="1"/>
              </p:cNvSpPr>
              <p:nvPr/>
            </p:nvSpPr>
            <p:spPr bwMode="invGray">
              <a:xfrm>
                <a:off x="3578" y="2476"/>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327" name="Rectangle 242"/>
              <p:cNvSpPr>
                <a:spLocks noChangeArrowheads="1"/>
              </p:cNvSpPr>
              <p:nvPr/>
            </p:nvSpPr>
            <p:spPr bwMode="invGray">
              <a:xfrm>
                <a:off x="3379" y="2476"/>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28" name="Rectangle 245"/>
              <p:cNvSpPr>
                <a:spLocks noChangeArrowheads="1"/>
              </p:cNvSpPr>
              <p:nvPr/>
            </p:nvSpPr>
            <p:spPr bwMode="invGray">
              <a:xfrm>
                <a:off x="2783" y="2660"/>
                <a:ext cx="192" cy="173"/>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8329" name="Rectangle 250"/>
              <p:cNvSpPr>
                <a:spLocks noChangeArrowheads="1"/>
              </p:cNvSpPr>
              <p:nvPr/>
            </p:nvSpPr>
            <p:spPr bwMode="invGray">
              <a:xfrm>
                <a:off x="1788" y="2660"/>
                <a:ext cx="192" cy="173"/>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8330" name="Rectangle 254"/>
              <p:cNvSpPr>
                <a:spLocks noChangeArrowheads="1"/>
              </p:cNvSpPr>
              <p:nvPr/>
            </p:nvSpPr>
            <p:spPr bwMode="invGray">
              <a:xfrm>
                <a:off x="993" y="2660"/>
                <a:ext cx="192" cy="173"/>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8331" name="Rectangle 257"/>
              <p:cNvSpPr>
                <a:spLocks noChangeArrowheads="1"/>
              </p:cNvSpPr>
              <p:nvPr/>
            </p:nvSpPr>
            <p:spPr bwMode="invGray">
              <a:xfrm>
                <a:off x="396" y="2660"/>
                <a:ext cx="192" cy="173"/>
              </a:xfrm>
              <a:prstGeom prst="rect">
                <a:avLst/>
              </a:prstGeom>
              <a:solidFill>
                <a:srgbClr val="D10811">
                  <a:alpha val="79999"/>
                </a:srgbClr>
              </a:solidFill>
              <a:ln w="9525" algn="ctr">
                <a:noFill/>
                <a:miter lim="800000"/>
                <a:headEnd/>
                <a:tailEnd/>
              </a:ln>
            </p:spPr>
            <p:txBody>
              <a:bodyPr wrap="none" anchor="ctr"/>
              <a:lstStyle/>
              <a:p>
                <a:endParaRPr lang="en-US">
                  <a:solidFill>
                    <a:schemeClr val="tx1"/>
                  </a:solidFill>
                </a:endParaRPr>
              </a:p>
            </p:txBody>
          </p:sp>
          <p:sp>
            <p:nvSpPr>
              <p:cNvPr id="8332" name="Rectangle 258"/>
              <p:cNvSpPr>
                <a:spLocks noChangeArrowheads="1"/>
              </p:cNvSpPr>
              <p:nvPr/>
            </p:nvSpPr>
            <p:spPr bwMode="invGray">
              <a:xfrm>
                <a:off x="5567" y="2660"/>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33" name="Rectangle 259"/>
              <p:cNvSpPr>
                <a:spLocks noChangeArrowheads="1"/>
              </p:cNvSpPr>
              <p:nvPr/>
            </p:nvSpPr>
            <p:spPr bwMode="invGray">
              <a:xfrm>
                <a:off x="5368" y="2660"/>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34" name="Rectangle 262"/>
              <p:cNvSpPr>
                <a:spLocks noChangeArrowheads="1"/>
              </p:cNvSpPr>
              <p:nvPr/>
            </p:nvSpPr>
            <p:spPr bwMode="invGray">
              <a:xfrm>
                <a:off x="4771" y="2660"/>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35" name="Rectangle 264"/>
              <p:cNvSpPr>
                <a:spLocks noChangeArrowheads="1"/>
              </p:cNvSpPr>
              <p:nvPr/>
            </p:nvSpPr>
            <p:spPr bwMode="invGray">
              <a:xfrm>
                <a:off x="4373" y="2660"/>
                <a:ext cx="192" cy="173"/>
              </a:xfrm>
              <a:prstGeom prst="rect">
                <a:avLst/>
              </a:prstGeom>
              <a:solidFill>
                <a:srgbClr val="D10811">
                  <a:alpha val="0"/>
                </a:srgbClr>
              </a:solidFill>
              <a:ln w="9525">
                <a:noFill/>
                <a:miter lim="800000"/>
                <a:headEnd/>
                <a:tailEnd/>
              </a:ln>
            </p:spPr>
            <p:txBody>
              <a:bodyPr wrap="none" anchor="ctr"/>
              <a:lstStyle/>
              <a:p>
                <a:endParaRPr lang="en-US">
                  <a:solidFill>
                    <a:schemeClr val="tx1"/>
                  </a:solidFill>
                </a:endParaRPr>
              </a:p>
            </p:txBody>
          </p:sp>
          <p:sp>
            <p:nvSpPr>
              <p:cNvPr id="8336" name="Rectangle 266"/>
              <p:cNvSpPr>
                <a:spLocks noChangeArrowheads="1"/>
              </p:cNvSpPr>
              <p:nvPr/>
            </p:nvSpPr>
            <p:spPr bwMode="invGray">
              <a:xfrm>
                <a:off x="3976" y="2660"/>
                <a:ext cx="192" cy="173"/>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8337" name="Rectangle 267"/>
              <p:cNvSpPr>
                <a:spLocks noChangeArrowheads="1"/>
              </p:cNvSpPr>
              <p:nvPr/>
            </p:nvSpPr>
            <p:spPr bwMode="invGray">
              <a:xfrm>
                <a:off x="3777" y="2660"/>
                <a:ext cx="192" cy="173"/>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8338" name="Rectangle 269"/>
              <p:cNvSpPr>
                <a:spLocks noChangeArrowheads="1"/>
              </p:cNvSpPr>
              <p:nvPr/>
            </p:nvSpPr>
            <p:spPr bwMode="invGray">
              <a:xfrm>
                <a:off x="3379" y="2660"/>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39" name="Rectangle 272"/>
              <p:cNvSpPr>
                <a:spLocks noChangeArrowheads="1"/>
              </p:cNvSpPr>
              <p:nvPr/>
            </p:nvSpPr>
            <p:spPr bwMode="invGray">
              <a:xfrm>
                <a:off x="2783" y="2844"/>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340" name="Rectangle 274"/>
              <p:cNvSpPr>
                <a:spLocks noChangeArrowheads="1"/>
              </p:cNvSpPr>
              <p:nvPr/>
            </p:nvSpPr>
            <p:spPr bwMode="invGray">
              <a:xfrm>
                <a:off x="2385" y="2844"/>
                <a:ext cx="192" cy="17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8341" name="Rectangle 279"/>
              <p:cNvSpPr>
                <a:spLocks noChangeArrowheads="1"/>
              </p:cNvSpPr>
              <p:nvPr/>
            </p:nvSpPr>
            <p:spPr bwMode="invGray">
              <a:xfrm>
                <a:off x="1391" y="2844"/>
                <a:ext cx="192" cy="173"/>
              </a:xfrm>
              <a:prstGeom prst="rect">
                <a:avLst/>
              </a:prstGeom>
              <a:solidFill>
                <a:srgbClr val="D10811">
                  <a:alpha val="0"/>
                </a:srgbClr>
              </a:solidFill>
              <a:ln w="9525" algn="ctr">
                <a:noFill/>
                <a:miter lim="800000"/>
                <a:headEnd/>
                <a:tailEnd/>
              </a:ln>
            </p:spPr>
            <p:txBody>
              <a:bodyPr wrap="none" anchor="ctr"/>
              <a:lstStyle/>
              <a:p>
                <a:endParaRPr lang="en-US">
                  <a:solidFill>
                    <a:schemeClr val="tx1"/>
                  </a:solidFill>
                </a:endParaRPr>
              </a:p>
            </p:txBody>
          </p:sp>
          <p:sp>
            <p:nvSpPr>
              <p:cNvPr id="8342" name="Rectangle 283"/>
              <p:cNvSpPr>
                <a:spLocks noChangeArrowheads="1"/>
              </p:cNvSpPr>
              <p:nvPr/>
            </p:nvSpPr>
            <p:spPr bwMode="invGray">
              <a:xfrm>
                <a:off x="595" y="2844"/>
                <a:ext cx="192" cy="173"/>
              </a:xfrm>
              <a:prstGeom prst="rect">
                <a:avLst/>
              </a:prstGeom>
              <a:solidFill>
                <a:srgbClr val="D10811">
                  <a:alpha val="20000"/>
                </a:srgbClr>
              </a:solidFill>
              <a:ln w="9525">
                <a:noFill/>
                <a:miter lim="800000"/>
                <a:headEnd/>
                <a:tailEnd/>
              </a:ln>
            </p:spPr>
            <p:txBody>
              <a:bodyPr wrap="none" anchor="ctr"/>
              <a:lstStyle/>
              <a:p>
                <a:endParaRPr lang="en-US">
                  <a:solidFill>
                    <a:schemeClr val="tx1"/>
                  </a:solidFill>
                </a:endParaRPr>
              </a:p>
            </p:txBody>
          </p:sp>
          <p:sp>
            <p:nvSpPr>
              <p:cNvPr id="8343" name="Rectangle 284"/>
              <p:cNvSpPr>
                <a:spLocks noChangeArrowheads="1"/>
              </p:cNvSpPr>
              <p:nvPr/>
            </p:nvSpPr>
            <p:spPr bwMode="invGray">
              <a:xfrm>
                <a:off x="197" y="2844"/>
                <a:ext cx="192" cy="173"/>
              </a:xfrm>
              <a:prstGeom prst="rect">
                <a:avLst/>
              </a:prstGeom>
              <a:solidFill>
                <a:srgbClr val="D10811">
                  <a:alpha val="16862"/>
                </a:srgbClr>
              </a:solidFill>
              <a:ln w="9525">
                <a:noFill/>
                <a:miter lim="800000"/>
                <a:headEnd/>
                <a:tailEnd/>
              </a:ln>
            </p:spPr>
            <p:txBody>
              <a:bodyPr wrap="none" anchor="ctr"/>
              <a:lstStyle/>
              <a:p>
                <a:endParaRPr lang="en-US">
                  <a:solidFill>
                    <a:schemeClr val="tx1"/>
                  </a:solidFill>
                </a:endParaRPr>
              </a:p>
            </p:txBody>
          </p:sp>
          <p:sp>
            <p:nvSpPr>
              <p:cNvPr id="8344" name="Rectangle 286"/>
              <p:cNvSpPr>
                <a:spLocks noChangeArrowheads="1"/>
              </p:cNvSpPr>
              <p:nvPr/>
            </p:nvSpPr>
            <p:spPr bwMode="invGray">
              <a:xfrm>
                <a:off x="5368" y="284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45" name="Rectangle 287"/>
              <p:cNvSpPr>
                <a:spLocks noChangeArrowheads="1"/>
              </p:cNvSpPr>
              <p:nvPr/>
            </p:nvSpPr>
            <p:spPr bwMode="invGray">
              <a:xfrm>
                <a:off x="5169" y="284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46" name="Rectangle 288"/>
              <p:cNvSpPr>
                <a:spLocks noChangeArrowheads="1"/>
              </p:cNvSpPr>
              <p:nvPr/>
            </p:nvSpPr>
            <p:spPr bwMode="invGray">
              <a:xfrm>
                <a:off x="4970" y="284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47" name="Rectangle 290"/>
              <p:cNvSpPr>
                <a:spLocks noChangeArrowheads="1"/>
              </p:cNvSpPr>
              <p:nvPr/>
            </p:nvSpPr>
            <p:spPr bwMode="invGray">
              <a:xfrm>
                <a:off x="4572" y="2844"/>
                <a:ext cx="192" cy="173"/>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8348" name="Rectangle 291"/>
              <p:cNvSpPr>
                <a:spLocks noChangeArrowheads="1"/>
              </p:cNvSpPr>
              <p:nvPr/>
            </p:nvSpPr>
            <p:spPr bwMode="invGray">
              <a:xfrm>
                <a:off x="4373" y="2844"/>
                <a:ext cx="192" cy="173"/>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8349" name="Rectangle 293"/>
              <p:cNvSpPr>
                <a:spLocks noChangeArrowheads="1"/>
              </p:cNvSpPr>
              <p:nvPr/>
            </p:nvSpPr>
            <p:spPr bwMode="invGray">
              <a:xfrm>
                <a:off x="3976" y="2844"/>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350" name="Rectangle 294"/>
              <p:cNvSpPr>
                <a:spLocks noChangeArrowheads="1"/>
              </p:cNvSpPr>
              <p:nvPr/>
            </p:nvSpPr>
            <p:spPr bwMode="invGray">
              <a:xfrm>
                <a:off x="3777" y="2844"/>
                <a:ext cx="192" cy="173"/>
              </a:xfrm>
              <a:prstGeom prst="rect">
                <a:avLst/>
              </a:prstGeom>
              <a:solidFill>
                <a:srgbClr val="D10811">
                  <a:alpha val="0"/>
                </a:srgbClr>
              </a:solidFill>
              <a:ln w="9525">
                <a:noFill/>
                <a:miter lim="800000"/>
                <a:headEnd/>
                <a:tailEnd/>
              </a:ln>
            </p:spPr>
            <p:txBody>
              <a:bodyPr wrap="none" anchor="ctr"/>
              <a:lstStyle/>
              <a:p>
                <a:endParaRPr lang="en-US">
                  <a:solidFill>
                    <a:schemeClr val="tx1"/>
                  </a:solidFill>
                </a:endParaRPr>
              </a:p>
            </p:txBody>
          </p:sp>
          <p:sp>
            <p:nvSpPr>
              <p:cNvPr id="8351" name="Rectangle 295"/>
              <p:cNvSpPr>
                <a:spLocks noChangeArrowheads="1"/>
              </p:cNvSpPr>
              <p:nvPr/>
            </p:nvSpPr>
            <p:spPr bwMode="invGray">
              <a:xfrm>
                <a:off x="3578" y="2844"/>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52" name="Rectangle 297"/>
              <p:cNvSpPr>
                <a:spLocks noChangeArrowheads="1"/>
              </p:cNvSpPr>
              <p:nvPr/>
            </p:nvSpPr>
            <p:spPr bwMode="invGray">
              <a:xfrm>
                <a:off x="3180" y="2844"/>
                <a:ext cx="192" cy="17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8353" name="Rectangle 301"/>
              <p:cNvSpPr>
                <a:spLocks noChangeArrowheads="1"/>
              </p:cNvSpPr>
              <p:nvPr/>
            </p:nvSpPr>
            <p:spPr bwMode="invGray">
              <a:xfrm>
                <a:off x="2385" y="3028"/>
                <a:ext cx="192" cy="17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8354" name="Rectangle 302"/>
              <p:cNvSpPr>
                <a:spLocks noChangeArrowheads="1"/>
              </p:cNvSpPr>
              <p:nvPr/>
            </p:nvSpPr>
            <p:spPr bwMode="invGray">
              <a:xfrm>
                <a:off x="2186" y="3028"/>
                <a:ext cx="192" cy="173"/>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8355" name="Rectangle 304"/>
              <p:cNvSpPr>
                <a:spLocks noChangeArrowheads="1"/>
              </p:cNvSpPr>
              <p:nvPr/>
            </p:nvSpPr>
            <p:spPr bwMode="invGray">
              <a:xfrm>
                <a:off x="1788" y="3028"/>
                <a:ext cx="192" cy="173"/>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8356" name="Rectangle 305"/>
              <p:cNvSpPr>
                <a:spLocks noChangeArrowheads="1"/>
              </p:cNvSpPr>
              <p:nvPr/>
            </p:nvSpPr>
            <p:spPr bwMode="invGray">
              <a:xfrm>
                <a:off x="1589" y="3028"/>
                <a:ext cx="192" cy="173"/>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8357" name="Rectangle 307"/>
              <p:cNvSpPr>
                <a:spLocks noChangeArrowheads="1"/>
              </p:cNvSpPr>
              <p:nvPr/>
            </p:nvSpPr>
            <p:spPr bwMode="invGray">
              <a:xfrm>
                <a:off x="1192" y="3028"/>
                <a:ext cx="192" cy="173"/>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8358" name="Rectangle 311"/>
              <p:cNvSpPr>
                <a:spLocks noChangeArrowheads="1"/>
              </p:cNvSpPr>
              <p:nvPr/>
            </p:nvSpPr>
            <p:spPr bwMode="invGray">
              <a:xfrm>
                <a:off x="5567" y="302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59" name="Rectangle 312"/>
              <p:cNvSpPr>
                <a:spLocks noChangeArrowheads="1"/>
              </p:cNvSpPr>
              <p:nvPr/>
            </p:nvSpPr>
            <p:spPr bwMode="invGray">
              <a:xfrm>
                <a:off x="5368" y="302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60" name="Rectangle 314"/>
              <p:cNvSpPr>
                <a:spLocks noChangeArrowheads="1"/>
              </p:cNvSpPr>
              <p:nvPr/>
            </p:nvSpPr>
            <p:spPr bwMode="invGray">
              <a:xfrm>
                <a:off x="4970" y="302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61" name="Rectangle 315"/>
              <p:cNvSpPr>
                <a:spLocks noChangeArrowheads="1"/>
              </p:cNvSpPr>
              <p:nvPr/>
            </p:nvSpPr>
            <p:spPr bwMode="invGray">
              <a:xfrm>
                <a:off x="4771" y="302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62" name="Rectangle 317"/>
              <p:cNvSpPr>
                <a:spLocks noChangeArrowheads="1"/>
              </p:cNvSpPr>
              <p:nvPr/>
            </p:nvSpPr>
            <p:spPr bwMode="invGray">
              <a:xfrm>
                <a:off x="4373" y="3028"/>
                <a:ext cx="192" cy="173"/>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8363" name="Rectangle 318"/>
              <p:cNvSpPr>
                <a:spLocks noChangeArrowheads="1"/>
              </p:cNvSpPr>
              <p:nvPr/>
            </p:nvSpPr>
            <p:spPr bwMode="invGray">
              <a:xfrm>
                <a:off x="4175" y="3028"/>
                <a:ext cx="192" cy="173"/>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8364" name="Rectangle 321"/>
              <p:cNvSpPr>
                <a:spLocks noChangeArrowheads="1"/>
              </p:cNvSpPr>
              <p:nvPr/>
            </p:nvSpPr>
            <p:spPr bwMode="invGray">
              <a:xfrm>
                <a:off x="3578" y="3028"/>
                <a:ext cx="192" cy="173"/>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8365" name="Rectangle 323"/>
              <p:cNvSpPr>
                <a:spLocks noChangeArrowheads="1"/>
              </p:cNvSpPr>
              <p:nvPr/>
            </p:nvSpPr>
            <p:spPr bwMode="invGray">
              <a:xfrm>
                <a:off x="3180" y="3028"/>
                <a:ext cx="192" cy="173"/>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grpSp>
      </p:grpSp>
      <p:grpSp>
        <p:nvGrpSpPr>
          <p:cNvPr id="4" name="Group 191"/>
          <p:cNvGrpSpPr>
            <a:grpSpLocks/>
          </p:cNvGrpSpPr>
          <p:nvPr/>
        </p:nvGrpSpPr>
        <p:grpSpPr bwMode="auto">
          <a:xfrm>
            <a:off x="-323850" y="1790700"/>
            <a:ext cx="10120313" cy="3057525"/>
            <a:chOff x="-319088" y="10541000"/>
            <a:chExt cx="10120313" cy="3058362"/>
          </a:xfrm>
        </p:grpSpPr>
        <p:sp>
          <p:nvSpPr>
            <p:cNvPr id="8208" name="Oval 597"/>
            <p:cNvSpPr>
              <a:spLocks noChangeArrowheads="1"/>
            </p:cNvSpPr>
            <p:nvPr/>
          </p:nvSpPr>
          <p:spPr bwMode="auto">
            <a:xfrm>
              <a:off x="4210049" y="13459662"/>
              <a:ext cx="5591176" cy="139700"/>
            </a:xfrm>
            <a:prstGeom prst="ellipse">
              <a:avLst/>
            </a:prstGeom>
            <a:gradFill rotWithShape="1">
              <a:gsLst>
                <a:gs pos="0">
                  <a:srgbClr val="000000">
                    <a:alpha val="60001"/>
                  </a:srgbClr>
                </a:gs>
                <a:gs pos="100000">
                  <a:srgbClr val="000000">
                    <a:alpha val="0"/>
                  </a:srgbClr>
                </a:gs>
              </a:gsLst>
              <a:path path="shape">
                <a:fillToRect l="50000" t="50000" r="50000" b="50000"/>
              </a:path>
            </a:gradFill>
            <a:ln w="9525">
              <a:noFill/>
              <a:round/>
              <a:headEnd/>
              <a:tailEnd/>
            </a:ln>
          </p:spPr>
          <p:txBody>
            <a:bodyPr wrap="none" anchor="ctr"/>
            <a:lstStyle/>
            <a:p>
              <a:endParaRPr lang="en-US">
                <a:solidFill>
                  <a:schemeClr val="tx1"/>
                </a:solidFill>
              </a:endParaRPr>
            </a:p>
          </p:txBody>
        </p:sp>
        <p:sp>
          <p:nvSpPr>
            <p:cNvPr id="8209" name="Oval 597"/>
            <p:cNvSpPr>
              <a:spLocks noChangeArrowheads="1"/>
            </p:cNvSpPr>
            <p:nvPr/>
          </p:nvSpPr>
          <p:spPr bwMode="auto">
            <a:xfrm>
              <a:off x="-319088" y="10541000"/>
              <a:ext cx="5591176" cy="139700"/>
            </a:xfrm>
            <a:prstGeom prst="ellipse">
              <a:avLst/>
            </a:prstGeom>
            <a:gradFill rotWithShape="1">
              <a:gsLst>
                <a:gs pos="0">
                  <a:srgbClr val="000000">
                    <a:alpha val="60001"/>
                  </a:srgbClr>
                </a:gs>
                <a:gs pos="100000">
                  <a:srgbClr val="000000">
                    <a:alpha val="0"/>
                  </a:srgbClr>
                </a:gs>
              </a:gsLst>
              <a:path path="shape">
                <a:fillToRect l="50000" t="50000" r="50000" b="50000"/>
              </a:path>
            </a:gradFill>
            <a:ln w="9525">
              <a:noFill/>
              <a:round/>
              <a:headEnd/>
              <a:tailEnd/>
            </a:ln>
          </p:spPr>
          <p:txBody>
            <a:bodyPr wrap="none" anchor="ctr"/>
            <a:lstStyle/>
            <a:p>
              <a:endParaRPr lang="en-US">
                <a:solidFill>
                  <a:schemeClr val="tx1"/>
                </a:solidFill>
              </a:endParaRPr>
            </a:p>
          </p:txBody>
        </p:sp>
        <p:pic>
          <p:nvPicPr>
            <p:cNvPr id="8210" name="Picture 598" descr="subtle gray background"/>
            <p:cNvPicPr>
              <a:picLocks noChangeAspect="1" noChangeArrowheads="1"/>
            </p:cNvPicPr>
            <p:nvPr/>
          </p:nvPicPr>
          <p:blipFill>
            <a:blip r:embed="rId3" cstate="print"/>
            <a:srcRect t="5840"/>
            <a:stretch>
              <a:fillRect/>
            </a:stretch>
          </p:blipFill>
          <p:spPr bwMode="auto">
            <a:xfrm>
              <a:off x="0" y="10601326"/>
              <a:ext cx="9144000" cy="2928186"/>
            </a:xfrm>
            <a:prstGeom prst="rect">
              <a:avLst/>
            </a:prstGeom>
            <a:noFill/>
            <a:ln w="9525">
              <a:noFill/>
              <a:miter lim="800000"/>
              <a:headEnd/>
              <a:tailEnd/>
            </a:ln>
          </p:spPr>
        </p:pic>
      </p:grpSp>
      <p:sp>
        <p:nvSpPr>
          <p:cNvPr id="8199" name="Rectangle 817"/>
          <p:cNvSpPr>
            <a:spLocks noChangeArrowheads="1"/>
          </p:cNvSpPr>
          <p:nvPr/>
        </p:nvSpPr>
        <p:spPr bwMode="white">
          <a:xfrm>
            <a:off x="0" y="0"/>
            <a:ext cx="9144000" cy="1581150"/>
          </a:xfrm>
          <a:prstGeom prst="rect">
            <a:avLst/>
          </a:prstGeom>
          <a:solidFill>
            <a:schemeClr val="bg1"/>
          </a:solidFill>
          <a:ln w="9525">
            <a:noFill/>
            <a:miter lim="800000"/>
            <a:headEnd/>
            <a:tailEnd/>
          </a:ln>
        </p:spPr>
        <p:txBody>
          <a:bodyPr wrap="none" anchor="ctr"/>
          <a:lstStyle/>
          <a:p>
            <a:endParaRPr lang="en-US">
              <a:solidFill>
                <a:schemeClr val="tx1"/>
              </a:solidFill>
            </a:endParaRPr>
          </a:p>
        </p:txBody>
      </p:sp>
      <p:grpSp>
        <p:nvGrpSpPr>
          <p:cNvPr id="5" name="Group 818"/>
          <p:cNvGrpSpPr>
            <a:grpSpLocks/>
          </p:cNvGrpSpPr>
          <p:nvPr/>
        </p:nvGrpSpPr>
        <p:grpSpPr bwMode="auto">
          <a:xfrm>
            <a:off x="7472363" y="701675"/>
            <a:ext cx="1111250" cy="314325"/>
            <a:chOff x="3063" y="4976"/>
            <a:chExt cx="2916" cy="828"/>
          </a:xfrm>
        </p:grpSpPr>
        <p:sp>
          <p:nvSpPr>
            <p:cNvPr id="8203" name="Freeform 819"/>
            <p:cNvSpPr>
              <a:spLocks/>
            </p:cNvSpPr>
            <p:nvPr/>
          </p:nvSpPr>
          <p:spPr bwMode="auto">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a:p>
          </p:txBody>
        </p:sp>
        <p:sp>
          <p:nvSpPr>
            <p:cNvPr id="8204" name="Freeform 820"/>
            <p:cNvSpPr>
              <a:spLocks/>
            </p:cNvSpPr>
            <p:nvPr/>
          </p:nvSpPr>
          <p:spPr bwMode="auto">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a:p>
          </p:txBody>
        </p:sp>
        <p:sp>
          <p:nvSpPr>
            <p:cNvPr id="8205" name="Freeform 821"/>
            <p:cNvSpPr>
              <a:spLocks/>
            </p:cNvSpPr>
            <p:nvPr/>
          </p:nvSpPr>
          <p:spPr bwMode="auto">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a:p>
          </p:txBody>
        </p:sp>
        <p:sp>
          <p:nvSpPr>
            <p:cNvPr id="8206" name="Freeform 822"/>
            <p:cNvSpPr>
              <a:spLocks/>
            </p:cNvSpPr>
            <p:nvPr/>
          </p:nvSpPr>
          <p:spPr bwMode="auto">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a:p>
          </p:txBody>
        </p:sp>
        <p:sp>
          <p:nvSpPr>
            <p:cNvPr id="8207" name="Freeform 823"/>
            <p:cNvSpPr>
              <a:spLocks/>
            </p:cNvSpPr>
            <p:nvPr/>
          </p:nvSpPr>
          <p:spPr bwMode="auto">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a:p>
          </p:txBody>
        </p:sp>
      </p:grpSp>
      <p:sp>
        <p:nvSpPr>
          <p:cNvPr id="8201" name="Text Box 824"/>
          <p:cNvSpPr txBox="1">
            <a:spLocks noChangeArrowheads="1"/>
          </p:cNvSpPr>
          <p:nvPr/>
        </p:nvSpPr>
        <p:spPr bwMode="auto">
          <a:xfrm>
            <a:off x="775913" y="1992985"/>
            <a:ext cx="7448550" cy="2456057"/>
          </a:xfrm>
          <a:prstGeom prst="rect">
            <a:avLst/>
          </a:prstGeom>
          <a:noFill/>
          <a:ln w="9525">
            <a:noFill/>
            <a:miter lim="800000"/>
            <a:headEnd/>
            <a:tailEnd/>
          </a:ln>
        </p:spPr>
        <p:txBody>
          <a:bodyPr wrap="square" lIns="0" tIns="0" rIns="0" bIns="0" anchor="b">
            <a:spAutoFit/>
          </a:bodyPr>
          <a:lstStyle/>
          <a:p>
            <a:pPr algn="r">
              <a:lnSpc>
                <a:spcPct val="95000"/>
              </a:lnSpc>
            </a:pPr>
            <a:r>
              <a:rPr lang="en-US" sz="2800" dirty="0" smtClean="0">
                <a:solidFill>
                  <a:schemeClr val="accent1"/>
                </a:solidFill>
              </a:rPr>
              <a:t>“We looked at pricing and capabilities, considered all the pros and cons…</a:t>
            </a:r>
          </a:p>
          <a:p>
            <a:pPr algn="r">
              <a:lnSpc>
                <a:spcPct val="95000"/>
              </a:lnSpc>
            </a:pPr>
            <a:r>
              <a:rPr lang="en-US" sz="2800" dirty="0" smtClean="0">
                <a:solidFill>
                  <a:schemeClr val="accent1"/>
                </a:solidFill>
              </a:rPr>
              <a:t>…Ultimately we determined that Avaya would give us the greatest accuracy, the highest capacity, and the smoothest interface with our main telecommunication systems.”</a:t>
            </a:r>
            <a:endParaRPr lang="en-US" sz="2800" dirty="0">
              <a:solidFill>
                <a:schemeClr val="accent1"/>
              </a:solidFill>
            </a:endParaRPr>
          </a:p>
        </p:txBody>
      </p:sp>
      <p:sp>
        <p:nvSpPr>
          <p:cNvPr id="8202" name="Text Box 825"/>
          <p:cNvSpPr txBox="1">
            <a:spLocks noChangeArrowheads="1"/>
          </p:cNvSpPr>
          <p:nvPr/>
        </p:nvSpPr>
        <p:spPr bwMode="auto">
          <a:xfrm>
            <a:off x="1804613" y="5387900"/>
            <a:ext cx="6419850" cy="1046440"/>
          </a:xfrm>
          <a:prstGeom prst="rect">
            <a:avLst/>
          </a:prstGeom>
          <a:noFill/>
          <a:ln w="9525">
            <a:noFill/>
            <a:miter lim="800000"/>
            <a:headEnd/>
            <a:tailEnd/>
          </a:ln>
        </p:spPr>
        <p:txBody>
          <a:bodyPr lIns="0" tIns="0" rIns="0" bIns="0">
            <a:spAutoFit/>
          </a:bodyPr>
          <a:lstStyle/>
          <a:p>
            <a:pPr algn="r"/>
            <a:r>
              <a:rPr lang="en-US" sz="2400" dirty="0" smtClean="0">
                <a:solidFill>
                  <a:srgbClr val="515151"/>
                </a:solidFill>
              </a:rPr>
              <a:t>— Rob Guilford, Executive Vice President Finance &amp; Technology</a:t>
            </a:r>
            <a:endParaRPr lang="en-US" sz="2400" dirty="0">
              <a:solidFill>
                <a:srgbClr val="515151"/>
              </a:solidFill>
            </a:endParaRPr>
          </a:p>
          <a:p>
            <a:pPr algn="r"/>
            <a:r>
              <a:rPr lang="en-US" sz="2000" i="1" dirty="0" err="1" smtClean="0">
                <a:solidFill>
                  <a:srgbClr val="515151"/>
                </a:solidFill>
              </a:rPr>
              <a:t>Wescom</a:t>
            </a:r>
            <a:endParaRPr lang="en-US" sz="2000" i="1" dirty="0">
              <a:solidFill>
                <a:srgbClr val="515151"/>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2" name="Rectangle 4"/>
          <p:cNvSpPr>
            <a:spLocks noGrp="1" noChangeArrowheads="1"/>
          </p:cNvSpPr>
          <p:nvPr>
            <p:ph type="title"/>
          </p:nvPr>
        </p:nvSpPr>
        <p:spPr/>
        <p:txBody>
          <a:bodyPr/>
          <a:lstStyle/>
          <a:p>
            <a:r>
              <a:rPr lang="en-US" smtClean="0"/>
              <a:t>Management Tools</a:t>
            </a:r>
            <a:endParaRPr lang="en-US" dirty="0"/>
          </a:p>
        </p:txBody>
      </p:sp>
      <p:sp>
        <p:nvSpPr>
          <p:cNvPr id="355333" name="Rectangle 5"/>
          <p:cNvSpPr>
            <a:spLocks noGrp="1" noChangeArrowheads="1"/>
          </p:cNvSpPr>
          <p:nvPr>
            <p:ph idx="1"/>
          </p:nvPr>
        </p:nvSpPr>
        <p:spPr>
          <a:xfrm>
            <a:off x="457200" y="2484782"/>
            <a:ext cx="8229600" cy="3408017"/>
          </a:xfrm>
        </p:spPr>
        <p:txBody>
          <a:bodyPr/>
          <a:lstStyle/>
          <a:p>
            <a:r>
              <a:rPr lang="en-US" dirty="0" smtClean="0"/>
              <a:t>Proactive Contact Supervisor Suite includes: </a:t>
            </a:r>
          </a:p>
          <a:p>
            <a:pPr lvl="1"/>
            <a:r>
              <a:rPr lang="en-US" dirty="0" smtClean="0"/>
              <a:t>Editor: Campaign management</a:t>
            </a:r>
          </a:p>
          <a:p>
            <a:pPr lvl="1"/>
            <a:r>
              <a:rPr lang="en-US" dirty="0" smtClean="0"/>
              <a:t>Monitor: Real-time reporting on systems, jobs, agents</a:t>
            </a:r>
          </a:p>
          <a:p>
            <a:pPr lvl="1"/>
            <a:r>
              <a:rPr lang="en-US" dirty="0" smtClean="0"/>
              <a:t>Analyst: Historical reporting</a:t>
            </a:r>
          </a:p>
          <a:p>
            <a:pPr lvl="1"/>
            <a:r>
              <a:rPr lang="en-US" dirty="0" smtClean="0"/>
              <a:t>Health Manager: System management</a:t>
            </a:r>
          </a:p>
          <a:p>
            <a:pPr lvl="1"/>
            <a:r>
              <a:rPr lang="en-US" dirty="0" smtClean="0"/>
              <a:t>Role Editor: Roles based access</a:t>
            </a:r>
            <a:endParaRPr lang="en-US" dirty="0"/>
          </a:p>
        </p:txBody>
      </p:sp>
      <p:sp>
        <p:nvSpPr>
          <p:cNvPr id="9" name="Content Placeholder 2"/>
          <p:cNvSpPr txBox="1">
            <a:spLocks/>
          </p:cNvSpPr>
          <p:nvPr/>
        </p:nvSpPr>
        <p:spPr bwMode="auto">
          <a:xfrm>
            <a:off x="404622" y="1524000"/>
            <a:ext cx="8302752" cy="71323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headEnd/>
            <a:tailEnd/>
          </a:ln>
        </p:spPr>
        <p:style>
          <a:lnRef idx="3">
            <a:schemeClr val="lt1"/>
          </a:lnRef>
          <a:fillRef idx="1">
            <a:schemeClr val="accent2"/>
          </a:fillRef>
          <a:effectRef idx="1">
            <a:schemeClr val="accent2"/>
          </a:effectRef>
          <a:fontRef idx="minor">
            <a:schemeClr val="lt1"/>
          </a:fontRef>
        </p:style>
        <p:txBody>
          <a:bodyPr lIns="0" tIns="0" rIns="0" bIns="0" anchor="ctr"/>
          <a:lstStyle/>
          <a:p>
            <a:pPr algn="ctr" fontAlgn="auto">
              <a:lnSpc>
                <a:spcPts val="1800"/>
              </a:lnSpc>
              <a:spcBef>
                <a:spcPts val="0"/>
              </a:spcBef>
              <a:spcAft>
                <a:spcPts val="600"/>
              </a:spcAft>
              <a:defRPr/>
            </a:pPr>
            <a:r>
              <a:rPr lang="en-US" b="1" dirty="0" smtClean="0">
                <a:solidFill>
                  <a:schemeClr val="bg1"/>
                </a:solidFill>
              </a:rPr>
              <a:t>Powerful set of applications for campaign and systems management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9" name="Rectangle 9"/>
          <p:cNvSpPr>
            <a:spLocks noGrp="1" noChangeArrowheads="1"/>
          </p:cNvSpPr>
          <p:nvPr>
            <p:ph type="body" idx="1"/>
          </p:nvPr>
        </p:nvSpPr>
        <p:spPr>
          <a:xfrm>
            <a:off x="457200" y="2454965"/>
            <a:ext cx="6847840" cy="3990848"/>
          </a:xfrm>
        </p:spPr>
        <p:txBody>
          <a:bodyPr/>
          <a:lstStyle/>
          <a:p>
            <a:r>
              <a:rPr lang="en-US" sz="2000" dirty="0" smtClean="0"/>
              <a:t>Continuously monitors for any undesirable activities </a:t>
            </a:r>
          </a:p>
          <a:p>
            <a:pPr lvl="1"/>
            <a:r>
              <a:rPr lang="en-US" sz="2000" dirty="0" smtClean="0"/>
              <a:t>All data transmissions including user name and password are encrypted; all passwords are aged</a:t>
            </a:r>
          </a:p>
          <a:p>
            <a:pPr lvl="1"/>
            <a:r>
              <a:rPr lang="en-US" sz="2000" dirty="0" smtClean="0"/>
              <a:t>Telnet sessions and ftp sessions are secured</a:t>
            </a:r>
          </a:p>
          <a:p>
            <a:pPr lvl="1"/>
            <a:r>
              <a:rPr lang="en-US" sz="2000" dirty="0" smtClean="0"/>
              <a:t>All communications between agent desktop and dialer are encrypted and use SSL</a:t>
            </a:r>
          </a:p>
          <a:p>
            <a:pPr lvl="1"/>
            <a:r>
              <a:rPr lang="en-US" sz="2000" dirty="0" smtClean="0"/>
              <a:t>Database connection and data transfer also secured over SSL using Oracle Wallets</a:t>
            </a:r>
          </a:p>
          <a:p>
            <a:pPr lvl="1"/>
            <a:r>
              <a:rPr lang="en-US" sz="2000" dirty="0" smtClean="0"/>
              <a:t>Supervisor Auditor Role helps monitor log-in behaviors and unauthorized attempts to gain access</a:t>
            </a:r>
            <a:endParaRPr lang="en-US" sz="2000" dirty="0"/>
          </a:p>
        </p:txBody>
      </p:sp>
      <p:pic>
        <p:nvPicPr>
          <p:cNvPr id="368642" name="Picture 2"/>
          <p:cNvPicPr>
            <a:picLocks noChangeAspect="1" noChangeArrowheads="1"/>
          </p:cNvPicPr>
          <p:nvPr/>
        </p:nvPicPr>
        <p:blipFill>
          <a:blip r:embed="rId3" cstate="print"/>
          <a:srcRect/>
          <a:stretch>
            <a:fillRect/>
          </a:stretch>
        </p:blipFill>
        <p:spPr bwMode="auto">
          <a:xfrm>
            <a:off x="7162800" y="2755106"/>
            <a:ext cx="1527175" cy="2366963"/>
          </a:xfrm>
          <a:prstGeom prst="rect">
            <a:avLst/>
          </a:prstGeom>
          <a:noFill/>
          <a:ln w="9525">
            <a:noFill/>
            <a:miter lim="800000"/>
            <a:headEnd/>
            <a:tailEnd/>
          </a:ln>
          <a:effectLst/>
        </p:spPr>
      </p:pic>
      <p:sp>
        <p:nvSpPr>
          <p:cNvPr id="368648" name="Rectangle 8"/>
          <p:cNvSpPr>
            <a:spLocks noGrp="1" noChangeArrowheads="1"/>
          </p:cNvSpPr>
          <p:nvPr>
            <p:ph type="title"/>
          </p:nvPr>
        </p:nvSpPr>
        <p:spPr/>
        <p:txBody>
          <a:bodyPr/>
          <a:lstStyle/>
          <a:p>
            <a:r>
              <a:rPr lang="en-US" dirty="0" smtClean="0"/>
              <a:t>Systems and Data Security</a:t>
            </a:r>
            <a:endParaRPr lang="en-US" dirty="0"/>
          </a:p>
        </p:txBody>
      </p:sp>
      <p:sp>
        <p:nvSpPr>
          <p:cNvPr id="368647" name="Text Box 7"/>
          <p:cNvSpPr txBox="1">
            <a:spLocks noChangeArrowheads="1"/>
          </p:cNvSpPr>
          <p:nvPr/>
        </p:nvSpPr>
        <p:spPr bwMode="auto">
          <a:xfrm>
            <a:off x="721519" y="1204913"/>
            <a:ext cx="7667625" cy="400110"/>
          </a:xfrm>
          <a:prstGeom prst="rect">
            <a:avLst/>
          </a:prstGeom>
          <a:noFill/>
          <a:ln w="9525">
            <a:noFill/>
            <a:miter lim="800000"/>
            <a:headEnd/>
            <a:tailEnd/>
          </a:ln>
          <a:effectLst/>
        </p:spPr>
        <p:txBody>
          <a:bodyPr>
            <a:spAutoFit/>
          </a:bodyPr>
          <a:lstStyle/>
          <a:p>
            <a:pPr algn="ctr">
              <a:lnSpc>
                <a:spcPct val="100000"/>
              </a:lnSpc>
              <a:spcBef>
                <a:spcPct val="50000"/>
              </a:spcBef>
            </a:pPr>
            <a:endParaRPr lang="en-US" sz="2000" dirty="0">
              <a:solidFill>
                <a:schemeClr val="bg1"/>
              </a:solidFill>
            </a:endParaRPr>
          </a:p>
        </p:txBody>
      </p:sp>
      <p:sp>
        <p:nvSpPr>
          <p:cNvPr id="11" name="Content Placeholder 2"/>
          <p:cNvSpPr txBox="1">
            <a:spLocks/>
          </p:cNvSpPr>
          <p:nvPr/>
        </p:nvSpPr>
        <p:spPr bwMode="auto">
          <a:xfrm>
            <a:off x="404622" y="1524000"/>
            <a:ext cx="8302752" cy="71323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headEnd/>
            <a:tailEnd/>
          </a:ln>
        </p:spPr>
        <p:style>
          <a:lnRef idx="3">
            <a:schemeClr val="lt1"/>
          </a:lnRef>
          <a:fillRef idx="1">
            <a:schemeClr val="accent2"/>
          </a:fillRef>
          <a:effectRef idx="1">
            <a:schemeClr val="accent2"/>
          </a:effectRef>
          <a:fontRef idx="minor">
            <a:schemeClr val="lt1"/>
          </a:fontRef>
        </p:style>
        <p:txBody>
          <a:bodyPr lIns="0" tIns="0" rIns="0" bIns="0" anchor="ctr"/>
          <a:lstStyle/>
          <a:p>
            <a:pPr algn="ctr" fontAlgn="auto">
              <a:lnSpc>
                <a:spcPts val="1800"/>
              </a:lnSpc>
              <a:spcBef>
                <a:spcPts val="0"/>
              </a:spcBef>
              <a:spcAft>
                <a:spcPts val="600"/>
              </a:spcAft>
              <a:defRPr/>
            </a:pPr>
            <a:r>
              <a:rPr lang="en-US" b="1" dirty="0" smtClean="0">
                <a:solidFill>
                  <a:schemeClr val="bg1"/>
                </a:solidFill>
              </a:rPr>
              <a:t>Gain the piece of mind that your customer information is safe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Fully Compliant while Optimizing Service</a:t>
            </a:r>
            <a:endParaRPr lang="en-US" dirty="0"/>
          </a:p>
        </p:txBody>
      </p:sp>
      <p:sp>
        <p:nvSpPr>
          <p:cNvPr id="5" name="AutoShape 36"/>
          <p:cNvSpPr>
            <a:spLocks noChangeArrowheads="1"/>
          </p:cNvSpPr>
          <p:nvPr/>
        </p:nvSpPr>
        <p:spPr bwMode="auto">
          <a:xfrm>
            <a:off x="584200" y="4693836"/>
            <a:ext cx="8280400" cy="1827544"/>
          </a:xfrm>
          <a:prstGeom prst="roundRect">
            <a:avLst>
              <a:gd name="adj" fmla="val 16667"/>
            </a:avLst>
          </a:prstGeom>
          <a:solidFill>
            <a:schemeClr val="accent2">
              <a:lumMod val="60000"/>
              <a:lumOff val="40000"/>
              <a:alpha val="20000"/>
            </a:schemeClr>
          </a:solidFill>
          <a:ln w="3175" algn="ctr">
            <a:solidFill>
              <a:srgbClr val="587891">
                <a:alpha val="45000"/>
              </a:srgbClr>
            </a:solidFill>
            <a:round/>
            <a:headEnd/>
            <a:tailEnd/>
          </a:ln>
          <a:effectLst/>
        </p:spPr>
        <p:txBody>
          <a:bodyPr wrap="none" anchor="ctr"/>
          <a:lstStyle>
            <a:defPPr>
              <a:defRPr lang="en-US"/>
            </a:defPPr>
            <a:lvl1pPr algn="ctr" rtl="0" fontAlgn="base">
              <a:lnSpc>
                <a:spcPct val="95000"/>
              </a:lnSpc>
              <a:spcBef>
                <a:spcPts val="1588"/>
              </a:spcBef>
              <a:spcAft>
                <a:spcPct val="0"/>
              </a:spcAft>
              <a:defRPr sz="3800" b="1" kern="1200">
                <a:solidFill>
                  <a:srgbClr val="000000"/>
                </a:solidFill>
                <a:latin typeface="Arial" charset="0"/>
                <a:ea typeface="+mn-ea"/>
                <a:cs typeface="+mn-cs"/>
                <a:sym typeface="Arial" charset="0"/>
              </a:defRPr>
            </a:lvl1pPr>
            <a:lvl2pPr marL="457200" algn="ctr" rtl="0" fontAlgn="base">
              <a:lnSpc>
                <a:spcPct val="95000"/>
              </a:lnSpc>
              <a:spcBef>
                <a:spcPts val="1588"/>
              </a:spcBef>
              <a:spcAft>
                <a:spcPct val="0"/>
              </a:spcAft>
              <a:defRPr sz="3800" b="1" kern="1200">
                <a:solidFill>
                  <a:srgbClr val="000000"/>
                </a:solidFill>
                <a:latin typeface="Arial" charset="0"/>
                <a:ea typeface="+mn-ea"/>
                <a:cs typeface="+mn-cs"/>
                <a:sym typeface="Arial" charset="0"/>
              </a:defRPr>
            </a:lvl2pPr>
            <a:lvl3pPr marL="914400" algn="ctr" rtl="0" fontAlgn="base">
              <a:lnSpc>
                <a:spcPct val="95000"/>
              </a:lnSpc>
              <a:spcBef>
                <a:spcPts val="1588"/>
              </a:spcBef>
              <a:spcAft>
                <a:spcPct val="0"/>
              </a:spcAft>
              <a:defRPr sz="3800" b="1" kern="1200">
                <a:solidFill>
                  <a:srgbClr val="000000"/>
                </a:solidFill>
                <a:latin typeface="Arial" charset="0"/>
                <a:ea typeface="+mn-ea"/>
                <a:cs typeface="+mn-cs"/>
                <a:sym typeface="Arial" charset="0"/>
              </a:defRPr>
            </a:lvl3pPr>
            <a:lvl4pPr marL="1371600" algn="ctr" rtl="0" fontAlgn="base">
              <a:lnSpc>
                <a:spcPct val="95000"/>
              </a:lnSpc>
              <a:spcBef>
                <a:spcPts val="1588"/>
              </a:spcBef>
              <a:spcAft>
                <a:spcPct val="0"/>
              </a:spcAft>
              <a:defRPr sz="3800" b="1" kern="1200">
                <a:solidFill>
                  <a:srgbClr val="000000"/>
                </a:solidFill>
                <a:latin typeface="Arial" charset="0"/>
                <a:ea typeface="+mn-ea"/>
                <a:cs typeface="+mn-cs"/>
                <a:sym typeface="Arial" charset="0"/>
              </a:defRPr>
            </a:lvl4pPr>
            <a:lvl5pPr marL="1828800" algn="ctr" rtl="0" fontAlgn="base">
              <a:lnSpc>
                <a:spcPct val="95000"/>
              </a:lnSpc>
              <a:spcBef>
                <a:spcPts val="1588"/>
              </a:spcBef>
              <a:spcAft>
                <a:spcPct val="0"/>
              </a:spcAft>
              <a:defRPr sz="3800" b="1" kern="1200">
                <a:solidFill>
                  <a:srgbClr val="000000"/>
                </a:solidFill>
                <a:latin typeface="Arial" charset="0"/>
                <a:ea typeface="+mn-ea"/>
                <a:cs typeface="+mn-cs"/>
                <a:sym typeface="Arial" charset="0"/>
              </a:defRPr>
            </a:lvl5pPr>
            <a:lvl6pPr marL="2286000" algn="l" defTabSz="914400" rtl="0" eaLnBrk="1" latinLnBrk="0" hangingPunct="1">
              <a:defRPr sz="3800" b="1" kern="1200">
                <a:solidFill>
                  <a:srgbClr val="000000"/>
                </a:solidFill>
                <a:latin typeface="Arial" charset="0"/>
                <a:ea typeface="+mn-ea"/>
                <a:cs typeface="+mn-cs"/>
                <a:sym typeface="Arial" charset="0"/>
              </a:defRPr>
            </a:lvl6pPr>
            <a:lvl7pPr marL="2743200" algn="l" defTabSz="914400" rtl="0" eaLnBrk="1" latinLnBrk="0" hangingPunct="1">
              <a:defRPr sz="3800" b="1" kern="1200">
                <a:solidFill>
                  <a:srgbClr val="000000"/>
                </a:solidFill>
                <a:latin typeface="Arial" charset="0"/>
                <a:ea typeface="+mn-ea"/>
                <a:cs typeface="+mn-cs"/>
                <a:sym typeface="Arial" charset="0"/>
              </a:defRPr>
            </a:lvl7pPr>
            <a:lvl8pPr marL="3200400" algn="l" defTabSz="914400" rtl="0" eaLnBrk="1" latinLnBrk="0" hangingPunct="1">
              <a:defRPr sz="3800" b="1" kern="1200">
                <a:solidFill>
                  <a:srgbClr val="000000"/>
                </a:solidFill>
                <a:latin typeface="Arial" charset="0"/>
                <a:ea typeface="+mn-ea"/>
                <a:cs typeface="+mn-cs"/>
                <a:sym typeface="Arial" charset="0"/>
              </a:defRPr>
            </a:lvl8pPr>
            <a:lvl9pPr marL="3657600" algn="l" defTabSz="914400" rtl="0" eaLnBrk="1" latinLnBrk="0" hangingPunct="1">
              <a:defRPr sz="3800" b="1" kern="1200">
                <a:solidFill>
                  <a:srgbClr val="000000"/>
                </a:solidFill>
                <a:latin typeface="Arial" charset="0"/>
                <a:ea typeface="+mn-ea"/>
                <a:cs typeface="+mn-cs"/>
                <a:sym typeface="Arial" charset="0"/>
              </a:defRPr>
            </a:lvl9pPr>
          </a:lstStyle>
          <a:p>
            <a:endParaRPr lang="en-US"/>
          </a:p>
        </p:txBody>
      </p:sp>
      <p:sp>
        <p:nvSpPr>
          <p:cNvPr id="6" name="Rectangle 3"/>
          <p:cNvSpPr txBox="1">
            <a:spLocks noChangeArrowheads="1"/>
          </p:cNvSpPr>
          <p:nvPr/>
        </p:nvSpPr>
        <p:spPr>
          <a:xfrm>
            <a:off x="584199" y="4759430"/>
            <a:ext cx="8086725" cy="1778000"/>
          </a:xfrm>
          <a:prstGeom prst="rect">
            <a:avLst/>
          </a:prstGeom>
        </p:spPr>
        <p:txBody>
          <a:bodyPr/>
          <a:lstStyle/>
          <a:p>
            <a:pPr marL="342900" indent="-342900" eaLnBrk="0" hangingPunct="0">
              <a:lnSpc>
                <a:spcPct val="95000"/>
              </a:lnSpc>
              <a:spcBef>
                <a:spcPct val="55000"/>
              </a:spcBef>
              <a:buClr>
                <a:srgbClr val="CC0000"/>
              </a:buClr>
              <a:buFont typeface="Webdings" pitchFamily="18" charset="2"/>
              <a:buChar char="4"/>
            </a:pPr>
            <a:r>
              <a:rPr lang="en-US" sz="1600" kern="0" dirty="0" smtClean="0">
                <a:solidFill>
                  <a:srgbClr val="323232"/>
                </a:solidFill>
                <a:latin typeface="+mn-lt"/>
              </a:rPr>
              <a:t>Industry leading call detection ensures compliance to Nuisance Calling abandon rates and connect time requirements</a:t>
            </a:r>
          </a:p>
          <a:p>
            <a:pPr marL="342900" indent="-342900" eaLnBrk="0" hangingPunct="0">
              <a:lnSpc>
                <a:spcPct val="95000"/>
              </a:lnSpc>
              <a:spcBef>
                <a:spcPct val="55000"/>
              </a:spcBef>
              <a:buClr>
                <a:srgbClr val="CC0000"/>
              </a:buClr>
              <a:buFont typeface="Webdings" pitchFamily="18" charset="2"/>
              <a:buChar char="4"/>
            </a:pPr>
            <a:r>
              <a:rPr lang="en-US" sz="1600" kern="0" dirty="0" smtClean="0">
                <a:solidFill>
                  <a:srgbClr val="323232"/>
                </a:solidFill>
                <a:latin typeface="+mn-lt"/>
              </a:rPr>
              <a:t>Cruise Control provides </a:t>
            </a:r>
            <a:r>
              <a:rPr lang="en-US" sz="1600" b="1" kern="0" dirty="0" smtClean="0">
                <a:solidFill>
                  <a:srgbClr val="323232"/>
                </a:solidFill>
                <a:latin typeface="+mn-lt"/>
              </a:rPr>
              <a:t>system controlled compliance </a:t>
            </a:r>
            <a:r>
              <a:rPr lang="en-US" sz="1600" kern="0" dirty="0" smtClean="0">
                <a:solidFill>
                  <a:srgbClr val="323232"/>
                </a:solidFill>
                <a:latin typeface="+mn-lt"/>
              </a:rPr>
              <a:t>with regulations from agencies such as the FTC or </a:t>
            </a:r>
            <a:r>
              <a:rPr lang="en-US" sz="1600" kern="0" dirty="0" err="1" smtClean="0">
                <a:solidFill>
                  <a:srgbClr val="323232"/>
                </a:solidFill>
                <a:latin typeface="+mn-lt"/>
              </a:rPr>
              <a:t>Ofcom</a:t>
            </a:r>
            <a:r>
              <a:rPr lang="en-US" sz="1600" kern="0" dirty="0" smtClean="0">
                <a:solidFill>
                  <a:srgbClr val="323232"/>
                </a:solidFill>
                <a:latin typeface="+mn-lt"/>
              </a:rPr>
              <a:t> while optimizing service level attainment</a:t>
            </a:r>
          </a:p>
          <a:p>
            <a:pPr marL="342900" lvl="0" indent="-342900" eaLnBrk="0" hangingPunct="0">
              <a:lnSpc>
                <a:spcPct val="95000"/>
              </a:lnSpc>
              <a:spcBef>
                <a:spcPct val="55000"/>
              </a:spcBef>
              <a:buClr>
                <a:srgbClr val="CC0000"/>
              </a:buClr>
              <a:buFont typeface="Webdings" pitchFamily="18" charset="2"/>
              <a:buChar char="4"/>
            </a:pPr>
            <a:r>
              <a:rPr lang="en-US" sz="1600" kern="0" dirty="0" smtClean="0">
                <a:solidFill>
                  <a:srgbClr val="323232"/>
                </a:solidFill>
                <a:latin typeface="+mn-lt"/>
              </a:rPr>
              <a:t>Cruise Control designed to adjust pacing to Desired Service Level without ever going under user-defined </a:t>
            </a:r>
            <a:r>
              <a:rPr lang="en-US" sz="1600" kern="0" dirty="0" smtClean="0">
                <a:solidFill>
                  <a:srgbClr val="323232"/>
                </a:solidFill>
              </a:rPr>
              <a:t>Service Level </a:t>
            </a:r>
            <a:r>
              <a:rPr lang="en-US" sz="1600" kern="0" dirty="0" smtClean="0">
                <a:solidFill>
                  <a:srgbClr val="323232"/>
                </a:solidFill>
                <a:latin typeface="+mn-lt"/>
              </a:rPr>
              <a:t>setting</a:t>
            </a:r>
          </a:p>
        </p:txBody>
      </p:sp>
      <p:graphicFrame>
        <p:nvGraphicFramePr>
          <p:cNvPr id="7" name="Chart 6"/>
          <p:cNvGraphicFramePr/>
          <p:nvPr/>
        </p:nvGraphicFramePr>
        <p:xfrm>
          <a:off x="1718734" y="1591733"/>
          <a:ext cx="5444066" cy="293277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282"/>
          <p:cNvSpPr txBox="1">
            <a:spLocks noChangeArrowheads="1"/>
          </p:cNvSpPr>
          <p:nvPr/>
        </p:nvSpPr>
        <p:spPr bwMode="auto">
          <a:xfrm>
            <a:off x="457200" y="1071563"/>
            <a:ext cx="7962900" cy="339725"/>
          </a:xfrm>
          <a:prstGeom prst="rect">
            <a:avLst/>
          </a:prstGeom>
          <a:noFill/>
          <a:ln w="9525">
            <a:noFill/>
            <a:miter lim="800000"/>
            <a:headEnd/>
            <a:tailEnd/>
          </a:ln>
        </p:spPr>
        <p:txBody>
          <a:bodyPr tIns="0" rIns="0" bIns="0">
            <a:spAutoFit/>
          </a:bodyPr>
          <a:lstStyle/>
          <a:p>
            <a:r>
              <a:rPr lang="en-US" sz="2200" dirty="0" smtClean="0">
                <a:solidFill>
                  <a:srgbClr val="CC0000"/>
                </a:solidFill>
              </a:rPr>
              <a:t>Patented call detection and Cruise Control ensure compliance</a:t>
            </a:r>
            <a:endParaRPr lang="en-US" sz="2200" dirty="0">
              <a:solidFill>
                <a:srgbClr val="CC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75306" y="4164594"/>
            <a:ext cx="8406143" cy="168394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chor="t" anchorCtr="0">
            <a:spAutoFit/>
          </a:bodyPr>
          <a:lstStyle/>
          <a:p>
            <a:pPr algn="ctr"/>
            <a:endParaRPr lang="en-US" dirty="0" smtClean="0">
              <a:solidFill>
                <a:schemeClr val="tx1"/>
              </a:solidFill>
            </a:endParaRPr>
          </a:p>
        </p:txBody>
      </p:sp>
      <p:sp>
        <p:nvSpPr>
          <p:cNvPr id="2" name="Title 1"/>
          <p:cNvSpPr>
            <a:spLocks noGrp="1"/>
          </p:cNvSpPr>
          <p:nvPr>
            <p:ph type="title"/>
          </p:nvPr>
        </p:nvSpPr>
        <p:spPr/>
        <p:txBody>
          <a:bodyPr/>
          <a:lstStyle/>
          <a:p>
            <a:r>
              <a:rPr lang="en-US" dirty="0" smtClean="0"/>
              <a:t>Application Interface Support</a:t>
            </a:r>
            <a:endParaRPr lang="en-US" dirty="0"/>
          </a:p>
        </p:txBody>
      </p:sp>
      <p:graphicFrame>
        <p:nvGraphicFramePr>
          <p:cNvPr id="53" name="Diagram 52"/>
          <p:cNvGraphicFramePr/>
          <p:nvPr/>
        </p:nvGraphicFramePr>
        <p:xfrm>
          <a:off x="520722" y="1584356"/>
          <a:ext cx="8102557" cy="363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147898" y="1828800"/>
            <a:ext cx="720069" cy="338554"/>
          </a:xfrm>
          <a:prstGeom prst="rect">
            <a:avLst/>
          </a:prstGeom>
        </p:spPr>
        <p:txBody>
          <a:bodyPr wrap="none">
            <a:spAutoFit/>
          </a:bodyPr>
          <a:lstStyle/>
          <a:p>
            <a:r>
              <a:rPr lang="en-US" sz="1600" dirty="0" smtClean="0">
                <a:solidFill>
                  <a:schemeClr val="tx1"/>
                </a:solidFill>
              </a:rPr>
              <a:t>Agent</a:t>
            </a:r>
            <a:endParaRPr lang="en-US" sz="1600" dirty="0">
              <a:solidFill>
                <a:schemeClr val="tx1"/>
              </a:solidFill>
            </a:endParaRPr>
          </a:p>
        </p:txBody>
      </p:sp>
      <p:sp>
        <p:nvSpPr>
          <p:cNvPr id="6" name="Rectangle 5"/>
          <p:cNvSpPr/>
          <p:nvPr/>
        </p:nvSpPr>
        <p:spPr>
          <a:xfrm>
            <a:off x="3212660" y="1837853"/>
            <a:ext cx="869149" cy="338554"/>
          </a:xfrm>
          <a:prstGeom prst="rect">
            <a:avLst/>
          </a:prstGeom>
        </p:spPr>
        <p:txBody>
          <a:bodyPr wrap="none">
            <a:spAutoFit/>
          </a:bodyPr>
          <a:lstStyle/>
          <a:p>
            <a:r>
              <a:rPr lang="en-US" sz="1600" dirty="0" smtClean="0">
                <a:solidFill>
                  <a:schemeClr val="tx1"/>
                </a:solidFill>
              </a:rPr>
              <a:t>System</a:t>
            </a:r>
            <a:endParaRPr lang="en-US" sz="1600" dirty="0">
              <a:solidFill>
                <a:schemeClr val="tx1"/>
              </a:solidFill>
            </a:endParaRPr>
          </a:p>
        </p:txBody>
      </p:sp>
      <p:sp>
        <p:nvSpPr>
          <p:cNvPr id="7" name="Rectangle 6"/>
          <p:cNvSpPr/>
          <p:nvPr/>
        </p:nvSpPr>
        <p:spPr>
          <a:xfrm>
            <a:off x="5325612" y="1855487"/>
            <a:ext cx="1072730" cy="338554"/>
          </a:xfrm>
          <a:prstGeom prst="rect">
            <a:avLst/>
          </a:prstGeom>
        </p:spPr>
        <p:txBody>
          <a:bodyPr wrap="none">
            <a:spAutoFit/>
          </a:bodyPr>
          <a:lstStyle/>
          <a:p>
            <a:r>
              <a:rPr lang="en-US" sz="1600" dirty="0" smtClean="0">
                <a:solidFill>
                  <a:schemeClr val="tx1"/>
                </a:solidFill>
              </a:rPr>
              <a:t>Reporting</a:t>
            </a:r>
            <a:endParaRPr lang="en-US" sz="1600" dirty="0">
              <a:solidFill>
                <a:schemeClr val="tx1"/>
              </a:solidFill>
            </a:endParaRPr>
          </a:p>
        </p:txBody>
      </p:sp>
      <p:sp>
        <p:nvSpPr>
          <p:cNvPr id="8" name="Rectangle 7"/>
          <p:cNvSpPr/>
          <p:nvPr/>
        </p:nvSpPr>
        <p:spPr>
          <a:xfrm>
            <a:off x="7418112" y="1855490"/>
            <a:ext cx="1126208" cy="338554"/>
          </a:xfrm>
          <a:prstGeom prst="rect">
            <a:avLst/>
          </a:prstGeom>
        </p:spPr>
        <p:txBody>
          <a:bodyPr wrap="square">
            <a:spAutoFit/>
          </a:bodyPr>
          <a:lstStyle/>
          <a:p>
            <a:r>
              <a:rPr lang="en-US" sz="1600" dirty="0" smtClean="0">
                <a:solidFill>
                  <a:schemeClr val="tx1"/>
                </a:solidFill>
              </a:rPr>
              <a:t>Telephony</a:t>
            </a:r>
            <a:endParaRPr lang="en-US" sz="1600" dirty="0">
              <a:solidFill>
                <a:schemeClr val="tx1"/>
              </a:solidFill>
            </a:endParaRPr>
          </a:p>
        </p:txBody>
      </p:sp>
      <p:sp>
        <p:nvSpPr>
          <p:cNvPr id="10" name="Rectangle 9"/>
          <p:cNvSpPr/>
          <p:nvPr/>
        </p:nvSpPr>
        <p:spPr>
          <a:xfrm>
            <a:off x="2546446" y="5169531"/>
            <a:ext cx="4051109" cy="461665"/>
          </a:xfrm>
          <a:prstGeom prst="rect">
            <a:avLst/>
          </a:prstGeom>
        </p:spPr>
        <p:txBody>
          <a:bodyPr wrap="none">
            <a:spAutoFit/>
          </a:bodyPr>
          <a:lstStyle/>
          <a:p>
            <a:r>
              <a:rPr lang="en-US" sz="2400" dirty="0" smtClean="0">
                <a:solidFill>
                  <a:schemeClr val="tx1"/>
                </a:solidFill>
              </a:rPr>
              <a:t>Proactive Contact Interfaces</a:t>
            </a:r>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122"/>
          <p:cNvSpPr>
            <a:spLocks noGrp="1" noChangeArrowheads="1"/>
          </p:cNvSpPr>
          <p:nvPr>
            <p:ph type="title"/>
          </p:nvPr>
        </p:nvSpPr>
        <p:spPr/>
        <p:txBody>
          <a:bodyPr/>
          <a:lstStyle/>
          <a:p>
            <a:r>
              <a:rPr lang="en-US" smtClean="0"/>
              <a:t/>
            </a:r>
            <a:br>
              <a:rPr lang="en-US" smtClean="0"/>
            </a:br>
            <a:r>
              <a:rPr lang="en-US" smtClean="0"/>
              <a:t>Deployment Options</a:t>
            </a:r>
            <a:endParaRPr lang="en-US" dirty="0" smtClean="0"/>
          </a:p>
        </p:txBody>
      </p:sp>
      <p:sp>
        <p:nvSpPr>
          <p:cNvPr id="34" name="Content Placeholder 33"/>
          <p:cNvSpPr>
            <a:spLocks noGrp="1"/>
          </p:cNvSpPr>
          <p:nvPr>
            <p:ph idx="1"/>
          </p:nvPr>
        </p:nvSpPr>
        <p:spPr/>
        <p:txBody>
          <a:bodyPr/>
          <a:lstStyle/>
          <a:p>
            <a:r>
              <a:rPr lang="en-US" dirty="0" smtClean="0"/>
              <a:t>Proactive Contact Bundle</a:t>
            </a:r>
          </a:p>
          <a:p>
            <a:pPr lvl="1"/>
            <a:r>
              <a:rPr lang="en-US" dirty="0" smtClean="0"/>
              <a:t>Rack mountable PG230 switch based system includes all hardware</a:t>
            </a:r>
          </a:p>
          <a:p>
            <a:r>
              <a:rPr lang="en-US" dirty="0" smtClean="0"/>
              <a:t>Proactive Contact w/PG230</a:t>
            </a:r>
          </a:p>
          <a:p>
            <a:pPr lvl="1"/>
            <a:r>
              <a:rPr lang="en-US" dirty="0" smtClean="0"/>
              <a:t>Identical to Bundle but customers can purchase all non-PG230RM hardware </a:t>
            </a:r>
          </a:p>
          <a:p>
            <a:r>
              <a:rPr lang="en-US" dirty="0" smtClean="0"/>
              <a:t>Proactive Contact with CTI</a:t>
            </a:r>
          </a:p>
          <a:p>
            <a:pPr lvl="1"/>
            <a:r>
              <a:rPr lang="en-US" dirty="0" smtClean="0"/>
              <a:t>“Soft-dialer" using same robust dialing software but uses Aura® Communication Manager for dialing and call classification</a:t>
            </a:r>
            <a:endParaRPr lang="en-US" dirty="0"/>
          </a:p>
        </p:txBody>
      </p:sp>
      <p:sp>
        <p:nvSpPr>
          <p:cNvPr id="4" name="Slide Number Placeholder 4"/>
          <p:cNvSpPr>
            <a:spLocks noGrp="1"/>
          </p:cNvSpPr>
          <p:nvPr>
            <p:ph type="sldNum" sz="quarter" idx="4294967295"/>
          </p:nvPr>
        </p:nvSpPr>
        <p:spPr>
          <a:xfrm>
            <a:off x="7010400" y="6207125"/>
            <a:ext cx="2133600" cy="244475"/>
          </a:xfrm>
          <a:prstGeom prst="rect">
            <a:avLst/>
          </a:prstGeom>
        </p:spPr>
        <p:txBody>
          <a:bodyPr/>
          <a:lstStyle/>
          <a:p>
            <a:fld id="{978C4C1C-5B11-4AFC-9A6D-F51F0BBCCEAE}" type="slidenum">
              <a:rPr lang="en-US" smtClean="0"/>
              <a:pPr/>
              <a:t>27</a:t>
            </a:fld>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4294967295"/>
          </p:nvPr>
        </p:nvSpPr>
        <p:spPr>
          <a:xfrm>
            <a:off x="6553200" y="6557963"/>
            <a:ext cx="2133600" cy="244475"/>
          </a:xfrm>
          <a:prstGeom prst="rect">
            <a:avLst/>
          </a:prstGeom>
          <a:noFill/>
        </p:spPr>
        <p:txBody>
          <a:bodyPr/>
          <a:lstStyle/>
          <a:p>
            <a:fld id="{DB4DDFA7-8642-4F21-A178-82AABAE28E00}" type="slidenum">
              <a:rPr lang="en-US" smtClean="0">
                <a:latin typeface="Arial" charset="0"/>
              </a:rPr>
              <a:pPr/>
              <a:t>28</a:t>
            </a:fld>
            <a:endParaRPr lang="en-US" dirty="0" smtClean="0">
              <a:latin typeface="Arial" charset="0"/>
            </a:endParaRPr>
          </a:p>
        </p:txBody>
      </p:sp>
      <p:grpSp>
        <p:nvGrpSpPr>
          <p:cNvPr id="3" name="Group 70"/>
          <p:cNvGrpSpPr>
            <a:grpSpLocks/>
          </p:cNvGrpSpPr>
          <p:nvPr/>
        </p:nvGrpSpPr>
        <p:grpSpPr bwMode="auto">
          <a:xfrm>
            <a:off x="2130425" y="2798763"/>
            <a:ext cx="4897438" cy="2857500"/>
            <a:chOff x="1342" y="1763"/>
            <a:chExt cx="3085" cy="1800"/>
          </a:xfrm>
        </p:grpSpPr>
        <p:sp>
          <p:nvSpPr>
            <p:cNvPr id="2" name="Rectangle 35"/>
            <p:cNvSpPr>
              <a:spLocks noChangeArrowheads="1"/>
            </p:cNvSpPr>
            <p:nvPr>
              <p:custDataLst>
                <p:tags r:id="rId8"/>
              </p:custDataLst>
            </p:nvPr>
          </p:nvSpPr>
          <p:spPr bwMode="auto">
            <a:xfrm rot="5400000">
              <a:off x="1720" y="3201"/>
              <a:ext cx="683" cy="41"/>
            </a:xfrm>
            <a:prstGeom prst="rect">
              <a:avLst/>
            </a:prstGeom>
            <a:solidFill>
              <a:schemeClr val="accent1"/>
            </a:solidFill>
            <a:ln w="12700" algn="ctr">
              <a:solidFill>
                <a:schemeClr val="tx1"/>
              </a:solidFill>
              <a:round/>
              <a:headEnd/>
              <a:tailEnd/>
            </a:ln>
            <a:effectLst>
              <a:outerShdw dist="38100" dir="2700000" algn="tl" rotWithShape="0">
                <a:srgbClr val="000000">
                  <a:alpha val="65999"/>
                </a:srgbClr>
              </a:outerShdw>
            </a:effectLst>
          </p:spPr>
          <p:txBody>
            <a:bodyPr rot="10800000" vert="eaVert" lIns="0" tIns="0" rIns="0" bIns="0"/>
            <a:lstStyle/>
            <a:p>
              <a:pPr>
                <a:lnSpc>
                  <a:spcPct val="90000"/>
                </a:lnSpc>
                <a:defRPr/>
              </a:pPr>
              <a:endParaRPr lang="en-US" sz="1800" dirty="0">
                <a:solidFill>
                  <a:srgbClr val="F8F8F8"/>
                </a:solidFill>
              </a:endParaRPr>
            </a:p>
          </p:txBody>
        </p:sp>
        <p:sp>
          <p:nvSpPr>
            <p:cNvPr id="5" name="Rectangle 35"/>
            <p:cNvSpPr/>
            <p:nvPr>
              <p:custDataLst>
                <p:tags r:id="rId9"/>
              </p:custDataLst>
            </p:nvPr>
          </p:nvSpPr>
          <p:spPr bwMode="auto">
            <a:xfrm>
              <a:off x="1342" y="2752"/>
              <a:ext cx="740" cy="43"/>
            </a:xfrm>
            <a:prstGeom prst="rect">
              <a:avLst/>
            </a:prstGeom>
            <a:solidFill>
              <a:schemeClr val="accent1"/>
            </a:solidFill>
            <a:ln w="12700" cap="flat" cmpd="sng" algn="ctr">
              <a:solidFill>
                <a:schemeClr val="tx1"/>
              </a:solidFill>
              <a:prstDash val="solid"/>
              <a:round/>
              <a:headEnd type="none" w="med" len="med"/>
              <a:tailEnd type="none" w="med" len="med"/>
            </a:ln>
            <a:effectLst>
              <a:outerShdw blurRad="127000" dist="38100" dir="2700000" algn="tl" rotWithShape="0">
                <a:srgbClr val="000000">
                  <a:alpha val="66000"/>
                </a:srgbClr>
              </a:outerShdw>
            </a:effectLst>
          </p:spPr>
          <p:txBody>
            <a:bodyPr lIns="0" tIns="0" rIns="0" bIns="0"/>
            <a:lstStyle/>
            <a:p>
              <a:pPr>
                <a:lnSpc>
                  <a:spcPct val="90000"/>
                </a:lnSpc>
                <a:defRPr/>
              </a:pPr>
              <a:endParaRPr lang="en-US" sz="1800" dirty="0">
                <a:solidFill>
                  <a:srgbClr val="F8F8F8"/>
                </a:solidFill>
              </a:endParaRPr>
            </a:p>
          </p:txBody>
        </p:sp>
        <p:sp>
          <p:nvSpPr>
            <p:cNvPr id="6" name="Rectangle 35"/>
            <p:cNvSpPr/>
            <p:nvPr>
              <p:custDataLst>
                <p:tags r:id="rId10"/>
              </p:custDataLst>
            </p:nvPr>
          </p:nvSpPr>
          <p:spPr bwMode="auto">
            <a:xfrm>
              <a:off x="3769" y="2709"/>
              <a:ext cx="658" cy="43"/>
            </a:xfrm>
            <a:prstGeom prst="rect">
              <a:avLst/>
            </a:prstGeom>
            <a:solidFill>
              <a:schemeClr val="accent1"/>
            </a:solidFill>
            <a:ln w="12700" cap="flat" cmpd="sng" algn="ctr">
              <a:solidFill>
                <a:schemeClr val="tx1"/>
              </a:solidFill>
              <a:prstDash val="solid"/>
              <a:round/>
              <a:headEnd type="none" w="med" len="med"/>
              <a:tailEnd type="none" w="med" len="med"/>
            </a:ln>
            <a:effectLst>
              <a:outerShdw blurRad="127000" dist="38100" dir="2700000" algn="tl" rotWithShape="0">
                <a:srgbClr val="000000">
                  <a:alpha val="66000"/>
                </a:srgbClr>
              </a:outerShdw>
            </a:effectLst>
          </p:spPr>
          <p:txBody>
            <a:bodyPr lIns="0" tIns="0" rIns="0" bIns="0"/>
            <a:lstStyle/>
            <a:p>
              <a:pPr>
                <a:lnSpc>
                  <a:spcPct val="90000"/>
                </a:lnSpc>
                <a:defRPr/>
              </a:pPr>
              <a:endParaRPr lang="en-US" sz="1800" dirty="0">
                <a:solidFill>
                  <a:srgbClr val="F8F8F8"/>
                </a:solidFill>
              </a:endParaRPr>
            </a:p>
          </p:txBody>
        </p:sp>
        <p:sp>
          <p:nvSpPr>
            <p:cNvPr id="7" name="Rectangle 35"/>
            <p:cNvSpPr>
              <a:spLocks noChangeArrowheads="1"/>
            </p:cNvSpPr>
            <p:nvPr>
              <p:custDataLst>
                <p:tags r:id="rId11"/>
              </p:custDataLst>
            </p:nvPr>
          </p:nvSpPr>
          <p:spPr bwMode="auto">
            <a:xfrm rot="5400000">
              <a:off x="3320" y="2220"/>
              <a:ext cx="682" cy="41"/>
            </a:xfrm>
            <a:prstGeom prst="rect">
              <a:avLst/>
            </a:prstGeom>
            <a:solidFill>
              <a:schemeClr val="accent1"/>
            </a:solidFill>
            <a:ln w="12700" algn="ctr">
              <a:solidFill>
                <a:schemeClr val="tx1"/>
              </a:solidFill>
              <a:round/>
              <a:headEnd/>
              <a:tailEnd/>
            </a:ln>
            <a:effectLst>
              <a:outerShdw dist="38100" dir="2700000" algn="tl" rotWithShape="0">
                <a:srgbClr val="000000">
                  <a:alpha val="65999"/>
                </a:srgbClr>
              </a:outerShdw>
            </a:effectLst>
          </p:spPr>
          <p:txBody>
            <a:bodyPr rot="10800000" vert="eaVert" lIns="0" tIns="0" rIns="0" bIns="0"/>
            <a:lstStyle/>
            <a:p>
              <a:pPr>
                <a:lnSpc>
                  <a:spcPct val="90000"/>
                </a:lnSpc>
                <a:defRPr/>
              </a:pPr>
              <a:endParaRPr lang="en-US" sz="1800" dirty="0">
                <a:solidFill>
                  <a:srgbClr val="F8F8F8"/>
                </a:solidFill>
              </a:endParaRPr>
            </a:p>
          </p:txBody>
        </p:sp>
        <p:sp>
          <p:nvSpPr>
            <p:cNvPr id="8" name="Rectangle 35"/>
            <p:cNvSpPr>
              <a:spLocks noChangeArrowheads="1"/>
            </p:cNvSpPr>
            <p:nvPr>
              <p:custDataLst>
                <p:tags r:id="rId12"/>
              </p:custDataLst>
            </p:nvPr>
          </p:nvSpPr>
          <p:spPr bwMode="auto">
            <a:xfrm rot="5400000">
              <a:off x="1650" y="2151"/>
              <a:ext cx="836" cy="59"/>
            </a:xfrm>
            <a:prstGeom prst="rect">
              <a:avLst/>
            </a:prstGeom>
            <a:solidFill>
              <a:schemeClr val="accent1"/>
            </a:solidFill>
            <a:ln w="12700" algn="ctr">
              <a:solidFill>
                <a:schemeClr val="tx1"/>
              </a:solidFill>
              <a:round/>
              <a:headEnd/>
              <a:tailEnd/>
            </a:ln>
            <a:effectLst>
              <a:outerShdw dist="38100" dir="2700000" algn="tl" rotWithShape="0">
                <a:srgbClr val="000000">
                  <a:alpha val="65999"/>
                </a:srgbClr>
              </a:outerShdw>
            </a:effectLst>
          </p:spPr>
          <p:txBody>
            <a:bodyPr rot="10800000" vert="eaVert" lIns="0" tIns="0" rIns="0" bIns="0"/>
            <a:lstStyle/>
            <a:p>
              <a:pPr>
                <a:lnSpc>
                  <a:spcPct val="90000"/>
                </a:lnSpc>
                <a:defRPr/>
              </a:pPr>
              <a:endParaRPr lang="en-US" sz="1800" dirty="0">
                <a:solidFill>
                  <a:srgbClr val="F8F8F8"/>
                </a:solidFill>
              </a:endParaRPr>
            </a:p>
          </p:txBody>
        </p:sp>
        <p:grpSp>
          <p:nvGrpSpPr>
            <p:cNvPr id="4" name="Group 11"/>
            <p:cNvGrpSpPr>
              <a:grpSpLocks/>
            </p:cNvGrpSpPr>
            <p:nvPr/>
          </p:nvGrpSpPr>
          <p:grpSpPr bwMode="auto">
            <a:xfrm>
              <a:off x="1835" y="2325"/>
              <a:ext cx="2334" cy="939"/>
              <a:chOff x="2424" y="2478"/>
              <a:chExt cx="1325" cy="663"/>
            </a:xfrm>
          </p:grpSpPr>
          <p:pic>
            <p:nvPicPr>
              <p:cNvPr id="1102" name="Picture 9" descr="cloud"/>
              <p:cNvPicPr>
                <a:picLocks noChangeAspect="1" noChangeArrowheads="1"/>
              </p:cNvPicPr>
              <p:nvPr/>
            </p:nvPicPr>
            <p:blipFill>
              <a:blip r:embed="rId15" cstate="print"/>
              <a:srcRect/>
              <a:stretch>
                <a:fillRect/>
              </a:stretch>
            </p:blipFill>
            <p:spPr bwMode="auto">
              <a:xfrm>
                <a:off x="2424" y="2478"/>
                <a:ext cx="1325" cy="663"/>
              </a:xfrm>
              <a:prstGeom prst="rect">
                <a:avLst/>
              </a:prstGeom>
              <a:noFill/>
              <a:ln w="9525">
                <a:noFill/>
                <a:miter lim="800000"/>
                <a:headEnd/>
                <a:tailEnd/>
              </a:ln>
            </p:spPr>
          </p:pic>
          <p:sp>
            <p:nvSpPr>
              <p:cNvPr id="1103" name="Text Box 10"/>
              <p:cNvSpPr txBox="1">
                <a:spLocks noChangeArrowheads="1"/>
              </p:cNvSpPr>
              <p:nvPr/>
            </p:nvSpPr>
            <p:spPr bwMode="auto">
              <a:xfrm>
                <a:off x="2831" y="2711"/>
                <a:ext cx="323" cy="115"/>
              </a:xfrm>
              <a:prstGeom prst="rect">
                <a:avLst/>
              </a:prstGeom>
              <a:noFill/>
              <a:ln w="9525">
                <a:noFill/>
                <a:miter lim="800000"/>
                <a:headEnd/>
                <a:tailEnd/>
              </a:ln>
            </p:spPr>
            <p:txBody>
              <a:bodyPr wrap="none" anchor="ctr">
                <a:spAutoFit/>
              </a:bodyPr>
              <a:lstStyle/>
              <a:p>
                <a:pPr algn="ctr">
                  <a:lnSpc>
                    <a:spcPct val="90000"/>
                  </a:lnSpc>
                </a:pPr>
                <a:r>
                  <a:rPr lang="en-US" sz="1200" b="1" dirty="0" smtClean="0">
                    <a:solidFill>
                      <a:srgbClr val="323232"/>
                    </a:solidFill>
                  </a:rPr>
                  <a:t>LAN/WAN</a:t>
                </a:r>
              </a:p>
            </p:txBody>
          </p:sp>
        </p:grpSp>
      </p:grpSp>
      <p:grpSp>
        <p:nvGrpSpPr>
          <p:cNvPr id="11" name="Group 69"/>
          <p:cNvGrpSpPr>
            <a:grpSpLocks/>
          </p:cNvGrpSpPr>
          <p:nvPr/>
        </p:nvGrpSpPr>
        <p:grpSpPr bwMode="auto">
          <a:xfrm rot="511439">
            <a:off x="5786438" y="3403600"/>
            <a:ext cx="2154237" cy="209550"/>
            <a:chOff x="3650" y="2110"/>
            <a:chExt cx="1357" cy="132"/>
          </a:xfrm>
        </p:grpSpPr>
        <p:sp>
          <p:nvSpPr>
            <p:cNvPr id="9" name="Rectangle 35"/>
            <p:cNvSpPr>
              <a:spLocks noChangeArrowheads="1"/>
            </p:cNvSpPr>
            <p:nvPr>
              <p:custDataLst>
                <p:tags r:id="rId7"/>
              </p:custDataLst>
            </p:nvPr>
          </p:nvSpPr>
          <p:spPr bwMode="auto">
            <a:xfrm rot="12983061">
              <a:off x="3662" y="2169"/>
              <a:ext cx="1069" cy="43"/>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rot="10800000" lIns="0" tIns="0" rIns="0" bIns="0"/>
            <a:lstStyle/>
            <a:p>
              <a:pPr>
                <a:lnSpc>
                  <a:spcPct val="90000"/>
                </a:lnSpc>
                <a:defRPr/>
              </a:pPr>
              <a:endParaRPr lang="en-US" sz="1800" dirty="0">
                <a:solidFill>
                  <a:srgbClr val="F8F8F8"/>
                </a:solidFill>
              </a:endParaRPr>
            </a:p>
          </p:txBody>
        </p:sp>
        <p:sp>
          <p:nvSpPr>
            <p:cNvPr id="1095" name="Text Box 15"/>
            <p:cNvSpPr txBox="1">
              <a:spLocks noChangeArrowheads="1"/>
            </p:cNvSpPr>
            <p:nvPr/>
          </p:nvSpPr>
          <p:spPr bwMode="auto">
            <a:xfrm rot="2158114">
              <a:off x="3650" y="2110"/>
              <a:ext cx="1357" cy="132"/>
            </a:xfrm>
            <a:prstGeom prst="rect">
              <a:avLst/>
            </a:prstGeom>
            <a:noFill/>
            <a:ln w="9525">
              <a:noFill/>
              <a:miter lim="800000"/>
              <a:headEnd/>
              <a:tailEnd/>
            </a:ln>
          </p:spPr>
          <p:txBody>
            <a:bodyPr>
              <a:spAutoFit/>
            </a:bodyPr>
            <a:lstStyle/>
            <a:p>
              <a:pPr algn="ctr">
                <a:lnSpc>
                  <a:spcPct val="95000"/>
                </a:lnSpc>
              </a:pPr>
              <a:r>
                <a:rPr lang="en-US" sz="800" b="1" dirty="0" smtClean="0">
                  <a:solidFill>
                    <a:srgbClr val="323232"/>
                  </a:solidFill>
                </a:rPr>
                <a:t>Local, Remote, At-Home</a:t>
              </a:r>
            </a:p>
          </p:txBody>
        </p:sp>
      </p:grpSp>
      <p:grpSp>
        <p:nvGrpSpPr>
          <p:cNvPr id="16" name="Group 67"/>
          <p:cNvGrpSpPr>
            <a:grpSpLocks/>
          </p:cNvGrpSpPr>
          <p:nvPr/>
        </p:nvGrpSpPr>
        <p:grpSpPr bwMode="auto">
          <a:xfrm>
            <a:off x="260350" y="1198563"/>
            <a:ext cx="2790825" cy="1163637"/>
            <a:chOff x="491" y="789"/>
            <a:chExt cx="1758" cy="733"/>
          </a:xfrm>
        </p:grpSpPr>
        <p:sp>
          <p:nvSpPr>
            <p:cNvPr id="10" name="Rectangle 35"/>
            <p:cNvSpPr>
              <a:spLocks noChangeArrowheads="1"/>
            </p:cNvSpPr>
            <p:nvPr>
              <p:custDataLst>
                <p:tags r:id="rId6"/>
              </p:custDataLst>
            </p:nvPr>
          </p:nvSpPr>
          <p:spPr bwMode="auto">
            <a:xfrm rot="1488864">
              <a:off x="1111" y="1297"/>
              <a:ext cx="1138" cy="48"/>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lIns="0" tIns="0" rIns="0" bIns="0"/>
            <a:lstStyle/>
            <a:p>
              <a:pPr>
                <a:lnSpc>
                  <a:spcPct val="90000"/>
                </a:lnSpc>
                <a:defRPr/>
              </a:pPr>
              <a:endParaRPr lang="en-US" sz="1800" dirty="0">
                <a:solidFill>
                  <a:srgbClr val="F8F8F8"/>
                </a:solidFill>
              </a:endParaRPr>
            </a:p>
          </p:txBody>
        </p:sp>
        <p:grpSp>
          <p:nvGrpSpPr>
            <p:cNvPr id="17" name="Group 23"/>
            <p:cNvGrpSpPr>
              <a:grpSpLocks/>
            </p:cNvGrpSpPr>
            <p:nvPr/>
          </p:nvGrpSpPr>
          <p:grpSpPr bwMode="auto">
            <a:xfrm>
              <a:off x="491" y="789"/>
              <a:ext cx="984" cy="626"/>
              <a:chOff x="2424" y="2478"/>
              <a:chExt cx="1191" cy="663"/>
            </a:xfrm>
          </p:grpSpPr>
          <p:pic>
            <p:nvPicPr>
              <p:cNvPr id="1092" name="Picture 24" descr="cloud"/>
              <p:cNvPicPr>
                <a:picLocks noChangeAspect="1" noChangeArrowheads="1"/>
              </p:cNvPicPr>
              <p:nvPr/>
            </p:nvPicPr>
            <p:blipFill>
              <a:blip r:embed="rId15" cstate="print"/>
              <a:srcRect/>
              <a:stretch>
                <a:fillRect/>
              </a:stretch>
            </p:blipFill>
            <p:spPr bwMode="auto">
              <a:xfrm>
                <a:off x="2424" y="2478"/>
                <a:ext cx="1191" cy="663"/>
              </a:xfrm>
              <a:prstGeom prst="rect">
                <a:avLst/>
              </a:prstGeom>
              <a:noFill/>
              <a:ln w="9525">
                <a:noFill/>
                <a:miter lim="800000"/>
                <a:headEnd/>
                <a:tailEnd/>
              </a:ln>
            </p:spPr>
          </p:pic>
          <p:sp>
            <p:nvSpPr>
              <p:cNvPr id="1093" name="Text Box 25"/>
              <p:cNvSpPr txBox="1">
                <a:spLocks noChangeArrowheads="1"/>
              </p:cNvSpPr>
              <p:nvPr/>
            </p:nvSpPr>
            <p:spPr bwMode="auto">
              <a:xfrm>
                <a:off x="2429" y="2627"/>
                <a:ext cx="1070" cy="282"/>
              </a:xfrm>
              <a:prstGeom prst="rect">
                <a:avLst/>
              </a:prstGeom>
              <a:noFill/>
              <a:ln w="9525">
                <a:noFill/>
                <a:miter lim="800000"/>
                <a:headEnd/>
                <a:tailEnd/>
              </a:ln>
            </p:spPr>
            <p:txBody>
              <a:bodyPr anchor="ctr">
                <a:spAutoFit/>
              </a:bodyPr>
              <a:lstStyle/>
              <a:p>
                <a:pPr algn="ctr">
                  <a:lnSpc>
                    <a:spcPct val="90000"/>
                  </a:lnSpc>
                </a:pPr>
                <a:r>
                  <a:rPr lang="en-US" sz="1200" b="1" dirty="0" smtClean="0">
                    <a:solidFill>
                      <a:srgbClr val="323232"/>
                    </a:solidFill>
                  </a:rPr>
                  <a:t>PSTN (outbound)</a:t>
                </a:r>
              </a:p>
            </p:txBody>
          </p:sp>
        </p:grpSp>
        <p:sp>
          <p:nvSpPr>
            <p:cNvPr id="1091" name="Text Box 15"/>
            <p:cNvSpPr txBox="1">
              <a:spLocks noChangeArrowheads="1"/>
            </p:cNvSpPr>
            <p:nvPr/>
          </p:nvSpPr>
          <p:spPr bwMode="auto">
            <a:xfrm rot="1441928">
              <a:off x="1037" y="1318"/>
              <a:ext cx="1184" cy="204"/>
            </a:xfrm>
            <a:prstGeom prst="rect">
              <a:avLst/>
            </a:prstGeom>
            <a:noFill/>
            <a:ln w="9525">
              <a:noFill/>
              <a:miter lim="800000"/>
              <a:headEnd/>
              <a:tailEnd/>
            </a:ln>
          </p:spPr>
          <p:txBody>
            <a:bodyPr>
              <a:spAutoFit/>
            </a:bodyPr>
            <a:lstStyle/>
            <a:p>
              <a:pPr algn="ctr">
                <a:lnSpc>
                  <a:spcPct val="95000"/>
                </a:lnSpc>
              </a:pPr>
              <a:r>
                <a:rPr lang="en-US" sz="800" b="1" u="sng" dirty="0" smtClean="0">
                  <a:solidFill>
                    <a:srgbClr val="323232"/>
                  </a:solidFill>
                </a:rPr>
                <a:t>Outbound Lines</a:t>
              </a:r>
            </a:p>
            <a:p>
              <a:pPr algn="ctr">
                <a:lnSpc>
                  <a:spcPct val="95000"/>
                </a:lnSpc>
              </a:pPr>
              <a:r>
                <a:rPr lang="en-US" sz="800" b="1" dirty="0" smtClean="0">
                  <a:solidFill>
                    <a:srgbClr val="323232"/>
                  </a:solidFill>
                </a:rPr>
                <a:t>T1, E1, h.323</a:t>
              </a:r>
              <a:r>
                <a:rPr lang="en-US" sz="800" dirty="0" smtClean="0">
                  <a:solidFill>
                    <a:srgbClr val="F8F8F8"/>
                  </a:solidFill>
                </a:rPr>
                <a:t> </a:t>
              </a:r>
              <a:endParaRPr lang="en-US" sz="800" b="1" dirty="0" smtClean="0">
                <a:solidFill>
                  <a:srgbClr val="323232"/>
                </a:solidFill>
              </a:endParaRPr>
            </a:p>
          </p:txBody>
        </p:sp>
      </p:grpSp>
      <p:grpSp>
        <p:nvGrpSpPr>
          <p:cNvPr id="18" name="Group 65"/>
          <p:cNvGrpSpPr>
            <a:grpSpLocks/>
          </p:cNvGrpSpPr>
          <p:nvPr/>
        </p:nvGrpSpPr>
        <p:grpSpPr bwMode="auto">
          <a:xfrm>
            <a:off x="3521075" y="2406650"/>
            <a:ext cx="2409825" cy="361950"/>
            <a:chOff x="1934" y="1602"/>
            <a:chExt cx="1518" cy="228"/>
          </a:xfrm>
        </p:grpSpPr>
        <p:sp>
          <p:nvSpPr>
            <p:cNvPr id="12" name="Rectangle 35"/>
            <p:cNvSpPr>
              <a:spLocks noChangeArrowheads="1"/>
            </p:cNvSpPr>
            <p:nvPr>
              <p:custDataLst>
                <p:tags r:id="rId5"/>
              </p:custDataLst>
            </p:nvPr>
          </p:nvSpPr>
          <p:spPr bwMode="auto">
            <a:xfrm>
              <a:off x="1934" y="1780"/>
              <a:ext cx="1342" cy="50"/>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lIns="0" tIns="0" rIns="0" bIns="0"/>
            <a:lstStyle/>
            <a:p>
              <a:pPr>
                <a:lnSpc>
                  <a:spcPct val="90000"/>
                </a:lnSpc>
                <a:defRPr/>
              </a:pPr>
              <a:endParaRPr lang="en-US" sz="1800" dirty="0">
                <a:solidFill>
                  <a:srgbClr val="F8F8F8"/>
                </a:solidFill>
              </a:endParaRPr>
            </a:p>
          </p:txBody>
        </p:sp>
        <p:sp>
          <p:nvSpPr>
            <p:cNvPr id="1088" name="Text Box 15"/>
            <p:cNvSpPr txBox="1">
              <a:spLocks noChangeArrowheads="1"/>
            </p:cNvSpPr>
            <p:nvPr/>
          </p:nvSpPr>
          <p:spPr bwMode="auto">
            <a:xfrm>
              <a:off x="2095" y="1602"/>
              <a:ext cx="1357" cy="204"/>
            </a:xfrm>
            <a:prstGeom prst="rect">
              <a:avLst/>
            </a:prstGeom>
            <a:noFill/>
            <a:ln w="9525">
              <a:noFill/>
              <a:miter lim="800000"/>
              <a:headEnd/>
              <a:tailEnd/>
            </a:ln>
          </p:spPr>
          <p:txBody>
            <a:bodyPr>
              <a:spAutoFit/>
            </a:bodyPr>
            <a:lstStyle/>
            <a:p>
              <a:pPr algn="ctr">
                <a:lnSpc>
                  <a:spcPct val="95000"/>
                </a:lnSpc>
              </a:pPr>
              <a:r>
                <a:rPr lang="en-US" sz="800" b="1" u="sng" dirty="0" smtClean="0">
                  <a:solidFill>
                    <a:srgbClr val="323232"/>
                  </a:solidFill>
                </a:rPr>
                <a:t>Agents, Transfers, Inbound</a:t>
              </a:r>
            </a:p>
            <a:p>
              <a:pPr algn="ctr">
                <a:lnSpc>
                  <a:spcPct val="95000"/>
                </a:lnSpc>
              </a:pPr>
              <a:r>
                <a:rPr lang="en-US" sz="800" b="1" dirty="0" smtClean="0">
                  <a:solidFill>
                    <a:srgbClr val="323232"/>
                  </a:solidFill>
                </a:rPr>
                <a:t>T1, E1, h.323</a:t>
              </a:r>
              <a:r>
                <a:rPr lang="en-US" sz="800" dirty="0" smtClean="0">
                  <a:solidFill>
                    <a:srgbClr val="F8F8F8"/>
                  </a:solidFill>
                </a:rPr>
                <a:t> </a:t>
              </a:r>
              <a:endParaRPr lang="en-US" sz="800" b="1" dirty="0" smtClean="0">
                <a:solidFill>
                  <a:srgbClr val="323232"/>
                </a:solidFill>
              </a:endParaRPr>
            </a:p>
          </p:txBody>
        </p:sp>
      </p:grpSp>
      <p:sp>
        <p:nvSpPr>
          <p:cNvPr id="1032" name="Rectangle 4"/>
          <p:cNvSpPr>
            <a:spLocks noGrp="1" noChangeArrowheads="1"/>
          </p:cNvSpPr>
          <p:nvPr>
            <p:ph type="title"/>
          </p:nvPr>
        </p:nvSpPr>
        <p:spPr/>
        <p:txBody>
          <a:bodyPr/>
          <a:lstStyle/>
          <a:p>
            <a:r>
              <a:rPr lang="en-US" dirty="0" smtClean="0"/>
              <a:t>Typical “Standalone” PG230 Deployment</a:t>
            </a:r>
          </a:p>
        </p:txBody>
      </p:sp>
      <p:grpSp>
        <p:nvGrpSpPr>
          <p:cNvPr id="19" name="Group 68"/>
          <p:cNvGrpSpPr>
            <a:grpSpLocks/>
          </p:cNvGrpSpPr>
          <p:nvPr/>
        </p:nvGrpSpPr>
        <p:grpSpPr bwMode="auto">
          <a:xfrm>
            <a:off x="6134100" y="1295400"/>
            <a:ext cx="2781300" cy="1058863"/>
            <a:chOff x="3563" y="885"/>
            <a:chExt cx="1752" cy="667"/>
          </a:xfrm>
        </p:grpSpPr>
        <p:sp>
          <p:nvSpPr>
            <p:cNvPr id="13" name="Rectangle 35"/>
            <p:cNvSpPr>
              <a:spLocks noChangeArrowheads="1"/>
            </p:cNvSpPr>
            <p:nvPr>
              <p:custDataLst>
                <p:tags r:id="rId4"/>
              </p:custDataLst>
            </p:nvPr>
          </p:nvSpPr>
          <p:spPr bwMode="auto">
            <a:xfrm rot="-1738059">
              <a:off x="3563" y="1509"/>
              <a:ext cx="946" cy="43"/>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lIns="0" tIns="0" rIns="0" bIns="0"/>
            <a:lstStyle/>
            <a:p>
              <a:pPr>
                <a:lnSpc>
                  <a:spcPct val="90000"/>
                </a:lnSpc>
                <a:defRPr/>
              </a:pPr>
              <a:endParaRPr lang="en-US" sz="1800" dirty="0">
                <a:solidFill>
                  <a:srgbClr val="F8F8F8"/>
                </a:solidFill>
              </a:endParaRPr>
            </a:p>
          </p:txBody>
        </p:sp>
        <p:grpSp>
          <p:nvGrpSpPr>
            <p:cNvPr id="20" name="Group 23"/>
            <p:cNvGrpSpPr>
              <a:grpSpLocks/>
            </p:cNvGrpSpPr>
            <p:nvPr/>
          </p:nvGrpSpPr>
          <p:grpSpPr bwMode="auto">
            <a:xfrm>
              <a:off x="4331" y="885"/>
              <a:ext cx="984" cy="626"/>
              <a:chOff x="2424" y="2478"/>
              <a:chExt cx="1191" cy="663"/>
            </a:xfrm>
          </p:grpSpPr>
          <p:pic>
            <p:nvPicPr>
              <p:cNvPr id="1085" name="Picture 24" descr="cloud"/>
              <p:cNvPicPr>
                <a:picLocks noChangeAspect="1" noChangeArrowheads="1"/>
              </p:cNvPicPr>
              <p:nvPr/>
            </p:nvPicPr>
            <p:blipFill>
              <a:blip r:embed="rId15" cstate="print"/>
              <a:srcRect/>
              <a:stretch>
                <a:fillRect/>
              </a:stretch>
            </p:blipFill>
            <p:spPr bwMode="auto">
              <a:xfrm>
                <a:off x="2424" y="2478"/>
                <a:ext cx="1191" cy="663"/>
              </a:xfrm>
              <a:prstGeom prst="rect">
                <a:avLst/>
              </a:prstGeom>
              <a:noFill/>
              <a:ln w="9525">
                <a:noFill/>
                <a:miter lim="800000"/>
                <a:headEnd/>
                <a:tailEnd/>
              </a:ln>
            </p:spPr>
          </p:pic>
          <p:sp>
            <p:nvSpPr>
              <p:cNvPr id="1086" name="Text Box 25"/>
              <p:cNvSpPr txBox="1">
                <a:spLocks noChangeArrowheads="1"/>
              </p:cNvSpPr>
              <p:nvPr/>
            </p:nvSpPr>
            <p:spPr bwMode="auto">
              <a:xfrm>
                <a:off x="2429" y="2682"/>
                <a:ext cx="1070" cy="172"/>
              </a:xfrm>
              <a:prstGeom prst="rect">
                <a:avLst/>
              </a:prstGeom>
              <a:noFill/>
              <a:ln w="9525">
                <a:noFill/>
                <a:miter lim="800000"/>
                <a:headEnd/>
                <a:tailEnd/>
              </a:ln>
            </p:spPr>
            <p:txBody>
              <a:bodyPr anchor="ctr">
                <a:spAutoFit/>
              </a:bodyPr>
              <a:lstStyle/>
              <a:p>
                <a:pPr algn="ctr">
                  <a:lnSpc>
                    <a:spcPct val="90000"/>
                  </a:lnSpc>
                </a:pPr>
                <a:r>
                  <a:rPr lang="en-US" sz="1200" b="1" dirty="0" smtClean="0">
                    <a:solidFill>
                      <a:srgbClr val="323232"/>
                    </a:solidFill>
                  </a:rPr>
                  <a:t>PSTN  (inbound)</a:t>
                </a:r>
              </a:p>
            </p:txBody>
          </p:sp>
        </p:grpSp>
      </p:grpSp>
      <p:grpSp>
        <p:nvGrpSpPr>
          <p:cNvPr id="21" name="Group 26"/>
          <p:cNvGrpSpPr>
            <a:grpSpLocks/>
          </p:cNvGrpSpPr>
          <p:nvPr/>
        </p:nvGrpSpPr>
        <p:grpSpPr bwMode="auto">
          <a:xfrm>
            <a:off x="5270500" y="2187575"/>
            <a:ext cx="1393825" cy="1062038"/>
            <a:chOff x="2987" y="1360"/>
            <a:chExt cx="878" cy="669"/>
          </a:xfrm>
        </p:grpSpPr>
        <p:sp>
          <p:nvSpPr>
            <p:cNvPr id="1081" name="Text Box 22"/>
            <p:cNvSpPr txBox="1">
              <a:spLocks noChangeArrowheads="1"/>
            </p:cNvSpPr>
            <p:nvPr/>
          </p:nvSpPr>
          <p:spPr bwMode="auto">
            <a:xfrm>
              <a:off x="2987" y="1360"/>
              <a:ext cx="878" cy="174"/>
            </a:xfrm>
            <a:prstGeom prst="rect">
              <a:avLst/>
            </a:prstGeom>
            <a:noFill/>
            <a:ln w="9525" algn="ctr">
              <a:noFill/>
              <a:miter lim="800000"/>
              <a:headEnd/>
              <a:tailEnd/>
            </a:ln>
          </p:spPr>
          <p:txBody>
            <a:bodyPr>
              <a:spAutoFit/>
            </a:bodyPr>
            <a:lstStyle/>
            <a:p>
              <a:pPr algn="ctr" eaLnBrk="0" hangingPunct="0"/>
              <a:r>
                <a:rPr lang="en-US" sz="1200" b="1" dirty="0" smtClean="0">
                  <a:solidFill>
                    <a:srgbClr val="323232"/>
                  </a:solidFill>
                </a:rPr>
                <a:t>Any Switch*</a:t>
              </a:r>
            </a:p>
          </p:txBody>
        </p:sp>
        <p:pic>
          <p:nvPicPr>
            <p:cNvPr id="1082" name="Picture 53" descr="other-serve.png"/>
            <p:cNvPicPr>
              <a:picLocks noChangeAspect="1"/>
            </p:cNvPicPr>
            <p:nvPr/>
          </p:nvPicPr>
          <p:blipFill>
            <a:blip r:embed="rId16" cstate="print"/>
            <a:srcRect/>
            <a:stretch>
              <a:fillRect/>
            </a:stretch>
          </p:blipFill>
          <p:spPr bwMode="auto">
            <a:xfrm>
              <a:off x="3193" y="1557"/>
              <a:ext cx="655" cy="472"/>
            </a:xfrm>
            <a:prstGeom prst="rect">
              <a:avLst/>
            </a:prstGeom>
            <a:noFill/>
            <a:ln w="9525">
              <a:noFill/>
              <a:miter lim="800000"/>
              <a:headEnd/>
              <a:tailEnd/>
            </a:ln>
          </p:spPr>
        </p:pic>
      </p:grpSp>
      <p:grpSp>
        <p:nvGrpSpPr>
          <p:cNvPr id="22" name="Group 35"/>
          <p:cNvGrpSpPr>
            <a:grpSpLocks/>
          </p:cNvGrpSpPr>
          <p:nvPr/>
        </p:nvGrpSpPr>
        <p:grpSpPr bwMode="auto">
          <a:xfrm>
            <a:off x="1195388" y="3889375"/>
            <a:ext cx="1387475" cy="1292225"/>
            <a:chOff x="753" y="2450"/>
            <a:chExt cx="874" cy="814"/>
          </a:xfrm>
        </p:grpSpPr>
        <p:sp>
          <p:nvSpPr>
            <p:cNvPr id="1065" name="Rectangle 36"/>
            <p:cNvSpPr>
              <a:spLocks noChangeArrowheads="1"/>
            </p:cNvSpPr>
            <p:nvPr/>
          </p:nvSpPr>
          <p:spPr bwMode="auto">
            <a:xfrm>
              <a:off x="753" y="2976"/>
              <a:ext cx="797" cy="288"/>
            </a:xfrm>
            <a:prstGeom prst="rect">
              <a:avLst/>
            </a:prstGeom>
            <a:noFill/>
            <a:ln w="9525">
              <a:noFill/>
              <a:miter lim="800000"/>
              <a:headEnd/>
              <a:tailEnd/>
            </a:ln>
          </p:spPr>
          <p:txBody>
            <a:bodyPr wrap="none">
              <a:spAutoFit/>
            </a:bodyPr>
            <a:lstStyle/>
            <a:p>
              <a:pPr algn="ctr" eaLnBrk="0" hangingPunct="0"/>
              <a:r>
                <a:rPr lang="en-US" sz="1200" b="1" dirty="0" smtClean="0">
                  <a:solidFill>
                    <a:srgbClr val="323232"/>
                  </a:solidFill>
                </a:rPr>
                <a:t>Customer Data</a:t>
              </a:r>
            </a:p>
            <a:p>
              <a:pPr algn="ctr" eaLnBrk="0" hangingPunct="0"/>
              <a:r>
                <a:rPr lang="en-US" sz="1200" b="1" dirty="0" smtClean="0">
                  <a:solidFill>
                    <a:srgbClr val="323232"/>
                  </a:solidFill>
                </a:rPr>
                <a:t> Repository</a:t>
              </a:r>
            </a:p>
          </p:txBody>
        </p:sp>
        <p:sp>
          <p:nvSpPr>
            <p:cNvPr id="103" name="AutoShape 79"/>
            <p:cNvSpPr>
              <a:spLocks noChangeArrowheads="1"/>
            </p:cNvSpPr>
            <p:nvPr/>
          </p:nvSpPr>
          <p:spPr bwMode="auto">
            <a:xfrm flipV="1">
              <a:off x="1005" y="2801"/>
              <a:ext cx="622" cy="235"/>
            </a:xfrm>
            <a:custGeom>
              <a:avLst/>
              <a:gdLst>
                <a:gd name="G0" fmla="+- 4083 0 0"/>
                <a:gd name="G1" fmla="+- 21600 0 4083"/>
                <a:gd name="G2" fmla="*/ 4083 1 2"/>
                <a:gd name="G3" fmla="+- 21600 0 G2"/>
                <a:gd name="G4" fmla="+/ 4083 21600 2"/>
                <a:gd name="G5" fmla="+/ G1 0 2"/>
                <a:gd name="G6" fmla="*/ 21600 21600 4083"/>
                <a:gd name="G7" fmla="*/ G6 1 2"/>
                <a:gd name="G8" fmla="+- 21600 0 G7"/>
                <a:gd name="G9" fmla="*/ 21600 1 2"/>
                <a:gd name="G10" fmla="+- 4083 0 G9"/>
                <a:gd name="G11" fmla="?: G10 G8 0"/>
                <a:gd name="G12" fmla="?: G10 G7 21600"/>
                <a:gd name="T0" fmla="*/ 19558 w 21600"/>
                <a:gd name="T1" fmla="*/ 10800 h 21600"/>
                <a:gd name="T2" fmla="*/ 10800 w 21600"/>
                <a:gd name="T3" fmla="*/ 21600 h 21600"/>
                <a:gd name="T4" fmla="*/ 2042 w 21600"/>
                <a:gd name="T5" fmla="*/ 10800 h 21600"/>
                <a:gd name="T6" fmla="*/ 10800 w 21600"/>
                <a:gd name="T7" fmla="*/ 0 h 21600"/>
                <a:gd name="T8" fmla="*/ 3842 w 21600"/>
                <a:gd name="T9" fmla="*/ 3842 h 21600"/>
                <a:gd name="T10" fmla="*/ 17758 w 21600"/>
                <a:gd name="T11" fmla="*/ 17758 h 21600"/>
              </a:gdLst>
              <a:ahLst/>
              <a:cxnLst>
                <a:cxn ang="0">
                  <a:pos x="T0" y="T1"/>
                </a:cxn>
                <a:cxn ang="0">
                  <a:pos x="T2" y="T3"/>
                </a:cxn>
                <a:cxn ang="0">
                  <a:pos x="T4" y="T5"/>
                </a:cxn>
                <a:cxn ang="0">
                  <a:pos x="T6" y="T7"/>
                </a:cxn>
              </a:cxnLst>
              <a:rect l="T8" t="T9" r="T10" b="T11"/>
              <a:pathLst>
                <a:path w="21600" h="21600">
                  <a:moveTo>
                    <a:pt x="0" y="0"/>
                  </a:moveTo>
                  <a:lnTo>
                    <a:pt x="4083" y="21600"/>
                  </a:lnTo>
                  <a:lnTo>
                    <a:pt x="17517" y="21600"/>
                  </a:lnTo>
                  <a:lnTo>
                    <a:pt x="21600" y="0"/>
                  </a:lnTo>
                  <a:close/>
                </a:path>
              </a:pathLst>
            </a:custGeom>
            <a:gradFill rotWithShape="1">
              <a:gsLst>
                <a:gs pos="0">
                  <a:srgbClr val="000000">
                    <a:alpha val="44000"/>
                  </a:srgbClr>
                </a:gs>
                <a:gs pos="100000">
                  <a:srgbClr val="000000">
                    <a:gamma/>
                    <a:shade val="46275"/>
                    <a:invGamma/>
                    <a:alpha val="0"/>
                  </a:srgbClr>
                </a:gs>
              </a:gsLst>
              <a:path path="shape">
                <a:fillToRect l="50000" t="50000" r="50000" b="50000"/>
              </a:path>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04" name="AutoShape 80"/>
            <p:cNvSpPr>
              <a:spLocks noChangeArrowheads="1"/>
            </p:cNvSpPr>
            <p:nvPr/>
          </p:nvSpPr>
          <p:spPr bwMode="auto">
            <a:xfrm>
              <a:off x="1158" y="2498"/>
              <a:ext cx="312" cy="482"/>
            </a:xfrm>
            <a:prstGeom prst="can">
              <a:avLst>
                <a:gd name="adj" fmla="val 38622"/>
              </a:avLst>
            </a:prstGeom>
            <a:gradFill rotWithShape="1">
              <a:gsLst>
                <a:gs pos="0">
                  <a:schemeClr val="bg2">
                    <a:gamma/>
                    <a:shade val="46275"/>
                    <a:invGamma/>
                  </a:schemeClr>
                </a:gs>
                <a:gs pos="100000">
                  <a:schemeClr val="bg2"/>
                </a:gs>
              </a:gsLst>
              <a:lin ang="2700000" scaled="1"/>
            </a:gradFill>
            <a:ln w="25400">
              <a:solidFill>
                <a:srgbClr val="7A7A81"/>
              </a:solidFill>
              <a:round/>
              <a:headEnd/>
              <a:tailEnd/>
            </a:ln>
            <a:effectLst/>
          </p:spPr>
          <p:txBody>
            <a:bodyPr wrap="none" tIns="90000" bIns="90000" anchor="ctr"/>
            <a:lstStyle/>
            <a:p>
              <a:pPr>
                <a:lnSpc>
                  <a:spcPct val="90000"/>
                </a:lnSpc>
                <a:defRPr/>
              </a:pPr>
              <a:endParaRPr lang="en-US" sz="1800" dirty="0">
                <a:solidFill>
                  <a:srgbClr val="F8F8F8"/>
                </a:solidFill>
              </a:endParaRPr>
            </a:p>
          </p:txBody>
        </p:sp>
        <p:grpSp>
          <p:nvGrpSpPr>
            <p:cNvPr id="23" name="Group 95"/>
            <p:cNvGrpSpPr>
              <a:grpSpLocks/>
            </p:cNvGrpSpPr>
            <p:nvPr/>
          </p:nvGrpSpPr>
          <p:grpSpPr bwMode="auto">
            <a:xfrm>
              <a:off x="784" y="2450"/>
              <a:ext cx="306" cy="366"/>
              <a:chOff x="2926" y="3398"/>
              <a:chExt cx="351" cy="420"/>
            </a:xfrm>
          </p:grpSpPr>
          <p:sp>
            <p:nvSpPr>
              <p:cNvPr id="1069" name="Rectangle 96"/>
              <p:cNvSpPr>
                <a:spLocks noChangeArrowheads="1"/>
              </p:cNvSpPr>
              <p:nvPr/>
            </p:nvSpPr>
            <p:spPr bwMode="auto">
              <a:xfrm>
                <a:off x="2926" y="3398"/>
                <a:ext cx="351" cy="420"/>
              </a:xfrm>
              <a:prstGeom prst="rect">
                <a:avLst/>
              </a:prstGeom>
              <a:solidFill>
                <a:srgbClr val="FFFFFF"/>
              </a:solidFill>
              <a:ln w="25400"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109" name="Rectangle 97"/>
              <p:cNvSpPr>
                <a:spLocks noChangeArrowheads="1"/>
              </p:cNvSpPr>
              <p:nvPr/>
            </p:nvSpPr>
            <p:spPr bwMode="auto">
              <a:xfrm>
                <a:off x="2926" y="3398"/>
                <a:ext cx="351" cy="77"/>
              </a:xfrm>
              <a:prstGeom prst="rect">
                <a:avLst/>
              </a:prstGeom>
              <a:gradFill rotWithShape="1">
                <a:gsLst>
                  <a:gs pos="0">
                    <a:schemeClr val="bg2">
                      <a:gamma/>
                      <a:shade val="46275"/>
                      <a:invGamma/>
                    </a:schemeClr>
                  </a:gs>
                  <a:gs pos="100000">
                    <a:schemeClr val="bg2"/>
                  </a:gs>
                </a:gsLst>
                <a:lin ang="2700000" scaled="1"/>
              </a:gradFill>
              <a:ln w="38100"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10" name="Rectangle 98"/>
              <p:cNvSpPr>
                <a:spLocks noChangeArrowheads="1"/>
              </p:cNvSpPr>
              <p:nvPr/>
            </p:nvSpPr>
            <p:spPr bwMode="auto">
              <a:xfrm>
                <a:off x="2959" y="3515"/>
                <a:ext cx="86" cy="73"/>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11" name="Rectangle 99"/>
              <p:cNvSpPr>
                <a:spLocks noChangeArrowheads="1"/>
              </p:cNvSpPr>
              <p:nvPr/>
            </p:nvSpPr>
            <p:spPr bwMode="auto">
              <a:xfrm>
                <a:off x="2959" y="3610"/>
                <a:ext cx="86" cy="71"/>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12" name="Rectangle 100"/>
              <p:cNvSpPr>
                <a:spLocks noChangeArrowheads="1"/>
              </p:cNvSpPr>
              <p:nvPr/>
            </p:nvSpPr>
            <p:spPr bwMode="auto">
              <a:xfrm>
                <a:off x="2959" y="3706"/>
                <a:ext cx="86" cy="73"/>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grpSp>
            <p:nvGrpSpPr>
              <p:cNvPr id="24" name="Group 101"/>
              <p:cNvGrpSpPr>
                <a:grpSpLocks/>
              </p:cNvGrpSpPr>
              <p:nvPr/>
            </p:nvGrpSpPr>
            <p:grpSpPr bwMode="auto">
              <a:xfrm>
                <a:off x="3076" y="3529"/>
                <a:ext cx="170" cy="265"/>
                <a:chOff x="2685" y="3490"/>
                <a:chExt cx="327" cy="247"/>
              </a:xfrm>
            </p:grpSpPr>
            <p:sp>
              <p:nvSpPr>
                <p:cNvPr id="1076" name="Rectangle 102"/>
                <p:cNvSpPr>
                  <a:spLocks noChangeArrowheads="1"/>
                </p:cNvSpPr>
                <p:nvPr/>
              </p:nvSpPr>
              <p:spPr bwMode="auto">
                <a:xfrm>
                  <a:off x="2685" y="349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1077" name="Rectangle 103"/>
                <p:cNvSpPr>
                  <a:spLocks noChangeArrowheads="1"/>
                </p:cNvSpPr>
                <p:nvPr/>
              </p:nvSpPr>
              <p:spPr bwMode="auto">
                <a:xfrm>
                  <a:off x="2685" y="3545"/>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1078" name="Rectangle 104"/>
                <p:cNvSpPr>
                  <a:spLocks noChangeArrowheads="1"/>
                </p:cNvSpPr>
                <p:nvPr/>
              </p:nvSpPr>
              <p:spPr bwMode="auto">
                <a:xfrm>
                  <a:off x="2685" y="360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1079" name="Rectangle 105"/>
                <p:cNvSpPr>
                  <a:spLocks noChangeArrowheads="1"/>
                </p:cNvSpPr>
                <p:nvPr/>
              </p:nvSpPr>
              <p:spPr bwMode="auto">
                <a:xfrm>
                  <a:off x="2685" y="3655"/>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1080" name="Rectangle 106"/>
                <p:cNvSpPr>
                  <a:spLocks noChangeArrowheads="1"/>
                </p:cNvSpPr>
                <p:nvPr/>
              </p:nvSpPr>
              <p:spPr bwMode="auto">
                <a:xfrm>
                  <a:off x="2685" y="371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grpSp>
          <p:sp>
            <p:nvSpPr>
              <p:cNvPr id="1075" name="Rectangle 107"/>
              <p:cNvSpPr>
                <a:spLocks noChangeArrowheads="1"/>
              </p:cNvSpPr>
              <p:nvPr/>
            </p:nvSpPr>
            <p:spPr bwMode="auto">
              <a:xfrm>
                <a:off x="2926" y="3398"/>
                <a:ext cx="351" cy="420"/>
              </a:xfrm>
              <a:prstGeom prst="rect">
                <a:avLst/>
              </a:prstGeom>
              <a:noFill/>
              <a:ln w="25400" algn="ctr">
                <a:solidFill>
                  <a:schemeClr val="bg2"/>
                </a:solidFill>
                <a:miter lim="800000"/>
                <a:headEnd/>
                <a:tailEnd/>
              </a:ln>
            </p:spPr>
            <p:txBody>
              <a:bodyPr wrap="none" tIns="90000" bIns="90000" anchor="ctr"/>
              <a:lstStyle/>
              <a:p>
                <a:pPr>
                  <a:lnSpc>
                    <a:spcPct val="90000"/>
                  </a:lnSpc>
                </a:pPr>
                <a:endParaRPr lang="ga-IE" sz="1800" smtClean="0">
                  <a:solidFill>
                    <a:srgbClr val="F8F8F8"/>
                  </a:solidFill>
                </a:endParaRPr>
              </a:p>
            </p:txBody>
          </p:sp>
        </p:grpSp>
      </p:grpSp>
      <p:grpSp>
        <p:nvGrpSpPr>
          <p:cNvPr id="25" name="Group 52"/>
          <p:cNvGrpSpPr>
            <a:grpSpLocks/>
          </p:cNvGrpSpPr>
          <p:nvPr/>
        </p:nvGrpSpPr>
        <p:grpSpPr bwMode="auto">
          <a:xfrm>
            <a:off x="2325688" y="5519738"/>
            <a:ext cx="2154237" cy="1184275"/>
            <a:chOff x="864" y="2496"/>
            <a:chExt cx="1584" cy="839"/>
          </a:xfrm>
        </p:grpSpPr>
        <p:sp>
          <p:nvSpPr>
            <p:cNvPr id="14" name="AutoShape 13"/>
            <p:cNvSpPr>
              <a:spLocks noChangeArrowheads="1"/>
            </p:cNvSpPr>
            <p:nvPr/>
          </p:nvSpPr>
          <p:spPr bwMode="auto">
            <a:xfrm>
              <a:off x="1200" y="2496"/>
              <a:ext cx="768" cy="527"/>
            </a:xfrm>
            <a:prstGeom prst="roundRect">
              <a:avLst>
                <a:gd name="adj" fmla="val 9634"/>
              </a:avLst>
            </a:prstGeom>
            <a:gradFill flip="none" rotWithShape="1">
              <a:gsLst>
                <a:gs pos="0">
                  <a:schemeClr val="bg1"/>
                </a:gs>
                <a:gs pos="100000">
                  <a:schemeClr val="bg1">
                    <a:lumMod val="85000"/>
                  </a:schemeClr>
                </a:gs>
              </a:gsLst>
              <a:lin ang="16200000" scaled="0"/>
              <a:tileRect/>
            </a:gradFill>
            <a:ln w="19050">
              <a:solidFill>
                <a:schemeClr val="accent1"/>
              </a:solidFill>
              <a:round/>
              <a:headEnd/>
              <a:tailEnd/>
            </a:ln>
            <a:effectLst>
              <a:outerShdw blurRad="149225" dist="25400" dir="2700000" algn="ctr" rotWithShape="0">
                <a:schemeClr val="tx1">
                  <a:alpha val="82000"/>
                </a:schemeClr>
              </a:outerShdw>
            </a:effectLst>
          </p:spPr>
          <p:txBody>
            <a:bodyPr wrap="none" anchor="ctr"/>
            <a:lstStyle/>
            <a:p>
              <a:pPr fontAlgn="auto">
                <a:lnSpc>
                  <a:spcPct val="90000"/>
                </a:lnSpc>
                <a:spcBef>
                  <a:spcPts val="0"/>
                </a:spcBef>
                <a:spcAft>
                  <a:spcPts val="0"/>
                </a:spcAft>
                <a:defRPr/>
              </a:pPr>
              <a:endParaRPr lang="en-US" sz="1600" dirty="0">
                <a:solidFill>
                  <a:srgbClr val="F8F8F8"/>
                </a:solidFill>
              </a:endParaRPr>
            </a:p>
          </p:txBody>
        </p:sp>
        <p:graphicFrame>
          <p:nvGraphicFramePr>
            <p:cNvPr id="1026" name="Object 3"/>
            <p:cNvGraphicFramePr>
              <a:graphicFrameLocks noChangeAspect="1"/>
            </p:cNvGraphicFramePr>
            <p:nvPr/>
          </p:nvGraphicFramePr>
          <p:xfrm>
            <a:off x="1344" y="2544"/>
            <a:ext cx="515" cy="440"/>
          </p:xfrm>
          <a:graphic>
            <a:graphicData uri="http://schemas.openxmlformats.org/presentationml/2006/ole">
              <p:oleObj spid="_x0000_s93186" name="Visio" r:id="rId17" imgW="818007" imgH="698754" progId="">
                <p:embed/>
              </p:oleObj>
            </a:graphicData>
          </a:graphic>
        </p:graphicFrame>
        <p:sp>
          <p:nvSpPr>
            <p:cNvPr id="1064" name="Text Box 15"/>
            <p:cNvSpPr txBox="1">
              <a:spLocks noChangeArrowheads="1"/>
            </p:cNvSpPr>
            <p:nvPr/>
          </p:nvSpPr>
          <p:spPr bwMode="auto">
            <a:xfrm>
              <a:off x="864" y="3025"/>
              <a:ext cx="1584" cy="310"/>
            </a:xfrm>
            <a:prstGeom prst="rect">
              <a:avLst/>
            </a:prstGeom>
            <a:noFill/>
            <a:ln w="9525">
              <a:noFill/>
              <a:miter lim="800000"/>
              <a:headEnd/>
              <a:tailEnd/>
            </a:ln>
          </p:spPr>
          <p:txBody>
            <a:bodyPr>
              <a:spAutoFit/>
            </a:bodyPr>
            <a:lstStyle/>
            <a:p>
              <a:pPr algn="ctr">
                <a:lnSpc>
                  <a:spcPct val="95000"/>
                </a:lnSpc>
              </a:pPr>
              <a:r>
                <a:rPr lang="en-US" sz="1200" b="1" dirty="0" smtClean="0">
                  <a:solidFill>
                    <a:srgbClr val="323232"/>
                  </a:solidFill>
                </a:rPr>
                <a:t>Supervisor Workstations</a:t>
              </a:r>
              <a:br>
                <a:rPr lang="en-US" sz="1200" b="1" dirty="0" smtClean="0">
                  <a:solidFill>
                    <a:srgbClr val="323232"/>
                  </a:solidFill>
                </a:rPr>
              </a:br>
              <a:endParaRPr lang="en-US" sz="1200" b="1" dirty="0" smtClean="0">
                <a:solidFill>
                  <a:srgbClr val="323232"/>
                </a:solidFill>
              </a:endParaRPr>
            </a:p>
          </p:txBody>
        </p:sp>
      </p:grpSp>
      <p:sp>
        <p:nvSpPr>
          <p:cNvPr id="36" name="Rectangle 35"/>
          <p:cNvSpPr>
            <a:spLocks noChangeArrowheads="1"/>
          </p:cNvSpPr>
          <p:nvPr>
            <p:custDataLst>
              <p:tags r:id="rId2"/>
            </p:custDataLst>
          </p:nvPr>
        </p:nvSpPr>
        <p:spPr bwMode="auto">
          <a:xfrm>
            <a:off x="6784975" y="6246813"/>
            <a:ext cx="1054100" cy="68262"/>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lIns="0" tIns="0" rIns="0" bIns="0"/>
          <a:lstStyle/>
          <a:p>
            <a:pPr>
              <a:lnSpc>
                <a:spcPct val="90000"/>
              </a:lnSpc>
              <a:defRPr/>
            </a:pPr>
            <a:endParaRPr lang="en-US" sz="1800" b="1" dirty="0">
              <a:solidFill>
                <a:srgbClr val="F8F8F8"/>
              </a:solidFill>
            </a:endParaRPr>
          </a:p>
        </p:txBody>
      </p:sp>
      <p:sp>
        <p:nvSpPr>
          <p:cNvPr id="15" name="Rectangle 35"/>
          <p:cNvSpPr/>
          <p:nvPr>
            <p:custDataLst>
              <p:tags r:id="rId3"/>
            </p:custDataLst>
          </p:nvPr>
        </p:nvSpPr>
        <p:spPr bwMode="auto">
          <a:xfrm>
            <a:off x="6775450" y="5995988"/>
            <a:ext cx="1044575" cy="68262"/>
          </a:xfrm>
          <a:prstGeom prst="rect">
            <a:avLst/>
          </a:prstGeom>
          <a:solidFill>
            <a:schemeClr val="accent1"/>
          </a:solidFill>
          <a:ln w="12700" cap="flat" cmpd="sng" algn="ctr">
            <a:solidFill>
              <a:schemeClr val="tx1"/>
            </a:solidFill>
            <a:prstDash val="solid"/>
            <a:round/>
            <a:headEnd type="none" w="med" len="med"/>
            <a:tailEnd type="none" w="med" len="med"/>
          </a:ln>
          <a:effectLst>
            <a:outerShdw blurRad="127000" dist="38100" dir="2700000" algn="tl" rotWithShape="0">
              <a:srgbClr val="000000">
                <a:alpha val="66000"/>
              </a:srgbClr>
            </a:outerShdw>
          </a:effectLst>
        </p:spPr>
        <p:txBody>
          <a:bodyPr lIns="0" tIns="0" rIns="0" bIns="0"/>
          <a:lstStyle/>
          <a:p>
            <a:pPr>
              <a:lnSpc>
                <a:spcPct val="90000"/>
              </a:lnSpc>
              <a:defRPr/>
            </a:pPr>
            <a:endParaRPr lang="en-US" sz="1800" b="1" dirty="0">
              <a:solidFill>
                <a:srgbClr val="F8F8F8"/>
              </a:solidFill>
            </a:endParaRPr>
          </a:p>
        </p:txBody>
      </p:sp>
      <p:sp>
        <p:nvSpPr>
          <p:cNvPr id="1039" name="Text Box 83"/>
          <p:cNvSpPr txBox="1">
            <a:spLocks noChangeArrowheads="1"/>
          </p:cNvSpPr>
          <p:nvPr/>
        </p:nvSpPr>
        <p:spPr bwMode="black">
          <a:xfrm>
            <a:off x="7867650" y="5915025"/>
            <a:ext cx="990600" cy="228600"/>
          </a:xfrm>
          <a:prstGeom prst="rect">
            <a:avLst/>
          </a:prstGeom>
          <a:noFill/>
          <a:ln w="50800" algn="ctr">
            <a:noFill/>
            <a:miter lim="800000"/>
            <a:headEnd/>
            <a:tailEnd/>
          </a:ln>
        </p:spPr>
        <p:txBody>
          <a:bodyPr>
            <a:spAutoFit/>
          </a:bodyPr>
          <a:lstStyle/>
          <a:p>
            <a:pPr>
              <a:spcBef>
                <a:spcPct val="50000"/>
              </a:spcBef>
            </a:pPr>
            <a:r>
              <a:rPr lang="en-US" sz="900" b="1" dirty="0" smtClean="0">
                <a:solidFill>
                  <a:srgbClr val="323232"/>
                </a:solidFill>
              </a:rPr>
              <a:t>Data</a:t>
            </a:r>
          </a:p>
        </p:txBody>
      </p:sp>
      <p:sp>
        <p:nvSpPr>
          <p:cNvPr id="1040" name="Text Box 84"/>
          <p:cNvSpPr txBox="1">
            <a:spLocks noChangeArrowheads="1"/>
          </p:cNvSpPr>
          <p:nvPr/>
        </p:nvSpPr>
        <p:spPr bwMode="black">
          <a:xfrm>
            <a:off x="7877175" y="6181725"/>
            <a:ext cx="1028700" cy="228600"/>
          </a:xfrm>
          <a:prstGeom prst="rect">
            <a:avLst/>
          </a:prstGeom>
          <a:noFill/>
          <a:ln w="50800" algn="ctr">
            <a:noFill/>
            <a:miter lim="800000"/>
            <a:headEnd/>
            <a:tailEnd/>
          </a:ln>
        </p:spPr>
        <p:txBody>
          <a:bodyPr>
            <a:spAutoFit/>
          </a:bodyPr>
          <a:lstStyle/>
          <a:p>
            <a:pPr>
              <a:spcBef>
                <a:spcPct val="50000"/>
              </a:spcBef>
            </a:pPr>
            <a:r>
              <a:rPr lang="en-US" sz="900" b="1" dirty="0" smtClean="0">
                <a:solidFill>
                  <a:srgbClr val="323232"/>
                </a:solidFill>
              </a:rPr>
              <a:t>Voice</a:t>
            </a:r>
          </a:p>
        </p:txBody>
      </p:sp>
      <p:sp>
        <p:nvSpPr>
          <p:cNvPr id="68" name="Text Box 15"/>
          <p:cNvSpPr txBox="1">
            <a:spLocks noChangeArrowheads="1"/>
          </p:cNvSpPr>
          <p:nvPr/>
        </p:nvSpPr>
        <p:spPr bwMode="auto">
          <a:xfrm>
            <a:off x="6796088" y="4943475"/>
            <a:ext cx="1851025" cy="495300"/>
          </a:xfrm>
          <a:prstGeom prst="rect">
            <a:avLst/>
          </a:prstGeom>
          <a:noFill/>
          <a:ln w="9525">
            <a:noFill/>
            <a:miter lim="800000"/>
            <a:headEnd/>
            <a:tailEnd/>
          </a:ln>
        </p:spPr>
        <p:txBody>
          <a:bodyPr>
            <a:spAutoFit/>
          </a:bodyPr>
          <a:lstStyle/>
          <a:p>
            <a:pPr algn="ctr">
              <a:lnSpc>
                <a:spcPct val="95000"/>
              </a:lnSpc>
            </a:pPr>
            <a:r>
              <a:rPr lang="en-US" sz="1200" b="1" dirty="0" smtClean="0">
                <a:solidFill>
                  <a:srgbClr val="323232"/>
                </a:solidFill>
              </a:rPr>
              <a:t>Agent</a:t>
            </a:r>
            <a:r>
              <a:rPr lang="en-US" sz="1400" b="1" dirty="0" smtClean="0">
                <a:solidFill>
                  <a:srgbClr val="323232"/>
                </a:solidFill>
              </a:rPr>
              <a:t> </a:t>
            </a:r>
            <a:r>
              <a:rPr lang="en-US" sz="1200" b="1" dirty="0" smtClean="0">
                <a:solidFill>
                  <a:srgbClr val="323232"/>
                </a:solidFill>
              </a:rPr>
              <a:t>Pool</a:t>
            </a:r>
            <a:r>
              <a:rPr lang="en-US" sz="1400" b="1" dirty="0" smtClean="0">
                <a:solidFill>
                  <a:srgbClr val="323232"/>
                </a:solidFill>
              </a:rPr>
              <a:t/>
            </a:r>
            <a:br>
              <a:rPr lang="en-US" sz="1400" b="1" dirty="0" smtClean="0">
                <a:solidFill>
                  <a:srgbClr val="323232"/>
                </a:solidFill>
              </a:rPr>
            </a:br>
            <a:endParaRPr lang="en-US" sz="1400" b="1" dirty="0" smtClean="0">
              <a:solidFill>
                <a:srgbClr val="323232"/>
              </a:solidFill>
            </a:endParaRPr>
          </a:p>
        </p:txBody>
      </p:sp>
      <p:grpSp>
        <p:nvGrpSpPr>
          <p:cNvPr id="26" name="Group 34"/>
          <p:cNvGrpSpPr>
            <a:grpSpLocks/>
          </p:cNvGrpSpPr>
          <p:nvPr/>
        </p:nvGrpSpPr>
        <p:grpSpPr bwMode="auto">
          <a:xfrm>
            <a:off x="6883400" y="4006850"/>
            <a:ext cx="1600200" cy="979488"/>
            <a:chOff x="4704" y="1632"/>
            <a:chExt cx="846" cy="467"/>
          </a:xfrm>
        </p:grpSpPr>
        <p:sp>
          <p:nvSpPr>
            <p:cNvPr id="1052" name="Oval 35"/>
            <p:cNvSpPr>
              <a:spLocks noChangeArrowheads="1"/>
            </p:cNvSpPr>
            <p:nvPr/>
          </p:nvSpPr>
          <p:spPr bwMode="auto">
            <a:xfrm>
              <a:off x="4704" y="1632"/>
              <a:ext cx="846" cy="467"/>
            </a:xfrm>
            <a:prstGeom prst="ellipse">
              <a:avLst/>
            </a:prstGeom>
            <a:gradFill rotWithShape="1">
              <a:gsLst>
                <a:gs pos="0">
                  <a:srgbClr val="FFFFFF"/>
                </a:gs>
                <a:gs pos="100000">
                  <a:srgbClr val="CCFFFF"/>
                </a:gs>
              </a:gsLst>
              <a:path path="shape">
                <a:fillToRect l="50000" t="50000" r="50000" b="50000"/>
              </a:path>
            </a:gradFill>
            <a:ln w="9525">
              <a:solidFill>
                <a:srgbClr val="CCFFFF"/>
              </a:solidFill>
              <a:round/>
              <a:headEnd/>
              <a:tailEnd/>
            </a:ln>
          </p:spPr>
          <p:txBody>
            <a:bodyPr anchor="ctr"/>
            <a:lstStyle/>
            <a:p>
              <a:pPr algn="ctr"/>
              <a:endParaRPr lang="en-US" sz="1800" dirty="0" smtClean="0">
                <a:solidFill>
                  <a:srgbClr val="F8F8F8"/>
                </a:solidFill>
              </a:endParaRPr>
            </a:p>
          </p:txBody>
        </p:sp>
        <p:pic>
          <p:nvPicPr>
            <p:cNvPr id="1053" name="Picture 36"/>
            <p:cNvPicPr>
              <a:picLocks noChangeAspect="1" noChangeArrowheads="1"/>
            </p:cNvPicPr>
            <p:nvPr/>
          </p:nvPicPr>
          <p:blipFill>
            <a:blip r:embed="rId18" cstate="print"/>
            <a:srcRect/>
            <a:stretch>
              <a:fillRect/>
            </a:stretch>
          </p:blipFill>
          <p:spPr bwMode="auto">
            <a:xfrm>
              <a:off x="4964" y="1691"/>
              <a:ext cx="97" cy="102"/>
            </a:xfrm>
            <a:prstGeom prst="rect">
              <a:avLst/>
            </a:prstGeom>
            <a:noFill/>
            <a:ln w="9525">
              <a:noFill/>
              <a:miter lim="800000"/>
              <a:headEnd/>
              <a:tailEnd/>
            </a:ln>
          </p:spPr>
        </p:pic>
        <p:pic>
          <p:nvPicPr>
            <p:cNvPr id="1054" name="Picture 37"/>
            <p:cNvPicPr>
              <a:picLocks noChangeAspect="1" noChangeArrowheads="1"/>
            </p:cNvPicPr>
            <p:nvPr/>
          </p:nvPicPr>
          <p:blipFill>
            <a:blip r:embed="rId18" cstate="print"/>
            <a:srcRect/>
            <a:stretch>
              <a:fillRect/>
            </a:stretch>
          </p:blipFill>
          <p:spPr bwMode="auto">
            <a:xfrm>
              <a:off x="4866" y="1739"/>
              <a:ext cx="96" cy="101"/>
            </a:xfrm>
            <a:prstGeom prst="rect">
              <a:avLst/>
            </a:prstGeom>
            <a:noFill/>
            <a:ln w="9525">
              <a:noFill/>
              <a:miter lim="800000"/>
              <a:headEnd/>
              <a:tailEnd/>
            </a:ln>
          </p:spPr>
        </p:pic>
        <p:pic>
          <p:nvPicPr>
            <p:cNvPr id="1055" name="Picture 38"/>
            <p:cNvPicPr>
              <a:picLocks noChangeAspect="1" noChangeArrowheads="1"/>
            </p:cNvPicPr>
            <p:nvPr/>
          </p:nvPicPr>
          <p:blipFill>
            <a:blip r:embed="rId18" cstate="print"/>
            <a:srcRect/>
            <a:stretch>
              <a:fillRect/>
            </a:stretch>
          </p:blipFill>
          <p:spPr bwMode="auto">
            <a:xfrm>
              <a:off x="5174" y="1696"/>
              <a:ext cx="96" cy="101"/>
            </a:xfrm>
            <a:prstGeom prst="rect">
              <a:avLst/>
            </a:prstGeom>
            <a:noFill/>
            <a:ln w="9525">
              <a:noFill/>
              <a:miter lim="800000"/>
              <a:headEnd/>
              <a:tailEnd/>
            </a:ln>
          </p:spPr>
        </p:pic>
        <p:pic>
          <p:nvPicPr>
            <p:cNvPr id="1056" name="Picture 39"/>
            <p:cNvPicPr>
              <a:picLocks noChangeAspect="1" noChangeArrowheads="1"/>
            </p:cNvPicPr>
            <p:nvPr/>
          </p:nvPicPr>
          <p:blipFill>
            <a:blip r:embed="rId18" cstate="print"/>
            <a:srcRect/>
            <a:stretch>
              <a:fillRect/>
            </a:stretch>
          </p:blipFill>
          <p:spPr bwMode="auto">
            <a:xfrm>
              <a:off x="5069" y="1666"/>
              <a:ext cx="97" cy="101"/>
            </a:xfrm>
            <a:prstGeom prst="rect">
              <a:avLst/>
            </a:prstGeom>
            <a:solidFill>
              <a:srgbClr val="DB8A13">
                <a:alpha val="72156"/>
              </a:srgbClr>
            </a:solidFill>
            <a:ln w="9525">
              <a:noFill/>
              <a:miter lim="800000"/>
              <a:headEnd/>
              <a:tailEnd/>
            </a:ln>
          </p:spPr>
        </p:pic>
        <p:pic>
          <p:nvPicPr>
            <p:cNvPr id="1057" name="Picture 40"/>
            <p:cNvPicPr>
              <a:picLocks noChangeAspect="1" noChangeArrowheads="1"/>
            </p:cNvPicPr>
            <p:nvPr/>
          </p:nvPicPr>
          <p:blipFill>
            <a:blip r:embed="rId18" cstate="print"/>
            <a:srcRect/>
            <a:stretch>
              <a:fillRect/>
            </a:stretch>
          </p:blipFill>
          <p:spPr bwMode="auto">
            <a:xfrm>
              <a:off x="5283" y="1731"/>
              <a:ext cx="96" cy="101"/>
            </a:xfrm>
            <a:prstGeom prst="rect">
              <a:avLst/>
            </a:prstGeom>
            <a:noFill/>
            <a:ln w="9525">
              <a:noFill/>
              <a:miter lim="800000"/>
              <a:headEnd/>
              <a:tailEnd/>
            </a:ln>
          </p:spPr>
        </p:pic>
        <p:pic>
          <p:nvPicPr>
            <p:cNvPr id="1058" name="Picture 41"/>
            <p:cNvPicPr>
              <a:picLocks noChangeAspect="1" noChangeArrowheads="1"/>
            </p:cNvPicPr>
            <p:nvPr/>
          </p:nvPicPr>
          <p:blipFill>
            <a:blip r:embed="rId18" cstate="print"/>
            <a:srcRect/>
            <a:stretch>
              <a:fillRect/>
            </a:stretch>
          </p:blipFill>
          <p:spPr bwMode="auto">
            <a:xfrm>
              <a:off x="4975" y="1810"/>
              <a:ext cx="96" cy="102"/>
            </a:xfrm>
            <a:prstGeom prst="rect">
              <a:avLst/>
            </a:prstGeom>
            <a:noFill/>
            <a:ln w="9525">
              <a:noFill/>
              <a:miter lim="800000"/>
              <a:headEnd/>
              <a:tailEnd/>
            </a:ln>
          </p:spPr>
        </p:pic>
        <p:pic>
          <p:nvPicPr>
            <p:cNvPr id="1059" name="Picture 42"/>
            <p:cNvPicPr>
              <a:picLocks noChangeAspect="1" noChangeArrowheads="1"/>
            </p:cNvPicPr>
            <p:nvPr/>
          </p:nvPicPr>
          <p:blipFill>
            <a:blip r:embed="rId18" cstate="print"/>
            <a:srcRect/>
            <a:stretch>
              <a:fillRect/>
            </a:stretch>
          </p:blipFill>
          <p:spPr bwMode="auto">
            <a:xfrm>
              <a:off x="4876" y="1858"/>
              <a:ext cx="97" cy="102"/>
            </a:xfrm>
            <a:prstGeom prst="rect">
              <a:avLst/>
            </a:prstGeom>
            <a:noFill/>
            <a:ln w="9525">
              <a:noFill/>
              <a:miter lim="800000"/>
              <a:headEnd/>
              <a:tailEnd/>
            </a:ln>
          </p:spPr>
        </p:pic>
        <p:pic>
          <p:nvPicPr>
            <p:cNvPr id="1060" name="Picture 43"/>
            <p:cNvPicPr>
              <a:picLocks noChangeAspect="1" noChangeArrowheads="1"/>
            </p:cNvPicPr>
            <p:nvPr/>
          </p:nvPicPr>
          <p:blipFill>
            <a:blip r:embed="rId18" cstate="print"/>
            <a:srcRect/>
            <a:stretch>
              <a:fillRect/>
            </a:stretch>
          </p:blipFill>
          <p:spPr bwMode="auto">
            <a:xfrm>
              <a:off x="5184" y="1816"/>
              <a:ext cx="97" cy="101"/>
            </a:xfrm>
            <a:prstGeom prst="rect">
              <a:avLst/>
            </a:prstGeom>
            <a:noFill/>
            <a:ln w="9525">
              <a:noFill/>
              <a:miter lim="800000"/>
              <a:headEnd/>
              <a:tailEnd/>
            </a:ln>
          </p:spPr>
        </p:pic>
        <p:pic>
          <p:nvPicPr>
            <p:cNvPr id="1061" name="Picture 44"/>
            <p:cNvPicPr>
              <a:picLocks noChangeAspect="1" noChangeArrowheads="1"/>
            </p:cNvPicPr>
            <p:nvPr/>
          </p:nvPicPr>
          <p:blipFill>
            <a:blip r:embed="rId18" cstate="print"/>
            <a:srcRect/>
            <a:stretch>
              <a:fillRect/>
            </a:stretch>
          </p:blipFill>
          <p:spPr bwMode="auto">
            <a:xfrm>
              <a:off x="5080" y="1785"/>
              <a:ext cx="96" cy="101"/>
            </a:xfrm>
            <a:prstGeom prst="rect">
              <a:avLst/>
            </a:prstGeom>
            <a:solidFill>
              <a:srgbClr val="DB8A13">
                <a:alpha val="72156"/>
              </a:srgbClr>
            </a:solidFill>
            <a:ln w="9525">
              <a:noFill/>
              <a:miter lim="800000"/>
              <a:headEnd/>
              <a:tailEnd/>
            </a:ln>
          </p:spPr>
        </p:pic>
        <p:pic>
          <p:nvPicPr>
            <p:cNvPr id="1062" name="Picture 45"/>
            <p:cNvPicPr>
              <a:picLocks noChangeAspect="1" noChangeArrowheads="1"/>
            </p:cNvPicPr>
            <p:nvPr/>
          </p:nvPicPr>
          <p:blipFill>
            <a:blip r:embed="rId18" cstate="print"/>
            <a:srcRect/>
            <a:stretch>
              <a:fillRect/>
            </a:stretch>
          </p:blipFill>
          <p:spPr bwMode="auto">
            <a:xfrm>
              <a:off x="5293" y="1850"/>
              <a:ext cx="97" cy="101"/>
            </a:xfrm>
            <a:prstGeom prst="rect">
              <a:avLst/>
            </a:prstGeom>
            <a:noFill/>
            <a:ln w="9525">
              <a:noFill/>
              <a:miter lim="800000"/>
              <a:headEnd/>
              <a:tailEnd/>
            </a:ln>
          </p:spPr>
        </p:pic>
      </p:grpSp>
      <p:sp>
        <p:nvSpPr>
          <p:cNvPr id="1043" name="TextBox 80"/>
          <p:cNvSpPr txBox="1">
            <a:spLocks noChangeArrowheads="1"/>
          </p:cNvSpPr>
          <p:nvPr/>
        </p:nvSpPr>
        <p:spPr bwMode="auto">
          <a:xfrm>
            <a:off x="177800" y="6086475"/>
            <a:ext cx="1323975" cy="431800"/>
          </a:xfrm>
          <a:prstGeom prst="rect">
            <a:avLst/>
          </a:prstGeom>
          <a:noFill/>
          <a:ln w="9525">
            <a:noFill/>
            <a:miter lim="800000"/>
            <a:headEnd/>
            <a:tailEnd/>
          </a:ln>
        </p:spPr>
        <p:txBody>
          <a:bodyPr>
            <a:spAutoFit/>
          </a:bodyPr>
          <a:lstStyle/>
          <a:p>
            <a:pPr algn="ctr"/>
            <a:r>
              <a:rPr lang="en-US" sz="1100" dirty="0" smtClean="0">
                <a:solidFill>
                  <a:srgbClr val="323232"/>
                </a:solidFill>
              </a:rPr>
              <a:t>*Some exceptions with Agent Blend </a:t>
            </a:r>
          </a:p>
        </p:txBody>
      </p:sp>
      <p:grpSp>
        <p:nvGrpSpPr>
          <p:cNvPr id="27" name="Group 82"/>
          <p:cNvGrpSpPr>
            <a:grpSpLocks/>
          </p:cNvGrpSpPr>
          <p:nvPr/>
        </p:nvGrpSpPr>
        <p:grpSpPr bwMode="auto">
          <a:xfrm>
            <a:off x="2438400" y="1449388"/>
            <a:ext cx="1860550" cy="2112962"/>
            <a:chOff x="2438116" y="1449814"/>
            <a:chExt cx="1860928" cy="2112252"/>
          </a:xfrm>
        </p:grpSpPr>
        <p:grpSp>
          <p:nvGrpSpPr>
            <p:cNvPr id="28" name="Group 66"/>
            <p:cNvGrpSpPr>
              <a:grpSpLocks/>
            </p:cNvGrpSpPr>
            <p:nvPr/>
          </p:nvGrpSpPr>
          <p:grpSpPr bwMode="auto">
            <a:xfrm>
              <a:off x="2438116" y="1449814"/>
              <a:ext cx="1860928" cy="2112252"/>
              <a:chOff x="2438116" y="1449814"/>
              <a:chExt cx="1860928" cy="2112252"/>
            </a:xfrm>
          </p:grpSpPr>
          <p:sp>
            <p:nvSpPr>
              <p:cNvPr id="66" name="Rectangle 65"/>
              <p:cNvSpPr/>
              <p:nvPr/>
            </p:nvSpPr>
            <p:spPr>
              <a:xfrm>
                <a:off x="2484163" y="1678337"/>
                <a:ext cx="1595761" cy="1883729"/>
              </a:xfrm>
              <a:prstGeom prst="rect">
                <a:avLst/>
              </a:prstGeom>
              <a:solidFill>
                <a:schemeClr val="accent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grpSp>
            <p:nvGrpSpPr>
              <p:cNvPr id="29" name="Group 25"/>
              <p:cNvGrpSpPr>
                <a:grpSpLocks/>
              </p:cNvGrpSpPr>
              <p:nvPr/>
            </p:nvGrpSpPr>
            <p:grpSpPr bwMode="auto">
              <a:xfrm>
                <a:off x="2438116" y="1449814"/>
                <a:ext cx="1860928" cy="1552693"/>
                <a:chOff x="1632" y="1111"/>
                <a:chExt cx="1044" cy="845"/>
              </a:xfrm>
            </p:grpSpPr>
            <p:pic>
              <p:nvPicPr>
                <p:cNvPr id="1050" name="Picture 23"/>
                <p:cNvPicPr>
                  <a:picLocks noChangeAspect="1" noChangeArrowheads="1"/>
                </p:cNvPicPr>
                <p:nvPr/>
              </p:nvPicPr>
              <p:blipFill>
                <a:blip r:embed="rId19" cstate="print"/>
                <a:srcRect/>
                <a:stretch>
                  <a:fillRect/>
                </a:stretch>
              </p:blipFill>
              <p:spPr bwMode="black">
                <a:xfrm>
                  <a:off x="1899" y="1332"/>
                  <a:ext cx="438" cy="624"/>
                </a:xfrm>
                <a:prstGeom prst="rect">
                  <a:avLst/>
                </a:prstGeom>
                <a:noFill/>
                <a:ln w="50800" algn="ctr">
                  <a:noFill/>
                  <a:miter lim="800000"/>
                  <a:headEnd/>
                  <a:tailEnd/>
                </a:ln>
              </p:spPr>
            </p:pic>
            <p:sp>
              <p:nvSpPr>
                <p:cNvPr id="1051" name="Rectangle 24"/>
                <p:cNvSpPr>
                  <a:spLocks noChangeArrowheads="1"/>
                </p:cNvSpPr>
                <p:nvPr/>
              </p:nvSpPr>
              <p:spPr bwMode="auto">
                <a:xfrm>
                  <a:off x="1632" y="1111"/>
                  <a:ext cx="1044" cy="173"/>
                </a:xfrm>
                <a:prstGeom prst="rect">
                  <a:avLst/>
                </a:prstGeom>
                <a:noFill/>
                <a:ln w="9525">
                  <a:noFill/>
                  <a:miter lim="800000"/>
                  <a:headEnd/>
                  <a:tailEnd/>
                </a:ln>
              </p:spPr>
              <p:txBody>
                <a:bodyPr>
                  <a:spAutoFit/>
                </a:bodyPr>
                <a:lstStyle/>
                <a:p>
                  <a:pPr algn="ctr" eaLnBrk="0" hangingPunct="0"/>
                  <a:r>
                    <a:rPr lang="en-US" sz="1200" b="1" dirty="0" smtClean="0">
                      <a:solidFill>
                        <a:srgbClr val="323232"/>
                      </a:solidFill>
                    </a:rPr>
                    <a:t>Proactive Contact</a:t>
                  </a:r>
                </a:p>
              </p:txBody>
            </p:sp>
          </p:grpSp>
          <p:pic>
            <p:nvPicPr>
              <p:cNvPr id="1049" name="Picture 6"/>
              <p:cNvPicPr>
                <a:picLocks noChangeArrowheads="1"/>
              </p:cNvPicPr>
              <p:nvPr/>
            </p:nvPicPr>
            <p:blipFill>
              <a:blip r:embed="rId20" cstate="print"/>
              <a:srcRect/>
              <a:stretch>
                <a:fillRect/>
              </a:stretch>
            </p:blipFill>
            <p:spPr bwMode="auto">
              <a:xfrm>
                <a:off x="2615538" y="3084393"/>
                <a:ext cx="1383257" cy="373537"/>
              </a:xfrm>
              <a:prstGeom prst="rect">
                <a:avLst/>
              </a:prstGeom>
              <a:noFill/>
              <a:ln w="9525">
                <a:noFill/>
                <a:miter lim="800000"/>
                <a:headEnd/>
                <a:tailEnd/>
              </a:ln>
            </p:spPr>
          </p:pic>
        </p:grpSp>
        <p:sp>
          <p:nvSpPr>
            <p:cNvPr id="1046" name="TextBox 81"/>
            <p:cNvSpPr txBox="1">
              <a:spLocks noChangeArrowheads="1"/>
            </p:cNvSpPr>
            <p:nvPr/>
          </p:nvSpPr>
          <p:spPr bwMode="auto">
            <a:xfrm>
              <a:off x="3043450" y="2224583"/>
              <a:ext cx="600501" cy="230832"/>
            </a:xfrm>
            <a:prstGeom prst="rect">
              <a:avLst/>
            </a:prstGeom>
            <a:noFill/>
            <a:ln w="9525">
              <a:noFill/>
              <a:miter lim="800000"/>
              <a:headEnd/>
              <a:tailEnd/>
            </a:ln>
          </p:spPr>
          <p:txBody>
            <a:bodyPr>
              <a:spAutoFit/>
            </a:bodyPr>
            <a:lstStyle/>
            <a:p>
              <a:pPr algn="ctr"/>
              <a:r>
                <a:rPr lang="en-US" sz="900" dirty="0" smtClean="0">
                  <a:solidFill>
                    <a:srgbClr val="323232"/>
                  </a:solidFill>
                </a:rPr>
                <a:t>PG230</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dissolve">
                                      <p:cBhvr>
                                        <p:cTn id="30" dur="500"/>
                                        <p:tgtEl>
                                          <p:spTgt spid="68"/>
                                        </p:tgtEl>
                                      </p:cBhvr>
                                    </p:animEffect>
                                  </p:childTnLst>
                                </p:cTn>
                              </p:par>
                              <p:par>
                                <p:cTn id="31" presetID="9"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ssolve">
                                      <p:cBhvr>
                                        <p:cTn id="33" dur="500"/>
                                        <p:tgtEl>
                                          <p:spTgt spid="26"/>
                                        </p:tgtEl>
                                      </p:cBhvr>
                                    </p:animEffect>
                                  </p:childTnLst>
                                </p:cTn>
                              </p:par>
                              <p:par>
                                <p:cTn id="34" presetID="9"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ssolv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dissolv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dissolv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sldNum" sz="quarter" idx="4294967295"/>
          </p:nvPr>
        </p:nvSpPr>
        <p:spPr>
          <a:xfrm>
            <a:off x="6553200" y="6557963"/>
            <a:ext cx="2133600" cy="244475"/>
          </a:xfrm>
          <a:prstGeom prst="rect">
            <a:avLst/>
          </a:prstGeom>
          <a:noFill/>
        </p:spPr>
        <p:txBody>
          <a:bodyPr/>
          <a:lstStyle/>
          <a:p>
            <a:fld id="{8010B7C2-4ECE-4AC2-9D8E-68DB63FB9B09}" type="slidenum">
              <a:rPr lang="en-US" smtClean="0">
                <a:latin typeface="Arial" charset="0"/>
              </a:rPr>
              <a:pPr/>
              <a:t>29</a:t>
            </a:fld>
            <a:endParaRPr lang="en-US" dirty="0" smtClean="0">
              <a:latin typeface="Arial" charset="0"/>
            </a:endParaRPr>
          </a:p>
        </p:txBody>
      </p:sp>
      <p:sp>
        <p:nvSpPr>
          <p:cNvPr id="4100" name="Rectangle 2"/>
          <p:cNvSpPr>
            <a:spLocks noGrp="1" noChangeArrowheads="1"/>
          </p:cNvSpPr>
          <p:nvPr>
            <p:ph type="title"/>
          </p:nvPr>
        </p:nvSpPr>
        <p:spPr/>
        <p:txBody>
          <a:bodyPr/>
          <a:lstStyle/>
          <a:p>
            <a:pPr eaLnBrk="1" hangingPunct="1"/>
            <a:r>
              <a:rPr lang="en-US" dirty="0" smtClean="0"/>
              <a:t>Agent Blending with Aura® Contact Center </a:t>
            </a:r>
          </a:p>
        </p:txBody>
      </p:sp>
      <p:sp>
        <p:nvSpPr>
          <p:cNvPr id="36" name="Rectangle 35"/>
          <p:cNvSpPr>
            <a:spLocks noChangeArrowheads="1"/>
          </p:cNvSpPr>
          <p:nvPr>
            <p:custDataLst>
              <p:tags r:id="rId2"/>
            </p:custDataLst>
          </p:nvPr>
        </p:nvSpPr>
        <p:spPr bwMode="auto">
          <a:xfrm rot="5400000">
            <a:off x="4443413" y="5048250"/>
            <a:ext cx="1084262" cy="65088"/>
          </a:xfrm>
          <a:prstGeom prst="rect">
            <a:avLst/>
          </a:prstGeom>
          <a:solidFill>
            <a:schemeClr val="accent1"/>
          </a:solidFill>
          <a:ln w="12700" algn="ctr">
            <a:solidFill>
              <a:schemeClr val="tx1"/>
            </a:solidFill>
            <a:round/>
            <a:headEnd/>
            <a:tailEnd/>
          </a:ln>
          <a:effectLst>
            <a:outerShdw dist="38100" dir="2700000" algn="tl" rotWithShape="0">
              <a:srgbClr val="000000">
                <a:alpha val="65999"/>
              </a:srgbClr>
            </a:outerShdw>
          </a:effectLst>
        </p:spPr>
        <p:txBody>
          <a:bodyPr rot="10800000" vert="eaVert" lIns="0" tIns="0" rIns="0" bIns="0"/>
          <a:lstStyle/>
          <a:p>
            <a:pPr>
              <a:lnSpc>
                <a:spcPct val="90000"/>
              </a:lnSpc>
              <a:defRPr/>
            </a:pPr>
            <a:endParaRPr lang="en-US" sz="1800" dirty="0">
              <a:solidFill>
                <a:srgbClr val="323232"/>
              </a:solidFill>
            </a:endParaRPr>
          </a:p>
        </p:txBody>
      </p:sp>
      <p:sp>
        <p:nvSpPr>
          <p:cNvPr id="4102" name="Oval 44"/>
          <p:cNvSpPr>
            <a:spLocks noChangeArrowheads="1"/>
          </p:cNvSpPr>
          <p:nvPr/>
        </p:nvSpPr>
        <p:spPr bwMode="auto">
          <a:xfrm>
            <a:off x="4419600" y="5006975"/>
            <a:ext cx="2667000" cy="1676400"/>
          </a:xfrm>
          <a:prstGeom prst="ellipse">
            <a:avLst/>
          </a:prstGeom>
          <a:solidFill>
            <a:srgbClr val="CCFFFF"/>
          </a:solidFill>
          <a:ln w="9525" algn="ctr">
            <a:solidFill>
              <a:schemeClr val="tx1"/>
            </a:solidFill>
            <a:round/>
            <a:headEnd/>
            <a:tailEnd/>
          </a:ln>
        </p:spPr>
        <p:txBody>
          <a:bodyPr lIns="0" tIns="0" rIns="0" bIns="0" anchor="ctr">
            <a:spAutoFit/>
          </a:bodyPr>
          <a:lstStyle/>
          <a:p>
            <a:pPr algn="ctr"/>
            <a:endParaRPr lang="en-US" sz="1800" dirty="0" smtClean="0">
              <a:solidFill>
                <a:srgbClr val="F8F8F8"/>
              </a:solidFill>
            </a:endParaRPr>
          </a:p>
        </p:txBody>
      </p:sp>
      <p:sp>
        <p:nvSpPr>
          <p:cNvPr id="2" name="Rectangle 35"/>
          <p:cNvSpPr>
            <a:spLocks noChangeArrowheads="1"/>
          </p:cNvSpPr>
          <p:nvPr>
            <p:custDataLst>
              <p:tags r:id="rId3"/>
            </p:custDataLst>
          </p:nvPr>
        </p:nvSpPr>
        <p:spPr bwMode="auto">
          <a:xfrm rot="-1738059">
            <a:off x="5486400" y="2405063"/>
            <a:ext cx="1501775" cy="68262"/>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lIns="0" tIns="0" rIns="0" bIns="0"/>
          <a:lstStyle/>
          <a:p>
            <a:pPr>
              <a:lnSpc>
                <a:spcPct val="90000"/>
              </a:lnSpc>
              <a:defRPr/>
            </a:pPr>
            <a:endParaRPr lang="en-US" sz="1800" dirty="0">
              <a:solidFill>
                <a:srgbClr val="323232"/>
              </a:solidFill>
            </a:endParaRPr>
          </a:p>
        </p:txBody>
      </p:sp>
      <p:sp>
        <p:nvSpPr>
          <p:cNvPr id="5" name="Rectangle 35"/>
          <p:cNvSpPr>
            <a:spLocks noChangeArrowheads="1"/>
          </p:cNvSpPr>
          <p:nvPr>
            <p:custDataLst>
              <p:tags r:id="rId4"/>
            </p:custDataLst>
          </p:nvPr>
        </p:nvSpPr>
        <p:spPr bwMode="auto">
          <a:xfrm rot="1804115">
            <a:off x="1389063" y="2327275"/>
            <a:ext cx="1806575" cy="76200"/>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lIns="0" tIns="0" rIns="0" bIns="0"/>
          <a:lstStyle/>
          <a:p>
            <a:pPr>
              <a:lnSpc>
                <a:spcPct val="90000"/>
              </a:lnSpc>
              <a:defRPr/>
            </a:pPr>
            <a:endParaRPr lang="en-US" sz="1800" dirty="0">
              <a:solidFill>
                <a:srgbClr val="323232"/>
              </a:solidFill>
            </a:endParaRPr>
          </a:p>
        </p:txBody>
      </p:sp>
      <p:sp>
        <p:nvSpPr>
          <p:cNvPr id="6" name="Rectangle 35"/>
          <p:cNvSpPr>
            <a:spLocks noChangeArrowheads="1"/>
          </p:cNvSpPr>
          <p:nvPr>
            <p:custDataLst>
              <p:tags r:id="rId5"/>
            </p:custDataLst>
          </p:nvPr>
        </p:nvSpPr>
        <p:spPr bwMode="auto">
          <a:xfrm rot="5400000">
            <a:off x="2560637" y="5091113"/>
            <a:ext cx="1084263" cy="65088"/>
          </a:xfrm>
          <a:prstGeom prst="rect">
            <a:avLst/>
          </a:prstGeom>
          <a:solidFill>
            <a:schemeClr val="accent1"/>
          </a:solidFill>
          <a:ln w="12700" algn="ctr">
            <a:solidFill>
              <a:schemeClr val="tx1"/>
            </a:solidFill>
            <a:round/>
            <a:headEnd/>
            <a:tailEnd/>
          </a:ln>
          <a:effectLst>
            <a:outerShdw dist="38100" dir="2700000" algn="tl" rotWithShape="0">
              <a:srgbClr val="000000">
                <a:alpha val="65999"/>
              </a:srgbClr>
            </a:outerShdw>
          </a:effectLst>
        </p:spPr>
        <p:txBody>
          <a:bodyPr rot="10800000" vert="eaVert" lIns="0" tIns="0" rIns="0" bIns="0"/>
          <a:lstStyle/>
          <a:p>
            <a:pPr>
              <a:lnSpc>
                <a:spcPct val="90000"/>
              </a:lnSpc>
              <a:defRPr/>
            </a:pPr>
            <a:endParaRPr lang="en-US" sz="1800" dirty="0">
              <a:solidFill>
                <a:srgbClr val="323232"/>
              </a:solidFill>
            </a:endParaRPr>
          </a:p>
        </p:txBody>
      </p:sp>
      <p:sp>
        <p:nvSpPr>
          <p:cNvPr id="7" name="Rectangle 35"/>
          <p:cNvSpPr/>
          <p:nvPr>
            <p:custDataLst>
              <p:tags r:id="rId6"/>
            </p:custDataLst>
          </p:nvPr>
        </p:nvSpPr>
        <p:spPr bwMode="auto">
          <a:xfrm>
            <a:off x="1960563" y="4378325"/>
            <a:ext cx="1174750" cy="68263"/>
          </a:xfrm>
          <a:prstGeom prst="rect">
            <a:avLst/>
          </a:prstGeom>
          <a:solidFill>
            <a:schemeClr val="accent1"/>
          </a:solidFill>
          <a:ln w="12700" cap="flat" cmpd="sng" algn="ctr">
            <a:solidFill>
              <a:schemeClr val="tx1"/>
            </a:solidFill>
            <a:prstDash val="solid"/>
            <a:round/>
            <a:headEnd type="none" w="med" len="med"/>
            <a:tailEnd type="none" w="med" len="med"/>
          </a:ln>
          <a:effectLst>
            <a:outerShdw blurRad="127000" dist="38100" dir="2700000" algn="tl" rotWithShape="0">
              <a:srgbClr val="000000">
                <a:alpha val="66000"/>
              </a:srgbClr>
            </a:outerShdw>
          </a:effectLst>
        </p:spPr>
        <p:txBody>
          <a:bodyPr lIns="0" tIns="0" rIns="0" bIns="0"/>
          <a:lstStyle/>
          <a:p>
            <a:pPr>
              <a:lnSpc>
                <a:spcPct val="90000"/>
              </a:lnSpc>
              <a:defRPr/>
            </a:pPr>
            <a:endParaRPr lang="en-US" sz="1800" dirty="0">
              <a:solidFill>
                <a:srgbClr val="323232"/>
              </a:solidFill>
            </a:endParaRPr>
          </a:p>
        </p:txBody>
      </p:sp>
      <p:sp>
        <p:nvSpPr>
          <p:cNvPr id="8" name="Rectangle 35"/>
          <p:cNvSpPr/>
          <p:nvPr>
            <p:custDataLst>
              <p:tags r:id="rId7"/>
            </p:custDataLst>
          </p:nvPr>
        </p:nvSpPr>
        <p:spPr bwMode="auto">
          <a:xfrm>
            <a:off x="5813425" y="4310063"/>
            <a:ext cx="1044575" cy="68262"/>
          </a:xfrm>
          <a:prstGeom prst="rect">
            <a:avLst/>
          </a:prstGeom>
          <a:solidFill>
            <a:schemeClr val="accent1"/>
          </a:solidFill>
          <a:ln w="12700" cap="flat" cmpd="sng" algn="ctr">
            <a:solidFill>
              <a:schemeClr val="tx1"/>
            </a:solidFill>
            <a:prstDash val="solid"/>
            <a:round/>
            <a:headEnd type="none" w="med" len="med"/>
            <a:tailEnd type="none" w="med" len="med"/>
          </a:ln>
          <a:effectLst>
            <a:outerShdw blurRad="127000" dist="38100" dir="2700000" algn="tl" rotWithShape="0">
              <a:srgbClr val="000000">
                <a:alpha val="66000"/>
              </a:srgbClr>
            </a:outerShdw>
          </a:effectLst>
        </p:spPr>
        <p:txBody>
          <a:bodyPr lIns="0" tIns="0" rIns="0" bIns="0"/>
          <a:lstStyle/>
          <a:p>
            <a:pPr>
              <a:lnSpc>
                <a:spcPct val="90000"/>
              </a:lnSpc>
              <a:defRPr/>
            </a:pPr>
            <a:endParaRPr lang="en-US" sz="1800" dirty="0">
              <a:solidFill>
                <a:srgbClr val="323232"/>
              </a:solidFill>
            </a:endParaRPr>
          </a:p>
        </p:txBody>
      </p:sp>
      <p:sp>
        <p:nvSpPr>
          <p:cNvPr id="9" name="Rectangle 35"/>
          <p:cNvSpPr>
            <a:spLocks noChangeArrowheads="1"/>
          </p:cNvSpPr>
          <p:nvPr>
            <p:custDataLst>
              <p:tags r:id="rId8"/>
            </p:custDataLst>
          </p:nvPr>
        </p:nvSpPr>
        <p:spPr bwMode="auto">
          <a:xfrm rot="5400000">
            <a:off x="4771232" y="3447256"/>
            <a:ext cx="1244600" cy="74613"/>
          </a:xfrm>
          <a:prstGeom prst="rect">
            <a:avLst/>
          </a:prstGeom>
          <a:solidFill>
            <a:schemeClr val="accent1"/>
          </a:solidFill>
          <a:ln w="12700" algn="ctr">
            <a:solidFill>
              <a:schemeClr val="tx1"/>
            </a:solidFill>
            <a:round/>
            <a:headEnd/>
            <a:tailEnd/>
          </a:ln>
          <a:effectLst>
            <a:outerShdw dist="38100" dir="2700000" algn="tl" rotWithShape="0">
              <a:srgbClr val="000000">
                <a:alpha val="65999"/>
              </a:srgbClr>
            </a:outerShdw>
          </a:effectLst>
        </p:spPr>
        <p:txBody>
          <a:bodyPr rot="10800000" vert="eaVert" lIns="0" tIns="0" rIns="0" bIns="0"/>
          <a:lstStyle/>
          <a:p>
            <a:pPr>
              <a:lnSpc>
                <a:spcPct val="90000"/>
              </a:lnSpc>
              <a:defRPr/>
            </a:pPr>
            <a:endParaRPr lang="en-US" sz="1800" dirty="0">
              <a:solidFill>
                <a:srgbClr val="323232"/>
              </a:solidFill>
            </a:endParaRPr>
          </a:p>
        </p:txBody>
      </p:sp>
      <p:sp>
        <p:nvSpPr>
          <p:cNvPr id="10" name="Rectangle 35"/>
          <p:cNvSpPr>
            <a:spLocks noChangeArrowheads="1"/>
          </p:cNvSpPr>
          <p:nvPr>
            <p:custDataLst>
              <p:tags r:id="rId9"/>
            </p:custDataLst>
          </p:nvPr>
        </p:nvSpPr>
        <p:spPr bwMode="auto">
          <a:xfrm rot="13661656">
            <a:off x="5400675" y="3489326"/>
            <a:ext cx="1697037" cy="68262"/>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vert="eaVert" lIns="0" tIns="0" rIns="0" bIns="0"/>
          <a:lstStyle/>
          <a:p>
            <a:pPr>
              <a:lnSpc>
                <a:spcPct val="90000"/>
              </a:lnSpc>
              <a:defRPr/>
            </a:pPr>
            <a:endParaRPr lang="en-US" sz="1800" dirty="0">
              <a:solidFill>
                <a:srgbClr val="323232"/>
              </a:solidFill>
            </a:endParaRPr>
          </a:p>
        </p:txBody>
      </p:sp>
      <p:sp>
        <p:nvSpPr>
          <p:cNvPr id="11" name="Rectangle 35"/>
          <p:cNvSpPr>
            <a:spLocks noChangeArrowheads="1"/>
          </p:cNvSpPr>
          <p:nvPr>
            <p:custDataLst>
              <p:tags r:id="rId10"/>
            </p:custDataLst>
          </p:nvPr>
        </p:nvSpPr>
        <p:spPr bwMode="auto">
          <a:xfrm>
            <a:off x="3462338" y="2684463"/>
            <a:ext cx="1501775" cy="68262"/>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lIns="0" tIns="0" rIns="0" bIns="0"/>
          <a:lstStyle/>
          <a:p>
            <a:pPr>
              <a:lnSpc>
                <a:spcPct val="90000"/>
              </a:lnSpc>
              <a:defRPr/>
            </a:pPr>
            <a:endParaRPr lang="en-US" sz="1800" dirty="0">
              <a:solidFill>
                <a:srgbClr val="323232"/>
              </a:solidFill>
            </a:endParaRPr>
          </a:p>
        </p:txBody>
      </p:sp>
      <p:sp>
        <p:nvSpPr>
          <p:cNvPr id="12" name="Rectangle 35"/>
          <p:cNvSpPr>
            <a:spLocks noChangeArrowheads="1"/>
          </p:cNvSpPr>
          <p:nvPr>
            <p:custDataLst>
              <p:tags r:id="rId11"/>
            </p:custDataLst>
          </p:nvPr>
        </p:nvSpPr>
        <p:spPr bwMode="auto">
          <a:xfrm rot="5400000">
            <a:off x="2626519" y="3532982"/>
            <a:ext cx="1082675" cy="65087"/>
          </a:xfrm>
          <a:prstGeom prst="rect">
            <a:avLst/>
          </a:prstGeom>
          <a:solidFill>
            <a:schemeClr val="accent1"/>
          </a:solidFill>
          <a:ln w="12700" algn="ctr">
            <a:solidFill>
              <a:schemeClr val="tx1"/>
            </a:solidFill>
            <a:round/>
            <a:headEnd/>
            <a:tailEnd/>
          </a:ln>
          <a:effectLst>
            <a:outerShdw dist="38100" dir="2700000" algn="tl" rotWithShape="0">
              <a:srgbClr val="000000">
                <a:alpha val="65999"/>
              </a:srgbClr>
            </a:outerShdw>
          </a:effectLst>
        </p:spPr>
        <p:txBody>
          <a:bodyPr rot="10800000" vert="eaVert" lIns="0" tIns="0" rIns="0" bIns="0"/>
          <a:lstStyle/>
          <a:p>
            <a:pPr>
              <a:lnSpc>
                <a:spcPct val="90000"/>
              </a:lnSpc>
              <a:defRPr/>
            </a:pPr>
            <a:endParaRPr lang="en-US" sz="1800" dirty="0">
              <a:solidFill>
                <a:srgbClr val="323232"/>
              </a:solidFill>
            </a:endParaRPr>
          </a:p>
        </p:txBody>
      </p:sp>
      <p:grpSp>
        <p:nvGrpSpPr>
          <p:cNvPr id="3" name="Group 11"/>
          <p:cNvGrpSpPr>
            <a:grpSpLocks/>
          </p:cNvGrpSpPr>
          <p:nvPr/>
        </p:nvGrpSpPr>
        <p:grpSpPr bwMode="auto">
          <a:xfrm>
            <a:off x="2743200" y="3700463"/>
            <a:ext cx="3330575" cy="1490662"/>
            <a:chOff x="2424" y="2478"/>
            <a:chExt cx="1191" cy="663"/>
          </a:xfrm>
        </p:grpSpPr>
        <p:pic>
          <p:nvPicPr>
            <p:cNvPr id="4170" name="Picture 9" descr="cloud"/>
            <p:cNvPicPr>
              <a:picLocks noChangeAspect="1" noChangeArrowheads="1"/>
            </p:cNvPicPr>
            <p:nvPr/>
          </p:nvPicPr>
          <p:blipFill>
            <a:blip r:embed="rId16" cstate="print"/>
            <a:srcRect/>
            <a:stretch>
              <a:fillRect/>
            </a:stretch>
          </p:blipFill>
          <p:spPr bwMode="auto">
            <a:xfrm>
              <a:off x="2424" y="2478"/>
              <a:ext cx="1191" cy="663"/>
            </a:xfrm>
            <a:prstGeom prst="rect">
              <a:avLst/>
            </a:prstGeom>
            <a:noFill/>
            <a:ln w="9525">
              <a:noFill/>
              <a:miter lim="800000"/>
              <a:headEnd/>
              <a:tailEnd/>
            </a:ln>
          </p:spPr>
        </p:pic>
        <p:sp>
          <p:nvSpPr>
            <p:cNvPr id="4171" name="Text Box 10"/>
            <p:cNvSpPr txBox="1">
              <a:spLocks noChangeArrowheads="1"/>
            </p:cNvSpPr>
            <p:nvPr/>
          </p:nvSpPr>
          <p:spPr bwMode="auto">
            <a:xfrm>
              <a:off x="2831" y="2711"/>
              <a:ext cx="323" cy="115"/>
            </a:xfrm>
            <a:prstGeom prst="rect">
              <a:avLst/>
            </a:prstGeom>
            <a:noFill/>
            <a:ln w="9525">
              <a:noFill/>
              <a:miter lim="800000"/>
              <a:headEnd/>
              <a:tailEnd/>
            </a:ln>
          </p:spPr>
          <p:txBody>
            <a:bodyPr wrap="none" anchor="ctr">
              <a:spAutoFit/>
            </a:bodyPr>
            <a:lstStyle/>
            <a:p>
              <a:pPr algn="ctr">
                <a:lnSpc>
                  <a:spcPct val="90000"/>
                </a:lnSpc>
              </a:pPr>
              <a:r>
                <a:rPr lang="en-US" sz="1200" b="1" dirty="0" smtClean="0">
                  <a:solidFill>
                    <a:srgbClr val="323232"/>
                  </a:solidFill>
                </a:rPr>
                <a:t>LAN/WAN</a:t>
              </a:r>
            </a:p>
          </p:txBody>
        </p:sp>
      </p:grpSp>
      <p:sp>
        <p:nvSpPr>
          <p:cNvPr id="4113" name="Text Box 22"/>
          <p:cNvSpPr txBox="1">
            <a:spLocks noChangeArrowheads="1"/>
          </p:cNvSpPr>
          <p:nvPr/>
        </p:nvSpPr>
        <p:spPr bwMode="auto">
          <a:xfrm>
            <a:off x="4572000" y="2182813"/>
            <a:ext cx="1393825" cy="257175"/>
          </a:xfrm>
          <a:prstGeom prst="rect">
            <a:avLst/>
          </a:prstGeom>
          <a:noFill/>
          <a:ln w="9525">
            <a:noFill/>
            <a:miter lim="800000"/>
            <a:headEnd/>
            <a:tailEnd/>
          </a:ln>
        </p:spPr>
        <p:txBody>
          <a:bodyPr anchor="ctr">
            <a:spAutoFit/>
          </a:bodyPr>
          <a:lstStyle/>
          <a:p>
            <a:pPr algn="ctr">
              <a:lnSpc>
                <a:spcPct val="90000"/>
              </a:lnSpc>
            </a:pPr>
            <a:r>
              <a:rPr lang="en-US" sz="1200" b="1" dirty="0" smtClean="0">
                <a:solidFill>
                  <a:srgbClr val="323232"/>
                </a:solidFill>
              </a:rPr>
              <a:t>CS1000 or MBT</a:t>
            </a:r>
          </a:p>
        </p:txBody>
      </p:sp>
      <p:grpSp>
        <p:nvGrpSpPr>
          <p:cNvPr id="4" name="Group 65"/>
          <p:cNvGrpSpPr>
            <a:grpSpLocks/>
          </p:cNvGrpSpPr>
          <p:nvPr/>
        </p:nvGrpSpPr>
        <p:grpSpPr bwMode="auto">
          <a:xfrm>
            <a:off x="2155825" y="5529263"/>
            <a:ext cx="2154238" cy="1184275"/>
            <a:chOff x="864" y="2496"/>
            <a:chExt cx="1584" cy="839"/>
          </a:xfrm>
        </p:grpSpPr>
        <p:sp>
          <p:nvSpPr>
            <p:cNvPr id="13" name="AutoShape 13"/>
            <p:cNvSpPr>
              <a:spLocks noChangeArrowheads="1"/>
            </p:cNvSpPr>
            <p:nvPr/>
          </p:nvSpPr>
          <p:spPr bwMode="auto">
            <a:xfrm>
              <a:off x="1200" y="2496"/>
              <a:ext cx="768" cy="527"/>
            </a:xfrm>
            <a:prstGeom prst="roundRect">
              <a:avLst>
                <a:gd name="adj" fmla="val 9634"/>
              </a:avLst>
            </a:prstGeom>
            <a:gradFill flip="none" rotWithShape="1">
              <a:gsLst>
                <a:gs pos="0">
                  <a:schemeClr val="bg1"/>
                </a:gs>
                <a:gs pos="100000">
                  <a:schemeClr val="bg1">
                    <a:lumMod val="85000"/>
                  </a:schemeClr>
                </a:gs>
              </a:gsLst>
              <a:lin ang="16200000" scaled="0"/>
              <a:tileRect/>
            </a:gradFill>
            <a:ln w="19050">
              <a:solidFill>
                <a:schemeClr val="accent1"/>
              </a:solidFill>
              <a:round/>
              <a:headEnd/>
              <a:tailEnd/>
            </a:ln>
            <a:effectLst>
              <a:outerShdw blurRad="149225" dist="25400" dir="2700000" algn="ctr" rotWithShape="0">
                <a:schemeClr val="tx1">
                  <a:alpha val="82000"/>
                </a:schemeClr>
              </a:outerShdw>
            </a:effectLst>
          </p:spPr>
          <p:txBody>
            <a:bodyPr wrap="none" anchor="ctr"/>
            <a:lstStyle/>
            <a:p>
              <a:pPr>
                <a:lnSpc>
                  <a:spcPct val="90000"/>
                </a:lnSpc>
                <a:defRPr/>
              </a:pPr>
              <a:endParaRPr lang="en-US" sz="1600" dirty="0">
                <a:solidFill>
                  <a:srgbClr val="323232"/>
                </a:solidFill>
              </a:endParaRPr>
            </a:p>
          </p:txBody>
        </p:sp>
        <p:graphicFrame>
          <p:nvGraphicFramePr>
            <p:cNvPr id="4098" name="Object 67"/>
            <p:cNvGraphicFramePr>
              <a:graphicFrameLocks noChangeAspect="1"/>
            </p:cNvGraphicFramePr>
            <p:nvPr/>
          </p:nvGraphicFramePr>
          <p:xfrm>
            <a:off x="1344" y="2544"/>
            <a:ext cx="515" cy="440"/>
          </p:xfrm>
          <a:graphic>
            <a:graphicData uri="http://schemas.openxmlformats.org/presentationml/2006/ole">
              <p:oleObj spid="_x0000_s94210" name="Visio" r:id="rId17" imgW="818007" imgH="698754" progId="">
                <p:embed/>
              </p:oleObj>
            </a:graphicData>
          </a:graphic>
        </p:graphicFrame>
        <p:sp>
          <p:nvSpPr>
            <p:cNvPr id="4169" name="Text Box 15"/>
            <p:cNvSpPr txBox="1">
              <a:spLocks noChangeArrowheads="1"/>
            </p:cNvSpPr>
            <p:nvPr/>
          </p:nvSpPr>
          <p:spPr bwMode="auto">
            <a:xfrm>
              <a:off x="864" y="3025"/>
              <a:ext cx="1584" cy="310"/>
            </a:xfrm>
            <a:prstGeom prst="rect">
              <a:avLst/>
            </a:prstGeom>
            <a:noFill/>
            <a:ln w="9525">
              <a:noFill/>
              <a:miter lim="800000"/>
              <a:headEnd/>
              <a:tailEnd/>
            </a:ln>
          </p:spPr>
          <p:txBody>
            <a:bodyPr>
              <a:spAutoFit/>
            </a:bodyPr>
            <a:lstStyle/>
            <a:p>
              <a:pPr algn="ctr">
                <a:lnSpc>
                  <a:spcPct val="95000"/>
                </a:lnSpc>
              </a:pPr>
              <a:r>
                <a:rPr lang="en-US" sz="1200" b="1" dirty="0" smtClean="0">
                  <a:solidFill>
                    <a:srgbClr val="323232"/>
                  </a:solidFill>
                </a:rPr>
                <a:t>Supervisor Workstations</a:t>
              </a:r>
              <a:br>
                <a:rPr lang="en-US" sz="1200" b="1" dirty="0" smtClean="0">
                  <a:solidFill>
                    <a:srgbClr val="323232"/>
                  </a:solidFill>
                </a:rPr>
              </a:br>
              <a:endParaRPr lang="en-US" sz="1200" b="1" dirty="0" smtClean="0">
                <a:solidFill>
                  <a:srgbClr val="323232"/>
                </a:solidFill>
              </a:endParaRPr>
            </a:p>
          </p:txBody>
        </p:sp>
      </p:grpSp>
      <p:sp>
        <p:nvSpPr>
          <p:cNvPr id="4115" name="Text Box 29"/>
          <p:cNvSpPr txBox="1">
            <a:spLocks noChangeArrowheads="1"/>
          </p:cNvSpPr>
          <p:nvPr/>
        </p:nvSpPr>
        <p:spPr bwMode="auto">
          <a:xfrm>
            <a:off x="4619625" y="5997575"/>
            <a:ext cx="2176463" cy="393700"/>
          </a:xfrm>
          <a:prstGeom prst="rect">
            <a:avLst/>
          </a:prstGeom>
          <a:noFill/>
          <a:ln w="9525">
            <a:noFill/>
            <a:miter lim="800000"/>
            <a:headEnd/>
            <a:tailEnd/>
          </a:ln>
        </p:spPr>
        <p:txBody>
          <a:bodyPr wrap="none">
            <a:spAutoFit/>
          </a:bodyPr>
          <a:lstStyle/>
          <a:p>
            <a:pPr algn="ctr">
              <a:lnSpc>
                <a:spcPct val="90000"/>
              </a:lnSpc>
            </a:pPr>
            <a:r>
              <a:rPr lang="en-US" sz="1200" b="1" dirty="0" smtClean="0">
                <a:solidFill>
                  <a:srgbClr val="323232"/>
                </a:solidFill>
              </a:rPr>
              <a:t>AACC 6.0 SP3 or AACC 6.1</a:t>
            </a:r>
          </a:p>
          <a:p>
            <a:pPr algn="ctr">
              <a:lnSpc>
                <a:spcPct val="90000"/>
              </a:lnSpc>
            </a:pPr>
            <a:r>
              <a:rPr lang="en-US" sz="1000" b="1" dirty="0" smtClean="0">
                <a:solidFill>
                  <a:srgbClr val="323232"/>
                </a:solidFill>
              </a:rPr>
              <a:t>Contact Management Framework</a:t>
            </a:r>
          </a:p>
        </p:txBody>
      </p:sp>
      <p:sp>
        <p:nvSpPr>
          <p:cNvPr id="4116" name="Text Box 15"/>
          <p:cNvSpPr txBox="1">
            <a:spLocks noChangeArrowheads="1"/>
          </p:cNvSpPr>
          <p:nvPr/>
        </p:nvSpPr>
        <p:spPr bwMode="auto">
          <a:xfrm rot="2939494">
            <a:off x="5257800" y="3243263"/>
            <a:ext cx="2154238" cy="207962"/>
          </a:xfrm>
          <a:prstGeom prst="rect">
            <a:avLst/>
          </a:prstGeom>
          <a:noFill/>
          <a:ln w="9525">
            <a:noFill/>
            <a:miter lim="800000"/>
            <a:headEnd/>
            <a:tailEnd/>
          </a:ln>
        </p:spPr>
        <p:txBody>
          <a:bodyPr>
            <a:spAutoFit/>
          </a:bodyPr>
          <a:lstStyle/>
          <a:p>
            <a:pPr algn="ctr">
              <a:lnSpc>
                <a:spcPct val="95000"/>
              </a:lnSpc>
            </a:pPr>
            <a:r>
              <a:rPr lang="en-US" sz="800" b="1" dirty="0" smtClean="0">
                <a:solidFill>
                  <a:srgbClr val="323232"/>
                </a:solidFill>
              </a:rPr>
              <a:t>Local, Remote, At-Home</a:t>
            </a:r>
          </a:p>
        </p:txBody>
      </p:sp>
      <p:grpSp>
        <p:nvGrpSpPr>
          <p:cNvPr id="14" name="Group 23"/>
          <p:cNvGrpSpPr>
            <a:grpSpLocks/>
          </p:cNvGrpSpPr>
          <p:nvPr/>
        </p:nvGrpSpPr>
        <p:grpSpPr bwMode="auto">
          <a:xfrm>
            <a:off x="609600" y="1262063"/>
            <a:ext cx="1562100" cy="993775"/>
            <a:chOff x="2424" y="2478"/>
            <a:chExt cx="1191" cy="663"/>
          </a:xfrm>
        </p:grpSpPr>
        <p:pic>
          <p:nvPicPr>
            <p:cNvPr id="4166" name="Picture 24" descr="cloud"/>
            <p:cNvPicPr>
              <a:picLocks noChangeAspect="1" noChangeArrowheads="1"/>
            </p:cNvPicPr>
            <p:nvPr/>
          </p:nvPicPr>
          <p:blipFill>
            <a:blip r:embed="rId16" cstate="print"/>
            <a:srcRect/>
            <a:stretch>
              <a:fillRect/>
            </a:stretch>
          </p:blipFill>
          <p:spPr bwMode="auto">
            <a:xfrm>
              <a:off x="2424" y="2478"/>
              <a:ext cx="1191" cy="663"/>
            </a:xfrm>
            <a:prstGeom prst="rect">
              <a:avLst/>
            </a:prstGeom>
            <a:noFill/>
            <a:ln w="9525">
              <a:noFill/>
              <a:miter lim="800000"/>
              <a:headEnd/>
              <a:tailEnd/>
            </a:ln>
          </p:spPr>
        </p:pic>
        <p:sp>
          <p:nvSpPr>
            <p:cNvPr id="4167" name="Text Box 25"/>
            <p:cNvSpPr txBox="1">
              <a:spLocks noChangeArrowheads="1"/>
            </p:cNvSpPr>
            <p:nvPr/>
          </p:nvSpPr>
          <p:spPr bwMode="auto">
            <a:xfrm>
              <a:off x="2429" y="2682"/>
              <a:ext cx="1070" cy="172"/>
            </a:xfrm>
            <a:prstGeom prst="rect">
              <a:avLst/>
            </a:prstGeom>
            <a:noFill/>
            <a:ln w="9525">
              <a:noFill/>
              <a:miter lim="800000"/>
              <a:headEnd/>
              <a:tailEnd/>
            </a:ln>
          </p:spPr>
          <p:txBody>
            <a:bodyPr anchor="ctr">
              <a:spAutoFit/>
            </a:bodyPr>
            <a:lstStyle/>
            <a:p>
              <a:pPr algn="ctr">
                <a:lnSpc>
                  <a:spcPct val="90000"/>
                </a:lnSpc>
              </a:pPr>
              <a:r>
                <a:rPr lang="en-US" sz="1200" b="1" dirty="0" smtClean="0">
                  <a:solidFill>
                    <a:srgbClr val="323232"/>
                  </a:solidFill>
                </a:rPr>
                <a:t>PSTN</a:t>
              </a:r>
            </a:p>
          </p:txBody>
        </p:sp>
      </p:grpSp>
      <p:grpSp>
        <p:nvGrpSpPr>
          <p:cNvPr id="17" name="Group 23"/>
          <p:cNvGrpSpPr>
            <a:grpSpLocks/>
          </p:cNvGrpSpPr>
          <p:nvPr/>
        </p:nvGrpSpPr>
        <p:grpSpPr bwMode="auto">
          <a:xfrm>
            <a:off x="6705600" y="1414463"/>
            <a:ext cx="1562100" cy="993775"/>
            <a:chOff x="2424" y="2478"/>
            <a:chExt cx="1191" cy="663"/>
          </a:xfrm>
        </p:grpSpPr>
        <p:pic>
          <p:nvPicPr>
            <p:cNvPr id="4164" name="Picture 24" descr="cloud"/>
            <p:cNvPicPr>
              <a:picLocks noChangeAspect="1" noChangeArrowheads="1"/>
            </p:cNvPicPr>
            <p:nvPr/>
          </p:nvPicPr>
          <p:blipFill>
            <a:blip r:embed="rId16" cstate="print"/>
            <a:srcRect/>
            <a:stretch>
              <a:fillRect/>
            </a:stretch>
          </p:blipFill>
          <p:spPr bwMode="auto">
            <a:xfrm>
              <a:off x="2424" y="2478"/>
              <a:ext cx="1191" cy="663"/>
            </a:xfrm>
            <a:prstGeom prst="rect">
              <a:avLst/>
            </a:prstGeom>
            <a:noFill/>
            <a:ln w="9525">
              <a:noFill/>
              <a:miter lim="800000"/>
              <a:headEnd/>
              <a:tailEnd/>
            </a:ln>
          </p:spPr>
        </p:pic>
        <p:sp>
          <p:nvSpPr>
            <p:cNvPr id="4165" name="Text Box 25"/>
            <p:cNvSpPr txBox="1">
              <a:spLocks noChangeArrowheads="1"/>
            </p:cNvSpPr>
            <p:nvPr/>
          </p:nvSpPr>
          <p:spPr bwMode="auto">
            <a:xfrm>
              <a:off x="2429" y="2682"/>
              <a:ext cx="1070" cy="172"/>
            </a:xfrm>
            <a:prstGeom prst="rect">
              <a:avLst/>
            </a:prstGeom>
            <a:noFill/>
            <a:ln w="9525">
              <a:noFill/>
              <a:miter lim="800000"/>
              <a:headEnd/>
              <a:tailEnd/>
            </a:ln>
          </p:spPr>
          <p:txBody>
            <a:bodyPr anchor="ctr">
              <a:spAutoFit/>
            </a:bodyPr>
            <a:lstStyle/>
            <a:p>
              <a:pPr algn="ctr">
                <a:lnSpc>
                  <a:spcPct val="90000"/>
                </a:lnSpc>
              </a:pPr>
              <a:r>
                <a:rPr lang="en-US" sz="1200" b="1" dirty="0" smtClean="0">
                  <a:solidFill>
                    <a:srgbClr val="323232"/>
                  </a:solidFill>
                </a:rPr>
                <a:t>PSTN</a:t>
              </a:r>
            </a:p>
          </p:txBody>
        </p:sp>
      </p:grpSp>
      <p:sp>
        <p:nvSpPr>
          <p:cNvPr id="4119" name="AutoShape 79"/>
          <p:cNvSpPr>
            <a:spLocks/>
          </p:cNvSpPr>
          <p:nvPr/>
        </p:nvSpPr>
        <p:spPr bwMode="auto">
          <a:xfrm>
            <a:off x="1219200" y="2328863"/>
            <a:ext cx="914400" cy="266700"/>
          </a:xfrm>
          <a:prstGeom prst="borderCallout1">
            <a:avLst>
              <a:gd name="adj1" fmla="val 42856"/>
              <a:gd name="adj2" fmla="val 108333"/>
              <a:gd name="adj3" fmla="val 10713"/>
              <a:gd name="adj4" fmla="val 111458"/>
            </a:avLst>
          </a:prstGeom>
          <a:noFill/>
          <a:ln w="9525" algn="ctr">
            <a:noFill/>
            <a:miter lim="800000"/>
            <a:headEnd/>
            <a:tailEnd/>
          </a:ln>
        </p:spPr>
        <p:txBody>
          <a:bodyPr lIns="0" tIns="0" rIns="0" bIns="0" anchor="ctr"/>
          <a:lstStyle/>
          <a:p>
            <a:pPr algn="ctr">
              <a:lnSpc>
                <a:spcPct val="90000"/>
              </a:lnSpc>
            </a:pPr>
            <a:r>
              <a:rPr lang="en-US" sz="800" b="1" u="sng" dirty="0" smtClean="0">
                <a:solidFill>
                  <a:srgbClr val="323232"/>
                </a:solidFill>
                <a:ea typeface="ＭＳ Ｐゴシック" pitchFamily="34" charset="-128"/>
              </a:rPr>
              <a:t>Outbound Lines</a:t>
            </a:r>
          </a:p>
          <a:p>
            <a:pPr algn="ctr">
              <a:lnSpc>
                <a:spcPct val="90000"/>
              </a:lnSpc>
            </a:pPr>
            <a:r>
              <a:rPr lang="en-US" sz="800" b="1" dirty="0" smtClean="0">
                <a:solidFill>
                  <a:srgbClr val="323232"/>
                </a:solidFill>
                <a:ea typeface="ＭＳ Ｐゴシック" pitchFamily="34" charset="-128"/>
              </a:rPr>
              <a:t>T1, E1, h.323</a:t>
            </a:r>
          </a:p>
        </p:txBody>
      </p:sp>
      <p:pic>
        <p:nvPicPr>
          <p:cNvPr id="4120" name="Picture 30"/>
          <p:cNvPicPr>
            <a:picLocks noChangeAspect="1" noChangeArrowheads="1"/>
          </p:cNvPicPr>
          <p:nvPr/>
        </p:nvPicPr>
        <p:blipFill>
          <a:blip r:embed="rId18" cstate="print"/>
          <a:srcRect/>
          <a:stretch>
            <a:fillRect/>
          </a:stretch>
        </p:blipFill>
        <p:spPr bwMode="auto">
          <a:xfrm>
            <a:off x="5257800" y="5159375"/>
            <a:ext cx="815975" cy="839788"/>
          </a:xfrm>
          <a:prstGeom prst="rect">
            <a:avLst/>
          </a:prstGeom>
          <a:noFill/>
          <a:ln w="9525">
            <a:noFill/>
            <a:miter lim="800000"/>
            <a:headEnd/>
            <a:tailEnd/>
          </a:ln>
        </p:spPr>
      </p:pic>
      <p:sp>
        <p:nvSpPr>
          <p:cNvPr id="4121" name="Text Box 82"/>
          <p:cNvSpPr txBox="1">
            <a:spLocks noChangeArrowheads="1"/>
          </p:cNvSpPr>
          <p:nvPr/>
        </p:nvSpPr>
        <p:spPr bwMode="auto">
          <a:xfrm>
            <a:off x="295274" y="6102350"/>
            <a:ext cx="1724281" cy="332399"/>
          </a:xfrm>
          <a:prstGeom prst="rect">
            <a:avLst/>
          </a:prstGeom>
          <a:noFill/>
          <a:ln w="9525" algn="ctr">
            <a:noFill/>
            <a:miter lim="800000"/>
            <a:headEnd/>
            <a:tailEnd/>
          </a:ln>
        </p:spPr>
        <p:txBody>
          <a:bodyPr wrap="square" lIns="0" tIns="0" rIns="0" bIns="0">
            <a:spAutoFit/>
          </a:bodyPr>
          <a:lstStyle/>
          <a:p>
            <a:pPr>
              <a:lnSpc>
                <a:spcPct val="90000"/>
              </a:lnSpc>
              <a:spcBef>
                <a:spcPct val="50000"/>
              </a:spcBef>
            </a:pPr>
            <a:r>
              <a:rPr lang="en-US" sz="1200" dirty="0" smtClean="0">
                <a:solidFill>
                  <a:srgbClr val="323232"/>
                </a:solidFill>
              </a:rPr>
              <a:t>Proactive Contact 5 or later required </a:t>
            </a:r>
          </a:p>
        </p:txBody>
      </p:sp>
      <p:sp>
        <p:nvSpPr>
          <p:cNvPr id="4122" name="Freeform 83"/>
          <p:cNvSpPr>
            <a:spLocks/>
          </p:cNvSpPr>
          <p:nvPr/>
        </p:nvSpPr>
        <p:spPr bwMode="auto">
          <a:xfrm>
            <a:off x="3268663" y="2798763"/>
            <a:ext cx="2268537" cy="2239962"/>
          </a:xfrm>
          <a:custGeom>
            <a:avLst/>
            <a:gdLst>
              <a:gd name="T0" fmla="*/ 0 w 1632"/>
              <a:gd name="T1" fmla="*/ 0 h 1632"/>
              <a:gd name="T2" fmla="*/ 0 w 1632"/>
              <a:gd name="T3" fmla="*/ 2147483647 h 1632"/>
              <a:gd name="T4" fmla="*/ 2147483647 w 1632"/>
              <a:gd name="T5" fmla="*/ 2147483647 h 1632"/>
              <a:gd name="T6" fmla="*/ 2147483647 w 1632"/>
              <a:gd name="T7" fmla="*/ 2147483647 h 1632"/>
              <a:gd name="T8" fmla="*/ 0 60000 65536"/>
              <a:gd name="T9" fmla="*/ 0 60000 65536"/>
              <a:gd name="T10" fmla="*/ 0 60000 65536"/>
              <a:gd name="T11" fmla="*/ 0 60000 65536"/>
              <a:gd name="T12" fmla="*/ 0 w 1632"/>
              <a:gd name="T13" fmla="*/ 0 h 1632"/>
              <a:gd name="T14" fmla="*/ 1632 w 1632"/>
              <a:gd name="T15" fmla="*/ 1632 h 1632"/>
            </a:gdLst>
            <a:ahLst/>
            <a:cxnLst>
              <a:cxn ang="T8">
                <a:pos x="T0" y="T1"/>
              </a:cxn>
              <a:cxn ang="T9">
                <a:pos x="T2" y="T3"/>
              </a:cxn>
              <a:cxn ang="T10">
                <a:pos x="T4" y="T5"/>
              </a:cxn>
              <a:cxn ang="T11">
                <a:pos x="T6" y="T7"/>
              </a:cxn>
            </a:cxnLst>
            <a:rect l="T12" t="T13" r="T14" b="T15"/>
            <a:pathLst>
              <a:path w="1632" h="1632">
                <a:moveTo>
                  <a:pt x="0" y="0"/>
                </a:moveTo>
                <a:lnTo>
                  <a:pt x="0" y="1008"/>
                </a:lnTo>
                <a:lnTo>
                  <a:pt x="1632" y="1008"/>
                </a:lnTo>
                <a:lnTo>
                  <a:pt x="1632" y="1632"/>
                </a:lnTo>
              </a:path>
            </a:pathLst>
          </a:custGeom>
          <a:noFill/>
          <a:ln w="38100" cap="flat" cmpd="sng">
            <a:solidFill>
              <a:srgbClr val="FF0000"/>
            </a:solidFill>
            <a:prstDash val="sysDot"/>
            <a:round/>
            <a:headEnd type="none" w="med" len="med"/>
            <a:tailEnd type="none" w="med" len="med"/>
          </a:ln>
        </p:spPr>
        <p:txBody>
          <a:bodyPr lIns="0" tIns="0" rIns="0" bIns="0" anchor="ctr">
            <a:spAutoFit/>
          </a:bodyPr>
          <a:lstStyle/>
          <a:p>
            <a:pPr algn="ctr"/>
            <a:endParaRPr lang="en-US" sz="1800" dirty="0" smtClean="0">
              <a:solidFill>
                <a:srgbClr val="F8F8F8"/>
              </a:solidFill>
            </a:endParaRPr>
          </a:p>
        </p:txBody>
      </p:sp>
      <p:sp>
        <p:nvSpPr>
          <p:cNvPr id="4123" name="Text Box 15"/>
          <p:cNvSpPr txBox="1">
            <a:spLocks noChangeArrowheads="1"/>
          </p:cNvSpPr>
          <p:nvPr/>
        </p:nvSpPr>
        <p:spPr bwMode="auto">
          <a:xfrm>
            <a:off x="3205163" y="2743200"/>
            <a:ext cx="2154237" cy="323850"/>
          </a:xfrm>
          <a:prstGeom prst="rect">
            <a:avLst/>
          </a:prstGeom>
          <a:noFill/>
          <a:ln w="9525">
            <a:noFill/>
            <a:miter lim="800000"/>
            <a:headEnd/>
            <a:tailEnd/>
          </a:ln>
        </p:spPr>
        <p:txBody>
          <a:bodyPr>
            <a:spAutoFit/>
          </a:bodyPr>
          <a:lstStyle/>
          <a:p>
            <a:pPr algn="ctr">
              <a:lnSpc>
                <a:spcPct val="95000"/>
              </a:lnSpc>
            </a:pPr>
            <a:r>
              <a:rPr lang="en-US" sz="800" b="1" u="sng" dirty="0" smtClean="0">
                <a:solidFill>
                  <a:srgbClr val="323232"/>
                </a:solidFill>
              </a:rPr>
              <a:t>Agents, Transfers, Inbound</a:t>
            </a:r>
          </a:p>
          <a:p>
            <a:pPr algn="ctr">
              <a:lnSpc>
                <a:spcPct val="95000"/>
              </a:lnSpc>
            </a:pPr>
            <a:r>
              <a:rPr lang="en-US" sz="800" b="1" dirty="0" smtClean="0">
                <a:solidFill>
                  <a:srgbClr val="323232"/>
                </a:solidFill>
              </a:rPr>
              <a:t>T1, E1, h.323</a:t>
            </a:r>
            <a:r>
              <a:rPr lang="en-US" sz="800" dirty="0" smtClean="0">
                <a:solidFill>
                  <a:srgbClr val="F8F8F8"/>
                </a:solidFill>
              </a:rPr>
              <a:t> </a:t>
            </a:r>
            <a:endParaRPr lang="en-US" sz="800" b="1" dirty="0" smtClean="0">
              <a:solidFill>
                <a:srgbClr val="323232"/>
              </a:solidFill>
            </a:endParaRPr>
          </a:p>
        </p:txBody>
      </p:sp>
      <p:grpSp>
        <p:nvGrpSpPr>
          <p:cNvPr id="18" name="Group 85"/>
          <p:cNvGrpSpPr>
            <a:grpSpLocks/>
          </p:cNvGrpSpPr>
          <p:nvPr/>
        </p:nvGrpSpPr>
        <p:grpSpPr bwMode="auto">
          <a:xfrm>
            <a:off x="1084263" y="3889375"/>
            <a:ext cx="1387475" cy="1292225"/>
            <a:chOff x="753" y="2450"/>
            <a:chExt cx="874" cy="814"/>
          </a:xfrm>
        </p:grpSpPr>
        <p:sp>
          <p:nvSpPr>
            <p:cNvPr id="4148" name="Rectangle 86"/>
            <p:cNvSpPr>
              <a:spLocks noChangeArrowheads="1"/>
            </p:cNvSpPr>
            <p:nvPr/>
          </p:nvSpPr>
          <p:spPr bwMode="auto">
            <a:xfrm>
              <a:off x="753" y="2976"/>
              <a:ext cx="797" cy="288"/>
            </a:xfrm>
            <a:prstGeom prst="rect">
              <a:avLst/>
            </a:prstGeom>
            <a:noFill/>
            <a:ln w="9525">
              <a:noFill/>
              <a:miter lim="800000"/>
              <a:headEnd/>
              <a:tailEnd/>
            </a:ln>
          </p:spPr>
          <p:txBody>
            <a:bodyPr wrap="none">
              <a:spAutoFit/>
            </a:bodyPr>
            <a:lstStyle/>
            <a:p>
              <a:pPr algn="ctr" eaLnBrk="0" hangingPunct="0"/>
              <a:r>
                <a:rPr lang="en-US" sz="1200" b="1" dirty="0" smtClean="0">
                  <a:solidFill>
                    <a:srgbClr val="323232"/>
                  </a:solidFill>
                </a:rPr>
                <a:t>Customer Data</a:t>
              </a:r>
            </a:p>
            <a:p>
              <a:pPr algn="ctr" eaLnBrk="0" hangingPunct="0"/>
              <a:r>
                <a:rPr lang="en-US" sz="1200" b="1" dirty="0" smtClean="0">
                  <a:solidFill>
                    <a:srgbClr val="323232"/>
                  </a:solidFill>
                </a:rPr>
                <a:t> Repository</a:t>
              </a:r>
            </a:p>
          </p:txBody>
        </p:sp>
        <p:sp>
          <p:nvSpPr>
            <p:cNvPr id="103" name="AutoShape 79"/>
            <p:cNvSpPr>
              <a:spLocks noChangeArrowheads="1"/>
            </p:cNvSpPr>
            <p:nvPr/>
          </p:nvSpPr>
          <p:spPr bwMode="auto">
            <a:xfrm flipV="1">
              <a:off x="1005" y="2801"/>
              <a:ext cx="622" cy="235"/>
            </a:xfrm>
            <a:custGeom>
              <a:avLst/>
              <a:gdLst>
                <a:gd name="G0" fmla="+- 4083 0 0"/>
                <a:gd name="G1" fmla="+- 21600 0 4083"/>
                <a:gd name="G2" fmla="*/ 4083 1 2"/>
                <a:gd name="G3" fmla="+- 21600 0 G2"/>
                <a:gd name="G4" fmla="+/ 4083 21600 2"/>
                <a:gd name="G5" fmla="+/ G1 0 2"/>
                <a:gd name="G6" fmla="*/ 21600 21600 4083"/>
                <a:gd name="G7" fmla="*/ G6 1 2"/>
                <a:gd name="G8" fmla="+- 21600 0 G7"/>
                <a:gd name="G9" fmla="*/ 21600 1 2"/>
                <a:gd name="G10" fmla="+- 4083 0 G9"/>
                <a:gd name="G11" fmla="?: G10 G8 0"/>
                <a:gd name="G12" fmla="?: G10 G7 21600"/>
                <a:gd name="T0" fmla="*/ 19558 w 21600"/>
                <a:gd name="T1" fmla="*/ 10800 h 21600"/>
                <a:gd name="T2" fmla="*/ 10800 w 21600"/>
                <a:gd name="T3" fmla="*/ 21600 h 21600"/>
                <a:gd name="T4" fmla="*/ 2042 w 21600"/>
                <a:gd name="T5" fmla="*/ 10800 h 21600"/>
                <a:gd name="T6" fmla="*/ 10800 w 21600"/>
                <a:gd name="T7" fmla="*/ 0 h 21600"/>
                <a:gd name="T8" fmla="*/ 3842 w 21600"/>
                <a:gd name="T9" fmla="*/ 3842 h 21600"/>
                <a:gd name="T10" fmla="*/ 17758 w 21600"/>
                <a:gd name="T11" fmla="*/ 17758 h 21600"/>
              </a:gdLst>
              <a:ahLst/>
              <a:cxnLst>
                <a:cxn ang="0">
                  <a:pos x="T0" y="T1"/>
                </a:cxn>
                <a:cxn ang="0">
                  <a:pos x="T2" y="T3"/>
                </a:cxn>
                <a:cxn ang="0">
                  <a:pos x="T4" y="T5"/>
                </a:cxn>
                <a:cxn ang="0">
                  <a:pos x="T6" y="T7"/>
                </a:cxn>
              </a:cxnLst>
              <a:rect l="T8" t="T9" r="T10" b="T11"/>
              <a:pathLst>
                <a:path w="21600" h="21600">
                  <a:moveTo>
                    <a:pt x="0" y="0"/>
                  </a:moveTo>
                  <a:lnTo>
                    <a:pt x="4083" y="21600"/>
                  </a:lnTo>
                  <a:lnTo>
                    <a:pt x="17517" y="21600"/>
                  </a:lnTo>
                  <a:lnTo>
                    <a:pt x="21600" y="0"/>
                  </a:lnTo>
                  <a:close/>
                </a:path>
              </a:pathLst>
            </a:custGeom>
            <a:gradFill rotWithShape="1">
              <a:gsLst>
                <a:gs pos="0">
                  <a:srgbClr val="000000">
                    <a:alpha val="44000"/>
                  </a:srgbClr>
                </a:gs>
                <a:gs pos="100000">
                  <a:srgbClr val="000000">
                    <a:gamma/>
                    <a:shade val="46275"/>
                    <a:invGamma/>
                    <a:alpha val="0"/>
                  </a:srgbClr>
                </a:gs>
              </a:gsLst>
              <a:path path="shape">
                <a:fillToRect l="50000" t="50000" r="50000" b="50000"/>
              </a:path>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04" name="AutoShape 80"/>
            <p:cNvSpPr>
              <a:spLocks noChangeArrowheads="1"/>
            </p:cNvSpPr>
            <p:nvPr/>
          </p:nvSpPr>
          <p:spPr bwMode="auto">
            <a:xfrm>
              <a:off x="1158" y="2498"/>
              <a:ext cx="312" cy="482"/>
            </a:xfrm>
            <a:prstGeom prst="can">
              <a:avLst>
                <a:gd name="adj" fmla="val 38622"/>
              </a:avLst>
            </a:prstGeom>
            <a:gradFill rotWithShape="1">
              <a:gsLst>
                <a:gs pos="0">
                  <a:schemeClr val="bg2">
                    <a:gamma/>
                    <a:shade val="46275"/>
                    <a:invGamma/>
                  </a:schemeClr>
                </a:gs>
                <a:gs pos="100000">
                  <a:schemeClr val="bg2"/>
                </a:gs>
              </a:gsLst>
              <a:lin ang="2700000" scaled="1"/>
            </a:gradFill>
            <a:ln w="25400">
              <a:solidFill>
                <a:srgbClr val="7A7A81"/>
              </a:solidFill>
              <a:round/>
              <a:headEnd/>
              <a:tailEnd/>
            </a:ln>
            <a:effectLst/>
          </p:spPr>
          <p:txBody>
            <a:bodyPr wrap="none" tIns="90000" bIns="90000" anchor="ctr"/>
            <a:lstStyle/>
            <a:p>
              <a:pPr>
                <a:lnSpc>
                  <a:spcPct val="90000"/>
                </a:lnSpc>
                <a:defRPr/>
              </a:pPr>
              <a:endParaRPr lang="en-US" sz="1800" dirty="0">
                <a:solidFill>
                  <a:srgbClr val="F8F8F8"/>
                </a:solidFill>
              </a:endParaRPr>
            </a:p>
          </p:txBody>
        </p:sp>
        <p:grpSp>
          <p:nvGrpSpPr>
            <p:cNvPr id="19" name="Group 95"/>
            <p:cNvGrpSpPr>
              <a:grpSpLocks/>
            </p:cNvGrpSpPr>
            <p:nvPr/>
          </p:nvGrpSpPr>
          <p:grpSpPr bwMode="auto">
            <a:xfrm>
              <a:off x="784" y="2450"/>
              <a:ext cx="306" cy="366"/>
              <a:chOff x="2926" y="3398"/>
              <a:chExt cx="351" cy="420"/>
            </a:xfrm>
          </p:grpSpPr>
          <p:sp>
            <p:nvSpPr>
              <p:cNvPr id="4152" name="Rectangle 96"/>
              <p:cNvSpPr>
                <a:spLocks noChangeArrowheads="1"/>
              </p:cNvSpPr>
              <p:nvPr/>
            </p:nvSpPr>
            <p:spPr bwMode="auto">
              <a:xfrm>
                <a:off x="2926" y="3398"/>
                <a:ext cx="351" cy="420"/>
              </a:xfrm>
              <a:prstGeom prst="rect">
                <a:avLst/>
              </a:prstGeom>
              <a:solidFill>
                <a:srgbClr val="FFFFFF"/>
              </a:solidFill>
              <a:ln w="25400"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109" name="Rectangle 97"/>
              <p:cNvSpPr>
                <a:spLocks noChangeArrowheads="1"/>
              </p:cNvSpPr>
              <p:nvPr/>
            </p:nvSpPr>
            <p:spPr bwMode="auto">
              <a:xfrm>
                <a:off x="2926" y="3398"/>
                <a:ext cx="351" cy="77"/>
              </a:xfrm>
              <a:prstGeom prst="rect">
                <a:avLst/>
              </a:prstGeom>
              <a:gradFill rotWithShape="1">
                <a:gsLst>
                  <a:gs pos="0">
                    <a:schemeClr val="bg2">
                      <a:gamma/>
                      <a:shade val="46275"/>
                      <a:invGamma/>
                    </a:schemeClr>
                  </a:gs>
                  <a:gs pos="100000">
                    <a:schemeClr val="bg2"/>
                  </a:gs>
                </a:gsLst>
                <a:lin ang="2700000" scaled="1"/>
              </a:gradFill>
              <a:ln w="38100"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10" name="Rectangle 98"/>
              <p:cNvSpPr>
                <a:spLocks noChangeArrowheads="1"/>
              </p:cNvSpPr>
              <p:nvPr/>
            </p:nvSpPr>
            <p:spPr bwMode="auto">
              <a:xfrm>
                <a:off x="2959" y="3515"/>
                <a:ext cx="86" cy="73"/>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11" name="Rectangle 99"/>
              <p:cNvSpPr>
                <a:spLocks noChangeArrowheads="1"/>
              </p:cNvSpPr>
              <p:nvPr/>
            </p:nvSpPr>
            <p:spPr bwMode="auto">
              <a:xfrm>
                <a:off x="2959" y="3610"/>
                <a:ext cx="86" cy="71"/>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12" name="Rectangle 100"/>
              <p:cNvSpPr>
                <a:spLocks noChangeArrowheads="1"/>
              </p:cNvSpPr>
              <p:nvPr/>
            </p:nvSpPr>
            <p:spPr bwMode="auto">
              <a:xfrm>
                <a:off x="2959" y="3706"/>
                <a:ext cx="86" cy="73"/>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grpSp>
            <p:nvGrpSpPr>
              <p:cNvPr id="20" name="Group 101"/>
              <p:cNvGrpSpPr>
                <a:grpSpLocks/>
              </p:cNvGrpSpPr>
              <p:nvPr/>
            </p:nvGrpSpPr>
            <p:grpSpPr bwMode="auto">
              <a:xfrm>
                <a:off x="3076" y="3529"/>
                <a:ext cx="170" cy="265"/>
                <a:chOff x="2685" y="3490"/>
                <a:chExt cx="327" cy="247"/>
              </a:xfrm>
            </p:grpSpPr>
            <p:sp>
              <p:nvSpPr>
                <p:cNvPr id="4159" name="Rectangle 102"/>
                <p:cNvSpPr>
                  <a:spLocks noChangeArrowheads="1"/>
                </p:cNvSpPr>
                <p:nvPr/>
              </p:nvSpPr>
              <p:spPr bwMode="auto">
                <a:xfrm>
                  <a:off x="2685" y="349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4160" name="Rectangle 103"/>
                <p:cNvSpPr>
                  <a:spLocks noChangeArrowheads="1"/>
                </p:cNvSpPr>
                <p:nvPr/>
              </p:nvSpPr>
              <p:spPr bwMode="auto">
                <a:xfrm>
                  <a:off x="2685" y="3545"/>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4161" name="Rectangle 104"/>
                <p:cNvSpPr>
                  <a:spLocks noChangeArrowheads="1"/>
                </p:cNvSpPr>
                <p:nvPr/>
              </p:nvSpPr>
              <p:spPr bwMode="auto">
                <a:xfrm>
                  <a:off x="2685" y="360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4162" name="Rectangle 105"/>
                <p:cNvSpPr>
                  <a:spLocks noChangeArrowheads="1"/>
                </p:cNvSpPr>
                <p:nvPr/>
              </p:nvSpPr>
              <p:spPr bwMode="auto">
                <a:xfrm>
                  <a:off x="2685" y="3655"/>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4163" name="Rectangle 106"/>
                <p:cNvSpPr>
                  <a:spLocks noChangeArrowheads="1"/>
                </p:cNvSpPr>
                <p:nvPr/>
              </p:nvSpPr>
              <p:spPr bwMode="auto">
                <a:xfrm>
                  <a:off x="2685" y="371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grpSp>
          <p:sp>
            <p:nvSpPr>
              <p:cNvPr id="4158" name="Rectangle 107"/>
              <p:cNvSpPr>
                <a:spLocks noChangeArrowheads="1"/>
              </p:cNvSpPr>
              <p:nvPr/>
            </p:nvSpPr>
            <p:spPr bwMode="auto">
              <a:xfrm>
                <a:off x="2926" y="3398"/>
                <a:ext cx="351" cy="420"/>
              </a:xfrm>
              <a:prstGeom prst="rect">
                <a:avLst/>
              </a:prstGeom>
              <a:noFill/>
              <a:ln w="25400" algn="ctr">
                <a:solidFill>
                  <a:schemeClr val="bg2"/>
                </a:solidFill>
                <a:miter lim="800000"/>
                <a:headEnd/>
                <a:tailEnd/>
              </a:ln>
            </p:spPr>
            <p:txBody>
              <a:bodyPr wrap="none" tIns="90000" bIns="90000" anchor="ctr"/>
              <a:lstStyle/>
              <a:p>
                <a:pPr>
                  <a:lnSpc>
                    <a:spcPct val="90000"/>
                  </a:lnSpc>
                </a:pPr>
                <a:endParaRPr lang="ga-IE" sz="1800" smtClean="0">
                  <a:solidFill>
                    <a:srgbClr val="F8F8F8"/>
                  </a:solidFill>
                </a:endParaRPr>
              </a:p>
            </p:txBody>
          </p:sp>
        </p:grpSp>
      </p:grpSp>
      <p:sp>
        <p:nvSpPr>
          <p:cNvPr id="4125" name="Line 102"/>
          <p:cNvSpPr>
            <a:spLocks noChangeShapeType="1"/>
          </p:cNvSpPr>
          <p:nvPr/>
        </p:nvSpPr>
        <p:spPr bwMode="black">
          <a:xfrm>
            <a:off x="5527675" y="2963863"/>
            <a:ext cx="0" cy="1273175"/>
          </a:xfrm>
          <a:prstGeom prst="line">
            <a:avLst/>
          </a:prstGeom>
          <a:noFill/>
          <a:ln w="38100">
            <a:solidFill>
              <a:srgbClr val="FF0000"/>
            </a:solidFill>
            <a:prstDash val="sysDot"/>
            <a:round/>
            <a:headEnd/>
            <a:tailEnd/>
          </a:ln>
        </p:spPr>
        <p:txBody>
          <a:bodyPr/>
          <a:lstStyle/>
          <a:p>
            <a:pPr algn="ctr"/>
            <a:endParaRPr lang="en-US" sz="1800" dirty="0" smtClean="0">
              <a:solidFill>
                <a:srgbClr val="F8F8F8"/>
              </a:solidFill>
            </a:endParaRPr>
          </a:p>
        </p:txBody>
      </p:sp>
      <p:sp>
        <p:nvSpPr>
          <p:cNvPr id="15" name="Rectangle 35"/>
          <p:cNvSpPr>
            <a:spLocks noChangeArrowheads="1"/>
          </p:cNvSpPr>
          <p:nvPr>
            <p:custDataLst>
              <p:tags r:id="rId12"/>
            </p:custDataLst>
          </p:nvPr>
        </p:nvSpPr>
        <p:spPr bwMode="auto">
          <a:xfrm>
            <a:off x="7680325" y="5913438"/>
            <a:ext cx="787400" cy="68262"/>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lIns="0" tIns="0" rIns="0" bIns="0"/>
          <a:lstStyle/>
          <a:p>
            <a:pPr>
              <a:lnSpc>
                <a:spcPct val="90000"/>
              </a:lnSpc>
              <a:defRPr/>
            </a:pPr>
            <a:endParaRPr lang="en-US" sz="1800" b="1" dirty="0">
              <a:solidFill>
                <a:srgbClr val="F8F8F8"/>
              </a:solidFill>
            </a:endParaRPr>
          </a:p>
        </p:txBody>
      </p:sp>
      <p:sp>
        <p:nvSpPr>
          <p:cNvPr id="16" name="Rectangle 35"/>
          <p:cNvSpPr/>
          <p:nvPr>
            <p:custDataLst>
              <p:tags r:id="rId13"/>
            </p:custDataLst>
          </p:nvPr>
        </p:nvSpPr>
        <p:spPr bwMode="auto">
          <a:xfrm>
            <a:off x="7667625" y="5719763"/>
            <a:ext cx="781050" cy="68262"/>
          </a:xfrm>
          <a:prstGeom prst="rect">
            <a:avLst/>
          </a:prstGeom>
          <a:solidFill>
            <a:schemeClr val="accent1"/>
          </a:solidFill>
          <a:ln w="12700" cap="flat" cmpd="sng" algn="ctr">
            <a:solidFill>
              <a:schemeClr val="tx1"/>
            </a:solidFill>
            <a:prstDash val="solid"/>
            <a:round/>
            <a:headEnd type="none" w="med" len="med"/>
            <a:tailEnd type="none" w="med" len="med"/>
          </a:ln>
          <a:effectLst>
            <a:outerShdw blurRad="127000" dist="38100" dir="2700000" algn="tl" rotWithShape="0">
              <a:srgbClr val="000000">
                <a:alpha val="66000"/>
              </a:srgbClr>
            </a:outerShdw>
          </a:effectLst>
        </p:spPr>
        <p:txBody>
          <a:bodyPr lIns="0" tIns="0" rIns="0" bIns="0"/>
          <a:lstStyle/>
          <a:p>
            <a:pPr>
              <a:lnSpc>
                <a:spcPct val="90000"/>
              </a:lnSpc>
              <a:defRPr/>
            </a:pPr>
            <a:endParaRPr lang="en-US" sz="1800" b="1" dirty="0">
              <a:solidFill>
                <a:srgbClr val="F8F8F8"/>
              </a:solidFill>
            </a:endParaRPr>
          </a:p>
        </p:txBody>
      </p:sp>
      <p:sp>
        <p:nvSpPr>
          <p:cNvPr id="4128" name="Text Box 118"/>
          <p:cNvSpPr txBox="1">
            <a:spLocks noChangeArrowheads="1"/>
          </p:cNvSpPr>
          <p:nvPr/>
        </p:nvSpPr>
        <p:spPr bwMode="black">
          <a:xfrm>
            <a:off x="8458200" y="5657850"/>
            <a:ext cx="457200" cy="228600"/>
          </a:xfrm>
          <a:prstGeom prst="rect">
            <a:avLst/>
          </a:prstGeom>
          <a:noFill/>
          <a:ln w="50800" algn="ctr">
            <a:noFill/>
            <a:miter lim="800000"/>
            <a:headEnd/>
            <a:tailEnd/>
          </a:ln>
        </p:spPr>
        <p:txBody>
          <a:bodyPr>
            <a:spAutoFit/>
          </a:bodyPr>
          <a:lstStyle/>
          <a:p>
            <a:pPr>
              <a:spcBef>
                <a:spcPct val="50000"/>
              </a:spcBef>
            </a:pPr>
            <a:r>
              <a:rPr lang="en-US" sz="900" b="1" dirty="0" smtClean="0">
                <a:solidFill>
                  <a:srgbClr val="323232"/>
                </a:solidFill>
              </a:rPr>
              <a:t>Data</a:t>
            </a:r>
          </a:p>
        </p:txBody>
      </p:sp>
      <p:sp>
        <p:nvSpPr>
          <p:cNvPr id="4129" name="Text Box 119"/>
          <p:cNvSpPr txBox="1">
            <a:spLocks noChangeArrowheads="1"/>
          </p:cNvSpPr>
          <p:nvPr/>
        </p:nvSpPr>
        <p:spPr bwMode="black">
          <a:xfrm>
            <a:off x="8458200" y="5857875"/>
            <a:ext cx="504825" cy="228600"/>
          </a:xfrm>
          <a:prstGeom prst="rect">
            <a:avLst/>
          </a:prstGeom>
          <a:noFill/>
          <a:ln w="50800" algn="ctr">
            <a:noFill/>
            <a:miter lim="800000"/>
            <a:headEnd/>
            <a:tailEnd/>
          </a:ln>
        </p:spPr>
        <p:txBody>
          <a:bodyPr>
            <a:spAutoFit/>
          </a:bodyPr>
          <a:lstStyle/>
          <a:p>
            <a:pPr>
              <a:spcBef>
                <a:spcPct val="50000"/>
              </a:spcBef>
            </a:pPr>
            <a:r>
              <a:rPr lang="en-US" sz="900" b="1" dirty="0" smtClean="0">
                <a:solidFill>
                  <a:srgbClr val="323232"/>
                </a:solidFill>
              </a:rPr>
              <a:t>Voice</a:t>
            </a:r>
          </a:p>
        </p:txBody>
      </p:sp>
      <p:sp>
        <p:nvSpPr>
          <p:cNvPr id="4130" name="Line 120"/>
          <p:cNvSpPr>
            <a:spLocks noChangeShapeType="1"/>
          </p:cNvSpPr>
          <p:nvPr/>
        </p:nvSpPr>
        <p:spPr bwMode="black">
          <a:xfrm flipH="1" flipV="1">
            <a:off x="7661275" y="6151563"/>
            <a:ext cx="823913" cy="17462"/>
          </a:xfrm>
          <a:prstGeom prst="line">
            <a:avLst/>
          </a:prstGeom>
          <a:noFill/>
          <a:ln w="38100">
            <a:solidFill>
              <a:srgbClr val="FF0000"/>
            </a:solidFill>
            <a:prstDash val="sysDot"/>
            <a:round/>
            <a:headEnd/>
            <a:tailEnd/>
          </a:ln>
        </p:spPr>
        <p:txBody>
          <a:bodyPr/>
          <a:lstStyle/>
          <a:p>
            <a:pPr algn="ctr"/>
            <a:endParaRPr lang="en-US" sz="1800" dirty="0" smtClean="0">
              <a:solidFill>
                <a:srgbClr val="F8F8F8"/>
              </a:solidFill>
            </a:endParaRPr>
          </a:p>
        </p:txBody>
      </p:sp>
      <p:sp>
        <p:nvSpPr>
          <p:cNvPr id="4131" name="Text Box 121"/>
          <p:cNvSpPr txBox="1">
            <a:spLocks noChangeArrowheads="1"/>
          </p:cNvSpPr>
          <p:nvPr/>
        </p:nvSpPr>
        <p:spPr bwMode="black">
          <a:xfrm>
            <a:off x="8458200" y="6048375"/>
            <a:ext cx="542925" cy="228600"/>
          </a:xfrm>
          <a:prstGeom prst="rect">
            <a:avLst/>
          </a:prstGeom>
          <a:noFill/>
          <a:ln w="50800" algn="ctr">
            <a:noFill/>
            <a:miter lim="800000"/>
            <a:headEnd/>
            <a:tailEnd/>
          </a:ln>
        </p:spPr>
        <p:txBody>
          <a:bodyPr>
            <a:spAutoFit/>
          </a:bodyPr>
          <a:lstStyle/>
          <a:p>
            <a:pPr>
              <a:spcBef>
                <a:spcPct val="50000"/>
              </a:spcBef>
            </a:pPr>
            <a:r>
              <a:rPr lang="en-US" sz="900" b="1" dirty="0" smtClean="0">
                <a:solidFill>
                  <a:srgbClr val="323232"/>
                </a:solidFill>
              </a:rPr>
              <a:t>CTI</a:t>
            </a:r>
          </a:p>
        </p:txBody>
      </p:sp>
      <p:sp>
        <p:nvSpPr>
          <p:cNvPr id="4132" name="Text Box 15"/>
          <p:cNvSpPr txBox="1">
            <a:spLocks noChangeArrowheads="1"/>
          </p:cNvSpPr>
          <p:nvPr/>
        </p:nvSpPr>
        <p:spPr bwMode="auto">
          <a:xfrm>
            <a:off x="6618288" y="4738688"/>
            <a:ext cx="1851025" cy="495300"/>
          </a:xfrm>
          <a:prstGeom prst="rect">
            <a:avLst/>
          </a:prstGeom>
          <a:noFill/>
          <a:ln w="9525">
            <a:noFill/>
            <a:miter lim="800000"/>
            <a:headEnd/>
            <a:tailEnd/>
          </a:ln>
        </p:spPr>
        <p:txBody>
          <a:bodyPr>
            <a:spAutoFit/>
          </a:bodyPr>
          <a:lstStyle/>
          <a:p>
            <a:pPr algn="ctr">
              <a:lnSpc>
                <a:spcPct val="95000"/>
              </a:lnSpc>
            </a:pPr>
            <a:r>
              <a:rPr lang="en-US" sz="1200" b="1" dirty="0" smtClean="0">
                <a:solidFill>
                  <a:srgbClr val="323232"/>
                </a:solidFill>
              </a:rPr>
              <a:t>Agent</a:t>
            </a:r>
            <a:r>
              <a:rPr lang="en-US" sz="1400" b="1" dirty="0" smtClean="0">
                <a:solidFill>
                  <a:srgbClr val="323232"/>
                </a:solidFill>
              </a:rPr>
              <a:t> </a:t>
            </a:r>
            <a:r>
              <a:rPr lang="en-US" sz="1200" b="1" dirty="0" smtClean="0">
                <a:solidFill>
                  <a:srgbClr val="323232"/>
                </a:solidFill>
              </a:rPr>
              <a:t>Pool</a:t>
            </a:r>
            <a:r>
              <a:rPr lang="en-US" sz="1400" b="1" dirty="0" smtClean="0">
                <a:solidFill>
                  <a:srgbClr val="323232"/>
                </a:solidFill>
              </a:rPr>
              <a:t/>
            </a:r>
            <a:br>
              <a:rPr lang="en-US" sz="1400" b="1" dirty="0" smtClean="0">
                <a:solidFill>
                  <a:srgbClr val="323232"/>
                </a:solidFill>
              </a:rPr>
            </a:br>
            <a:endParaRPr lang="en-US" sz="1400" b="1" dirty="0" smtClean="0">
              <a:solidFill>
                <a:srgbClr val="323232"/>
              </a:solidFill>
            </a:endParaRPr>
          </a:p>
        </p:txBody>
      </p:sp>
      <p:grpSp>
        <p:nvGrpSpPr>
          <p:cNvPr id="21" name="Group 34"/>
          <p:cNvGrpSpPr>
            <a:grpSpLocks/>
          </p:cNvGrpSpPr>
          <p:nvPr/>
        </p:nvGrpSpPr>
        <p:grpSpPr bwMode="auto">
          <a:xfrm>
            <a:off x="6705600" y="3802063"/>
            <a:ext cx="1600200" cy="979487"/>
            <a:chOff x="4704" y="1632"/>
            <a:chExt cx="846" cy="467"/>
          </a:xfrm>
        </p:grpSpPr>
        <p:sp>
          <p:nvSpPr>
            <p:cNvPr id="4137" name="Oval 35"/>
            <p:cNvSpPr>
              <a:spLocks noChangeArrowheads="1"/>
            </p:cNvSpPr>
            <p:nvPr/>
          </p:nvSpPr>
          <p:spPr bwMode="auto">
            <a:xfrm>
              <a:off x="4704" y="1632"/>
              <a:ext cx="846" cy="467"/>
            </a:xfrm>
            <a:prstGeom prst="ellipse">
              <a:avLst/>
            </a:prstGeom>
            <a:gradFill rotWithShape="1">
              <a:gsLst>
                <a:gs pos="0">
                  <a:srgbClr val="FFFFFF"/>
                </a:gs>
                <a:gs pos="100000">
                  <a:srgbClr val="CCFFFF"/>
                </a:gs>
              </a:gsLst>
              <a:path path="shape">
                <a:fillToRect l="50000" t="50000" r="50000" b="50000"/>
              </a:path>
            </a:gradFill>
            <a:ln w="9525">
              <a:solidFill>
                <a:srgbClr val="CCFFFF"/>
              </a:solidFill>
              <a:round/>
              <a:headEnd/>
              <a:tailEnd/>
            </a:ln>
          </p:spPr>
          <p:txBody>
            <a:bodyPr anchor="ctr"/>
            <a:lstStyle/>
            <a:p>
              <a:pPr algn="ctr"/>
              <a:endParaRPr lang="en-US" sz="1800" dirty="0" smtClean="0">
                <a:solidFill>
                  <a:srgbClr val="F8F8F8"/>
                </a:solidFill>
              </a:endParaRPr>
            </a:p>
          </p:txBody>
        </p:sp>
        <p:pic>
          <p:nvPicPr>
            <p:cNvPr id="4138" name="Picture 36"/>
            <p:cNvPicPr>
              <a:picLocks noChangeAspect="1" noChangeArrowheads="1"/>
            </p:cNvPicPr>
            <p:nvPr/>
          </p:nvPicPr>
          <p:blipFill>
            <a:blip r:embed="rId19" cstate="print"/>
            <a:srcRect/>
            <a:stretch>
              <a:fillRect/>
            </a:stretch>
          </p:blipFill>
          <p:spPr bwMode="auto">
            <a:xfrm>
              <a:off x="4964" y="1691"/>
              <a:ext cx="97" cy="102"/>
            </a:xfrm>
            <a:prstGeom prst="rect">
              <a:avLst/>
            </a:prstGeom>
            <a:noFill/>
            <a:ln w="9525">
              <a:noFill/>
              <a:miter lim="800000"/>
              <a:headEnd/>
              <a:tailEnd/>
            </a:ln>
          </p:spPr>
        </p:pic>
        <p:pic>
          <p:nvPicPr>
            <p:cNvPr id="4139" name="Picture 37"/>
            <p:cNvPicPr>
              <a:picLocks noChangeAspect="1" noChangeArrowheads="1"/>
            </p:cNvPicPr>
            <p:nvPr/>
          </p:nvPicPr>
          <p:blipFill>
            <a:blip r:embed="rId19" cstate="print"/>
            <a:srcRect/>
            <a:stretch>
              <a:fillRect/>
            </a:stretch>
          </p:blipFill>
          <p:spPr bwMode="auto">
            <a:xfrm>
              <a:off x="4866" y="1739"/>
              <a:ext cx="96" cy="101"/>
            </a:xfrm>
            <a:prstGeom prst="rect">
              <a:avLst/>
            </a:prstGeom>
            <a:noFill/>
            <a:ln w="9525">
              <a:noFill/>
              <a:miter lim="800000"/>
              <a:headEnd/>
              <a:tailEnd/>
            </a:ln>
          </p:spPr>
        </p:pic>
        <p:pic>
          <p:nvPicPr>
            <p:cNvPr id="4140" name="Picture 38"/>
            <p:cNvPicPr>
              <a:picLocks noChangeAspect="1" noChangeArrowheads="1"/>
            </p:cNvPicPr>
            <p:nvPr/>
          </p:nvPicPr>
          <p:blipFill>
            <a:blip r:embed="rId19" cstate="print"/>
            <a:srcRect/>
            <a:stretch>
              <a:fillRect/>
            </a:stretch>
          </p:blipFill>
          <p:spPr bwMode="auto">
            <a:xfrm>
              <a:off x="5174" y="1696"/>
              <a:ext cx="96" cy="101"/>
            </a:xfrm>
            <a:prstGeom prst="rect">
              <a:avLst/>
            </a:prstGeom>
            <a:noFill/>
            <a:ln w="9525">
              <a:noFill/>
              <a:miter lim="800000"/>
              <a:headEnd/>
              <a:tailEnd/>
            </a:ln>
          </p:spPr>
        </p:pic>
        <p:pic>
          <p:nvPicPr>
            <p:cNvPr id="4141" name="Picture 39"/>
            <p:cNvPicPr>
              <a:picLocks noChangeAspect="1" noChangeArrowheads="1"/>
            </p:cNvPicPr>
            <p:nvPr/>
          </p:nvPicPr>
          <p:blipFill>
            <a:blip r:embed="rId19" cstate="print"/>
            <a:srcRect/>
            <a:stretch>
              <a:fillRect/>
            </a:stretch>
          </p:blipFill>
          <p:spPr bwMode="auto">
            <a:xfrm>
              <a:off x="5069" y="1666"/>
              <a:ext cx="97" cy="101"/>
            </a:xfrm>
            <a:prstGeom prst="rect">
              <a:avLst/>
            </a:prstGeom>
            <a:solidFill>
              <a:srgbClr val="DB8A13">
                <a:alpha val="72156"/>
              </a:srgbClr>
            </a:solidFill>
            <a:ln w="9525">
              <a:noFill/>
              <a:miter lim="800000"/>
              <a:headEnd/>
              <a:tailEnd/>
            </a:ln>
          </p:spPr>
        </p:pic>
        <p:pic>
          <p:nvPicPr>
            <p:cNvPr id="4142" name="Picture 40"/>
            <p:cNvPicPr>
              <a:picLocks noChangeAspect="1" noChangeArrowheads="1"/>
            </p:cNvPicPr>
            <p:nvPr/>
          </p:nvPicPr>
          <p:blipFill>
            <a:blip r:embed="rId19" cstate="print"/>
            <a:srcRect/>
            <a:stretch>
              <a:fillRect/>
            </a:stretch>
          </p:blipFill>
          <p:spPr bwMode="auto">
            <a:xfrm>
              <a:off x="5283" y="1731"/>
              <a:ext cx="96" cy="101"/>
            </a:xfrm>
            <a:prstGeom prst="rect">
              <a:avLst/>
            </a:prstGeom>
            <a:noFill/>
            <a:ln w="9525">
              <a:noFill/>
              <a:miter lim="800000"/>
              <a:headEnd/>
              <a:tailEnd/>
            </a:ln>
          </p:spPr>
        </p:pic>
        <p:pic>
          <p:nvPicPr>
            <p:cNvPr id="4143" name="Picture 41"/>
            <p:cNvPicPr>
              <a:picLocks noChangeAspect="1" noChangeArrowheads="1"/>
            </p:cNvPicPr>
            <p:nvPr/>
          </p:nvPicPr>
          <p:blipFill>
            <a:blip r:embed="rId19" cstate="print"/>
            <a:srcRect/>
            <a:stretch>
              <a:fillRect/>
            </a:stretch>
          </p:blipFill>
          <p:spPr bwMode="auto">
            <a:xfrm>
              <a:off x="4975" y="1810"/>
              <a:ext cx="96" cy="102"/>
            </a:xfrm>
            <a:prstGeom prst="rect">
              <a:avLst/>
            </a:prstGeom>
            <a:noFill/>
            <a:ln w="9525">
              <a:noFill/>
              <a:miter lim="800000"/>
              <a:headEnd/>
              <a:tailEnd/>
            </a:ln>
          </p:spPr>
        </p:pic>
        <p:pic>
          <p:nvPicPr>
            <p:cNvPr id="4144" name="Picture 42"/>
            <p:cNvPicPr>
              <a:picLocks noChangeAspect="1" noChangeArrowheads="1"/>
            </p:cNvPicPr>
            <p:nvPr/>
          </p:nvPicPr>
          <p:blipFill>
            <a:blip r:embed="rId19" cstate="print"/>
            <a:srcRect/>
            <a:stretch>
              <a:fillRect/>
            </a:stretch>
          </p:blipFill>
          <p:spPr bwMode="auto">
            <a:xfrm>
              <a:off x="4876" y="1858"/>
              <a:ext cx="97" cy="102"/>
            </a:xfrm>
            <a:prstGeom prst="rect">
              <a:avLst/>
            </a:prstGeom>
            <a:noFill/>
            <a:ln w="9525">
              <a:noFill/>
              <a:miter lim="800000"/>
              <a:headEnd/>
              <a:tailEnd/>
            </a:ln>
          </p:spPr>
        </p:pic>
        <p:pic>
          <p:nvPicPr>
            <p:cNvPr id="4145" name="Picture 43"/>
            <p:cNvPicPr>
              <a:picLocks noChangeAspect="1" noChangeArrowheads="1"/>
            </p:cNvPicPr>
            <p:nvPr/>
          </p:nvPicPr>
          <p:blipFill>
            <a:blip r:embed="rId19" cstate="print"/>
            <a:srcRect/>
            <a:stretch>
              <a:fillRect/>
            </a:stretch>
          </p:blipFill>
          <p:spPr bwMode="auto">
            <a:xfrm>
              <a:off x="5184" y="1816"/>
              <a:ext cx="97" cy="101"/>
            </a:xfrm>
            <a:prstGeom prst="rect">
              <a:avLst/>
            </a:prstGeom>
            <a:noFill/>
            <a:ln w="9525">
              <a:noFill/>
              <a:miter lim="800000"/>
              <a:headEnd/>
              <a:tailEnd/>
            </a:ln>
          </p:spPr>
        </p:pic>
        <p:pic>
          <p:nvPicPr>
            <p:cNvPr id="4146" name="Picture 44"/>
            <p:cNvPicPr>
              <a:picLocks noChangeAspect="1" noChangeArrowheads="1"/>
            </p:cNvPicPr>
            <p:nvPr/>
          </p:nvPicPr>
          <p:blipFill>
            <a:blip r:embed="rId19" cstate="print"/>
            <a:srcRect/>
            <a:stretch>
              <a:fillRect/>
            </a:stretch>
          </p:blipFill>
          <p:spPr bwMode="auto">
            <a:xfrm>
              <a:off x="5080" y="1785"/>
              <a:ext cx="96" cy="101"/>
            </a:xfrm>
            <a:prstGeom prst="rect">
              <a:avLst/>
            </a:prstGeom>
            <a:solidFill>
              <a:srgbClr val="DB8A13">
                <a:alpha val="72156"/>
              </a:srgbClr>
            </a:solidFill>
            <a:ln w="9525">
              <a:noFill/>
              <a:miter lim="800000"/>
              <a:headEnd/>
              <a:tailEnd/>
            </a:ln>
          </p:spPr>
        </p:pic>
        <p:pic>
          <p:nvPicPr>
            <p:cNvPr id="4147" name="Picture 45"/>
            <p:cNvPicPr>
              <a:picLocks noChangeAspect="1" noChangeArrowheads="1"/>
            </p:cNvPicPr>
            <p:nvPr/>
          </p:nvPicPr>
          <p:blipFill>
            <a:blip r:embed="rId19" cstate="print"/>
            <a:srcRect/>
            <a:stretch>
              <a:fillRect/>
            </a:stretch>
          </p:blipFill>
          <p:spPr bwMode="auto">
            <a:xfrm>
              <a:off x="5293" y="1850"/>
              <a:ext cx="97" cy="101"/>
            </a:xfrm>
            <a:prstGeom prst="rect">
              <a:avLst/>
            </a:prstGeom>
            <a:noFill/>
            <a:ln w="9525">
              <a:noFill/>
              <a:miter lim="800000"/>
              <a:headEnd/>
              <a:tailEnd/>
            </a:ln>
          </p:spPr>
        </p:pic>
      </p:grpSp>
      <p:sp>
        <p:nvSpPr>
          <p:cNvPr id="4134" name="Rectangle 29"/>
          <p:cNvSpPr>
            <a:spLocks noChangeArrowheads="1"/>
          </p:cNvSpPr>
          <p:nvPr/>
        </p:nvSpPr>
        <p:spPr bwMode="auto">
          <a:xfrm>
            <a:off x="2482850" y="2065338"/>
            <a:ext cx="1657350" cy="274637"/>
          </a:xfrm>
          <a:prstGeom prst="rect">
            <a:avLst/>
          </a:prstGeom>
          <a:noFill/>
          <a:ln w="9525">
            <a:noFill/>
            <a:miter lim="800000"/>
            <a:headEnd/>
            <a:tailEnd/>
          </a:ln>
        </p:spPr>
        <p:txBody>
          <a:bodyPr>
            <a:spAutoFit/>
          </a:bodyPr>
          <a:lstStyle/>
          <a:p>
            <a:pPr algn="ctr" eaLnBrk="0" hangingPunct="0"/>
            <a:r>
              <a:rPr lang="en-US" sz="1200" b="1" dirty="0" smtClean="0">
                <a:solidFill>
                  <a:srgbClr val="323232"/>
                </a:solidFill>
              </a:rPr>
              <a:t>Proactive Contact</a:t>
            </a:r>
          </a:p>
        </p:txBody>
      </p:sp>
      <p:pic>
        <p:nvPicPr>
          <p:cNvPr id="4135" name="Picture 44"/>
          <p:cNvPicPr>
            <a:picLocks noChangeAspect="1" noChangeArrowheads="1"/>
          </p:cNvPicPr>
          <p:nvPr/>
        </p:nvPicPr>
        <p:blipFill>
          <a:blip r:embed="rId20" cstate="print"/>
          <a:srcRect/>
          <a:stretch>
            <a:fillRect/>
          </a:stretch>
        </p:blipFill>
        <p:spPr bwMode="black">
          <a:xfrm>
            <a:off x="2814638" y="2324100"/>
            <a:ext cx="695325" cy="990600"/>
          </a:xfrm>
          <a:prstGeom prst="rect">
            <a:avLst/>
          </a:prstGeom>
          <a:noFill/>
          <a:ln w="50800" algn="ctr">
            <a:noFill/>
            <a:miter lim="800000"/>
            <a:headEnd/>
            <a:tailEnd/>
          </a:ln>
        </p:spPr>
      </p:pic>
      <p:pic>
        <p:nvPicPr>
          <p:cNvPr id="4136" name="Picture 53" descr="other-serve.png"/>
          <p:cNvPicPr>
            <a:picLocks noChangeAspect="1"/>
          </p:cNvPicPr>
          <p:nvPr/>
        </p:nvPicPr>
        <p:blipFill>
          <a:blip r:embed="rId21" cstate="print"/>
          <a:srcRect/>
          <a:stretch>
            <a:fillRect/>
          </a:stretch>
        </p:blipFill>
        <p:spPr bwMode="auto">
          <a:xfrm>
            <a:off x="4983163" y="2382838"/>
            <a:ext cx="1039812" cy="749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9"/>
          <p:cNvGrpSpPr>
            <a:grpSpLocks/>
          </p:cNvGrpSpPr>
          <p:nvPr/>
        </p:nvGrpSpPr>
        <p:grpSpPr bwMode="auto">
          <a:xfrm>
            <a:off x="457200" y="2362200"/>
            <a:ext cx="5930900" cy="4038600"/>
            <a:chOff x="457200" y="2362200"/>
            <a:chExt cx="6388100" cy="4038600"/>
          </a:xfrm>
        </p:grpSpPr>
        <p:grpSp>
          <p:nvGrpSpPr>
            <p:cNvPr id="5" name="Group 36"/>
            <p:cNvGrpSpPr>
              <a:grpSpLocks/>
            </p:cNvGrpSpPr>
            <p:nvPr/>
          </p:nvGrpSpPr>
          <p:grpSpPr bwMode="auto">
            <a:xfrm>
              <a:off x="457200" y="2362200"/>
              <a:ext cx="6388100" cy="4038600"/>
              <a:chOff x="457200" y="2362200"/>
              <a:chExt cx="6388100" cy="4038600"/>
            </a:xfrm>
          </p:grpSpPr>
          <p:sp>
            <p:nvSpPr>
              <p:cNvPr id="19" name="Right Arrow 18"/>
              <p:cNvSpPr/>
              <p:nvPr/>
            </p:nvSpPr>
            <p:spPr bwMode="auto">
              <a:xfrm>
                <a:off x="6019800" y="3943350"/>
                <a:ext cx="825500" cy="952500"/>
              </a:xfrm>
              <a:prstGeom prst="rightArrow">
                <a:avLst/>
              </a:prstGeom>
              <a:solidFill>
                <a:schemeClr val="bg1"/>
              </a:solidFill>
              <a:ln w="9525"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pPr>
                  <a:lnSpc>
                    <a:spcPct val="90000"/>
                  </a:lnSpc>
                  <a:defRPr/>
                </a:pPr>
                <a:endParaRPr lang="en-US">
                  <a:solidFill>
                    <a:schemeClr val="tx2"/>
                  </a:solidFill>
                  <a:latin typeface="Arial" charset="0"/>
                </a:endParaRPr>
              </a:p>
            </p:txBody>
          </p:sp>
          <p:sp>
            <p:nvSpPr>
              <p:cNvPr id="20" name="Rectangle 19"/>
              <p:cNvSpPr/>
              <p:nvPr/>
            </p:nvSpPr>
            <p:spPr bwMode="auto">
              <a:xfrm>
                <a:off x="457200" y="2362200"/>
                <a:ext cx="5867400" cy="4038600"/>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pPr>
                  <a:lnSpc>
                    <a:spcPct val="90000"/>
                  </a:lnSpc>
                  <a:defRPr/>
                </a:pPr>
                <a:endParaRPr lang="en-US">
                  <a:solidFill>
                    <a:schemeClr val="tx2"/>
                  </a:solidFill>
                  <a:latin typeface="Arial" charset="0"/>
                </a:endParaRPr>
              </a:p>
            </p:txBody>
          </p:sp>
        </p:grpSp>
        <p:sp>
          <p:nvSpPr>
            <p:cNvPr id="18" name="Rectangle 78"/>
            <p:cNvSpPr>
              <a:spLocks noChangeArrowheads="1"/>
            </p:cNvSpPr>
            <p:nvPr/>
          </p:nvSpPr>
          <p:spPr bwMode="auto">
            <a:xfrm>
              <a:off x="6159500" y="4191000"/>
              <a:ext cx="228600" cy="457200"/>
            </a:xfrm>
            <a:prstGeom prst="rect">
              <a:avLst/>
            </a:prstGeom>
            <a:solidFill>
              <a:schemeClr val="bg1"/>
            </a:solidFill>
            <a:ln w="9525" algn="ctr">
              <a:noFill/>
              <a:round/>
              <a:headEnd/>
              <a:tailEnd/>
            </a:ln>
          </p:spPr>
          <p:txBody>
            <a:bodyPr lIns="0" tIns="0" rIns="0" bIns="0"/>
            <a:lstStyle/>
            <a:p>
              <a:pPr>
                <a:lnSpc>
                  <a:spcPct val="90000"/>
                </a:lnSpc>
              </a:pPr>
              <a:endParaRPr lang="en-US">
                <a:solidFill>
                  <a:schemeClr val="tx2"/>
                </a:solidFill>
              </a:endParaRPr>
            </a:p>
          </p:txBody>
        </p:sp>
      </p:grpSp>
      <p:sp>
        <p:nvSpPr>
          <p:cNvPr id="2" name="Title 1"/>
          <p:cNvSpPr>
            <a:spLocks noGrp="1"/>
          </p:cNvSpPr>
          <p:nvPr>
            <p:ph type="title"/>
          </p:nvPr>
        </p:nvSpPr>
        <p:spPr/>
        <p:txBody>
          <a:bodyPr/>
          <a:lstStyle/>
          <a:p>
            <a:r>
              <a:rPr lang="en-US" dirty="0" smtClean="0"/>
              <a:t>Avaya Proactive Contact Outbound Solutions</a:t>
            </a:r>
            <a:br>
              <a:rPr lang="en-US" dirty="0" smtClean="0"/>
            </a:br>
            <a:r>
              <a:rPr lang="en-US" sz="2400" b="0" i="1" dirty="0" smtClean="0"/>
              <a:t>Addressing your Needs</a:t>
            </a:r>
            <a:endParaRPr lang="en-US" sz="2400" b="0" i="1" dirty="0"/>
          </a:p>
        </p:txBody>
      </p:sp>
      <p:sp>
        <p:nvSpPr>
          <p:cNvPr id="4" name="Slide Number Placeholder 3"/>
          <p:cNvSpPr>
            <a:spLocks noGrp="1"/>
          </p:cNvSpPr>
          <p:nvPr>
            <p:ph type="sldNum" sz="quarter" idx="4294967295"/>
          </p:nvPr>
        </p:nvSpPr>
        <p:spPr>
          <a:xfrm>
            <a:off x="8515352" y="6596063"/>
            <a:ext cx="169863" cy="174625"/>
          </a:xfrm>
          <a:prstGeom prst="rect">
            <a:avLst/>
          </a:prstGeom>
        </p:spPr>
        <p:txBody>
          <a:bodyPr/>
          <a:lstStyle/>
          <a:p>
            <a:pPr>
              <a:defRPr/>
            </a:pPr>
            <a:fld id="{AA4A6EE1-D862-436D-988A-4782066C66FC}" type="slidenum">
              <a:rPr lang="en-US" smtClean="0"/>
              <a:pPr>
                <a:defRPr/>
              </a:pPr>
              <a:t>3</a:t>
            </a:fld>
            <a:endParaRPr lang="en-US" dirty="0"/>
          </a:p>
        </p:txBody>
      </p:sp>
      <p:sp>
        <p:nvSpPr>
          <p:cNvPr id="7" name="Rounded Rectangle 6"/>
          <p:cNvSpPr/>
          <p:nvPr/>
        </p:nvSpPr>
        <p:spPr bwMode="auto">
          <a:xfrm>
            <a:off x="6388100" y="2590800"/>
            <a:ext cx="2527300" cy="3657600"/>
          </a:xfrm>
          <a:prstGeom prst="roundRect">
            <a:avLst>
              <a:gd name="adj" fmla="val 9674"/>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a:lstStyle/>
          <a:p>
            <a:pPr>
              <a:lnSpc>
                <a:spcPct val="90000"/>
              </a:lnSpc>
              <a:defRPr/>
            </a:pPr>
            <a:endParaRPr lang="en-US">
              <a:solidFill>
                <a:schemeClr val="tx2"/>
              </a:solidFill>
              <a:latin typeface="Arial" charset="0"/>
            </a:endParaRPr>
          </a:p>
        </p:txBody>
      </p:sp>
      <p:grpSp>
        <p:nvGrpSpPr>
          <p:cNvPr id="6" name="Group 23"/>
          <p:cNvGrpSpPr/>
          <p:nvPr/>
        </p:nvGrpSpPr>
        <p:grpSpPr>
          <a:xfrm>
            <a:off x="6533002" y="3505200"/>
            <a:ext cx="2285816" cy="614014"/>
            <a:chOff x="7010400" y="3505200"/>
            <a:chExt cx="1874520" cy="614014"/>
          </a:xfrm>
        </p:grpSpPr>
        <p:sp>
          <p:nvSpPr>
            <p:cNvPr id="8" name="Rectangle 656"/>
            <p:cNvSpPr>
              <a:spLocks noChangeArrowheads="1"/>
            </p:cNvSpPr>
            <p:nvPr/>
          </p:nvSpPr>
          <p:spPr bwMode="auto">
            <a:xfrm>
              <a:off x="7543800" y="3537516"/>
              <a:ext cx="1341120" cy="581698"/>
            </a:xfrm>
            <a:prstGeom prst="rect">
              <a:avLst/>
            </a:prstGeom>
            <a:noFill/>
            <a:ln w="9525">
              <a:noFill/>
              <a:miter lim="800000"/>
              <a:headEnd/>
              <a:tailEnd/>
            </a:ln>
          </p:spPr>
          <p:txBody>
            <a:bodyPr wrap="square" lIns="0" tIns="0" rIns="0" bIns="0" anchor="ctr">
              <a:spAutoFit/>
            </a:bodyPr>
            <a:lstStyle/>
            <a:p>
              <a:pPr>
                <a:lnSpc>
                  <a:spcPct val="90000"/>
                </a:lnSpc>
                <a:spcBef>
                  <a:spcPts val="300"/>
                </a:spcBef>
                <a:spcAft>
                  <a:spcPts val="300"/>
                </a:spcAft>
              </a:pPr>
              <a:r>
                <a:rPr lang="en-US" sz="1400" b="1" dirty="0" smtClean="0">
                  <a:solidFill>
                    <a:schemeClr val="bg1"/>
                  </a:solidFill>
                  <a:ea typeface="MS PGothic" pitchFamily="34" charset="-128"/>
                </a:rPr>
                <a:t>Improve  customer satisfaction and retention</a:t>
              </a:r>
              <a:endParaRPr lang="en-US" sz="1400" b="1" dirty="0">
                <a:solidFill>
                  <a:schemeClr val="bg1"/>
                </a:solidFill>
                <a:ea typeface="MS PGothic" pitchFamily="34" charset="-128"/>
              </a:endParaRPr>
            </a:p>
          </p:txBody>
        </p:sp>
        <p:sp>
          <p:nvSpPr>
            <p:cNvPr id="9" name="TextBox 8"/>
            <p:cNvSpPr txBox="1"/>
            <p:nvPr/>
          </p:nvSpPr>
          <p:spPr>
            <a:xfrm>
              <a:off x="7010400" y="3505200"/>
              <a:ext cx="533400" cy="590931"/>
            </a:xfrm>
            <a:prstGeom prst="rect">
              <a:avLst/>
            </a:prstGeom>
            <a:noFill/>
          </p:spPr>
          <p:txBody>
            <a:bodyPr wrap="square" rtlCol="0">
              <a:spAutoFit/>
            </a:bodyPr>
            <a:lstStyle/>
            <a:p>
              <a:pPr>
                <a:lnSpc>
                  <a:spcPct val="90000"/>
                </a:lnSpc>
                <a:spcBef>
                  <a:spcPts val="300"/>
                </a:spcBef>
                <a:spcAft>
                  <a:spcPts val="300"/>
                </a:spcAft>
              </a:pPr>
              <a:r>
                <a:rPr lang="en-US" sz="3600" dirty="0" smtClean="0">
                  <a:solidFill>
                    <a:schemeClr val="bg1"/>
                  </a:solidFill>
                  <a:sym typeface="Wingdings"/>
                </a:rPr>
                <a:t></a:t>
              </a:r>
              <a:endParaRPr lang="en-US" sz="3600" dirty="0">
                <a:solidFill>
                  <a:schemeClr val="bg1"/>
                </a:solidFill>
              </a:endParaRPr>
            </a:p>
          </p:txBody>
        </p:sp>
      </p:grpSp>
      <p:grpSp>
        <p:nvGrpSpPr>
          <p:cNvPr id="16" name="Group 22"/>
          <p:cNvGrpSpPr/>
          <p:nvPr/>
        </p:nvGrpSpPr>
        <p:grpSpPr>
          <a:xfrm>
            <a:off x="6533002" y="4325035"/>
            <a:ext cx="2285816" cy="614015"/>
            <a:chOff x="7010400" y="4165600"/>
            <a:chExt cx="1874520" cy="614015"/>
          </a:xfrm>
        </p:grpSpPr>
        <p:sp>
          <p:nvSpPr>
            <p:cNvPr id="10" name="Rectangle 656"/>
            <p:cNvSpPr>
              <a:spLocks noChangeArrowheads="1"/>
            </p:cNvSpPr>
            <p:nvPr/>
          </p:nvSpPr>
          <p:spPr bwMode="auto">
            <a:xfrm>
              <a:off x="7543800" y="4197917"/>
              <a:ext cx="1341120" cy="581698"/>
            </a:xfrm>
            <a:prstGeom prst="rect">
              <a:avLst/>
            </a:prstGeom>
            <a:noFill/>
            <a:ln w="9525">
              <a:noFill/>
              <a:miter lim="800000"/>
              <a:headEnd/>
              <a:tailEnd/>
            </a:ln>
          </p:spPr>
          <p:txBody>
            <a:bodyPr wrap="square" lIns="0" tIns="0" rIns="0" bIns="0" anchor="ctr">
              <a:spAutoFit/>
            </a:bodyPr>
            <a:lstStyle/>
            <a:p>
              <a:pPr>
                <a:lnSpc>
                  <a:spcPct val="90000"/>
                </a:lnSpc>
                <a:spcBef>
                  <a:spcPts val="300"/>
                </a:spcBef>
                <a:spcAft>
                  <a:spcPts val="300"/>
                </a:spcAft>
              </a:pPr>
              <a:r>
                <a:rPr lang="en-US" sz="1400" b="1" dirty="0" smtClean="0">
                  <a:solidFill>
                    <a:schemeClr val="bg1"/>
                  </a:solidFill>
                  <a:ea typeface="MS PGothic" pitchFamily="34" charset="-128"/>
                </a:rPr>
                <a:t>Improve contact center performance</a:t>
              </a:r>
              <a:endParaRPr lang="en-US" sz="1400" b="1" dirty="0">
                <a:solidFill>
                  <a:schemeClr val="bg1"/>
                </a:solidFill>
                <a:ea typeface="MS PGothic" pitchFamily="34" charset="-128"/>
              </a:endParaRPr>
            </a:p>
          </p:txBody>
        </p:sp>
        <p:sp>
          <p:nvSpPr>
            <p:cNvPr id="11" name="TextBox 10"/>
            <p:cNvSpPr txBox="1"/>
            <p:nvPr/>
          </p:nvSpPr>
          <p:spPr>
            <a:xfrm>
              <a:off x="7010400" y="4165600"/>
              <a:ext cx="533400" cy="590931"/>
            </a:xfrm>
            <a:prstGeom prst="rect">
              <a:avLst/>
            </a:prstGeom>
            <a:noFill/>
          </p:spPr>
          <p:txBody>
            <a:bodyPr wrap="square" rtlCol="0">
              <a:spAutoFit/>
            </a:bodyPr>
            <a:lstStyle/>
            <a:p>
              <a:pPr>
                <a:lnSpc>
                  <a:spcPct val="90000"/>
                </a:lnSpc>
                <a:spcBef>
                  <a:spcPts val="300"/>
                </a:spcBef>
                <a:spcAft>
                  <a:spcPts val="300"/>
                </a:spcAft>
              </a:pPr>
              <a:r>
                <a:rPr lang="en-US" sz="3600" dirty="0" smtClean="0">
                  <a:solidFill>
                    <a:schemeClr val="bg1"/>
                  </a:solidFill>
                  <a:sym typeface="Wingdings"/>
                </a:rPr>
                <a:t></a:t>
              </a:r>
              <a:endParaRPr lang="en-US" sz="3600" dirty="0">
                <a:solidFill>
                  <a:schemeClr val="bg1"/>
                </a:solidFill>
              </a:endParaRPr>
            </a:p>
          </p:txBody>
        </p:sp>
      </p:grpSp>
      <p:grpSp>
        <p:nvGrpSpPr>
          <p:cNvPr id="17" name="Group 21"/>
          <p:cNvGrpSpPr/>
          <p:nvPr/>
        </p:nvGrpSpPr>
        <p:grpSpPr>
          <a:xfrm>
            <a:off x="6492876" y="5144869"/>
            <a:ext cx="2356422" cy="590931"/>
            <a:chOff x="7010400" y="4826000"/>
            <a:chExt cx="2057400" cy="590931"/>
          </a:xfrm>
        </p:grpSpPr>
        <p:sp>
          <p:nvSpPr>
            <p:cNvPr id="12" name="Rectangle 656"/>
            <p:cNvSpPr>
              <a:spLocks noChangeArrowheads="1"/>
            </p:cNvSpPr>
            <p:nvPr/>
          </p:nvSpPr>
          <p:spPr bwMode="auto">
            <a:xfrm>
              <a:off x="7543800" y="4955267"/>
              <a:ext cx="1524000" cy="387798"/>
            </a:xfrm>
            <a:prstGeom prst="rect">
              <a:avLst/>
            </a:prstGeom>
            <a:noFill/>
            <a:ln w="9525">
              <a:noFill/>
              <a:miter lim="800000"/>
              <a:headEnd/>
              <a:tailEnd/>
            </a:ln>
          </p:spPr>
          <p:txBody>
            <a:bodyPr wrap="square" lIns="0" tIns="0" rIns="0" bIns="0" anchor="ctr">
              <a:spAutoFit/>
            </a:bodyPr>
            <a:lstStyle/>
            <a:p>
              <a:pPr>
                <a:lnSpc>
                  <a:spcPct val="90000"/>
                </a:lnSpc>
                <a:spcBef>
                  <a:spcPts val="300"/>
                </a:spcBef>
                <a:spcAft>
                  <a:spcPts val="300"/>
                </a:spcAft>
              </a:pPr>
              <a:r>
                <a:rPr lang="en-US" sz="1400" b="1" dirty="0" smtClean="0">
                  <a:solidFill>
                    <a:schemeClr val="bg1"/>
                  </a:solidFill>
                  <a:ea typeface="MS PGothic" pitchFamily="34" charset="-128"/>
                </a:rPr>
                <a:t>Faster achievement of business goals</a:t>
              </a:r>
              <a:endParaRPr lang="en-US" sz="1400" b="1" dirty="0">
                <a:solidFill>
                  <a:schemeClr val="bg1"/>
                </a:solidFill>
                <a:ea typeface="MS PGothic" pitchFamily="34" charset="-128"/>
              </a:endParaRPr>
            </a:p>
          </p:txBody>
        </p:sp>
        <p:sp>
          <p:nvSpPr>
            <p:cNvPr id="13" name="TextBox 12"/>
            <p:cNvSpPr txBox="1"/>
            <p:nvPr/>
          </p:nvSpPr>
          <p:spPr>
            <a:xfrm>
              <a:off x="7010400" y="4826000"/>
              <a:ext cx="533400" cy="590931"/>
            </a:xfrm>
            <a:prstGeom prst="rect">
              <a:avLst/>
            </a:prstGeom>
            <a:noFill/>
          </p:spPr>
          <p:txBody>
            <a:bodyPr wrap="square" rtlCol="0">
              <a:spAutoFit/>
            </a:bodyPr>
            <a:lstStyle/>
            <a:p>
              <a:pPr>
                <a:lnSpc>
                  <a:spcPct val="90000"/>
                </a:lnSpc>
                <a:spcBef>
                  <a:spcPts val="300"/>
                </a:spcBef>
                <a:spcAft>
                  <a:spcPts val="300"/>
                </a:spcAft>
              </a:pPr>
              <a:r>
                <a:rPr lang="en-US" sz="3600" dirty="0" smtClean="0">
                  <a:solidFill>
                    <a:schemeClr val="bg1"/>
                  </a:solidFill>
                  <a:sym typeface="Wingdings"/>
                </a:rPr>
                <a:t></a:t>
              </a:r>
              <a:endParaRPr lang="en-US" sz="3600" dirty="0">
                <a:solidFill>
                  <a:schemeClr val="bg1"/>
                </a:solidFill>
              </a:endParaRPr>
            </a:p>
          </p:txBody>
        </p:sp>
      </p:grpSp>
      <p:sp>
        <p:nvSpPr>
          <p:cNvPr id="14" name="Rectangle 13"/>
          <p:cNvSpPr/>
          <p:nvPr/>
        </p:nvSpPr>
        <p:spPr>
          <a:xfrm>
            <a:off x="6726174" y="2678017"/>
            <a:ext cx="1981200" cy="618631"/>
          </a:xfrm>
          <a:prstGeom prst="rect">
            <a:avLst/>
          </a:prstGeom>
        </p:spPr>
        <p:txBody>
          <a:bodyPr wrap="square">
            <a:spAutoFit/>
          </a:bodyPr>
          <a:lstStyle/>
          <a:p>
            <a:pPr algn="ctr">
              <a:lnSpc>
                <a:spcPct val="95000"/>
              </a:lnSpc>
              <a:spcBef>
                <a:spcPts val="600"/>
              </a:spcBef>
              <a:spcAft>
                <a:spcPts val="600"/>
              </a:spcAft>
              <a:buClr>
                <a:schemeClr val="accent2"/>
              </a:buClr>
              <a:buSzPct val="90000"/>
            </a:pPr>
            <a:r>
              <a:rPr lang="en-US" b="1" dirty="0" smtClean="0">
                <a:solidFill>
                  <a:schemeClr val="bg1"/>
                </a:solidFill>
              </a:rPr>
              <a:t>Avaya </a:t>
            </a:r>
            <a:br>
              <a:rPr lang="en-US" b="1" dirty="0" smtClean="0">
                <a:solidFill>
                  <a:schemeClr val="bg1"/>
                </a:solidFill>
              </a:rPr>
            </a:br>
            <a:r>
              <a:rPr lang="en-US" b="1" dirty="0" smtClean="0">
                <a:solidFill>
                  <a:schemeClr val="bg1"/>
                </a:solidFill>
              </a:rPr>
              <a:t>Delivering Value</a:t>
            </a:r>
          </a:p>
        </p:txBody>
      </p:sp>
      <p:sp>
        <p:nvSpPr>
          <p:cNvPr id="15" name="Content Placeholder 2"/>
          <p:cNvSpPr txBox="1">
            <a:spLocks/>
          </p:cNvSpPr>
          <p:nvPr/>
        </p:nvSpPr>
        <p:spPr bwMode="auto">
          <a:xfrm>
            <a:off x="404622" y="1524000"/>
            <a:ext cx="8302752" cy="71323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headEnd/>
            <a:tailEnd/>
          </a:ln>
        </p:spPr>
        <p:style>
          <a:lnRef idx="3">
            <a:schemeClr val="lt1"/>
          </a:lnRef>
          <a:fillRef idx="1">
            <a:schemeClr val="accent2"/>
          </a:fillRef>
          <a:effectRef idx="1">
            <a:schemeClr val="accent2"/>
          </a:effectRef>
          <a:fontRef idx="minor">
            <a:schemeClr val="lt1"/>
          </a:fontRef>
        </p:style>
        <p:txBody>
          <a:bodyPr lIns="0" tIns="0" rIns="0" bIns="0" anchor="ctr"/>
          <a:lstStyle/>
          <a:p>
            <a:pPr marL="115878" indent="0" algn="ctr" eaLnBrk="1" hangingPunct="1">
              <a:buNone/>
              <a:defRPr/>
            </a:pPr>
            <a:r>
              <a:rPr lang="en-US" b="1" dirty="0" smtClean="0">
                <a:solidFill>
                  <a:schemeClr val="bg1"/>
                </a:solidFill>
              </a:rPr>
              <a:t>Enabling your business to reach more customers, </a:t>
            </a:r>
            <a:br>
              <a:rPr lang="en-US" b="1" dirty="0" smtClean="0">
                <a:solidFill>
                  <a:schemeClr val="bg1"/>
                </a:solidFill>
              </a:rPr>
            </a:br>
            <a:r>
              <a:rPr lang="en-US" b="1" dirty="0" smtClean="0">
                <a:solidFill>
                  <a:schemeClr val="bg1"/>
                </a:solidFill>
              </a:rPr>
              <a:t>more often resulting in an impressive ROI</a:t>
            </a:r>
          </a:p>
        </p:txBody>
      </p:sp>
      <p:sp>
        <p:nvSpPr>
          <p:cNvPr id="21" name="Rectangle 20"/>
          <p:cNvSpPr/>
          <p:nvPr/>
        </p:nvSpPr>
        <p:spPr>
          <a:xfrm>
            <a:off x="533400" y="2474311"/>
            <a:ext cx="5195371" cy="3662541"/>
          </a:xfrm>
          <a:prstGeom prst="rect">
            <a:avLst/>
          </a:prstGeom>
        </p:spPr>
        <p:txBody>
          <a:bodyPr wrap="square">
            <a:spAutoFit/>
          </a:bodyPr>
          <a:lstStyle/>
          <a:p>
            <a:pPr>
              <a:lnSpc>
                <a:spcPct val="90000"/>
              </a:lnSpc>
              <a:spcBef>
                <a:spcPts val="600"/>
              </a:spcBef>
              <a:spcAft>
                <a:spcPts val="600"/>
              </a:spcAft>
            </a:pPr>
            <a:r>
              <a:rPr lang="en-US" b="1" dirty="0" smtClean="0">
                <a:solidFill>
                  <a:schemeClr val="accent1"/>
                </a:solidFill>
              </a:rPr>
              <a:t>Benefits of Working with Avaya</a:t>
            </a:r>
          </a:p>
          <a:p>
            <a:pPr marL="285750" indent="-285750">
              <a:lnSpc>
                <a:spcPct val="90000"/>
              </a:lnSpc>
              <a:spcBef>
                <a:spcPts val="600"/>
              </a:spcBef>
              <a:spcAft>
                <a:spcPts val="600"/>
              </a:spcAft>
              <a:buClr>
                <a:schemeClr val="accent2"/>
              </a:buClr>
              <a:buSzPct val="90000"/>
              <a:buFont typeface="Webdings" pitchFamily="18" charset="2"/>
              <a:buChar char="4"/>
            </a:pPr>
            <a:r>
              <a:rPr lang="en-US" dirty="0" smtClean="0">
                <a:solidFill>
                  <a:schemeClr val="tx1"/>
                </a:solidFill>
              </a:rPr>
              <a:t>End-to-end provider of UC, Contact Center, and Outbound solutions</a:t>
            </a:r>
          </a:p>
          <a:p>
            <a:pPr marL="285750" indent="-285750">
              <a:lnSpc>
                <a:spcPct val="90000"/>
              </a:lnSpc>
              <a:spcBef>
                <a:spcPts val="600"/>
              </a:spcBef>
              <a:spcAft>
                <a:spcPts val="600"/>
              </a:spcAft>
              <a:buClr>
                <a:schemeClr val="accent2"/>
              </a:buClr>
              <a:buSzPct val="90000"/>
              <a:buFont typeface="Webdings" pitchFamily="18" charset="2"/>
              <a:buChar char="4"/>
            </a:pPr>
            <a:r>
              <a:rPr lang="en-US" dirty="0" smtClean="0">
                <a:solidFill>
                  <a:schemeClr val="tx1"/>
                </a:solidFill>
              </a:rPr>
              <a:t>Consistently recognized as a global leader by industry and technology experts </a:t>
            </a:r>
          </a:p>
          <a:p>
            <a:pPr>
              <a:lnSpc>
                <a:spcPct val="90000"/>
              </a:lnSpc>
              <a:spcBef>
                <a:spcPts val="600"/>
              </a:spcBef>
              <a:spcAft>
                <a:spcPts val="600"/>
              </a:spcAft>
            </a:pPr>
            <a:r>
              <a:rPr lang="en-US" b="1" dirty="0" smtClean="0">
                <a:solidFill>
                  <a:schemeClr val="accent1"/>
                </a:solidFill>
              </a:rPr>
              <a:t>Benefits of Using Avaya Proactive Contact</a:t>
            </a:r>
          </a:p>
          <a:p>
            <a:pPr marL="285750" indent="-285750">
              <a:lnSpc>
                <a:spcPct val="90000"/>
              </a:lnSpc>
              <a:spcBef>
                <a:spcPts val="600"/>
              </a:spcBef>
              <a:spcAft>
                <a:spcPts val="600"/>
              </a:spcAft>
              <a:buClr>
                <a:schemeClr val="accent2"/>
              </a:buClr>
              <a:buSzPct val="90000"/>
              <a:buFont typeface="Webdings" pitchFamily="18" charset="2"/>
              <a:buChar char="4"/>
            </a:pPr>
            <a:r>
              <a:rPr lang="en-US" dirty="0" smtClean="0">
                <a:solidFill>
                  <a:schemeClr val="tx1"/>
                </a:solidFill>
              </a:rPr>
              <a:t>Improved agent productivity</a:t>
            </a:r>
          </a:p>
          <a:p>
            <a:pPr marL="285750" indent="-285750">
              <a:lnSpc>
                <a:spcPct val="90000"/>
              </a:lnSpc>
              <a:spcBef>
                <a:spcPts val="600"/>
              </a:spcBef>
              <a:spcAft>
                <a:spcPts val="600"/>
              </a:spcAft>
              <a:buClr>
                <a:schemeClr val="accent2"/>
              </a:buClr>
              <a:buSzPct val="90000"/>
              <a:buFont typeface="Webdings" pitchFamily="18" charset="2"/>
              <a:buChar char="4"/>
            </a:pPr>
            <a:r>
              <a:rPr lang="en-US" dirty="0" smtClean="0">
                <a:solidFill>
                  <a:schemeClr val="tx1"/>
                </a:solidFill>
              </a:rPr>
              <a:t>Reduced total cost of ownership </a:t>
            </a:r>
          </a:p>
          <a:p>
            <a:pPr marL="285750" indent="-285750">
              <a:lnSpc>
                <a:spcPct val="90000"/>
              </a:lnSpc>
              <a:spcBef>
                <a:spcPts val="600"/>
              </a:spcBef>
              <a:spcAft>
                <a:spcPts val="600"/>
              </a:spcAft>
              <a:buClr>
                <a:schemeClr val="accent2"/>
              </a:buClr>
              <a:buSzPct val="90000"/>
              <a:buFont typeface="Webdings" pitchFamily="18" charset="2"/>
              <a:buChar char="4"/>
            </a:pPr>
            <a:r>
              <a:rPr lang="en-US" dirty="0" smtClean="0">
                <a:solidFill>
                  <a:schemeClr val="tx1"/>
                </a:solidFill>
              </a:rPr>
              <a:t>Superior service availability</a:t>
            </a:r>
          </a:p>
          <a:p>
            <a:pPr marL="285750" lvl="0" indent="-285750" eaLnBrk="0" hangingPunct="0">
              <a:lnSpc>
                <a:spcPct val="90000"/>
              </a:lnSpc>
              <a:spcBef>
                <a:spcPts val="600"/>
              </a:spcBef>
              <a:spcAft>
                <a:spcPts val="600"/>
              </a:spcAft>
              <a:buClr>
                <a:schemeClr val="accent2"/>
              </a:buClr>
              <a:buSzPct val="90000"/>
              <a:buFont typeface="Webdings" pitchFamily="18" charset="2"/>
              <a:buChar char="4"/>
              <a:defRPr/>
            </a:pPr>
            <a:r>
              <a:rPr lang="en-US" dirty="0" smtClean="0">
                <a:solidFill>
                  <a:schemeClr val="tx1"/>
                </a:solidFill>
              </a:rPr>
              <a:t>Superior ROI and faster payback</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8" name="Rectangle 10"/>
          <p:cNvSpPr>
            <a:spLocks noGrp="1" noChangeArrowheads="1"/>
          </p:cNvSpPr>
          <p:nvPr>
            <p:ph type="title"/>
          </p:nvPr>
        </p:nvSpPr>
        <p:spPr/>
        <p:txBody>
          <a:bodyPr/>
          <a:lstStyle/>
          <a:p>
            <a:r>
              <a:rPr lang="en-US" dirty="0" smtClean="0"/>
              <a:t>What’s New in Proactive Contact 5 - Highlights</a:t>
            </a:r>
            <a:endParaRPr lang="en-US" i="1" dirty="0" smtClean="0"/>
          </a:p>
        </p:txBody>
      </p:sp>
      <p:graphicFrame>
        <p:nvGraphicFramePr>
          <p:cNvPr id="14" name="Table 13"/>
          <p:cNvGraphicFramePr>
            <a:graphicFrameLocks noGrp="1"/>
          </p:cNvGraphicFramePr>
          <p:nvPr/>
        </p:nvGraphicFramePr>
        <p:xfrm>
          <a:off x="228600" y="1828800"/>
          <a:ext cx="8686799" cy="3876040"/>
        </p:xfrm>
        <a:graphic>
          <a:graphicData uri="http://schemas.openxmlformats.org/drawingml/2006/table">
            <a:tbl>
              <a:tblPr firstRow="1" bandRow="1">
                <a:tableStyleId>{21E4AEA4-8DFA-4A89-87EB-49C32662AFE0}</a:tableStyleId>
              </a:tblPr>
              <a:tblGrid>
                <a:gridCol w="1943100"/>
                <a:gridCol w="3048568"/>
                <a:gridCol w="3695131"/>
              </a:tblGrid>
              <a:tr h="370840">
                <a:tc>
                  <a:txBody>
                    <a:bodyPr/>
                    <a:lstStyle/>
                    <a:p>
                      <a:r>
                        <a:rPr lang="en-US" sz="1400" dirty="0" smtClean="0"/>
                        <a:t>Feature</a:t>
                      </a:r>
                      <a:endParaRPr lang="en-US" sz="1400" dirty="0"/>
                    </a:p>
                  </a:txBody>
                  <a:tcPr/>
                </a:tc>
                <a:tc>
                  <a:txBody>
                    <a:bodyPr/>
                    <a:lstStyle/>
                    <a:p>
                      <a:r>
                        <a:rPr lang="en-US" sz="1400" dirty="0" smtClean="0"/>
                        <a:t>Description</a:t>
                      </a:r>
                      <a:endParaRPr lang="en-US" sz="1400" dirty="0"/>
                    </a:p>
                  </a:txBody>
                  <a:tcPr/>
                </a:tc>
                <a:tc>
                  <a:txBody>
                    <a:bodyPr/>
                    <a:lstStyle/>
                    <a:p>
                      <a:r>
                        <a:rPr lang="en-US" sz="1400" dirty="0" smtClean="0"/>
                        <a:t>Benefit</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effectLst/>
                        </a:rPr>
                        <a:t>Enhanced Cell Phone Detection </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23232"/>
                          </a:solidFill>
                        </a:rPr>
                        <a:t>Fine tunes control of Enhanced Call Progress Algorithm when campaigns focus on mobile</a:t>
                      </a:r>
                      <a:r>
                        <a:rPr lang="en-US" sz="1200" baseline="0" dirty="0" smtClean="0">
                          <a:solidFill>
                            <a:srgbClr val="323232"/>
                          </a:solidFill>
                        </a:rPr>
                        <a:t> phone users</a:t>
                      </a:r>
                      <a:endParaRPr lang="en-US" sz="1200" dirty="0"/>
                    </a:p>
                  </a:txBody>
                  <a:tcPr/>
                </a:tc>
                <a:tc>
                  <a:txBody>
                    <a:bodyPr/>
                    <a:lstStyle/>
                    <a:p>
                      <a:r>
                        <a:rPr lang="en-US" sz="1400" dirty="0" smtClean="0"/>
                        <a:t>Enhance</a:t>
                      </a:r>
                      <a:r>
                        <a:rPr lang="en-US" sz="1400" baseline="0" dirty="0" smtClean="0"/>
                        <a:t> campaign effectiveness and agent productivity</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effectLst/>
                        </a:rPr>
                        <a:t>Multi-Unit Select for Unit Work List Jobs</a:t>
                      </a:r>
                      <a:endParaRPr lang="en-US" sz="1400" b="0" dirty="0">
                        <a:solidFill>
                          <a:schemeClr val="tx1"/>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23232"/>
                          </a:solidFill>
                        </a:rPr>
                        <a:t>Enables agents to log into one, many or all Unit IDs within a single job</a:t>
                      </a:r>
                      <a:endParaRPr lang="en-US" sz="1200" dirty="0"/>
                    </a:p>
                  </a:txBody>
                  <a:tcPr/>
                </a:tc>
                <a:tc>
                  <a:txBody>
                    <a:bodyPr/>
                    <a:lstStyle/>
                    <a:p>
                      <a:r>
                        <a:rPr lang="en-US" sz="1400" dirty="0" smtClean="0"/>
                        <a:t>Enhance customer</a:t>
                      </a:r>
                      <a:r>
                        <a:rPr lang="en-US" sz="1400" baseline="0" dirty="0" smtClean="0"/>
                        <a:t> service and agent productivity by improving skills matching</a:t>
                      </a:r>
                      <a:endParaRPr lang="en-US" sz="1400" dirty="0"/>
                    </a:p>
                  </a:txBody>
                  <a:tcPr/>
                </a:tc>
              </a:tr>
              <a:tr h="370840">
                <a:tc>
                  <a:txBody>
                    <a:bodyPr/>
                    <a:lstStyle/>
                    <a:p>
                      <a:r>
                        <a:rPr lang="en-US" sz="1400" b="0" dirty="0" smtClean="0">
                          <a:solidFill>
                            <a:schemeClr val="tx1"/>
                          </a:solidFill>
                          <a:effectLst/>
                        </a:rPr>
                        <a:t> Virtual Job “Opt-Out”</a:t>
                      </a:r>
                      <a:endParaRPr lang="en-US" sz="1400" b="0" dirty="0">
                        <a:solidFill>
                          <a:schemeClr val="tx1"/>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23232"/>
                          </a:solidFill>
                        </a:rPr>
                        <a:t>Enables customer to speak to a live agent during a Virtual messaging job</a:t>
                      </a:r>
                      <a:endParaRPr lang="en-US" sz="1200" dirty="0"/>
                    </a:p>
                  </a:txBody>
                  <a:tcPr/>
                </a:tc>
                <a:tc>
                  <a:txBody>
                    <a:bodyPr/>
                    <a:lstStyle/>
                    <a:p>
                      <a:r>
                        <a:rPr lang="en-US" sz="1400" dirty="0" smtClean="0"/>
                        <a:t>Improves</a:t>
                      </a:r>
                      <a:r>
                        <a:rPr lang="en-US" sz="1400" baseline="0" dirty="0" smtClean="0"/>
                        <a:t> customer satisfaction and retention</a:t>
                      </a:r>
                      <a:endParaRPr lang="en-US" sz="1400" dirty="0"/>
                    </a:p>
                  </a:txBody>
                  <a:tcPr/>
                </a:tc>
              </a:tr>
              <a:tr h="370840">
                <a:tc>
                  <a:txBody>
                    <a:bodyPr/>
                    <a:lstStyle/>
                    <a:p>
                      <a:r>
                        <a:rPr lang="en-US" sz="1400" b="0" dirty="0" smtClean="0">
                          <a:solidFill>
                            <a:schemeClr val="tx1"/>
                          </a:solidFill>
                          <a:effectLst/>
                        </a:rPr>
                        <a:t> Agent Blend Support for Avaya Aura® Contact Center</a:t>
                      </a:r>
                      <a:endParaRPr lang="en-US" sz="1400" b="0" dirty="0">
                        <a:solidFill>
                          <a:schemeClr val="tx1"/>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23232"/>
                          </a:solidFill>
                        </a:rPr>
                        <a:t>Provides predictive and proactive Agent Blend support for CS1000 and Medium-Size Business Template CM systems</a:t>
                      </a:r>
                      <a:endParaRPr lang="en-US" sz="1200" dirty="0"/>
                    </a:p>
                  </a:txBody>
                  <a:tcPr/>
                </a:tc>
                <a:tc>
                  <a:txBody>
                    <a:bodyPr/>
                    <a:lstStyle/>
                    <a:p>
                      <a:r>
                        <a:rPr lang="en-US" sz="1400" dirty="0" smtClean="0"/>
                        <a:t>Improve customer service</a:t>
                      </a:r>
                      <a:r>
                        <a:rPr lang="en-US" sz="1400" baseline="0" dirty="0" smtClean="0"/>
                        <a:t> </a:t>
                      </a:r>
                      <a:r>
                        <a:rPr lang="en-US" sz="1400" dirty="0" smtClean="0"/>
                        <a:t>response,</a:t>
                      </a:r>
                      <a:r>
                        <a:rPr lang="en-US" sz="1400" baseline="0" dirty="0" smtClean="0"/>
                        <a:t> contact center performance and agent productivity. </a:t>
                      </a:r>
                      <a:endParaRPr lang="en-US" sz="1400" dirty="0"/>
                    </a:p>
                  </a:txBody>
                  <a:tcPr/>
                </a:tc>
              </a:tr>
              <a:tr h="370840">
                <a:tc>
                  <a:txBody>
                    <a:bodyPr/>
                    <a:lstStyle/>
                    <a:p>
                      <a:r>
                        <a:rPr lang="en-US" sz="1400" b="0" dirty="0" smtClean="0">
                          <a:solidFill>
                            <a:schemeClr val="tx1"/>
                          </a:solidFill>
                          <a:effectLst/>
                        </a:rPr>
                        <a:t> PG230 IP Card</a:t>
                      </a:r>
                      <a:endParaRPr lang="en-US" sz="1400" b="0" dirty="0">
                        <a:solidFill>
                          <a:schemeClr val="tx1"/>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23232"/>
                          </a:solidFill>
                        </a:rPr>
                        <a:t>Full support for h.323 trunks.</a:t>
                      </a:r>
                      <a:r>
                        <a:rPr lang="en-US" sz="1200" baseline="0" dirty="0" smtClean="0">
                          <a:solidFill>
                            <a:srgbClr val="323232"/>
                          </a:solidFill>
                        </a:rPr>
                        <a:t> </a:t>
                      </a:r>
                      <a:r>
                        <a:rPr lang="en-US" sz="1200" dirty="0" smtClean="0">
                          <a:solidFill>
                            <a:srgbClr val="323232"/>
                          </a:solidFill>
                        </a:rPr>
                        <a:t>Enables connectivity of outbound trunks directly from carriers along with inbound, transfer and agent trunks between Proactive Contact PG230 and customer's ACD/PBX</a:t>
                      </a:r>
                      <a:endParaRPr lang="en-US" sz="1200" dirty="0"/>
                    </a:p>
                  </a:txBody>
                  <a:tcPr/>
                </a:tc>
                <a:tc>
                  <a:txBody>
                    <a:bodyPr/>
                    <a:lstStyle/>
                    <a:p>
                      <a:r>
                        <a:rPr lang="en-US" sz="1400" dirty="0" smtClean="0"/>
                        <a:t>Lower</a:t>
                      </a:r>
                      <a:r>
                        <a:rPr lang="en-US" sz="1400" baseline="0" dirty="0" smtClean="0"/>
                        <a:t> total cost of ownership </a:t>
                      </a:r>
                      <a:endParaRPr lang="en-US" sz="1400" dirty="0"/>
                    </a:p>
                  </a:txBody>
                  <a:tcPr/>
                </a:tc>
              </a:tr>
            </a:tbl>
          </a:graphicData>
        </a:graphic>
      </p:graphicFrame>
      <p:sp>
        <p:nvSpPr>
          <p:cNvPr id="5" name="Text Box 282"/>
          <p:cNvSpPr txBox="1">
            <a:spLocks noChangeArrowheads="1"/>
          </p:cNvSpPr>
          <p:nvPr/>
        </p:nvSpPr>
        <p:spPr bwMode="auto">
          <a:xfrm>
            <a:off x="457200" y="1071563"/>
            <a:ext cx="7962900" cy="338554"/>
          </a:xfrm>
          <a:prstGeom prst="rect">
            <a:avLst/>
          </a:prstGeom>
          <a:noFill/>
          <a:ln w="9525">
            <a:noFill/>
            <a:miter lim="800000"/>
            <a:headEnd/>
            <a:tailEnd/>
          </a:ln>
        </p:spPr>
        <p:txBody>
          <a:bodyPr tIns="0" rIns="0" bIns="0">
            <a:spAutoFit/>
          </a:bodyPr>
          <a:lstStyle/>
          <a:p>
            <a:r>
              <a:rPr lang="en-US" sz="2200" dirty="0" smtClean="0">
                <a:solidFill>
                  <a:srgbClr val="CC0000"/>
                </a:solidFill>
              </a:rPr>
              <a:t>Improving Campaign Effectiveness and Agent Productivity</a:t>
            </a:r>
            <a:endParaRPr lang="en-US" sz="2200" dirty="0">
              <a:solidFill>
                <a:srgbClr val="CC0000"/>
              </a:solidFill>
            </a:endParaRPr>
          </a:p>
        </p:txBody>
      </p:sp>
    </p:spTree>
    <p:extLst>
      <p:ext uri="{BB962C8B-B14F-4D97-AF65-F5344CB8AC3E}">
        <p14:creationId xmlns:p14="http://schemas.microsoft.com/office/powerpoint/2010/main" xmlns="" val="415863230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smtClean="0"/>
              <a:t>What’s New in Proactive Contact 5 - Details</a:t>
            </a:r>
            <a:endParaRPr lang="en-US" dirty="0"/>
          </a:p>
        </p:txBody>
      </p:sp>
      <p:sp>
        <p:nvSpPr>
          <p:cNvPr id="13" name="TextBox 12"/>
          <p:cNvSpPr txBox="1"/>
          <p:nvPr/>
        </p:nvSpPr>
        <p:spPr>
          <a:xfrm>
            <a:off x="630852" y="1868025"/>
            <a:ext cx="1504683"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PG230 IP Card</a:t>
            </a:r>
          </a:p>
        </p:txBody>
      </p:sp>
      <p:sp>
        <p:nvSpPr>
          <p:cNvPr id="138" name="TextBox 137"/>
          <p:cNvSpPr txBox="1"/>
          <p:nvPr/>
        </p:nvSpPr>
        <p:spPr>
          <a:xfrm>
            <a:off x="630852" y="2166167"/>
            <a:ext cx="2954353"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Enhanced Cell Phone Detection</a:t>
            </a:r>
          </a:p>
        </p:txBody>
      </p:sp>
      <p:sp>
        <p:nvSpPr>
          <p:cNvPr id="163" name="TextBox 162"/>
          <p:cNvSpPr txBox="1"/>
          <p:nvPr/>
        </p:nvSpPr>
        <p:spPr>
          <a:xfrm>
            <a:off x="630852" y="3045519"/>
            <a:ext cx="3928288"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Automatic Record Selection for Job Linking</a:t>
            </a:r>
          </a:p>
        </p:txBody>
      </p:sp>
      <p:sp>
        <p:nvSpPr>
          <p:cNvPr id="238" name="TextBox 237"/>
          <p:cNvSpPr txBox="1"/>
          <p:nvPr/>
        </p:nvSpPr>
        <p:spPr>
          <a:xfrm>
            <a:off x="630852" y="3381761"/>
            <a:ext cx="3928288"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Real-Time Record Selection Support</a:t>
            </a:r>
          </a:p>
        </p:txBody>
      </p:sp>
      <p:sp>
        <p:nvSpPr>
          <p:cNvPr id="243" name="TextBox 242"/>
          <p:cNvSpPr txBox="1"/>
          <p:nvPr/>
        </p:nvSpPr>
        <p:spPr>
          <a:xfrm>
            <a:off x="630852" y="3700248"/>
            <a:ext cx="4422479"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Unit Work List Compatibility with Infinite Lists</a:t>
            </a:r>
          </a:p>
        </p:txBody>
      </p:sp>
      <p:sp>
        <p:nvSpPr>
          <p:cNvPr id="248" name="TextBox 247"/>
          <p:cNvSpPr txBox="1"/>
          <p:nvPr/>
        </p:nvSpPr>
        <p:spPr>
          <a:xfrm>
            <a:off x="630852" y="4045368"/>
            <a:ext cx="3928288"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Multi-Unit Select for Unit Work List Jobs</a:t>
            </a:r>
          </a:p>
        </p:txBody>
      </p:sp>
      <p:sp>
        <p:nvSpPr>
          <p:cNvPr id="253" name="TextBox 252"/>
          <p:cNvSpPr txBox="1"/>
          <p:nvPr/>
        </p:nvSpPr>
        <p:spPr>
          <a:xfrm>
            <a:off x="630852" y="4390487"/>
            <a:ext cx="3928288"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Virtual Job “Opt-Out”</a:t>
            </a:r>
          </a:p>
        </p:txBody>
      </p:sp>
      <p:sp>
        <p:nvSpPr>
          <p:cNvPr id="258" name="TextBox 257"/>
          <p:cNvSpPr txBox="1"/>
          <p:nvPr/>
        </p:nvSpPr>
        <p:spPr>
          <a:xfrm>
            <a:off x="630852" y="4697506"/>
            <a:ext cx="3928288"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Internet Monitor Enhancements</a:t>
            </a:r>
          </a:p>
        </p:txBody>
      </p:sp>
      <p:sp>
        <p:nvSpPr>
          <p:cNvPr id="263" name="TextBox 262"/>
          <p:cNvSpPr txBox="1"/>
          <p:nvPr/>
        </p:nvSpPr>
        <p:spPr>
          <a:xfrm>
            <a:off x="630852" y="4995649"/>
            <a:ext cx="3928288"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Real-time Scheduling Execution</a:t>
            </a:r>
          </a:p>
        </p:txBody>
      </p:sp>
      <p:sp>
        <p:nvSpPr>
          <p:cNvPr id="268" name="TextBox 267"/>
          <p:cNvSpPr txBox="1"/>
          <p:nvPr/>
        </p:nvSpPr>
        <p:spPr>
          <a:xfrm>
            <a:off x="4969145" y="2147093"/>
            <a:ext cx="3362153"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Simultaneous Agent and Call Blending</a:t>
            </a:r>
          </a:p>
        </p:txBody>
      </p:sp>
      <p:sp>
        <p:nvSpPr>
          <p:cNvPr id="273" name="TextBox 272"/>
          <p:cNvSpPr txBox="1"/>
          <p:nvPr/>
        </p:nvSpPr>
        <p:spPr>
          <a:xfrm>
            <a:off x="4969145" y="4620726"/>
            <a:ext cx="3697469"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Logical Code Isolation</a:t>
            </a:r>
          </a:p>
        </p:txBody>
      </p:sp>
      <p:sp>
        <p:nvSpPr>
          <p:cNvPr id="278" name="TextBox 277"/>
          <p:cNvSpPr txBox="1"/>
          <p:nvPr/>
        </p:nvSpPr>
        <p:spPr>
          <a:xfrm>
            <a:off x="4949042" y="4909991"/>
            <a:ext cx="3717572"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Upgrade Simplification</a:t>
            </a:r>
          </a:p>
        </p:txBody>
      </p:sp>
      <p:sp>
        <p:nvSpPr>
          <p:cNvPr id="283" name="TextBox 282"/>
          <p:cNvSpPr txBox="1"/>
          <p:nvPr/>
        </p:nvSpPr>
        <p:spPr>
          <a:xfrm>
            <a:off x="4938990" y="5228476"/>
            <a:ext cx="3612214"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smtClean="0">
                <a:solidFill>
                  <a:srgbClr val="323232"/>
                </a:solidFill>
              </a:rPr>
              <a:t>  Plus other Miscellaneous Improvements</a:t>
            </a:r>
            <a:endParaRPr lang="en-US" sz="1200" b="1" dirty="0">
              <a:solidFill>
                <a:srgbClr val="323232"/>
              </a:solidFill>
            </a:endParaRPr>
          </a:p>
        </p:txBody>
      </p:sp>
      <p:sp>
        <p:nvSpPr>
          <p:cNvPr id="288" name="TextBox 287"/>
          <p:cNvSpPr txBox="1"/>
          <p:nvPr/>
        </p:nvSpPr>
        <p:spPr>
          <a:xfrm>
            <a:off x="630852" y="5980697"/>
            <a:ext cx="3928288"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Automated Agent Monitoring Transition</a:t>
            </a:r>
          </a:p>
        </p:txBody>
      </p:sp>
      <p:sp>
        <p:nvSpPr>
          <p:cNvPr id="293" name="TextBox 292"/>
          <p:cNvSpPr txBox="1"/>
          <p:nvPr/>
        </p:nvSpPr>
        <p:spPr>
          <a:xfrm>
            <a:off x="630852" y="5647416"/>
            <a:ext cx="4247885"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Automatic Recalls for Completed Jobs</a:t>
            </a:r>
          </a:p>
        </p:txBody>
      </p:sp>
      <p:sp>
        <p:nvSpPr>
          <p:cNvPr id="298" name="TextBox 297"/>
          <p:cNvSpPr txBox="1"/>
          <p:nvPr/>
        </p:nvSpPr>
        <p:spPr>
          <a:xfrm>
            <a:off x="630852" y="5323012"/>
            <a:ext cx="3928288"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Extend Agent Joblist Functionality </a:t>
            </a:r>
          </a:p>
        </p:txBody>
      </p:sp>
      <p:sp>
        <p:nvSpPr>
          <p:cNvPr id="308" name="TextBox 307"/>
          <p:cNvSpPr txBox="1"/>
          <p:nvPr/>
        </p:nvSpPr>
        <p:spPr>
          <a:xfrm>
            <a:off x="4962934" y="4012978"/>
            <a:ext cx="4097430"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Enhanced Oracle Database Documentation</a:t>
            </a:r>
          </a:p>
        </p:txBody>
      </p:sp>
      <p:sp>
        <p:nvSpPr>
          <p:cNvPr id="313" name="TextBox 312"/>
          <p:cNvSpPr txBox="1"/>
          <p:nvPr/>
        </p:nvSpPr>
        <p:spPr>
          <a:xfrm>
            <a:off x="4969145" y="3688572"/>
            <a:ext cx="3255622"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Simultaneous Campaign Alert</a:t>
            </a:r>
          </a:p>
        </p:txBody>
      </p:sp>
      <p:sp>
        <p:nvSpPr>
          <p:cNvPr id="318" name="TextBox 317"/>
          <p:cNvSpPr txBox="1"/>
          <p:nvPr/>
        </p:nvSpPr>
        <p:spPr>
          <a:xfrm>
            <a:off x="4969145" y="3346412"/>
            <a:ext cx="3236387"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Strengthened Password Support</a:t>
            </a:r>
          </a:p>
        </p:txBody>
      </p:sp>
      <p:sp>
        <p:nvSpPr>
          <p:cNvPr id="323" name="TextBox 322"/>
          <p:cNvSpPr txBox="1"/>
          <p:nvPr/>
        </p:nvSpPr>
        <p:spPr>
          <a:xfrm>
            <a:off x="4969145" y="3013129"/>
            <a:ext cx="3341440"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Enhanced SNMP Support</a:t>
            </a:r>
          </a:p>
        </p:txBody>
      </p:sp>
      <p:sp>
        <p:nvSpPr>
          <p:cNvPr id="328" name="TextBox 327"/>
          <p:cNvSpPr txBox="1"/>
          <p:nvPr/>
        </p:nvSpPr>
        <p:spPr>
          <a:xfrm>
            <a:off x="4985204" y="1869286"/>
            <a:ext cx="4045543"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Agent Blend Support for AACC</a:t>
            </a:r>
          </a:p>
        </p:txBody>
      </p:sp>
      <p:grpSp>
        <p:nvGrpSpPr>
          <p:cNvPr id="3" name="Group 333"/>
          <p:cNvGrpSpPr/>
          <p:nvPr/>
        </p:nvGrpSpPr>
        <p:grpSpPr>
          <a:xfrm>
            <a:off x="564078" y="1508926"/>
            <a:ext cx="2552700" cy="338554"/>
            <a:chOff x="110108" y="1305017"/>
            <a:chExt cx="2552700" cy="338554"/>
          </a:xfrm>
        </p:grpSpPr>
        <p:sp>
          <p:nvSpPr>
            <p:cNvPr id="332" name="Round Same Side Corner Rectangle 331"/>
            <p:cNvSpPr/>
            <p:nvPr/>
          </p:nvSpPr>
          <p:spPr bwMode="auto">
            <a:xfrm rot="16200000">
              <a:off x="1226752" y="206312"/>
              <a:ext cx="319412" cy="2552700"/>
            </a:xfrm>
            <a:prstGeom prst="round2SameRect">
              <a:avLst>
                <a:gd name="adj1" fmla="val 17286"/>
                <a:gd name="adj2" fmla="val 0"/>
              </a:avLst>
            </a:prstGeom>
            <a:solidFill>
              <a:schemeClr val="accent2">
                <a:lumMod val="40000"/>
                <a:lumOff val="60000"/>
              </a:schemeClr>
            </a:solidFill>
            <a:ln w="9525" cap="flat" cmpd="sng" algn="ctr">
              <a:noFill/>
              <a:prstDash val="solid"/>
              <a:round/>
              <a:headEnd type="none" w="med" len="med"/>
              <a:tailEnd type="none" w="med" len="med"/>
            </a:ln>
            <a:effectLst/>
          </p:spPr>
          <p:txBody>
            <a:bodyPr lIns="0" tIns="0" rIns="0" bIns="0"/>
            <a:lstStyle/>
            <a:p>
              <a:pPr algn="ctr" fontAlgn="base">
                <a:lnSpc>
                  <a:spcPct val="90000"/>
                </a:lnSpc>
                <a:spcBef>
                  <a:spcPct val="0"/>
                </a:spcBef>
                <a:spcAft>
                  <a:spcPct val="0"/>
                </a:spcAft>
                <a:defRPr/>
              </a:pPr>
              <a:endParaRPr lang="en-US" dirty="0">
                <a:solidFill>
                  <a:srgbClr val="F8F8F8"/>
                </a:solidFill>
              </a:endParaRPr>
            </a:p>
          </p:txBody>
        </p:sp>
        <p:sp>
          <p:nvSpPr>
            <p:cNvPr id="333" name="TextBox 332"/>
            <p:cNvSpPr txBox="1"/>
            <p:nvPr/>
          </p:nvSpPr>
          <p:spPr>
            <a:xfrm>
              <a:off x="195309" y="1305017"/>
              <a:ext cx="2068497" cy="338554"/>
            </a:xfrm>
            <a:prstGeom prst="rect">
              <a:avLst/>
            </a:prstGeom>
            <a:noFill/>
          </p:spPr>
          <p:txBody>
            <a:bodyPr wrap="square" rtlCol="0">
              <a:spAutoFit/>
            </a:bodyPr>
            <a:lstStyle/>
            <a:p>
              <a:pPr fontAlgn="base">
                <a:spcBef>
                  <a:spcPct val="0"/>
                </a:spcBef>
                <a:spcAft>
                  <a:spcPct val="0"/>
                </a:spcAft>
              </a:pPr>
              <a:r>
                <a:rPr lang="en-US" sz="1600" b="1" dirty="0">
                  <a:solidFill>
                    <a:srgbClr val="E77E00"/>
                  </a:solidFill>
                </a:rPr>
                <a:t>Telephony</a:t>
              </a:r>
            </a:p>
          </p:txBody>
        </p:sp>
      </p:grpSp>
      <p:grpSp>
        <p:nvGrpSpPr>
          <p:cNvPr id="4" name="Group 334"/>
          <p:cNvGrpSpPr/>
          <p:nvPr/>
        </p:nvGrpSpPr>
        <p:grpSpPr>
          <a:xfrm>
            <a:off x="564078" y="2653221"/>
            <a:ext cx="2552700" cy="345951"/>
            <a:chOff x="110108" y="1297620"/>
            <a:chExt cx="2552700" cy="345951"/>
          </a:xfrm>
          <a:solidFill>
            <a:schemeClr val="accent2">
              <a:lumMod val="40000"/>
              <a:lumOff val="60000"/>
            </a:schemeClr>
          </a:solidFill>
        </p:grpSpPr>
        <p:sp>
          <p:nvSpPr>
            <p:cNvPr id="336" name="Round Same Side Corner Rectangle 335"/>
            <p:cNvSpPr/>
            <p:nvPr/>
          </p:nvSpPr>
          <p:spPr bwMode="auto">
            <a:xfrm rot="16200000">
              <a:off x="1214084" y="193644"/>
              <a:ext cx="344748" cy="2552700"/>
            </a:xfrm>
            <a:prstGeom prst="round2SameRect">
              <a:avLst>
                <a:gd name="adj1" fmla="val 17286"/>
                <a:gd name="adj2" fmla="val 0"/>
              </a:avLst>
            </a:prstGeom>
            <a:grpFill/>
            <a:ln w="9525" cap="flat" cmpd="sng" algn="ctr">
              <a:noFill/>
              <a:prstDash val="solid"/>
              <a:round/>
              <a:headEnd type="none" w="med" len="med"/>
              <a:tailEnd type="none" w="med" len="med"/>
            </a:ln>
            <a:effectLst/>
          </p:spPr>
          <p:txBody>
            <a:bodyPr lIns="0" tIns="0" rIns="0" bIns="0"/>
            <a:lstStyle/>
            <a:p>
              <a:pPr algn="ctr" fontAlgn="base">
                <a:lnSpc>
                  <a:spcPct val="90000"/>
                </a:lnSpc>
                <a:spcBef>
                  <a:spcPct val="0"/>
                </a:spcBef>
                <a:spcAft>
                  <a:spcPct val="0"/>
                </a:spcAft>
                <a:defRPr/>
              </a:pPr>
              <a:endParaRPr lang="en-US" dirty="0">
                <a:solidFill>
                  <a:srgbClr val="F8F8F8"/>
                </a:solidFill>
              </a:endParaRPr>
            </a:p>
          </p:txBody>
        </p:sp>
        <p:sp>
          <p:nvSpPr>
            <p:cNvPr id="337" name="TextBox 336"/>
            <p:cNvSpPr txBox="1"/>
            <p:nvPr/>
          </p:nvSpPr>
          <p:spPr>
            <a:xfrm>
              <a:off x="195309" y="1305017"/>
              <a:ext cx="2068497" cy="338554"/>
            </a:xfrm>
            <a:prstGeom prst="rect">
              <a:avLst/>
            </a:prstGeom>
            <a:grpFill/>
          </p:spPr>
          <p:txBody>
            <a:bodyPr wrap="square" rtlCol="0">
              <a:spAutoFit/>
            </a:bodyPr>
            <a:lstStyle/>
            <a:p>
              <a:pPr fontAlgn="base">
                <a:spcBef>
                  <a:spcPct val="0"/>
                </a:spcBef>
                <a:spcAft>
                  <a:spcPct val="0"/>
                </a:spcAft>
              </a:pPr>
              <a:r>
                <a:rPr lang="en-US" sz="1600" b="1" dirty="0">
                  <a:solidFill>
                    <a:srgbClr val="E77E00"/>
                  </a:solidFill>
                </a:rPr>
                <a:t>Productivity</a:t>
              </a:r>
            </a:p>
          </p:txBody>
        </p:sp>
      </p:grpSp>
      <p:grpSp>
        <p:nvGrpSpPr>
          <p:cNvPr id="5" name="Group 337"/>
          <p:cNvGrpSpPr/>
          <p:nvPr/>
        </p:nvGrpSpPr>
        <p:grpSpPr>
          <a:xfrm>
            <a:off x="4881523" y="1510406"/>
            <a:ext cx="2552700" cy="338554"/>
            <a:chOff x="110108" y="1305017"/>
            <a:chExt cx="2552700" cy="338554"/>
          </a:xfrm>
          <a:solidFill>
            <a:schemeClr val="accent2">
              <a:lumMod val="40000"/>
              <a:lumOff val="60000"/>
            </a:schemeClr>
          </a:solidFill>
        </p:grpSpPr>
        <p:sp>
          <p:nvSpPr>
            <p:cNvPr id="339" name="Round Same Side Corner Rectangle 338"/>
            <p:cNvSpPr/>
            <p:nvPr/>
          </p:nvSpPr>
          <p:spPr bwMode="auto">
            <a:xfrm rot="16200000">
              <a:off x="1217782" y="197343"/>
              <a:ext cx="337351" cy="2552700"/>
            </a:xfrm>
            <a:prstGeom prst="round2SameRect">
              <a:avLst>
                <a:gd name="adj1" fmla="val 17286"/>
                <a:gd name="adj2" fmla="val 0"/>
              </a:avLst>
            </a:prstGeom>
            <a:grpFill/>
            <a:ln w="9525" cap="flat" cmpd="sng" algn="ctr">
              <a:noFill/>
              <a:prstDash val="solid"/>
              <a:round/>
              <a:headEnd type="none" w="med" len="med"/>
              <a:tailEnd type="none" w="med" len="med"/>
            </a:ln>
            <a:effectLst/>
          </p:spPr>
          <p:txBody>
            <a:bodyPr lIns="0" tIns="0" rIns="0" bIns="0"/>
            <a:lstStyle/>
            <a:p>
              <a:pPr algn="ctr" fontAlgn="base">
                <a:lnSpc>
                  <a:spcPct val="90000"/>
                </a:lnSpc>
                <a:spcBef>
                  <a:spcPct val="0"/>
                </a:spcBef>
                <a:spcAft>
                  <a:spcPct val="0"/>
                </a:spcAft>
                <a:defRPr/>
              </a:pPr>
              <a:endParaRPr lang="en-US" dirty="0">
                <a:solidFill>
                  <a:srgbClr val="F8F8F8"/>
                </a:solidFill>
              </a:endParaRPr>
            </a:p>
          </p:txBody>
        </p:sp>
        <p:sp>
          <p:nvSpPr>
            <p:cNvPr id="340" name="TextBox 339"/>
            <p:cNvSpPr txBox="1"/>
            <p:nvPr/>
          </p:nvSpPr>
          <p:spPr>
            <a:xfrm>
              <a:off x="195309" y="1305017"/>
              <a:ext cx="2068497" cy="338554"/>
            </a:xfrm>
            <a:prstGeom prst="rect">
              <a:avLst/>
            </a:prstGeom>
            <a:grpFill/>
          </p:spPr>
          <p:txBody>
            <a:bodyPr wrap="square" rtlCol="0">
              <a:spAutoFit/>
            </a:bodyPr>
            <a:lstStyle/>
            <a:p>
              <a:pPr fontAlgn="base">
                <a:spcBef>
                  <a:spcPct val="0"/>
                </a:spcBef>
                <a:spcAft>
                  <a:spcPct val="0"/>
                </a:spcAft>
              </a:pPr>
              <a:r>
                <a:rPr lang="en-US" sz="1600" b="1" dirty="0">
                  <a:solidFill>
                    <a:srgbClr val="E77E00"/>
                  </a:solidFill>
                </a:rPr>
                <a:t>Blend</a:t>
              </a:r>
            </a:p>
          </p:txBody>
        </p:sp>
      </p:grpSp>
      <p:grpSp>
        <p:nvGrpSpPr>
          <p:cNvPr id="6" name="Group 340"/>
          <p:cNvGrpSpPr/>
          <p:nvPr/>
        </p:nvGrpSpPr>
        <p:grpSpPr>
          <a:xfrm>
            <a:off x="4881523" y="2672270"/>
            <a:ext cx="2552700" cy="338555"/>
            <a:chOff x="110108" y="1305016"/>
            <a:chExt cx="2552700" cy="338555"/>
          </a:xfrm>
          <a:solidFill>
            <a:schemeClr val="accent2">
              <a:lumMod val="40000"/>
              <a:lumOff val="60000"/>
            </a:schemeClr>
          </a:solidFill>
        </p:grpSpPr>
        <p:sp>
          <p:nvSpPr>
            <p:cNvPr id="342" name="Round Same Side Corner Rectangle 341"/>
            <p:cNvSpPr/>
            <p:nvPr/>
          </p:nvSpPr>
          <p:spPr bwMode="auto">
            <a:xfrm rot="16200000">
              <a:off x="1217782" y="197342"/>
              <a:ext cx="337352" cy="2552700"/>
            </a:xfrm>
            <a:prstGeom prst="round2SameRect">
              <a:avLst>
                <a:gd name="adj1" fmla="val 17286"/>
                <a:gd name="adj2" fmla="val 0"/>
              </a:avLst>
            </a:prstGeom>
            <a:grpFill/>
            <a:ln w="9525" cap="flat" cmpd="sng" algn="ctr">
              <a:noFill/>
              <a:prstDash val="solid"/>
              <a:round/>
              <a:headEnd type="none" w="med" len="med"/>
              <a:tailEnd type="none" w="med" len="med"/>
            </a:ln>
            <a:effectLst/>
          </p:spPr>
          <p:txBody>
            <a:bodyPr lIns="0" tIns="0" rIns="0" bIns="0"/>
            <a:lstStyle/>
            <a:p>
              <a:pPr algn="ctr" fontAlgn="base">
                <a:lnSpc>
                  <a:spcPct val="90000"/>
                </a:lnSpc>
                <a:spcBef>
                  <a:spcPct val="0"/>
                </a:spcBef>
                <a:spcAft>
                  <a:spcPct val="0"/>
                </a:spcAft>
                <a:defRPr/>
              </a:pPr>
              <a:endParaRPr lang="en-US" dirty="0">
                <a:solidFill>
                  <a:srgbClr val="F8F8F8"/>
                </a:solidFill>
              </a:endParaRPr>
            </a:p>
          </p:txBody>
        </p:sp>
        <p:sp>
          <p:nvSpPr>
            <p:cNvPr id="343" name="TextBox 342"/>
            <p:cNvSpPr txBox="1"/>
            <p:nvPr/>
          </p:nvSpPr>
          <p:spPr>
            <a:xfrm>
              <a:off x="195309" y="1305017"/>
              <a:ext cx="2068497" cy="338554"/>
            </a:xfrm>
            <a:prstGeom prst="rect">
              <a:avLst/>
            </a:prstGeom>
            <a:grpFill/>
          </p:spPr>
          <p:txBody>
            <a:bodyPr wrap="square" rtlCol="0">
              <a:spAutoFit/>
            </a:bodyPr>
            <a:lstStyle/>
            <a:p>
              <a:pPr fontAlgn="base">
                <a:spcBef>
                  <a:spcPct val="0"/>
                </a:spcBef>
                <a:spcAft>
                  <a:spcPct val="0"/>
                </a:spcAft>
              </a:pPr>
              <a:r>
                <a:rPr lang="en-US" sz="1600" b="1" dirty="0">
                  <a:solidFill>
                    <a:srgbClr val="E77E00"/>
                  </a:solidFill>
                </a:rPr>
                <a:t>Administrative</a:t>
              </a:r>
            </a:p>
          </p:txBody>
        </p:sp>
      </p:grpSp>
      <p:sp>
        <p:nvSpPr>
          <p:cNvPr id="345" name="TextBox 344"/>
          <p:cNvSpPr txBox="1"/>
          <p:nvPr/>
        </p:nvSpPr>
        <p:spPr>
          <a:xfrm>
            <a:off x="4938990" y="6073334"/>
            <a:ext cx="3612214"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Miscellaneous </a:t>
            </a:r>
            <a:r>
              <a:rPr lang="en-US" sz="1200" b="1" dirty="0" smtClean="0">
                <a:solidFill>
                  <a:srgbClr val="323232"/>
                </a:solidFill>
              </a:rPr>
              <a:t>Improvements</a:t>
            </a:r>
            <a:endParaRPr lang="en-US" sz="1200" b="1" dirty="0">
              <a:solidFill>
                <a:srgbClr val="323232"/>
              </a:solidFill>
            </a:endParaRPr>
          </a:p>
        </p:txBody>
      </p:sp>
      <p:grpSp>
        <p:nvGrpSpPr>
          <p:cNvPr id="7" name="Group 348"/>
          <p:cNvGrpSpPr/>
          <p:nvPr/>
        </p:nvGrpSpPr>
        <p:grpSpPr>
          <a:xfrm>
            <a:off x="4881523" y="5683373"/>
            <a:ext cx="2557633" cy="338554"/>
            <a:chOff x="110108" y="1305017"/>
            <a:chExt cx="2557633" cy="338554"/>
          </a:xfrm>
          <a:solidFill>
            <a:schemeClr val="accent2">
              <a:lumMod val="40000"/>
              <a:lumOff val="60000"/>
            </a:schemeClr>
          </a:solidFill>
        </p:grpSpPr>
        <p:sp>
          <p:nvSpPr>
            <p:cNvPr id="350" name="Round Same Side Corner Rectangle 349"/>
            <p:cNvSpPr/>
            <p:nvPr/>
          </p:nvSpPr>
          <p:spPr bwMode="auto">
            <a:xfrm rot="16200000">
              <a:off x="1226752" y="206312"/>
              <a:ext cx="319412" cy="2552700"/>
            </a:xfrm>
            <a:prstGeom prst="round2SameRect">
              <a:avLst>
                <a:gd name="adj1" fmla="val 17286"/>
                <a:gd name="adj2" fmla="val 0"/>
              </a:avLst>
            </a:prstGeom>
            <a:grpFill/>
            <a:ln w="9525" cap="flat" cmpd="sng" algn="ctr">
              <a:noFill/>
              <a:prstDash val="solid"/>
              <a:round/>
              <a:headEnd type="none" w="med" len="med"/>
              <a:tailEnd type="none" w="med" len="med"/>
            </a:ln>
            <a:effectLst/>
          </p:spPr>
          <p:txBody>
            <a:bodyPr lIns="0" tIns="0" rIns="0" bIns="0"/>
            <a:lstStyle/>
            <a:p>
              <a:pPr algn="ctr" fontAlgn="base">
                <a:lnSpc>
                  <a:spcPct val="90000"/>
                </a:lnSpc>
                <a:spcBef>
                  <a:spcPct val="0"/>
                </a:spcBef>
                <a:spcAft>
                  <a:spcPct val="0"/>
                </a:spcAft>
                <a:defRPr/>
              </a:pPr>
              <a:endParaRPr lang="en-US" dirty="0">
                <a:solidFill>
                  <a:srgbClr val="F8F8F8"/>
                </a:solidFill>
              </a:endParaRPr>
            </a:p>
          </p:txBody>
        </p:sp>
        <p:sp>
          <p:nvSpPr>
            <p:cNvPr id="351" name="TextBox 350"/>
            <p:cNvSpPr txBox="1"/>
            <p:nvPr/>
          </p:nvSpPr>
          <p:spPr>
            <a:xfrm>
              <a:off x="195309" y="1305017"/>
              <a:ext cx="2472432" cy="338554"/>
            </a:xfrm>
            <a:prstGeom prst="rect">
              <a:avLst/>
            </a:prstGeom>
            <a:grpFill/>
          </p:spPr>
          <p:txBody>
            <a:bodyPr wrap="square" rtlCol="0">
              <a:spAutoFit/>
            </a:bodyPr>
            <a:lstStyle/>
            <a:p>
              <a:pPr fontAlgn="base">
                <a:spcBef>
                  <a:spcPct val="0"/>
                </a:spcBef>
                <a:spcAft>
                  <a:spcPct val="0"/>
                </a:spcAft>
              </a:pPr>
              <a:r>
                <a:rPr lang="en-US" sz="1600" b="1" dirty="0">
                  <a:solidFill>
                    <a:srgbClr val="E77E00"/>
                  </a:solidFill>
                </a:rPr>
                <a:t>Hardware and Software</a:t>
              </a:r>
            </a:p>
          </p:txBody>
        </p:sp>
      </p:grpSp>
      <p:sp>
        <p:nvSpPr>
          <p:cNvPr id="134" name="TextBox 133"/>
          <p:cNvSpPr txBox="1"/>
          <p:nvPr/>
        </p:nvSpPr>
        <p:spPr>
          <a:xfrm rot="20728308">
            <a:off x="6311365" y="4251540"/>
            <a:ext cx="617290" cy="27699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US" sz="1200" b="1" i="1" dirty="0">
                <a:solidFill>
                  <a:srgbClr val="FF0000"/>
                </a:solidFill>
              </a:rPr>
              <a:t>GRIP</a:t>
            </a:r>
          </a:p>
        </p:txBody>
      </p:sp>
      <p:sp>
        <p:nvSpPr>
          <p:cNvPr id="135" name="TextBox 134"/>
          <p:cNvSpPr txBox="1"/>
          <p:nvPr/>
        </p:nvSpPr>
        <p:spPr>
          <a:xfrm rot="20728308">
            <a:off x="7391733" y="3659969"/>
            <a:ext cx="617290" cy="27699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US" sz="1200" b="1" i="1" dirty="0">
                <a:solidFill>
                  <a:srgbClr val="FF0000"/>
                </a:solidFill>
              </a:rPr>
              <a:t>GRIP</a:t>
            </a:r>
          </a:p>
        </p:txBody>
      </p:sp>
      <p:sp>
        <p:nvSpPr>
          <p:cNvPr id="136" name="TextBox 135"/>
          <p:cNvSpPr txBox="1"/>
          <p:nvPr/>
        </p:nvSpPr>
        <p:spPr>
          <a:xfrm rot="20728308">
            <a:off x="3171336" y="2155633"/>
            <a:ext cx="617290" cy="27699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US" sz="1200" b="1" i="1" dirty="0">
                <a:solidFill>
                  <a:srgbClr val="FF0000"/>
                </a:solidFill>
              </a:rPr>
              <a:t>GRIP</a:t>
            </a:r>
          </a:p>
        </p:txBody>
      </p:sp>
      <p:sp>
        <p:nvSpPr>
          <p:cNvPr id="143" name="TextBox 142"/>
          <p:cNvSpPr txBox="1"/>
          <p:nvPr/>
        </p:nvSpPr>
        <p:spPr>
          <a:xfrm rot="20728308">
            <a:off x="3808065" y="3968373"/>
            <a:ext cx="617290" cy="27699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US" sz="1200" b="1" i="1" dirty="0">
                <a:solidFill>
                  <a:srgbClr val="FF0000"/>
                </a:solidFill>
              </a:rPr>
              <a:t>GRIP</a:t>
            </a:r>
          </a:p>
        </p:txBody>
      </p:sp>
      <p:sp>
        <p:nvSpPr>
          <p:cNvPr id="144" name="TextBox 143"/>
          <p:cNvSpPr txBox="1"/>
          <p:nvPr/>
        </p:nvSpPr>
        <p:spPr>
          <a:xfrm rot="20728308">
            <a:off x="3421727" y="5266230"/>
            <a:ext cx="617290" cy="27699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US" sz="1200" b="1" i="1" dirty="0">
                <a:solidFill>
                  <a:srgbClr val="FF0000"/>
                </a:solidFill>
              </a:rPr>
              <a:t>GRIP</a:t>
            </a:r>
          </a:p>
        </p:txBody>
      </p:sp>
      <p:sp>
        <p:nvSpPr>
          <p:cNvPr id="145" name="TextBox 144"/>
          <p:cNvSpPr txBox="1"/>
          <p:nvPr/>
        </p:nvSpPr>
        <p:spPr>
          <a:xfrm rot="20728308">
            <a:off x="3708487" y="5577000"/>
            <a:ext cx="617290" cy="27699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US" sz="1200" b="1" i="1" dirty="0">
                <a:solidFill>
                  <a:srgbClr val="FF0000"/>
                </a:solidFill>
              </a:rPr>
              <a:t>GRIP</a:t>
            </a:r>
          </a:p>
        </p:txBody>
      </p:sp>
      <p:sp>
        <p:nvSpPr>
          <p:cNvPr id="146" name="TextBox 145"/>
          <p:cNvSpPr txBox="1"/>
          <p:nvPr/>
        </p:nvSpPr>
        <p:spPr>
          <a:xfrm rot="20728308">
            <a:off x="3743288" y="5898604"/>
            <a:ext cx="617290" cy="27699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US" sz="1200" b="1" i="1" dirty="0">
                <a:solidFill>
                  <a:srgbClr val="FF0000"/>
                </a:solidFill>
              </a:rPr>
              <a:t>GRIP</a:t>
            </a:r>
          </a:p>
        </p:txBody>
      </p:sp>
      <p:sp>
        <p:nvSpPr>
          <p:cNvPr id="147" name="TextBox 146"/>
          <p:cNvSpPr txBox="1"/>
          <p:nvPr/>
        </p:nvSpPr>
        <p:spPr>
          <a:xfrm rot="20728308">
            <a:off x="4252720" y="3653296"/>
            <a:ext cx="617290" cy="27699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US" sz="1200" b="1" i="1" dirty="0">
                <a:solidFill>
                  <a:srgbClr val="FF0000"/>
                </a:solidFill>
              </a:rPr>
              <a:t>GRIP</a:t>
            </a:r>
          </a:p>
        </p:txBody>
      </p:sp>
      <p:sp>
        <p:nvSpPr>
          <p:cNvPr id="148" name="TextBox 147"/>
          <p:cNvSpPr txBox="1"/>
          <p:nvPr/>
        </p:nvSpPr>
        <p:spPr>
          <a:xfrm rot="20728308">
            <a:off x="7530007" y="1775374"/>
            <a:ext cx="617290" cy="27699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n-US" sz="1200" b="1" i="1" dirty="0">
                <a:solidFill>
                  <a:srgbClr val="FF0000"/>
                </a:solidFill>
              </a:rPr>
              <a:t>GRIP</a:t>
            </a:r>
          </a:p>
        </p:txBody>
      </p:sp>
      <p:sp>
        <p:nvSpPr>
          <p:cNvPr id="59" name="TextBox 58"/>
          <p:cNvSpPr txBox="1"/>
          <p:nvPr/>
        </p:nvSpPr>
        <p:spPr>
          <a:xfrm>
            <a:off x="4967168" y="4341034"/>
            <a:ext cx="4097430" cy="276999"/>
          </a:xfrm>
          <a:prstGeom prst="rect">
            <a:avLst/>
          </a:prstGeom>
          <a:noFill/>
        </p:spPr>
        <p:txBody>
          <a:bodyPr wrap="square" rtlCol="0">
            <a:spAutoFit/>
          </a:bodyPr>
          <a:lstStyle/>
          <a:p>
            <a:pPr fontAlgn="base">
              <a:spcBef>
                <a:spcPct val="0"/>
              </a:spcBef>
              <a:spcAft>
                <a:spcPct val="0"/>
              </a:spcAft>
              <a:buFont typeface="Wingdings" pitchFamily="2" charset="2"/>
              <a:buChar char="v"/>
            </a:pPr>
            <a:r>
              <a:rPr lang="en-US" sz="1200" b="1" dirty="0">
                <a:solidFill>
                  <a:srgbClr val="323232"/>
                </a:solidFill>
              </a:rPr>
              <a:t>  SMTP Support</a:t>
            </a:r>
            <a:endParaRPr lang="en-US" sz="1200" dirty="0">
              <a:solidFill>
                <a:srgbClr val="323232"/>
              </a:solidFill>
            </a:endParaRPr>
          </a:p>
        </p:txBody>
      </p:sp>
      <p:sp>
        <p:nvSpPr>
          <p:cNvPr id="52" name="Text Box 282"/>
          <p:cNvSpPr txBox="1">
            <a:spLocks noChangeArrowheads="1"/>
          </p:cNvSpPr>
          <p:nvPr/>
        </p:nvSpPr>
        <p:spPr bwMode="auto">
          <a:xfrm>
            <a:off x="457200" y="1071563"/>
            <a:ext cx="7962900" cy="338554"/>
          </a:xfrm>
          <a:prstGeom prst="rect">
            <a:avLst/>
          </a:prstGeom>
          <a:noFill/>
          <a:ln w="9525">
            <a:noFill/>
            <a:miter lim="800000"/>
            <a:headEnd/>
            <a:tailEnd/>
          </a:ln>
        </p:spPr>
        <p:txBody>
          <a:bodyPr tIns="0" rIns="0" bIns="0">
            <a:spAutoFit/>
          </a:bodyPr>
          <a:lstStyle/>
          <a:p>
            <a:r>
              <a:rPr lang="en-US" sz="2200" dirty="0" smtClean="0">
                <a:solidFill>
                  <a:srgbClr val="CC0000"/>
                </a:solidFill>
              </a:rPr>
              <a:t>Customer Driven Enhancements</a:t>
            </a:r>
            <a:endParaRPr lang="en-US" sz="2200" dirty="0">
              <a:solidFill>
                <a:srgbClr val="CC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294967295"/>
          </p:nvPr>
        </p:nvSpPr>
        <p:spPr>
          <a:xfrm>
            <a:off x="6553200" y="6557963"/>
            <a:ext cx="2133600" cy="244475"/>
          </a:xfrm>
          <a:prstGeom prst="rect">
            <a:avLst/>
          </a:prstGeom>
          <a:ln/>
        </p:spPr>
        <p:txBody>
          <a:bodyPr/>
          <a:lstStyle/>
          <a:p>
            <a:fld id="{CFD537C9-0037-4BD6-A6F0-F2C56CD976DC}" type="slidenum">
              <a:rPr lang="en-US"/>
              <a:pPr/>
              <a:t>32</a:t>
            </a:fld>
            <a:endParaRPr lang="en-US" dirty="0"/>
          </a:p>
        </p:txBody>
      </p:sp>
      <p:sp>
        <p:nvSpPr>
          <p:cNvPr id="235522" name="Rectangle 2"/>
          <p:cNvSpPr>
            <a:spLocks noGrp="1" noChangeArrowheads="1"/>
          </p:cNvSpPr>
          <p:nvPr>
            <p:ph type="title"/>
          </p:nvPr>
        </p:nvSpPr>
        <p:spPr/>
        <p:txBody>
          <a:bodyPr/>
          <a:lstStyle/>
          <a:p>
            <a:r>
              <a:rPr lang="en-US" dirty="0" smtClean="0"/>
              <a:t>Software and Hardware Support</a:t>
            </a:r>
          </a:p>
        </p:txBody>
      </p:sp>
      <p:graphicFrame>
        <p:nvGraphicFramePr>
          <p:cNvPr id="8" name="Diagram 7"/>
          <p:cNvGraphicFramePr/>
          <p:nvPr/>
        </p:nvGraphicFramePr>
        <p:xfrm>
          <a:off x="361246" y="1478845"/>
          <a:ext cx="8362951" cy="223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61246" y="3930611"/>
          <a:ext cx="8318500" cy="22066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Contact Summary</a:t>
            </a:r>
            <a:endParaRPr lang="en-US" dirty="0"/>
          </a:p>
        </p:txBody>
      </p:sp>
      <p:graphicFrame>
        <p:nvGraphicFramePr>
          <p:cNvPr id="5" name="Diagram 4"/>
          <p:cNvGraphicFramePr/>
          <p:nvPr/>
        </p:nvGraphicFramePr>
        <p:xfrm>
          <a:off x="495759" y="1363949"/>
          <a:ext cx="8262652" cy="5080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495759" y="1363949"/>
          <a:ext cx="8262652" cy="50809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6" name="Straight Connector 5"/>
          <p:cNvCxnSpPr/>
          <p:nvPr/>
        </p:nvCxnSpPr>
        <p:spPr>
          <a:xfrm>
            <a:off x="502418" y="2535534"/>
            <a:ext cx="12962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90764" y="2535534"/>
            <a:ext cx="12962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89157" y="2535534"/>
            <a:ext cx="12962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67460" y="2535534"/>
            <a:ext cx="12962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65856" y="2535534"/>
            <a:ext cx="12962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464251" y="2535534"/>
            <a:ext cx="12962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Why Avaya? Why Avaya Proactive Contact?</a:t>
            </a:r>
          </a:p>
        </p:txBody>
      </p:sp>
      <p:sp>
        <p:nvSpPr>
          <p:cNvPr id="9219" name="Slide Number Placeholder 3"/>
          <p:cNvSpPr>
            <a:spLocks noGrp="1"/>
          </p:cNvSpPr>
          <p:nvPr>
            <p:ph type="sldNum" sz="quarter" idx="4294967295"/>
          </p:nvPr>
        </p:nvSpPr>
        <p:spPr>
          <a:xfrm>
            <a:off x="8515352" y="6596063"/>
            <a:ext cx="169863" cy="174625"/>
          </a:xfrm>
          <a:prstGeom prst="rect">
            <a:avLst/>
          </a:prstGeom>
        </p:spPr>
        <p:txBody>
          <a:bodyPr/>
          <a:lstStyle/>
          <a:p>
            <a:pPr fontAlgn="base">
              <a:spcBef>
                <a:spcPct val="0"/>
              </a:spcBef>
              <a:spcAft>
                <a:spcPct val="0"/>
              </a:spcAft>
              <a:defRPr/>
            </a:pPr>
            <a:fld id="{A829948C-29FB-493A-9BE6-FEFBB3DE8287}" type="slidenum">
              <a:rPr lang="en-US" smtClean="0">
                <a:latin typeface="Arial" pitchFamily="34" charset="0"/>
              </a:rPr>
              <a:pPr fontAlgn="base">
                <a:spcBef>
                  <a:spcPct val="0"/>
                </a:spcBef>
                <a:spcAft>
                  <a:spcPct val="0"/>
                </a:spcAft>
                <a:defRPr/>
              </a:pPr>
              <a:t>34</a:t>
            </a:fld>
            <a:endParaRPr lang="en-US" smtClean="0">
              <a:latin typeface="Arial" pitchFamily="34" charset="0"/>
            </a:endParaRPr>
          </a:p>
        </p:txBody>
      </p:sp>
      <p:sp>
        <p:nvSpPr>
          <p:cNvPr id="49" name="AutoShape 25"/>
          <p:cNvSpPr>
            <a:spLocks noChangeArrowheads="1"/>
          </p:cNvSpPr>
          <p:nvPr/>
        </p:nvSpPr>
        <p:spPr bwMode="auto">
          <a:xfrm>
            <a:off x="381000" y="1395413"/>
            <a:ext cx="8382000" cy="752475"/>
          </a:xfrm>
          <a:prstGeom prst="roundRect">
            <a:avLst>
              <a:gd name="adj" fmla="val 13898"/>
            </a:avLst>
          </a:prstGeom>
          <a:gradFill rotWithShape="0">
            <a:gsLst>
              <a:gs pos="0">
                <a:schemeClr val="accent2"/>
              </a:gs>
              <a:gs pos="100000">
                <a:srgbClr val="2C3C48"/>
              </a:gs>
            </a:gsLst>
            <a:lin ang="5400000"/>
          </a:gradFill>
          <a:ln w="28575">
            <a:solidFill>
              <a:schemeClr val="bg1"/>
            </a:solidFill>
            <a:round/>
            <a:headEnd/>
            <a:tailEnd/>
          </a:ln>
          <a:effectLst>
            <a:outerShdw blurRad="63500" dist="38100" dir="2700000" algn="tl" rotWithShape="0">
              <a:srgbClr val="000000">
                <a:alpha val="39998"/>
              </a:srgbClr>
            </a:outerShdw>
          </a:effectLst>
        </p:spPr>
        <p:txBody>
          <a:bodyPr lIns="98088" tIns="98088" rIns="98088" bIns="98088" anchor="ctr"/>
          <a:lstStyle/>
          <a:p>
            <a:pPr algn="ctr">
              <a:defRPr/>
            </a:pPr>
            <a:r>
              <a:rPr lang="en-US" b="1" dirty="0" smtClean="0">
                <a:solidFill>
                  <a:schemeClr val="bg1"/>
                </a:solidFill>
                <a:latin typeface="Arial" charset="0"/>
                <a:cs typeface="+mn-cs"/>
              </a:rPr>
              <a:t>“Best in class” solutions that enable you to </a:t>
            </a:r>
            <a:br>
              <a:rPr lang="en-US" b="1" dirty="0" smtClean="0">
                <a:solidFill>
                  <a:schemeClr val="bg1"/>
                </a:solidFill>
                <a:latin typeface="Arial" charset="0"/>
                <a:cs typeface="+mn-cs"/>
              </a:rPr>
            </a:br>
            <a:r>
              <a:rPr lang="en-US" b="1" dirty="0" smtClean="0">
                <a:solidFill>
                  <a:schemeClr val="bg1"/>
                </a:solidFill>
                <a:latin typeface="Arial" charset="0"/>
                <a:cs typeface="+mn-cs"/>
              </a:rPr>
              <a:t>deliver a superior customer experience at the lowest cost</a:t>
            </a:r>
            <a:endParaRPr lang="en-US" b="1" dirty="0">
              <a:solidFill>
                <a:schemeClr val="bg1"/>
              </a:solidFill>
              <a:cs typeface="+mn-cs"/>
            </a:endParaRPr>
          </a:p>
        </p:txBody>
      </p:sp>
      <p:sp>
        <p:nvSpPr>
          <p:cNvPr id="9" name="TextBox 20"/>
          <p:cNvSpPr txBox="1">
            <a:spLocks noChangeArrowheads="1"/>
          </p:cNvSpPr>
          <p:nvPr/>
        </p:nvSpPr>
        <p:spPr bwMode="auto">
          <a:xfrm>
            <a:off x="3276600" y="3200401"/>
            <a:ext cx="2651760" cy="3199558"/>
          </a:xfrm>
          <a:prstGeom prst="roundRect">
            <a:avLst>
              <a:gd name="adj" fmla="val 0"/>
            </a:avLst>
          </a:prstGeom>
          <a:solidFill>
            <a:schemeClr val="bg1"/>
          </a:solidFill>
          <a:ln w="6350">
            <a:solidFill>
              <a:schemeClr val="bg1">
                <a:lumMod val="75000"/>
              </a:schemeClr>
            </a:solidFill>
            <a:prstDash val="solid"/>
            <a:round/>
            <a:headEnd/>
            <a:tailEnd/>
          </a:ln>
          <a:effectLst>
            <a:outerShdw blurRad="50800" dist="38100" dir="2700000" algn="tl" rotWithShape="0">
              <a:prstClr val="black">
                <a:alpha val="40000"/>
              </a:prstClr>
            </a:outerShdw>
          </a:effectLst>
        </p:spPr>
        <p:txBody>
          <a:bodyPr lIns="182880" anchor="t"/>
          <a:lstStyle/>
          <a:p>
            <a:pPr algn="ctr">
              <a:lnSpc>
                <a:spcPct val="90000"/>
              </a:lnSpc>
              <a:spcBef>
                <a:spcPts val="600"/>
              </a:spcBef>
              <a:spcAft>
                <a:spcPts val="600"/>
              </a:spcAft>
              <a:buClr>
                <a:schemeClr val="accent2"/>
              </a:buClr>
              <a:buSzPct val="90000"/>
              <a:defRPr/>
            </a:pPr>
            <a:endParaRPr lang="en-US" sz="1600" b="1" dirty="0" smtClean="0">
              <a:solidFill>
                <a:schemeClr val="accent1"/>
              </a:solidFill>
            </a:endParaRPr>
          </a:p>
          <a:p>
            <a:pPr algn="ctr">
              <a:lnSpc>
                <a:spcPct val="90000"/>
              </a:lnSpc>
              <a:spcBef>
                <a:spcPts val="600"/>
              </a:spcBef>
              <a:spcAft>
                <a:spcPts val="600"/>
              </a:spcAft>
              <a:buClr>
                <a:schemeClr val="accent2"/>
              </a:buClr>
              <a:buSzPct val="90000"/>
              <a:defRPr/>
            </a:pPr>
            <a:r>
              <a:rPr lang="en-US" sz="1600" b="1" dirty="0" smtClean="0">
                <a:solidFill>
                  <a:schemeClr val="accent1"/>
                </a:solidFill>
              </a:rPr>
              <a:t>A solution that addresses your needs</a:t>
            </a:r>
          </a:p>
          <a:p>
            <a:pPr marL="306362" indent="-306362">
              <a:lnSpc>
                <a:spcPct val="90000"/>
              </a:lnSpc>
              <a:spcBef>
                <a:spcPts val="600"/>
              </a:spcBef>
              <a:spcAft>
                <a:spcPts val="600"/>
              </a:spcAft>
              <a:buClr>
                <a:schemeClr val="accent2"/>
              </a:buClr>
              <a:buSzPct val="90000"/>
              <a:buFont typeface="Webdings" pitchFamily="18" charset="2"/>
              <a:buChar char="4"/>
              <a:defRPr/>
            </a:pPr>
            <a:r>
              <a:rPr lang="en-US" sz="1500" dirty="0" smtClean="0">
                <a:solidFill>
                  <a:schemeClr val="tx1"/>
                </a:solidFill>
              </a:rPr>
              <a:t>15th generation solution driven by our customers</a:t>
            </a:r>
          </a:p>
          <a:p>
            <a:pPr marL="306362" indent="-306362">
              <a:lnSpc>
                <a:spcPct val="90000"/>
              </a:lnSpc>
              <a:spcBef>
                <a:spcPts val="600"/>
              </a:spcBef>
              <a:spcAft>
                <a:spcPts val="600"/>
              </a:spcAft>
              <a:buClr>
                <a:schemeClr val="accent2"/>
              </a:buClr>
              <a:buSzPct val="90000"/>
              <a:buFont typeface="Webdings" pitchFamily="18" charset="2"/>
              <a:buChar char="4"/>
              <a:defRPr/>
            </a:pPr>
            <a:r>
              <a:rPr lang="en-US" sz="1500" dirty="0" smtClean="0">
                <a:solidFill>
                  <a:schemeClr val="tx1"/>
                </a:solidFill>
              </a:rPr>
              <a:t>Industry leading call detection and predictive dialing</a:t>
            </a:r>
          </a:p>
          <a:p>
            <a:pPr marL="306362" indent="-306362">
              <a:lnSpc>
                <a:spcPct val="90000"/>
              </a:lnSpc>
              <a:spcBef>
                <a:spcPts val="600"/>
              </a:spcBef>
              <a:spcAft>
                <a:spcPts val="600"/>
              </a:spcAft>
              <a:buClr>
                <a:schemeClr val="accent2"/>
              </a:buClr>
              <a:buSzPct val="90000"/>
              <a:buFont typeface="Webdings" pitchFamily="18" charset="2"/>
              <a:buChar char="4"/>
              <a:defRPr/>
            </a:pPr>
            <a:r>
              <a:rPr lang="en-US" sz="1500" dirty="0" smtClean="0">
                <a:solidFill>
                  <a:schemeClr val="tx1"/>
                </a:solidFill>
              </a:rPr>
              <a:t>Relentless focus on agent productivity</a:t>
            </a:r>
          </a:p>
          <a:p>
            <a:pPr marL="306362" indent="-306362">
              <a:lnSpc>
                <a:spcPct val="90000"/>
              </a:lnSpc>
              <a:spcBef>
                <a:spcPts val="600"/>
              </a:spcBef>
              <a:spcAft>
                <a:spcPts val="600"/>
              </a:spcAft>
              <a:buClr>
                <a:schemeClr val="accent2"/>
              </a:buClr>
              <a:buSzPct val="90000"/>
              <a:buFont typeface="Webdings" pitchFamily="18" charset="2"/>
              <a:buChar char="4"/>
              <a:defRPr/>
            </a:pPr>
            <a:r>
              <a:rPr lang="en-US" sz="1500" dirty="0" smtClean="0">
                <a:solidFill>
                  <a:schemeClr val="tx1"/>
                </a:solidFill>
              </a:rPr>
              <a:t>Fully integrated solution</a:t>
            </a:r>
          </a:p>
        </p:txBody>
      </p:sp>
      <p:sp>
        <p:nvSpPr>
          <p:cNvPr id="13" name="Rectangle 12"/>
          <p:cNvSpPr>
            <a:spLocks noChangeArrowheads="1"/>
          </p:cNvSpPr>
          <p:nvPr/>
        </p:nvSpPr>
        <p:spPr bwMode="auto">
          <a:xfrm>
            <a:off x="3276600" y="2362200"/>
            <a:ext cx="2651760" cy="841248"/>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45720" rIns="45720" anchor="ctr"/>
          <a:lstStyle/>
          <a:p>
            <a:pPr marL="804863">
              <a:defRPr/>
            </a:pPr>
            <a:r>
              <a:rPr lang="en-US" sz="1600" b="1" dirty="0" smtClean="0">
                <a:solidFill>
                  <a:schemeClr val="tx1"/>
                </a:solidFill>
              </a:rPr>
              <a:t>Best in Class Platform</a:t>
            </a:r>
            <a:endParaRPr lang="en-US" sz="1600" b="1" dirty="0">
              <a:solidFill>
                <a:schemeClr val="tx1"/>
              </a:solidFill>
            </a:endParaRPr>
          </a:p>
        </p:txBody>
      </p:sp>
      <p:pic>
        <p:nvPicPr>
          <p:cNvPr id="10255" name="Picture 17" descr="j0432658.png"/>
          <p:cNvPicPr>
            <a:picLocks noChangeAspect="1"/>
          </p:cNvPicPr>
          <p:nvPr/>
        </p:nvPicPr>
        <p:blipFill>
          <a:blip r:embed="rId3" cstate="print">
            <a:duotone>
              <a:prstClr val="black"/>
              <a:schemeClr val="accent3">
                <a:tint val="45000"/>
                <a:satMod val="400000"/>
              </a:schemeClr>
            </a:duotone>
          </a:blip>
          <a:stretch>
            <a:fillRect/>
          </a:stretch>
        </p:blipFill>
        <p:spPr bwMode="auto">
          <a:xfrm>
            <a:off x="3276600" y="2438400"/>
            <a:ext cx="847090" cy="841248"/>
          </a:xfrm>
          <a:prstGeom prst="rect">
            <a:avLst/>
          </a:prstGeom>
          <a:noFill/>
          <a:ln w="9525">
            <a:noFill/>
            <a:miter lim="800000"/>
            <a:headEnd/>
            <a:tailEnd/>
          </a:ln>
        </p:spPr>
      </p:pic>
      <p:sp>
        <p:nvSpPr>
          <p:cNvPr id="41" name="TextBox 20"/>
          <p:cNvSpPr txBox="1">
            <a:spLocks noChangeArrowheads="1"/>
          </p:cNvSpPr>
          <p:nvPr/>
        </p:nvSpPr>
        <p:spPr bwMode="auto">
          <a:xfrm>
            <a:off x="457200" y="3200380"/>
            <a:ext cx="2651760" cy="3200420"/>
          </a:xfrm>
          <a:prstGeom prst="roundRect">
            <a:avLst>
              <a:gd name="adj" fmla="val 0"/>
            </a:avLst>
          </a:prstGeom>
          <a:solidFill>
            <a:schemeClr val="bg1"/>
          </a:solidFill>
          <a:ln w="6350">
            <a:solidFill>
              <a:schemeClr val="bg1">
                <a:lumMod val="75000"/>
              </a:schemeClr>
            </a:solidFill>
            <a:prstDash val="solid"/>
            <a:round/>
            <a:headEnd/>
            <a:tailEnd/>
          </a:ln>
          <a:effectLst>
            <a:outerShdw blurRad="50800" dist="38100" dir="2700000" algn="tl" rotWithShape="0">
              <a:prstClr val="black">
                <a:alpha val="40000"/>
              </a:prstClr>
            </a:outerShdw>
          </a:effectLst>
        </p:spPr>
        <p:txBody>
          <a:bodyPr lIns="182880" anchor="t"/>
          <a:lstStyle/>
          <a:p>
            <a:pPr algn="ctr" defTabSz="1066815">
              <a:lnSpc>
                <a:spcPct val="90000"/>
              </a:lnSpc>
              <a:spcBef>
                <a:spcPts val="600"/>
              </a:spcBef>
              <a:spcAft>
                <a:spcPts val="600"/>
              </a:spcAft>
              <a:defRPr/>
            </a:pPr>
            <a:endParaRPr lang="en-US" sz="1600" b="1" dirty="0" smtClean="0">
              <a:solidFill>
                <a:schemeClr val="accent1"/>
              </a:solidFill>
            </a:endParaRPr>
          </a:p>
          <a:p>
            <a:pPr algn="ctr" defTabSz="1066815">
              <a:lnSpc>
                <a:spcPct val="90000"/>
              </a:lnSpc>
              <a:spcBef>
                <a:spcPts val="600"/>
              </a:spcBef>
              <a:spcAft>
                <a:spcPts val="600"/>
              </a:spcAft>
              <a:defRPr/>
            </a:pPr>
            <a:r>
              <a:rPr lang="en-US" sz="1600" b="1" dirty="0" smtClean="0">
                <a:solidFill>
                  <a:schemeClr val="accent1"/>
                </a:solidFill>
              </a:rPr>
              <a:t>Proven reliability and award winning service</a:t>
            </a:r>
          </a:p>
          <a:p>
            <a:pPr marL="285755" indent="-285755" defTabSz="1066815">
              <a:lnSpc>
                <a:spcPct val="90000"/>
              </a:lnSpc>
              <a:spcBef>
                <a:spcPts val="600"/>
              </a:spcBef>
              <a:spcAft>
                <a:spcPts val="600"/>
              </a:spcAft>
              <a:buClr>
                <a:schemeClr val="accent2"/>
              </a:buClr>
              <a:buSzPct val="90000"/>
              <a:buFont typeface="Webdings" pitchFamily="18" charset="2"/>
              <a:buChar char="4"/>
              <a:defRPr/>
            </a:pPr>
            <a:r>
              <a:rPr lang="en-US" sz="1500" dirty="0" smtClean="0">
                <a:solidFill>
                  <a:schemeClr val="tx1"/>
                </a:solidFill>
              </a:rPr>
              <a:t>99.9+% documented uptime over 8+ years</a:t>
            </a:r>
          </a:p>
          <a:p>
            <a:pPr marL="285755" indent="-285755" defTabSz="1066815">
              <a:lnSpc>
                <a:spcPct val="90000"/>
              </a:lnSpc>
              <a:spcBef>
                <a:spcPts val="600"/>
              </a:spcBef>
              <a:spcAft>
                <a:spcPts val="600"/>
              </a:spcAft>
              <a:buClr>
                <a:schemeClr val="accent2"/>
              </a:buClr>
              <a:buSzPct val="90000"/>
              <a:buFont typeface="Webdings" pitchFamily="18" charset="2"/>
              <a:buChar char="4"/>
              <a:defRPr/>
            </a:pPr>
            <a:r>
              <a:rPr lang="en-US" sz="1500" dirty="0" smtClean="0">
                <a:solidFill>
                  <a:schemeClr val="tx1"/>
                </a:solidFill>
              </a:rPr>
              <a:t>Multiple year J.D. Powers and Associates Award winner</a:t>
            </a:r>
          </a:p>
          <a:p>
            <a:pPr marL="285755" indent="-285755" defTabSz="1066815">
              <a:lnSpc>
                <a:spcPct val="90000"/>
              </a:lnSpc>
              <a:spcBef>
                <a:spcPts val="600"/>
              </a:spcBef>
              <a:spcAft>
                <a:spcPts val="600"/>
              </a:spcAft>
              <a:buClr>
                <a:schemeClr val="accent2"/>
              </a:buClr>
              <a:buSzPct val="90000"/>
              <a:buFont typeface="Webdings" pitchFamily="18" charset="2"/>
              <a:buChar char="4"/>
              <a:defRPr/>
            </a:pPr>
            <a:r>
              <a:rPr lang="en-US" sz="1500" dirty="0" smtClean="0">
                <a:solidFill>
                  <a:schemeClr val="tx1"/>
                </a:solidFill>
              </a:rPr>
              <a:t>Global presence in over 90 countries</a:t>
            </a:r>
          </a:p>
        </p:txBody>
      </p:sp>
      <p:sp>
        <p:nvSpPr>
          <p:cNvPr id="50" name="Rectangle 49"/>
          <p:cNvSpPr>
            <a:spLocks noChangeArrowheads="1"/>
          </p:cNvSpPr>
          <p:nvPr/>
        </p:nvSpPr>
        <p:spPr bwMode="auto">
          <a:xfrm>
            <a:off x="457200" y="2362200"/>
            <a:ext cx="2651760" cy="838200"/>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45720" rIns="45720" anchor="ctr"/>
          <a:lstStyle/>
          <a:p>
            <a:pPr marL="804863">
              <a:defRPr/>
            </a:pPr>
            <a:r>
              <a:rPr lang="en-US" sz="1600" b="1" dirty="0" smtClean="0">
                <a:solidFill>
                  <a:schemeClr val="tx1"/>
                </a:solidFill>
              </a:rPr>
              <a:t>Service and Support</a:t>
            </a:r>
            <a:endParaRPr lang="en-US" sz="1600" b="1" dirty="0">
              <a:solidFill>
                <a:schemeClr val="tx1"/>
              </a:solidFill>
            </a:endParaRPr>
          </a:p>
        </p:txBody>
      </p:sp>
      <p:pic>
        <p:nvPicPr>
          <p:cNvPr id="10257" name="Picture 18" descr="C:\Documents and Settings\ahamada\Local Settings\Temporary Internet Files\Content.IE5\IOXYOCVO\MC900435233[1].png"/>
          <p:cNvPicPr>
            <a:picLocks noChangeAspect="1" noChangeArrowheads="1"/>
          </p:cNvPicPr>
          <p:nvPr/>
        </p:nvPicPr>
        <p:blipFill>
          <a:blip r:embed="rId4" cstate="print">
            <a:duotone>
              <a:prstClr val="black"/>
              <a:schemeClr val="accent3">
                <a:tint val="45000"/>
                <a:satMod val="400000"/>
              </a:schemeClr>
            </a:duotone>
          </a:blip>
          <a:stretch>
            <a:fillRect/>
          </a:stretch>
        </p:blipFill>
        <p:spPr bwMode="auto">
          <a:xfrm>
            <a:off x="457200" y="2438400"/>
            <a:ext cx="845489" cy="838200"/>
          </a:xfrm>
          <a:prstGeom prst="rect">
            <a:avLst/>
          </a:prstGeom>
          <a:noFill/>
          <a:ln w="9525">
            <a:noFill/>
            <a:miter lim="800000"/>
            <a:headEnd/>
            <a:tailEnd/>
          </a:ln>
        </p:spPr>
      </p:pic>
      <p:sp>
        <p:nvSpPr>
          <p:cNvPr id="14" name="TextBox 20"/>
          <p:cNvSpPr txBox="1">
            <a:spLocks noChangeArrowheads="1"/>
          </p:cNvSpPr>
          <p:nvPr/>
        </p:nvSpPr>
        <p:spPr bwMode="auto">
          <a:xfrm>
            <a:off x="6096000" y="3200401"/>
            <a:ext cx="2651760" cy="3199558"/>
          </a:xfrm>
          <a:prstGeom prst="roundRect">
            <a:avLst>
              <a:gd name="adj" fmla="val 0"/>
            </a:avLst>
          </a:prstGeom>
          <a:solidFill>
            <a:schemeClr val="bg1"/>
          </a:solidFill>
          <a:ln w="6350">
            <a:solidFill>
              <a:schemeClr val="bg1">
                <a:lumMod val="75000"/>
              </a:schemeClr>
            </a:solidFill>
            <a:prstDash val="solid"/>
            <a:round/>
            <a:headEnd/>
            <a:tailEnd/>
          </a:ln>
          <a:effectLst>
            <a:outerShdw blurRad="50800" dist="38100" dir="2700000" algn="tl" rotWithShape="0">
              <a:prstClr val="black">
                <a:alpha val="40000"/>
              </a:prstClr>
            </a:outerShdw>
          </a:effectLst>
        </p:spPr>
        <p:txBody>
          <a:bodyPr lIns="182880" anchor="t"/>
          <a:lstStyle/>
          <a:p>
            <a:pPr algn="ctr">
              <a:lnSpc>
                <a:spcPct val="90000"/>
              </a:lnSpc>
              <a:spcBef>
                <a:spcPts val="600"/>
              </a:spcBef>
              <a:spcAft>
                <a:spcPts val="600"/>
              </a:spcAft>
              <a:buClr>
                <a:schemeClr val="accent2"/>
              </a:buClr>
              <a:buSzPct val="90000"/>
              <a:defRPr/>
            </a:pPr>
            <a:endParaRPr lang="en-US" sz="1600" b="1" dirty="0" smtClean="0">
              <a:solidFill>
                <a:schemeClr val="accent1"/>
              </a:solidFill>
            </a:endParaRPr>
          </a:p>
          <a:p>
            <a:pPr algn="ctr">
              <a:lnSpc>
                <a:spcPct val="90000"/>
              </a:lnSpc>
              <a:spcBef>
                <a:spcPts val="600"/>
              </a:spcBef>
              <a:spcAft>
                <a:spcPts val="600"/>
              </a:spcAft>
              <a:buClr>
                <a:schemeClr val="accent2"/>
              </a:buClr>
              <a:buSzPct val="90000"/>
              <a:defRPr/>
            </a:pPr>
            <a:r>
              <a:rPr lang="en-US" sz="1600" b="1" dirty="0" smtClean="0">
                <a:solidFill>
                  <a:schemeClr val="accent1"/>
                </a:solidFill>
              </a:rPr>
              <a:t>#1 in contact centers and outbound</a:t>
            </a:r>
          </a:p>
          <a:p>
            <a:pPr marL="290513" indent="-290513">
              <a:lnSpc>
                <a:spcPct val="90000"/>
              </a:lnSpc>
              <a:spcBef>
                <a:spcPts val="600"/>
              </a:spcBef>
              <a:spcAft>
                <a:spcPts val="600"/>
              </a:spcAft>
              <a:buClr>
                <a:schemeClr val="accent2"/>
              </a:buClr>
              <a:buSzPct val="90000"/>
              <a:buFont typeface="Webdings" pitchFamily="18" charset="2"/>
              <a:buChar char="4"/>
              <a:defRPr/>
            </a:pPr>
            <a:r>
              <a:rPr lang="en-US" sz="1500" dirty="0" smtClean="0">
                <a:solidFill>
                  <a:schemeClr val="tx1"/>
                </a:solidFill>
              </a:rPr>
              <a:t>Recognized global leader by industry &amp; technology experts</a:t>
            </a:r>
          </a:p>
          <a:p>
            <a:pPr marL="290513" indent="-290513" eaLnBrk="0" hangingPunct="0">
              <a:lnSpc>
                <a:spcPct val="90000"/>
              </a:lnSpc>
              <a:spcBef>
                <a:spcPts val="600"/>
              </a:spcBef>
              <a:spcAft>
                <a:spcPts val="600"/>
              </a:spcAft>
              <a:buClr>
                <a:schemeClr val="accent2"/>
              </a:buClr>
              <a:buSzPct val="90000"/>
              <a:buFont typeface="Webdings" pitchFamily="18" charset="2"/>
              <a:buChar char="4"/>
              <a:defRPr/>
            </a:pPr>
            <a:r>
              <a:rPr lang="en-US" sz="1500" dirty="0" smtClean="0">
                <a:solidFill>
                  <a:schemeClr val="tx1"/>
                </a:solidFill>
              </a:rPr>
              <a:t>#1 in outbound systems in N. America, EMEA</a:t>
            </a:r>
          </a:p>
          <a:p>
            <a:pPr marL="290513" indent="-290513" eaLnBrk="0" hangingPunct="0">
              <a:lnSpc>
                <a:spcPct val="90000"/>
              </a:lnSpc>
              <a:spcBef>
                <a:spcPts val="600"/>
              </a:spcBef>
              <a:spcAft>
                <a:spcPts val="600"/>
              </a:spcAft>
              <a:buClr>
                <a:schemeClr val="accent2"/>
              </a:buClr>
              <a:buSzPct val="90000"/>
              <a:buFont typeface="Webdings" pitchFamily="18" charset="2"/>
              <a:buChar char="4"/>
              <a:defRPr/>
            </a:pPr>
            <a:r>
              <a:rPr lang="en-US" sz="1500" dirty="0" smtClean="0">
                <a:solidFill>
                  <a:schemeClr val="tx1"/>
                </a:solidFill>
              </a:rPr>
              <a:t>Over 2,000 systems installed worldwide</a:t>
            </a:r>
          </a:p>
        </p:txBody>
      </p:sp>
      <p:sp>
        <p:nvSpPr>
          <p:cNvPr id="15" name="Rectangle 14"/>
          <p:cNvSpPr>
            <a:spLocks noChangeArrowheads="1"/>
          </p:cNvSpPr>
          <p:nvPr/>
        </p:nvSpPr>
        <p:spPr bwMode="auto">
          <a:xfrm>
            <a:off x="6096000" y="2362200"/>
            <a:ext cx="2651760" cy="841248"/>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45720" rIns="45720" anchor="ctr"/>
          <a:lstStyle/>
          <a:p>
            <a:pPr marL="804863">
              <a:defRPr/>
            </a:pPr>
            <a:r>
              <a:rPr lang="en-US" sz="1600" b="1" dirty="0" smtClean="0">
                <a:solidFill>
                  <a:schemeClr val="tx1"/>
                </a:solidFill>
              </a:rPr>
              <a:t>Market </a:t>
            </a:r>
            <a:br>
              <a:rPr lang="en-US" sz="1600" b="1" dirty="0" smtClean="0">
                <a:solidFill>
                  <a:schemeClr val="tx1"/>
                </a:solidFill>
              </a:rPr>
            </a:br>
            <a:r>
              <a:rPr lang="en-US" sz="1600" b="1" dirty="0" smtClean="0">
                <a:solidFill>
                  <a:schemeClr val="tx1"/>
                </a:solidFill>
              </a:rPr>
              <a:t>Leadership</a:t>
            </a:r>
            <a:endParaRPr lang="en-US" sz="1600" b="1" dirty="0">
              <a:solidFill>
                <a:schemeClr val="tx1"/>
              </a:solidFill>
            </a:endParaRPr>
          </a:p>
        </p:txBody>
      </p:sp>
      <p:pic>
        <p:nvPicPr>
          <p:cNvPr id="16" name="Picture 17" descr="j0432658.png"/>
          <p:cNvPicPr>
            <a:picLocks noChangeAspect="1"/>
          </p:cNvPicPr>
          <p:nvPr/>
        </p:nvPicPr>
        <p:blipFill>
          <a:blip r:embed="rId5" cstate="print">
            <a:duotone>
              <a:prstClr val="black"/>
              <a:schemeClr val="tx2">
                <a:tint val="45000"/>
                <a:satMod val="400000"/>
              </a:schemeClr>
            </a:duotone>
          </a:blip>
          <a:stretch>
            <a:fillRect/>
          </a:stretch>
        </p:blipFill>
        <p:spPr bwMode="auto">
          <a:xfrm>
            <a:off x="6172200" y="2514600"/>
            <a:ext cx="609600" cy="60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598" descr="subtle gray background"/>
          <p:cNvPicPr>
            <a:picLocks noChangeAspect="1" noChangeArrowheads="1"/>
          </p:cNvPicPr>
          <p:nvPr/>
        </p:nvPicPr>
        <p:blipFill>
          <a:blip r:embed="rId3" cstate="print"/>
          <a:srcRect t="5840"/>
          <a:stretch>
            <a:fillRect/>
          </a:stretch>
        </p:blipFill>
        <p:spPr bwMode="auto">
          <a:xfrm>
            <a:off x="0" y="4714875"/>
            <a:ext cx="9144000" cy="2143125"/>
          </a:xfrm>
          <a:prstGeom prst="rect">
            <a:avLst/>
          </a:prstGeom>
          <a:noFill/>
          <a:ln w="9525">
            <a:noFill/>
            <a:miter lim="800000"/>
            <a:headEnd/>
            <a:tailEnd/>
          </a:ln>
        </p:spPr>
      </p:pic>
      <p:sp>
        <p:nvSpPr>
          <p:cNvPr id="24579" name="Oval 597"/>
          <p:cNvSpPr>
            <a:spLocks noChangeArrowheads="1"/>
          </p:cNvSpPr>
          <p:nvPr/>
        </p:nvSpPr>
        <p:spPr bwMode="auto">
          <a:xfrm>
            <a:off x="0" y="4579938"/>
            <a:ext cx="9144000" cy="298450"/>
          </a:xfrm>
          <a:prstGeom prst="ellipse">
            <a:avLst/>
          </a:prstGeom>
          <a:gradFill rotWithShape="1">
            <a:gsLst>
              <a:gs pos="0">
                <a:srgbClr val="000000">
                  <a:alpha val="60001"/>
                </a:srgbClr>
              </a:gs>
              <a:gs pos="100000">
                <a:srgbClr val="000000">
                  <a:alpha val="0"/>
                </a:srgbClr>
              </a:gs>
            </a:gsLst>
            <a:path path="shape">
              <a:fillToRect l="50000" t="50000" r="50000" b="50000"/>
            </a:path>
          </a:gradFill>
          <a:ln w="9525">
            <a:noFill/>
            <a:round/>
            <a:headEnd/>
            <a:tailEnd/>
          </a:ln>
        </p:spPr>
        <p:txBody>
          <a:bodyPr wrap="none" anchor="ctr"/>
          <a:lstStyle/>
          <a:p>
            <a:endParaRPr lang="en-US">
              <a:solidFill>
                <a:schemeClr val="tx1"/>
              </a:solidFill>
            </a:endParaRPr>
          </a:p>
        </p:txBody>
      </p:sp>
      <p:sp>
        <p:nvSpPr>
          <p:cNvPr id="15" name="Rectangle 14"/>
          <p:cNvSpPr/>
          <p:nvPr/>
        </p:nvSpPr>
        <p:spPr>
          <a:xfrm>
            <a:off x="0" y="2136775"/>
            <a:ext cx="9144000" cy="2587625"/>
          </a:xfrm>
          <a:prstGeom prst="rect">
            <a:avLst/>
          </a:prstGeom>
          <a:gradFill>
            <a:gsLst>
              <a:gs pos="0">
                <a:schemeClr val="bg1">
                  <a:lumMod val="95000"/>
                </a:schemeClr>
              </a:gs>
              <a:gs pos="100000">
                <a:schemeClr val="accent3">
                  <a:shade val="94000"/>
                  <a:satMod val="135000"/>
                </a:schemeClr>
              </a:gs>
            </a:gsLst>
          </a:gra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pic>
        <p:nvPicPr>
          <p:cNvPr id="24581" name="Picture 2" descr="C:\Users\mikeblanchett\Desktop\_source files\_company logos\avaya_intelligent.png"/>
          <p:cNvPicPr>
            <a:picLocks noChangeAspect="1" noChangeArrowheads="1"/>
          </p:cNvPicPr>
          <p:nvPr/>
        </p:nvPicPr>
        <p:blipFill>
          <a:blip r:embed="rId4" cstate="print"/>
          <a:srcRect/>
          <a:stretch>
            <a:fillRect/>
          </a:stretch>
        </p:blipFill>
        <p:spPr bwMode="auto">
          <a:xfrm>
            <a:off x="2514600" y="2451100"/>
            <a:ext cx="4114800" cy="1958975"/>
          </a:xfrm>
          <a:prstGeom prst="rect">
            <a:avLst/>
          </a:prstGeom>
          <a:noFill/>
          <a:ln w="9525">
            <a:noFill/>
            <a:miter lim="800000"/>
            <a:headEnd/>
            <a:tailEnd/>
          </a:ln>
        </p:spPr>
      </p:pic>
      <p:cxnSp>
        <p:nvCxnSpPr>
          <p:cNvPr id="17" name="Straight Connector 16"/>
          <p:cNvCxnSpPr/>
          <p:nvPr/>
        </p:nvCxnSpPr>
        <p:spPr>
          <a:xfrm>
            <a:off x="0" y="2136775"/>
            <a:ext cx="9144000" cy="0"/>
          </a:xfrm>
          <a:prstGeom prst="line">
            <a:avLst/>
          </a:prstGeom>
          <a:ln w="38100">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4714875"/>
            <a:ext cx="9144000" cy="0"/>
          </a:xfrm>
          <a:prstGeom prst="line">
            <a:avLst/>
          </a:prstGeom>
          <a:ln w="38100">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How it Works</a:t>
            </a:r>
            <a:endParaRPr lang="en-US" dirty="0"/>
          </a:p>
        </p:txBody>
      </p:sp>
      <p:grpSp>
        <p:nvGrpSpPr>
          <p:cNvPr id="3" name="Group 35"/>
          <p:cNvGrpSpPr>
            <a:grpSpLocks/>
          </p:cNvGrpSpPr>
          <p:nvPr/>
        </p:nvGrpSpPr>
        <p:grpSpPr bwMode="auto">
          <a:xfrm>
            <a:off x="385592" y="2648676"/>
            <a:ext cx="1398588" cy="1235075"/>
            <a:chOff x="746" y="2450"/>
            <a:chExt cx="881" cy="778"/>
          </a:xfrm>
        </p:grpSpPr>
        <p:sp>
          <p:nvSpPr>
            <p:cNvPr id="6" name="Rectangle 36"/>
            <p:cNvSpPr>
              <a:spLocks noChangeArrowheads="1"/>
            </p:cNvSpPr>
            <p:nvPr/>
          </p:nvSpPr>
          <p:spPr bwMode="auto">
            <a:xfrm>
              <a:off x="746" y="2976"/>
              <a:ext cx="812" cy="252"/>
            </a:xfrm>
            <a:prstGeom prst="rect">
              <a:avLst/>
            </a:prstGeom>
            <a:noFill/>
            <a:ln w="9525">
              <a:noFill/>
              <a:miter lim="800000"/>
              <a:headEnd/>
              <a:tailEnd/>
            </a:ln>
          </p:spPr>
          <p:txBody>
            <a:bodyPr wrap="none">
              <a:spAutoFit/>
            </a:bodyPr>
            <a:lstStyle/>
            <a:p>
              <a:pPr algn="ctr" eaLnBrk="0" hangingPunct="0"/>
              <a:r>
                <a:rPr lang="en-US" sz="1000" b="1" dirty="0" smtClean="0">
                  <a:solidFill>
                    <a:srgbClr val="515151"/>
                  </a:solidFill>
                </a:rPr>
                <a:t>Customer Data</a:t>
              </a:r>
            </a:p>
            <a:p>
              <a:pPr algn="ctr" eaLnBrk="0" hangingPunct="0"/>
              <a:r>
                <a:rPr lang="en-US" sz="1000" b="1" dirty="0" smtClean="0">
                  <a:solidFill>
                    <a:srgbClr val="515151"/>
                  </a:solidFill>
                </a:rPr>
                <a:t> Repository (CDR)</a:t>
              </a:r>
            </a:p>
          </p:txBody>
        </p:sp>
        <p:sp>
          <p:nvSpPr>
            <p:cNvPr id="7" name="AutoShape 79"/>
            <p:cNvSpPr>
              <a:spLocks noChangeArrowheads="1"/>
            </p:cNvSpPr>
            <p:nvPr/>
          </p:nvSpPr>
          <p:spPr bwMode="auto">
            <a:xfrm flipV="1">
              <a:off x="1005" y="2801"/>
              <a:ext cx="622" cy="235"/>
            </a:xfrm>
            <a:custGeom>
              <a:avLst/>
              <a:gdLst>
                <a:gd name="G0" fmla="+- 4083 0 0"/>
                <a:gd name="G1" fmla="+- 21600 0 4083"/>
                <a:gd name="G2" fmla="*/ 4083 1 2"/>
                <a:gd name="G3" fmla="+- 21600 0 G2"/>
                <a:gd name="G4" fmla="+/ 4083 21600 2"/>
                <a:gd name="G5" fmla="+/ G1 0 2"/>
                <a:gd name="G6" fmla="*/ 21600 21600 4083"/>
                <a:gd name="G7" fmla="*/ G6 1 2"/>
                <a:gd name="G8" fmla="+- 21600 0 G7"/>
                <a:gd name="G9" fmla="*/ 21600 1 2"/>
                <a:gd name="G10" fmla="+- 4083 0 G9"/>
                <a:gd name="G11" fmla="?: G10 G8 0"/>
                <a:gd name="G12" fmla="?: G10 G7 21600"/>
                <a:gd name="T0" fmla="*/ 19558 w 21600"/>
                <a:gd name="T1" fmla="*/ 10800 h 21600"/>
                <a:gd name="T2" fmla="*/ 10800 w 21600"/>
                <a:gd name="T3" fmla="*/ 21600 h 21600"/>
                <a:gd name="T4" fmla="*/ 2042 w 21600"/>
                <a:gd name="T5" fmla="*/ 10800 h 21600"/>
                <a:gd name="T6" fmla="*/ 10800 w 21600"/>
                <a:gd name="T7" fmla="*/ 0 h 21600"/>
                <a:gd name="T8" fmla="*/ 3842 w 21600"/>
                <a:gd name="T9" fmla="*/ 3842 h 21600"/>
                <a:gd name="T10" fmla="*/ 17758 w 21600"/>
                <a:gd name="T11" fmla="*/ 17758 h 21600"/>
              </a:gdLst>
              <a:ahLst/>
              <a:cxnLst>
                <a:cxn ang="0">
                  <a:pos x="T0" y="T1"/>
                </a:cxn>
                <a:cxn ang="0">
                  <a:pos x="T2" y="T3"/>
                </a:cxn>
                <a:cxn ang="0">
                  <a:pos x="T4" y="T5"/>
                </a:cxn>
                <a:cxn ang="0">
                  <a:pos x="T6" y="T7"/>
                </a:cxn>
              </a:cxnLst>
              <a:rect l="T8" t="T9" r="T10" b="T11"/>
              <a:pathLst>
                <a:path w="21600" h="21600">
                  <a:moveTo>
                    <a:pt x="0" y="0"/>
                  </a:moveTo>
                  <a:lnTo>
                    <a:pt x="4083" y="21600"/>
                  </a:lnTo>
                  <a:lnTo>
                    <a:pt x="17517" y="21600"/>
                  </a:lnTo>
                  <a:lnTo>
                    <a:pt x="21600" y="0"/>
                  </a:lnTo>
                  <a:close/>
                </a:path>
              </a:pathLst>
            </a:custGeom>
            <a:gradFill rotWithShape="1">
              <a:gsLst>
                <a:gs pos="0">
                  <a:srgbClr val="000000">
                    <a:alpha val="44000"/>
                  </a:srgbClr>
                </a:gs>
                <a:gs pos="100000">
                  <a:srgbClr val="000000">
                    <a:gamma/>
                    <a:shade val="46275"/>
                    <a:invGamma/>
                    <a:alpha val="0"/>
                  </a:srgbClr>
                </a:gs>
              </a:gsLst>
              <a:path path="shape">
                <a:fillToRect l="50000" t="50000" r="50000" b="50000"/>
              </a:path>
            </a:gradFill>
            <a:ln w="9525" algn="ctr">
              <a:noFill/>
              <a:miter lim="800000"/>
              <a:headEnd/>
              <a:tailEnd/>
            </a:ln>
            <a:effectLst/>
          </p:spPr>
          <p:txBody>
            <a:bodyPr wrap="none" tIns="90000" bIns="90000" anchor="ctr"/>
            <a:lstStyle/>
            <a:p>
              <a:pPr>
                <a:lnSpc>
                  <a:spcPct val="90000"/>
                </a:lnSpc>
                <a:defRPr/>
              </a:pPr>
              <a:endParaRPr lang="en-US" sz="1800" dirty="0">
                <a:solidFill>
                  <a:srgbClr val="515151"/>
                </a:solidFill>
              </a:endParaRPr>
            </a:p>
          </p:txBody>
        </p:sp>
        <p:sp>
          <p:nvSpPr>
            <p:cNvPr id="8" name="AutoShape 80"/>
            <p:cNvSpPr>
              <a:spLocks noChangeArrowheads="1"/>
            </p:cNvSpPr>
            <p:nvPr/>
          </p:nvSpPr>
          <p:spPr bwMode="auto">
            <a:xfrm>
              <a:off x="1158" y="2498"/>
              <a:ext cx="312" cy="482"/>
            </a:xfrm>
            <a:prstGeom prst="can">
              <a:avLst>
                <a:gd name="adj" fmla="val 38622"/>
              </a:avLst>
            </a:prstGeom>
            <a:gradFill rotWithShape="1">
              <a:gsLst>
                <a:gs pos="0">
                  <a:schemeClr val="bg2">
                    <a:gamma/>
                    <a:shade val="46275"/>
                    <a:invGamma/>
                  </a:schemeClr>
                </a:gs>
                <a:gs pos="100000">
                  <a:schemeClr val="bg2"/>
                </a:gs>
              </a:gsLst>
              <a:lin ang="2700000" scaled="1"/>
            </a:gradFill>
            <a:ln w="25400">
              <a:solidFill>
                <a:srgbClr val="7A7A81"/>
              </a:solidFill>
              <a:round/>
              <a:headEnd/>
              <a:tailEnd/>
            </a:ln>
            <a:effectLst/>
          </p:spPr>
          <p:txBody>
            <a:bodyPr wrap="none" tIns="90000" bIns="90000" anchor="ctr"/>
            <a:lstStyle/>
            <a:p>
              <a:pPr>
                <a:lnSpc>
                  <a:spcPct val="90000"/>
                </a:lnSpc>
                <a:defRPr/>
              </a:pPr>
              <a:endParaRPr lang="en-US" sz="1800" dirty="0">
                <a:solidFill>
                  <a:srgbClr val="515151"/>
                </a:solidFill>
              </a:endParaRPr>
            </a:p>
          </p:txBody>
        </p:sp>
        <p:grpSp>
          <p:nvGrpSpPr>
            <p:cNvPr id="4" name="Group 95"/>
            <p:cNvGrpSpPr>
              <a:grpSpLocks/>
            </p:cNvGrpSpPr>
            <p:nvPr/>
          </p:nvGrpSpPr>
          <p:grpSpPr bwMode="auto">
            <a:xfrm>
              <a:off x="784" y="2450"/>
              <a:ext cx="306" cy="366"/>
              <a:chOff x="2926" y="3398"/>
              <a:chExt cx="351" cy="420"/>
            </a:xfrm>
          </p:grpSpPr>
          <p:sp>
            <p:nvSpPr>
              <p:cNvPr id="10" name="Rectangle 96"/>
              <p:cNvSpPr>
                <a:spLocks noChangeArrowheads="1"/>
              </p:cNvSpPr>
              <p:nvPr/>
            </p:nvSpPr>
            <p:spPr bwMode="auto">
              <a:xfrm>
                <a:off x="2926" y="3398"/>
                <a:ext cx="351" cy="420"/>
              </a:xfrm>
              <a:prstGeom prst="rect">
                <a:avLst/>
              </a:prstGeom>
              <a:solidFill>
                <a:srgbClr val="FFFFFF"/>
              </a:solidFill>
              <a:ln w="25400" algn="ctr">
                <a:noFill/>
                <a:miter lim="800000"/>
                <a:headEnd/>
                <a:tailEnd/>
              </a:ln>
            </p:spPr>
            <p:txBody>
              <a:bodyPr wrap="none" tIns="90000" bIns="90000" anchor="ctr"/>
              <a:lstStyle/>
              <a:p>
                <a:pPr>
                  <a:lnSpc>
                    <a:spcPct val="90000"/>
                  </a:lnSpc>
                </a:pPr>
                <a:endParaRPr lang="ga-IE" sz="1800" smtClean="0">
                  <a:solidFill>
                    <a:srgbClr val="515151"/>
                  </a:solidFill>
                </a:endParaRPr>
              </a:p>
            </p:txBody>
          </p:sp>
          <p:sp>
            <p:nvSpPr>
              <p:cNvPr id="11" name="Rectangle 97"/>
              <p:cNvSpPr>
                <a:spLocks noChangeArrowheads="1"/>
              </p:cNvSpPr>
              <p:nvPr/>
            </p:nvSpPr>
            <p:spPr bwMode="auto">
              <a:xfrm>
                <a:off x="2926" y="3398"/>
                <a:ext cx="351" cy="77"/>
              </a:xfrm>
              <a:prstGeom prst="rect">
                <a:avLst/>
              </a:prstGeom>
              <a:gradFill rotWithShape="1">
                <a:gsLst>
                  <a:gs pos="0">
                    <a:schemeClr val="bg2">
                      <a:gamma/>
                      <a:shade val="46275"/>
                      <a:invGamma/>
                    </a:schemeClr>
                  </a:gs>
                  <a:gs pos="100000">
                    <a:schemeClr val="bg2"/>
                  </a:gs>
                </a:gsLst>
                <a:lin ang="2700000" scaled="1"/>
              </a:gradFill>
              <a:ln w="38100" algn="ctr">
                <a:noFill/>
                <a:miter lim="800000"/>
                <a:headEnd/>
                <a:tailEnd/>
              </a:ln>
              <a:effectLst/>
            </p:spPr>
            <p:txBody>
              <a:bodyPr wrap="none" tIns="90000" bIns="90000" anchor="ctr"/>
              <a:lstStyle/>
              <a:p>
                <a:pPr>
                  <a:lnSpc>
                    <a:spcPct val="90000"/>
                  </a:lnSpc>
                  <a:defRPr/>
                </a:pPr>
                <a:endParaRPr lang="en-US" sz="1800" dirty="0">
                  <a:solidFill>
                    <a:srgbClr val="515151"/>
                  </a:solidFill>
                </a:endParaRPr>
              </a:p>
            </p:txBody>
          </p:sp>
          <p:sp>
            <p:nvSpPr>
              <p:cNvPr id="12" name="Rectangle 98"/>
              <p:cNvSpPr>
                <a:spLocks noChangeArrowheads="1"/>
              </p:cNvSpPr>
              <p:nvPr/>
            </p:nvSpPr>
            <p:spPr bwMode="auto">
              <a:xfrm>
                <a:off x="2959" y="3515"/>
                <a:ext cx="86" cy="73"/>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515151"/>
                  </a:solidFill>
                </a:endParaRPr>
              </a:p>
            </p:txBody>
          </p:sp>
          <p:sp>
            <p:nvSpPr>
              <p:cNvPr id="13" name="Rectangle 99"/>
              <p:cNvSpPr>
                <a:spLocks noChangeArrowheads="1"/>
              </p:cNvSpPr>
              <p:nvPr/>
            </p:nvSpPr>
            <p:spPr bwMode="auto">
              <a:xfrm>
                <a:off x="2959" y="3610"/>
                <a:ext cx="86" cy="71"/>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515151"/>
                  </a:solidFill>
                </a:endParaRPr>
              </a:p>
            </p:txBody>
          </p:sp>
          <p:sp>
            <p:nvSpPr>
              <p:cNvPr id="14" name="Rectangle 100"/>
              <p:cNvSpPr>
                <a:spLocks noChangeArrowheads="1"/>
              </p:cNvSpPr>
              <p:nvPr/>
            </p:nvSpPr>
            <p:spPr bwMode="auto">
              <a:xfrm>
                <a:off x="2959" y="3706"/>
                <a:ext cx="86" cy="73"/>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515151"/>
                  </a:solidFill>
                </a:endParaRPr>
              </a:p>
            </p:txBody>
          </p:sp>
          <p:grpSp>
            <p:nvGrpSpPr>
              <p:cNvPr id="5" name="Group 101"/>
              <p:cNvGrpSpPr>
                <a:grpSpLocks/>
              </p:cNvGrpSpPr>
              <p:nvPr/>
            </p:nvGrpSpPr>
            <p:grpSpPr bwMode="auto">
              <a:xfrm>
                <a:off x="3076" y="3529"/>
                <a:ext cx="170" cy="265"/>
                <a:chOff x="2685" y="3490"/>
                <a:chExt cx="327" cy="247"/>
              </a:xfrm>
            </p:grpSpPr>
            <p:sp>
              <p:nvSpPr>
                <p:cNvPr id="17" name="Rectangle 102"/>
                <p:cNvSpPr>
                  <a:spLocks noChangeArrowheads="1"/>
                </p:cNvSpPr>
                <p:nvPr/>
              </p:nvSpPr>
              <p:spPr bwMode="auto">
                <a:xfrm>
                  <a:off x="2685" y="349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515151"/>
                    </a:solidFill>
                  </a:endParaRPr>
                </a:p>
              </p:txBody>
            </p:sp>
            <p:sp>
              <p:nvSpPr>
                <p:cNvPr id="18" name="Rectangle 103"/>
                <p:cNvSpPr>
                  <a:spLocks noChangeArrowheads="1"/>
                </p:cNvSpPr>
                <p:nvPr/>
              </p:nvSpPr>
              <p:spPr bwMode="auto">
                <a:xfrm>
                  <a:off x="2685" y="3545"/>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515151"/>
                    </a:solidFill>
                  </a:endParaRPr>
                </a:p>
              </p:txBody>
            </p:sp>
            <p:sp>
              <p:nvSpPr>
                <p:cNvPr id="19" name="Rectangle 104"/>
                <p:cNvSpPr>
                  <a:spLocks noChangeArrowheads="1"/>
                </p:cNvSpPr>
                <p:nvPr/>
              </p:nvSpPr>
              <p:spPr bwMode="auto">
                <a:xfrm>
                  <a:off x="2685" y="360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515151"/>
                    </a:solidFill>
                  </a:endParaRPr>
                </a:p>
              </p:txBody>
            </p:sp>
            <p:sp>
              <p:nvSpPr>
                <p:cNvPr id="20" name="Rectangle 105"/>
                <p:cNvSpPr>
                  <a:spLocks noChangeArrowheads="1"/>
                </p:cNvSpPr>
                <p:nvPr/>
              </p:nvSpPr>
              <p:spPr bwMode="auto">
                <a:xfrm>
                  <a:off x="2685" y="3655"/>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515151"/>
                    </a:solidFill>
                  </a:endParaRPr>
                </a:p>
              </p:txBody>
            </p:sp>
            <p:sp>
              <p:nvSpPr>
                <p:cNvPr id="21" name="Rectangle 106"/>
                <p:cNvSpPr>
                  <a:spLocks noChangeArrowheads="1"/>
                </p:cNvSpPr>
                <p:nvPr/>
              </p:nvSpPr>
              <p:spPr bwMode="auto">
                <a:xfrm>
                  <a:off x="2685" y="371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515151"/>
                    </a:solidFill>
                  </a:endParaRPr>
                </a:p>
              </p:txBody>
            </p:sp>
          </p:grpSp>
          <p:sp>
            <p:nvSpPr>
              <p:cNvPr id="16" name="Rectangle 107"/>
              <p:cNvSpPr>
                <a:spLocks noChangeArrowheads="1"/>
              </p:cNvSpPr>
              <p:nvPr/>
            </p:nvSpPr>
            <p:spPr bwMode="auto">
              <a:xfrm>
                <a:off x="2926" y="3398"/>
                <a:ext cx="351" cy="420"/>
              </a:xfrm>
              <a:prstGeom prst="rect">
                <a:avLst/>
              </a:prstGeom>
              <a:noFill/>
              <a:ln w="25400" algn="ctr">
                <a:solidFill>
                  <a:schemeClr val="bg2"/>
                </a:solidFill>
                <a:miter lim="800000"/>
                <a:headEnd/>
                <a:tailEnd/>
              </a:ln>
            </p:spPr>
            <p:txBody>
              <a:bodyPr wrap="none" tIns="90000" bIns="90000" anchor="ctr"/>
              <a:lstStyle/>
              <a:p>
                <a:pPr>
                  <a:lnSpc>
                    <a:spcPct val="90000"/>
                  </a:lnSpc>
                </a:pPr>
                <a:endParaRPr lang="ga-IE" sz="1800" smtClean="0">
                  <a:solidFill>
                    <a:srgbClr val="515151"/>
                  </a:solidFill>
                </a:endParaRPr>
              </a:p>
            </p:txBody>
          </p:sp>
        </p:grpSp>
      </p:grpSp>
      <p:grpSp>
        <p:nvGrpSpPr>
          <p:cNvPr id="9" name="Group 21"/>
          <p:cNvGrpSpPr/>
          <p:nvPr/>
        </p:nvGrpSpPr>
        <p:grpSpPr>
          <a:xfrm>
            <a:off x="2500171" y="2736329"/>
            <a:ext cx="1388783" cy="1213657"/>
            <a:chOff x="1409502" y="2379068"/>
            <a:chExt cx="1388783" cy="1213657"/>
          </a:xfrm>
        </p:grpSpPr>
        <p:grpSp>
          <p:nvGrpSpPr>
            <p:cNvPr id="15" name="Group 50"/>
            <p:cNvGrpSpPr/>
            <p:nvPr/>
          </p:nvGrpSpPr>
          <p:grpSpPr>
            <a:xfrm>
              <a:off x="1570477" y="2379068"/>
              <a:ext cx="764121" cy="814109"/>
              <a:chOff x="648119" y="3625811"/>
              <a:chExt cx="601561" cy="631230"/>
            </a:xfrm>
          </p:grpSpPr>
          <p:grpSp>
            <p:nvGrpSpPr>
              <p:cNvPr id="22" name="Group 203"/>
              <p:cNvGrpSpPr>
                <a:grpSpLocks/>
              </p:cNvGrpSpPr>
              <p:nvPr/>
            </p:nvGrpSpPr>
            <p:grpSpPr bwMode="auto">
              <a:xfrm>
                <a:off x="952919" y="3961091"/>
                <a:ext cx="296761" cy="295950"/>
                <a:chOff x="3794125" y="1600200"/>
                <a:chExt cx="976312" cy="977900"/>
              </a:xfrm>
            </p:grpSpPr>
            <p:pic>
              <p:nvPicPr>
                <p:cNvPr id="34" name="Picture 2" descr="C:\Documents and Settings\rgould\Desktop\Icon.png"/>
                <p:cNvPicPr>
                  <a:picLocks noChangeAspect="1" noChangeArrowheads="1"/>
                </p:cNvPicPr>
                <p:nvPr/>
              </p:nvPicPr>
              <p:blipFill>
                <a:blip r:embed="rId3" cstate="print"/>
                <a:srcRect/>
                <a:stretch>
                  <a:fillRect/>
                </a:stretch>
              </p:blipFill>
              <p:spPr bwMode="auto">
                <a:xfrm>
                  <a:off x="3794125" y="1600200"/>
                  <a:ext cx="976312" cy="977900"/>
                </a:xfrm>
                <a:prstGeom prst="rect">
                  <a:avLst/>
                </a:prstGeom>
                <a:noFill/>
                <a:ln w="9525">
                  <a:noFill/>
                  <a:miter lim="800000"/>
                  <a:headEnd/>
                  <a:tailEnd/>
                </a:ln>
              </p:spPr>
            </p:pic>
            <p:pic>
              <p:nvPicPr>
                <p:cNvPr id="35" name="Picture 34" descr="C:\Documents and Settings\rgould\Desktop\people.png"/>
                <p:cNvPicPr>
                  <a:picLocks noChangeAspect="1" noChangeArrowheads="1"/>
                </p:cNvPicPr>
                <p:nvPr/>
              </p:nvPicPr>
              <p:blipFill>
                <a:blip r:embed="rId4" cstate="print"/>
                <a:srcRect/>
                <a:stretch>
                  <a:fillRect/>
                </a:stretch>
              </p:blipFill>
              <p:spPr bwMode="auto">
                <a:xfrm>
                  <a:off x="3794903" y="1600200"/>
                  <a:ext cx="975534" cy="977121"/>
                </a:xfrm>
                <a:prstGeom prst="rect">
                  <a:avLst/>
                </a:prstGeom>
                <a:noFill/>
                <a:ln w="9525">
                  <a:noFill/>
                  <a:miter lim="800000"/>
                  <a:headEnd/>
                  <a:tailEnd/>
                </a:ln>
              </p:spPr>
            </p:pic>
            <p:pic>
              <p:nvPicPr>
                <p:cNvPr id="36" name="Picture 3" descr="C:\Documents and Settings\rgould\Desktop\reflection.png"/>
                <p:cNvPicPr>
                  <a:picLocks noChangeAspect="1" noChangeArrowheads="1"/>
                </p:cNvPicPr>
                <p:nvPr/>
              </p:nvPicPr>
              <p:blipFill>
                <a:blip r:embed="rId5" cstate="print"/>
                <a:srcRect/>
                <a:stretch>
                  <a:fillRect/>
                </a:stretch>
              </p:blipFill>
              <p:spPr bwMode="auto">
                <a:xfrm>
                  <a:off x="3794125" y="1600200"/>
                  <a:ext cx="976312" cy="977900"/>
                </a:xfrm>
                <a:prstGeom prst="rect">
                  <a:avLst/>
                </a:prstGeom>
                <a:noFill/>
                <a:ln w="9525">
                  <a:noFill/>
                  <a:miter lim="800000"/>
                  <a:headEnd/>
                  <a:tailEnd/>
                </a:ln>
              </p:spPr>
            </p:pic>
          </p:grpSp>
          <p:grpSp>
            <p:nvGrpSpPr>
              <p:cNvPr id="23" name="Group 203"/>
              <p:cNvGrpSpPr>
                <a:grpSpLocks/>
              </p:cNvGrpSpPr>
              <p:nvPr/>
            </p:nvGrpSpPr>
            <p:grpSpPr bwMode="auto">
              <a:xfrm>
                <a:off x="932599" y="3625811"/>
                <a:ext cx="296761" cy="295950"/>
                <a:chOff x="3794125" y="1600200"/>
                <a:chExt cx="976312" cy="977900"/>
              </a:xfrm>
            </p:grpSpPr>
            <p:pic>
              <p:nvPicPr>
                <p:cNvPr id="31" name="Picture 2" descr="C:\Documents and Settings\rgould\Desktop\Icon.png"/>
                <p:cNvPicPr>
                  <a:picLocks noChangeAspect="1" noChangeArrowheads="1"/>
                </p:cNvPicPr>
                <p:nvPr/>
              </p:nvPicPr>
              <p:blipFill>
                <a:blip r:embed="rId3" cstate="print"/>
                <a:srcRect/>
                <a:stretch>
                  <a:fillRect/>
                </a:stretch>
              </p:blipFill>
              <p:spPr bwMode="auto">
                <a:xfrm>
                  <a:off x="3794125" y="1600200"/>
                  <a:ext cx="976312" cy="977900"/>
                </a:xfrm>
                <a:prstGeom prst="rect">
                  <a:avLst/>
                </a:prstGeom>
                <a:noFill/>
                <a:ln w="9525">
                  <a:noFill/>
                  <a:miter lim="800000"/>
                  <a:headEnd/>
                  <a:tailEnd/>
                </a:ln>
              </p:spPr>
            </p:pic>
            <p:pic>
              <p:nvPicPr>
                <p:cNvPr id="32" name="Picture 31" descr="C:\Documents and Settings\rgould\Desktop\people.png"/>
                <p:cNvPicPr>
                  <a:picLocks noChangeAspect="1" noChangeArrowheads="1"/>
                </p:cNvPicPr>
                <p:nvPr/>
              </p:nvPicPr>
              <p:blipFill>
                <a:blip r:embed="rId4" cstate="print"/>
                <a:srcRect/>
                <a:stretch>
                  <a:fillRect/>
                </a:stretch>
              </p:blipFill>
              <p:spPr bwMode="auto">
                <a:xfrm>
                  <a:off x="3794903" y="1600200"/>
                  <a:ext cx="975534" cy="977121"/>
                </a:xfrm>
                <a:prstGeom prst="rect">
                  <a:avLst/>
                </a:prstGeom>
                <a:noFill/>
                <a:ln w="9525">
                  <a:noFill/>
                  <a:miter lim="800000"/>
                  <a:headEnd/>
                  <a:tailEnd/>
                </a:ln>
              </p:spPr>
            </p:pic>
            <p:pic>
              <p:nvPicPr>
                <p:cNvPr id="33" name="Picture 3" descr="C:\Documents and Settings\rgould\Desktop\reflection.png"/>
                <p:cNvPicPr>
                  <a:picLocks noChangeAspect="1" noChangeArrowheads="1"/>
                </p:cNvPicPr>
                <p:nvPr/>
              </p:nvPicPr>
              <p:blipFill>
                <a:blip r:embed="rId5" cstate="print"/>
                <a:srcRect/>
                <a:stretch>
                  <a:fillRect/>
                </a:stretch>
              </p:blipFill>
              <p:spPr bwMode="auto">
                <a:xfrm>
                  <a:off x="3794125" y="1600200"/>
                  <a:ext cx="976312" cy="977900"/>
                </a:xfrm>
                <a:prstGeom prst="rect">
                  <a:avLst/>
                </a:prstGeom>
                <a:noFill/>
                <a:ln w="9525">
                  <a:noFill/>
                  <a:miter lim="800000"/>
                  <a:headEnd/>
                  <a:tailEnd/>
                </a:ln>
              </p:spPr>
            </p:pic>
          </p:grpSp>
          <p:grpSp>
            <p:nvGrpSpPr>
              <p:cNvPr id="25" name="Group 203"/>
              <p:cNvGrpSpPr>
                <a:grpSpLocks/>
              </p:cNvGrpSpPr>
              <p:nvPr/>
            </p:nvGrpSpPr>
            <p:grpSpPr bwMode="auto">
              <a:xfrm>
                <a:off x="648119" y="3808691"/>
                <a:ext cx="296761" cy="295950"/>
                <a:chOff x="3794125" y="1600200"/>
                <a:chExt cx="976312" cy="977900"/>
              </a:xfrm>
            </p:grpSpPr>
            <p:pic>
              <p:nvPicPr>
                <p:cNvPr id="28" name="Picture 2" descr="C:\Documents and Settings\rgould\Desktop\Icon.png"/>
                <p:cNvPicPr>
                  <a:picLocks noChangeAspect="1" noChangeArrowheads="1"/>
                </p:cNvPicPr>
                <p:nvPr/>
              </p:nvPicPr>
              <p:blipFill>
                <a:blip r:embed="rId3" cstate="print"/>
                <a:srcRect/>
                <a:stretch>
                  <a:fillRect/>
                </a:stretch>
              </p:blipFill>
              <p:spPr bwMode="auto">
                <a:xfrm>
                  <a:off x="3794125" y="1600200"/>
                  <a:ext cx="976312" cy="977900"/>
                </a:xfrm>
                <a:prstGeom prst="rect">
                  <a:avLst/>
                </a:prstGeom>
                <a:noFill/>
                <a:ln w="9525">
                  <a:noFill/>
                  <a:miter lim="800000"/>
                  <a:headEnd/>
                  <a:tailEnd/>
                </a:ln>
              </p:spPr>
            </p:pic>
            <p:pic>
              <p:nvPicPr>
                <p:cNvPr id="29" name="Picture 28" descr="C:\Documents and Settings\rgould\Desktop\people.png"/>
                <p:cNvPicPr>
                  <a:picLocks noChangeAspect="1" noChangeArrowheads="1"/>
                </p:cNvPicPr>
                <p:nvPr/>
              </p:nvPicPr>
              <p:blipFill>
                <a:blip r:embed="rId4" cstate="print"/>
                <a:srcRect/>
                <a:stretch>
                  <a:fillRect/>
                </a:stretch>
              </p:blipFill>
              <p:spPr bwMode="auto">
                <a:xfrm>
                  <a:off x="3794903" y="1600200"/>
                  <a:ext cx="975534" cy="977121"/>
                </a:xfrm>
                <a:prstGeom prst="rect">
                  <a:avLst/>
                </a:prstGeom>
                <a:noFill/>
                <a:ln w="9525">
                  <a:noFill/>
                  <a:miter lim="800000"/>
                  <a:headEnd/>
                  <a:tailEnd/>
                </a:ln>
              </p:spPr>
            </p:pic>
            <p:pic>
              <p:nvPicPr>
                <p:cNvPr id="30" name="Picture 3" descr="C:\Documents and Settings\rgould\Desktop\reflection.png"/>
                <p:cNvPicPr>
                  <a:picLocks noChangeAspect="1" noChangeArrowheads="1"/>
                </p:cNvPicPr>
                <p:nvPr/>
              </p:nvPicPr>
              <p:blipFill>
                <a:blip r:embed="rId5" cstate="print"/>
                <a:srcRect/>
                <a:stretch>
                  <a:fillRect/>
                </a:stretch>
              </p:blipFill>
              <p:spPr bwMode="auto">
                <a:xfrm>
                  <a:off x="3794125" y="1600200"/>
                  <a:ext cx="976312" cy="977900"/>
                </a:xfrm>
                <a:prstGeom prst="rect">
                  <a:avLst/>
                </a:prstGeom>
                <a:noFill/>
                <a:ln w="9525">
                  <a:noFill/>
                  <a:miter lim="800000"/>
                  <a:headEnd/>
                  <a:tailEnd/>
                </a:ln>
              </p:spPr>
            </p:pic>
          </p:grpSp>
        </p:grpSp>
        <p:sp>
          <p:nvSpPr>
            <p:cNvPr id="24" name="TextBox 23"/>
            <p:cNvSpPr txBox="1"/>
            <p:nvPr/>
          </p:nvSpPr>
          <p:spPr>
            <a:xfrm>
              <a:off x="1409502" y="3192615"/>
              <a:ext cx="1388783" cy="400110"/>
            </a:xfrm>
            <a:prstGeom prst="rect">
              <a:avLst/>
            </a:prstGeom>
            <a:noFill/>
          </p:spPr>
          <p:txBody>
            <a:bodyPr wrap="square" rtlCol="0">
              <a:spAutoFit/>
            </a:bodyPr>
            <a:lstStyle/>
            <a:p>
              <a:pPr algn="ctr"/>
              <a:r>
                <a:rPr lang="en-US" sz="1000" b="1" dirty="0" smtClean="0">
                  <a:solidFill>
                    <a:srgbClr val="515151"/>
                  </a:solidFill>
                  <a:latin typeface="Arial" pitchFamily="34" charset="0"/>
                </a:rPr>
                <a:t>Desired Customer Contact List</a:t>
              </a:r>
            </a:p>
          </p:txBody>
        </p:sp>
      </p:grpSp>
      <p:grpSp>
        <p:nvGrpSpPr>
          <p:cNvPr id="26" name="Group 41"/>
          <p:cNvGrpSpPr/>
          <p:nvPr/>
        </p:nvGrpSpPr>
        <p:grpSpPr>
          <a:xfrm>
            <a:off x="4224694" y="2621065"/>
            <a:ext cx="1784732" cy="1366401"/>
            <a:chOff x="1746320" y="4830541"/>
            <a:chExt cx="1189473" cy="928193"/>
          </a:xfrm>
        </p:grpSpPr>
        <p:pic>
          <p:nvPicPr>
            <p:cNvPr id="38" name="Picture 22" descr="server_corp_blue"/>
            <p:cNvPicPr>
              <a:picLocks noChangeAspect="1" noChangeArrowheads="1"/>
            </p:cNvPicPr>
            <p:nvPr/>
          </p:nvPicPr>
          <p:blipFill>
            <a:blip r:embed="rId6" cstate="print"/>
            <a:srcRect/>
            <a:stretch>
              <a:fillRect/>
            </a:stretch>
          </p:blipFill>
          <p:spPr bwMode="auto">
            <a:xfrm>
              <a:off x="2110153" y="4830541"/>
              <a:ext cx="474785" cy="752573"/>
            </a:xfrm>
            <a:prstGeom prst="rect">
              <a:avLst/>
            </a:prstGeom>
            <a:noFill/>
            <a:ln w="9525">
              <a:noFill/>
              <a:miter lim="800000"/>
              <a:headEnd/>
              <a:tailEnd/>
            </a:ln>
          </p:spPr>
        </p:pic>
        <p:sp>
          <p:nvSpPr>
            <p:cNvPr id="39" name="TextBox 38"/>
            <p:cNvSpPr txBox="1"/>
            <p:nvPr/>
          </p:nvSpPr>
          <p:spPr>
            <a:xfrm>
              <a:off x="1746320" y="5581023"/>
              <a:ext cx="1189473" cy="177711"/>
            </a:xfrm>
            <a:prstGeom prst="rect">
              <a:avLst/>
            </a:prstGeom>
            <a:noFill/>
          </p:spPr>
          <p:txBody>
            <a:bodyPr wrap="square" rtlCol="0">
              <a:spAutoFit/>
            </a:bodyPr>
            <a:lstStyle/>
            <a:p>
              <a:pPr algn="ctr"/>
              <a:r>
                <a:rPr lang="en-US" sz="1100" b="1" dirty="0" smtClean="0">
                  <a:solidFill>
                    <a:srgbClr val="515151"/>
                  </a:solidFill>
                  <a:latin typeface="Arial" pitchFamily="34" charset="0"/>
                </a:rPr>
                <a:t>Proactive Contact</a:t>
              </a:r>
            </a:p>
          </p:txBody>
        </p:sp>
      </p:grpSp>
      <p:grpSp>
        <p:nvGrpSpPr>
          <p:cNvPr id="27" name="Group 66"/>
          <p:cNvGrpSpPr/>
          <p:nvPr/>
        </p:nvGrpSpPr>
        <p:grpSpPr>
          <a:xfrm>
            <a:off x="6852490" y="5087627"/>
            <a:ext cx="1784734" cy="1423054"/>
            <a:chOff x="6852490" y="5087627"/>
            <a:chExt cx="1784734" cy="1423054"/>
          </a:xfrm>
        </p:grpSpPr>
        <p:grpSp>
          <p:nvGrpSpPr>
            <p:cNvPr id="37" name="Group 39"/>
            <p:cNvGrpSpPr/>
            <p:nvPr/>
          </p:nvGrpSpPr>
          <p:grpSpPr>
            <a:xfrm>
              <a:off x="6852490" y="5087627"/>
              <a:ext cx="1784734" cy="1423054"/>
              <a:chOff x="6246561" y="2355730"/>
              <a:chExt cx="1784734" cy="1423054"/>
            </a:xfrm>
          </p:grpSpPr>
          <p:sp>
            <p:nvSpPr>
              <p:cNvPr id="41" name="Oval 35"/>
              <p:cNvSpPr>
                <a:spLocks noChangeArrowheads="1"/>
              </p:cNvSpPr>
              <p:nvPr/>
            </p:nvSpPr>
            <p:spPr bwMode="auto">
              <a:xfrm>
                <a:off x="6246561" y="2357609"/>
                <a:ext cx="1784734" cy="1421175"/>
              </a:xfrm>
              <a:prstGeom prst="ellipse">
                <a:avLst/>
              </a:prstGeom>
              <a:gradFill rotWithShape="1">
                <a:gsLst>
                  <a:gs pos="0">
                    <a:srgbClr val="FFFFFF"/>
                  </a:gs>
                  <a:gs pos="100000">
                    <a:srgbClr val="CCFFFF"/>
                  </a:gs>
                </a:gsLst>
                <a:path path="shape">
                  <a:fillToRect l="50000" t="50000" r="50000" b="50000"/>
                </a:path>
              </a:gradFill>
              <a:ln w="9525">
                <a:solidFill>
                  <a:srgbClr val="CCFFFF"/>
                </a:solidFill>
                <a:round/>
                <a:headEnd/>
                <a:tailEnd/>
              </a:ln>
            </p:spPr>
            <p:txBody>
              <a:bodyPr anchor="ctr"/>
              <a:lstStyle/>
              <a:p>
                <a:pPr algn="ctr">
                  <a:defRPr/>
                </a:pPr>
                <a:endParaRPr lang="en-US" sz="1050" dirty="0">
                  <a:solidFill>
                    <a:srgbClr val="515151"/>
                  </a:solidFill>
                </a:endParaRPr>
              </a:p>
            </p:txBody>
          </p:sp>
          <p:grpSp>
            <p:nvGrpSpPr>
              <p:cNvPr id="40" name="Group 28"/>
              <p:cNvGrpSpPr/>
              <p:nvPr/>
            </p:nvGrpSpPr>
            <p:grpSpPr>
              <a:xfrm>
                <a:off x="7126915" y="2883243"/>
                <a:ext cx="535595" cy="451692"/>
                <a:chOff x="5108980" y="1857951"/>
                <a:chExt cx="1102256" cy="833119"/>
              </a:xfrm>
            </p:grpSpPr>
            <p:pic>
              <p:nvPicPr>
                <p:cNvPr id="53" name="Picture 9" descr="Q:\Ryan\AVAYA\Presentations 12.09\Marshall Reed\headset.png"/>
                <p:cNvPicPr>
                  <a:picLocks noChangeAspect="1" noChangeArrowheads="1"/>
                </p:cNvPicPr>
                <p:nvPr/>
              </p:nvPicPr>
              <p:blipFill>
                <a:blip r:embed="rId7" cstate="print"/>
                <a:srcRect/>
                <a:stretch>
                  <a:fillRect/>
                </a:stretch>
              </p:blipFill>
              <p:spPr bwMode="auto">
                <a:xfrm>
                  <a:off x="5108980" y="1857951"/>
                  <a:ext cx="822061" cy="822382"/>
                </a:xfrm>
                <a:prstGeom prst="rect">
                  <a:avLst/>
                </a:prstGeom>
                <a:noFill/>
                <a:ln w="9525">
                  <a:noFill/>
                  <a:miter lim="800000"/>
                  <a:headEnd/>
                  <a:tailEnd/>
                </a:ln>
              </p:spPr>
            </p:pic>
            <p:grpSp>
              <p:nvGrpSpPr>
                <p:cNvPr id="42" name="Group 16"/>
                <p:cNvGrpSpPr/>
                <p:nvPr/>
              </p:nvGrpSpPr>
              <p:grpSpPr>
                <a:xfrm>
                  <a:off x="5759060" y="2238672"/>
                  <a:ext cx="452176" cy="452398"/>
                  <a:chOff x="7517522" y="3003603"/>
                  <a:chExt cx="452176" cy="452398"/>
                </a:xfrm>
              </p:grpSpPr>
              <p:sp>
                <p:nvSpPr>
                  <p:cNvPr id="55" name="Oval 384"/>
                  <p:cNvSpPr>
                    <a:spLocks noChangeArrowheads="1"/>
                  </p:cNvSpPr>
                  <p:nvPr/>
                </p:nvSpPr>
                <p:spPr bwMode="auto">
                  <a:xfrm>
                    <a:off x="7517522" y="3003603"/>
                    <a:ext cx="452176" cy="452398"/>
                  </a:xfrm>
                  <a:prstGeom prst="ellipse">
                    <a:avLst/>
                  </a:prstGeom>
                  <a:solidFill>
                    <a:srgbClr val="FFFFFF"/>
                  </a:solidFill>
                  <a:ln w="9525">
                    <a:solidFill>
                      <a:srgbClr val="CC0000"/>
                    </a:solidFill>
                    <a:round/>
                    <a:headEnd/>
                    <a:tailEnd/>
                  </a:ln>
                  <a:effectLst>
                    <a:glow rad="63500">
                      <a:srgbClr val="800000">
                        <a:alpha val="40000"/>
                      </a:srgbClr>
                    </a:glow>
                    <a:outerShdw blurRad="50800" dist="38100" dir="2700000" algn="tl" rotWithShape="0">
                      <a:prstClr val="black">
                        <a:alpha val="40000"/>
                      </a:prstClr>
                    </a:outerShdw>
                  </a:effectLst>
                </p:spPr>
                <p:txBody>
                  <a:bodyPr wrap="none" lIns="0" tIns="0" rIns="0" bIns="0" anchor="ctr"/>
                  <a:lstStyle/>
                  <a:p>
                    <a:pPr algn="ctr">
                      <a:defRPr/>
                    </a:pPr>
                    <a:endParaRPr lang="en-US" sz="1800" dirty="0">
                      <a:solidFill>
                        <a:srgbClr val="515151"/>
                      </a:solidFill>
                      <a:latin typeface="Arial" pitchFamily="34" charset="0"/>
                    </a:endParaRPr>
                  </a:p>
                </p:txBody>
              </p:sp>
              <p:pic>
                <p:nvPicPr>
                  <p:cNvPr id="56" name="Picture 385"/>
                  <p:cNvPicPr>
                    <a:picLocks noChangeAspect="1" noChangeArrowheads="1"/>
                  </p:cNvPicPr>
                  <p:nvPr/>
                </p:nvPicPr>
                <p:blipFill>
                  <a:blip r:embed="rId8" cstate="print"/>
                  <a:srcRect/>
                  <a:stretch>
                    <a:fillRect/>
                  </a:stretch>
                </p:blipFill>
                <p:spPr bwMode="auto">
                  <a:xfrm>
                    <a:off x="7554803" y="3102264"/>
                    <a:ext cx="372805" cy="226198"/>
                  </a:xfrm>
                  <a:prstGeom prst="rect">
                    <a:avLst/>
                  </a:prstGeom>
                  <a:noFill/>
                  <a:ln w="9525">
                    <a:noFill/>
                    <a:miter lim="800000"/>
                    <a:headEnd/>
                    <a:tailEnd/>
                  </a:ln>
                </p:spPr>
              </p:pic>
            </p:grpSp>
          </p:grpSp>
          <p:grpSp>
            <p:nvGrpSpPr>
              <p:cNvPr id="43" name="Group 28"/>
              <p:cNvGrpSpPr/>
              <p:nvPr/>
            </p:nvGrpSpPr>
            <p:grpSpPr>
              <a:xfrm>
                <a:off x="6896337" y="2355730"/>
                <a:ext cx="535595" cy="451692"/>
                <a:chOff x="5108980" y="1857951"/>
                <a:chExt cx="1102256" cy="833119"/>
              </a:xfrm>
            </p:grpSpPr>
            <p:pic>
              <p:nvPicPr>
                <p:cNvPr id="49" name="Picture 9" descr="Q:\Ryan\AVAYA\Presentations 12.09\Marshall Reed\headset.png"/>
                <p:cNvPicPr>
                  <a:picLocks noChangeAspect="1" noChangeArrowheads="1"/>
                </p:cNvPicPr>
                <p:nvPr/>
              </p:nvPicPr>
              <p:blipFill>
                <a:blip r:embed="rId7" cstate="print"/>
                <a:srcRect/>
                <a:stretch>
                  <a:fillRect/>
                </a:stretch>
              </p:blipFill>
              <p:spPr bwMode="auto">
                <a:xfrm>
                  <a:off x="5108980" y="1857951"/>
                  <a:ext cx="822061" cy="822382"/>
                </a:xfrm>
                <a:prstGeom prst="rect">
                  <a:avLst/>
                </a:prstGeom>
                <a:noFill/>
                <a:ln w="9525">
                  <a:noFill/>
                  <a:miter lim="800000"/>
                  <a:headEnd/>
                  <a:tailEnd/>
                </a:ln>
              </p:spPr>
            </p:pic>
            <p:grpSp>
              <p:nvGrpSpPr>
                <p:cNvPr id="44" name="Group 16"/>
                <p:cNvGrpSpPr/>
                <p:nvPr/>
              </p:nvGrpSpPr>
              <p:grpSpPr>
                <a:xfrm>
                  <a:off x="5759060" y="2238672"/>
                  <a:ext cx="452176" cy="452398"/>
                  <a:chOff x="7517522" y="3003603"/>
                  <a:chExt cx="452176" cy="452398"/>
                </a:xfrm>
              </p:grpSpPr>
              <p:sp>
                <p:nvSpPr>
                  <p:cNvPr id="51" name="Oval 384"/>
                  <p:cNvSpPr>
                    <a:spLocks noChangeArrowheads="1"/>
                  </p:cNvSpPr>
                  <p:nvPr/>
                </p:nvSpPr>
                <p:spPr bwMode="auto">
                  <a:xfrm>
                    <a:off x="7517522" y="3003603"/>
                    <a:ext cx="452176" cy="452398"/>
                  </a:xfrm>
                  <a:prstGeom prst="ellipse">
                    <a:avLst/>
                  </a:prstGeom>
                  <a:solidFill>
                    <a:srgbClr val="FFFFFF"/>
                  </a:solidFill>
                  <a:ln w="9525">
                    <a:solidFill>
                      <a:srgbClr val="CC0000"/>
                    </a:solidFill>
                    <a:round/>
                    <a:headEnd/>
                    <a:tailEnd/>
                  </a:ln>
                  <a:effectLst>
                    <a:glow rad="63500">
                      <a:srgbClr val="800000">
                        <a:alpha val="40000"/>
                      </a:srgbClr>
                    </a:glow>
                    <a:outerShdw blurRad="50800" dist="38100" dir="2700000" algn="tl" rotWithShape="0">
                      <a:prstClr val="black">
                        <a:alpha val="40000"/>
                      </a:prstClr>
                    </a:outerShdw>
                  </a:effectLst>
                </p:spPr>
                <p:txBody>
                  <a:bodyPr wrap="none" lIns="0" tIns="0" rIns="0" bIns="0" anchor="ctr"/>
                  <a:lstStyle/>
                  <a:p>
                    <a:pPr algn="ctr">
                      <a:defRPr/>
                    </a:pPr>
                    <a:endParaRPr lang="en-US" sz="1800" dirty="0">
                      <a:solidFill>
                        <a:srgbClr val="515151"/>
                      </a:solidFill>
                      <a:latin typeface="Arial" pitchFamily="34" charset="0"/>
                    </a:endParaRPr>
                  </a:p>
                </p:txBody>
              </p:sp>
              <p:pic>
                <p:nvPicPr>
                  <p:cNvPr id="52" name="Picture 385"/>
                  <p:cNvPicPr>
                    <a:picLocks noChangeAspect="1" noChangeArrowheads="1"/>
                  </p:cNvPicPr>
                  <p:nvPr/>
                </p:nvPicPr>
                <p:blipFill>
                  <a:blip r:embed="rId8" cstate="print"/>
                  <a:srcRect/>
                  <a:stretch>
                    <a:fillRect/>
                  </a:stretch>
                </p:blipFill>
                <p:spPr bwMode="auto">
                  <a:xfrm>
                    <a:off x="7554803" y="3102264"/>
                    <a:ext cx="372805" cy="226198"/>
                  </a:xfrm>
                  <a:prstGeom prst="rect">
                    <a:avLst/>
                  </a:prstGeom>
                  <a:noFill/>
                  <a:ln w="9525">
                    <a:noFill/>
                    <a:miter lim="800000"/>
                    <a:headEnd/>
                    <a:tailEnd/>
                  </a:ln>
                </p:spPr>
              </p:pic>
            </p:grpSp>
          </p:grpSp>
          <p:grpSp>
            <p:nvGrpSpPr>
              <p:cNvPr id="46" name="Group 28"/>
              <p:cNvGrpSpPr/>
              <p:nvPr/>
            </p:nvGrpSpPr>
            <p:grpSpPr>
              <a:xfrm>
                <a:off x="6498651" y="2785127"/>
                <a:ext cx="535595" cy="451692"/>
                <a:chOff x="5108980" y="1857951"/>
                <a:chExt cx="1102256" cy="833119"/>
              </a:xfrm>
            </p:grpSpPr>
            <p:pic>
              <p:nvPicPr>
                <p:cNvPr id="45" name="Picture 9" descr="Q:\Ryan\AVAYA\Presentations 12.09\Marshall Reed\headset.png"/>
                <p:cNvPicPr>
                  <a:picLocks noChangeAspect="1" noChangeArrowheads="1"/>
                </p:cNvPicPr>
                <p:nvPr/>
              </p:nvPicPr>
              <p:blipFill>
                <a:blip r:embed="rId7" cstate="print"/>
                <a:srcRect/>
                <a:stretch>
                  <a:fillRect/>
                </a:stretch>
              </p:blipFill>
              <p:spPr bwMode="auto">
                <a:xfrm>
                  <a:off x="5108980" y="1857951"/>
                  <a:ext cx="822061" cy="822382"/>
                </a:xfrm>
                <a:prstGeom prst="rect">
                  <a:avLst/>
                </a:prstGeom>
                <a:noFill/>
                <a:ln w="9525">
                  <a:noFill/>
                  <a:miter lim="800000"/>
                  <a:headEnd/>
                  <a:tailEnd/>
                </a:ln>
              </p:spPr>
            </p:pic>
            <p:grpSp>
              <p:nvGrpSpPr>
                <p:cNvPr id="50" name="Group 16"/>
                <p:cNvGrpSpPr/>
                <p:nvPr/>
              </p:nvGrpSpPr>
              <p:grpSpPr>
                <a:xfrm>
                  <a:off x="5759060" y="2238672"/>
                  <a:ext cx="452176" cy="452398"/>
                  <a:chOff x="7517522" y="3003603"/>
                  <a:chExt cx="452176" cy="452398"/>
                </a:xfrm>
              </p:grpSpPr>
              <p:sp>
                <p:nvSpPr>
                  <p:cNvPr id="47" name="Oval 384"/>
                  <p:cNvSpPr>
                    <a:spLocks noChangeArrowheads="1"/>
                  </p:cNvSpPr>
                  <p:nvPr/>
                </p:nvSpPr>
                <p:spPr bwMode="auto">
                  <a:xfrm>
                    <a:off x="7517522" y="3003603"/>
                    <a:ext cx="452176" cy="452398"/>
                  </a:xfrm>
                  <a:prstGeom prst="ellipse">
                    <a:avLst/>
                  </a:prstGeom>
                  <a:solidFill>
                    <a:srgbClr val="FFFFFF"/>
                  </a:solidFill>
                  <a:ln w="9525">
                    <a:solidFill>
                      <a:srgbClr val="CC0000"/>
                    </a:solidFill>
                    <a:round/>
                    <a:headEnd/>
                    <a:tailEnd/>
                  </a:ln>
                  <a:effectLst>
                    <a:glow rad="63500">
                      <a:srgbClr val="800000">
                        <a:alpha val="40000"/>
                      </a:srgbClr>
                    </a:glow>
                    <a:outerShdw blurRad="50800" dist="38100" dir="2700000" algn="tl" rotWithShape="0">
                      <a:prstClr val="black">
                        <a:alpha val="40000"/>
                      </a:prstClr>
                    </a:outerShdw>
                  </a:effectLst>
                </p:spPr>
                <p:txBody>
                  <a:bodyPr wrap="none" lIns="0" tIns="0" rIns="0" bIns="0" anchor="ctr"/>
                  <a:lstStyle/>
                  <a:p>
                    <a:pPr algn="ctr">
                      <a:defRPr/>
                    </a:pPr>
                    <a:endParaRPr lang="en-US" sz="1800" dirty="0">
                      <a:solidFill>
                        <a:srgbClr val="515151"/>
                      </a:solidFill>
                      <a:latin typeface="Arial" pitchFamily="34" charset="0"/>
                    </a:endParaRPr>
                  </a:p>
                </p:txBody>
              </p:sp>
              <p:pic>
                <p:nvPicPr>
                  <p:cNvPr id="48" name="Picture 385"/>
                  <p:cNvPicPr>
                    <a:picLocks noChangeAspect="1" noChangeArrowheads="1"/>
                  </p:cNvPicPr>
                  <p:nvPr/>
                </p:nvPicPr>
                <p:blipFill>
                  <a:blip r:embed="rId8" cstate="print"/>
                  <a:srcRect/>
                  <a:stretch>
                    <a:fillRect/>
                  </a:stretch>
                </p:blipFill>
                <p:spPr bwMode="auto">
                  <a:xfrm>
                    <a:off x="7554803" y="3102264"/>
                    <a:ext cx="372805" cy="226198"/>
                  </a:xfrm>
                  <a:prstGeom prst="rect">
                    <a:avLst/>
                  </a:prstGeom>
                  <a:noFill/>
                  <a:ln w="9525">
                    <a:noFill/>
                    <a:miter lim="800000"/>
                    <a:headEnd/>
                    <a:tailEnd/>
                  </a:ln>
                </p:spPr>
              </p:pic>
            </p:grpSp>
          </p:grpSp>
        </p:grpSp>
        <p:sp>
          <p:nvSpPr>
            <p:cNvPr id="61" name="TextBox 60"/>
            <p:cNvSpPr txBox="1"/>
            <p:nvPr/>
          </p:nvSpPr>
          <p:spPr>
            <a:xfrm>
              <a:off x="6931971" y="6094628"/>
              <a:ext cx="1672202" cy="400110"/>
            </a:xfrm>
            <a:prstGeom prst="rect">
              <a:avLst/>
            </a:prstGeom>
            <a:noFill/>
          </p:spPr>
          <p:txBody>
            <a:bodyPr wrap="square" rtlCol="0">
              <a:spAutoFit/>
            </a:bodyPr>
            <a:lstStyle/>
            <a:p>
              <a:pPr algn="ctr"/>
              <a:r>
                <a:rPr lang="en-US" sz="1000" b="1" dirty="0" smtClean="0">
                  <a:solidFill>
                    <a:srgbClr val="515151"/>
                  </a:solidFill>
                  <a:latin typeface="Arial" pitchFamily="34" charset="0"/>
                </a:rPr>
                <a:t>Proactive Contact Agents</a:t>
              </a:r>
            </a:p>
          </p:txBody>
        </p:sp>
      </p:grpSp>
      <p:sp>
        <p:nvSpPr>
          <p:cNvPr id="62" name="Text Box 4"/>
          <p:cNvSpPr txBox="1">
            <a:spLocks noChangeArrowheads="1"/>
          </p:cNvSpPr>
          <p:nvPr/>
        </p:nvSpPr>
        <p:spPr bwMode="auto">
          <a:xfrm>
            <a:off x="2229234" y="1451514"/>
            <a:ext cx="1847008" cy="1169551"/>
          </a:xfrm>
          <a:prstGeom prst="rect">
            <a:avLst/>
          </a:prstGeom>
          <a:noFill/>
          <a:ln w="9525" algn="ctr">
            <a:noFill/>
            <a:miter lim="800000"/>
            <a:headEnd/>
            <a:tailEnd/>
          </a:ln>
          <a:effectLst/>
        </p:spPr>
        <p:txBody>
          <a:bodyPr wrap="square">
            <a:spAutoFit/>
          </a:bodyPr>
          <a:lstStyle/>
          <a:p>
            <a:pPr algn="ctr">
              <a:spcBef>
                <a:spcPct val="50000"/>
              </a:spcBef>
            </a:pPr>
            <a:r>
              <a:rPr lang="en-US" sz="1400" dirty="0" smtClean="0">
                <a:solidFill>
                  <a:srgbClr val="515151"/>
                </a:solidFill>
                <a:ea typeface="ＭＳ Ｐゴシック"/>
                <a:cs typeface="Arial" charset="0"/>
              </a:rPr>
              <a:t>1. Customer </a:t>
            </a:r>
            <a:r>
              <a:rPr lang="en-US" sz="1400" dirty="0">
                <a:solidFill>
                  <a:srgbClr val="515151"/>
                </a:solidFill>
                <a:ea typeface="ＭＳ Ｐゴシック"/>
                <a:cs typeface="Arial" charset="0"/>
              </a:rPr>
              <a:t>selects </a:t>
            </a:r>
            <a:r>
              <a:rPr lang="en-US" sz="1400" dirty="0" smtClean="0">
                <a:solidFill>
                  <a:srgbClr val="515151"/>
                </a:solidFill>
                <a:ea typeface="ＭＳ Ｐゴシック"/>
                <a:cs typeface="Arial" charset="0"/>
              </a:rPr>
              <a:t> a </a:t>
            </a:r>
            <a:r>
              <a:rPr lang="en-US" sz="1400" dirty="0">
                <a:solidFill>
                  <a:srgbClr val="515151"/>
                </a:solidFill>
                <a:ea typeface="ＭＳ Ｐゴシック"/>
                <a:cs typeface="Arial" charset="0"/>
              </a:rPr>
              <a:t>subset of their </a:t>
            </a:r>
            <a:r>
              <a:rPr lang="en-US" sz="1400" dirty="0" smtClean="0">
                <a:solidFill>
                  <a:srgbClr val="515151"/>
                </a:solidFill>
                <a:ea typeface="ＭＳ Ｐゴシック"/>
                <a:cs typeface="Arial" charset="0"/>
              </a:rPr>
              <a:t>CDR </a:t>
            </a:r>
            <a:r>
              <a:rPr lang="en-US" sz="1400" dirty="0">
                <a:solidFill>
                  <a:srgbClr val="515151"/>
                </a:solidFill>
                <a:ea typeface="ＭＳ Ｐゴシック"/>
                <a:cs typeface="Arial" charset="0"/>
              </a:rPr>
              <a:t>and downloads </a:t>
            </a:r>
            <a:r>
              <a:rPr lang="en-US" sz="1400" dirty="0" smtClean="0">
                <a:solidFill>
                  <a:srgbClr val="515151"/>
                </a:solidFill>
                <a:ea typeface="ＭＳ Ｐゴシック"/>
                <a:cs typeface="Arial" charset="0"/>
              </a:rPr>
              <a:t>it to Proactive Contact</a:t>
            </a:r>
          </a:p>
        </p:txBody>
      </p:sp>
      <p:sp>
        <p:nvSpPr>
          <p:cNvPr id="63" name="Text Box 4"/>
          <p:cNvSpPr txBox="1">
            <a:spLocks noChangeArrowheads="1"/>
          </p:cNvSpPr>
          <p:nvPr/>
        </p:nvSpPr>
        <p:spPr bwMode="auto">
          <a:xfrm>
            <a:off x="4087258" y="1343792"/>
            <a:ext cx="2313541" cy="1277273"/>
          </a:xfrm>
          <a:prstGeom prst="rect">
            <a:avLst/>
          </a:prstGeom>
          <a:noFill/>
          <a:ln w="9525" algn="ctr">
            <a:noFill/>
            <a:miter lim="800000"/>
            <a:headEnd/>
            <a:tailEnd/>
          </a:ln>
          <a:effectLst/>
        </p:spPr>
        <p:txBody>
          <a:bodyPr wrap="square">
            <a:spAutoFit/>
          </a:bodyPr>
          <a:lstStyle/>
          <a:p>
            <a:pPr algn="ctr">
              <a:spcBef>
                <a:spcPct val="50000"/>
              </a:spcBef>
            </a:pPr>
            <a:r>
              <a:rPr lang="en-US" sz="1400" dirty="0" smtClean="0">
                <a:solidFill>
                  <a:srgbClr val="515151"/>
                </a:solidFill>
                <a:ea typeface="ＭＳ Ｐゴシック"/>
                <a:cs typeface="Arial" charset="0"/>
              </a:rPr>
              <a:t>   2a. Proactive Contact  turns subset of customer records into calling lists</a:t>
            </a:r>
          </a:p>
          <a:p>
            <a:pPr algn="ctr">
              <a:spcBef>
                <a:spcPct val="50000"/>
              </a:spcBef>
            </a:pPr>
            <a:r>
              <a:rPr lang="en-US" sz="1400" dirty="0" smtClean="0">
                <a:solidFill>
                  <a:srgbClr val="515151"/>
                </a:solidFill>
                <a:ea typeface="ＭＳ Ｐゴシック"/>
                <a:cs typeface="Arial" charset="0"/>
              </a:rPr>
              <a:t> 2b. Management creates targeted campaigns</a:t>
            </a:r>
            <a:endParaRPr lang="en-US" sz="1400" dirty="0">
              <a:solidFill>
                <a:srgbClr val="515151"/>
              </a:solidFill>
              <a:ea typeface="ＭＳ Ｐゴシック"/>
              <a:cs typeface="Arial" charset="0"/>
            </a:endParaRPr>
          </a:p>
        </p:txBody>
      </p:sp>
      <p:sp>
        <p:nvSpPr>
          <p:cNvPr id="64" name="Text Box 59"/>
          <p:cNvSpPr txBox="1">
            <a:spLocks noChangeArrowheads="1"/>
          </p:cNvSpPr>
          <p:nvPr/>
        </p:nvSpPr>
        <p:spPr bwMode="auto">
          <a:xfrm>
            <a:off x="6626563" y="3657168"/>
            <a:ext cx="2383164" cy="738664"/>
          </a:xfrm>
          <a:prstGeom prst="rect">
            <a:avLst/>
          </a:prstGeom>
          <a:noFill/>
          <a:ln w="9525" algn="ctr">
            <a:noFill/>
            <a:miter lim="800000"/>
            <a:headEnd/>
            <a:tailEnd/>
          </a:ln>
          <a:effectLst/>
        </p:spPr>
        <p:txBody>
          <a:bodyPr wrap="square">
            <a:spAutoFit/>
          </a:bodyPr>
          <a:lstStyle/>
          <a:p>
            <a:pPr algn="ctr">
              <a:spcBef>
                <a:spcPct val="50000"/>
              </a:spcBef>
            </a:pPr>
            <a:r>
              <a:rPr lang="en-US" sz="1400" dirty="0" smtClean="0">
                <a:solidFill>
                  <a:srgbClr val="515151"/>
                </a:solidFill>
                <a:ea typeface="ＭＳ Ｐゴシック"/>
                <a:cs typeface="Arial" charset="0"/>
              </a:rPr>
              <a:t>3b. Proactive Contact only passes </a:t>
            </a:r>
            <a:r>
              <a:rPr lang="en-US" sz="1400" dirty="0">
                <a:solidFill>
                  <a:srgbClr val="515151"/>
                </a:solidFill>
                <a:ea typeface="ＭＳ Ｐゴシック"/>
                <a:cs typeface="Arial" charset="0"/>
              </a:rPr>
              <a:t>live connects to </a:t>
            </a:r>
            <a:r>
              <a:rPr lang="en-US" sz="1400" dirty="0" smtClean="0">
                <a:solidFill>
                  <a:srgbClr val="515151"/>
                </a:solidFill>
                <a:ea typeface="ＭＳ Ｐゴシック"/>
                <a:cs typeface="Arial" charset="0"/>
              </a:rPr>
              <a:t>agents</a:t>
            </a:r>
            <a:endParaRPr lang="en-US" sz="1400" dirty="0">
              <a:solidFill>
                <a:srgbClr val="515151"/>
              </a:solidFill>
              <a:ea typeface="ＭＳ Ｐゴシック"/>
              <a:cs typeface="Arial" charset="0"/>
            </a:endParaRPr>
          </a:p>
        </p:txBody>
      </p:sp>
      <p:sp>
        <p:nvSpPr>
          <p:cNvPr id="65" name="Text Box 69"/>
          <p:cNvSpPr txBox="1">
            <a:spLocks noChangeArrowheads="1"/>
          </p:cNvSpPr>
          <p:nvPr/>
        </p:nvSpPr>
        <p:spPr bwMode="auto">
          <a:xfrm>
            <a:off x="3889106" y="5143386"/>
            <a:ext cx="2015935" cy="1384995"/>
          </a:xfrm>
          <a:prstGeom prst="rect">
            <a:avLst/>
          </a:prstGeom>
          <a:noFill/>
          <a:ln w="9525" algn="ctr">
            <a:noFill/>
            <a:miter lim="800000"/>
            <a:headEnd/>
            <a:tailEnd/>
          </a:ln>
          <a:effectLst/>
        </p:spPr>
        <p:txBody>
          <a:bodyPr wrap="square">
            <a:spAutoFit/>
          </a:bodyPr>
          <a:lstStyle/>
          <a:p>
            <a:pPr algn="ctr">
              <a:spcBef>
                <a:spcPct val="50000"/>
              </a:spcBef>
            </a:pPr>
            <a:r>
              <a:rPr lang="en-US" sz="1400" dirty="0" smtClean="0">
                <a:solidFill>
                  <a:srgbClr val="515151"/>
                </a:solidFill>
                <a:ea typeface="ＭＳ Ｐゴシック"/>
                <a:cs typeface="Arial" charset="0"/>
              </a:rPr>
              <a:t>4. Results such as Sale, Promise </a:t>
            </a:r>
            <a:r>
              <a:rPr lang="en-US" sz="1400" dirty="0">
                <a:solidFill>
                  <a:srgbClr val="515151"/>
                </a:solidFill>
                <a:ea typeface="ＭＳ Ｐゴシック"/>
                <a:cs typeface="Arial" charset="0"/>
              </a:rPr>
              <a:t>to </a:t>
            </a:r>
            <a:r>
              <a:rPr lang="en-US" sz="1400" dirty="0" smtClean="0">
                <a:solidFill>
                  <a:srgbClr val="515151"/>
                </a:solidFill>
                <a:ea typeface="ＭＳ Ｐゴシック"/>
                <a:cs typeface="Arial" charset="0"/>
              </a:rPr>
              <a:t>Pay or Survey Complete are updated by agents back to CDR in real-time </a:t>
            </a:r>
            <a:endParaRPr lang="en-US" sz="1400" dirty="0">
              <a:solidFill>
                <a:srgbClr val="515151"/>
              </a:solidFill>
              <a:ea typeface="ＭＳ Ｐゴシック"/>
              <a:cs typeface="Arial" charset="0"/>
            </a:endParaRPr>
          </a:p>
        </p:txBody>
      </p:sp>
      <p:cxnSp>
        <p:nvCxnSpPr>
          <p:cNvPr id="68" name="Straight Arrow Connector 67"/>
          <p:cNvCxnSpPr/>
          <p:nvPr/>
        </p:nvCxnSpPr>
        <p:spPr>
          <a:xfrm flipV="1">
            <a:off x="1905917" y="3062689"/>
            <a:ext cx="532408" cy="34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3876100" y="3062689"/>
            <a:ext cx="532408" cy="34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8" idx="3"/>
            <a:endCxn id="79" idx="2"/>
          </p:cNvCxnSpPr>
          <p:nvPr/>
        </p:nvCxnSpPr>
        <p:spPr>
          <a:xfrm flipV="1">
            <a:off x="5482989" y="2405621"/>
            <a:ext cx="2291324" cy="7693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8" idx="3"/>
            <a:endCxn id="49" idx="0"/>
          </p:cNvCxnSpPr>
          <p:nvPr/>
        </p:nvCxnSpPr>
        <p:spPr>
          <a:xfrm>
            <a:off x="5482989" y="3175000"/>
            <a:ext cx="2219000" cy="19126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8" name="Rectangle 63"/>
          <p:cNvSpPr>
            <a:spLocks noChangeArrowheads="1"/>
          </p:cNvSpPr>
          <p:nvPr/>
        </p:nvSpPr>
        <p:spPr bwMode="auto">
          <a:xfrm rot="2391909">
            <a:off x="5828577" y="4210492"/>
            <a:ext cx="1707615" cy="304800"/>
          </a:xfrm>
          <a:prstGeom prst="rect">
            <a:avLst/>
          </a:prstGeom>
          <a:noFill/>
          <a:ln w="9525" algn="ctr">
            <a:noFill/>
            <a:miter lim="800000"/>
            <a:headEnd/>
            <a:tailEnd/>
          </a:ln>
          <a:effectLst/>
        </p:spPr>
        <p:txBody>
          <a:bodyPr wrap="none" anchor="ctr"/>
          <a:lstStyle/>
          <a:p>
            <a:pPr algn="ctr"/>
            <a:r>
              <a:rPr lang="en-US" sz="1400" b="1" dirty="0">
                <a:solidFill>
                  <a:srgbClr val="515151"/>
                </a:solidFill>
              </a:rPr>
              <a:t>Live connects only</a:t>
            </a:r>
          </a:p>
        </p:txBody>
      </p:sp>
      <p:sp>
        <p:nvSpPr>
          <p:cNvPr id="79" name="Text Box 59"/>
          <p:cNvSpPr txBox="1">
            <a:spLocks noChangeArrowheads="1"/>
          </p:cNvSpPr>
          <p:nvPr/>
        </p:nvSpPr>
        <p:spPr bwMode="auto">
          <a:xfrm>
            <a:off x="6582731" y="1236070"/>
            <a:ext cx="2383164" cy="1169551"/>
          </a:xfrm>
          <a:prstGeom prst="rect">
            <a:avLst/>
          </a:prstGeom>
          <a:noFill/>
          <a:ln w="9525" algn="ctr">
            <a:noFill/>
            <a:miter lim="800000"/>
            <a:headEnd/>
            <a:tailEnd/>
          </a:ln>
          <a:effectLst/>
        </p:spPr>
        <p:txBody>
          <a:bodyPr wrap="square">
            <a:spAutoFit/>
          </a:bodyPr>
          <a:lstStyle/>
          <a:p>
            <a:pPr algn="ctr">
              <a:spcBef>
                <a:spcPct val="50000"/>
              </a:spcBef>
            </a:pPr>
            <a:r>
              <a:rPr lang="en-US" sz="1400" dirty="0" smtClean="0">
                <a:solidFill>
                  <a:srgbClr val="515151"/>
                </a:solidFill>
                <a:ea typeface="ＭＳ Ｐゴシック"/>
                <a:cs typeface="Arial" charset="0"/>
              </a:rPr>
              <a:t>3a. Proactive Contact places calls, non-live connects screened out, and records are marked for host updates or later recalls</a:t>
            </a:r>
          </a:p>
        </p:txBody>
      </p:sp>
      <p:cxnSp>
        <p:nvCxnSpPr>
          <p:cNvPr id="86" name="Straight Arrow Connector 85"/>
          <p:cNvCxnSpPr>
            <a:endCxn id="65" idx="3"/>
          </p:cNvCxnSpPr>
          <p:nvPr/>
        </p:nvCxnSpPr>
        <p:spPr>
          <a:xfrm rot="10800000">
            <a:off x="5905042" y="5835885"/>
            <a:ext cx="749155" cy="140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5" idx="1"/>
            <a:endCxn id="6" idx="2"/>
          </p:cNvCxnSpPr>
          <p:nvPr/>
        </p:nvCxnSpPr>
        <p:spPr>
          <a:xfrm rot="10800000">
            <a:off x="1030118" y="3883752"/>
            <a:ext cx="2858989" cy="19521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3" name="Rectangle 63"/>
          <p:cNvSpPr>
            <a:spLocks noChangeArrowheads="1"/>
          </p:cNvSpPr>
          <p:nvPr/>
        </p:nvSpPr>
        <p:spPr bwMode="auto">
          <a:xfrm rot="20462142">
            <a:off x="5958288" y="2701178"/>
            <a:ext cx="1707615" cy="304800"/>
          </a:xfrm>
          <a:prstGeom prst="rect">
            <a:avLst/>
          </a:prstGeom>
          <a:noFill/>
          <a:ln w="9525" algn="ctr">
            <a:noFill/>
            <a:miter lim="800000"/>
            <a:headEnd/>
            <a:tailEnd/>
          </a:ln>
          <a:effectLst/>
        </p:spPr>
        <p:txBody>
          <a:bodyPr wrap="none" anchor="ctr"/>
          <a:lstStyle/>
          <a:p>
            <a:pPr algn="ctr"/>
            <a:r>
              <a:rPr lang="en-US" sz="1400" b="1" dirty="0" smtClean="0">
                <a:solidFill>
                  <a:srgbClr val="515151"/>
                </a:solidFill>
              </a:rPr>
              <a:t>Non-live connects</a:t>
            </a:r>
            <a:endParaRPr lang="en-US" sz="1400" b="1" dirty="0">
              <a:solidFill>
                <a:srgbClr val="51515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Investment Protection and Futures</a:t>
            </a:r>
            <a:endParaRPr lang="en-US" dirty="0"/>
          </a:p>
        </p:txBody>
      </p:sp>
      <p:sp>
        <p:nvSpPr>
          <p:cNvPr id="8" name="Content Placeholder 7"/>
          <p:cNvSpPr>
            <a:spLocks noGrp="1"/>
          </p:cNvSpPr>
          <p:nvPr>
            <p:ph idx="1"/>
          </p:nvPr>
        </p:nvSpPr>
        <p:spPr/>
        <p:txBody>
          <a:bodyPr/>
          <a:lstStyle/>
          <a:p>
            <a:r>
              <a:rPr lang="en-US" sz="2000" dirty="0" smtClean="0"/>
              <a:t>Proactive Contact 4.X and earlier customers</a:t>
            </a:r>
          </a:p>
          <a:p>
            <a:pPr lvl="1"/>
            <a:r>
              <a:rPr lang="en-US" sz="2000" dirty="0" smtClean="0">
                <a:solidFill>
                  <a:srgbClr val="323232">
                    <a:hueOff val="0"/>
                    <a:satOff val="0"/>
                    <a:lumOff val="0"/>
                    <a:alphaOff val="0"/>
                  </a:srgbClr>
                </a:solidFill>
              </a:rPr>
              <a:t>Customers can get a free POM 2.0 media port license for every 10 new agent or agent upgrade licenses</a:t>
            </a:r>
          </a:p>
          <a:p>
            <a:pPr lvl="1"/>
            <a:r>
              <a:rPr lang="en-US" sz="2000" dirty="0" smtClean="0">
                <a:solidFill>
                  <a:srgbClr val="323232">
                    <a:hueOff val="0"/>
                    <a:satOff val="0"/>
                    <a:lumOff val="0"/>
                    <a:alphaOff val="0"/>
                  </a:srgbClr>
                </a:solidFill>
              </a:rPr>
              <a:t>Customers with SSU contracts eligible for free license migration to POM 3.0 or later</a:t>
            </a:r>
          </a:p>
          <a:p>
            <a:pPr lvl="1"/>
            <a:r>
              <a:rPr lang="en-US" sz="2000" dirty="0" smtClean="0">
                <a:solidFill>
                  <a:srgbClr val="323232">
                    <a:hueOff val="0"/>
                    <a:satOff val="0"/>
                    <a:lumOff val="0"/>
                    <a:alphaOff val="0"/>
                  </a:srgbClr>
                </a:solidFill>
              </a:rPr>
              <a:t>Customers without SSU contracts eligible for upgrade licenses to POM 3.0 or later </a:t>
            </a:r>
          </a:p>
          <a:p>
            <a:r>
              <a:rPr lang="en-US" sz="2000" dirty="0" smtClean="0"/>
              <a:t>NES SER dialer customers</a:t>
            </a:r>
          </a:p>
          <a:p>
            <a:pPr lvl="1"/>
            <a:r>
              <a:rPr lang="en-US" sz="2000" dirty="0" smtClean="0"/>
              <a:t>Customer’s eligible for upgrade licenses to Proactive Contact or POM 3.0 or later and a free POM media port license for every 10 upgraded agents</a:t>
            </a:r>
          </a:p>
        </p:txBody>
      </p:sp>
      <p:sp>
        <p:nvSpPr>
          <p:cNvPr id="4" name="Slide Number Placeholder 3"/>
          <p:cNvSpPr>
            <a:spLocks noGrp="1"/>
          </p:cNvSpPr>
          <p:nvPr>
            <p:ph type="sldNum" sz="quarter" idx="4294967295"/>
          </p:nvPr>
        </p:nvSpPr>
        <p:spPr>
          <a:xfrm>
            <a:off x="6553200" y="6557963"/>
            <a:ext cx="2133600" cy="244475"/>
          </a:xfrm>
          <a:prstGeom prst="rect">
            <a:avLst/>
          </a:prstGeom>
        </p:spPr>
        <p:txBody>
          <a:bodyPr/>
          <a:lstStyle/>
          <a:p>
            <a:pPr>
              <a:defRPr/>
            </a:pPr>
            <a:fld id="{DFECA53A-0EE2-4F6C-A3D5-9A9B2C2F6254}" type="slidenum">
              <a:rPr lang="en-US" smtClean="0"/>
              <a:pPr>
                <a:defRPr/>
              </a:pPr>
              <a:t>37</a:t>
            </a:fld>
            <a:endParaRPr 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557963"/>
            <a:ext cx="2133600" cy="244475"/>
          </a:xfrm>
          <a:prstGeom prst="rect">
            <a:avLst/>
          </a:prstGeom>
        </p:spPr>
        <p:txBody>
          <a:bodyPr/>
          <a:lstStyle/>
          <a:p>
            <a:pPr>
              <a:defRPr/>
            </a:pPr>
            <a:fld id="{1A8889A9-C330-4DD0-B6A2-0A85D36EED09}" type="slidenum">
              <a:rPr lang="en-US"/>
              <a:pPr>
                <a:defRPr/>
              </a:pPr>
              <a:t>38</a:t>
            </a:fld>
            <a:endParaRPr lang="en-US" dirty="0"/>
          </a:p>
        </p:txBody>
      </p:sp>
      <p:grpSp>
        <p:nvGrpSpPr>
          <p:cNvPr id="4" name="Group 28"/>
          <p:cNvGrpSpPr/>
          <p:nvPr/>
        </p:nvGrpSpPr>
        <p:grpSpPr>
          <a:xfrm>
            <a:off x="6907154" y="4899205"/>
            <a:ext cx="1102256" cy="833117"/>
            <a:chOff x="5086307" y="2142432"/>
            <a:chExt cx="1102256" cy="833117"/>
          </a:xfrm>
        </p:grpSpPr>
        <p:pic>
          <p:nvPicPr>
            <p:cNvPr id="30" name="Picture 9" descr="Q:\Ryan\AVAYA\Presentations 12.09\Marshall Reed\headset.png"/>
            <p:cNvPicPr>
              <a:picLocks noChangeAspect="1" noChangeArrowheads="1"/>
            </p:cNvPicPr>
            <p:nvPr/>
          </p:nvPicPr>
          <p:blipFill>
            <a:blip r:embed="rId5" cstate="print"/>
            <a:srcRect/>
            <a:stretch>
              <a:fillRect/>
            </a:stretch>
          </p:blipFill>
          <p:spPr bwMode="auto">
            <a:xfrm>
              <a:off x="5086307" y="2142432"/>
              <a:ext cx="822061" cy="822382"/>
            </a:xfrm>
            <a:prstGeom prst="rect">
              <a:avLst/>
            </a:prstGeom>
            <a:noFill/>
            <a:ln w="9525">
              <a:noFill/>
              <a:miter lim="800000"/>
              <a:headEnd/>
              <a:tailEnd/>
            </a:ln>
          </p:spPr>
        </p:pic>
        <p:grpSp>
          <p:nvGrpSpPr>
            <p:cNvPr id="5" name="Group 16"/>
            <p:cNvGrpSpPr/>
            <p:nvPr/>
          </p:nvGrpSpPr>
          <p:grpSpPr>
            <a:xfrm>
              <a:off x="5736387" y="2523151"/>
              <a:ext cx="452176" cy="452398"/>
              <a:chOff x="7494849" y="3288082"/>
              <a:chExt cx="452176" cy="452398"/>
            </a:xfrm>
          </p:grpSpPr>
          <p:sp>
            <p:nvSpPr>
              <p:cNvPr id="32" name="Oval 384"/>
              <p:cNvSpPr>
                <a:spLocks noChangeArrowheads="1"/>
              </p:cNvSpPr>
              <p:nvPr/>
            </p:nvSpPr>
            <p:spPr bwMode="auto">
              <a:xfrm>
                <a:off x="7494849" y="3288082"/>
                <a:ext cx="452176" cy="452398"/>
              </a:xfrm>
              <a:prstGeom prst="ellipse">
                <a:avLst/>
              </a:prstGeom>
              <a:solidFill>
                <a:srgbClr val="FFFFFF"/>
              </a:solidFill>
              <a:ln w="9525">
                <a:solidFill>
                  <a:srgbClr val="CC0000"/>
                </a:solidFill>
                <a:round/>
                <a:headEnd/>
                <a:tailEnd/>
              </a:ln>
              <a:effectLst>
                <a:glow rad="63500">
                  <a:srgbClr val="800000">
                    <a:alpha val="40000"/>
                  </a:srgbClr>
                </a:glow>
                <a:outerShdw blurRad="50800" dist="38100" dir="2700000" algn="tl" rotWithShape="0">
                  <a:prstClr val="black">
                    <a:alpha val="40000"/>
                  </a:prstClr>
                </a:outerShdw>
              </a:effectLst>
            </p:spPr>
            <p:txBody>
              <a:bodyPr wrap="none" lIns="0" tIns="0" rIns="0" bIns="0" anchor="ctr"/>
              <a:lstStyle/>
              <a:p>
                <a:pPr algn="ctr">
                  <a:defRPr/>
                </a:pPr>
                <a:endParaRPr lang="en-US" sz="1800" dirty="0">
                  <a:solidFill>
                    <a:srgbClr val="5C5C5C"/>
                  </a:solidFill>
                  <a:latin typeface="Arial" pitchFamily="34" charset="0"/>
                </a:endParaRPr>
              </a:p>
            </p:txBody>
          </p:sp>
          <p:pic>
            <p:nvPicPr>
              <p:cNvPr id="33" name="Picture 385"/>
              <p:cNvPicPr>
                <a:picLocks noChangeAspect="1" noChangeArrowheads="1"/>
              </p:cNvPicPr>
              <p:nvPr/>
            </p:nvPicPr>
            <p:blipFill>
              <a:blip r:embed="rId6" cstate="print"/>
              <a:srcRect/>
              <a:stretch>
                <a:fillRect/>
              </a:stretch>
            </p:blipFill>
            <p:spPr bwMode="auto">
              <a:xfrm>
                <a:off x="7532129" y="3386743"/>
                <a:ext cx="372805" cy="226199"/>
              </a:xfrm>
              <a:prstGeom prst="rect">
                <a:avLst/>
              </a:prstGeom>
              <a:noFill/>
              <a:ln w="9525">
                <a:noFill/>
                <a:miter lim="800000"/>
                <a:headEnd/>
                <a:tailEnd/>
              </a:ln>
            </p:spPr>
          </p:pic>
        </p:grpSp>
      </p:grpSp>
      <p:grpSp>
        <p:nvGrpSpPr>
          <p:cNvPr id="6" name="Group 42"/>
          <p:cNvGrpSpPr/>
          <p:nvPr/>
        </p:nvGrpSpPr>
        <p:grpSpPr>
          <a:xfrm>
            <a:off x="3712029" y="3536457"/>
            <a:ext cx="1172308" cy="904914"/>
            <a:chOff x="2387322" y="4829801"/>
            <a:chExt cx="1172308" cy="904914"/>
          </a:xfrm>
        </p:grpSpPr>
        <p:pic>
          <p:nvPicPr>
            <p:cNvPr id="27" name="Picture 6" descr="server_grey"/>
            <p:cNvPicPr>
              <a:picLocks noChangeAspect="1" noChangeArrowheads="1"/>
            </p:cNvPicPr>
            <p:nvPr/>
          </p:nvPicPr>
          <p:blipFill>
            <a:blip r:embed="rId7" cstate="print"/>
            <a:srcRect/>
            <a:stretch>
              <a:fillRect/>
            </a:stretch>
          </p:blipFill>
          <p:spPr bwMode="auto">
            <a:xfrm>
              <a:off x="2721847" y="4829801"/>
              <a:ext cx="460968" cy="700562"/>
            </a:xfrm>
            <a:prstGeom prst="rect">
              <a:avLst/>
            </a:prstGeom>
            <a:noFill/>
            <a:ln w="9525">
              <a:noFill/>
              <a:miter lim="800000"/>
              <a:headEnd/>
              <a:tailEnd/>
            </a:ln>
          </p:spPr>
        </p:pic>
        <p:sp>
          <p:nvSpPr>
            <p:cNvPr id="40" name="TextBox 39"/>
            <p:cNvSpPr txBox="1"/>
            <p:nvPr/>
          </p:nvSpPr>
          <p:spPr>
            <a:xfrm>
              <a:off x="2387322" y="5488494"/>
              <a:ext cx="1172308" cy="246221"/>
            </a:xfrm>
            <a:prstGeom prst="rect">
              <a:avLst/>
            </a:prstGeom>
            <a:noFill/>
          </p:spPr>
          <p:txBody>
            <a:bodyPr wrap="square" rtlCol="0">
              <a:spAutoFit/>
            </a:bodyPr>
            <a:lstStyle/>
            <a:p>
              <a:pPr algn="ctr"/>
              <a:r>
                <a:rPr lang="en-US" sz="1000" b="1" dirty="0" smtClean="0">
                  <a:solidFill>
                    <a:srgbClr val="323232"/>
                  </a:solidFill>
                  <a:latin typeface="Arial" pitchFamily="34" charset="0"/>
                </a:rPr>
                <a:t>Any Switch</a:t>
              </a:r>
            </a:p>
          </p:txBody>
        </p:sp>
      </p:grpSp>
      <p:cxnSp>
        <p:nvCxnSpPr>
          <p:cNvPr id="55" name="Straight Connector 54"/>
          <p:cNvCxnSpPr/>
          <p:nvPr/>
        </p:nvCxnSpPr>
        <p:spPr bwMode="auto">
          <a:xfrm>
            <a:off x="522514" y="2133600"/>
            <a:ext cx="3524040" cy="1753138"/>
          </a:xfrm>
          <a:prstGeom prst="line">
            <a:avLst/>
          </a:prstGeom>
          <a:solidFill>
            <a:schemeClr val="accent1"/>
          </a:solidFill>
          <a:ln w="76200" cap="rnd" cmpd="sng" algn="ctr">
            <a:gradFill flip="none" rotWithShape="1">
              <a:gsLst>
                <a:gs pos="0">
                  <a:schemeClr val="accent1"/>
                </a:gs>
                <a:gs pos="100000">
                  <a:schemeClr val="accent1">
                    <a:alpha val="0"/>
                  </a:schemeClr>
                </a:gs>
              </a:gsLst>
              <a:lin ang="10800000" scaled="1"/>
              <a:tileRect/>
            </a:gradFill>
            <a:prstDash val="solid"/>
            <a:round/>
            <a:headEnd type="none" w="med" len="med"/>
            <a:tailEnd type="triangle" w="med" len="med"/>
          </a:ln>
          <a:effectLst/>
        </p:spPr>
      </p:cxnSp>
      <p:sp>
        <p:nvSpPr>
          <p:cNvPr id="59" name="Line Callout 2 (No Border) 58"/>
          <p:cNvSpPr/>
          <p:nvPr/>
        </p:nvSpPr>
        <p:spPr>
          <a:xfrm>
            <a:off x="2079170" y="1861457"/>
            <a:ext cx="1397808" cy="707571"/>
          </a:xfrm>
          <a:prstGeom prst="callout2">
            <a:avLst/>
          </a:prstGeom>
          <a:gradFill>
            <a:gsLst>
              <a:gs pos="0">
                <a:schemeClr val="accent1">
                  <a:alpha val="30000"/>
                </a:schemeClr>
              </a:gs>
              <a:gs pos="100000">
                <a:schemeClr val="accent1">
                  <a:alpha val="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1400" dirty="0" smtClean="0">
                <a:solidFill>
                  <a:srgbClr val="5C5C5C"/>
                </a:solidFill>
                <a:latin typeface="Arial" charset="0"/>
                <a:ea typeface="ＭＳ Ｐゴシック"/>
                <a:cs typeface="Arial" charset="0"/>
              </a:rPr>
              <a:t>1. </a:t>
            </a:r>
            <a:r>
              <a:rPr lang="en-US" sz="1400" dirty="0" smtClean="0">
                <a:solidFill>
                  <a:srgbClr val="515151"/>
                </a:solidFill>
                <a:latin typeface="Arial" charset="0"/>
                <a:ea typeface="ＭＳ Ｐゴシック"/>
                <a:cs typeface="Arial" charset="0"/>
              </a:rPr>
              <a:t>Customers </a:t>
            </a:r>
            <a:r>
              <a:rPr lang="en-US" sz="1400" dirty="0" smtClean="0">
                <a:solidFill>
                  <a:srgbClr val="5C5C5C"/>
                </a:solidFill>
                <a:latin typeface="Arial" charset="0"/>
                <a:ea typeface="ＭＳ Ｐゴシック"/>
                <a:cs typeface="Arial" charset="0"/>
              </a:rPr>
              <a:t>place incoming calls</a:t>
            </a:r>
          </a:p>
        </p:txBody>
      </p:sp>
      <p:grpSp>
        <p:nvGrpSpPr>
          <p:cNvPr id="7" name="Group 20"/>
          <p:cNvGrpSpPr/>
          <p:nvPr/>
        </p:nvGrpSpPr>
        <p:grpSpPr>
          <a:xfrm>
            <a:off x="1980994" y="2799310"/>
            <a:ext cx="1258887" cy="704850"/>
            <a:chOff x="7173913" y="2692400"/>
            <a:chExt cx="1258887" cy="704850"/>
          </a:xfrm>
        </p:grpSpPr>
        <p:sp>
          <p:nvSpPr>
            <p:cNvPr id="22" name="Cloud"/>
            <p:cNvSpPr>
              <a:spLocks noChangeAspect="1" noEditPoints="1" noChangeArrowheads="1"/>
            </p:cNvSpPr>
            <p:nvPr>
              <p:custDataLst>
                <p:tags r:id="rId1"/>
              </p:custDataLst>
            </p:nvPr>
          </p:nvSpPr>
          <p:spPr bwMode="auto">
            <a:xfrm>
              <a:off x="7173913" y="2692400"/>
              <a:ext cx="1258887" cy="704850"/>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8 h 21600"/>
                <a:gd name="T14" fmla="*/ 17088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endParaRPr lang="en-US" sz="1800" b="1" dirty="0">
                <a:solidFill>
                  <a:srgbClr val="F8F8F8"/>
                </a:solidFill>
              </a:endParaRPr>
            </a:p>
          </p:txBody>
        </p:sp>
        <p:sp>
          <p:nvSpPr>
            <p:cNvPr id="23" name="Rectangle 54"/>
            <p:cNvSpPr>
              <a:spLocks noChangeArrowheads="1"/>
            </p:cNvSpPr>
            <p:nvPr>
              <p:custDataLst>
                <p:tags r:id="rId2"/>
              </p:custDataLst>
            </p:nvPr>
          </p:nvSpPr>
          <p:spPr bwMode="gray">
            <a:xfrm>
              <a:off x="7264400" y="2949087"/>
              <a:ext cx="1087438" cy="183127"/>
            </a:xfrm>
            <a:prstGeom prst="rect">
              <a:avLst/>
            </a:prstGeom>
            <a:noFill/>
            <a:ln w="9525">
              <a:noFill/>
              <a:miter lim="800000"/>
              <a:headEnd/>
              <a:tailEnd/>
            </a:ln>
          </p:spPr>
          <p:txBody>
            <a:bodyPr lIns="0" tIns="0" rIns="0" bIns="0">
              <a:spAutoFit/>
            </a:bodyPr>
            <a:lstStyle/>
            <a:p>
              <a:pPr algn="ctr">
                <a:lnSpc>
                  <a:spcPct val="85000"/>
                </a:lnSpc>
                <a:buClr>
                  <a:srgbClr val="CC0000"/>
                </a:buClr>
                <a:buFont typeface="Arial" pitchFamily="34" charset="0"/>
                <a:buNone/>
              </a:pPr>
              <a:r>
                <a:rPr lang="en-US" altLang="zh-CN" sz="1400" b="1" dirty="0" smtClean="0">
                  <a:solidFill>
                    <a:schemeClr val="tx1"/>
                  </a:solidFill>
                  <a:latin typeface="Arial" pitchFamily="34" charset="0"/>
                  <a:ea typeface="宋体" charset="-122"/>
                  <a:cs typeface="Arial" pitchFamily="34" charset="0"/>
                </a:rPr>
                <a:t>PSTN</a:t>
              </a:r>
              <a:endParaRPr lang="en-US" altLang="zh-CN" sz="1400" b="1" dirty="0">
                <a:solidFill>
                  <a:schemeClr val="tx1"/>
                </a:solidFill>
                <a:latin typeface="Arial" pitchFamily="34" charset="0"/>
                <a:ea typeface="宋体" charset="-122"/>
                <a:cs typeface="Arial" pitchFamily="34" charset="0"/>
              </a:endParaRPr>
            </a:p>
          </p:txBody>
        </p:sp>
      </p:grpSp>
      <p:cxnSp>
        <p:nvCxnSpPr>
          <p:cNvPr id="70" name="Elbow Connector 69"/>
          <p:cNvCxnSpPr>
            <a:stCxn id="27" idx="3"/>
          </p:cNvCxnSpPr>
          <p:nvPr/>
        </p:nvCxnSpPr>
        <p:spPr>
          <a:xfrm flipV="1">
            <a:off x="4507522" y="1888980"/>
            <a:ext cx="2399632" cy="1997758"/>
          </a:xfrm>
          <a:prstGeom prst="bentConnector3">
            <a:avLst>
              <a:gd name="adj1" fmla="val 50000"/>
            </a:avLst>
          </a:prstGeom>
          <a:solidFill>
            <a:schemeClr val="accent1"/>
          </a:solidFill>
          <a:ln w="76200" cap="rnd" cmpd="sng" algn="ctr">
            <a:solidFill>
              <a:schemeClr val="accent1"/>
            </a:solidFill>
            <a:prstDash val="solid"/>
            <a:round/>
            <a:headEnd type="none" w="med" len="med"/>
            <a:tailEnd type="triangle" w="med" len="med"/>
          </a:ln>
          <a:effectLst/>
        </p:spPr>
      </p:cxnSp>
      <p:cxnSp>
        <p:nvCxnSpPr>
          <p:cNvPr id="79" name="Elbow Connector 78"/>
          <p:cNvCxnSpPr>
            <a:stCxn id="27" idx="3"/>
          </p:cNvCxnSpPr>
          <p:nvPr/>
        </p:nvCxnSpPr>
        <p:spPr>
          <a:xfrm>
            <a:off x="4507522" y="3886738"/>
            <a:ext cx="2388746" cy="1423658"/>
          </a:xfrm>
          <a:prstGeom prst="bentConnector3">
            <a:avLst>
              <a:gd name="adj1" fmla="val 50000"/>
            </a:avLst>
          </a:prstGeom>
          <a:solidFill>
            <a:schemeClr val="accent1"/>
          </a:solidFill>
          <a:ln w="76200" cap="rnd" cmpd="sng" algn="ctr">
            <a:solidFill>
              <a:schemeClr val="accent1"/>
            </a:solidFill>
            <a:prstDash val="solid"/>
            <a:round/>
            <a:headEnd type="none" w="med" len="med"/>
            <a:tailEnd type="triangle" w="med" len="med"/>
          </a:ln>
          <a:effectLst/>
        </p:spPr>
      </p:cxnSp>
      <p:grpSp>
        <p:nvGrpSpPr>
          <p:cNvPr id="8" name="Group 41"/>
          <p:cNvGrpSpPr/>
          <p:nvPr/>
        </p:nvGrpSpPr>
        <p:grpSpPr>
          <a:xfrm>
            <a:off x="5138057" y="4899205"/>
            <a:ext cx="1189473" cy="1150590"/>
            <a:chOff x="1746320" y="4830541"/>
            <a:chExt cx="1189473" cy="1150590"/>
          </a:xfrm>
        </p:grpSpPr>
        <p:pic>
          <p:nvPicPr>
            <p:cNvPr id="25" name="Picture 22" descr="server_corp_blue"/>
            <p:cNvPicPr>
              <a:picLocks noChangeAspect="1" noChangeArrowheads="1"/>
            </p:cNvPicPr>
            <p:nvPr/>
          </p:nvPicPr>
          <p:blipFill>
            <a:blip r:embed="rId8" cstate="print"/>
            <a:srcRect/>
            <a:stretch>
              <a:fillRect/>
            </a:stretch>
          </p:blipFill>
          <p:spPr bwMode="auto">
            <a:xfrm>
              <a:off x="2110153" y="4830541"/>
              <a:ext cx="474785" cy="752573"/>
            </a:xfrm>
            <a:prstGeom prst="rect">
              <a:avLst/>
            </a:prstGeom>
            <a:noFill/>
            <a:ln w="9525">
              <a:noFill/>
              <a:miter lim="800000"/>
              <a:headEnd/>
              <a:tailEnd/>
            </a:ln>
          </p:spPr>
        </p:pic>
        <p:sp>
          <p:nvSpPr>
            <p:cNvPr id="41" name="TextBox 40"/>
            <p:cNvSpPr txBox="1"/>
            <p:nvPr/>
          </p:nvSpPr>
          <p:spPr>
            <a:xfrm>
              <a:off x="1746320" y="5581021"/>
              <a:ext cx="1189473" cy="400110"/>
            </a:xfrm>
            <a:prstGeom prst="rect">
              <a:avLst/>
            </a:prstGeom>
            <a:noFill/>
          </p:spPr>
          <p:txBody>
            <a:bodyPr wrap="square" rtlCol="0">
              <a:spAutoFit/>
            </a:bodyPr>
            <a:lstStyle/>
            <a:p>
              <a:pPr algn="ctr"/>
              <a:r>
                <a:rPr lang="en-US" sz="1000" b="1" dirty="0" smtClean="0">
                  <a:solidFill>
                    <a:srgbClr val="323232"/>
                  </a:solidFill>
                  <a:latin typeface="Arial" pitchFamily="34" charset="0"/>
                </a:rPr>
                <a:t>Proactive Contact</a:t>
              </a:r>
            </a:p>
          </p:txBody>
        </p:sp>
      </p:grpSp>
      <p:grpSp>
        <p:nvGrpSpPr>
          <p:cNvPr id="9" name="Group 46"/>
          <p:cNvGrpSpPr/>
          <p:nvPr/>
        </p:nvGrpSpPr>
        <p:grpSpPr>
          <a:xfrm>
            <a:off x="6829878" y="1409599"/>
            <a:ext cx="1212189" cy="1079622"/>
            <a:chOff x="6829878" y="1778176"/>
            <a:chExt cx="1212189" cy="1079622"/>
          </a:xfrm>
        </p:grpSpPr>
        <p:grpSp>
          <p:nvGrpSpPr>
            <p:cNvPr id="10" name="Group 27"/>
            <p:cNvGrpSpPr/>
            <p:nvPr/>
          </p:nvGrpSpPr>
          <p:grpSpPr>
            <a:xfrm>
              <a:off x="6939811" y="1778176"/>
              <a:ext cx="1102256" cy="833117"/>
              <a:chOff x="5086307" y="2142432"/>
              <a:chExt cx="1102256" cy="833117"/>
            </a:xfrm>
          </p:grpSpPr>
          <p:pic>
            <p:nvPicPr>
              <p:cNvPr id="3" name="Picture 9" descr="Q:\Ryan\AVAYA\Presentations 12.09\Marshall Reed\headset.png"/>
              <p:cNvPicPr>
                <a:picLocks noChangeAspect="1" noChangeArrowheads="1"/>
              </p:cNvPicPr>
              <p:nvPr/>
            </p:nvPicPr>
            <p:blipFill>
              <a:blip r:embed="rId5" cstate="print"/>
              <a:srcRect/>
              <a:stretch>
                <a:fillRect/>
              </a:stretch>
            </p:blipFill>
            <p:spPr bwMode="auto">
              <a:xfrm>
                <a:off x="5086307" y="2142432"/>
                <a:ext cx="822061" cy="822382"/>
              </a:xfrm>
              <a:prstGeom prst="rect">
                <a:avLst/>
              </a:prstGeom>
              <a:noFill/>
              <a:ln w="9525">
                <a:noFill/>
                <a:miter lim="800000"/>
                <a:headEnd/>
                <a:tailEnd/>
              </a:ln>
            </p:spPr>
          </p:pic>
          <p:grpSp>
            <p:nvGrpSpPr>
              <p:cNvPr id="11" name="Group 16"/>
              <p:cNvGrpSpPr/>
              <p:nvPr/>
            </p:nvGrpSpPr>
            <p:grpSpPr>
              <a:xfrm>
                <a:off x="5736387" y="2523151"/>
                <a:ext cx="452176" cy="452398"/>
                <a:chOff x="7494849" y="3288082"/>
                <a:chExt cx="452176" cy="452398"/>
              </a:xfrm>
            </p:grpSpPr>
            <p:sp>
              <p:nvSpPr>
                <p:cNvPr id="15" name="Oval 384"/>
                <p:cNvSpPr>
                  <a:spLocks noChangeArrowheads="1"/>
                </p:cNvSpPr>
                <p:nvPr/>
              </p:nvSpPr>
              <p:spPr bwMode="auto">
                <a:xfrm>
                  <a:off x="7494849" y="3288082"/>
                  <a:ext cx="452176" cy="452398"/>
                </a:xfrm>
                <a:prstGeom prst="ellipse">
                  <a:avLst/>
                </a:prstGeom>
                <a:solidFill>
                  <a:srgbClr val="FFFFFF"/>
                </a:solidFill>
                <a:ln w="9525">
                  <a:solidFill>
                    <a:srgbClr val="CC0000"/>
                  </a:solidFill>
                  <a:round/>
                  <a:headEnd/>
                  <a:tailEnd/>
                </a:ln>
                <a:effectLst>
                  <a:glow rad="63500">
                    <a:srgbClr val="800000">
                      <a:alpha val="40000"/>
                    </a:srgbClr>
                  </a:glow>
                  <a:outerShdw blurRad="50800" dist="38100" dir="2700000" algn="tl" rotWithShape="0">
                    <a:prstClr val="black">
                      <a:alpha val="40000"/>
                    </a:prstClr>
                  </a:outerShdw>
                </a:effectLst>
              </p:spPr>
              <p:txBody>
                <a:bodyPr wrap="none" lIns="0" tIns="0" rIns="0" bIns="0" anchor="ctr"/>
                <a:lstStyle/>
                <a:p>
                  <a:pPr algn="ctr">
                    <a:defRPr/>
                  </a:pPr>
                  <a:endParaRPr lang="en-US" sz="1800" dirty="0">
                    <a:solidFill>
                      <a:srgbClr val="5C5C5C"/>
                    </a:solidFill>
                    <a:latin typeface="Arial" pitchFamily="34" charset="0"/>
                  </a:endParaRPr>
                </a:p>
              </p:txBody>
            </p:sp>
            <p:pic>
              <p:nvPicPr>
                <p:cNvPr id="16" name="Picture 385"/>
                <p:cNvPicPr>
                  <a:picLocks noChangeAspect="1" noChangeArrowheads="1"/>
                </p:cNvPicPr>
                <p:nvPr/>
              </p:nvPicPr>
              <p:blipFill>
                <a:blip r:embed="rId6" cstate="print"/>
                <a:srcRect/>
                <a:stretch>
                  <a:fillRect/>
                </a:stretch>
              </p:blipFill>
              <p:spPr bwMode="auto">
                <a:xfrm>
                  <a:off x="7532129" y="3386743"/>
                  <a:ext cx="372805" cy="226199"/>
                </a:xfrm>
                <a:prstGeom prst="rect">
                  <a:avLst/>
                </a:prstGeom>
                <a:noFill/>
                <a:ln w="9525">
                  <a:noFill/>
                  <a:miter lim="800000"/>
                  <a:headEnd/>
                  <a:tailEnd/>
                </a:ln>
              </p:spPr>
            </p:pic>
          </p:grpSp>
        </p:grpSp>
        <p:sp>
          <p:nvSpPr>
            <p:cNvPr id="81" name="Text Box 110"/>
            <p:cNvSpPr txBox="1">
              <a:spLocks noChangeArrowheads="1"/>
            </p:cNvSpPr>
            <p:nvPr/>
          </p:nvSpPr>
          <p:spPr bwMode="auto">
            <a:xfrm>
              <a:off x="6829878" y="2642354"/>
              <a:ext cx="1147763" cy="215444"/>
            </a:xfrm>
            <a:prstGeom prst="rect">
              <a:avLst/>
            </a:prstGeom>
            <a:noFill/>
            <a:ln w="9525">
              <a:noFill/>
              <a:miter lim="800000"/>
              <a:headEnd/>
              <a:tailEnd/>
            </a:ln>
          </p:spPr>
          <p:txBody>
            <a:bodyPr lIns="0" tIns="0" rIns="0" bIns="0">
              <a:spAutoFit/>
            </a:bodyPr>
            <a:lstStyle/>
            <a:p>
              <a:pPr algn="ctr"/>
              <a:r>
                <a:rPr lang="en-US" sz="1400" b="1" dirty="0" smtClean="0">
                  <a:solidFill>
                    <a:srgbClr val="323232"/>
                  </a:solidFill>
                  <a:latin typeface="Arial" pitchFamily="34" charset="0"/>
                </a:rPr>
                <a:t>Agents</a:t>
              </a:r>
              <a:endParaRPr lang="en-US" sz="1400" b="1" dirty="0">
                <a:solidFill>
                  <a:srgbClr val="323232"/>
                </a:solidFill>
                <a:latin typeface="Arial" pitchFamily="34" charset="0"/>
              </a:endParaRPr>
            </a:p>
          </p:txBody>
        </p:sp>
      </p:grpSp>
      <p:sp>
        <p:nvSpPr>
          <p:cNvPr id="82" name="Text Box 110"/>
          <p:cNvSpPr txBox="1">
            <a:spLocks noChangeArrowheads="1"/>
          </p:cNvSpPr>
          <p:nvPr/>
        </p:nvSpPr>
        <p:spPr bwMode="auto">
          <a:xfrm>
            <a:off x="6829878" y="5777440"/>
            <a:ext cx="1147763" cy="646331"/>
          </a:xfrm>
          <a:prstGeom prst="rect">
            <a:avLst/>
          </a:prstGeom>
          <a:noFill/>
          <a:ln w="9525">
            <a:noFill/>
            <a:miter lim="800000"/>
            <a:headEnd/>
            <a:tailEnd/>
          </a:ln>
        </p:spPr>
        <p:txBody>
          <a:bodyPr lIns="0" tIns="0" rIns="0" bIns="0">
            <a:spAutoFit/>
          </a:bodyPr>
          <a:lstStyle/>
          <a:p>
            <a:pPr algn="ctr"/>
            <a:r>
              <a:rPr lang="en-US" sz="1400" b="1" dirty="0" smtClean="0">
                <a:solidFill>
                  <a:srgbClr val="323232"/>
                </a:solidFill>
                <a:latin typeface="Arial" pitchFamily="34" charset="0"/>
              </a:rPr>
              <a:t>PC Blend or Inbound Agents</a:t>
            </a:r>
            <a:endParaRPr lang="en-US" sz="1400" b="1" dirty="0">
              <a:solidFill>
                <a:srgbClr val="323232"/>
              </a:solidFill>
              <a:latin typeface="Arial" pitchFamily="34" charset="0"/>
            </a:endParaRPr>
          </a:p>
        </p:txBody>
      </p:sp>
      <p:sp>
        <p:nvSpPr>
          <p:cNvPr id="83" name="Line Callout 1 (No Border) 82"/>
          <p:cNvSpPr/>
          <p:nvPr/>
        </p:nvSpPr>
        <p:spPr>
          <a:xfrm>
            <a:off x="6373903" y="2738783"/>
            <a:ext cx="2506536" cy="797674"/>
          </a:xfrm>
          <a:prstGeom prst="callout1">
            <a:avLst>
              <a:gd name="adj1" fmla="val 47754"/>
              <a:gd name="adj2" fmla="val -4478"/>
              <a:gd name="adj3" fmla="val 48949"/>
              <a:gd name="adj4" fmla="val -28170"/>
            </a:avLst>
          </a:prstGeom>
          <a:gradFill flip="none" rotWithShape="1">
            <a:gsLst>
              <a:gs pos="0">
                <a:schemeClr val="accent1">
                  <a:alpha val="30000"/>
                </a:schemeClr>
              </a:gs>
              <a:gs pos="100000">
                <a:schemeClr val="accent1">
                  <a:alpha val="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1400" dirty="0" smtClean="0">
                <a:solidFill>
                  <a:srgbClr val="5C5C5C"/>
                </a:solidFill>
                <a:latin typeface="Arial" charset="0"/>
                <a:ea typeface="ＭＳ Ｐゴシック"/>
                <a:cs typeface="Arial" charset="0"/>
              </a:rPr>
              <a:t>2. If overflow thresholds NOT exceeded all calls go to inbound agents</a:t>
            </a:r>
          </a:p>
        </p:txBody>
      </p:sp>
      <p:sp>
        <p:nvSpPr>
          <p:cNvPr id="85" name="Line Callout 1 (No Border) 84"/>
          <p:cNvSpPr/>
          <p:nvPr/>
        </p:nvSpPr>
        <p:spPr>
          <a:xfrm>
            <a:off x="6400800" y="3691468"/>
            <a:ext cx="2517422" cy="1056802"/>
          </a:xfrm>
          <a:prstGeom prst="callout1">
            <a:avLst>
              <a:gd name="adj1" fmla="val 50583"/>
              <a:gd name="adj2" fmla="val -1586"/>
              <a:gd name="adj3" fmla="val 50477"/>
              <a:gd name="adj4" fmla="val -24649"/>
            </a:avLst>
          </a:prstGeom>
          <a:gradFill flip="none" rotWithShape="1">
            <a:gsLst>
              <a:gs pos="0">
                <a:schemeClr val="accent1">
                  <a:alpha val="30000"/>
                </a:schemeClr>
              </a:gs>
              <a:gs pos="100000">
                <a:schemeClr val="accent1">
                  <a:alpha val="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1400" dirty="0" smtClean="0">
                <a:solidFill>
                  <a:srgbClr val="5C5C5C"/>
                </a:solidFill>
                <a:latin typeface="Arial" charset="0"/>
                <a:ea typeface="ＭＳ Ｐゴシック"/>
                <a:cs typeface="Arial" charset="0"/>
              </a:rPr>
              <a:t>3. If overflow thresholds  exceeded some calls routed to Proactive Contact where they are "blended" to PC Agents</a:t>
            </a:r>
          </a:p>
        </p:txBody>
      </p:sp>
      <p:sp>
        <p:nvSpPr>
          <p:cNvPr id="86" name="Rectangle 2"/>
          <p:cNvSpPr txBox="1">
            <a:spLocks noChangeArrowheads="1"/>
          </p:cNvSpPr>
          <p:nvPr/>
        </p:nvSpPr>
        <p:spPr bwMode="auto">
          <a:xfrm>
            <a:off x="455613" y="482600"/>
            <a:ext cx="7069137"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90000"/>
              </a:lnSpc>
              <a:defRPr/>
            </a:pPr>
            <a:r>
              <a:rPr lang="en-US" sz="3000" kern="0" dirty="0" smtClean="0">
                <a:solidFill>
                  <a:schemeClr val="tx1"/>
                </a:solidFill>
                <a:latin typeface="Arial"/>
                <a:ea typeface="MS PGothic" pitchFamily="34" charset="-128"/>
                <a:cs typeface="ＭＳ Ｐゴシック" pitchFamily="-65" charset="-128"/>
              </a:rPr>
              <a:t>Intelligent Call Blending</a:t>
            </a:r>
          </a:p>
        </p:txBody>
      </p:sp>
      <p:sp>
        <p:nvSpPr>
          <p:cNvPr id="94" name="Text Box 15"/>
          <p:cNvSpPr txBox="1">
            <a:spLocks noChangeArrowheads="1"/>
          </p:cNvSpPr>
          <p:nvPr/>
        </p:nvSpPr>
        <p:spPr bwMode="auto">
          <a:xfrm rot="16200000">
            <a:off x="4516892" y="4300765"/>
            <a:ext cx="2154238" cy="209288"/>
          </a:xfrm>
          <a:prstGeom prst="rect">
            <a:avLst/>
          </a:prstGeom>
          <a:noFill/>
          <a:ln w="9525">
            <a:noFill/>
            <a:miter lim="800000"/>
            <a:headEnd/>
            <a:tailEnd/>
          </a:ln>
        </p:spPr>
        <p:txBody>
          <a:bodyPr>
            <a:spAutoFit/>
          </a:bodyPr>
          <a:lstStyle/>
          <a:p>
            <a:pPr algn="ctr">
              <a:lnSpc>
                <a:spcPct val="95000"/>
              </a:lnSpc>
            </a:pPr>
            <a:r>
              <a:rPr lang="en-US" sz="800" b="1" dirty="0" smtClean="0">
                <a:solidFill>
                  <a:srgbClr val="323232"/>
                </a:solidFill>
                <a:latin typeface="Arial" pitchFamily="34" charset="0"/>
              </a:rPr>
              <a:t>T1, E1, h.323</a:t>
            </a:r>
            <a:r>
              <a:rPr lang="en-US" sz="800" dirty="0" smtClean="0">
                <a:solidFill>
                  <a:srgbClr val="F8F8F8"/>
                </a:solidFill>
                <a:latin typeface="Arial" pitchFamily="34" charset="0"/>
              </a:rPr>
              <a:t> </a:t>
            </a:r>
            <a:endParaRPr lang="en-US" sz="800" b="1" dirty="0" smtClean="0">
              <a:solidFill>
                <a:srgbClr val="323232"/>
              </a:solidFill>
              <a:latin typeface="Arial" pitchFamily="34" charset="0"/>
            </a:endParaRPr>
          </a:p>
        </p:txBody>
      </p:sp>
      <p:grpSp>
        <p:nvGrpSpPr>
          <p:cNvPr id="12" name="Group 50"/>
          <p:cNvGrpSpPr/>
          <p:nvPr/>
        </p:nvGrpSpPr>
        <p:grpSpPr>
          <a:xfrm>
            <a:off x="292519" y="1949410"/>
            <a:ext cx="764121" cy="814109"/>
            <a:chOff x="648119" y="3625811"/>
            <a:chExt cx="601561" cy="631230"/>
          </a:xfrm>
        </p:grpSpPr>
        <p:grpSp>
          <p:nvGrpSpPr>
            <p:cNvPr id="13" name="Group 203"/>
            <p:cNvGrpSpPr>
              <a:grpSpLocks/>
            </p:cNvGrpSpPr>
            <p:nvPr/>
          </p:nvGrpSpPr>
          <p:grpSpPr bwMode="auto">
            <a:xfrm>
              <a:off x="952919" y="3961091"/>
              <a:ext cx="296761" cy="295950"/>
              <a:chOff x="3794125" y="1600200"/>
              <a:chExt cx="976312" cy="977900"/>
            </a:xfrm>
          </p:grpSpPr>
          <p:pic>
            <p:nvPicPr>
              <p:cNvPr id="38" name="Picture 2" descr="C:\Documents and Settings\rgould\Desktop\Icon.png"/>
              <p:cNvPicPr>
                <a:picLocks noChangeAspect="1" noChangeArrowheads="1"/>
              </p:cNvPicPr>
              <p:nvPr/>
            </p:nvPicPr>
            <p:blipFill>
              <a:blip r:embed="rId9" cstate="print"/>
              <a:srcRect/>
              <a:stretch>
                <a:fillRect/>
              </a:stretch>
            </p:blipFill>
            <p:spPr bwMode="auto">
              <a:xfrm>
                <a:off x="3794125" y="1600200"/>
                <a:ext cx="976312" cy="977900"/>
              </a:xfrm>
              <a:prstGeom prst="rect">
                <a:avLst/>
              </a:prstGeom>
              <a:noFill/>
              <a:ln w="9525">
                <a:noFill/>
                <a:miter lim="800000"/>
                <a:headEnd/>
                <a:tailEnd/>
              </a:ln>
            </p:spPr>
          </p:pic>
          <p:pic>
            <p:nvPicPr>
              <p:cNvPr id="39" name="Picture 38" descr="C:\Documents and Settings\rgould\Desktop\people.png"/>
              <p:cNvPicPr>
                <a:picLocks noChangeAspect="1" noChangeArrowheads="1"/>
              </p:cNvPicPr>
              <p:nvPr/>
            </p:nvPicPr>
            <p:blipFill>
              <a:blip r:embed="rId10" cstate="print"/>
              <a:srcRect/>
              <a:stretch>
                <a:fillRect/>
              </a:stretch>
            </p:blipFill>
            <p:spPr bwMode="auto">
              <a:xfrm>
                <a:off x="3794903" y="1600200"/>
                <a:ext cx="975534" cy="977121"/>
              </a:xfrm>
              <a:prstGeom prst="rect">
                <a:avLst/>
              </a:prstGeom>
              <a:noFill/>
              <a:ln w="9525">
                <a:noFill/>
                <a:miter lim="800000"/>
                <a:headEnd/>
                <a:tailEnd/>
              </a:ln>
            </p:spPr>
          </p:pic>
          <p:pic>
            <p:nvPicPr>
              <p:cNvPr id="42" name="Picture 3" descr="C:\Documents and Settings\rgould\Desktop\reflection.png"/>
              <p:cNvPicPr>
                <a:picLocks noChangeAspect="1" noChangeArrowheads="1"/>
              </p:cNvPicPr>
              <p:nvPr/>
            </p:nvPicPr>
            <p:blipFill>
              <a:blip r:embed="rId11" cstate="print"/>
              <a:srcRect/>
              <a:stretch>
                <a:fillRect/>
              </a:stretch>
            </p:blipFill>
            <p:spPr bwMode="auto">
              <a:xfrm>
                <a:off x="3794125" y="1600200"/>
                <a:ext cx="976312" cy="977900"/>
              </a:xfrm>
              <a:prstGeom prst="rect">
                <a:avLst/>
              </a:prstGeom>
              <a:noFill/>
              <a:ln w="9525">
                <a:noFill/>
                <a:miter lim="800000"/>
                <a:headEnd/>
                <a:tailEnd/>
              </a:ln>
            </p:spPr>
          </p:pic>
        </p:grpSp>
        <p:grpSp>
          <p:nvGrpSpPr>
            <p:cNvPr id="14" name="Group 203"/>
            <p:cNvGrpSpPr>
              <a:grpSpLocks/>
            </p:cNvGrpSpPr>
            <p:nvPr/>
          </p:nvGrpSpPr>
          <p:grpSpPr bwMode="auto">
            <a:xfrm>
              <a:off x="932599" y="3625811"/>
              <a:ext cx="296761" cy="295950"/>
              <a:chOff x="3794125" y="1600200"/>
              <a:chExt cx="976312" cy="977900"/>
            </a:xfrm>
          </p:grpSpPr>
          <p:pic>
            <p:nvPicPr>
              <p:cNvPr id="44" name="Picture 2" descr="C:\Documents and Settings\rgould\Desktop\Icon.png"/>
              <p:cNvPicPr>
                <a:picLocks noChangeAspect="1" noChangeArrowheads="1"/>
              </p:cNvPicPr>
              <p:nvPr/>
            </p:nvPicPr>
            <p:blipFill>
              <a:blip r:embed="rId9" cstate="print"/>
              <a:srcRect/>
              <a:stretch>
                <a:fillRect/>
              </a:stretch>
            </p:blipFill>
            <p:spPr bwMode="auto">
              <a:xfrm>
                <a:off x="3794125" y="1600200"/>
                <a:ext cx="976312" cy="977900"/>
              </a:xfrm>
              <a:prstGeom prst="rect">
                <a:avLst/>
              </a:prstGeom>
              <a:noFill/>
              <a:ln w="9525">
                <a:noFill/>
                <a:miter lim="800000"/>
                <a:headEnd/>
                <a:tailEnd/>
              </a:ln>
            </p:spPr>
          </p:pic>
          <p:pic>
            <p:nvPicPr>
              <p:cNvPr id="45" name="Picture 44" descr="C:\Documents and Settings\rgould\Desktop\people.png"/>
              <p:cNvPicPr>
                <a:picLocks noChangeAspect="1" noChangeArrowheads="1"/>
              </p:cNvPicPr>
              <p:nvPr/>
            </p:nvPicPr>
            <p:blipFill>
              <a:blip r:embed="rId10" cstate="print"/>
              <a:srcRect/>
              <a:stretch>
                <a:fillRect/>
              </a:stretch>
            </p:blipFill>
            <p:spPr bwMode="auto">
              <a:xfrm>
                <a:off x="3794903" y="1600200"/>
                <a:ext cx="975534" cy="977121"/>
              </a:xfrm>
              <a:prstGeom prst="rect">
                <a:avLst/>
              </a:prstGeom>
              <a:noFill/>
              <a:ln w="9525">
                <a:noFill/>
                <a:miter lim="800000"/>
                <a:headEnd/>
                <a:tailEnd/>
              </a:ln>
            </p:spPr>
          </p:pic>
          <p:pic>
            <p:nvPicPr>
              <p:cNvPr id="46" name="Picture 3" descr="C:\Documents and Settings\rgould\Desktop\reflection.png"/>
              <p:cNvPicPr>
                <a:picLocks noChangeAspect="1" noChangeArrowheads="1"/>
              </p:cNvPicPr>
              <p:nvPr/>
            </p:nvPicPr>
            <p:blipFill>
              <a:blip r:embed="rId11" cstate="print"/>
              <a:srcRect/>
              <a:stretch>
                <a:fillRect/>
              </a:stretch>
            </p:blipFill>
            <p:spPr bwMode="auto">
              <a:xfrm>
                <a:off x="3794125" y="1600200"/>
                <a:ext cx="976312" cy="977900"/>
              </a:xfrm>
              <a:prstGeom prst="rect">
                <a:avLst/>
              </a:prstGeom>
              <a:noFill/>
              <a:ln w="9525">
                <a:noFill/>
                <a:miter lim="800000"/>
                <a:headEnd/>
                <a:tailEnd/>
              </a:ln>
            </p:spPr>
          </p:pic>
        </p:grpSp>
        <p:grpSp>
          <p:nvGrpSpPr>
            <p:cNvPr id="17" name="Group 203"/>
            <p:cNvGrpSpPr>
              <a:grpSpLocks/>
            </p:cNvGrpSpPr>
            <p:nvPr/>
          </p:nvGrpSpPr>
          <p:grpSpPr bwMode="auto">
            <a:xfrm>
              <a:off x="648119" y="3808691"/>
              <a:ext cx="296761" cy="295950"/>
              <a:chOff x="3794125" y="1600200"/>
              <a:chExt cx="976312" cy="977900"/>
            </a:xfrm>
          </p:grpSpPr>
          <p:pic>
            <p:nvPicPr>
              <p:cNvPr id="48" name="Picture 2" descr="C:\Documents and Settings\rgould\Desktop\Icon.png"/>
              <p:cNvPicPr>
                <a:picLocks noChangeAspect="1" noChangeArrowheads="1"/>
              </p:cNvPicPr>
              <p:nvPr/>
            </p:nvPicPr>
            <p:blipFill>
              <a:blip r:embed="rId9" cstate="print"/>
              <a:srcRect/>
              <a:stretch>
                <a:fillRect/>
              </a:stretch>
            </p:blipFill>
            <p:spPr bwMode="auto">
              <a:xfrm>
                <a:off x="3794125" y="1600200"/>
                <a:ext cx="976312" cy="977900"/>
              </a:xfrm>
              <a:prstGeom prst="rect">
                <a:avLst/>
              </a:prstGeom>
              <a:noFill/>
              <a:ln w="9525">
                <a:noFill/>
                <a:miter lim="800000"/>
                <a:headEnd/>
                <a:tailEnd/>
              </a:ln>
            </p:spPr>
          </p:pic>
          <p:pic>
            <p:nvPicPr>
              <p:cNvPr id="49" name="Picture 48" descr="C:\Documents and Settings\rgould\Desktop\people.png"/>
              <p:cNvPicPr>
                <a:picLocks noChangeAspect="1" noChangeArrowheads="1"/>
              </p:cNvPicPr>
              <p:nvPr/>
            </p:nvPicPr>
            <p:blipFill>
              <a:blip r:embed="rId10" cstate="print"/>
              <a:srcRect/>
              <a:stretch>
                <a:fillRect/>
              </a:stretch>
            </p:blipFill>
            <p:spPr bwMode="auto">
              <a:xfrm>
                <a:off x="3794903" y="1600200"/>
                <a:ext cx="975534" cy="977121"/>
              </a:xfrm>
              <a:prstGeom prst="rect">
                <a:avLst/>
              </a:prstGeom>
              <a:noFill/>
              <a:ln w="9525">
                <a:noFill/>
                <a:miter lim="800000"/>
                <a:headEnd/>
                <a:tailEnd/>
              </a:ln>
            </p:spPr>
          </p:pic>
          <p:pic>
            <p:nvPicPr>
              <p:cNvPr id="50" name="Picture 3" descr="C:\Documents and Settings\rgould\Desktop\reflection.png"/>
              <p:cNvPicPr>
                <a:picLocks noChangeAspect="1" noChangeArrowheads="1"/>
              </p:cNvPicPr>
              <p:nvPr/>
            </p:nvPicPr>
            <p:blipFill>
              <a:blip r:embed="rId11" cstate="print"/>
              <a:srcRect/>
              <a:stretch>
                <a:fillRect/>
              </a:stretch>
            </p:blipFill>
            <p:spPr bwMode="auto">
              <a:xfrm>
                <a:off x="3794125" y="1600200"/>
                <a:ext cx="976312" cy="977900"/>
              </a:xfrm>
              <a:prstGeom prst="rect">
                <a:avLst/>
              </a:prstGeom>
              <a:noFill/>
              <a:ln w="9525">
                <a:noFill/>
                <a:miter lim="800000"/>
                <a:headEnd/>
                <a:tailEnd/>
              </a:ln>
            </p:spPr>
          </p:pic>
        </p:grpSp>
      </p:grpSp>
      <p:cxnSp>
        <p:nvCxnSpPr>
          <p:cNvPr id="47" name="Straight Connector 46"/>
          <p:cNvCxnSpPr>
            <a:stCxn id="42" idx="0"/>
          </p:cNvCxnSpPr>
          <p:nvPr/>
        </p:nvCxnSpPr>
        <p:spPr bwMode="auto">
          <a:xfrm rot="16200000" flipH="1">
            <a:off x="1751994" y="1497995"/>
            <a:ext cx="2863273" cy="4630937"/>
          </a:xfrm>
          <a:prstGeom prst="line">
            <a:avLst/>
          </a:prstGeom>
          <a:solidFill>
            <a:schemeClr val="accent1"/>
          </a:solidFill>
          <a:ln w="76200" cap="rnd" cmpd="sng" algn="ctr">
            <a:gradFill flip="none" rotWithShape="1">
              <a:gsLst>
                <a:gs pos="0">
                  <a:schemeClr val="accent1"/>
                </a:gs>
                <a:gs pos="100000">
                  <a:schemeClr val="accent1">
                    <a:alpha val="0"/>
                  </a:schemeClr>
                </a:gs>
              </a:gsLst>
              <a:lin ang="10800000" scaled="1"/>
              <a:tileRect/>
            </a:gradFill>
            <a:prstDash val="solid"/>
            <a:round/>
            <a:headEnd type="none" w="med" len="med"/>
            <a:tailEnd type="triangle" w="med" len="med"/>
          </a:ln>
          <a:effectLst/>
        </p:spPr>
      </p:cxnSp>
      <p:sp>
        <p:nvSpPr>
          <p:cNvPr id="56" name="Line Callout 1 (No Border) 55"/>
          <p:cNvSpPr/>
          <p:nvPr/>
        </p:nvSpPr>
        <p:spPr>
          <a:xfrm>
            <a:off x="521939" y="4452056"/>
            <a:ext cx="2368015" cy="1143000"/>
          </a:xfrm>
          <a:prstGeom prst="callout1">
            <a:avLst>
              <a:gd name="adj1" fmla="val 50938"/>
              <a:gd name="adj2" fmla="val 101078"/>
              <a:gd name="adj3" fmla="val -14585"/>
              <a:gd name="adj4" fmla="val 139801"/>
            </a:avLst>
          </a:prstGeom>
          <a:gradFill flip="none" rotWithShape="1">
            <a:gsLst>
              <a:gs pos="0">
                <a:schemeClr val="accent1">
                  <a:alpha val="30000"/>
                </a:schemeClr>
              </a:gs>
              <a:gs pos="100000">
                <a:schemeClr val="accent1">
                  <a:alpha val="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1400" dirty="0" smtClean="0">
                <a:solidFill>
                  <a:srgbClr val="5C5C5C"/>
                </a:solidFill>
                <a:latin typeface="Arial" charset="0"/>
                <a:ea typeface="ＭＳ Ｐゴシック"/>
                <a:cs typeface="Arial" charset="0"/>
              </a:rPr>
              <a:t>Note:  With Intelligent Call Blending incoming calls can be routed directly from PSTN to Proactive Contact's PG230 switch</a:t>
            </a:r>
          </a:p>
        </p:txBody>
      </p:sp>
      <p:sp>
        <p:nvSpPr>
          <p:cNvPr id="58" name="Text Box 15"/>
          <p:cNvSpPr txBox="1">
            <a:spLocks noChangeArrowheads="1"/>
          </p:cNvSpPr>
          <p:nvPr/>
        </p:nvSpPr>
        <p:spPr bwMode="auto">
          <a:xfrm rot="1919913">
            <a:off x="2154693" y="3919765"/>
            <a:ext cx="2154238" cy="209288"/>
          </a:xfrm>
          <a:prstGeom prst="rect">
            <a:avLst/>
          </a:prstGeom>
          <a:noFill/>
          <a:ln w="9525">
            <a:noFill/>
            <a:miter lim="800000"/>
            <a:headEnd/>
            <a:tailEnd/>
          </a:ln>
        </p:spPr>
        <p:txBody>
          <a:bodyPr>
            <a:spAutoFit/>
          </a:bodyPr>
          <a:lstStyle/>
          <a:p>
            <a:pPr algn="ctr">
              <a:lnSpc>
                <a:spcPct val="95000"/>
              </a:lnSpc>
            </a:pPr>
            <a:r>
              <a:rPr lang="en-US" sz="800" b="1" dirty="0" smtClean="0">
                <a:solidFill>
                  <a:srgbClr val="323232"/>
                </a:solidFill>
                <a:latin typeface="Arial" pitchFamily="34" charset="0"/>
              </a:rPr>
              <a:t>T1, E1, h.323</a:t>
            </a:r>
            <a:r>
              <a:rPr lang="en-US" sz="800" dirty="0" smtClean="0">
                <a:solidFill>
                  <a:srgbClr val="F8F8F8"/>
                </a:solidFill>
                <a:latin typeface="Arial" pitchFamily="34" charset="0"/>
              </a:rPr>
              <a:t> </a:t>
            </a:r>
            <a:endParaRPr lang="en-US" sz="800" b="1" dirty="0" smtClean="0">
              <a:solidFill>
                <a:srgbClr val="323232"/>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par>
                          <p:cTn id="8" fill="hold">
                            <p:stCondLst>
                              <p:cond delay="500"/>
                            </p:stCondLst>
                            <p:childTnLst>
                              <p:par>
                                <p:cTn id="9" presetID="35" presetClass="emph" presetSubtype="0" repeatCount="2000" fill="hold" nodeType="afterEffect">
                                  <p:stCondLst>
                                    <p:cond delay="0"/>
                                  </p:stCondLst>
                                  <p:childTnLst>
                                    <p:anim calcmode="discrete" valueType="str">
                                      <p:cBhvr>
                                        <p:cTn id="10" dur="1000" fill="hold"/>
                                        <p:tgtEl>
                                          <p:spTgt spid="55"/>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dissolve">
                                      <p:cBhvr>
                                        <p:cTn id="15" dur="500"/>
                                        <p:tgtEl>
                                          <p:spTgt spid="83"/>
                                        </p:tgtEl>
                                      </p:cBhvr>
                                    </p:animEffec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dissolve">
                                      <p:cBhvr>
                                        <p:cTn id="24" dur="500"/>
                                        <p:tgtEl>
                                          <p:spTgt spid="8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up)">
                                      <p:cBhvr>
                                        <p:cTn id="39" dur="500"/>
                                        <p:tgtEl>
                                          <p:spTgt spid="47"/>
                                        </p:tgtEl>
                                      </p:cBhvr>
                                    </p:animEffect>
                                  </p:childTnLst>
                                </p:cTn>
                              </p:par>
                              <p:par>
                                <p:cTn id="40" presetID="35" presetClass="emph" presetSubtype="0" repeatCount="2000" fill="hold" nodeType="withEffect">
                                  <p:stCondLst>
                                    <p:cond delay="0"/>
                                  </p:stCondLst>
                                  <p:childTnLst>
                                    <p:anim calcmode="discrete" valueType="str">
                                      <p:cBhvr>
                                        <p:cTn id="41" dur="1000" fill="hold"/>
                                        <p:tgtEl>
                                          <p:spTgt spid="47"/>
                                        </p:tgtEl>
                                        <p:attrNameLst>
                                          <p:attrName>style.visibility</p:attrName>
                                        </p:attrNameLst>
                                      </p:cBhvr>
                                      <p:tavLst>
                                        <p:tav tm="0">
                                          <p:val>
                                            <p:strVal val="hidden"/>
                                          </p:val>
                                        </p:tav>
                                        <p:tav tm="50000">
                                          <p:val>
                                            <p:strVal val="visible"/>
                                          </p:val>
                                        </p:tav>
                                      </p:tavLst>
                                    </p:anim>
                                  </p:childTnLst>
                                </p:cTn>
                              </p:par>
                              <p:par>
                                <p:cTn id="42" presetID="9" presetClass="entr" presetSubtype="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dissolve">
                                      <p:cBhvr>
                                        <p:cTn id="44" dur="500"/>
                                        <p:tgtEl>
                                          <p:spTgt spid="56"/>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82" grpId="0"/>
      <p:bldP spid="83" grpId="0" animBg="1"/>
      <p:bldP spid="85" grpId="0" animBg="1"/>
      <p:bldP spid="94" grpId="0"/>
      <p:bldP spid="56" grpId="0" animBg="1"/>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val 35"/>
          <p:cNvSpPr>
            <a:spLocks noChangeArrowheads="1"/>
          </p:cNvSpPr>
          <p:nvPr/>
        </p:nvSpPr>
        <p:spPr bwMode="auto">
          <a:xfrm>
            <a:off x="6720288" y="1883865"/>
            <a:ext cx="2148289" cy="1817802"/>
          </a:xfrm>
          <a:prstGeom prst="ellipse">
            <a:avLst/>
          </a:prstGeom>
          <a:gradFill rotWithShape="1">
            <a:gsLst>
              <a:gs pos="0">
                <a:srgbClr val="FFFFFF"/>
              </a:gs>
              <a:gs pos="100000">
                <a:srgbClr val="CCFFFF"/>
              </a:gs>
            </a:gsLst>
            <a:path path="shape">
              <a:fillToRect l="50000" t="50000" r="50000" b="50000"/>
            </a:path>
          </a:gradFill>
          <a:ln w="9525">
            <a:solidFill>
              <a:srgbClr val="CCFFFF"/>
            </a:solidFill>
            <a:round/>
            <a:headEnd/>
            <a:tailEnd/>
          </a:ln>
        </p:spPr>
        <p:txBody>
          <a:bodyPr anchor="ctr"/>
          <a:lstStyle/>
          <a:p>
            <a:pPr algn="ctr">
              <a:defRPr/>
            </a:pPr>
            <a:endParaRPr lang="en-US" sz="1050" dirty="0">
              <a:solidFill>
                <a:srgbClr val="F8F8F8"/>
              </a:solidFill>
            </a:endParaRPr>
          </a:p>
        </p:txBody>
      </p:sp>
      <p:pic>
        <p:nvPicPr>
          <p:cNvPr id="56" name="Picture 29" descr="VE_build2"/>
          <p:cNvPicPr>
            <a:picLocks noChangeAspect="1" noChangeArrowheads="1"/>
          </p:cNvPicPr>
          <p:nvPr/>
        </p:nvPicPr>
        <p:blipFill>
          <a:blip r:embed="rId5" cstate="print"/>
          <a:srcRect/>
          <a:stretch>
            <a:fillRect/>
          </a:stretch>
        </p:blipFill>
        <p:spPr bwMode="auto">
          <a:xfrm>
            <a:off x="3882167" y="2429400"/>
            <a:ext cx="2622905" cy="2579687"/>
          </a:xfrm>
          <a:prstGeom prst="rect">
            <a:avLst/>
          </a:prstGeom>
          <a:noFill/>
          <a:ln w="9525">
            <a:noFill/>
            <a:miter lim="800000"/>
            <a:headEnd/>
            <a:tailEnd/>
          </a:ln>
        </p:spPr>
      </p:pic>
      <p:sp>
        <p:nvSpPr>
          <p:cNvPr id="66" name="Oval 65"/>
          <p:cNvSpPr/>
          <p:nvPr/>
        </p:nvSpPr>
        <p:spPr>
          <a:xfrm>
            <a:off x="3978260" y="3544677"/>
            <a:ext cx="2432539" cy="11312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000" b="1" dirty="0" smtClean="0">
                <a:solidFill>
                  <a:srgbClr val="FFFFFF"/>
                </a:solidFill>
              </a:rPr>
              <a:t>Agent Skills</a:t>
            </a:r>
            <a:endParaRPr lang="en-US" sz="1000" b="1" dirty="0">
              <a:solidFill>
                <a:srgbClr val="FFFFFF"/>
              </a:solidFill>
            </a:endParaRPr>
          </a:p>
        </p:txBody>
      </p:sp>
      <p:sp>
        <p:nvSpPr>
          <p:cNvPr id="2" name="Slide Number Placeholder 1"/>
          <p:cNvSpPr>
            <a:spLocks noGrp="1"/>
          </p:cNvSpPr>
          <p:nvPr>
            <p:ph type="sldNum" sz="quarter" idx="4294967295"/>
          </p:nvPr>
        </p:nvSpPr>
        <p:spPr>
          <a:xfrm>
            <a:off x="6553200" y="6557963"/>
            <a:ext cx="2133600" cy="244475"/>
          </a:xfrm>
          <a:prstGeom prst="rect">
            <a:avLst/>
          </a:prstGeom>
        </p:spPr>
        <p:txBody>
          <a:bodyPr/>
          <a:lstStyle/>
          <a:p>
            <a:pPr>
              <a:defRPr/>
            </a:pPr>
            <a:fld id="{1A8889A9-C330-4DD0-B6A2-0A85D36EED09}" type="slidenum">
              <a:rPr lang="en-US"/>
              <a:pPr>
                <a:defRPr/>
              </a:pPr>
              <a:t>39</a:t>
            </a:fld>
            <a:endParaRPr lang="en-US" dirty="0"/>
          </a:p>
        </p:txBody>
      </p:sp>
      <p:grpSp>
        <p:nvGrpSpPr>
          <p:cNvPr id="3" name="Group 95"/>
          <p:cNvGrpSpPr/>
          <p:nvPr/>
        </p:nvGrpSpPr>
        <p:grpSpPr>
          <a:xfrm>
            <a:off x="4642633" y="2476351"/>
            <a:ext cx="1172308" cy="1044192"/>
            <a:chOff x="4642633" y="2487892"/>
            <a:chExt cx="1172308" cy="1044192"/>
          </a:xfrm>
        </p:grpSpPr>
        <p:pic>
          <p:nvPicPr>
            <p:cNvPr id="27" name="Picture 6" descr="server_grey"/>
            <p:cNvPicPr>
              <a:picLocks noChangeAspect="1" noChangeArrowheads="1"/>
            </p:cNvPicPr>
            <p:nvPr/>
          </p:nvPicPr>
          <p:blipFill>
            <a:blip r:embed="rId6" cstate="print"/>
            <a:srcRect/>
            <a:stretch>
              <a:fillRect/>
            </a:stretch>
          </p:blipFill>
          <p:spPr bwMode="auto">
            <a:xfrm>
              <a:off x="4977159" y="2831522"/>
              <a:ext cx="460968" cy="700562"/>
            </a:xfrm>
            <a:prstGeom prst="rect">
              <a:avLst/>
            </a:prstGeom>
            <a:noFill/>
            <a:ln w="9525">
              <a:noFill/>
              <a:miter lim="800000"/>
              <a:headEnd/>
              <a:tailEnd/>
            </a:ln>
          </p:spPr>
        </p:pic>
        <p:sp>
          <p:nvSpPr>
            <p:cNvPr id="40" name="TextBox 39"/>
            <p:cNvSpPr txBox="1"/>
            <p:nvPr/>
          </p:nvSpPr>
          <p:spPr>
            <a:xfrm>
              <a:off x="4642633" y="2487892"/>
              <a:ext cx="1172308" cy="400110"/>
            </a:xfrm>
            <a:prstGeom prst="rect">
              <a:avLst/>
            </a:prstGeom>
            <a:noFill/>
          </p:spPr>
          <p:txBody>
            <a:bodyPr wrap="square" rtlCol="0">
              <a:spAutoFit/>
            </a:bodyPr>
            <a:lstStyle/>
            <a:p>
              <a:pPr algn="ctr"/>
              <a:r>
                <a:rPr lang="en-US" sz="1000" b="1" dirty="0" smtClean="0">
                  <a:solidFill>
                    <a:srgbClr val="515151"/>
                  </a:solidFill>
                  <a:latin typeface="+mn-lt"/>
                </a:rPr>
                <a:t>Communication Manager</a:t>
              </a:r>
            </a:p>
          </p:txBody>
        </p:sp>
      </p:grpSp>
      <p:cxnSp>
        <p:nvCxnSpPr>
          <p:cNvPr id="55" name="Straight Connector 54"/>
          <p:cNvCxnSpPr/>
          <p:nvPr/>
        </p:nvCxnSpPr>
        <p:spPr bwMode="auto">
          <a:xfrm flipV="1">
            <a:off x="3648638" y="1622615"/>
            <a:ext cx="932326" cy="17926"/>
          </a:xfrm>
          <a:prstGeom prst="line">
            <a:avLst/>
          </a:prstGeom>
          <a:solidFill>
            <a:schemeClr val="accent1"/>
          </a:solidFill>
          <a:ln w="76200" cap="rnd" cmpd="sng" algn="ctr">
            <a:gradFill flip="none" rotWithShape="1">
              <a:gsLst>
                <a:gs pos="0">
                  <a:schemeClr val="accent1"/>
                </a:gs>
                <a:gs pos="100000">
                  <a:schemeClr val="accent1">
                    <a:alpha val="0"/>
                  </a:schemeClr>
                </a:gs>
              </a:gsLst>
              <a:lin ang="10800000" scaled="1"/>
              <a:tileRect/>
            </a:gradFill>
            <a:prstDash val="solid"/>
            <a:round/>
            <a:headEnd type="none" w="med" len="med"/>
            <a:tailEnd type="triangle" w="med" len="med"/>
          </a:ln>
          <a:effectLst/>
        </p:spPr>
      </p:cxnSp>
      <p:grpSp>
        <p:nvGrpSpPr>
          <p:cNvPr id="4" name="Group 20"/>
          <p:cNvGrpSpPr/>
          <p:nvPr/>
        </p:nvGrpSpPr>
        <p:grpSpPr>
          <a:xfrm>
            <a:off x="4556967" y="1282033"/>
            <a:ext cx="1258887" cy="704850"/>
            <a:chOff x="7173913" y="2692400"/>
            <a:chExt cx="1258887" cy="704850"/>
          </a:xfrm>
        </p:grpSpPr>
        <p:sp>
          <p:nvSpPr>
            <p:cNvPr id="22" name="Cloud"/>
            <p:cNvSpPr>
              <a:spLocks noChangeAspect="1" noEditPoints="1" noChangeArrowheads="1"/>
            </p:cNvSpPr>
            <p:nvPr>
              <p:custDataLst>
                <p:tags r:id="rId1"/>
              </p:custDataLst>
            </p:nvPr>
          </p:nvSpPr>
          <p:spPr bwMode="auto">
            <a:xfrm>
              <a:off x="7173913" y="2692400"/>
              <a:ext cx="1258887" cy="704850"/>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8 h 21600"/>
                <a:gd name="T14" fmla="*/ 17088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endParaRPr lang="en-US" sz="1800" b="1" dirty="0">
                <a:solidFill>
                  <a:srgbClr val="F8F8F8"/>
                </a:solidFill>
              </a:endParaRPr>
            </a:p>
          </p:txBody>
        </p:sp>
        <p:sp>
          <p:nvSpPr>
            <p:cNvPr id="23" name="Rectangle 54"/>
            <p:cNvSpPr>
              <a:spLocks noChangeArrowheads="1"/>
            </p:cNvSpPr>
            <p:nvPr>
              <p:custDataLst>
                <p:tags r:id="rId2"/>
              </p:custDataLst>
            </p:nvPr>
          </p:nvSpPr>
          <p:spPr bwMode="gray">
            <a:xfrm>
              <a:off x="7264400" y="2949087"/>
              <a:ext cx="1087438" cy="183127"/>
            </a:xfrm>
            <a:prstGeom prst="rect">
              <a:avLst/>
            </a:prstGeom>
            <a:noFill/>
            <a:ln w="9525">
              <a:noFill/>
              <a:miter lim="800000"/>
              <a:headEnd/>
              <a:tailEnd/>
            </a:ln>
          </p:spPr>
          <p:txBody>
            <a:bodyPr lIns="0" tIns="0" rIns="0" bIns="0">
              <a:spAutoFit/>
            </a:bodyPr>
            <a:lstStyle/>
            <a:p>
              <a:pPr algn="ctr">
                <a:lnSpc>
                  <a:spcPct val="85000"/>
                </a:lnSpc>
                <a:buClr>
                  <a:srgbClr val="CC0000"/>
                </a:buClr>
                <a:buFont typeface="Arial" pitchFamily="34" charset="0"/>
                <a:buNone/>
              </a:pPr>
              <a:r>
                <a:rPr lang="en-US" altLang="zh-CN" sz="1400" b="1" dirty="0" smtClean="0">
                  <a:solidFill>
                    <a:schemeClr val="tx1"/>
                  </a:solidFill>
                  <a:latin typeface="Arial" pitchFamily="34" charset="0"/>
                  <a:ea typeface="宋体" charset="-122"/>
                  <a:cs typeface="Arial" pitchFamily="34" charset="0"/>
                </a:rPr>
                <a:t>PSTN</a:t>
              </a:r>
              <a:endParaRPr lang="en-US" altLang="zh-CN" sz="1400" b="1" dirty="0">
                <a:solidFill>
                  <a:schemeClr val="tx1"/>
                </a:solidFill>
                <a:latin typeface="Arial" pitchFamily="34" charset="0"/>
                <a:ea typeface="宋体" charset="-122"/>
                <a:cs typeface="Arial" pitchFamily="34" charset="0"/>
              </a:endParaRPr>
            </a:p>
          </p:txBody>
        </p:sp>
      </p:grpSp>
      <p:grpSp>
        <p:nvGrpSpPr>
          <p:cNvPr id="5" name="Group 41"/>
          <p:cNvGrpSpPr/>
          <p:nvPr/>
        </p:nvGrpSpPr>
        <p:grpSpPr>
          <a:xfrm>
            <a:off x="2064026" y="2449457"/>
            <a:ext cx="1189473" cy="1095787"/>
            <a:chOff x="1791144" y="4487327"/>
            <a:chExt cx="1189473" cy="1095787"/>
          </a:xfrm>
        </p:grpSpPr>
        <p:pic>
          <p:nvPicPr>
            <p:cNvPr id="25" name="Picture 22" descr="server_corp_blue"/>
            <p:cNvPicPr>
              <a:picLocks noChangeAspect="1" noChangeArrowheads="1"/>
            </p:cNvPicPr>
            <p:nvPr/>
          </p:nvPicPr>
          <p:blipFill>
            <a:blip r:embed="rId7" cstate="print"/>
            <a:srcRect/>
            <a:stretch>
              <a:fillRect/>
            </a:stretch>
          </p:blipFill>
          <p:spPr bwMode="auto">
            <a:xfrm>
              <a:off x="2110153" y="4830541"/>
              <a:ext cx="474785" cy="752573"/>
            </a:xfrm>
            <a:prstGeom prst="rect">
              <a:avLst/>
            </a:prstGeom>
            <a:noFill/>
            <a:ln w="9525">
              <a:noFill/>
              <a:miter lim="800000"/>
              <a:headEnd/>
              <a:tailEnd/>
            </a:ln>
          </p:spPr>
        </p:pic>
        <p:sp>
          <p:nvSpPr>
            <p:cNvPr id="41" name="TextBox 40"/>
            <p:cNvSpPr txBox="1"/>
            <p:nvPr/>
          </p:nvSpPr>
          <p:spPr>
            <a:xfrm>
              <a:off x="1791144" y="4487327"/>
              <a:ext cx="1189473" cy="400110"/>
            </a:xfrm>
            <a:prstGeom prst="rect">
              <a:avLst/>
            </a:prstGeom>
            <a:noFill/>
          </p:spPr>
          <p:txBody>
            <a:bodyPr wrap="square" rtlCol="0">
              <a:spAutoFit/>
            </a:bodyPr>
            <a:lstStyle/>
            <a:p>
              <a:pPr algn="ctr"/>
              <a:r>
                <a:rPr lang="en-US" sz="1000" b="1" dirty="0" smtClean="0">
                  <a:solidFill>
                    <a:srgbClr val="515151"/>
                  </a:solidFill>
                  <a:latin typeface="+mn-lt"/>
                </a:rPr>
                <a:t>Proactive Contact</a:t>
              </a:r>
            </a:p>
          </p:txBody>
        </p:sp>
      </p:grpSp>
      <p:sp>
        <p:nvSpPr>
          <p:cNvPr id="83" name="Line Callout 1 (No Border) 82"/>
          <p:cNvSpPr/>
          <p:nvPr/>
        </p:nvSpPr>
        <p:spPr>
          <a:xfrm>
            <a:off x="7229052" y="4931623"/>
            <a:ext cx="1661560" cy="1513245"/>
          </a:xfrm>
          <a:prstGeom prst="callout1">
            <a:avLst>
              <a:gd name="adj1" fmla="val 47871"/>
              <a:gd name="adj2" fmla="val -1703"/>
              <a:gd name="adj3" fmla="val -63583"/>
              <a:gd name="adj4" fmla="val -87654"/>
            </a:avLst>
          </a:prstGeom>
          <a:gradFill flip="none" rotWithShape="1">
            <a:gsLst>
              <a:gs pos="0">
                <a:schemeClr val="accent1">
                  <a:alpha val="30000"/>
                </a:schemeClr>
              </a:gs>
              <a:gs pos="100000">
                <a:schemeClr val="accent1">
                  <a:alpha val="0"/>
                </a:schemeClr>
              </a:gs>
            </a:gsLst>
            <a:lin ang="0" scaled="1"/>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515151"/>
                </a:solidFill>
              </a:rPr>
              <a:t>5. As inbound volume increases (relative to Agent Blend threshold settings) Proactive Contact releases one or more agents back to inbound by simply dropping the Acquire call</a:t>
            </a:r>
          </a:p>
        </p:txBody>
      </p:sp>
      <p:sp>
        <p:nvSpPr>
          <p:cNvPr id="86" name="Rectangle 2"/>
          <p:cNvSpPr txBox="1">
            <a:spLocks noChangeArrowheads="1"/>
          </p:cNvSpPr>
          <p:nvPr/>
        </p:nvSpPr>
        <p:spPr bwMode="auto">
          <a:xfrm>
            <a:off x="455613" y="482600"/>
            <a:ext cx="7069137"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90000"/>
              </a:lnSpc>
              <a:defRPr/>
            </a:pPr>
            <a:r>
              <a:rPr lang="en-US" sz="3000" kern="0" dirty="0" smtClean="0">
                <a:solidFill>
                  <a:schemeClr val="tx1"/>
                </a:solidFill>
                <a:latin typeface="Arial"/>
                <a:ea typeface="MS PGothic" pitchFamily="34" charset="-128"/>
                <a:cs typeface="ＭＳ Ｐゴシック" pitchFamily="-65" charset="-128"/>
              </a:rPr>
              <a:t>Agent Blending</a:t>
            </a:r>
          </a:p>
        </p:txBody>
      </p:sp>
      <p:grpSp>
        <p:nvGrpSpPr>
          <p:cNvPr id="6" name="Group 50"/>
          <p:cNvGrpSpPr/>
          <p:nvPr/>
        </p:nvGrpSpPr>
        <p:grpSpPr>
          <a:xfrm>
            <a:off x="2931073" y="1253955"/>
            <a:ext cx="764121" cy="814109"/>
            <a:chOff x="648119" y="3625811"/>
            <a:chExt cx="601561" cy="631230"/>
          </a:xfrm>
        </p:grpSpPr>
        <p:grpSp>
          <p:nvGrpSpPr>
            <p:cNvPr id="7" name="Group 203"/>
            <p:cNvGrpSpPr>
              <a:grpSpLocks/>
            </p:cNvGrpSpPr>
            <p:nvPr/>
          </p:nvGrpSpPr>
          <p:grpSpPr bwMode="auto">
            <a:xfrm>
              <a:off x="952919" y="3961091"/>
              <a:ext cx="296761" cy="295950"/>
              <a:chOff x="3794125" y="1600200"/>
              <a:chExt cx="976312" cy="977900"/>
            </a:xfrm>
          </p:grpSpPr>
          <p:pic>
            <p:nvPicPr>
              <p:cNvPr id="38" name="Picture 2" descr="C:\Documents and Settings\rgould\Desktop\Icon.png"/>
              <p:cNvPicPr>
                <a:picLocks noChangeAspect="1" noChangeArrowheads="1"/>
              </p:cNvPicPr>
              <p:nvPr/>
            </p:nvPicPr>
            <p:blipFill>
              <a:blip r:embed="rId8" cstate="print"/>
              <a:srcRect/>
              <a:stretch>
                <a:fillRect/>
              </a:stretch>
            </p:blipFill>
            <p:spPr bwMode="auto">
              <a:xfrm>
                <a:off x="3794125" y="1600200"/>
                <a:ext cx="976312" cy="977900"/>
              </a:xfrm>
              <a:prstGeom prst="rect">
                <a:avLst/>
              </a:prstGeom>
              <a:noFill/>
              <a:ln w="9525">
                <a:noFill/>
                <a:miter lim="800000"/>
                <a:headEnd/>
                <a:tailEnd/>
              </a:ln>
            </p:spPr>
          </p:pic>
          <p:pic>
            <p:nvPicPr>
              <p:cNvPr id="39" name="Picture 38" descr="C:\Documents and Settings\rgould\Desktop\people.png"/>
              <p:cNvPicPr>
                <a:picLocks noChangeAspect="1" noChangeArrowheads="1"/>
              </p:cNvPicPr>
              <p:nvPr/>
            </p:nvPicPr>
            <p:blipFill>
              <a:blip r:embed="rId9" cstate="print"/>
              <a:srcRect/>
              <a:stretch>
                <a:fillRect/>
              </a:stretch>
            </p:blipFill>
            <p:spPr bwMode="auto">
              <a:xfrm>
                <a:off x="3794903" y="1600200"/>
                <a:ext cx="975534" cy="977121"/>
              </a:xfrm>
              <a:prstGeom prst="rect">
                <a:avLst/>
              </a:prstGeom>
              <a:noFill/>
              <a:ln w="9525">
                <a:noFill/>
                <a:miter lim="800000"/>
                <a:headEnd/>
                <a:tailEnd/>
              </a:ln>
            </p:spPr>
          </p:pic>
          <p:pic>
            <p:nvPicPr>
              <p:cNvPr id="42" name="Picture 3" descr="C:\Documents and Settings\rgould\Desktop\reflection.png"/>
              <p:cNvPicPr>
                <a:picLocks noChangeAspect="1" noChangeArrowheads="1"/>
              </p:cNvPicPr>
              <p:nvPr/>
            </p:nvPicPr>
            <p:blipFill>
              <a:blip r:embed="rId10" cstate="print"/>
              <a:srcRect/>
              <a:stretch>
                <a:fillRect/>
              </a:stretch>
            </p:blipFill>
            <p:spPr bwMode="auto">
              <a:xfrm>
                <a:off x="3794125" y="1600200"/>
                <a:ext cx="976312" cy="977900"/>
              </a:xfrm>
              <a:prstGeom prst="rect">
                <a:avLst/>
              </a:prstGeom>
              <a:noFill/>
              <a:ln w="9525">
                <a:noFill/>
                <a:miter lim="800000"/>
                <a:headEnd/>
                <a:tailEnd/>
              </a:ln>
            </p:spPr>
          </p:pic>
        </p:grpSp>
        <p:grpSp>
          <p:nvGrpSpPr>
            <p:cNvPr id="8" name="Group 203"/>
            <p:cNvGrpSpPr>
              <a:grpSpLocks/>
            </p:cNvGrpSpPr>
            <p:nvPr/>
          </p:nvGrpSpPr>
          <p:grpSpPr bwMode="auto">
            <a:xfrm>
              <a:off x="932599" y="3625811"/>
              <a:ext cx="296761" cy="295950"/>
              <a:chOff x="3794125" y="1600200"/>
              <a:chExt cx="976312" cy="977900"/>
            </a:xfrm>
          </p:grpSpPr>
          <p:pic>
            <p:nvPicPr>
              <p:cNvPr id="44" name="Picture 2" descr="C:\Documents and Settings\rgould\Desktop\Icon.png"/>
              <p:cNvPicPr>
                <a:picLocks noChangeAspect="1" noChangeArrowheads="1"/>
              </p:cNvPicPr>
              <p:nvPr/>
            </p:nvPicPr>
            <p:blipFill>
              <a:blip r:embed="rId8" cstate="print"/>
              <a:srcRect/>
              <a:stretch>
                <a:fillRect/>
              </a:stretch>
            </p:blipFill>
            <p:spPr bwMode="auto">
              <a:xfrm>
                <a:off x="3794125" y="1600200"/>
                <a:ext cx="976312" cy="977900"/>
              </a:xfrm>
              <a:prstGeom prst="rect">
                <a:avLst/>
              </a:prstGeom>
              <a:noFill/>
              <a:ln w="9525">
                <a:noFill/>
                <a:miter lim="800000"/>
                <a:headEnd/>
                <a:tailEnd/>
              </a:ln>
            </p:spPr>
          </p:pic>
          <p:pic>
            <p:nvPicPr>
              <p:cNvPr id="45" name="Picture 44" descr="C:\Documents and Settings\rgould\Desktop\people.png"/>
              <p:cNvPicPr>
                <a:picLocks noChangeAspect="1" noChangeArrowheads="1"/>
              </p:cNvPicPr>
              <p:nvPr/>
            </p:nvPicPr>
            <p:blipFill>
              <a:blip r:embed="rId9" cstate="print"/>
              <a:srcRect/>
              <a:stretch>
                <a:fillRect/>
              </a:stretch>
            </p:blipFill>
            <p:spPr bwMode="auto">
              <a:xfrm>
                <a:off x="3794903" y="1600200"/>
                <a:ext cx="975534" cy="977121"/>
              </a:xfrm>
              <a:prstGeom prst="rect">
                <a:avLst/>
              </a:prstGeom>
              <a:noFill/>
              <a:ln w="9525">
                <a:noFill/>
                <a:miter lim="800000"/>
                <a:headEnd/>
                <a:tailEnd/>
              </a:ln>
            </p:spPr>
          </p:pic>
          <p:pic>
            <p:nvPicPr>
              <p:cNvPr id="46" name="Picture 3" descr="C:\Documents and Settings\rgould\Desktop\reflection.png"/>
              <p:cNvPicPr>
                <a:picLocks noChangeAspect="1" noChangeArrowheads="1"/>
              </p:cNvPicPr>
              <p:nvPr/>
            </p:nvPicPr>
            <p:blipFill>
              <a:blip r:embed="rId10" cstate="print"/>
              <a:srcRect/>
              <a:stretch>
                <a:fillRect/>
              </a:stretch>
            </p:blipFill>
            <p:spPr bwMode="auto">
              <a:xfrm>
                <a:off x="3794125" y="1600200"/>
                <a:ext cx="976312" cy="977900"/>
              </a:xfrm>
              <a:prstGeom prst="rect">
                <a:avLst/>
              </a:prstGeom>
              <a:noFill/>
              <a:ln w="9525">
                <a:noFill/>
                <a:miter lim="800000"/>
                <a:headEnd/>
                <a:tailEnd/>
              </a:ln>
            </p:spPr>
          </p:pic>
        </p:grpSp>
        <p:grpSp>
          <p:nvGrpSpPr>
            <p:cNvPr id="9" name="Group 203"/>
            <p:cNvGrpSpPr>
              <a:grpSpLocks/>
            </p:cNvGrpSpPr>
            <p:nvPr/>
          </p:nvGrpSpPr>
          <p:grpSpPr bwMode="auto">
            <a:xfrm>
              <a:off x="648119" y="3808691"/>
              <a:ext cx="296761" cy="295950"/>
              <a:chOff x="3794125" y="1600200"/>
              <a:chExt cx="976312" cy="977900"/>
            </a:xfrm>
          </p:grpSpPr>
          <p:pic>
            <p:nvPicPr>
              <p:cNvPr id="48" name="Picture 2" descr="C:\Documents and Settings\rgould\Desktop\Icon.png"/>
              <p:cNvPicPr>
                <a:picLocks noChangeAspect="1" noChangeArrowheads="1"/>
              </p:cNvPicPr>
              <p:nvPr/>
            </p:nvPicPr>
            <p:blipFill>
              <a:blip r:embed="rId8" cstate="print"/>
              <a:srcRect/>
              <a:stretch>
                <a:fillRect/>
              </a:stretch>
            </p:blipFill>
            <p:spPr bwMode="auto">
              <a:xfrm>
                <a:off x="3794125" y="1600200"/>
                <a:ext cx="976312" cy="977900"/>
              </a:xfrm>
              <a:prstGeom prst="rect">
                <a:avLst/>
              </a:prstGeom>
              <a:noFill/>
              <a:ln w="9525">
                <a:noFill/>
                <a:miter lim="800000"/>
                <a:headEnd/>
                <a:tailEnd/>
              </a:ln>
            </p:spPr>
          </p:pic>
          <p:pic>
            <p:nvPicPr>
              <p:cNvPr id="49" name="Picture 48" descr="C:\Documents and Settings\rgould\Desktop\people.png"/>
              <p:cNvPicPr>
                <a:picLocks noChangeAspect="1" noChangeArrowheads="1"/>
              </p:cNvPicPr>
              <p:nvPr/>
            </p:nvPicPr>
            <p:blipFill>
              <a:blip r:embed="rId9" cstate="print"/>
              <a:srcRect/>
              <a:stretch>
                <a:fillRect/>
              </a:stretch>
            </p:blipFill>
            <p:spPr bwMode="auto">
              <a:xfrm>
                <a:off x="3794903" y="1600200"/>
                <a:ext cx="975534" cy="977121"/>
              </a:xfrm>
              <a:prstGeom prst="rect">
                <a:avLst/>
              </a:prstGeom>
              <a:noFill/>
              <a:ln w="9525">
                <a:noFill/>
                <a:miter lim="800000"/>
                <a:headEnd/>
                <a:tailEnd/>
              </a:ln>
            </p:spPr>
          </p:pic>
          <p:pic>
            <p:nvPicPr>
              <p:cNvPr id="50" name="Picture 3" descr="C:\Documents and Settings\rgould\Desktop\reflection.png"/>
              <p:cNvPicPr>
                <a:picLocks noChangeAspect="1" noChangeArrowheads="1"/>
              </p:cNvPicPr>
              <p:nvPr/>
            </p:nvPicPr>
            <p:blipFill>
              <a:blip r:embed="rId10" cstate="print"/>
              <a:srcRect/>
              <a:stretch>
                <a:fillRect/>
              </a:stretch>
            </p:blipFill>
            <p:spPr bwMode="auto">
              <a:xfrm>
                <a:off x="3794125" y="1600200"/>
                <a:ext cx="976312" cy="977900"/>
              </a:xfrm>
              <a:prstGeom prst="rect">
                <a:avLst/>
              </a:prstGeom>
              <a:noFill/>
              <a:ln w="9525">
                <a:noFill/>
                <a:miter lim="800000"/>
                <a:headEnd/>
                <a:tailEnd/>
              </a:ln>
            </p:spPr>
          </p:pic>
        </p:grpSp>
      </p:grpSp>
      <p:sp>
        <p:nvSpPr>
          <p:cNvPr id="58" name="Oval 57"/>
          <p:cNvSpPr/>
          <p:nvPr/>
        </p:nvSpPr>
        <p:spPr>
          <a:xfrm>
            <a:off x="5174427" y="3717594"/>
            <a:ext cx="1129553" cy="571500"/>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FFFF"/>
                </a:solidFill>
              </a:rPr>
              <a:t>Acquire/ Outbound VDN</a:t>
            </a:r>
            <a:endParaRPr lang="en-US" sz="1000" b="1" dirty="0">
              <a:solidFill>
                <a:srgbClr val="FFFFFF"/>
              </a:solidFill>
            </a:endParaRPr>
          </a:p>
        </p:txBody>
      </p:sp>
      <p:sp>
        <p:nvSpPr>
          <p:cNvPr id="60" name="Oval 59"/>
          <p:cNvSpPr/>
          <p:nvPr/>
        </p:nvSpPr>
        <p:spPr>
          <a:xfrm>
            <a:off x="4136522" y="3717594"/>
            <a:ext cx="984737" cy="5715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FFFF"/>
                </a:solidFill>
              </a:rPr>
              <a:t>Inbound VDN(s)</a:t>
            </a:r>
            <a:endParaRPr lang="en-US" sz="1000" b="1" dirty="0">
              <a:solidFill>
                <a:srgbClr val="FFFFFF"/>
              </a:solidFill>
            </a:endParaRPr>
          </a:p>
        </p:txBody>
      </p:sp>
      <p:grpSp>
        <p:nvGrpSpPr>
          <p:cNvPr id="10" name="Group 61"/>
          <p:cNvGrpSpPr/>
          <p:nvPr/>
        </p:nvGrpSpPr>
        <p:grpSpPr>
          <a:xfrm>
            <a:off x="376246" y="5576959"/>
            <a:ext cx="1189473" cy="925147"/>
            <a:chOff x="2995665" y="5395767"/>
            <a:chExt cx="1189473" cy="925147"/>
          </a:xfrm>
        </p:grpSpPr>
        <p:pic>
          <p:nvPicPr>
            <p:cNvPr id="53" name="Picture 16" descr="rack_server_corp_purple"/>
            <p:cNvPicPr>
              <a:picLocks noChangeAspect="1" noChangeArrowheads="1"/>
            </p:cNvPicPr>
            <p:nvPr/>
          </p:nvPicPr>
          <p:blipFill>
            <a:blip r:embed="rId11" cstate="print"/>
            <a:srcRect/>
            <a:stretch>
              <a:fillRect/>
            </a:stretch>
          </p:blipFill>
          <p:spPr bwMode="auto">
            <a:xfrm>
              <a:off x="3259299" y="5395767"/>
              <a:ext cx="668338" cy="406400"/>
            </a:xfrm>
            <a:prstGeom prst="rect">
              <a:avLst/>
            </a:prstGeom>
            <a:noFill/>
            <a:ln w="9525">
              <a:noFill/>
              <a:miter lim="800000"/>
              <a:headEnd/>
              <a:tailEnd/>
            </a:ln>
          </p:spPr>
        </p:pic>
        <p:sp>
          <p:nvSpPr>
            <p:cNvPr id="61" name="TextBox 60"/>
            <p:cNvSpPr txBox="1"/>
            <p:nvPr/>
          </p:nvSpPr>
          <p:spPr>
            <a:xfrm>
              <a:off x="2995665" y="5766916"/>
              <a:ext cx="1189473" cy="553998"/>
            </a:xfrm>
            <a:prstGeom prst="rect">
              <a:avLst/>
            </a:prstGeom>
            <a:noFill/>
          </p:spPr>
          <p:txBody>
            <a:bodyPr wrap="square" rtlCol="0">
              <a:spAutoFit/>
            </a:bodyPr>
            <a:lstStyle/>
            <a:p>
              <a:pPr algn="ctr"/>
              <a:r>
                <a:rPr lang="en-US" sz="1000" b="1" dirty="0" smtClean="0">
                  <a:solidFill>
                    <a:srgbClr val="515151"/>
                  </a:solidFill>
                  <a:latin typeface="+mn-lt"/>
                </a:rPr>
                <a:t>Application Enablement Services (AES)</a:t>
              </a:r>
            </a:p>
          </p:txBody>
        </p:sp>
      </p:grpSp>
      <p:cxnSp>
        <p:nvCxnSpPr>
          <p:cNvPr id="98" name="Straight Connector 97"/>
          <p:cNvCxnSpPr>
            <a:stCxn id="25" idx="3"/>
            <a:endCxn id="27" idx="1"/>
          </p:cNvCxnSpPr>
          <p:nvPr/>
        </p:nvCxnSpPr>
        <p:spPr>
          <a:xfrm>
            <a:off x="2857820" y="3168958"/>
            <a:ext cx="2119339" cy="130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ext Box 15"/>
          <p:cNvSpPr txBox="1">
            <a:spLocks noChangeArrowheads="1"/>
          </p:cNvSpPr>
          <p:nvPr/>
        </p:nvSpPr>
        <p:spPr bwMode="auto">
          <a:xfrm>
            <a:off x="2918853" y="2877671"/>
            <a:ext cx="2154237" cy="326243"/>
          </a:xfrm>
          <a:prstGeom prst="rect">
            <a:avLst/>
          </a:prstGeom>
          <a:noFill/>
          <a:ln w="9525">
            <a:noFill/>
            <a:miter lim="800000"/>
            <a:headEnd/>
            <a:tailEnd/>
          </a:ln>
        </p:spPr>
        <p:txBody>
          <a:bodyPr wrap="square">
            <a:spAutoFit/>
          </a:bodyPr>
          <a:lstStyle/>
          <a:p>
            <a:pPr algn="ctr">
              <a:lnSpc>
                <a:spcPct val="95000"/>
              </a:lnSpc>
            </a:pPr>
            <a:r>
              <a:rPr lang="en-US" sz="800" b="1" u="sng" dirty="0" smtClean="0">
                <a:solidFill>
                  <a:srgbClr val="323232"/>
                </a:solidFill>
              </a:rPr>
              <a:t>Agent Headset Connections</a:t>
            </a:r>
          </a:p>
          <a:p>
            <a:pPr algn="ctr">
              <a:lnSpc>
                <a:spcPct val="95000"/>
              </a:lnSpc>
            </a:pPr>
            <a:r>
              <a:rPr lang="en-US" sz="800" b="1" dirty="0" smtClean="0">
                <a:solidFill>
                  <a:srgbClr val="323232"/>
                </a:solidFill>
              </a:rPr>
              <a:t>T1, E1, h.323</a:t>
            </a:r>
            <a:r>
              <a:rPr lang="en-US" sz="800" dirty="0" smtClean="0">
                <a:solidFill>
                  <a:srgbClr val="F8F8F8"/>
                </a:solidFill>
              </a:rPr>
              <a:t> </a:t>
            </a:r>
            <a:endParaRPr lang="en-US" sz="800" b="1" dirty="0" smtClean="0">
              <a:solidFill>
                <a:srgbClr val="323232"/>
              </a:solidFill>
            </a:endParaRPr>
          </a:p>
        </p:txBody>
      </p:sp>
      <p:cxnSp>
        <p:nvCxnSpPr>
          <p:cNvPr id="102" name="Straight Connector 101"/>
          <p:cNvCxnSpPr/>
          <p:nvPr/>
        </p:nvCxnSpPr>
        <p:spPr>
          <a:xfrm>
            <a:off x="1297332" y="5769275"/>
            <a:ext cx="836268" cy="1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4" name="Straight Connector 113"/>
          <p:cNvCxnSpPr>
            <a:endCxn id="40" idx="0"/>
          </p:cNvCxnSpPr>
          <p:nvPr/>
        </p:nvCxnSpPr>
        <p:spPr bwMode="auto">
          <a:xfrm rot="5400000">
            <a:off x="4984515" y="2225475"/>
            <a:ext cx="495148" cy="6604"/>
          </a:xfrm>
          <a:prstGeom prst="line">
            <a:avLst/>
          </a:prstGeom>
          <a:solidFill>
            <a:schemeClr val="accent1"/>
          </a:solidFill>
          <a:ln w="76200" cap="rnd" cmpd="sng" algn="ctr">
            <a:gradFill flip="none" rotWithShape="1">
              <a:gsLst>
                <a:gs pos="0">
                  <a:schemeClr val="accent1"/>
                </a:gs>
                <a:gs pos="100000">
                  <a:schemeClr val="accent1">
                    <a:alpha val="0"/>
                  </a:schemeClr>
                </a:gs>
              </a:gsLst>
              <a:lin ang="10800000" scaled="1"/>
              <a:tileRect/>
            </a:gradFill>
            <a:prstDash val="solid"/>
            <a:round/>
            <a:headEnd type="none" w="med" len="med"/>
            <a:tailEnd type="triangle" w="med" len="med"/>
          </a:ln>
          <a:effectLst/>
        </p:spPr>
      </p:cxnSp>
      <p:sp>
        <p:nvSpPr>
          <p:cNvPr id="117" name="Line Callout 1 (No Border) 116"/>
          <p:cNvSpPr/>
          <p:nvPr/>
        </p:nvSpPr>
        <p:spPr>
          <a:xfrm>
            <a:off x="368300" y="1282700"/>
            <a:ext cx="1630829" cy="622300"/>
          </a:xfrm>
          <a:prstGeom prst="callout1">
            <a:avLst>
              <a:gd name="adj1" fmla="val 52083"/>
              <a:gd name="adj2" fmla="val 100878"/>
              <a:gd name="adj3" fmla="val 50072"/>
              <a:gd name="adj4" fmla="val 157868"/>
            </a:avLst>
          </a:prstGeom>
          <a:gradFill>
            <a:gsLst>
              <a:gs pos="0">
                <a:schemeClr val="accent1">
                  <a:alpha val="30000"/>
                </a:schemeClr>
              </a:gs>
              <a:gs pos="100000">
                <a:schemeClr val="accent1">
                  <a:alpha val="0"/>
                </a:schemeClr>
              </a:gs>
            </a:gsLst>
            <a:lin ang="108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515151"/>
                </a:solidFill>
              </a:rPr>
              <a:t>1. Customers place incoming calls which are routed to the Inbound Agent Pool</a:t>
            </a:r>
          </a:p>
        </p:txBody>
      </p:sp>
      <p:sp>
        <p:nvSpPr>
          <p:cNvPr id="118" name="Line Callout 1 (No Border) 117"/>
          <p:cNvSpPr/>
          <p:nvPr/>
        </p:nvSpPr>
        <p:spPr>
          <a:xfrm>
            <a:off x="283029" y="2069566"/>
            <a:ext cx="1445409" cy="716665"/>
          </a:xfrm>
          <a:prstGeom prst="callout1">
            <a:avLst>
              <a:gd name="adj1" fmla="val 52083"/>
              <a:gd name="adj2" fmla="val 100878"/>
              <a:gd name="adj3" fmla="val 111065"/>
              <a:gd name="adj4" fmla="val 144979"/>
            </a:avLst>
          </a:prstGeom>
          <a:gradFill>
            <a:gsLst>
              <a:gs pos="0">
                <a:schemeClr val="accent1">
                  <a:alpha val="30000"/>
                </a:schemeClr>
              </a:gs>
              <a:gs pos="100000">
                <a:schemeClr val="accent1">
                  <a:alpha val="0"/>
                </a:schemeClr>
              </a:gs>
            </a:gsLst>
            <a:lin ang="108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515151"/>
                </a:solidFill>
              </a:rPr>
              <a:t>2. Proactive Contact monitors inbound VDNs via AES</a:t>
            </a:r>
          </a:p>
        </p:txBody>
      </p:sp>
      <p:cxnSp>
        <p:nvCxnSpPr>
          <p:cNvPr id="125" name="Straight Connector 124"/>
          <p:cNvCxnSpPr/>
          <p:nvPr/>
        </p:nvCxnSpPr>
        <p:spPr>
          <a:xfrm rot="5400000">
            <a:off x="3963322" y="4877426"/>
            <a:ext cx="1195356" cy="2259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1" name="Group 11"/>
          <p:cNvGrpSpPr>
            <a:grpSpLocks/>
          </p:cNvGrpSpPr>
          <p:nvPr/>
        </p:nvGrpSpPr>
        <p:grpSpPr bwMode="auto">
          <a:xfrm>
            <a:off x="1956825" y="5413822"/>
            <a:ext cx="4420109" cy="940086"/>
            <a:chOff x="2424" y="2478"/>
            <a:chExt cx="1191" cy="663"/>
          </a:xfrm>
        </p:grpSpPr>
        <p:pic>
          <p:nvPicPr>
            <p:cNvPr id="87" name="Picture 9" descr="cloud"/>
            <p:cNvPicPr>
              <a:picLocks noChangeAspect="1" noChangeArrowheads="1"/>
            </p:cNvPicPr>
            <p:nvPr/>
          </p:nvPicPr>
          <p:blipFill>
            <a:blip r:embed="rId12" cstate="print"/>
            <a:srcRect/>
            <a:stretch>
              <a:fillRect/>
            </a:stretch>
          </p:blipFill>
          <p:spPr bwMode="auto">
            <a:xfrm>
              <a:off x="2424" y="2478"/>
              <a:ext cx="1191" cy="663"/>
            </a:xfrm>
            <a:prstGeom prst="rect">
              <a:avLst/>
            </a:prstGeom>
            <a:noFill/>
            <a:ln w="9525">
              <a:noFill/>
              <a:miter lim="800000"/>
              <a:headEnd/>
              <a:tailEnd/>
            </a:ln>
          </p:spPr>
        </p:pic>
        <p:sp>
          <p:nvSpPr>
            <p:cNvPr id="88" name="Text Box 10"/>
            <p:cNvSpPr txBox="1">
              <a:spLocks noChangeArrowheads="1"/>
            </p:cNvSpPr>
            <p:nvPr/>
          </p:nvSpPr>
          <p:spPr bwMode="auto">
            <a:xfrm>
              <a:off x="2831" y="2781"/>
              <a:ext cx="323" cy="115"/>
            </a:xfrm>
            <a:prstGeom prst="rect">
              <a:avLst/>
            </a:prstGeom>
            <a:noFill/>
            <a:ln w="9525">
              <a:noFill/>
              <a:miter lim="800000"/>
              <a:headEnd/>
              <a:tailEnd/>
            </a:ln>
          </p:spPr>
          <p:txBody>
            <a:bodyPr wrap="none" anchor="ctr">
              <a:spAutoFit/>
            </a:bodyPr>
            <a:lstStyle/>
            <a:p>
              <a:pPr algn="ctr">
                <a:lnSpc>
                  <a:spcPct val="90000"/>
                </a:lnSpc>
              </a:pPr>
              <a:r>
                <a:rPr lang="en-US" sz="1200" b="1" dirty="0" smtClean="0">
                  <a:solidFill>
                    <a:srgbClr val="323232"/>
                  </a:solidFill>
                </a:rPr>
                <a:t>LAN/WAN</a:t>
              </a:r>
            </a:p>
          </p:txBody>
        </p:sp>
      </p:grpSp>
      <p:cxnSp>
        <p:nvCxnSpPr>
          <p:cNvPr id="147" name="Straight Connector 146"/>
          <p:cNvCxnSpPr/>
          <p:nvPr/>
        </p:nvCxnSpPr>
        <p:spPr>
          <a:xfrm flipV="1">
            <a:off x="2090589" y="5765180"/>
            <a:ext cx="2481412" cy="45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flipH="1">
            <a:off x="4426582" y="5618427"/>
            <a:ext cx="270486" cy="974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1645309" y="4540908"/>
            <a:ext cx="2136231" cy="160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16200000" flipH="1">
            <a:off x="2629296" y="5666408"/>
            <a:ext cx="184004" cy="26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8" name="Line Callout 1 (No Border) 157"/>
          <p:cNvSpPr/>
          <p:nvPr/>
        </p:nvSpPr>
        <p:spPr>
          <a:xfrm>
            <a:off x="141514" y="3027989"/>
            <a:ext cx="1578429" cy="1012722"/>
          </a:xfrm>
          <a:prstGeom prst="callout1">
            <a:avLst>
              <a:gd name="adj1" fmla="val 52083"/>
              <a:gd name="adj2" fmla="val 100878"/>
              <a:gd name="adj3" fmla="val 32407"/>
              <a:gd name="adj4" fmla="val 142565"/>
            </a:avLst>
          </a:prstGeom>
          <a:gradFill>
            <a:gsLst>
              <a:gs pos="0">
                <a:schemeClr val="accent1">
                  <a:alpha val="30000"/>
                </a:schemeClr>
              </a:gs>
              <a:gs pos="100000">
                <a:schemeClr val="accent1">
                  <a:alpha val="0"/>
                </a:schemeClr>
              </a:gs>
            </a:gsLst>
            <a:lin ang="108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515151"/>
                </a:solidFill>
              </a:rPr>
              <a:t>3. As inbound traffic allows, Proactive Contact places "Acquire" calls to the Acquire VDN via the headset Connections  </a:t>
            </a:r>
          </a:p>
        </p:txBody>
      </p:sp>
      <p:cxnSp>
        <p:nvCxnSpPr>
          <p:cNvPr id="179" name="Straight Connector 178"/>
          <p:cNvCxnSpPr>
            <a:stCxn id="27" idx="3"/>
          </p:cNvCxnSpPr>
          <p:nvPr/>
        </p:nvCxnSpPr>
        <p:spPr>
          <a:xfrm>
            <a:off x="5438127" y="3170262"/>
            <a:ext cx="1952377" cy="106825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82" name="Line Callout 1 (No Border) 181"/>
          <p:cNvSpPr/>
          <p:nvPr/>
        </p:nvSpPr>
        <p:spPr>
          <a:xfrm>
            <a:off x="134080" y="4344463"/>
            <a:ext cx="1578429" cy="1109664"/>
          </a:xfrm>
          <a:prstGeom prst="callout1">
            <a:avLst>
              <a:gd name="adj1" fmla="val 52083"/>
              <a:gd name="adj2" fmla="val 100878"/>
              <a:gd name="adj3" fmla="val -82400"/>
              <a:gd name="adj4" fmla="val 153112"/>
            </a:avLst>
          </a:prstGeom>
          <a:gradFill>
            <a:gsLst>
              <a:gs pos="0">
                <a:schemeClr val="accent1">
                  <a:alpha val="30000"/>
                </a:schemeClr>
              </a:gs>
              <a:gs pos="100000">
                <a:schemeClr val="accent1">
                  <a:alpha val="0"/>
                </a:schemeClr>
              </a:gs>
            </a:gsLst>
            <a:lin ang="10800000" scaled="1"/>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515151"/>
                </a:solidFill>
              </a:rPr>
              <a:t>4. Agents with an "Outbound" skill are eligible to take the Acquire call and are "nailed-up" for outbound once they are acquired</a:t>
            </a:r>
          </a:p>
        </p:txBody>
      </p:sp>
      <p:cxnSp>
        <p:nvCxnSpPr>
          <p:cNvPr id="184" name="Straight Connector 183"/>
          <p:cNvCxnSpPr>
            <a:stCxn id="27" idx="1"/>
            <a:endCxn id="27" idx="3"/>
          </p:cNvCxnSpPr>
          <p:nvPr/>
        </p:nvCxnSpPr>
        <p:spPr>
          <a:xfrm rot="10800000" flipH="1">
            <a:off x="4977159" y="3170262"/>
            <a:ext cx="46096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58" idx="0"/>
          </p:cNvCxnSpPr>
          <p:nvPr/>
        </p:nvCxnSpPr>
        <p:spPr>
          <a:xfrm>
            <a:off x="4948783" y="3170262"/>
            <a:ext cx="790421" cy="5473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Group 28"/>
          <p:cNvGrpSpPr/>
          <p:nvPr/>
        </p:nvGrpSpPr>
        <p:grpSpPr>
          <a:xfrm>
            <a:off x="7193149" y="2849460"/>
            <a:ext cx="535595" cy="451691"/>
            <a:chOff x="5086307" y="2142432"/>
            <a:chExt cx="1102256" cy="833117"/>
          </a:xfrm>
        </p:grpSpPr>
        <p:pic>
          <p:nvPicPr>
            <p:cNvPr id="65" name="Picture 9" descr="Q:\Ryan\AVAYA\Presentations 12.09\Marshall Reed\headset.png"/>
            <p:cNvPicPr>
              <a:picLocks noChangeAspect="1" noChangeArrowheads="1"/>
            </p:cNvPicPr>
            <p:nvPr/>
          </p:nvPicPr>
          <p:blipFill>
            <a:blip r:embed="rId13" cstate="print"/>
            <a:srcRect/>
            <a:stretch>
              <a:fillRect/>
            </a:stretch>
          </p:blipFill>
          <p:spPr bwMode="auto">
            <a:xfrm>
              <a:off x="5086307" y="2142432"/>
              <a:ext cx="822061" cy="822382"/>
            </a:xfrm>
            <a:prstGeom prst="rect">
              <a:avLst/>
            </a:prstGeom>
            <a:noFill/>
            <a:ln w="9525">
              <a:noFill/>
              <a:miter lim="800000"/>
              <a:headEnd/>
              <a:tailEnd/>
            </a:ln>
          </p:spPr>
        </p:pic>
        <p:grpSp>
          <p:nvGrpSpPr>
            <p:cNvPr id="13" name="Group 16"/>
            <p:cNvGrpSpPr/>
            <p:nvPr/>
          </p:nvGrpSpPr>
          <p:grpSpPr>
            <a:xfrm>
              <a:off x="5736387" y="2523151"/>
              <a:ext cx="452176" cy="452398"/>
              <a:chOff x="7494849" y="3288082"/>
              <a:chExt cx="452176" cy="452398"/>
            </a:xfrm>
          </p:grpSpPr>
          <p:sp>
            <p:nvSpPr>
              <p:cNvPr id="68" name="Oval 384"/>
              <p:cNvSpPr>
                <a:spLocks noChangeArrowheads="1"/>
              </p:cNvSpPr>
              <p:nvPr/>
            </p:nvSpPr>
            <p:spPr bwMode="auto">
              <a:xfrm>
                <a:off x="7494849" y="3288082"/>
                <a:ext cx="452176" cy="452398"/>
              </a:xfrm>
              <a:prstGeom prst="ellipse">
                <a:avLst/>
              </a:prstGeom>
              <a:solidFill>
                <a:srgbClr val="FFFFFF"/>
              </a:solidFill>
              <a:ln w="9525">
                <a:solidFill>
                  <a:srgbClr val="CC0000"/>
                </a:solidFill>
                <a:round/>
                <a:headEnd/>
                <a:tailEnd/>
              </a:ln>
              <a:effectLst>
                <a:glow rad="63500">
                  <a:srgbClr val="800000">
                    <a:alpha val="40000"/>
                  </a:srgbClr>
                </a:glow>
                <a:outerShdw blurRad="50800" dist="38100" dir="2700000" algn="tl" rotWithShape="0">
                  <a:prstClr val="black">
                    <a:alpha val="40000"/>
                  </a:prstClr>
                </a:outerShdw>
              </a:effectLst>
            </p:spPr>
            <p:txBody>
              <a:bodyPr wrap="none" lIns="0" tIns="0" rIns="0" bIns="0" anchor="ctr"/>
              <a:lstStyle/>
              <a:p>
                <a:pPr algn="ctr">
                  <a:defRPr/>
                </a:pPr>
                <a:endParaRPr lang="en-US" sz="1800" dirty="0">
                  <a:solidFill>
                    <a:srgbClr val="5C5C5C"/>
                  </a:solidFill>
                  <a:latin typeface="Arial" pitchFamily="34" charset="0"/>
                </a:endParaRPr>
              </a:p>
            </p:txBody>
          </p:sp>
          <p:pic>
            <p:nvPicPr>
              <p:cNvPr id="69" name="Picture 385"/>
              <p:cNvPicPr>
                <a:picLocks noChangeAspect="1" noChangeArrowheads="1"/>
              </p:cNvPicPr>
              <p:nvPr/>
            </p:nvPicPr>
            <p:blipFill>
              <a:blip r:embed="rId14" cstate="print"/>
              <a:srcRect/>
              <a:stretch>
                <a:fillRect/>
              </a:stretch>
            </p:blipFill>
            <p:spPr bwMode="auto">
              <a:xfrm>
                <a:off x="7532129" y="3386743"/>
                <a:ext cx="372805" cy="226199"/>
              </a:xfrm>
              <a:prstGeom prst="rect">
                <a:avLst/>
              </a:prstGeom>
              <a:noFill/>
              <a:ln w="9525">
                <a:noFill/>
                <a:miter lim="800000"/>
                <a:headEnd/>
                <a:tailEnd/>
              </a:ln>
            </p:spPr>
          </p:pic>
        </p:grpSp>
      </p:grpSp>
      <p:grpSp>
        <p:nvGrpSpPr>
          <p:cNvPr id="14" name="Group 28"/>
          <p:cNvGrpSpPr/>
          <p:nvPr/>
        </p:nvGrpSpPr>
        <p:grpSpPr>
          <a:xfrm>
            <a:off x="8074367" y="2398502"/>
            <a:ext cx="535595" cy="451691"/>
            <a:chOff x="5086307" y="2142432"/>
            <a:chExt cx="1102256" cy="833117"/>
          </a:xfrm>
        </p:grpSpPr>
        <p:pic>
          <p:nvPicPr>
            <p:cNvPr id="71" name="Picture 9" descr="Q:\Ryan\AVAYA\Presentations 12.09\Marshall Reed\headset.png"/>
            <p:cNvPicPr>
              <a:picLocks noChangeAspect="1" noChangeArrowheads="1"/>
            </p:cNvPicPr>
            <p:nvPr/>
          </p:nvPicPr>
          <p:blipFill>
            <a:blip r:embed="rId13" cstate="print"/>
            <a:srcRect/>
            <a:stretch>
              <a:fillRect/>
            </a:stretch>
          </p:blipFill>
          <p:spPr bwMode="auto">
            <a:xfrm>
              <a:off x="5086307" y="2142432"/>
              <a:ext cx="822061" cy="822382"/>
            </a:xfrm>
            <a:prstGeom prst="rect">
              <a:avLst/>
            </a:prstGeom>
            <a:noFill/>
            <a:ln w="9525">
              <a:noFill/>
              <a:miter lim="800000"/>
              <a:headEnd/>
              <a:tailEnd/>
            </a:ln>
          </p:spPr>
        </p:pic>
        <p:grpSp>
          <p:nvGrpSpPr>
            <p:cNvPr id="15" name="Group 16"/>
            <p:cNvGrpSpPr/>
            <p:nvPr/>
          </p:nvGrpSpPr>
          <p:grpSpPr>
            <a:xfrm>
              <a:off x="5736387" y="2523151"/>
              <a:ext cx="452176" cy="452398"/>
              <a:chOff x="7494849" y="3288082"/>
              <a:chExt cx="452176" cy="452398"/>
            </a:xfrm>
          </p:grpSpPr>
          <p:sp>
            <p:nvSpPr>
              <p:cNvPr id="73" name="Oval 384"/>
              <p:cNvSpPr>
                <a:spLocks noChangeArrowheads="1"/>
              </p:cNvSpPr>
              <p:nvPr/>
            </p:nvSpPr>
            <p:spPr bwMode="auto">
              <a:xfrm>
                <a:off x="7494849" y="3288082"/>
                <a:ext cx="452176" cy="452398"/>
              </a:xfrm>
              <a:prstGeom prst="ellipse">
                <a:avLst/>
              </a:prstGeom>
              <a:solidFill>
                <a:srgbClr val="FFFFFF"/>
              </a:solidFill>
              <a:ln w="9525">
                <a:solidFill>
                  <a:srgbClr val="CC0000"/>
                </a:solidFill>
                <a:round/>
                <a:headEnd/>
                <a:tailEnd/>
              </a:ln>
              <a:effectLst>
                <a:glow rad="63500">
                  <a:srgbClr val="800000">
                    <a:alpha val="40000"/>
                  </a:srgbClr>
                </a:glow>
                <a:outerShdw blurRad="50800" dist="38100" dir="2700000" algn="tl" rotWithShape="0">
                  <a:prstClr val="black">
                    <a:alpha val="40000"/>
                  </a:prstClr>
                </a:outerShdw>
              </a:effectLst>
            </p:spPr>
            <p:txBody>
              <a:bodyPr wrap="none" lIns="0" tIns="0" rIns="0" bIns="0" anchor="ctr"/>
              <a:lstStyle/>
              <a:p>
                <a:pPr algn="ctr">
                  <a:defRPr/>
                </a:pPr>
                <a:endParaRPr lang="en-US" sz="1800" dirty="0">
                  <a:solidFill>
                    <a:srgbClr val="5C5C5C"/>
                  </a:solidFill>
                  <a:latin typeface="Arial" pitchFamily="34" charset="0"/>
                </a:endParaRPr>
              </a:p>
            </p:txBody>
          </p:sp>
          <p:pic>
            <p:nvPicPr>
              <p:cNvPr id="74" name="Picture 385"/>
              <p:cNvPicPr>
                <a:picLocks noChangeAspect="1" noChangeArrowheads="1"/>
              </p:cNvPicPr>
              <p:nvPr/>
            </p:nvPicPr>
            <p:blipFill>
              <a:blip r:embed="rId14" cstate="print"/>
              <a:srcRect/>
              <a:stretch>
                <a:fillRect/>
              </a:stretch>
            </p:blipFill>
            <p:spPr bwMode="auto">
              <a:xfrm>
                <a:off x="7532129" y="3386743"/>
                <a:ext cx="372805" cy="226199"/>
              </a:xfrm>
              <a:prstGeom prst="rect">
                <a:avLst/>
              </a:prstGeom>
              <a:noFill/>
              <a:ln w="9525">
                <a:noFill/>
                <a:miter lim="800000"/>
                <a:headEnd/>
                <a:tailEnd/>
              </a:ln>
            </p:spPr>
          </p:pic>
        </p:grpSp>
      </p:grpSp>
      <p:grpSp>
        <p:nvGrpSpPr>
          <p:cNvPr id="16" name="Group 28"/>
          <p:cNvGrpSpPr/>
          <p:nvPr/>
        </p:nvGrpSpPr>
        <p:grpSpPr>
          <a:xfrm>
            <a:off x="7535318" y="2003191"/>
            <a:ext cx="535595" cy="451691"/>
            <a:chOff x="5086307" y="2142432"/>
            <a:chExt cx="1102256" cy="833117"/>
          </a:xfrm>
        </p:grpSpPr>
        <p:pic>
          <p:nvPicPr>
            <p:cNvPr id="76" name="Picture 9" descr="Q:\Ryan\AVAYA\Presentations 12.09\Marshall Reed\headset.png"/>
            <p:cNvPicPr>
              <a:picLocks noChangeAspect="1" noChangeArrowheads="1"/>
            </p:cNvPicPr>
            <p:nvPr/>
          </p:nvPicPr>
          <p:blipFill>
            <a:blip r:embed="rId13" cstate="print"/>
            <a:srcRect/>
            <a:stretch>
              <a:fillRect/>
            </a:stretch>
          </p:blipFill>
          <p:spPr bwMode="auto">
            <a:xfrm>
              <a:off x="5086307" y="2142432"/>
              <a:ext cx="822061" cy="822382"/>
            </a:xfrm>
            <a:prstGeom prst="rect">
              <a:avLst/>
            </a:prstGeom>
            <a:noFill/>
            <a:ln w="9525">
              <a:noFill/>
              <a:miter lim="800000"/>
              <a:headEnd/>
              <a:tailEnd/>
            </a:ln>
          </p:spPr>
        </p:pic>
        <p:grpSp>
          <p:nvGrpSpPr>
            <p:cNvPr id="17" name="Group 16"/>
            <p:cNvGrpSpPr/>
            <p:nvPr/>
          </p:nvGrpSpPr>
          <p:grpSpPr>
            <a:xfrm>
              <a:off x="5736387" y="2523151"/>
              <a:ext cx="452176" cy="452398"/>
              <a:chOff x="7494849" y="3288082"/>
              <a:chExt cx="452176" cy="452398"/>
            </a:xfrm>
          </p:grpSpPr>
          <p:sp>
            <p:nvSpPr>
              <p:cNvPr id="78" name="Oval 384"/>
              <p:cNvSpPr>
                <a:spLocks noChangeArrowheads="1"/>
              </p:cNvSpPr>
              <p:nvPr/>
            </p:nvSpPr>
            <p:spPr bwMode="auto">
              <a:xfrm>
                <a:off x="7494849" y="3288082"/>
                <a:ext cx="452176" cy="452398"/>
              </a:xfrm>
              <a:prstGeom prst="ellipse">
                <a:avLst/>
              </a:prstGeom>
              <a:solidFill>
                <a:srgbClr val="FFFFFF"/>
              </a:solidFill>
              <a:ln w="9525">
                <a:solidFill>
                  <a:srgbClr val="CC0000"/>
                </a:solidFill>
                <a:round/>
                <a:headEnd/>
                <a:tailEnd/>
              </a:ln>
              <a:effectLst>
                <a:glow rad="63500">
                  <a:srgbClr val="800000">
                    <a:alpha val="40000"/>
                  </a:srgbClr>
                </a:glow>
                <a:outerShdw blurRad="50800" dist="38100" dir="2700000" algn="tl" rotWithShape="0">
                  <a:prstClr val="black">
                    <a:alpha val="40000"/>
                  </a:prstClr>
                </a:outerShdw>
              </a:effectLst>
            </p:spPr>
            <p:txBody>
              <a:bodyPr wrap="none" lIns="0" tIns="0" rIns="0" bIns="0" anchor="ctr"/>
              <a:lstStyle/>
              <a:p>
                <a:pPr algn="ctr">
                  <a:defRPr/>
                </a:pPr>
                <a:endParaRPr lang="en-US" sz="1800" dirty="0">
                  <a:solidFill>
                    <a:srgbClr val="5C5C5C"/>
                  </a:solidFill>
                  <a:latin typeface="Arial" pitchFamily="34" charset="0"/>
                </a:endParaRPr>
              </a:p>
            </p:txBody>
          </p:sp>
          <p:pic>
            <p:nvPicPr>
              <p:cNvPr id="79" name="Picture 385"/>
              <p:cNvPicPr>
                <a:picLocks noChangeAspect="1" noChangeArrowheads="1"/>
              </p:cNvPicPr>
              <p:nvPr/>
            </p:nvPicPr>
            <p:blipFill>
              <a:blip r:embed="rId14" cstate="print"/>
              <a:srcRect/>
              <a:stretch>
                <a:fillRect/>
              </a:stretch>
            </p:blipFill>
            <p:spPr bwMode="auto">
              <a:xfrm>
                <a:off x="7532129" y="3386743"/>
                <a:ext cx="372805" cy="226199"/>
              </a:xfrm>
              <a:prstGeom prst="rect">
                <a:avLst/>
              </a:prstGeom>
              <a:noFill/>
              <a:ln w="9525">
                <a:noFill/>
                <a:miter lim="800000"/>
                <a:headEnd/>
                <a:tailEnd/>
              </a:ln>
            </p:spPr>
          </p:pic>
        </p:grpSp>
      </p:grpSp>
      <p:grpSp>
        <p:nvGrpSpPr>
          <p:cNvPr id="18" name="Group 28"/>
          <p:cNvGrpSpPr/>
          <p:nvPr/>
        </p:nvGrpSpPr>
        <p:grpSpPr>
          <a:xfrm>
            <a:off x="6972377" y="2300387"/>
            <a:ext cx="535595" cy="451691"/>
            <a:chOff x="5086307" y="2142432"/>
            <a:chExt cx="1102256" cy="833117"/>
          </a:xfrm>
        </p:grpSpPr>
        <p:pic>
          <p:nvPicPr>
            <p:cNvPr id="81" name="Picture 9" descr="Q:\Ryan\AVAYA\Presentations 12.09\Marshall Reed\headset.png"/>
            <p:cNvPicPr>
              <a:picLocks noChangeAspect="1" noChangeArrowheads="1"/>
            </p:cNvPicPr>
            <p:nvPr/>
          </p:nvPicPr>
          <p:blipFill>
            <a:blip r:embed="rId13" cstate="print"/>
            <a:srcRect/>
            <a:stretch>
              <a:fillRect/>
            </a:stretch>
          </p:blipFill>
          <p:spPr bwMode="auto">
            <a:xfrm>
              <a:off x="5086307" y="2142432"/>
              <a:ext cx="822061" cy="822382"/>
            </a:xfrm>
            <a:prstGeom prst="rect">
              <a:avLst/>
            </a:prstGeom>
            <a:noFill/>
            <a:ln w="9525">
              <a:noFill/>
              <a:miter lim="800000"/>
              <a:headEnd/>
              <a:tailEnd/>
            </a:ln>
          </p:spPr>
        </p:pic>
        <p:grpSp>
          <p:nvGrpSpPr>
            <p:cNvPr id="19" name="Group 16"/>
            <p:cNvGrpSpPr/>
            <p:nvPr/>
          </p:nvGrpSpPr>
          <p:grpSpPr>
            <a:xfrm>
              <a:off x="5736387" y="2523151"/>
              <a:ext cx="452176" cy="452398"/>
              <a:chOff x="7494849" y="3288082"/>
              <a:chExt cx="452176" cy="452398"/>
            </a:xfrm>
          </p:grpSpPr>
          <p:sp>
            <p:nvSpPr>
              <p:cNvPr id="89" name="Oval 384"/>
              <p:cNvSpPr>
                <a:spLocks noChangeArrowheads="1"/>
              </p:cNvSpPr>
              <p:nvPr/>
            </p:nvSpPr>
            <p:spPr bwMode="auto">
              <a:xfrm>
                <a:off x="7494849" y="3288082"/>
                <a:ext cx="452176" cy="452398"/>
              </a:xfrm>
              <a:prstGeom prst="ellipse">
                <a:avLst/>
              </a:prstGeom>
              <a:solidFill>
                <a:srgbClr val="FFFFFF"/>
              </a:solidFill>
              <a:ln w="9525">
                <a:solidFill>
                  <a:srgbClr val="CC0000"/>
                </a:solidFill>
                <a:round/>
                <a:headEnd/>
                <a:tailEnd/>
              </a:ln>
              <a:effectLst>
                <a:glow rad="63500">
                  <a:srgbClr val="800000">
                    <a:alpha val="40000"/>
                  </a:srgbClr>
                </a:glow>
                <a:outerShdw blurRad="50800" dist="38100" dir="2700000" algn="tl" rotWithShape="0">
                  <a:prstClr val="black">
                    <a:alpha val="40000"/>
                  </a:prstClr>
                </a:outerShdw>
              </a:effectLst>
            </p:spPr>
            <p:txBody>
              <a:bodyPr wrap="none" lIns="0" tIns="0" rIns="0" bIns="0" anchor="ctr"/>
              <a:lstStyle/>
              <a:p>
                <a:pPr algn="ctr">
                  <a:defRPr/>
                </a:pPr>
                <a:endParaRPr lang="en-US" sz="1800" dirty="0">
                  <a:solidFill>
                    <a:srgbClr val="5C5C5C"/>
                  </a:solidFill>
                  <a:latin typeface="Arial" pitchFamily="34" charset="0"/>
                </a:endParaRPr>
              </a:p>
            </p:txBody>
          </p:sp>
          <p:pic>
            <p:nvPicPr>
              <p:cNvPr id="90" name="Picture 385"/>
              <p:cNvPicPr>
                <a:picLocks noChangeAspect="1" noChangeArrowheads="1"/>
              </p:cNvPicPr>
              <p:nvPr/>
            </p:nvPicPr>
            <p:blipFill>
              <a:blip r:embed="rId14" cstate="print"/>
              <a:srcRect/>
              <a:stretch>
                <a:fillRect/>
              </a:stretch>
            </p:blipFill>
            <p:spPr bwMode="auto">
              <a:xfrm>
                <a:off x="7532130" y="3386743"/>
                <a:ext cx="372805" cy="226198"/>
              </a:xfrm>
              <a:prstGeom prst="rect">
                <a:avLst/>
              </a:prstGeom>
              <a:noFill/>
              <a:ln w="9525">
                <a:noFill/>
                <a:miter lim="800000"/>
                <a:headEnd/>
                <a:tailEnd/>
              </a:ln>
            </p:spPr>
          </p:pic>
        </p:grpSp>
      </p:grpSp>
      <p:sp>
        <p:nvSpPr>
          <p:cNvPr id="91" name="TextBox 90"/>
          <p:cNvSpPr txBox="1"/>
          <p:nvPr/>
        </p:nvSpPr>
        <p:spPr>
          <a:xfrm>
            <a:off x="7295862" y="3289763"/>
            <a:ext cx="1172308" cy="400110"/>
          </a:xfrm>
          <a:prstGeom prst="rect">
            <a:avLst/>
          </a:prstGeom>
          <a:noFill/>
        </p:spPr>
        <p:txBody>
          <a:bodyPr wrap="square" rtlCol="0">
            <a:spAutoFit/>
          </a:bodyPr>
          <a:lstStyle/>
          <a:p>
            <a:pPr algn="ctr"/>
            <a:r>
              <a:rPr lang="en-US" sz="1000" b="1" dirty="0" smtClean="0">
                <a:solidFill>
                  <a:srgbClr val="323232"/>
                </a:solidFill>
                <a:latin typeface="Arial" pitchFamily="34" charset="0"/>
              </a:rPr>
              <a:t>Inbound Agent Pool</a:t>
            </a:r>
          </a:p>
        </p:txBody>
      </p:sp>
      <p:cxnSp>
        <p:nvCxnSpPr>
          <p:cNvPr id="104" name="Straight Connector 103"/>
          <p:cNvCxnSpPr>
            <a:endCxn id="94" idx="2"/>
          </p:cNvCxnSpPr>
          <p:nvPr/>
        </p:nvCxnSpPr>
        <p:spPr>
          <a:xfrm flipV="1">
            <a:off x="5411096" y="2792766"/>
            <a:ext cx="1309192" cy="154829"/>
          </a:xfrm>
          <a:prstGeom prst="line">
            <a:avLst/>
          </a:prstGeom>
          <a:solidFill>
            <a:schemeClr val="accent1"/>
          </a:solidFill>
          <a:ln w="76200" cap="rnd" cmpd="sng" algn="ctr">
            <a:gradFill flip="none" rotWithShape="1">
              <a:gsLst>
                <a:gs pos="0">
                  <a:schemeClr val="accent1"/>
                </a:gs>
                <a:gs pos="100000">
                  <a:schemeClr val="accent1">
                    <a:alpha val="0"/>
                  </a:schemeClr>
                </a:gs>
              </a:gsLst>
              <a:lin ang="10800000" scaled="1"/>
              <a:tileRect/>
            </a:gradFill>
            <a:prstDash val="solid"/>
            <a:round/>
            <a:headEnd type="none" w="med" len="med"/>
            <a:tailEnd type="triangle" w="med" len="med"/>
          </a:ln>
          <a:effectLst/>
        </p:spPr>
      </p:cxnSp>
      <p:sp>
        <p:nvSpPr>
          <p:cNvPr id="106" name="TextBox 105"/>
          <p:cNvSpPr txBox="1"/>
          <p:nvPr/>
        </p:nvSpPr>
        <p:spPr>
          <a:xfrm>
            <a:off x="7262812" y="4473492"/>
            <a:ext cx="1418480" cy="246221"/>
          </a:xfrm>
          <a:prstGeom prst="rect">
            <a:avLst/>
          </a:prstGeom>
          <a:noFill/>
        </p:spPr>
        <p:txBody>
          <a:bodyPr wrap="square" rtlCol="0">
            <a:spAutoFit/>
          </a:bodyPr>
          <a:lstStyle/>
          <a:p>
            <a:pPr algn="ctr"/>
            <a:r>
              <a:rPr lang="en-US" sz="1000" b="1" dirty="0" smtClean="0">
                <a:solidFill>
                  <a:srgbClr val="515151"/>
                </a:solidFill>
                <a:latin typeface="+mn-lt"/>
              </a:rPr>
              <a:t>Outbound Agent(s)</a:t>
            </a:r>
          </a:p>
        </p:txBody>
      </p:sp>
      <p:grpSp>
        <p:nvGrpSpPr>
          <p:cNvPr id="20" name="Group 28"/>
          <p:cNvGrpSpPr/>
          <p:nvPr/>
        </p:nvGrpSpPr>
        <p:grpSpPr>
          <a:xfrm>
            <a:off x="7849083" y="2844081"/>
            <a:ext cx="535595" cy="451691"/>
            <a:chOff x="5086307" y="2142432"/>
            <a:chExt cx="1102256" cy="833117"/>
          </a:xfrm>
        </p:grpSpPr>
        <p:pic>
          <p:nvPicPr>
            <p:cNvPr id="95" name="Picture 9" descr="Q:\Ryan\AVAYA\Presentations 12.09\Marshall Reed\headset.png"/>
            <p:cNvPicPr>
              <a:picLocks noChangeAspect="1" noChangeArrowheads="1"/>
            </p:cNvPicPr>
            <p:nvPr/>
          </p:nvPicPr>
          <p:blipFill>
            <a:blip r:embed="rId13" cstate="print"/>
            <a:srcRect/>
            <a:stretch>
              <a:fillRect/>
            </a:stretch>
          </p:blipFill>
          <p:spPr bwMode="auto">
            <a:xfrm>
              <a:off x="5086307" y="2142432"/>
              <a:ext cx="822061" cy="822382"/>
            </a:xfrm>
            <a:prstGeom prst="rect">
              <a:avLst/>
            </a:prstGeom>
            <a:noFill/>
            <a:ln w="9525">
              <a:noFill/>
              <a:miter lim="800000"/>
              <a:headEnd/>
              <a:tailEnd/>
            </a:ln>
          </p:spPr>
        </p:pic>
        <p:grpSp>
          <p:nvGrpSpPr>
            <p:cNvPr id="21" name="Group 16"/>
            <p:cNvGrpSpPr/>
            <p:nvPr/>
          </p:nvGrpSpPr>
          <p:grpSpPr>
            <a:xfrm>
              <a:off x="5736387" y="2523151"/>
              <a:ext cx="452176" cy="452398"/>
              <a:chOff x="7494849" y="3288082"/>
              <a:chExt cx="452176" cy="452398"/>
            </a:xfrm>
          </p:grpSpPr>
          <p:sp>
            <p:nvSpPr>
              <p:cNvPr id="97" name="Oval 384"/>
              <p:cNvSpPr>
                <a:spLocks noChangeArrowheads="1"/>
              </p:cNvSpPr>
              <p:nvPr/>
            </p:nvSpPr>
            <p:spPr bwMode="auto">
              <a:xfrm>
                <a:off x="7494849" y="3288082"/>
                <a:ext cx="452176" cy="452398"/>
              </a:xfrm>
              <a:prstGeom prst="ellipse">
                <a:avLst/>
              </a:prstGeom>
              <a:solidFill>
                <a:srgbClr val="FFFFFF"/>
              </a:solidFill>
              <a:ln w="9525">
                <a:solidFill>
                  <a:srgbClr val="CC0000"/>
                </a:solidFill>
                <a:round/>
                <a:headEnd/>
                <a:tailEnd/>
              </a:ln>
              <a:effectLst>
                <a:glow rad="63500">
                  <a:srgbClr val="800000">
                    <a:alpha val="40000"/>
                  </a:srgbClr>
                </a:glow>
                <a:outerShdw blurRad="50800" dist="38100" dir="2700000" algn="tl" rotWithShape="0">
                  <a:prstClr val="black">
                    <a:alpha val="40000"/>
                  </a:prstClr>
                </a:outerShdw>
              </a:effectLst>
            </p:spPr>
            <p:txBody>
              <a:bodyPr wrap="none" lIns="0" tIns="0" rIns="0" bIns="0" anchor="ctr"/>
              <a:lstStyle/>
              <a:p>
                <a:pPr algn="ctr">
                  <a:defRPr/>
                </a:pPr>
                <a:endParaRPr lang="en-US" sz="1800" dirty="0">
                  <a:solidFill>
                    <a:srgbClr val="5C5C5C"/>
                  </a:solidFill>
                  <a:latin typeface="Arial" pitchFamily="34" charset="0"/>
                </a:endParaRPr>
              </a:p>
            </p:txBody>
          </p:sp>
          <p:pic>
            <p:nvPicPr>
              <p:cNvPr id="101" name="Picture 385"/>
              <p:cNvPicPr>
                <a:picLocks noChangeAspect="1" noChangeArrowheads="1"/>
              </p:cNvPicPr>
              <p:nvPr/>
            </p:nvPicPr>
            <p:blipFill>
              <a:blip r:embed="rId14" cstate="print"/>
              <a:srcRect/>
              <a:stretch>
                <a:fillRect/>
              </a:stretch>
            </p:blipFill>
            <p:spPr bwMode="auto">
              <a:xfrm>
                <a:off x="7532129" y="3386743"/>
                <a:ext cx="372805" cy="226199"/>
              </a:xfrm>
              <a:prstGeom prst="rect">
                <a:avLst/>
              </a:prstGeom>
              <a:noFill/>
              <a:ln w="9525">
                <a:noFill/>
                <a:miter lim="800000"/>
                <a:headEnd/>
                <a:tailEnd/>
              </a:ln>
            </p:spPr>
          </p:pic>
        </p:grpSp>
      </p:grpSp>
      <p:cxnSp>
        <p:nvCxnSpPr>
          <p:cNvPr id="119" name="Straight Connector 118"/>
          <p:cNvCxnSpPr/>
          <p:nvPr/>
        </p:nvCxnSpPr>
        <p:spPr>
          <a:xfrm>
            <a:off x="5439920" y="3172055"/>
            <a:ext cx="2466951" cy="8943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ssolve">
                                      <p:cBhvr>
                                        <p:cTn id="7" dur="500"/>
                                        <p:tgtEl>
                                          <p:spTgt spid="6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dissolve">
                                      <p:cBhvr>
                                        <p:cTn id="10" dur="500"/>
                                        <p:tgtEl>
                                          <p:spTgt spid="6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dissolve">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7"/>
                                        </p:tgtEl>
                                        <p:attrNameLst>
                                          <p:attrName>style.visibility</p:attrName>
                                        </p:attrNameLst>
                                      </p:cBhvr>
                                      <p:to>
                                        <p:strVal val="visible"/>
                                      </p:to>
                                    </p:set>
                                    <p:animEffect transition="in" filter="dissolve">
                                      <p:cBhvr>
                                        <p:cTn id="18" dur="500"/>
                                        <p:tgtEl>
                                          <p:spTgt spid="117"/>
                                        </p:tgtEl>
                                      </p:cBhvr>
                                    </p:animEffect>
                                  </p:childTnLst>
                                </p:cTn>
                              </p:par>
                            </p:childTnLst>
                          </p:cTn>
                        </p:par>
                        <p:par>
                          <p:cTn id="19" fill="hold">
                            <p:stCondLst>
                              <p:cond delay="500"/>
                            </p:stCondLst>
                            <p:childTnLst>
                              <p:par>
                                <p:cTn id="20" presetID="9"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par>
                          <p:cTn id="27" fill="hold">
                            <p:stCondLst>
                              <p:cond delay="1500"/>
                            </p:stCondLst>
                            <p:childTnLst>
                              <p:par>
                                <p:cTn id="28" presetID="22" presetClass="entr" presetSubtype="8" fill="hold" nodeType="afterEffect">
                                  <p:stCondLst>
                                    <p:cond delay="50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p:stCondLst>
                              <p:cond delay="2500"/>
                            </p:stCondLst>
                            <p:childTnLst>
                              <p:par>
                                <p:cTn id="32" presetID="22" presetClass="entr" presetSubtype="1" fill="hold" nodeType="afterEffect">
                                  <p:stCondLst>
                                    <p:cond delay="500"/>
                                  </p:stCondLst>
                                  <p:childTnLst>
                                    <p:set>
                                      <p:cBhvr>
                                        <p:cTn id="33" dur="1" fill="hold">
                                          <p:stCondLst>
                                            <p:cond delay="0"/>
                                          </p:stCondLst>
                                        </p:cTn>
                                        <p:tgtEl>
                                          <p:spTgt spid="114"/>
                                        </p:tgtEl>
                                        <p:attrNameLst>
                                          <p:attrName>style.visibility</p:attrName>
                                        </p:attrNameLst>
                                      </p:cBhvr>
                                      <p:to>
                                        <p:strVal val="visible"/>
                                      </p:to>
                                    </p:set>
                                    <p:animEffect transition="in" filter="wipe(up)">
                                      <p:cBhvr>
                                        <p:cTn id="34" dur="500"/>
                                        <p:tgtEl>
                                          <p:spTgt spid="114"/>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104"/>
                                        </p:tgtEl>
                                        <p:attrNameLst>
                                          <p:attrName>style.visibility</p:attrName>
                                        </p:attrNameLst>
                                      </p:cBhvr>
                                      <p:to>
                                        <p:strVal val="visible"/>
                                      </p:to>
                                    </p:set>
                                    <p:animEffect transition="in" filter="wipe(left)">
                                      <p:cBhvr>
                                        <p:cTn id="38" dur="500"/>
                                        <p:tgtEl>
                                          <p:spTgt spid="10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dissolve">
                                      <p:cBhvr>
                                        <p:cTn id="43" dur="500"/>
                                        <p:tgtEl>
                                          <p:spTgt spid="118"/>
                                        </p:tgtEl>
                                      </p:cBhvr>
                                    </p:animEffect>
                                  </p:childTnLst>
                                </p:cTn>
                              </p:par>
                            </p:childTnLst>
                          </p:cTn>
                        </p:par>
                        <p:par>
                          <p:cTn id="44" fill="hold">
                            <p:stCondLst>
                              <p:cond delay="500"/>
                            </p:stCondLst>
                            <p:childTnLst>
                              <p:par>
                                <p:cTn id="45" presetID="9"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par>
                                <p:cTn id="48" presetID="9"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ssolve">
                                      <p:cBhvr>
                                        <p:cTn id="50" dur="500"/>
                                        <p:tgtEl>
                                          <p:spTgt spid="11"/>
                                        </p:tgtEl>
                                      </p:cBhvr>
                                    </p:animEffect>
                                  </p:childTnLst>
                                </p:cTn>
                              </p:par>
                              <p:par>
                                <p:cTn id="51" presetID="1"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childTnLst>
                                </p:cTn>
                              </p:par>
                            </p:childTnLst>
                          </p:cTn>
                        </p:par>
                        <p:par>
                          <p:cTn id="63" fill="hold">
                            <p:stCondLst>
                              <p:cond delay="1000"/>
                            </p:stCondLst>
                            <p:childTnLst>
                              <p:par>
                                <p:cTn id="64" presetID="35" presetClass="emph" presetSubtype="0" repeatCount="2000" fill="hold" nodeType="afterEffect">
                                  <p:stCondLst>
                                    <p:cond delay="0"/>
                                  </p:stCondLst>
                                  <p:childTnLst>
                                    <p:anim calcmode="discrete" valueType="str">
                                      <p:cBhvr>
                                        <p:cTn id="65" dur="1000" fill="hold"/>
                                        <p:tgtEl>
                                          <p:spTgt spid="102"/>
                                        </p:tgtEl>
                                        <p:attrNameLst>
                                          <p:attrName>style.visibility</p:attrName>
                                        </p:attrNameLst>
                                      </p:cBhvr>
                                      <p:tavLst>
                                        <p:tav tm="0">
                                          <p:val>
                                            <p:strVal val="hidden"/>
                                          </p:val>
                                        </p:tav>
                                        <p:tav tm="50000">
                                          <p:val>
                                            <p:strVal val="visible"/>
                                          </p:val>
                                        </p:tav>
                                      </p:tavLst>
                                    </p:anim>
                                  </p:childTnLst>
                                </p:cTn>
                              </p:par>
                              <p:par>
                                <p:cTn id="66" presetID="35" presetClass="emph" presetSubtype="0" repeatCount="2000" fill="hold" nodeType="withEffect">
                                  <p:stCondLst>
                                    <p:cond delay="0"/>
                                  </p:stCondLst>
                                  <p:childTnLst>
                                    <p:anim calcmode="discrete" valueType="str">
                                      <p:cBhvr>
                                        <p:cTn id="67" dur="1000" fill="hold"/>
                                        <p:tgtEl>
                                          <p:spTgt spid="100"/>
                                        </p:tgtEl>
                                        <p:attrNameLst>
                                          <p:attrName>style.visibility</p:attrName>
                                        </p:attrNameLst>
                                      </p:cBhvr>
                                      <p:tavLst>
                                        <p:tav tm="0">
                                          <p:val>
                                            <p:strVal val="hidden"/>
                                          </p:val>
                                        </p:tav>
                                        <p:tav tm="50000">
                                          <p:val>
                                            <p:strVal val="visible"/>
                                          </p:val>
                                        </p:tav>
                                      </p:tavLst>
                                    </p:anim>
                                  </p:childTnLst>
                                </p:cTn>
                              </p:par>
                              <p:par>
                                <p:cTn id="68" presetID="35" presetClass="emph" presetSubtype="0" repeatCount="2000" fill="hold" nodeType="withEffect">
                                  <p:stCondLst>
                                    <p:cond delay="0"/>
                                  </p:stCondLst>
                                  <p:childTnLst>
                                    <p:anim calcmode="discrete" valueType="str">
                                      <p:cBhvr>
                                        <p:cTn id="69" dur="1000" fill="hold"/>
                                        <p:tgtEl>
                                          <p:spTgt spid="147"/>
                                        </p:tgtEl>
                                        <p:attrNameLst>
                                          <p:attrName>style.visibility</p:attrName>
                                        </p:attrNameLst>
                                      </p:cBhvr>
                                      <p:tavLst>
                                        <p:tav tm="0">
                                          <p:val>
                                            <p:strVal val="hidden"/>
                                          </p:val>
                                        </p:tav>
                                        <p:tav tm="50000">
                                          <p:val>
                                            <p:strVal val="visible"/>
                                          </p:val>
                                        </p:tav>
                                      </p:tavLst>
                                    </p:anim>
                                  </p:childTnLst>
                                </p:cTn>
                              </p:par>
                              <p:par>
                                <p:cTn id="70" presetID="35" presetClass="emph" presetSubtype="0" repeatCount="2000" fill="hold" nodeType="withEffect">
                                  <p:stCondLst>
                                    <p:cond delay="0"/>
                                  </p:stCondLst>
                                  <p:childTnLst>
                                    <p:anim calcmode="discrete" valueType="str">
                                      <p:cBhvr>
                                        <p:cTn id="71" dur="1000" fill="hold"/>
                                        <p:tgtEl>
                                          <p:spTgt spid="149"/>
                                        </p:tgtEl>
                                        <p:attrNameLst>
                                          <p:attrName>style.visibility</p:attrName>
                                        </p:attrNameLst>
                                      </p:cBhvr>
                                      <p:tavLst>
                                        <p:tav tm="0">
                                          <p:val>
                                            <p:strVal val="hidden"/>
                                          </p:val>
                                        </p:tav>
                                        <p:tav tm="50000">
                                          <p:val>
                                            <p:strVal val="visible"/>
                                          </p:val>
                                        </p:tav>
                                      </p:tavLst>
                                    </p:anim>
                                  </p:childTnLst>
                                </p:cTn>
                              </p:par>
                              <p:par>
                                <p:cTn id="72" presetID="35" presetClass="emph" presetSubtype="0" repeatCount="2000" fill="hold" nodeType="withEffect">
                                  <p:stCondLst>
                                    <p:cond delay="0"/>
                                  </p:stCondLst>
                                  <p:childTnLst>
                                    <p:anim calcmode="discrete" valueType="str">
                                      <p:cBhvr>
                                        <p:cTn id="73" dur="1000" fill="hold"/>
                                        <p:tgtEl>
                                          <p:spTgt spid="125"/>
                                        </p:tgtEl>
                                        <p:attrNameLst>
                                          <p:attrName>style.visibility</p:attrName>
                                        </p:attrNameLst>
                                      </p:cBhvr>
                                      <p:tavLst>
                                        <p:tav tm="0">
                                          <p:val>
                                            <p:strVal val="hidden"/>
                                          </p:val>
                                        </p:tav>
                                        <p:tav tm="50000">
                                          <p:val>
                                            <p:strVal val="visible"/>
                                          </p:val>
                                        </p:tav>
                                      </p:tavLst>
                                    </p:anim>
                                  </p:childTnLst>
                                </p:cTn>
                              </p:par>
                              <p:par>
                                <p:cTn id="74" presetID="35" presetClass="emph" presetSubtype="0" repeatCount="2000" fill="hold" nodeType="withEffect">
                                  <p:stCondLst>
                                    <p:cond delay="0"/>
                                  </p:stCondLst>
                                  <p:childTnLst>
                                    <p:anim calcmode="discrete" valueType="str">
                                      <p:cBhvr>
                                        <p:cTn id="75" dur="1000" fill="hold"/>
                                        <p:tgtEl>
                                          <p:spTgt spid="152"/>
                                        </p:tgtEl>
                                        <p:attrNameLst>
                                          <p:attrName>style.visibility</p:attrName>
                                        </p:attrNameLst>
                                      </p:cBhvr>
                                      <p:tavLst>
                                        <p:tav tm="0">
                                          <p:val>
                                            <p:strVal val="hidden"/>
                                          </p:val>
                                        </p:tav>
                                        <p:tav tm="50000">
                                          <p:val>
                                            <p:strVal val="visible"/>
                                          </p:val>
                                        </p:tav>
                                      </p:tavLst>
                                    </p:anim>
                                  </p:childTnLst>
                                </p:cTn>
                              </p:par>
                            </p:childTnLst>
                          </p:cTn>
                        </p:par>
                        <p:par>
                          <p:cTn id="76" fill="hold">
                            <p:stCondLst>
                              <p:cond delay="3000"/>
                            </p:stCondLst>
                            <p:childTnLst>
                              <p:par>
                                <p:cTn id="77" presetID="1" presetClass="exit" presetSubtype="0" fill="hold" nodeType="afterEffect">
                                  <p:stCondLst>
                                    <p:cond delay="0"/>
                                  </p:stCondLst>
                                  <p:childTnLst>
                                    <p:set>
                                      <p:cBhvr>
                                        <p:cTn id="78" dur="1" fill="hold">
                                          <p:stCondLst>
                                            <p:cond delay="0"/>
                                          </p:stCondLst>
                                        </p:cTn>
                                        <p:tgtEl>
                                          <p:spTgt spid="147"/>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49"/>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5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158"/>
                                        </p:tgtEl>
                                        <p:attrNameLst>
                                          <p:attrName>style.visibility</p:attrName>
                                        </p:attrNameLst>
                                      </p:cBhvr>
                                      <p:to>
                                        <p:strVal val="visible"/>
                                      </p:to>
                                    </p:set>
                                    <p:animEffect transition="in" filter="dissolve">
                                      <p:cBhvr>
                                        <p:cTn id="87" dur="500"/>
                                        <p:tgtEl>
                                          <p:spTgt spid="158"/>
                                        </p:tgtEl>
                                      </p:cBhvr>
                                    </p:animEffect>
                                  </p:childTnLst>
                                </p:cTn>
                              </p:par>
                            </p:childTnLst>
                          </p:cTn>
                        </p:par>
                        <p:par>
                          <p:cTn id="88" fill="hold">
                            <p:stCondLst>
                              <p:cond delay="500"/>
                            </p:stCondLst>
                            <p:childTnLst>
                              <p:par>
                                <p:cTn id="89" presetID="1" presetClass="entr" presetSubtype="0"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childTnLst>
                          </p:cTn>
                        </p:par>
                        <p:par>
                          <p:cTn id="91" fill="hold">
                            <p:stCondLst>
                              <p:cond delay="500"/>
                            </p:stCondLst>
                            <p:childTnLst>
                              <p:par>
                                <p:cTn id="92" presetID="35" presetClass="emph" presetSubtype="0" repeatCount="2000" fill="hold" nodeType="afterEffect">
                                  <p:stCondLst>
                                    <p:cond delay="500"/>
                                  </p:stCondLst>
                                  <p:childTnLst>
                                    <p:anim calcmode="discrete" valueType="str">
                                      <p:cBhvr>
                                        <p:cTn id="93" dur="1000" fill="hold"/>
                                        <p:tgtEl>
                                          <p:spTgt spid="98"/>
                                        </p:tgtEl>
                                        <p:attrNameLst>
                                          <p:attrName>style.visibility</p:attrName>
                                        </p:attrNameLst>
                                      </p:cBhvr>
                                      <p:tavLst>
                                        <p:tav tm="0">
                                          <p:val>
                                            <p:strVal val="hidden"/>
                                          </p:val>
                                        </p:tav>
                                        <p:tav tm="50000">
                                          <p:val>
                                            <p:strVal val="visible"/>
                                          </p:val>
                                        </p:tav>
                                      </p:tavLst>
                                    </p:anim>
                                  </p:childTnLst>
                                </p:cTn>
                              </p:par>
                              <p:par>
                                <p:cTn id="94" presetID="35" presetClass="emph" presetSubtype="0" repeatCount="2000" fill="hold" nodeType="withEffect">
                                  <p:stCondLst>
                                    <p:cond delay="500"/>
                                  </p:stCondLst>
                                  <p:childTnLst>
                                    <p:anim calcmode="discrete" valueType="str">
                                      <p:cBhvr>
                                        <p:cTn id="95" dur="1000" fill="hold"/>
                                        <p:tgtEl>
                                          <p:spTgt spid="63"/>
                                        </p:tgtEl>
                                        <p:attrNameLst>
                                          <p:attrName>style.visibility</p:attrName>
                                        </p:attrNameLst>
                                      </p:cBhvr>
                                      <p:tavLst>
                                        <p:tav tm="0">
                                          <p:val>
                                            <p:strVal val="hidden"/>
                                          </p:val>
                                        </p:tav>
                                        <p:tav tm="50000">
                                          <p:val>
                                            <p:strVal val="visible"/>
                                          </p:val>
                                        </p:tav>
                                      </p:tavLst>
                                    </p:anim>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182"/>
                                        </p:tgtEl>
                                        <p:attrNameLst>
                                          <p:attrName>style.visibility</p:attrName>
                                        </p:attrNameLst>
                                      </p:cBhvr>
                                      <p:to>
                                        <p:strVal val="visible"/>
                                      </p:to>
                                    </p:set>
                                    <p:animEffect transition="in" filter="dissolve">
                                      <p:cBhvr>
                                        <p:cTn id="100" dur="500"/>
                                        <p:tgtEl>
                                          <p:spTgt spid="182"/>
                                        </p:tgtEl>
                                      </p:cBhvr>
                                    </p:animEffect>
                                  </p:childTnLst>
                                </p:cTn>
                              </p:par>
                            </p:childTnLst>
                          </p:cTn>
                        </p:par>
                        <p:par>
                          <p:cTn id="101" fill="hold">
                            <p:stCondLst>
                              <p:cond delay="500"/>
                            </p:stCondLst>
                            <p:childTnLst>
                              <p:par>
                                <p:cTn id="102" presetID="9" presetClass="entr" presetSubtype="0" fill="hold" nodeType="afterEffect">
                                  <p:stCondLst>
                                    <p:cond delay="0"/>
                                  </p:stCondLst>
                                  <p:childTnLst>
                                    <p:set>
                                      <p:cBhvr>
                                        <p:cTn id="103" dur="1" fill="hold">
                                          <p:stCondLst>
                                            <p:cond delay="0"/>
                                          </p:stCondLst>
                                        </p:cTn>
                                        <p:tgtEl>
                                          <p:spTgt spid="179"/>
                                        </p:tgtEl>
                                        <p:attrNameLst>
                                          <p:attrName>style.visibility</p:attrName>
                                        </p:attrNameLst>
                                      </p:cBhvr>
                                      <p:to>
                                        <p:strVal val="visible"/>
                                      </p:to>
                                    </p:set>
                                    <p:animEffect transition="in" filter="dissolve">
                                      <p:cBhvr>
                                        <p:cTn id="104" dur="500"/>
                                        <p:tgtEl>
                                          <p:spTgt spid="179"/>
                                        </p:tgtEl>
                                      </p:cBhvr>
                                    </p:animEffect>
                                  </p:childTnLst>
                                </p:cTn>
                              </p:par>
                            </p:childTnLst>
                          </p:cTn>
                        </p:par>
                        <p:par>
                          <p:cTn id="105" fill="hold">
                            <p:stCondLst>
                              <p:cond delay="1000"/>
                            </p:stCondLst>
                            <p:childTnLst>
                              <p:par>
                                <p:cTn id="106" presetID="9" presetClass="entr" presetSubtype="0" fill="hold" nodeType="afterEffect">
                                  <p:stCondLst>
                                    <p:cond delay="0"/>
                                  </p:stCondLst>
                                  <p:childTnLst>
                                    <p:set>
                                      <p:cBhvr>
                                        <p:cTn id="107" dur="1" fill="hold">
                                          <p:stCondLst>
                                            <p:cond delay="0"/>
                                          </p:stCondLst>
                                        </p:cTn>
                                        <p:tgtEl>
                                          <p:spTgt spid="184"/>
                                        </p:tgtEl>
                                        <p:attrNameLst>
                                          <p:attrName>style.visibility</p:attrName>
                                        </p:attrNameLst>
                                      </p:cBhvr>
                                      <p:to>
                                        <p:strVal val="visible"/>
                                      </p:to>
                                    </p:set>
                                    <p:animEffect transition="in" filter="dissolve">
                                      <p:cBhvr>
                                        <p:cTn id="108" dur="500"/>
                                        <p:tgtEl>
                                          <p:spTgt spid="184"/>
                                        </p:tgtEl>
                                      </p:cBhvr>
                                    </p:animEffect>
                                  </p:childTnLst>
                                </p:cTn>
                              </p:par>
                            </p:childTnLst>
                          </p:cTn>
                        </p:par>
                        <p:par>
                          <p:cTn id="109" fill="hold">
                            <p:stCondLst>
                              <p:cond delay="1500"/>
                            </p:stCondLst>
                            <p:childTnLst>
                              <p:par>
                                <p:cTn id="110" presetID="9" presetClass="exit" presetSubtype="0" fill="hold" nodeType="afterEffect">
                                  <p:stCondLst>
                                    <p:cond delay="0"/>
                                  </p:stCondLst>
                                  <p:childTnLst>
                                    <p:animEffect transition="out" filter="dissolve">
                                      <p:cBhvr>
                                        <p:cTn id="111" dur="500"/>
                                        <p:tgtEl>
                                          <p:spTgt spid="63"/>
                                        </p:tgtEl>
                                      </p:cBhvr>
                                    </p:animEffect>
                                    <p:set>
                                      <p:cBhvr>
                                        <p:cTn id="112" dur="1" fill="hold">
                                          <p:stCondLst>
                                            <p:cond delay="499"/>
                                          </p:stCondLst>
                                        </p:cTn>
                                        <p:tgtEl>
                                          <p:spTgt spid="63"/>
                                        </p:tgtEl>
                                        <p:attrNameLst>
                                          <p:attrName>style.visibility</p:attrName>
                                        </p:attrNameLst>
                                      </p:cBhvr>
                                      <p:to>
                                        <p:strVal val="hidden"/>
                                      </p:to>
                                    </p:set>
                                  </p:childTnLst>
                                </p:cTn>
                              </p:par>
                            </p:childTnLst>
                          </p:cTn>
                        </p:par>
                        <p:par>
                          <p:cTn id="113" fill="hold">
                            <p:stCondLst>
                              <p:cond delay="2000"/>
                            </p:stCondLst>
                            <p:childTnLst>
                              <p:par>
                                <p:cTn id="114" presetID="35" presetClass="emph" presetSubtype="0" repeatCount="2000" fill="hold" nodeType="afterEffect">
                                  <p:stCondLst>
                                    <p:cond delay="0"/>
                                  </p:stCondLst>
                                  <p:childTnLst>
                                    <p:anim calcmode="discrete" valueType="str">
                                      <p:cBhvr>
                                        <p:cTn id="115" dur="1000" fill="hold"/>
                                        <p:tgtEl>
                                          <p:spTgt spid="184"/>
                                        </p:tgtEl>
                                        <p:attrNameLst>
                                          <p:attrName>style.visibility</p:attrName>
                                        </p:attrNameLst>
                                      </p:cBhvr>
                                      <p:tavLst>
                                        <p:tav tm="0">
                                          <p:val>
                                            <p:strVal val="hidden"/>
                                          </p:val>
                                        </p:tav>
                                        <p:tav tm="50000">
                                          <p:val>
                                            <p:strVal val="visible"/>
                                          </p:val>
                                        </p:tav>
                                      </p:tavLst>
                                    </p:anim>
                                  </p:childTnLst>
                                </p:cTn>
                              </p:par>
                            </p:childTnLst>
                          </p:cTn>
                        </p:par>
                        <p:par>
                          <p:cTn id="116" fill="hold">
                            <p:stCondLst>
                              <p:cond delay="4000"/>
                            </p:stCondLst>
                            <p:childTnLst>
                              <p:par>
                                <p:cTn id="117" presetID="42" presetClass="path" presetSubtype="0" accel="50000" decel="50000" fill="hold" nodeType="afterEffect">
                                  <p:stCondLst>
                                    <p:cond delay="0"/>
                                  </p:stCondLst>
                                  <p:childTnLst>
                                    <p:animMotion origin="layout" path="M -3.33333E-6 3.03724E-6 L -0.00121 0.16423 " pathEditMode="relative" rAng="0" ptsTypes="AA">
                                      <p:cBhvr>
                                        <p:cTn id="118" dur="2000" fill="hold"/>
                                        <p:tgtEl>
                                          <p:spTgt spid="12"/>
                                        </p:tgtEl>
                                        <p:attrNameLst>
                                          <p:attrName>ppt_x</p:attrName>
                                          <p:attrName>ppt_y</p:attrName>
                                        </p:attrNameLst>
                                      </p:cBhvr>
                                      <p:rCtr x="-1" y="82"/>
                                    </p:animMotion>
                                  </p:childTnLst>
                                </p:cTn>
                              </p:par>
                            </p:childTnLst>
                          </p:cTn>
                        </p:par>
                        <p:par>
                          <p:cTn id="119" fill="hold">
                            <p:stCondLst>
                              <p:cond delay="6000"/>
                            </p:stCondLst>
                            <p:childTnLst>
                              <p:par>
                                <p:cTn id="120" presetID="1" presetClass="entr" presetSubtype="0" fill="hold" grpId="0" nodeType="afterEffect">
                                  <p:stCondLst>
                                    <p:cond delay="0"/>
                                  </p:stCondLst>
                                  <p:childTnLst>
                                    <p:set>
                                      <p:cBhvr>
                                        <p:cTn id="121" dur="1" fill="hold">
                                          <p:stCondLst>
                                            <p:cond delay="0"/>
                                          </p:stCondLst>
                                        </p:cTn>
                                        <p:tgtEl>
                                          <p:spTgt spid="106"/>
                                        </p:tgtEl>
                                        <p:attrNameLst>
                                          <p:attrName>style.visibility</p:attrName>
                                        </p:attrNameLst>
                                      </p:cBhvr>
                                      <p:to>
                                        <p:strVal val="visible"/>
                                      </p:to>
                                    </p:set>
                                  </p:childTnLst>
                                </p:cTn>
                              </p:par>
                            </p:childTnLst>
                          </p:cTn>
                        </p:par>
                        <p:par>
                          <p:cTn id="122" fill="hold">
                            <p:stCondLst>
                              <p:cond delay="6000"/>
                            </p:stCondLst>
                            <p:childTnLst>
                              <p:par>
                                <p:cTn id="123" presetID="1" presetClass="entr" presetSubtype="0" fill="hold" nodeType="afterEffect">
                                  <p:stCondLst>
                                    <p:cond delay="0"/>
                                  </p:stCondLst>
                                  <p:childTnLst>
                                    <p:set>
                                      <p:cBhvr>
                                        <p:cTn id="124" dur="1" fill="hold">
                                          <p:stCondLst>
                                            <p:cond delay="0"/>
                                          </p:stCondLst>
                                        </p:cTn>
                                        <p:tgtEl>
                                          <p:spTgt spid="119"/>
                                        </p:tgtEl>
                                        <p:attrNameLst>
                                          <p:attrName>style.visibility</p:attrName>
                                        </p:attrNameLst>
                                      </p:cBhvr>
                                      <p:to>
                                        <p:strVal val="visible"/>
                                      </p:to>
                                    </p:set>
                                  </p:childTnLst>
                                </p:cTn>
                              </p:par>
                              <p:par>
                                <p:cTn id="125" presetID="42" presetClass="path" presetSubtype="0" accel="50000" decel="50000" fill="hold" nodeType="withEffect">
                                  <p:stCondLst>
                                    <p:cond delay="0"/>
                                  </p:stCondLst>
                                  <p:childTnLst>
                                    <p:animMotion origin="layout" path="M -3.61111E-6 -4.50844E-6 L -3.61111E-6 0.16817 " pathEditMode="relative" rAng="0" ptsTypes="AA">
                                      <p:cBhvr>
                                        <p:cTn id="126" dur="2000" fill="hold"/>
                                        <p:tgtEl>
                                          <p:spTgt spid="20"/>
                                        </p:tgtEl>
                                        <p:attrNameLst>
                                          <p:attrName>ppt_x</p:attrName>
                                          <p:attrName>ppt_y</p:attrName>
                                        </p:attrNameLst>
                                      </p:cBhvr>
                                      <p:rCtr x="0" y="84"/>
                                    </p:animMotion>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83"/>
                                        </p:tgtEl>
                                        <p:attrNameLst>
                                          <p:attrName>style.visibility</p:attrName>
                                        </p:attrNameLst>
                                      </p:cBhvr>
                                      <p:to>
                                        <p:strVal val="visible"/>
                                      </p:to>
                                    </p:set>
                                    <p:animEffect transition="in" filter="dissolve">
                                      <p:cBhvr>
                                        <p:cTn id="131" dur="500"/>
                                        <p:tgtEl>
                                          <p:spTgt spid="83"/>
                                        </p:tgtEl>
                                      </p:cBhvr>
                                    </p:animEffect>
                                  </p:childTnLst>
                                </p:cTn>
                              </p:par>
                              <p:par>
                                <p:cTn id="132" presetID="9" presetClass="exit" presetSubtype="0" fill="hold" nodeType="withEffect">
                                  <p:stCondLst>
                                    <p:cond delay="0"/>
                                  </p:stCondLst>
                                  <p:childTnLst>
                                    <p:animEffect transition="out" filter="dissolve">
                                      <p:cBhvr>
                                        <p:cTn id="133" dur="500"/>
                                        <p:tgtEl>
                                          <p:spTgt spid="179"/>
                                        </p:tgtEl>
                                      </p:cBhvr>
                                    </p:animEffect>
                                    <p:set>
                                      <p:cBhvr>
                                        <p:cTn id="134" dur="1" fill="hold">
                                          <p:stCondLst>
                                            <p:cond delay="499"/>
                                          </p:stCondLst>
                                        </p:cTn>
                                        <p:tgtEl>
                                          <p:spTgt spid="179"/>
                                        </p:tgtEl>
                                        <p:attrNameLst>
                                          <p:attrName>style.visibility</p:attrName>
                                        </p:attrNameLst>
                                      </p:cBhvr>
                                      <p:to>
                                        <p:strVal val="hidden"/>
                                      </p:to>
                                    </p:set>
                                  </p:childTnLst>
                                </p:cTn>
                              </p:par>
                            </p:childTnLst>
                          </p:cTn>
                        </p:par>
                        <p:par>
                          <p:cTn id="135" fill="hold">
                            <p:stCondLst>
                              <p:cond delay="500"/>
                            </p:stCondLst>
                            <p:childTnLst>
                              <p:par>
                                <p:cTn id="136" presetID="64" presetClass="path" presetSubtype="0" accel="50000" decel="50000" fill="hold" nodeType="afterEffect">
                                  <p:stCondLst>
                                    <p:cond delay="500"/>
                                  </p:stCondLst>
                                  <p:childTnLst>
                                    <p:animMotion origin="layout" path="M -0.00122 0.16424 L -0.00781 0.00185 " pathEditMode="relative" rAng="0" ptsTypes="AA">
                                      <p:cBhvr>
                                        <p:cTn id="137" dur="2000" fill="hold"/>
                                        <p:tgtEl>
                                          <p:spTgt spid="12"/>
                                        </p:tgtEl>
                                        <p:attrNameLst>
                                          <p:attrName>ppt_x</p:attrName>
                                          <p:attrName>ppt_y</p:attrName>
                                        </p:attrNameLst>
                                      </p:cBhvr>
                                      <p:rCtr x="-3" y="-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83" grpId="0" animBg="1"/>
      <p:bldP spid="58" grpId="0" animBg="1"/>
      <p:bldP spid="60" grpId="0" animBg="1"/>
      <p:bldP spid="117" grpId="0" animBg="1"/>
      <p:bldP spid="118" grpId="0" animBg="1"/>
      <p:bldP spid="182" grpId="0" animBg="1"/>
      <p:bldP spid="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
          <p:cNvSpPr>
            <a:spLocks noChangeArrowheads="1"/>
          </p:cNvSpPr>
          <p:nvPr/>
        </p:nvSpPr>
        <p:spPr bwMode="gray">
          <a:xfrm>
            <a:off x="485775" y="2494181"/>
            <a:ext cx="3840163" cy="1050925"/>
          </a:xfrm>
          <a:prstGeom prst="roundRect">
            <a:avLst>
              <a:gd name="adj" fmla="val 9106"/>
            </a:avLst>
          </a:prstGeom>
          <a:solidFill>
            <a:schemeClr val="accent2">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eaLnBrk="0" hangingPunct="0">
              <a:lnSpc>
                <a:spcPct val="100000"/>
              </a:lnSpc>
              <a:defRPr/>
            </a:pPr>
            <a:endParaRPr lang="en-US" sz="1500" dirty="0">
              <a:solidFill>
                <a:srgbClr val="323232"/>
              </a:solidFill>
            </a:endParaRPr>
          </a:p>
        </p:txBody>
      </p:sp>
      <p:sp>
        <p:nvSpPr>
          <p:cNvPr id="7" name="Rectangle 9"/>
          <p:cNvSpPr>
            <a:spLocks noChangeArrowheads="1"/>
          </p:cNvSpPr>
          <p:nvPr/>
        </p:nvSpPr>
        <p:spPr bwMode="auto">
          <a:xfrm>
            <a:off x="2166938" y="2803744"/>
            <a:ext cx="1700212" cy="469900"/>
          </a:xfrm>
          <a:prstGeom prst="rect">
            <a:avLst/>
          </a:prstGeom>
          <a:noFill/>
          <a:ln w="12700">
            <a:noFill/>
            <a:miter lim="800000"/>
            <a:headEnd/>
            <a:tailEnd/>
          </a:ln>
        </p:spPr>
        <p:txBody>
          <a:bodyPr anchor="ctr"/>
          <a:lstStyle/>
          <a:p>
            <a:pPr eaLnBrk="0" hangingPunct="0">
              <a:lnSpc>
                <a:spcPct val="100000"/>
              </a:lnSpc>
            </a:pPr>
            <a:r>
              <a:rPr lang="en-GB" sz="2000" dirty="0">
                <a:solidFill>
                  <a:srgbClr val="323232"/>
                </a:solidFill>
              </a:rPr>
              <a:t>Collections</a:t>
            </a:r>
          </a:p>
        </p:txBody>
      </p:sp>
      <p:sp>
        <p:nvSpPr>
          <p:cNvPr id="8" name="Rectangle 10"/>
          <p:cNvSpPr>
            <a:spLocks noChangeArrowheads="1"/>
          </p:cNvSpPr>
          <p:nvPr/>
        </p:nvSpPr>
        <p:spPr bwMode="auto">
          <a:xfrm>
            <a:off x="688975" y="2440206"/>
            <a:ext cx="1270000" cy="1187450"/>
          </a:xfrm>
          <a:prstGeom prst="rect">
            <a:avLst/>
          </a:prstGeom>
          <a:solidFill>
            <a:schemeClr val="bg1"/>
          </a:solidFill>
          <a:ln w="9525">
            <a:noFill/>
            <a:miter lim="800000"/>
            <a:headEnd/>
            <a:tailEnd/>
          </a:ln>
        </p:spPr>
        <p:txBody>
          <a:bodyPr wrap="none" anchor="ctr"/>
          <a:lstStyle/>
          <a:p>
            <a:pPr>
              <a:lnSpc>
                <a:spcPct val="100000"/>
              </a:lnSpc>
            </a:pPr>
            <a:endParaRPr lang="en-US" sz="1500" dirty="0">
              <a:solidFill>
                <a:srgbClr val="323232"/>
              </a:solidFill>
            </a:endParaRPr>
          </a:p>
        </p:txBody>
      </p:sp>
      <p:pic>
        <p:nvPicPr>
          <p:cNvPr id="9" name="Picture 11" descr="handing_over_money">
            <a:hlinkClick r:id="rId3"/>
          </p:cNvPr>
          <p:cNvPicPr>
            <a:picLocks noChangeAspect="1" noChangeArrowheads="1"/>
          </p:cNvPicPr>
          <p:nvPr/>
        </p:nvPicPr>
        <p:blipFill>
          <a:blip r:embed="rId4" cstate="print"/>
          <a:srcRect l="7314" r="20605"/>
          <a:stretch>
            <a:fillRect/>
          </a:stretch>
        </p:blipFill>
        <p:spPr bwMode="auto">
          <a:xfrm>
            <a:off x="673100" y="2446556"/>
            <a:ext cx="1349375" cy="1143000"/>
          </a:xfrm>
          <a:prstGeom prst="rect">
            <a:avLst/>
          </a:prstGeom>
          <a:noFill/>
          <a:ln w="9525">
            <a:noFill/>
            <a:miter lim="800000"/>
            <a:headEnd/>
            <a:tailEnd/>
          </a:ln>
        </p:spPr>
      </p:pic>
      <p:sp>
        <p:nvSpPr>
          <p:cNvPr id="10" name="AutoShape 12"/>
          <p:cNvSpPr>
            <a:spLocks noChangeArrowheads="1"/>
          </p:cNvSpPr>
          <p:nvPr/>
        </p:nvSpPr>
        <p:spPr bwMode="auto">
          <a:xfrm>
            <a:off x="671513" y="2421156"/>
            <a:ext cx="1360487" cy="1206500"/>
          </a:xfrm>
          <a:prstGeom prst="roundRect">
            <a:avLst>
              <a:gd name="adj" fmla="val 7421"/>
            </a:avLst>
          </a:prstGeom>
          <a:noFill/>
          <a:ln w="57150">
            <a:solidFill>
              <a:schemeClr val="accent2">
                <a:lumMod val="75000"/>
              </a:schemeClr>
            </a:solidFill>
            <a:round/>
            <a:headEnd/>
            <a:tailEnd/>
          </a:ln>
        </p:spPr>
        <p:txBody>
          <a:bodyPr wrap="none" anchor="ctr"/>
          <a:lstStyle/>
          <a:p>
            <a:pPr>
              <a:lnSpc>
                <a:spcPct val="100000"/>
              </a:lnSpc>
              <a:defRPr/>
            </a:pPr>
            <a:endParaRPr lang="en-US" sz="1500" dirty="0">
              <a:solidFill>
                <a:srgbClr val="323232"/>
              </a:solidFill>
            </a:endParaRPr>
          </a:p>
        </p:txBody>
      </p:sp>
      <p:sp>
        <p:nvSpPr>
          <p:cNvPr id="11" name="AutoShape 15"/>
          <p:cNvSpPr>
            <a:spLocks noChangeArrowheads="1"/>
          </p:cNvSpPr>
          <p:nvPr/>
        </p:nvSpPr>
        <p:spPr bwMode="gray">
          <a:xfrm>
            <a:off x="485775" y="3787994"/>
            <a:ext cx="3840163" cy="1090612"/>
          </a:xfrm>
          <a:prstGeom prst="roundRect">
            <a:avLst>
              <a:gd name="adj" fmla="val 9106"/>
            </a:avLst>
          </a:prstGeom>
          <a:solidFill>
            <a:schemeClr val="accent2">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eaLnBrk="0" hangingPunct="0">
              <a:defRPr/>
            </a:pPr>
            <a:endParaRPr lang="en-US" sz="1500" dirty="0">
              <a:solidFill>
                <a:srgbClr val="323232"/>
              </a:solidFill>
            </a:endParaRPr>
          </a:p>
        </p:txBody>
      </p:sp>
      <p:sp>
        <p:nvSpPr>
          <p:cNvPr id="12" name="Rectangle 16"/>
          <p:cNvSpPr>
            <a:spLocks noChangeArrowheads="1"/>
          </p:cNvSpPr>
          <p:nvPr/>
        </p:nvSpPr>
        <p:spPr bwMode="auto">
          <a:xfrm>
            <a:off x="2166938" y="4103906"/>
            <a:ext cx="2176462" cy="469900"/>
          </a:xfrm>
          <a:prstGeom prst="rect">
            <a:avLst/>
          </a:prstGeom>
          <a:noFill/>
          <a:ln w="12700">
            <a:noFill/>
            <a:miter lim="800000"/>
            <a:headEnd/>
            <a:tailEnd/>
          </a:ln>
        </p:spPr>
        <p:txBody>
          <a:bodyPr anchor="ctr"/>
          <a:lstStyle/>
          <a:p>
            <a:pPr eaLnBrk="0" hangingPunct="0">
              <a:lnSpc>
                <a:spcPct val="100000"/>
              </a:lnSpc>
            </a:pPr>
            <a:r>
              <a:rPr lang="en-GB" sz="2000" dirty="0" smtClean="0">
                <a:solidFill>
                  <a:srgbClr val="323232"/>
                </a:solidFill>
              </a:rPr>
              <a:t>Marketing and Cross-selling</a:t>
            </a:r>
            <a:endParaRPr lang="en-GB" sz="2000" dirty="0">
              <a:solidFill>
                <a:srgbClr val="323232"/>
              </a:solidFill>
            </a:endParaRPr>
          </a:p>
        </p:txBody>
      </p:sp>
      <p:sp>
        <p:nvSpPr>
          <p:cNvPr id="13" name="Rectangle 17"/>
          <p:cNvSpPr>
            <a:spLocks noChangeArrowheads="1"/>
          </p:cNvSpPr>
          <p:nvPr/>
        </p:nvSpPr>
        <p:spPr bwMode="auto">
          <a:xfrm>
            <a:off x="688975" y="3729256"/>
            <a:ext cx="1270000" cy="1187450"/>
          </a:xfrm>
          <a:prstGeom prst="rect">
            <a:avLst/>
          </a:prstGeom>
          <a:solidFill>
            <a:schemeClr val="bg1"/>
          </a:solidFill>
          <a:ln w="9525">
            <a:noFill/>
            <a:miter lim="800000"/>
            <a:headEnd/>
            <a:tailEnd/>
          </a:ln>
        </p:spPr>
        <p:txBody>
          <a:bodyPr wrap="none" anchor="ctr"/>
          <a:lstStyle/>
          <a:p>
            <a:pPr>
              <a:lnSpc>
                <a:spcPct val="100000"/>
              </a:lnSpc>
            </a:pPr>
            <a:endParaRPr lang="en-US" sz="1500" dirty="0">
              <a:solidFill>
                <a:srgbClr val="323232"/>
              </a:solidFill>
            </a:endParaRPr>
          </a:p>
        </p:txBody>
      </p:sp>
      <p:pic>
        <p:nvPicPr>
          <p:cNvPr id="14" name="Picture 18" descr="19145110-sm"/>
          <p:cNvPicPr>
            <a:picLocks noChangeAspect="1" noChangeArrowheads="1"/>
          </p:cNvPicPr>
          <p:nvPr/>
        </p:nvPicPr>
        <p:blipFill>
          <a:blip r:embed="rId5" cstate="print"/>
          <a:srcRect/>
          <a:stretch>
            <a:fillRect/>
          </a:stretch>
        </p:blipFill>
        <p:spPr bwMode="auto">
          <a:xfrm>
            <a:off x="698500" y="3741956"/>
            <a:ext cx="1355725" cy="1181100"/>
          </a:xfrm>
          <a:prstGeom prst="rect">
            <a:avLst/>
          </a:prstGeom>
          <a:noFill/>
          <a:ln w="9525">
            <a:noFill/>
            <a:miter lim="800000"/>
            <a:headEnd/>
            <a:tailEnd/>
          </a:ln>
        </p:spPr>
      </p:pic>
      <p:sp>
        <p:nvSpPr>
          <p:cNvPr id="15" name="AutoShape 19"/>
          <p:cNvSpPr>
            <a:spLocks noChangeArrowheads="1"/>
          </p:cNvSpPr>
          <p:nvPr/>
        </p:nvSpPr>
        <p:spPr bwMode="auto">
          <a:xfrm>
            <a:off x="688975" y="3724494"/>
            <a:ext cx="1385888" cy="1206500"/>
          </a:xfrm>
          <a:prstGeom prst="roundRect">
            <a:avLst>
              <a:gd name="adj" fmla="val 7421"/>
            </a:avLst>
          </a:prstGeom>
          <a:noFill/>
          <a:ln w="57150">
            <a:solidFill>
              <a:schemeClr val="accent2">
                <a:lumMod val="75000"/>
              </a:schemeClr>
            </a:solidFill>
            <a:round/>
            <a:headEnd/>
            <a:tailEnd/>
          </a:ln>
        </p:spPr>
        <p:txBody>
          <a:bodyPr wrap="none" anchor="ctr"/>
          <a:lstStyle/>
          <a:p>
            <a:pPr>
              <a:lnSpc>
                <a:spcPct val="100000"/>
              </a:lnSpc>
              <a:defRPr/>
            </a:pPr>
            <a:endParaRPr lang="en-US" sz="1500" dirty="0">
              <a:solidFill>
                <a:srgbClr val="323232"/>
              </a:solidFill>
            </a:endParaRPr>
          </a:p>
        </p:txBody>
      </p:sp>
      <p:sp>
        <p:nvSpPr>
          <p:cNvPr id="16" name="AutoShape 22"/>
          <p:cNvSpPr>
            <a:spLocks noChangeArrowheads="1"/>
          </p:cNvSpPr>
          <p:nvPr/>
        </p:nvSpPr>
        <p:spPr bwMode="gray">
          <a:xfrm>
            <a:off x="485775" y="5102444"/>
            <a:ext cx="3840163" cy="1157287"/>
          </a:xfrm>
          <a:prstGeom prst="roundRect">
            <a:avLst>
              <a:gd name="adj" fmla="val 9106"/>
            </a:avLst>
          </a:prstGeom>
          <a:solidFill>
            <a:schemeClr val="accent2">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eaLnBrk="0" hangingPunct="0">
              <a:defRPr/>
            </a:pPr>
            <a:endParaRPr lang="en-US" sz="1500" dirty="0">
              <a:solidFill>
                <a:srgbClr val="323232"/>
              </a:solidFill>
            </a:endParaRPr>
          </a:p>
        </p:txBody>
      </p:sp>
      <p:sp>
        <p:nvSpPr>
          <p:cNvPr id="17" name="Rectangle 23"/>
          <p:cNvSpPr>
            <a:spLocks noChangeArrowheads="1"/>
          </p:cNvSpPr>
          <p:nvPr/>
        </p:nvSpPr>
        <p:spPr bwMode="auto">
          <a:xfrm>
            <a:off x="2166938" y="5296119"/>
            <a:ext cx="2168525" cy="831850"/>
          </a:xfrm>
          <a:prstGeom prst="rect">
            <a:avLst/>
          </a:prstGeom>
          <a:noFill/>
          <a:ln w="12700">
            <a:noFill/>
            <a:miter lim="800000"/>
            <a:headEnd/>
            <a:tailEnd/>
          </a:ln>
        </p:spPr>
        <p:txBody>
          <a:bodyPr anchor="ctr"/>
          <a:lstStyle/>
          <a:p>
            <a:pPr eaLnBrk="0" hangingPunct="0">
              <a:lnSpc>
                <a:spcPct val="80000"/>
              </a:lnSpc>
            </a:pPr>
            <a:r>
              <a:rPr lang="en-GB" sz="2000" dirty="0" smtClean="0">
                <a:solidFill>
                  <a:srgbClr val="323232"/>
                </a:solidFill>
              </a:rPr>
              <a:t>Surveys</a:t>
            </a:r>
            <a:endParaRPr lang="en-GB" sz="2000" dirty="0">
              <a:solidFill>
                <a:srgbClr val="323232"/>
              </a:solidFill>
            </a:endParaRPr>
          </a:p>
        </p:txBody>
      </p:sp>
      <p:sp>
        <p:nvSpPr>
          <p:cNvPr id="18" name="Rectangle 24"/>
          <p:cNvSpPr>
            <a:spLocks noChangeArrowheads="1"/>
          </p:cNvSpPr>
          <p:nvPr/>
        </p:nvSpPr>
        <p:spPr bwMode="auto">
          <a:xfrm>
            <a:off x="736600" y="5075456"/>
            <a:ext cx="1270000" cy="1187450"/>
          </a:xfrm>
          <a:prstGeom prst="rect">
            <a:avLst/>
          </a:prstGeom>
          <a:solidFill>
            <a:schemeClr val="bg1"/>
          </a:solidFill>
          <a:ln w="9525">
            <a:noFill/>
            <a:miter lim="800000"/>
            <a:headEnd/>
            <a:tailEnd/>
          </a:ln>
        </p:spPr>
        <p:txBody>
          <a:bodyPr wrap="none" anchor="ctr"/>
          <a:lstStyle/>
          <a:p>
            <a:pPr>
              <a:lnSpc>
                <a:spcPct val="100000"/>
              </a:lnSpc>
            </a:pPr>
            <a:endParaRPr lang="en-US" sz="1500" dirty="0">
              <a:solidFill>
                <a:srgbClr val="323232"/>
              </a:solidFill>
            </a:endParaRPr>
          </a:p>
        </p:txBody>
      </p:sp>
      <p:pic>
        <p:nvPicPr>
          <p:cNvPr id="19" name="Picture 25" descr="applause-sm"/>
          <p:cNvPicPr>
            <a:picLocks noChangeAspect="1" noChangeArrowheads="1"/>
          </p:cNvPicPr>
          <p:nvPr/>
        </p:nvPicPr>
        <p:blipFill>
          <a:blip r:embed="rId6" cstate="print"/>
          <a:srcRect l="-128" t="-128" r="128" b="9602"/>
          <a:stretch>
            <a:fillRect/>
          </a:stretch>
        </p:blipFill>
        <p:spPr bwMode="auto">
          <a:xfrm>
            <a:off x="698500" y="5042208"/>
            <a:ext cx="1358900" cy="1257300"/>
          </a:xfrm>
          <a:prstGeom prst="rect">
            <a:avLst/>
          </a:prstGeom>
          <a:noFill/>
          <a:ln w="9525">
            <a:noFill/>
            <a:miter lim="800000"/>
            <a:headEnd/>
            <a:tailEnd/>
          </a:ln>
        </p:spPr>
      </p:pic>
      <p:sp>
        <p:nvSpPr>
          <p:cNvPr id="20" name="AutoShape 26"/>
          <p:cNvSpPr>
            <a:spLocks noChangeArrowheads="1"/>
          </p:cNvSpPr>
          <p:nvPr/>
        </p:nvSpPr>
        <p:spPr bwMode="auto">
          <a:xfrm>
            <a:off x="688975" y="5024656"/>
            <a:ext cx="1385888" cy="1300163"/>
          </a:xfrm>
          <a:prstGeom prst="roundRect">
            <a:avLst>
              <a:gd name="adj" fmla="val 7421"/>
            </a:avLst>
          </a:prstGeom>
          <a:noFill/>
          <a:ln w="57150">
            <a:solidFill>
              <a:schemeClr val="accent2">
                <a:lumMod val="75000"/>
              </a:schemeClr>
            </a:solidFill>
            <a:round/>
            <a:headEnd/>
            <a:tailEnd/>
          </a:ln>
        </p:spPr>
        <p:txBody>
          <a:bodyPr wrap="none" anchor="ctr"/>
          <a:lstStyle/>
          <a:p>
            <a:pPr>
              <a:lnSpc>
                <a:spcPct val="100000"/>
              </a:lnSpc>
              <a:defRPr/>
            </a:pPr>
            <a:endParaRPr lang="en-US" sz="1500" dirty="0">
              <a:solidFill>
                <a:srgbClr val="323232"/>
              </a:solidFill>
            </a:endParaRPr>
          </a:p>
        </p:txBody>
      </p:sp>
      <p:sp>
        <p:nvSpPr>
          <p:cNvPr id="21" name="AutoShape 29"/>
          <p:cNvSpPr>
            <a:spLocks noChangeArrowheads="1"/>
          </p:cNvSpPr>
          <p:nvPr/>
        </p:nvSpPr>
        <p:spPr bwMode="gray">
          <a:xfrm>
            <a:off x="4805363" y="2510056"/>
            <a:ext cx="3840162" cy="1050925"/>
          </a:xfrm>
          <a:prstGeom prst="roundRect">
            <a:avLst>
              <a:gd name="adj" fmla="val 9106"/>
            </a:avLst>
          </a:prstGeom>
          <a:solidFill>
            <a:schemeClr val="accent2">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eaLnBrk="0" hangingPunct="0">
              <a:defRPr/>
            </a:pPr>
            <a:endParaRPr lang="en-US" sz="1500" dirty="0">
              <a:solidFill>
                <a:srgbClr val="323232"/>
              </a:solidFill>
            </a:endParaRPr>
          </a:p>
        </p:txBody>
      </p:sp>
      <p:sp>
        <p:nvSpPr>
          <p:cNvPr id="22" name="Rectangle 30"/>
          <p:cNvSpPr>
            <a:spLocks noChangeArrowheads="1"/>
          </p:cNvSpPr>
          <p:nvPr/>
        </p:nvSpPr>
        <p:spPr bwMode="auto">
          <a:xfrm>
            <a:off x="5245100" y="2657694"/>
            <a:ext cx="1757363" cy="790575"/>
          </a:xfrm>
          <a:prstGeom prst="rect">
            <a:avLst/>
          </a:prstGeom>
          <a:noFill/>
          <a:ln w="12700">
            <a:noFill/>
            <a:miter lim="800000"/>
            <a:headEnd/>
            <a:tailEnd/>
          </a:ln>
        </p:spPr>
        <p:txBody>
          <a:bodyPr anchor="ctr"/>
          <a:lstStyle/>
          <a:p>
            <a:pPr algn="r" eaLnBrk="0" hangingPunct="0">
              <a:lnSpc>
                <a:spcPct val="80000"/>
              </a:lnSpc>
            </a:pPr>
            <a:r>
              <a:rPr lang="en-GB" sz="2000" dirty="0">
                <a:solidFill>
                  <a:srgbClr val="323232"/>
                </a:solidFill>
              </a:rPr>
              <a:t>Customer Retention</a:t>
            </a:r>
          </a:p>
          <a:p>
            <a:pPr algn="r" eaLnBrk="0" hangingPunct="0">
              <a:lnSpc>
                <a:spcPct val="80000"/>
              </a:lnSpc>
            </a:pPr>
            <a:r>
              <a:rPr lang="en-GB" sz="2000" dirty="0">
                <a:solidFill>
                  <a:srgbClr val="323232"/>
                </a:solidFill>
              </a:rPr>
              <a:t>&amp; Win back</a:t>
            </a:r>
          </a:p>
        </p:txBody>
      </p:sp>
      <p:sp>
        <p:nvSpPr>
          <p:cNvPr id="23" name="Rectangle 31"/>
          <p:cNvSpPr>
            <a:spLocks noChangeArrowheads="1"/>
          </p:cNvSpPr>
          <p:nvPr/>
        </p:nvSpPr>
        <p:spPr bwMode="auto">
          <a:xfrm>
            <a:off x="7189788" y="2465606"/>
            <a:ext cx="1270000" cy="1187450"/>
          </a:xfrm>
          <a:prstGeom prst="rect">
            <a:avLst/>
          </a:prstGeom>
          <a:solidFill>
            <a:schemeClr val="bg1"/>
          </a:solidFill>
          <a:ln w="9525">
            <a:noFill/>
            <a:miter lim="800000"/>
            <a:headEnd/>
            <a:tailEnd/>
          </a:ln>
        </p:spPr>
        <p:txBody>
          <a:bodyPr wrap="none" anchor="ctr"/>
          <a:lstStyle/>
          <a:p>
            <a:pPr>
              <a:lnSpc>
                <a:spcPct val="100000"/>
              </a:lnSpc>
            </a:pPr>
            <a:endParaRPr lang="en-US" sz="1500" dirty="0">
              <a:solidFill>
                <a:srgbClr val="323232"/>
              </a:solidFill>
            </a:endParaRPr>
          </a:p>
        </p:txBody>
      </p:sp>
      <p:pic>
        <p:nvPicPr>
          <p:cNvPr id="24" name="Picture 32" descr="23290901-sm"/>
          <p:cNvPicPr>
            <a:picLocks noChangeAspect="1" noChangeArrowheads="1"/>
          </p:cNvPicPr>
          <p:nvPr/>
        </p:nvPicPr>
        <p:blipFill>
          <a:blip r:embed="rId7" cstate="print"/>
          <a:srcRect l="2840" r="2840"/>
          <a:stretch>
            <a:fillRect/>
          </a:stretch>
        </p:blipFill>
        <p:spPr bwMode="auto">
          <a:xfrm>
            <a:off x="7137400" y="2440206"/>
            <a:ext cx="1346199" cy="1162050"/>
          </a:xfrm>
          <a:prstGeom prst="rect">
            <a:avLst/>
          </a:prstGeom>
          <a:noFill/>
          <a:ln w="9525">
            <a:noFill/>
            <a:miter lim="800000"/>
            <a:headEnd/>
            <a:tailEnd/>
          </a:ln>
        </p:spPr>
      </p:pic>
      <p:sp>
        <p:nvSpPr>
          <p:cNvPr id="25" name="AutoShape 33"/>
          <p:cNvSpPr>
            <a:spLocks noChangeArrowheads="1"/>
          </p:cNvSpPr>
          <p:nvPr/>
        </p:nvSpPr>
        <p:spPr bwMode="auto">
          <a:xfrm>
            <a:off x="7123113" y="2416394"/>
            <a:ext cx="1385887" cy="1206500"/>
          </a:xfrm>
          <a:prstGeom prst="roundRect">
            <a:avLst>
              <a:gd name="adj" fmla="val 7421"/>
            </a:avLst>
          </a:prstGeom>
          <a:noFill/>
          <a:ln w="57150">
            <a:solidFill>
              <a:schemeClr val="accent2">
                <a:lumMod val="75000"/>
              </a:schemeClr>
            </a:solidFill>
            <a:round/>
            <a:headEnd/>
            <a:tailEnd/>
          </a:ln>
        </p:spPr>
        <p:txBody>
          <a:bodyPr wrap="none" anchor="ctr"/>
          <a:lstStyle/>
          <a:p>
            <a:pPr>
              <a:lnSpc>
                <a:spcPct val="100000"/>
              </a:lnSpc>
              <a:defRPr/>
            </a:pPr>
            <a:endParaRPr lang="en-US" sz="1500" dirty="0">
              <a:solidFill>
                <a:srgbClr val="323232"/>
              </a:solidFill>
            </a:endParaRPr>
          </a:p>
        </p:txBody>
      </p:sp>
      <p:sp>
        <p:nvSpPr>
          <p:cNvPr id="26" name="AutoShape 36"/>
          <p:cNvSpPr>
            <a:spLocks noChangeArrowheads="1"/>
          </p:cNvSpPr>
          <p:nvPr/>
        </p:nvSpPr>
        <p:spPr bwMode="gray">
          <a:xfrm>
            <a:off x="4805363" y="3803869"/>
            <a:ext cx="3840162" cy="1090612"/>
          </a:xfrm>
          <a:prstGeom prst="roundRect">
            <a:avLst>
              <a:gd name="adj" fmla="val 9106"/>
            </a:avLst>
          </a:prstGeom>
          <a:solidFill>
            <a:schemeClr val="accent2">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eaLnBrk="0" hangingPunct="0">
              <a:defRPr/>
            </a:pPr>
            <a:r>
              <a:rPr lang="en-US" sz="1500" dirty="0">
                <a:solidFill>
                  <a:srgbClr val="323232"/>
                </a:solidFill>
              </a:rPr>
              <a:t>      </a:t>
            </a:r>
          </a:p>
        </p:txBody>
      </p:sp>
      <p:sp>
        <p:nvSpPr>
          <p:cNvPr id="27" name="Rectangle 37"/>
          <p:cNvSpPr>
            <a:spLocks noChangeArrowheads="1"/>
          </p:cNvSpPr>
          <p:nvPr/>
        </p:nvSpPr>
        <p:spPr bwMode="auto">
          <a:xfrm>
            <a:off x="4800600" y="4103906"/>
            <a:ext cx="2201863" cy="469900"/>
          </a:xfrm>
          <a:prstGeom prst="rect">
            <a:avLst/>
          </a:prstGeom>
          <a:noFill/>
          <a:ln w="12700">
            <a:noFill/>
            <a:miter lim="800000"/>
            <a:headEnd/>
            <a:tailEnd/>
          </a:ln>
        </p:spPr>
        <p:txBody>
          <a:bodyPr anchor="ctr"/>
          <a:lstStyle/>
          <a:p>
            <a:pPr algn="r" eaLnBrk="0" hangingPunct="0">
              <a:lnSpc>
                <a:spcPct val="100000"/>
              </a:lnSpc>
            </a:pPr>
            <a:r>
              <a:rPr lang="en-GB" sz="2000" dirty="0">
                <a:solidFill>
                  <a:srgbClr val="323232"/>
                </a:solidFill>
              </a:rPr>
              <a:t>Fraud Detection</a:t>
            </a:r>
          </a:p>
        </p:txBody>
      </p:sp>
      <p:sp>
        <p:nvSpPr>
          <p:cNvPr id="28" name="Rectangle 38"/>
          <p:cNvSpPr>
            <a:spLocks noChangeArrowheads="1"/>
          </p:cNvSpPr>
          <p:nvPr/>
        </p:nvSpPr>
        <p:spPr bwMode="auto">
          <a:xfrm>
            <a:off x="7189788" y="3754656"/>
            <a:ext cx="1270000" cy="1187450"/>
          </a:xfrm>
          <a:prstGeom prst="rect">
            <a:avLst/>
          </a:prstGeom>
          <a:solidFill>
            <a:schemeClr val="bg1"/>
          </a:solidFill>
          <a:ln w="9525">
            <a:noFill/>
            <a:miter lim="800000"/>
            <a:headEnd/>
            <a:tailEnd/>
          </a:ln>
        </p:spPr>
        <p:txBody>
          <a:bodyPr wrap="none" anchor="ctr"/>
          <a:lstStyle/>
          <a:p>
            <a:pPr>
              <a:lnSpc>
                <a:spcPct val="100000"/>
              </a:lnSpc>
            </a:pPr>
            <a:endParaRPr lang="en-US" sz="1500" dirty="0">
              <a:solidFill>
                <a:srgbClr val="323232"/>
              </a:solidFill>
            </a:endParaRPr>
          </a:p>
        </p:txBody>
      </p:sp>
      <p:pic>
        <p:nvPicPr>
          <p:cNvPr id="29" name="Picture 39" descr="19112805-sm"/>
          <p:cNvPicPr>
            <a:picLocks noChangeAspect="1" noChangeArrowheads="1"/>
          </p:cNvPicPr>
          <p:nvPr/>
        </p:nvPicPr>
        <p:blipFill>
          <a:blip r:embed="rId8" cstate="print"/>
          <a:srcRect/>
          <a:stretch>
            <a:fillRect/>
          </a:stretch>
        </p:blipFill>
        <p:spPr bwMode="auto">
          <a:xfrm>
            <a:off x="7162800" y="3741957"/>
            <a:ext cx="1333500" cy="1168400"/>
          </a:xfrm>
          <a:prstGeom prst="rect">
            <a:avLst/>
          </a:prstGeom>
          <a:noFill/>
          <a:ln w="9525">
            <a:noFill/>
            <a:miter lim="800000"/>
            <a:headEnd/>
            <a:tailEnd/>
          </a:ln>
        </p:spPr>
      </p:pic>
      <p:sp>
        <p:nvSpPr>
          <p:cNvPr id="30" name="AutoShape 40"/>
          <p:cNvSpPr>
            <a:spLocks noChangeArrowheads="1"/>
          </p:cNvSpPr>
          <p:nvPr/>
        </p:nvSpPr>
        <p:spPr bwMode="auto">
          <a:xfrm>
            <a:off x="7123113" y="3719731"/>
            <a:ext cx="1385887" cy="1206500"/>
          </a:xfrm>
          <a:prstGeom prst="roundRect">
            <a:avLst>
              <a:gd name="adj" fmla="val 7421"/>
            </a:avLst>
          </a:prstGeom>
          <a:noFill/>
          <a:ln w="57150">
            <a:solidFill>
              <a:schemeClr val="accent2">
                <a:lumMod val="75000"/>
              </a:schemeClr>
            </a:solidFill>
            <a:round/>
            <a:headEnd/>
            <a:tailEnd/>
          </a:ln>
        </p:spPr>
        <p:txBody>
          <a:bodyPr wrap="none" anchor="ctr"/>
          <a:lstStyle/>
          <a:p>
            <a:pPr>
              <a:lnSpc>
                <a:spcPct val="100000"/>
              </a:lnSpc>
              <a:defRPr/>
            </a:pPr>
            <a:endParaRPr lang="en-US" sz="1500" dirty="0">
              <a:solidFill>
                <a:srgbClr val="323232"/>
              </a:solidFill>
            </a:endParaRPr>
          </a:p>
        </p:txBody>
      </p:sp>
      <p:sp>
        <p:nvSpPr>
          <p:cNvPr id="31" name="AutoShape 43"/>
          <p:cNvSpPr>
            <a:spLocks noChangeArrowheads="1"/>
          </p:cNvSpPr>
          <p:nvPr/>
        </p:nvSpPr>
        <p:spPr bwMode="gray">
          <a:xfrm>
            <a:off x="4805363" y="5118319"/>
            <a:ext cx="3840162" cy="1157287"/>
          </a:xfrm>
          <a:prstGeom prst="roundRect">
            <a:avLst>
              <a:gd name="adj" fmla="val 9106"/>
            </a:avLst>
          </a:prstGeom>
          <a:solidFill>
            <a:schemeClr val="accent2">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eaLnBrk="0" hangingPunct="0">
              <a:defRPr/>
            </a:pPr>
            <a:endParaRPr lang="en-US" sz="1500" dirty="0">
              <a:solidFill>
                <a:srgbClr val="323232"/>
              </a:solidFill>
            </a:endParaRPr>
          </a:p>
        </p:txBody>
      </p:sp>
      <p:sp>
        <p:nvSpPr>
          <p:cNvPr id="32" name="Rectangle 44"/>
          <p:cNvSpPr>
            <a:spLocks noChangeArrowheads="1"/>
          </p:cNvSpPr>
          <p:nvPr/>
        </p:nvSpPr>
        <p:spPr bwMode="auto">
          <a:xfrm>
            <a:off x="4889500" y="5426294"/>
            <a:ext cx="2112963" cy="577850"/>
          </a:xfrm>
          <a:prstGeom prst="rect">
            <a:avLst/>
          </a:prstGeom>
          <a:noFill/>
          <a:ln w="12700">
            <a:noFill/>
            <a:miter lim="800000"/>
            <a:headEnd/>
            <a:tailEnd/>
          </a:ln>
        </p:spPr>
        <p:txBody>
          <a:bodyPr anchor="ctr"/>
          <a:lstStyle/>
          <a:p>
            <a:pPr algn="r" eaLnBrk="0" hangingPunct="0">
              <a:lnSpc>
                <a:spcPct val="100000"/>
              </a:lnSpc>
            </a:pPr>
            <a:r>
              <a:rPr lang="en-GB" sz="2000" dirty="0">
                <a:solidFill>
                  <a:srgbClr val="323232"/>
                </a:solidFill>
              </a:rPr>
              <a:t>‘Welcome’ </a:t>
            </a:r>
            <a:r>
              <a:rPr lang="en-GB" sz="2000" dirty="0" smtClean="0">
                <a:solidFill>
                  <a:srgbClr val="323232"/>
                </a:solidFill>
              </a:rPr>
              <a:t>calls and Customer </a:t>
            </a:r>
            <a:r>
              <a:rPr lang="en-GB" sz="2000" dirty="0">
                <a:solidFill>
                  <a:srgbClr val="323232"/>
                </a:solidFill>
              </a:rPr>
              <a:t>Onboarding</a:t>
            </a:r>
          </a:p>
        </p:txBody>
      </p:sp>
      <p:sp>
        <p:nvSpPr>
          <p:cNvPr id="33" name="Rectangle 45"/>
          <p:cNvSpPr>
            <a:spLocks noChangeArrowheads="1"/>
          </p:cNvSpPr>
          <p:nvPr/>
        </p:nvSpPr>
        <p:spPr bwMode="auto">
          <a:xfrm>
            <a:off x="7189788" y="5100856"/>
            <a:ext cx="1270000" cy="1187450"/>
          </a:xfrm>
          <a:prstGeom prst="rect">
            <a:avLst/>
          </a:prstGeom>
          <a:solidFill>
            <a:schemeClr val="bg1"/>
          </a:solidFill>
          <a:ln w="9525">
            <a:noFill/>
            <a:miter lim="800000"/>
            <a:headEnd/>
            <a:tailEnd/>
          </a:ln>
        </p:spPr>
        <p:txBody>
          <a:bodyPr wrap="none" anchor="ctr"/>
          <a:lstStyle/>
          <a:p>
            <a:pPr>
              <a:lnSpc>
                <a:spcPct val="100000"/>
              </a:lnSpc>
            </a:pPr>
            <a:endParaRPr lang="en-US" sz="1500" dirty="0">
              <a:solidFill>
                <a:srgbClr val="323232"/>
              </a:solidFill>
            </a:endParaRPr>
          </a:p>
        </p:txBody>
      </p:sp>
      <p:pic>
        <p:nvPicPr>
          <p:cNvPr id="34" name="Picture 46" descr="operator"/>
          <p:cNvPicPr>
            <a:picLocks noChangeAspect="1" noChangeArrowheads="1"/>
          </p:cNvPicPr>
          <p:nvPr/>
        </p:nvPicPr>
        <p:blipFill>
          <a:blip r:embed="rId9" cstate="print"/>
          <a:srcRect l="49661" t="31134" b="6187"/>
          <a:stretch>
            <a:fillRect/>
          </a:stretch>
        </p:blipFill>
        <p:spPr bwMode="auto">
          <a:xfrm>
            <a:off x="7165975" y="5052482"/>
            <a:ext cx="1317625" cy="1257300"/>
          </a:xfrm>
          <a:prstGeom prst="rect">
            <a:avLst/>
          </a:prstGeom>
          <a:noFill/>
          <a:ln w="9525">
            <a:noFill/>
            <a:miter lim="800000"/>
            <a:headEnd/>
            <a:tailEnd/>
          </a:ln>
        </p:spPr>
      </p:pic>
      <p:sp>
        <p:nvSpPr>
          <p:cNvPr id="35" name="AutoShape 47"/>
          <p:cNvSpPr>
            <a:spLocks noChangeArrowheads="1"/>
          </p:cNvSpPr>
          <p:nvPr/>
        </p:nvSpPr>
        <p:spPr bwMode="auto">
          <a:xfrm>
            <a:off x="7123113" y="5027831"/>
            <a:ext cx="1385887" cy="1300163"/>
          </a:xfrm>
          <a:prstGeom prst="roundRect">
            <a:avLst>
              <a:gd name="adj" fmla="val 7421"/>
            </a:avLst>
          </a:prstGeom>
          <a:noFill/>
          <a:ln w="57150">
            <a:solidFill>
              <a:schemeClr val="accent2">
                <a:lumMod val="75000"/>
              </a:schemeClr>
            </a:solidFill>
            <a:round/>
            <a:headEnd/>
            <a:tailEnd/>
          </a:ln>
        </p:spPr>
        <p:txBody>
          <a:bodyPr wrap="none" anchor="ctr"/>
          <a:lstStyle/>
          <a:p>
            <a:pPr>
              <a:lnSpc>
                <a:spcPct val="100000"/>
              </a:lnSpc>
              <a:defRPr/>
            </a:pPr>
            <a:endParaRPr lang="en-US" sz="1500" dirty="0">
              <a:solidFill>
                <a:srgbClr val="323232"/>
              </a:solidFill>
            </a:endParaRPr>
          </a:p>
        </p:txBody>
      </p:sp>
      <p:sp>
        <p:nvSpPr>
          <p:cNvPr id="38" name="Title 37"/>
          <p:cNvSpPr>
            <a:spLocks noGrp="1"/>
          </p:cNvSpPr>
          <p:nvPr>
            <p:ph type="title"/>
          </p:nvPr>
        </p:nvSpPr>
        <p:spPr/>
        <p:txBody>
          <a:bodyPr/>
          <a:lstStyle/>
          <a:p>
            <a:r>
              <a:rPr lang="en-US" dirty="0" smtClean="0"/>
              <a:t>Outbound Communications Applications</a:t>
            </a:r>
            <a:endParaRPr lang="en-US" b="0" dirty="0" smtClean="0"/>
          </a:p>
        </p:txBody>
      </p:sp>
      <p:sp>
        <p:nvSpPr>
          <p:cNvPr id="37" name="Content Placeholder 2"/>
          <p:cNvSpPr txBox="1">
            <a:spLocks/>
          </p:cNvSpPr>
          <p:nvPr/>
        </p:nvSpPr>
        <p:spPr bwMode="auto">
          <a:xfrm>
            <a:off x="404622" y="1524000"/>
            <a:ext cx="8302752" cy="71323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headEnd/>
            <a:tailEnd/>
          </a:ln>
        </p:spPr>
        <p:style>
          <a:lnRef idx="3">
            <a:schemeClr val="lt1"/>
          </a:lnRef>
          <a:fillRef idx="1">
            <a:schemeClr val="accent2"/>
          </a:fillRef>
          <a:effectRef idx="1">
            <a:schemeClr val="accent2"/>
          </a:effectRef>
          <a:fontRef idx="minor">
            <a:schemeClr val="lt1"/>
          </a:fontRef>
        </p:style>
        <p:txBody>
          <a:bodyPr lIns="0" tIns="0" rIns="0" bIns="0" anchor="ctr"/>
          <a:lstStyle/>
          <a:p>
            <a:pPr marL="115878" indent="0" algn="ctr" eaLnBrk="1" hangingPunct="1">
              <a:buNone/>
              <a:defRPr/>
            </a:pPr>
            <a:r>
              <a:rPr lang="en-US" b="1" dirty="0" smtClean="0">
                <a:solidFill>
                  <a:schemeClr val="bg1"/>
                </a:solidFill>
              </a:rPr>
              <a:t>Today’s Outbound Applications are Dynamic, </a:t>
            </a:r>
            <a:br>
              <a:rPr lang="en-US" b="1" dirty="0" smtClean="0">
                <a:solidFill>
                  <a:schemeClr val="bg1"/>
                </a:solidFill>
              </a:rPr>
            </a:br>
            <a:r>
              <a:rPr lang="en-US" b="1" dirty="0" smtClean="0">
                <a:solidFill>
                  <a:schemeClr val="bg1"/>
                </a:solidFill>
              </a:rPr>
              <a:t>Proactive vs. Reactive, Multi-channel, and “Context” Aware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5"/>
          <p:cNvSpPr>
            <a:spLocks noChangeArrowheads="1"/>
          </p:cNvSpPr>
          <p:nvPr>
            <p:custDataLst>
              <p:tags r:id="rId2"/>
            </p:custDataLst>
          </p:nvPr>
        </p:nvSpPr>
        <p:spPr bwMode="auto">
          <a:xfrm rot="5400000">
            <a:off x="5091112" y="4992688"/>
            <a:ext cx="1084263" cy="65088"/>
          </a:xfrm>
          <a:prstGeom prst="rect">
            <a:avLst/>
          </a:prstGeom>
          <a:solidFill>
            <a:schemeClr val="accent1"/>
          </a:solidFill>
          <a:ln w="12700" algn="ctr">
            <a:solidFill>
              <a:schemeClr val="tx1"/>
            </a:solidFill>
            <a:round/>
            <a:headEnd/>
            <a:tailEnd/>
          </a:ln>
          <a:effectLst>
            <a:outerShdw dist="38100" dir="2700000" algn="tl" rotWithShape="0">
              <a:srgbClr val="000000">
                <a:alpha val="65999"/>
              </a:srgbClr>
            </a:outerShdw>
          </a:effectLst>
        </p:spPr>
        <p:txBody>
          <a:bodyPr rot="10800000" vert="eaVert" lIns="0" tIns="0" rIns="0" bIns="0"/>
          <a:lstStyle/>
          <a:p>
            <a:pPr>
              <a:lnSpc>
                <a:spcPct val="90000"/>
              </a:lnSpc>
              <a:defRPr/>
            </a:pPr>
            <a:endParaRPr lang="en-US" sz="1800" dirty="0">
              <a:solidFill>
                <a:srgbClr val="323232"/>
              </a:solidFill>
            </a:endParaRPr>
          </a:p>
        </p:txBody>
      </p:sp>
      <p:sp>
        <p:nvSpPr>
          <p:cNvPr id="3076" name="Oval 38"/>
          <p:cNvSpPr>
            <a:spLocks noChangeArrowheads="1"/>
          </p:cNvSpPr>
          <p:nvPr/>
        </p:nvSpPr>
        <p:spPr bwMode="auto">
          <a:xfrm>
            <a:off x="4903788" y="5118100"/>
            <a:ext cx="1371600" cy="1447800"/>
          </a:xfrm>
          <a:prstGeom prst="ellipse">
            <a:avLst/>
          </a:prstGeom>
          <a:solidFill>
            <a:srgbClr val="CCFFFF"/>
          </a:solidFill>
          <a:ln w="9525" algn="ctr">
            <a:solidFill>
              <a:schemeClr val="tx1"/>
            </a:solidFill>
            <a:round/>
            <a:headEnd/>
            <a:tailEnd/>
          </a:ln>
        </p:spPr>
        <p:txBody>
          <a:bodyPr lIns="0" tIns="0" rIns="0" bIns="0" anchor="ctr">
            <a:spAutoFit/>
          </a:bodyPr>
          <a:lstStyle/>
          <a:p>
            <a:pPr algn="ctr"/>
            <a:endParaRPr lang="en-US" sz="1800" dirty="0" smtClean="0">
              <a:solidFill>
                <a:srgbClr val="F8F8F8"/>
              </a:solidFill>
            </a:endParaRPr>
          </a:p>
        </p:txBody>
      </p:sp>
      <p:sp>
        <p:nvSpPr>
          <p:cNvPr id="3077" name="Rectangle 6"/>
          <p:cNvSpPr>
            <a:spLocks noGrp="1" noChangeArrowheads="1"/>
          </p:cNvSpPr>
          <p:nvPr>
            <p:ph type="sldNum" sz="quarter" idx="4294967295"/>
          </p:nvPr>
        </p:nvSpPr>
        <p:spPr>
          <a:xfrm>
            <a:off x="6553200" y="6557963"/>
            <a:ext cx="2133600" cy="244475"/>
          </a:xfrm>
          <a:prstGeom prst="rect">
            <a:avLst/>
          </a:prstGeom>
          <a:noFill/>
        </p:spPr>
        <p:txBody>
          <a:bodyPr/>
          <a:lstStyle/>
          <a:p>
            <a:fld id="{787BD8B7-D710-48C2-9B2D-6ED5B38DEEA7}" type="slidenum">
              <a:rPr lang="en-US" smtClean="0">
                <a:latin typeface="Arial" charset="0"/>
              </a:rPr>
              <a:pPr/>
              <a:t>40</a:t>
            </a:fld>
            <a:endParaRPr lang="en-US" dirty="0" smtClean="0">
              <a:latin typeface="Arial" charset="0"/>
            </a:endParaRPr>
          </a:p>
        </p:txBody>
      </p:sp>
      <p:sp>
        <p:nvSpPr>
          <p:cNvPr id="3078" name="Rectangle 2"/>
          <p:cNvSpPr>
            <a:spLocks noGrp="1" noChangeArrowheads="1"/>
          </p:cNvSpPr>
          <p:nvPr>
            <p:ph type="title"/>
          </p:nvPr>
        </p:nvSpPr>
        <p:spPr/>
        <p:txBody>
          <a:bodyPr/>
          <a:lstStyle/>
          <a:p>
            <a:pPr eaLnBrk="1" hangingPunct="1"/>
            <a:r>
              <a:rPr lang="en-US" dirty="0" smtClean="0"/>
              <a:t>Avaya Blending with Avaya Aura® Communication Manager</a:t>
            </a:r>
          </a:p>
        </p:txBody>
      </p:sp>
      <p:sp>
        <p:nvSpPr>
          <p:cNvPr id="36" name="Rectangle 35"/>
          <p:cNvSpPr>
            <a:spLocks noChangeArrowheads="1"/>
          </p:cNvSpPr>
          <p:nvPr>
            <p:custDataLst>
              <p:tags r:id="rId3"/>
            </p:custDataLst>
          </p:nvPr>
        </p:nvSpPr>
        <p:spPr bwMode="auto">
          <a:xfrm rot="-1738059">
            <a:off x="5665788" y="2374900"/>
            <a:ext cx="1501775" cy="68263"/>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lIns="0" tIns="0" rIns="0" bIns="0"/>
          <a:lstStyle/>
          <a:p>
            <a:pPr>
              <a:lnSpc>
                <a:spcPct val="90000"/>
              </a:lnSpc>
              <a:defRPr/>
            </a:pPr>
            <a:endParaRPr lang="en-US" sz="1800" dirty="0">
              <a:solidFill>
                <a:srgbClr val="323232"/>
              </a:solidFill>
            </a:endParaRPr>
          </a:p>
        </p:txBody>
      </p:sp>
      <p:sp>
        <p:nvSpPr>
          <p:cNvPr id="2" name="Rectangle 35"/>
          <p:cNvSpPr>
            <a:spLocks noChangeArrowheads="1"/>
          </p:cNvSpPr>
          <p:nvPr>
            <p:custDataLst>
              <p:tags r:id="rId4"/>
            </p:custDataLst>
          </p:nvPr>
        </p:nvSpPr>
        <p:spPr bwMode="auto">
          <a:xfrm rot="1804115">
            <a:off x="1568450" y="2297113"/>
            <a:ext cx="1806575" cy="76200"/>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lIns="0" tIns="0" rIns="0" bIns="0"/>
          <a:lstStyle/>
          <a:p>
            <a:pPr>
              <a:lnSpc>
                <a:spcPct val="90000"/>
              </a:lnSpc>
              <a:defRPr/>
            </a:pPr>
            <a:endParaRPr lang="en-US" sz="1800" dirty="0">
              <a:solidFill>
                <a:srgbClr val="323232"/>
              </a:solidFill>
            </a:endParaRPr>
          </a:p>
        </p:txBody>
      </p:sp>
      <p:sp>
        <p:nvSpPr>
          <p:cNvPr id="5" name="Rectangle 35"/>
          <p:cNvSpPr>
            <a:spLocks noChangeArrowheads="1"/>
          </p:cNvSpPr>
          <p:nvPr>
            <p:custDataLst>
              <p:tags r:id="rId5"/>
            </p:custDataLst>
          </p:nvPr>
        </p:nvSpPr>
        <p:spPr bwMode="auto">
          <a:xfrm rot="5400000">
            <a:off x="2740026" y="5060950"/>
            <a:ext cx="1084262" cy="65087"/>
          </a:xfrm>
          <a:prstGeom prst="rect">
            <a:avLst/>
          </a:prstGeom>
          <a:solidFill>
            <a:schemeClr val="accent1"/>
          </a:solidFill>
          <a:ln w="12700" algn="ctr">
            <a:solidFill>
              <a:schemeClr val="tx1"/>
            </a:solidFill>
            <a:round/>
            <a:headEnd/>
            <a:tailEnd/>
          </a:ln>
          <a:effectLst>
            <a:outerShdw dist="38100" dir="2700000" algn="tl" rotWithShape="0">
              <a:srgbClr val="000000">
                <a:alpha val="65999"/>
              </a:srgbClr>
            </a:outerShdw>
          </a:effectLst>
        </p:spPr>
        <p:txBody>
          <a:bodyPr rot="10800000" vert="eaVert" lIns="0" tIns="0" rIns="0" bIns="0"/>
          <a:lstStyle/>
          <a:p>
            <a:pPr>
              <a:lnSpc>
                <a:spcPct val="90000"/>
              </a:lnSpc>
              <a:defRPr/>
            </a:pPr>
            <a:endParaRPr lang="en-US" sz="1800" dirty="0">
              <a:solidFill>
                <a:srgbClr val="323232"/>
              </a:solidFill>
            </a:endParaRPr>
          </a:p>
        </p:txBody>
      </p:sp>
      <p:sp>
        <p:nvSpPr>
          <p:cNvPr id="7" name="Rectangle 35"/>
          <p:cNvSpPr/>
          <p:nvPr>
            <p:custDataLst>
              <p:tags r:id="rId6"/>
            </p:custDataLst>
          </p:nvPr>
        </p:nvSpPr>
        <p:spPr bwMode="auto">
          <a:xfrm>
            <a:off x="2139950" y="4348163"/>
            <a:ext cx="1174750" cy="68262"/>
          </a:xfrm>
          <a:prstGeom prst="rect">
            <a:avLst/>
          </a:prstGeom>
          <a:solidFill>
            <a:schemeClr val="accent1"/>
          </a:solidFill>
          <a:ln w="12700" cap="flat" cmpd="sng" algn="ctr">
            <a:solidFill>
              <a:schemeClr val="tx1"/>
            </a:solidFill>
            <a:prstDash val="solid"/>
            <a:round/>
            <a:headEnd type="none" w="med" len="med"/>
            <a:tailEnd type="none" w="med" len="med"/>
          </a:ln>
          <a:effectLst>
            <a:outerShdw blurRad="127000" dist="38100" dir="2700000" algn="tl" rotWithShape="0">
              <a:srgbClr val="000000">
                <a:alpha val="66000"/>
              </a:srgbClr>
            </a:outerShdw>
          </a:effectLst>
        </p:spPr>
        <p:txBody>
          <a:bodyPr lIns="0" tIns="0" rIns="0" bIns="0"/>
          <a:lstStyle/>
          <a:p>
            <a:pPr>
              <a:lnSpc>
                <a:spcPct val="90000"/>
              </a:lnSpc>
              <a:defRPr/>
            </a:pPr>
            <a:endParaRPr lang="en-US" sz="1800" dirty="0">
              <a:solidFill>
                <a:srgbClr val="323232"/>
              </a:solidFill>
            </a:endParaRPr>
          </a:p>
        </p:txBody>
      </p:sp>
      <p:sp>
        <p:nvSpPr>
          <p:cNvPr id="8" name="Rectangle 35"/>
          <p:cNvSpPr/>
          <p:nvPr>
            <p:custDataLst>
              <p:tags r:id="rId7"/>
            </p:custDataLst>
          </p:nvPr>
        </p:nvSpPr>
        <p:spPr bwMode="auto">
          <a:xfrm>
            <a:off x="5992813" y="4279900"/>
            <a:ext cx="1044575" cy="68263"/>
          </a:xfrm>
          <a:prstGeom prst="rect">
            <a:avLst/>
          </a:prstGeom>
          <a:solidFill>
            <a:schemeClr val="accent1"/>
          </a:solidFill>
          <a:ln w="12700" cap="flat" cmpd="sng" algn="ctr">
            <a:solidFill>
              <a:schemeClr val="tx1"/>
            </a:solidFill>
            <a:prstDash val="solid"/>
            <a:round/>
            <a:headEnd type="none" w="med" len="med"/>
            <a:tailEnd type="none" w="med" len="med"/>
          </a:ln>
          <a:effectLst>
            <a:outerShdw blurRad="127000" dist="38100" dir="2700000" algn="tl" rotWithShape="0">
              <a:srgbClr val="000000">
                <a:alpha val="66000"/>
              </a:srgbClr>
            </a:outerShdw>
          </a:effectLst>
        </p:spPr>
        <p:txBody>
          <a:bodyPr lIns="0" tIns="0" rIns="0" bIns="0"/>
          <a:lstStyle/>
          <a:p>
            <a:pPr>
              <a:lnSpc>
                <a:spcPct val="90000"/>
              </a:lnSpc>
              <a:defRPr/>
            </a:pPr>
            <a:endParaRPr lang="en-US" sz="1800" dirty="0">
              <a:solidFill>
                <a:srgbClr val="323232"/>
              </a:solidFill>
            </a:endParaRPr>
          </a:p>
        </p:txBody>
      </p:sp>
      <p:sp>
        <p:nvSpPr>
          <p:cNvPr id="9" name="Rectangle 35"/>
          <p:cNvSpPr>
            <a:spLocks noChangeArrowheads="1"/>
          </p:cNvSpPr>
          <p:nvPr>
            <p:custDataLst>
              <p:tags r:id="rId8"/>
            </p:custDataLst>
          </p:nvPr>
        </p:nvSpPr>
        <p:spPr bwMode="auto">
          <a:xfrm rot="5400000">
            <a:off x="5088731" y="3502819"/>
            <a:ext cx="1082675" cy="65088"/>
          </a:xfrm>
          <a:prstGeom prst="rect">
            <a:avLst/>
          </a:prstGeom>
          <a:solidFill>
            <a:schemeClr val="accent1"/>
          </a:solidFill>
          <a:ln w="12700" algn="ctr">
            <a:solidFill>
              <a:schemeClr val="tx1"/>
            </a:solidFill>
            <a:round/>
            <a:headEnd/>
            <a:tailEnd/>
          </a:ln>
          <a:effectLst>
            <a:outerShdw dist="38100" dir="2700000" algn="tl" rotWithShape="0">
              <a:srgbClr val="000000">
                <a:alpha val="65999"/>
              </a:srgbClr>
            </a:outerShdw>
          </a:effectLst>
        </p:spPr>
        <p:txBody>
          <a:bodyPr rot="10800000" vert="eaVert" lIns="0" tIns="0" rIns="0" bIns="0"/>
          <a:lstStyle/>
          <a:p>
            <a:pPr>
              <a:lnSpc>
                <a:spcPct val="90000"/>
              </a:lnSpc>
              <a:defRPr/>
            </a:pPr>
            <a:endParaRPr lang="en-US" sz="1800" dirty="0">
              <a:solidFill>
                <a:srgbClr val="323232"/>
              </a:solidFill>
            </a:endParaRPr>
          </a:p>
        </p:txBody>
      </p:sp>
      <p:sp>
        <p:nvSpPr>
          <p:cNvPr id="10" name="Rectangle 35"/>
          <p:cNvSpPr>
            <a:spLocks noChangeArrowheads="1"/>
          </p:cNvSpPr>
          <p:nvPr>
            <p:custDataLst>
              <p:tags r:id="rId9"/>
            </p:custDataLst>
          </p:nvPr>
        </p:nvSpPr>
        <p:spPr bwMode="auto">
          <a:xfrm rot="12983061">
            <a:off x="5580063" y="3459163"/>
            <a:ext cx="1697037" cy="68262"/>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rot="10800000" lIns="0" tIns="0" rIns="0" bIns="0"/>
          <a:lstStyle/>
          <a:p>
            <a:pPr>
              <a:lnSpc>
                <a:spcPct val="90000"/>
              </a:lnSpc>
              <a:defRPr/>
            </a:pPr>
            <a:endParaRPr lang="en-US" sz="1800" dirty="0">
              <a:solidFill>
                <a:srgbClr val="323232"/>
              </a:solidFill>
            </a:endParaRPr>
          </a:p>
        </p:txBody>
      </p:sp>
      <p:sp>
        <p:nvSpPr>
          <p:cNvPr id="11" name="Rectangle 35"/>
          <p:cNvSpPr>
            <a:spLocks noChangeArrowheads="1"/>
          </p:cNvSpPr>
          <p:nvPr>
            <p:custDataLst>
              <p:tags r:id="rId10"/>
            </p:custDataLst>
          </p:nvPr>
        </p:nvSpPr>
        <p:spPr bwMode="auto">
          <a:xfrm>
            <a:off x="3641725" y="2654300"/>
            <a:ext cx="1501775" cy="68263"/>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lIns="0" tIns="0" rIns="0" bIns="0"/>
          <a:lstStyle/>
          <a:p>
            <a:pPr>
              <a:lnSpc>
                <a:spcPct val="90000"/>
              </a:lnSpc>
              <a:defRPr/>
            </a:pPr>
            <a:endParaRPr lang="en-US" sz="1800" dirty="0">
              <a:solidFill>
                <a:srgbClr val="323232"/>
              </a:solidFill>
            </a:endParaRPr>
          </a:p>
        </p:txBody>
      </p:sp>
      <p:sp>
        <p:nvSpPr>
          <p:cNvPr id="12" name="Rectangle 35"/>
          <p:cNvSpPr>
            <a:spLocks noChangeArrowheads="1"/>
          </p:cNvSpPr>
          <p:nvPr>
            <p:custDataLst>
              <p:tags r:id="rId11"/>
            </p:custDataLst>
          </p:nvPr>
        </p:nvSpPr>
        <p:spPr bwMode="auto">
          <a:xfrm rot="5400000">
            <a:off x="2805906" y="3502819"/>
            <a:ext cx="1082675" cy="65088"/>
          </a:xfrm>
          <a:prstGeom prst="rect">
            <a:avLst/>
          </a:prstGeom>
          <a:solidFill>
            <a:schemeClr val="accent1"/>
          </a:solidFill>
          <a:ln w="12700" algn="ctr">
            <a:solidFill>
              <a:schemeClr val="tx1"/>
            </a:solidFill>
            <a:round/>
            <a:headEnd/>
            <a:tailEnd/>
          </a:ln>
          <a:effectLst>
            <a:outerShdw dist="38100" dir="2700000" algn="tl" rotWithShape="0">
              <a:srgbClr val="000000">
                <a:alpha val="65999"/>
              </a:srgbClr>
            </a:outerShdw>
          </a:effectLst>
        </p:spPr>
        <p:txBody>
          <a:bodyPr rot="10800000" vert="eaVert" lIns="0" tIns="0" rIns="0" bIns="0"/>
          <a:lstStyle/>
          <a:p>
            <a:pPr>
              <a:lnSpc>
                <a:spcPct val="90000"/>
              </a:lnSpc>
              <a:defRPr/>
            </a:pPr>
            <a:endParaRPr lang="en-US" sz="1800" dirty="0">
              <a:solidFill>
                <a:srgbClr val="323232"/>
              </a:solidFill>
            </a:endParaRPr>
          </a:p>
        </p:txBody>
      </p:sp>
      <p:grpSp>
        <p:nvGrpSpPr>
          <p:cNvPr id="3" name="Group 11"/>
          <p:cNvGrpSpPr>
            <a:grpSpLocks/>
          </p:cNvGrpSpPr>
          <p:nvPr/>
        </p:nvGrpSpPr>
        <p:grpSpPr bwMode="auto">
          <a:xfrm>
            <a:off x="2922588" y="3670300"/>
            <a:ext cx="3330575" cy="1490663"/>
            <a:chOff x="2424" y="2478"/>
            <a:chExt cx="1191" cy="663"/>
          </a:xfrm>
        </p:grpSpPr>
        <p:pic>
          <p:nvPicPr>
            <p:cNvPr id="3146" name="Picture 9" descr="cloud"/>
            <p:cNvPicPr>
              <a:picLocks noChangeAspect="1" noChangeArrowheads="1"/>
            </p:cNvPicPr>
            <p:nvPr/>
          </p:nvPicPr>
          <p:blipFill>
            <a:blip r:embed="rId16" cstate="print"/>
            <a:srcRect/>
            <a:stretch>
              <a:fillRect/>
            </a:stretch>
          </p:blipFill>
          <p:spPr bwMode="auto">
            <a:xfrm>
              <a:off x="2424" y="2478"/>
              <a:ext cx="1191" cy="663"/>
            </a:xfrm>
            <a:prstGeom prst="rect">
              <a:avLst/>
            </a:prstGeom>
            <a:noFill/>
            <a:ln w="9525">
              <a:noFill/>
              <a:miter lim="800000"/>
              <a:headEnd/>
              <a:tailEnd/>
            </a:ln>
          </p:spPr>
        </p:pic>
        <p:sp>
          <p:nvSpPr>
            <p:cNvPr id="3147" name="Text Box 10"/>
            <p:cNvSpPr txBox="1">
              <a:spLocks noChangeArrowheads="1"/>
            </p:cNvSpPr>
            <p:nvPr/>
          </p:nvSpPr>
          <p:spPr bwMode="auto">
            <a:xfrm>
              <a:off x="2831" y="2711"/>
              <a:ext cx="323" cy="115"/>
            </a:xfrm>
            <a:prstGeom prst="rect">
              <a:avLst/>
            </a:prstGeom>
            <a:noFill/>
            <a:ln w="9525">
              <a:noFill/>
              <a:miter lim="800000"/>
              <a:headEnd/>
              <a:tailEnd/>
            </a:ln>
          </p:spPr>
          <p:txBody>
            <a:bodyPr wrap="none" anchor="ctr">
              <a:spAutoFit/>
            </a:bodyPr>
            <a:lstStyle/>
            <a:p>
              <a:pPr algn="ctr">
                <a:lnSpc>
                  <a:spcPct val="90000"/>
                </a:lnSpc>
              </a:pPr>
              <a:r>
                <a:rPr lang="en-US" sz="1200" b="1" dirty="0" smtClean="0">
                  <a:solidFill>
                    <a:srgbClr val="323232"/>
                  </a:solidFill>
                </a:rPr>
                <a:t>LAN/WAN</a:t>
              </a:r>
            </a:p>
          </p:txBody>
        </p:sp>
      </p:grpSp>
      <p:sp>
        <p:nvSpPr>
          <p:cNvPr id="3089" name="Text Box 22"/>
          <p:cNvSpPr txBox="1">
            <a:spLocks noChangeArrowheads="1"/>
          </p:cNvSpPr>
          <p:nvPr/>
        </p:nvSpPr>
        <p:spPr bwMode="auto">
          <a:xfrm>
            <a:off x="4751388" y="2070100"/>
            <a:ext cx="1393825" cy="422275"/>
          </a:xfrm>
          <a:prstGeom prst="rect">
            <a:avLst/>
          </a:prstGeom>
          <a:noFill/>
          <a:ln w="9525">
            <a:noFill/>
            <a:miter lim="800000"/>
            <a:headEnd/>
            <a:tailEnd/>
          </a:ln>
        </p:spPr>
        <p:txBody>
          <a:bodyPr anchor="ctr">
            <a:spAutoFit/>
          </a:bodyPr>
          <a:lstStyle/>
          <a:p>
            <a:pPr algn="ctr">
              <a:lnSpc>
                <a:spcPct val="90000"/>
              </a:lnSpc>
            </a:pPr>
            <a:r>
              <a:rPr lang="en-US" sz="1200" b="1" dirty="0" smtClean="0">
                <a:solidFill>
                  <a:srgbClr val="323232"/>
                </a:solidFill>
              </a:rPr>
              <a:t>Communication Manager</a:t>
            </a:r>
          </a:p>
        </p:txBody>
      </p:sp>
      <p:pic>
        <p:nvPicPr>
          <p:cNvPr id="3090" name="Picture 53" descr="other-serve.png"/>
          <p:cNvPicPr>
            <a:picLocks noChangeAspect="1"/>
          </p:cNvPicPr>
          <p:nvPr/>
        </p:nvPicPr>
        <p:blipFill>
          <a:blip r:embed="rId17" cstate="print"/>
          <a:srcRect/>
          <a:stretch>
            <a:fillRect/>
          </a:stretch>
        </p:blipFill>
        <p:spPr bwMode="auto">
          <a:xfrm>
            <a:off x="5078413" y="2451100"/>
            <a:ext cx="1039812" cy="749300"/>
          </a:xfrm>
          <a:prstGeom prst="rect">
            <a:avLst/>
          </a:prstGeom>
          <a:noFill/>
          <a:ln w="9525">
            <a:noFill/>
            <a:miter lim="800000"/>
            <a:headEnd/>
            <a:tailEnd/>
          </a:ln>
        </p:spPr>
      </p:pic>
      <p:grpSp>
        <p:nvGrpSpPr>
          <p:cNvPr id="4" name="Group 61"/>
          <p:cNvGrpSpPr>
            <a:grpSpLocks/>
          </p:cNvGrpSpPr>
          <p:nvPr/>
        </p:nvGrpSpPr>
        <p:grpSpPr bwMode="auto">
          <a:xfrm>
            <a:off x="2335213" y="5499100"/>
            <a:ext cx="2154237" cy="1184275"/>
            <a:chOff x="864" y="2496"/>
            <a:chExt cx="1584" cy="839"/>
          </a:xfrm>
        </p:grpSpPr>
        <p:sp>
          <p:nvSpPr>
            <p:cNvPr id="13" name="AutoShape 13"/>
            <p:cNvSpPr>
              <a:spLocks noChangeArrowheads="1"/>
            </p:cNvSpPr>
            <p:nvPr/>
          </p:nvSpPr>
          <p:spPr bwMode="auto">
            <a:xfrm>
              <a:off x="1200" y="2496"/>
              <a:ext cx="768" cy="527"/>
            </a:xfrm>
            <a:prstGeom prst="roundRect">
              <a:avLst>
                <a:gd name="adj" fmla="val 9634"/>
              </a:avLst>
            </a:prstGeom>
            <a:gradFill flip="none" rotWithShape="1">
              <a:gsLst>
                <a:gs pos="0">
                  <a:schemeClr val="bg1"/>
                </a:gs>
                <a:gs pos="100000">
                  <a:schemeClr val="bg1">
                    <a:lumMod val="85000"/>
                  </a:schemeClr>
                </a:gs>
              </a:gsLst>
              <a:lin ang="16200000" scaled="0"/>
              <a:tileRect/>
            </a:gradFill>
            <a:ln w="19050">
              <a:solidFill>
                <a:schemeClr val="accent1"/>
              </a:solidFill>
              <a:round/>
              <a:headEnd/>
              <a:tailEnd/>
            </a:ln>
            <a:effectLst>
              <a:outerShdw blurRad="149225" dist="25400" dir="2700000" algn="ctr" rotWithShape="0">
                <a:schemeClr val="tx1">
                  <a:alpha val="82000"/>
                </a:schemeClr>
              </a:outerShdw>
            </a:effectLst>
          </p:spPr>
          <p:txBody>
            <a:bodyPr wrap="none" anchor="ctr"/>
            <a:lstStyle/>
            <a:p>
              <a:pPr>
                <a:lnSpc>
                  <a:spcPct val="90000"/>
                </a:lnSpc>
                <a:defRPr/>
              </a:pPr>
              <a:endParaRPr lang="en-US" sz="1600" dirty="0">
                <a:solidFill>
                  <a:srgbClr val="323232"/>
                </a:solidFill>
              </a:endParaRPr>
            </a:p>
          </p:txBody>
        </p:sp>
        <p:graphicFrame>
          <p:nvGraphicFramePr>
            <p:cNvPr id="3074" name="Object 63"/>
            <p:cNvGraphicFramePr>
              <a:graphicFrameLocks noChangeAspect="1"/>
            </p:cNvGraphicFramePr>
            <p:nvPr/>
          </p:nvGraphicFramePr>
          <p:xfrm>
            <a:off x="1344" y="2544"/>
            <a:ext cx="515" cy="440"/>
          </p:xfrm>
          <a:graphic>
            <a:graphicData uri="http://schemas.openxmlformats.org/presentationml/2006/ole">
              <p:oleObj spid="_x0000_s100354" name="Visio" r:id="rId18" imgW="818007" imgH="698754" progId="">
                <p:embed/>
              </p:oleObj>
            </a:graphicData>
          </a:graphic>
        </p:graphicFrame>
        <p:sp>
          <p:nvSpPr>
            <p:cNvPr id="3145" name="Text Box 15"/>
            <p:cNvSpPr txBox="1">
              <a:spLocks noChangeArrowheads="1"/>
            </p:cNvSpPr>
            <p:nvPr/>
          </p:nvSpPr>
          <p:spPr bwMode="auto">
            <a:xfrm>
              <a:off x="864" y="3025"/>
              <a:ext cx="1584" cy="310"/>
            </a:xfrm>
            <a:prstGeom prst="rect">
              <a:avLst/>
            </a:prstGeom>
            <a:noFill/>
            <a:ln w="9525">
              <a:noFill/>
              <a:miter lim="800000"/>
              <a:headEnd/>
              <a:tailEnd/>
            </a:ln>
          </p:spPr>
          <p:txBody>
            <a:bodyPr>
              <a:spAutoFit/>
            </a:bodyPr>
            <a:lstStyle/>
            <a:p>
              <a:pPr algn="ctr">
                <a:lnSpc>
                  <a:spcPct val="95000"/>
                </a:lnSpc>
              </a:pPr>
              <a:r>
                <a:rPr lang="en-US" sz="1200" b="1" dirty="0" smtClean="0">
                  <a:solidFill>
                    <a:srgbClr val="323232"/>
                  </a:solidFill>
                </a:rPr>
                <a:t>Supervisor Workstations</a:t>
              </a:r>
              <a:br>
                <a:rPr lang="en-US" sz="1200" b="1" dirty="0" smtClean="0">
                  <a:solidFill>
                    <a:srgbClr val="323232"/>
                  </a:solidFill>
                </a:rPr>
              </a:br>
              <a:endParaRPr lang="en-US" sz="1200" b="1" dirty="0" smtClean="0">
                <a:solidFill>
                  <a:srgbClr val="323232"/>
                </a:solidFill>
              </a:endParaRPr>
            </a:p>
          </p:txBody>
        </p:sp>
      </p:grpSp>
      <p:grpSp>
        <p:nvGrpSpPr>
          <p:cNvPr id="14" name="Group 67"/>
          <p:cNvGrpSpPr>
            <a:grpSpLocks/>
          </p:cNvGrpSpPr>
          <p:nvPr/>
        </p:nvGrpSpPr>
        <p:grpSpPr bwMode="auto">
          <a:xfrm>
            <a:off x="4999038" y="5432425"/>
            <a:ext cx="1173162" cy="865188"/>
            <a:chOff x="2960" y="2448"/>
            <a:chExt cx="862" cy="614"/>
          </a:xfrm>
        </p:grpSpPr>
        <p:pic>
          <p:nvPicPr>
            <p:cNvPr id="3142" name="Picture 54" descr="more-texh.png"/>
            <p:cNvPicPr>
              <a:picLocks noChangeAspect="1"/>
            </p:cNvPicPr>
            <p:nvPr/>
          </p:nvPicPr>
          <p:blipFill>
            <a:blip r:embed="rId19" cstate="print"/>
            <a:srcRect/>
            <a:stretch>
              <a:fillRect/>
            </a:stretch>
          </p:blipFill>
          <p:spPr bwMode="auto">
            <a:xfrm>
              <a:off x="3120" y="2448"/>
              <a:ext cx="702" cy="468"/>
            </a:xfrm>
            <a:prstGeom prst="rect">
              <a:avLst/>
            </a:prstGeom>
            <a:noFill/>
            <a:ln w="9525">
              <a:noFill/>
              <a:miter lim="800000"/>
              <a:headEnd/>
              <a:tailEnd/>
            </a:ln>
          </p:spPr>
        </p:pic>
        <p:sp>
          <p:nvSpPr>
            <p:cNvPr id="3143" name="Text Box 29"/>
            <p:cNvSpPr txBox="1">
              <a:spLocks noChangeArrowheads="1"/>
            </p:cNvSpPr>
            <p:nvPr/>
          </p:nvSpPr>
          <p:spPr bwMode="auto">
            <a:xfrm>
              <a:off x="2960" y="2880"/>
              <a:ext cx="743" cy="182"/>
            </a:xfrm>
            <a:prstGeom prst="rect">
              <a:avLst/>
            </a:prstGeom>
            <a:noFill/>
            <a:ln w="9525">
              <a:noFill/>
              <a:miter lim="800000"/>
              <a:headEnd/>
              <a:tailEnd/>
            </a:ln>
          </p:spPr>
          <p:txBody>
            <a:bodyPr wrap="none">
              <a:spAutoFit/>
            </a:bodyPr>
            <a:lstStyle/>
            <a:p>
              <a:pPr algn="r">
                <a:lnSpc>
                  <a:spcPct val="90000"/>
                </a:lnSpc>
              </a:pPr>
              <a:r>
                <a:rPr lang="en-US" sz="1200" b="1" dirty="0" smtClean="0">
                  <a:solidFill>
                    <a:srgbClr val="323232"/>
                  </a:solidFill>
                </a:rPr>
                <a:t>AES Server</a:t>
              </a:r>
            </a:p>
          </p:txBody>
        </p:sp>
      </p:grpSp>
      <p:sp>
        <p:nvSpPr>
          <p:cNvPr id="3093" name="Text Box 15"/>
          <p:cNvSpPr txBox="1">
            <a:spLocks noChangeArrowheads="1"/>
          </p:cNvSpPr>
          <p:nvPr/>
        </p:nvSpPr>
        <p:spPr bwMode="auto">
          <a:xfrm rot="2158114">
            <a:off x="5437188" y="3232150"/>
            <a:ext cx="2154237" cy="207963"/>
          </a:xfrm>
          <a:prstGeom prst="rect">
            <a:avLst/>
          </a:prstGeom>
          <a:noFill/>
          <a:ln w="9525">
            <a:noFill/>
            <a:miter lim="800000"/>
            <a:headEnd/>
            <a:tailEnd/>
          </a:ln>
        </p:spPr>
        <p:txBody>
          <a:bodyPr>
            <a:spAutoFit/>
          </a:bodyPr>
          <a:lstStyle/>
          <a:p>
            <a:pPr algn="ctr">
              <a:lnSpc>
                <a:spcPct val="95000"/>
              </a:lnSpc>
            </a:pPr>
            <a:r>
              <a:rPr lang="en-US" sz="800" b="1" dirty="0" smtClean="0">
                <a:solidFill>
                  <a:srgbClr val="323232"/>
                </a:solidFill>
              </a:rPr>
              <a:t>Local, Remote, At-Home</a:t>
            </a:r>
          </a:p>
        </p:txBody>
      </p:sp>
      <p:grpSp>
        <p:nvGrpSpPr>
          <p:cNvPr id="17" name="Group 23"/>
          <p:cNvGrpSpPr>
            <a:grpSpLocks/>
          </p:cNvGrpSpPr>
          <p:nvPr/>
        </p:nvGrpSpPr>
        <p:grpSpPr bwMode="auto">
          <a:xfrm>
            <a:off x="788988" y="1231900"/>
            <a:ext cx="1562100" cy="993775"/>
            <a:chOff x="2424" y="2478"/>
            <a:chExt cx="1191" cy="663"/>
          </a:xfrm>
        </p:grpSpPr>
        <p:pic>
          <p:nvPicPr>
            <p:cNvPr id="3140" name="Picture 24" descr="cloud"/>
            <p:cNvPicPr>
              <a:picLocks noChangeAspect="1" noChangeArrowheads="1"/>
            </p:cNvPicPr>
            <p:nvPr/>
          </p:nvPicPr>
          <p:blipFill>
            <a:blip r:embed="rId16" cstate="print"/>
            <a:srcRect/>
            <a:stretch>
              <a:fillRect/>
            </a:stretch>
          </p:blipFill>
          <p:spPr bwMode="auto">
            <a:xfrm>
              <a:off x="2424" y="2478"/>
              <a:ext cx="1191" cy="663"/>
            </a:xfrm>
            <a:prstGeom prst="rect">
              <a:avLst/>
            </a:prstGeom>
            <a:noFill/>
            <a:ln w="9525">
              <a:noFill/>
              <a:miter lim="800000"/>
              <a:headEnd/>
              <a:tailEnd/>
            </a:ln>
          </p:spPr>
        </p:pic>
        <p:sp>
          <p:nvSpPr>
            <p:cNvPr id="3141" name="Text Box 25"/>
            <p:cNvSpPr txBox="1">
              <a:spLocks noChangeArrowheads="1"/>
            </p:cNvSpPr>
            <p:nvPr/>
          </p:nvSpPr>
          <p:spPr bwMode="auto">
            <a:xfrm>
              <a:off x="2429" y="2627"/>
              <a:ext cx="1070" cy="282"/>
            </a:xfrm>
            <a:prstGeom prst="rect">
              <a:avLst/>
            </a:prstGeom>
            <a:noFill/>
            <a:ln w="9525">
              <a:noFill/>
              <a:miter lim="800000"/>
              <a:headEnd/>
              <a:tailEnd/>
            </a:ln>
          </p:spPr>
          <p:txBody>
            <a:bodyPr anchor="ctr">
              <a:spAutoFit/>
            </a:bodyPr>
            <a:lstStyle/>
            <a:p>
              <a:pPr algn="ctr">
                <a:lnSpc>
                  <a:spcPct val="90000"/>
                </a:lnSpc>
              </a:pPr>
              <a:r>
                <a:rPr lang="en-US" sz="1200" b="1" dirty="0" smtClean="0">
                  <a:solidFill>
                    <a:srgbClr val="323232"/>
                  </a:solidFill>
                </a:rPr>
                <a:t>PSTN (outbound)</a:t>
              </a:r>
            </a:p>
          </p:txBody>
        </p:sp>
      </p:grpSp>
      <p:grpSp>
        <p:nvGrpSpPr>
          <p:cNvPr id="18" name="Group 23"/>
          <p:cNvGrpSpPr>
            <a:grpSpLocks/>
          </p:cNvGrpSpPr>
          <p:nvPr/>
        </p:nvGrpSpPr>
        <p:grpSpPr bwMode="auto">
          <a:xfrm>
            <a:off x="6884988" y="1384300"/>
            <a:ext cx="1562100" cy="993775"/>
            <a:chOff x="2424" y="2478"/>
            <a:chExt cx="1191" cy="663"/>
          </a:xfrm>
        </p:grpSpPr>
        <p:pic>
          <p:nvPicPr>
            <p:cNvPr id="3138" name="Picture 24" descr="cloud"/>
            <p:cNvPicPr>
              <a:picLocks noChangeAspect="1" noChangeArrowheads="1"/>
            </p:cNvPicPr>
            <p:nvPr/>
          </p:nvPicPr>
          <p:blipFill>
            <a:blip r:embed="rId16" cstate="print"/>
            <a:srcRect/>
            <a:stretch>
              <a:fillRect/>
            </a:stretch>
          </p:blipFill>
          <p:spPr bwMode="auto">
            <a:xfrm>
              <a:off x="2424" y="2478"/>
              <a:ext cx="1191" cy="663"/>
            </a:xfrm>
            <a:prstGeom prst="rect">
              <a:avLst/>
            </a:prstGeom>
            <a:noFill/>
            <a:ln w="9525">
              <a:noFill/>
              <a:miter lim="800000"/>
              <a:headEnd/>
              <a:tailEnd/>
            </a:ln>
          </p:spPr>
        </p:pic>
        <p:sp>
          <p:nvSpPr>
            <p:cNvPr id="3139" name="Text Box 25"/>
            <p:cNvSpPr txBox="1">
              <a:spLocks noChangeArrowheads="1"/>
            </p:cNvSpPr>
            <p:nvPr/>
          </p:nvSpPr>
          <p:spPr bwMode="auto">
            <a:xfrm>
              <a:off x="2429" y="2682"/>
              <a:ext cx="1070" cy="172"/>
            </a:xfrm>
            <a:prstGeom prst="rect">
              <a:avLst/>
            </a:prstGeom>
            <a:noFill/>
            <a:ln w="9525">
              <a:noFill/>
              <a:miter lim="800000"/>
              <a:headEnd/>
              <a:tailEnd/>
            </a:ln>
          </p:spPr>
          <p:txBody>
            <a:bodyPr anchor="ctr">
              <a:spAutoFit/>
            </a:bodyPr>
            <a:lstStyle/>
            <a:p>
              <a:pPr algn="ctr">
                <a:lnSpc>
                  <a:spcPct val="90000"/>
                </a:lnSpc>
              </a:pPr>
              <a:r>
                <a:rPr lang="en-US" sz="1200" b="1" dirty="0" smtClean="0">
                  <a:solidFill>
                    <a:srgbClr val="323232"/>
                  </a:solidFill>
                </a:rPr>
                <a:t>PSTN (inbound)</a:t>
              </a:r>
            </a:p>
          </p:txBody>
        </p:sp>
      </p:grpSp>
      <p:sp>
        <p:nvSpPr>
          <p:cNvPr id="3096" name="AutoShape 77"/>
          <p:cNvSpPr>
            <a:spLocks/>
          </p:cNvSpPr>
          <p:nvPr/>
        </p:nvSpPr>
        <p:spPr bwMode="auto">
          <a:xfrm>
            <a:off x="1398588" y="2298700"/>
            <a:ext cx="914400" cy="266700"/>
          </a:xfrm>
          <a:prstGeom prst="borderCallout1">
            <a:avLst>
              <a:gd name="adj1" fmla="val 42856"/>
              <a:gd name="adj2" fmla="val 108333"/>
              <a:gd name="adj3" fmla="val 10713"/>
              <a:gd name="adj4" fmla="val 111458"/>
            </a:avLst>
          </a:prstGeom>
          <a:noFill/>
          <a:ln w="9525" algn="ctr">
            <a:noFill/>
            <a:miter lim="800000"/>
            <a:headEnd/>
            <a:tailEnd/>
          </a:ln>
        </p:spPr>
        <p:txBody>
          <a:bodyPr lIns="0" tIns="0" rIns="0" bIns="0" anchor="ctr"/>
          <a:lstStyle/>
          <a:p>
            <a:pPr algn="ctr">
              <a:lnSpc>
                <a:spcPct val="90000"/>
              </a:lnSpc>
            </a:pPr>
            <a:r>
              <a:rPr lang="en-US" sz="800" b="1" u="sng" dirty="0" smtClean="0">
                <a:solidFill>
                  <a:srgbClr val="323232"/>
                </a:solidFill>
                <a:ea typeface="ＭＳ Ｐゴシック" pitchFamily="34" charset="-128"/>
              </a:rPr>
              <a:t>Outbound Lines</a:t>
            </a:r>
          </a:p>
          <a:p>
            <a:pPr algn="ctr">
              <a:lnSpc>
                <a:spcPct val="90000"/>
              </a:lnSpc>
            </a:pPr>
            <a:r>
              <a:rPr lang="en-US" sz="800" b="1" dirty="0" smtClean="0">
                <a:solidFill>
                  <a:srgbClr val="323232"/>
                </a:solidFill>
                <a:ea typeface="ＭＳ Ｐゴシック" pitchFamily="34" charset="-128"/>
              </a:rPr>
              <a:t>T1, E1, h.323</a:t>
            </a:r>
          </a:p>
        </p:txBody>
      </p:sp>
      <p:sp>
        <p:nvSpPr>
          <p:cNvPr id="3097" name="Freeform 78"/>
          <p:cNvSpPr>
            <a:spLocks/>
          </p:cNvSpPr>
          <p:nvPr/>
        </p:nvSpPr>
        <p:spPr bwMode="auto">
          <a:xfrm>
            <a:off x="3468688" y="2808288"/>
            <a:ext cx="2054225" cy="2309812"/>
          </a:xfrm>
          <a:custGeom>
            <a:avLst/>
            <a:gdLst>
              <a:gd name="T0" fmla="*/ 0 w 1632"/>
              <a:gd name="T1" fmla="*/ 0 h 1632"/>
              <a:gd name="T2" fmla="*/ 0 w 1632"/>
              <a:gd name="T3" fmla="*/ 2147483647 h 1632"/>
              <a:gd name="T4" fmla="*/ 2147483647 w 1632"/>
              <a:gd name="T5" fmla="*/ 2147483647 h 1632"/>
              <a:gd name="T6" fmla="*/ 2147483647 w 1632"/>
              <a:gd name="T7" fmla="*/ 2147483647 h 1632"/>
              <a:gd name="T8" fmla="*/ 0 60000 65536"/>
              <a:gd name="T9" fmla="*/ 0 60000 65536"/>
              <a:gd name="T10" fmla="*/ 0 60000 65536"/>
              <a:gd name="T11" fmla="*/ 0 60000 65536"/>
              <a:gd name="T12" fmla="*/ 0 w 1632"/>
              <a:gd name="T13" fmla="*/ 0 h 1632"/>
              <a:gd name="T14" fmla="*/ 1632 w 1632"/>
              <a:gd name="T15" fmla="*/ 1632 h 1632"/>
            </a:gdLst>
            <a:ahLst/>
            <a:cxnLst>
              <a:cxn ang="T8">
                <a:pos x="T0" y="T1"/>
              </a:cxn>
              <a:cxn ang="T9">
                <a:pos x="T2" y="T3"/>
              </a:cxn>
              <a:cxn ang="T10">
                <a:pos x="T4" y="T5"/>
              </a:cxn>
              <a:cxn ang="T11">
                <a:pos x="T6" y="T7"/>
              </a:cxn>
            </a:cxnLst>
            <a:rect l="T12" t="T13" r="T14" b="T15"/>
            <a:pathLst>
              <a:path w="1632" h="1632">
                <a:moveTo>
                  <a:pt x="0" y="0"/>
                </a:moveTo>
                <a:lnTo>
                  <a:pt x="0" y="1008"/>
                </a:lnTo>
                <a:lnTo>
                  <a:pt x="1632" y="1008"/>
                </a:lnTo>
                <a:lnTo>
                  <a:pt x="1632" y="1632"/>
                </a:lnTo>
              </a:path>
            </a:pathLst>
          </a:custGeom>
          <a:noFill/>
          <a:ln w="38100" cap="flat" cmpd="sng">
            <a:solidFill>
              <a:srgbClr val="FF0000"/>
            </a:solidFill>
            <a:prstDash val="sysDot"/>
            <a:round/>
            <a:headEnd type="none" w="med" len="med"/>
            <a:tailEnd type="none" w="med" len="med"/>
          </a:ln>
        </p:spPr>
        <p:txBody>
          <a:bodyPr lIns="0" tIns="0" rIns="0" bIns="0" anchor="ctr">
            <a:spAutoFit/>
          </a:bodyPr>
          <a:lstStyle/>
          <a:p>
            <a:pPr algn="ctr"/>
            <a:endParaRPr lang="en-US" sz="1800" dirty="0" smtClean="0">
              <a:solidFill>
                <a:srgbClr val="F8F8F8"/>
              </a:solidFill>
            </a:endParaRPr>
          </a:p>
        </p:txBody>
      </p:sp>
      <p:sp>
        <p:nvSpPr>
          <p:cNvPr id="3098" name="Text Box 15"/>
          <p:cNvSpPr txBox="1">
            <a:spLocks noChangeArrowheads="1"/>
          </p:cNvSpPr>
          <p:nvPr/>
        </p:nvSpPr>
        <p:spPr bwMode="auto">
          <a:xfrm>
            <a:off x="3324225" y="2713038"/>
            <a:ext cx="2154238" cy="323850"/>
          </a:xfrm>
          <a:prstGeom prst="rect">
            <a:avLst/>
          </a:prstGeom>
          <a:noFill/>
          <a:ln w="9525">
            <a:noFill/>
            <a:miter lim="800000"/>
            <a:headEnd/>
            <a:tailEnd/>
          </a:ln>
        </p:spPr>
        <p:txBody>
          <a:bodyPr>
            <a:spAutoFit/>
          </a:bodyPr>
          <a:lstStyle/>
          <a:p>
            <a:pPr algn="ctr">
              <a:lnSpc>
                <a:spcPct val="95000"/>
              </a:lnSpc>
            </a:pPr>
            <a:r>
              <a:rPr lang="en-US" sz="800" b="1" u="sng" dirty="0" smtClean="0">
                <a:solidFill>
                  <a:srgbClr val="323232"/>
                </a:solidFill>
              </a:rPr>
              <a:t>Agents, Transfers, Inbound</a:t>
            </a:r>
          </a:p>
          <a:p>
            <a:pPr algn="ctr">
              <a:lnSpc>
                <a:spcPct val="95000"/>
              </a:lnSpc>
            </a:pPr>
            <a:r>
              <a:rPr lang="en-US" sz="800" b="1" dirty="0" smtClean="0">
                <a:solidFill>
                  <a:srgbClr val="323232"/>
                </a:solidFill>
              </a:rPr>
              <a:t>T1, E1, h.323</a:t>
            </a:r>
            <a:r>
              <a:rPr lang="en-US" sz="800" dirty="0" smtClean="0">
                <a:solidFill>
                  <a:srgbClr val="F8F8F8"/>
                </a:solidFill>
              </a:rPr>
              <a:t> </a:t>
            </a:r>
            <a:endParaRPr lang="en-US" sz="800" b="1" dirty="0" smtClean="0">
              <a:solidFill>
                <a:srgbClr val="323232"/>
              </a:solidFill>
            </a:endParaRPr>
          </a:p>
        </p:txBody>
      </p:sp>
      <p:grpSp>
        <p:nvGrpSpPr>
          <p:cNvPr id="19" name="Group 80"/>
          <p:cNvGrpSpPr>
            <a:grpSpLocks/>
          </p:cNvGrpSpPr>
          <p:nvPr/>
        </p:nvGrpSpPr>
        <p:grpSpPr bwMode="auto">
          <a:xfrm>
            <a:off x="1195388" y="3889375"/>
            <a:ext cx="1387475" cy="1292225"/>
            <a:chOff x="753" y="2450"/>
            <a:chExt cx="874" cy="814"/>
          </a:xfrm>
        </p:grpSpPr>
        <p:sp>
          <p:nvSpPr>
            <p:cNvPr id="3122" name="Rectangle 81"/>
            <p:cNvSpPr>
              <a:spLocks noChangeArrowheads="1"/>
            </p:cNvSpPr>
            <p:nvPr/>
          </p:nvSpPr>
          <p:spPr bwMode="auto">
            <a:xfrm>
              <a:off x="753" y="2976"/>
              <a:ext cx="797" cy="288"/>
            </a:xfrm>
            <a:prstGeom prst="rect">
              <a:avLst/>
            </a:prstGeom>
            <a:noFill/>
            <a:ln w="9525">
              <a:noFill/>
              <a:miter lim="800000"/>
              <a:headEnd/>
              <a:tailEnd/>
            </a:ln>
          </p:spPr>
          <p:txBody>
            <a:bodyPr wrap="none">
              <a:spAutoFit/>
            </a:bodyPr>
            <a:lstStyle/>
            <a:p>
              <a:pPr algn="ctr" eaLnBrk="0" hangingPunct="0"/>
              <a:r>
                <a:rPr lang="en-US" sz="1200" b="1" dirty="0" smtClean="0">
                  <a:solidFill>
                    <a:srgbClr val="323232"/>
                  </a:solidFill>
                </a:rPr>
                <a:t>Customer Data</a:t>
              </a:r>
            </a:p>
            <a:p>
              <a:pPr algn="ctr" eaLnBrk="0" hangingPunct="0"/>
              <a:r>
                <a:rPr lang="en-US" sz="1200" b="1" dirty="0" smtClean="0">
                  <a:solidFill>
                    <a:srgbClr val="323232"/>
                  </a:solidFill>
                </a:rPr>
                <a:t> Repository</a:t>
              </a:r>
            </a:p>
          </p:txBody>
        </p:sp>
        <p:sp>
          <p:nvSpPr>
            <p:cNvPr id="103" name="AutoShape 79"/>
            <p:cNvSpPr>
              <a:spLocks noChangeArrowheads="1"/>
            </p:cNvSpPr>
            <p:nvPr/>
          </p:nvSpPr>
          <p:spPr bwMode="auto">
            <a:xfrm flipV="1">
              <a:off x="1005" y="2801"/>
              <a:ext cx="622" cy="235"/>
            </a:xfrm>
            <a:custGeom>
              <a:avLst/>
              <a:gdLst>
                <a:gd name="G0" fmla="+- 4083 0 0"/>
                <a:gd name="G1" fmla="+- 21600 0 4083"/>
                <a:gd name="G2" fmla="*/ 4083 1 2"/>
                <a:gd name="G3" fmla="+- 21600 0 G2"/>
                <a:gd name="G4" fmla="+/ 4083 21600 2"/>
                <a:gd name="G5" fmla="+/ G1 0 2"/>
                <a:gd name="G6" fmla="*/ 21600 21600 4083"/>
                <a:gd name="G7" fmla="*/ G6 1 2"/>
                <a:gd name="G8" fmla="+- 21600 0 G7"/>
                <a:gd name="G9" fmla="*/ 21600 1 2"/>
                <a:gd name="G10" fmla="+- 4083 0 G9"/>
                <a:gd name="G11" fmla="?: G10 G8 0"/>
                <a:gd name="G12" fmla="?: G10 G7 21600"/>
                <a:gd name="T0" fmla="*/ 19558 w 21600"/>
                <a:gd name="T1" fmla="*/ 10800 h 21600"/>
                <a:gd name="T2" fmla="*/ 10800 w 21600"/>
                <a:gd name="T3" fmla="*/ 21600 h 21600"/>
                <a:gd name="T4" fmla="*/ 2042 w 21600"/>
                <a:gd name="T5" fmla="*/ 10800 h 21600"/>
                <a:gd name="T6" fmla="*/ 10800 w 21600"/>
                <a:gd name="T7" fmla="*/ 0 h 21600"/>
                <a:gd name="T8" fmla="*/ 3842 w 21600"/>
                <a:gd name="T9" fmla="*/ 3842 h 21600"/>
                <a:gd name="T10" fmla="*/ 17758 w 21600"/>
                <a:gd name="T11" fmla="*/ 17758 h 21600"/>
              </a:gdLst>
              <a:ahLst/>
              <a:cxnLst>
                <a:cxn ang="0">
                  <a:pos x="T0" y="T1"/>
                </a:cxn>
                <a:cxn ang="0">
                  <a:pos x="T2" y="T3"/>
                </a:cxn>
                <a:cxn ang="0">
                  <a:pos x="T4" y="T5"/>
                </a:cxn>
                <a:cxn ang="0">
                  <a:pos x="T6" y="T7"/>
                </a:cxn>
              </a:cxnLst>
              <a:rect l="T8" t="T9" r="T10" b="T11"/>
              <a:pathLst>
                <a:path w="21600" h="21600">
                  <a:moveTo>
                    <a:pt x="0" y="0"/>
                  </a:moveTo>
                  <a:lnTo>
                    <a:pt x="4083" y="21600"/>
                  </a:lnTo>
                  <a:lnTo>
                    <a:pt x="17517" y="21600"/>
                  </a:lnTo>
                  <a:lnTo>
                    <a:pt x="21600" y="0"/>
                  </a:lnTo>
                  <a:close/>
                </a:path>
              </a:pathLst>
            </a:custGeom>
            <a:gradFill rotWithShape="1">
              <a:gsLst>
                <a:gs pos="0">
                  <a:srgbClr val="000000">
                    <a:alpha val="44000"/>
                  </a:srgbClr>
                </a:gs>
                <a:gs pos="100000">
                  <a:srgbClr val="000000">
                    <a:gamma/>
                    <a:shade val="46275"/>
                    <a:invGamma/>
                    <a:alpha val="0"/>
                  </a:srgbClr>
                </a:gs>
              </a:gsLst>
              <a:path path="shape">
                <a:fillToRect l="50000" t="50000" r="50000" b="50000"/>
              </a:path>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04" name="AutoShape 80"/>
            <p:cNvSpPr>
              <a:spLocks noChangeArrowheads="1"/>
            </p:cNvSpPr>
            <p:nvPr/>
          </p:nvSpPr>
          <p:spPr bwMode="auto">
            <a:xfrm>
              <a:off x="1158" y="2498"/>
              <a:ext cx="312" cy="482"/>
            </a:xfrm>
            <a:prstGeom prst="can">
              <a:avLst>
                <a:gd name="adj" fmla="val 38622"/>
              </a:avLst>
            </a:prstGeom>
            <a:gradFill rotWithShape="1">
              <a:gsLst>
                <a:gs pos="0">
                  <a:schemeClr val="bg2">
                    <a:gamma/>
                    <a:shade val="46275"/>
                    <a:invGamma/>
                  </a:schemeClr>
                </a:gs>
                <a:gs pos="100000">
                  <a:schemeClr val="bg2"/>
                </a:gs>
              </a:gsLst>
              <a:lin ang="2700000" scaled="1"/>
            </a:gradFill>
            <a:ln w="25400">
              <a:solidFill>
                <a:srgbClr val="7A7A81"/>
              </a:solidFill>
              <a:round/>
              <a:headEnd/>
              <a:tailEnd/>
            </a:ln>
            <a:effectLst/>
          </p:spPr>
          <p:txBody>
            <a:bodyPr wrap="none" tIns="90000" bIns="90000" anchor="ctr"/>
            <a:lstStyle/>
            <a:p>
              <a:pPr>
                <a:lnSpc>
                  <a:spcPct val="90000"/>
                </a:lnSpc>
                <a:defRPr/>
              </a:pPr>
              <a:endParaRPr lang="en-US" sz="1800" dirty="0">
                <a:solidFill>
                  <a:srgbClr val="F8F8F8"/>
                </a:solidFill>
              </a:endParaRPr>
            </a:p>
          </p:txBody>
        </p:sp>
        <p:grpSp>
          <p:nvGrpSpPr>
            <p:cNvPr id="20" name="Group 95"/>
            <p:cNvGrpSpPr>
              <a:grpSpLocks/>
            </p:cNvGrpSpPr>
            <p:nvPr/>
          </p:nvGrpSpPr>
          <p:grpSpPr bwMode="auto">
            <a:xfrm>
              <a:off x="784" y="2450"/>
              <a:ext cx="306" cy="366"/>
              <a:chOff x="2926" y="3398"/>
              <a:chExt cx="351" cy="420"/>
            </a:xfrm>
          </p:grpSpPr>
          <p:sp>
            <p:nvSpPr>
              <p:cNvPr id="3126" name="Rectangle 96"/>
              <p:cNvSpPr>
                <a:spLocks noChangeArrowheads="1"/>
              </p:cNvSpPr>
              <p:nvPr/>
            </p:nvSpPr>
            <p:spPr bwMode="auto">
              <a:xfrm>
                <a:off x="2926" y="3398"/>
                <a:ext cx="351" cy="420"/>
              </a:xfrm>
              <a:prstGeom prst="rect">
                <a:avLst/>
              </a:prstGeom>
              <a:solidFill>
                <a:srgbClr val="FFFFFF"/>
              </a:solidFill>
              <a:ln w="25400"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109" name="Rectangle 97"/>
              <p:cNvSpPr>
                <a:spLocks noChangeArrowheads="1"/>
              </p:cNvSpPr>
              <p:nvPr/>
            </p:nvSpPr>
            <p:spPr bwMode="auto">
              <a:xfrm>
                <a:off x="2926" y="3398"/>
                <a:ext cx="351" cy="77"/>
              </a:xfrm>
              <a:prstGeom prst="rect">
                <a:avLst/>
              </a:prstGeom>
              <a:gradFill rotWithShape="1">
                <a:gsLst>
                  <a:gs pos="0">
                    <a:schemeClr val="bg2">
                      <a:gamma/>
                      <a:shade val="46275"/>
                      <a:invGamma/>
                    </a:schemeClr>
                  </a:gs>
                  <a:gs pos="100000">
                    <a:schemeClr val="bg2"/>
                  </a:gs>
                </a:gsLst>
                <a:lin ang="2700000" scaled="1"/>
              </a:gradFill>
              <a:ln w="38100"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10" name="Rectangle 98"/>
              <p:cNvSpPr>
                <a:spLocks noChangeArrowheads="1"/>
              </p:cNvSpPr>
              <p:nvPr/>
            </p:nvSpPr>
            <p:spPr bwMode="auto">
              <a:xfrm>
                <a:off x="2959" y="3515"/>
                <a:ext cx="86" cy="73"/>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11" name="Rectangle 99"/>
              <p:cNvSpPr>
                <a:spLocks noChangeArrowheads="1"/>
              </p:cNvSpPr>
              <p:nvPr/>
            </p:nvSpPr>
            <p:spPr bwMode="auto">
              <a:xfrm>
                <a:off x="2959" y="3610"/>
                <a:ext cx="86" cy="71"/>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12" name="Rectangle 100"/>
              <p:cNvSpPr>
                <a:spLocks noChangeArrowheads="1"/>
              </p:cNvSpPr>
              <p:nvPr/>
            </p:nvSpPr>
            <p:spPr bwMode="auto">
              <a:xfrm>
                <a:off x="2959" y="3706"/>
                <a:ext cx="86" cy="73"/>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grpSp>
            <p:nvGrpSpPr>
              <p:cNvPr id="21" name="Group 101"/>
              <p:cNvGrpSpPr>
                <a:grpSpLocks/>
              </p:cNvGrpSpPr>
              <p:nvPr/>
            </p:nvGrpSpPr>
            <p:grpSpPr bwMode="auto">
              <a:xfrm>
                <a:off x="3076" y="3529"/>
                <a:ext cx="170" cy="265"/>
                <a:chOff x="2685" y="3490"/>
                <a:chExt cx="327" cy="247"/>
              </a:xfrm>
            </p:grpSpPr>
            <p:sp>
              <p:nvSpPr>
                <p:cNvPr id="3133" name="Rectangle 102"/>
                <p:cNvSpPr>
                  <a:spLocks noChangeArrowheads="1"/>
                </p:cNvSpPr>
                <p:nvPr/>
              </p:nvSpPr>
              <p:spPr bwMode="auto">
                <a:xfrm>
                  <a:off x="2685" y="349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3134" name="Rectangle 103"/>
                <p:cNvSpPr>
                  <a:spLocks noChangeArrowheads="1"/>
                </p:cNvSpPr>
                <p:nvPr/>
              </p:nvSpPr>
              <p:spPr bwMode="auto">
                <a:xfrm>
                  <a:off x="2685" y="3545"/>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3135" name="Rectangle 104"/>
                <p:cNvSpPr>
                  <a:spLocks noChangeArrowheads="1"/>
                </p:cNvSpPr>
                <p:nvPr/>
              </p:nvSpPr>
              <p:spPr bwMode="auto">
                <a:xfrm>
                  <a:off x="2685" y="360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3136" name="Rectangle 105"/>
                <p:cNvSpPr>
                  <a:spLocks noChangeArrowheads="1"/>
                </p:cNvSpPr>
                <p:nvPr/>
              </p:nvSpPr>
              <p:spPr bwMode="auto">
                <a:xfrm>
                  <a:off x="2685" y="3655"/>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3137" name="Rectangle 106"/>
                <p:cNvSpPr>
                  <a:spLocks noChangeArrowheads="1"/>
                </p:cNvSpPr>
                <p:nvPr/>
              </p:nvSpPr>
              <p:spPr bwMode="auto">
                <a:xfrm>
                  <a:off x="2685" y="371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grpSp>
          <p:sp>
            <p:nvSpPr>
              <p:cNvPr id="3132" name="Rectangle 107"/>
              <p:cNvSpPr>
                <a:spLocks noChangeArrowheads="1"/>
              </p:cNvSpPr>
              <p:nvPr/>
            </p:nvSpPr>
            <p:spPr bwMode="auto">
              <a:xfrm>
                <a:off x="2926" y="3398"/>
                <a:ext cx="351" cy="420"/>
              </a:xfrm>
              <a:prstGeom prst="rect">
                <a:avLst/>
              </a:prstGeom>
              <a:noFill/>
              <a:ln w="25400" algn="ctr">
                <a:solidFill>
                  <a:schemeClr val="bg2"/>
                </a:solidFill>
                <a:miter lim="800000"/>
                <a:headEnd/>
                <a:tailEnd/>
              </a:ln>
            </p:spPr>
            <p:txBody>
              <a:bodyPr wrap="none" tIns="90000" bIns="90000" anchor="ctr"/>
              <a:lstStyle/>
              <a:p>
                <a:pPr>
                  <a:lnSpc>
                    <a:spcPct val="90000"/>
                  </a:lnSpc>
                </a:pPr>
                <a:endParaRPr lang="ga-IE" sz="1800" smtClean="0">
                  <a:solidFill>
                    <a:srgbClr val="F8F8F8"/>
                  </a:solidFill>
                </a:endParaRPr>
              </a:p>
            </p:txBody>
          </p:sp>
        </p:grpSp>
      </p:grpSp>
      <p:sp>
        <p:nvSpPr>
          <p:cNvPr id="165985" name="Line 97"/>
          <p:cNvSpPr>
            <a:spLocks noChangeShapeType="1"/>
          </p:cNvSpPr>
          <p:nvPr/>
        </p:nvSpPr>
        <p:spPr bwMode="black">
          <a:xfrm>
            <a:off x="5527675" y="3159125"/>
            <a:ext cx="0" cy="1077913"/>
          </a:xfrm>
          <a:prstGeom prst="line">
            <a:avLst/>
          </a:prstGeom>
          <a:noFill/>
          <a:ln w="38100">
            <a:solidFill>
              <a:srgbClr val="FF0000"/>
            </a:solidFill>
            <a:prstDash val="sysDot"/>
            <a:round/>
            <a:headEnd/>
            <a:tailEnd/>
          </a:ln>
        </p:spPr>
        <p:txBody>
          <a:bodyPr/>
          <a:lstStyle/>
          <a:p>
            <a:pPr algn="ctr"/>
            <a:endParaRPr lang="en-US" sz="1800" dirty="0" smtClean="0">
              <a:solidFill>
                <a:srgbClr val="F8F8F8"/>
              </a:solidFill>
            </a:endParaRPr>
          </a:p>
        </p:txBody>
      </p:sp>
      <p:sp>
        <p:nvSpPr>
          <p:cNvPr id="15" name="Rectangle 35"/>
          <p:cNvSpPr>
            <a:spLocks noChangeArrowheads="1"/>
          </p:cNvSpPr>
          <p:nvPr>
            <p:custDataLst>
              <p:tags r:id="rId12"/>
            </p:custDataLst>
          </p:nvPr>
        </p:nvSpPr>
        <p:spPr bwMode="auto">
          <a:xfrm>
            <a:off x="7680325" y="5913438"/>
            <a:ext cx="787400" cy="68262"/>
          </a:xfrm>
          <a:prstGeom prst="rect">
            <a:avLst/>
          </a:prstGeom>
          <a:solidFill>
            <a:srgbClr val="3366FF"/>
          </a:solidFill>
          <a:ln w="12700" algn="ctr">
            <a:solidFill>
              <a:schemeClr val="tx1"/>
            </a:solidFill>
            <a:round/>
            <a:headEnd/>
            <a:tailEnd/>
          </a:ln>
          <a:effectLst>
            <a:outerShdw dist="38100" dir="2700000" algn="tl" rotWithShape="0">
              <a:srgbClr val="000000">
                <a:alpha val="65999"/>
              </a:srgbClr>
            </a:outerShdw>
          </a:effectLst>
        </p:spPr>
        <p:txBody>
          <a:bodyPr lIns="0" tIns="0" rIns="0" bIns="0"/>
          <a:lstStyle/>
          <a:p>
            <a:pPr>
              <a:lnSpc>
                <a:spcPct val="90000"/>
              </a:lnSpc>
              <a:defRPr/>
            </a:pPr>
            <a:endParaRPr lang="en-US" sz="1800" b="1" dirty="0">
              <a:solidFill>
                <a:srgbClr val="F8F8F8"/>
              </a:solidFill>
            </a:endParaRPr>
          </a:p>
        </p:txBody>
      </p:sp>
      <p:sp>
        <p:nvSpPr>
          <p:cNvPr id="16" name="Rectangle 35"/>
          <p:cNvSpPr/>
          <p:nvPr>
            <p:custDataLst>
              <p:tags r:id="rId13"/>
            </p:custDataLst>
          </p:nvPr>
        </p:nvSpPr>
        <p:spPr bwMode="auto">
          <a:xfrm>
            <a:off x="7667625" y="5719763"/>
            <a:ext cx="781050" cy="68262"/>
          </a:xfrm>
          <a:prstGeom prst="rect">
            <a:avLst/>
          </a:prstGeom>
          <a:solidFill>
            <a:schemeClr val="accent1"/>
          </a:solidFill>
          <a:ln w="12700" cap="flat" cmpd="sng" algn="ctr">
            <a:solidFill>
              <a:schemeClr val="tx1"/>
            </a:solidFill>
            <a:prstDash val="solid"/>
            <a:round/>
            <a:headEnd type="none" w="med" len="med"/>
            <a:tailEnd type="none" w="med" len="med"/>
          </a:ln>
          <a:effectLst>
            <a:outerShdw blurRad="127000" dist="38100" dir="2700000" algn="tl" rotWithShape="0">
              <a:srgbClr val="000000">
                <a:alpha val="66000"/>
              </a:srgbClr>
            </a:outerShdw>
          </a:effectLst>
        </p:spPr>
        <p:txBody>
          <a:bodyPr lIns="0" tIns="0" rIns="0" bIns="0"/>
          <a:lstStyle/>
          <a:p>
            <a:pPr>
              <a:lnSpc>
                <a:spcPct val="90000"/>
              </a:lnSpc>
              <a:defRPr/>
            </a:pPr>
            <a:endParaRPr lang="en-US" sz="1800" b="1" dirty="0">
              <a:solidFill>
                <a:srgbClr val="F8F8F8"/>
              </a:solidFill>
            </a:endParaRPr>
          </a:p>
        </p:txBody>
      </p:sp>
      <p:sp>
        <p:nvSpPr>
          <p:cNvPr id="3103" name="Text Box 107"/>
          <p:cNvSpPr txBox="1">
            <a:spLocks noChangeArrowheads="1"/>
          </p:cNvSpPr>
          <p:nvPr/>
        </p:nvSpPr>
        <p:spPr bwMode="black">
          <a:xfrm>
            <a:off x="8458200" y="5657850"/>
            <a:ext cx="457200" cy="228600"/>
          </a:xfrm>
          <a:prstGeom prst="rect">
            <a:avLst/>
          </a:prstGeom>
          <a:noFill/>
          <a:ln w="50800" algn="ctr">
            <a:noFill/>
            <a:miter lim="800000"/>
            <a:headEnd/>
            <a:tailEnd/>
          </a:ln>
        </p:spPr>
        <p:txBody>
          <a:bodyPr>
            <a:spAutoFit/>
          </a:bodyPr>
          <a:lstStyle/>
          <a:p>
            <a:pPr>
              <a:spcBef>
                <a:spcPct val="50000"/>
              </a:spcBef>
            </a:pPr>
            <a:r>
              <a:rPr lang="en-US" sz="900" b="1" dirty="0" smtClean="0">
                <a:solidFill>
                  <a:srgbClr val="323232"/>
                </a:solidFill>
              </a:rPr>
              <a:t>Data</a:t>
            </a:r>
          </a:p>
        </p:txBody>
      </p:sp>
      <p:sp>
        <p:nvSpPr>
          <p:cNvPr id="3104" name="Text Box 108"/>
          <p:cNvSpPr txBox="1">
            <a:spLocks noChangeArrowheads="1"/>
          </p:cNvSpPr>
          <p:nvPr/>
        </p:nvSpPr>
        <p:spPr bwMode="black">
          <a:xfrm>
            <a:off x="8458200" y="5857875"/>
            <a:ext cx="504825" cy="228600"/>
          </a:xfrm>
          <a:prstGeom prst="rect">
            <a:avLst/>
          </a:prstGeom>
          <a:noFill/>
          <a:ln w="50800" algn="ctr">
            <a:noFill/>
            <a:miter lim="800000"/>
            <a:headEnd/>
            <a:tailEnd/>
          </a:ln>
        </p:spPr>
        <p:txBody>
          <a:bodyPr>
            <a:spAutoFit/>
          </a:bodyPr>
          <a:lstStyle/>
          <a:p>
            <a:pPr>
              <a:spcBef>
                <a:spcPct val="50000"/>
              </a:spcBef>
            </a:pPr>
            <a:r>
              <a:rPr lang="en-US" sz="900" b="1" dirty="0" smtClean="0">
                <a:solidFill>
                  <a:srgbClr val="323232"/>
                </a:solidFill>
              </a:rPr>
              <a:t>Voice</a:t>
            </a:r>
          </a:p>
        </p:txBody>
      </p:sp>
      <p:sp>
        <p:nvSpPr>
          <p:cNvPr id="165997" name="Line 109"/>
          <p:cNvSpPr>
            <a:spLocks noChangeShapeType="1"/>
          </p:cNvSpPr>
          <p:nvPr/>
        </p:nvSpPr>
        <p:spPr bwMode="black">
          <a:xfrm flipH="1" flipV="1">
            <a:off x="7661275" y="6151563"/>
            <a:ext cx="823913" cy="17462"/>
          </a:xfrm>
          <a:prstGeom prst="line">
            <a:avLst/>
          </a:prstGeom>
          <a:noFill/>
          <a:ln w="38100">
            <a:solidFill>
              <a:srgbClr val="FF0000"/>
            </a:solidFill>
            <a:prstDash val="sysDot"/>
            <a:round/>
            <a:headEnd/>
            <a:tailEnd/>
          </a:ln>
        </p:spPr>
        <p:txBody>
          <a:bodyPr/>
          <a:lstStyle/>
          <a:p>
            <a:pPr algn="ctr"/>
            <a:endParaRPr lang="en-US" sz="1800" dirty="0" smtClean="0">
              <a:solidFill>
                <a:srgbClr val="F8F8F8"/>
              </a:solidFill>
            </a:endParaRPr>
          </a:p>
        </p:txBody>
      </p:sp>
      <p:sp>
        <p:nvSpPr>
          <p:cNvPr id="165998" name="Text Box 110"/>
          <p:cNvSpPr txBox="1">
            <a:spLocks noChangeArrowheads="1"/>
          </p:cNvSpPr>
          <p:nvPr/>
        </p:nvSpPr>
        <p:spPr bwMode="black">
          <a:xfrm>
            <a:off x="8458200" y="6048375"/>
            <a:ext cx="542925" cy="228600"/>
          </a:xfrm>
          <a:prstGeom prst="rect">
            <a:avLst/>
          </a:prstGeom>
          <a:noFill/>
          <a:ln w="50800" algn="ctr">
            <a:noFill/>
            <a:miter lim="800000"/>
            <a:headEnd/>
            <a:tailEnd/>
          </a:ln>
        </p:spPr>
        <p:txBody>
          <a:bodyPr>
            <a:spAutoFit/>
          </a:bodyPr>
          <a:lstStyle/>
          <a:p>
            <a:pPr>
              <a:spcBef>
                <a:spcPct val="50000"/>
              </a:spcBef>
            </a:pPr>
            <a:r>
              <a:rPr lang="en-US" sz="900" b="1" dirty="0" smtClean="0">
                <a:solidFill>
                  <a:srgbClr val="323232"/>
                </a:solidFill>
              </a:rPr>
              <a:t>CTI</a:t>
            </a:r>
          </a:p>
        </p:txBody>
      </p:sp>
      <p:sp>
        <p:nvSpPr>
          <p:cNvPr id="3107" name="Text Box 15"/>
          <p:cNvSpPr txBox="1">
            <a:spLocks noChangeArrowheads="1"/>
          </p:cNvSpPr>
          <p:nvPr/>
        </p:nvSpPr>
        <p:spPr bwMode="auto">
          <a:xfrm>
            <a:off x="6704013" y="4843463"/>
            <a:ext cx="1851025" cy="495300"/>
          </a:xfrm>
          <a:prstGeom prst="rect">
            <a:avLst/>
          </a:prstGeom>
          <a:noFill/>
          <a:ln w="9525">
            <a:noFill/>
            <a:miter lim="800000"/>
            <a:headEnd/>
            <a:tailEnd/>
          </a:ln>
        </p:spPr>
        <p:txBody>
          <a:bodyPr>
            <a:spAutoFit/>
          </a:bodyPr>
          <a:lstStyle/>
          <a:p>
            <a:pPr algn="ctr">
              <a:lnSpc>
                <a:spcPct val="95000"/>
              </a:lnSpc>
            </a:pPr>
            <a:r>
              <a:rPr lang="en-US" sz="1200" b="1" dirty="0" smtClean="0">
                <a:solidFill>
                  <a:srgbClr val="323232"/>
                </a:solidFill>
              </a:rPr>
              <a:t>Agent</a:t>
            </a:r>
            <a:r>
              <a:rPr lang="en-US" sz="1400" b="1" dirty="0" smtClean="0">
                <a:solidFill>
                  <a:srgbClr val="323232"/>
                </a:solidFill>
              </a:rPr>
              <a:t> </a:t>
            </a:r>
            <a:r>
              <a:rPr lang="en-US" sz="1200" b="1" dirty="0" smtClean="0">
                <a:solidFill>
                  <a:srgbClr val="323232"/>
                </a:solidFill>
              </a:rPr>
              <a:t>Pool</a:t>
            </a:r>
            <a:r>
              <a:rPr lang="en-US" sz="1400" b="1" dirty="0" smtClean="0">
                <a:solidFill>
                  <a:srgbClr val="323232"/>
                </a:solidFill>
              </a:rPr>
              <a:t/>
            </a:r>
            <a:br>
              <a:rPr lang="en-US" sz="1400" b="1" dirty="0" smtClean="0">
                <a:solidFill>
                  <a:srgbClr val="323232"/>
                </a:solidFill>
              </a:rPr>
            </a:br>
            <a:endParaRPr lang="en-US" sz="1400" b="1" dirty="0" smtClean="0">
              <a:solidFill>
                <a:srgbClr val="323232"/>
              </a:solidFill>
            </a:endParaRPr>
          </a:p>
        </p:txBody>
      </p:sp>
      <p:grpSp>
        <p:nvGrpSpPr>
          <p:cNvPr id="22" name="Group 34"/>
          <p:cNvGrpSpPr>
            <a:grpSpLocks/>
          </p:cNvGrpSpPr>
          <p:nvPr/>
        </p:nvGrpSpPr>
        <p:grpSpPr bwMode="auto">
          <a:xfrm>
            <a:off x="6791325" y="3906838"/>
            <a:ext cx="1600200" cy="979487"/>
            <a:chOff x="4704" y="1632"/>
            <a:chExt cx="846" cy="467"/>
          </a:xfrm>
        </p:grpSpPr>
        <p:sp>
          <p:nvSpPr>
            <p:cNvPr id="3111" name="Oval 35"/>
            <p:cNvSpPr>
              <a:spLocks noChangeArrowheads="1"/>
            </p:cNvSpPr>
            <p:nvPr/>
          </p:nvSpPr>
          <p:spPr bwMode="auto">
            <a:xfrm>
              <a:off x="4704" y="1632"/>
              <a:ext cx="846" cy="467"/>
            </a:xfrm>
            <a:prstGeom prst="ellipse">
              <a:avLst/>
            </a:prstGeom>
            <a:gradFill rotWithShape="1">
              <a:gsLst>
                <a:gs pos="0">
                  <a:srgbClr val="FFFFFF"/>
                </a:gs>
                <a:gs pos="100000">
                  <a:srgbClr val="CCFFFF"/>
                </a:gs>
              </a:gsLst>
              <a:path path="shape">
                <a:fillToRect l="50000" t="50000" r="50000" b="50000"/>
              </a:path>
            </a:gradFill>
            <a:ln w="9525">
              <a:solidFill>
                <a:srgbClr val="CCFFFF"/>
              </a:solidFill>
              <a:round/>
              <a:headEnd/>
              <a:tailEnd/>
            </a:ln>
          </p:spPr>
          <p:txBody>
            <a:bodyPr anchor="ctr"/>
            <a:lstStyle/>
            <a:p>
              <a:pPr algn="ctr"/>
              <a:endParaRPr lang="en-US" sz="1800" dirty="0" smtClean="0">
                <a:solidFill>
                  <a:srgbClr val="F8F8F8"/>
                </a:solidFill>
              </a:endParaRPr>
            </a:p>
          </p:txBody>
        </p:sp>
        <p:pic>
          <p:nvPicPr>
            <p:cNvPr id="3112" name="Picture 36"/>
            <p:cNvPicPr>
              <a:picLocks noChangeAspect="1" noChangeArrowheads="1"/>
            </p:cNvPicPr>
            <p:nvPr/>
          </p:nvPicPr>
          <p:blipFill>
            <a:blip r:embed="rId20" cstate="print"/>
            <a:srcRect/>
            <a:stretch>
              <a:fillRect/>
            </a:stretch>
          </p:blipFill>
          <p:spPr bwMode="auto">
            <a:xfrm>
              <a:off x="4964" y="1691"/>
              <a:ext cx="97" cy="102"/>
            </a:xfrm>
            <a:prstGeom prst="rect">
              <a:avLst/>
            </a:prstGeom>
            <a:noFill/>
            <a:ln w="9525">
              <a:noFill/>
              <a:miter lim="800000"/>
              <a:headEnd/>
              <a:tailEnd/>
            </a:ln>
          </p:spPr>
        </p:pic>
        <p:pic>
          <p:nvPicPr>
            <p:cNvPr id="3113" name="Picture 37"/>
            <p:cNvPicPr>
              <a:picLocks noChangeAspect="1" noChangeArrowheads="1"/>
            </p:cNvPicPr>
            <p:nvPr/>
          </p:nvPicPr>
          <p:blipFill>
            <a:blip r:embed="rId20" cstate="print"/>
            <a:srcRect/>
            <a:stretch>
              <a:fillRect/>
            </a:stretch>
          </p:blipFill>
          <p:spPr bwMode="auto">
            <a:xfrm>
              <a:off x="4866" y="1739"/>
              <a:ext cx="96" cy="101"/>
            </a:xfrm>
            <a:prstGeom prst="rect">
              <a:avLst/>
            </a:prstGeom>
            <a:noFill/>
            <a:ln w="9525">
              <a:noFill/>
              <a:miter lim="800000"/>
              <a:headEnd/>
              <a:tailEnd/>
            </a:ln>
          </p:spPr>
        </p:pic>
        <p:pic>
          <p:nvPicPr>
            <p:cNvPr id="3114" name="Picture 38"/>
            <p:cNvPicPr>
              <a:picLocks noChangeAspect="1" noChangeArrowheads="1"/>
            </p:cNvPicPr>
            <p:nvPr/>
          </p:nvPicPr>
          <p:blipFill>
            <a:blip r:embed="rId20" cstate="print"/>
            <a:srcRect/>
            <a:stretch>
              <a:fillRect/>
            </a:stretch>
          </p:blipFill>
          <p:spPr bwMode="auto">
            <a:xfrm>
              <a:off x="5174" y="1696"/>
              <a:ext cx="96" cy="101"/>
            </a:xfrm>
            <a:prstGeom prst="rect">
              <a:avLst/>
            </a:prstGeom>
            <a:noFill/>
            <a:ln w="9525">
              <a:noFill/>
              <a:miter lim="800000"/>
              <a:headEnd/>
              <a:tailEnd/>
            </a:ln>
          </p:spPr>
        </p:pic>
        <p:pic>
          <p:nvPicPr>
            <p:cNvPr id="3115" name="Picture 39"/>
            <p:cNvPicPr>
              <a:picLocks noChangeAspect="1" noChangeArrowheads="1"/>
            </p:cNvPicPr>
            <p:nvPr/>
          </p:nvPicPr>
          <p:blipFill>
            <a:blip r:embed="rId20" cstate="print"/>
            <a:srcRect/>
            <a:stretch>
              <a:fillRect/>
            </a:stretch>
          </p:blipFill>
          <p:spPr bwMode="auto">
            <a:xfrm>
              <a:off x="5069" y="1666"/>
              <a:ext cx="97" cy="101"/>
            </a:xfrm>
            <a:prstGeom prst="rect">
              <a:avLst/>
            </a:prstGeom>
            <a:solidFill>
              <a:srgbClr val="DB8A13">
                <a:alpha val="72156"/>
              </a:srgbClr>
            </a:solidFill>
            <a:ln w="9525">
              <a:noFill/>
              <a:miter lim="800000"/>
              <a:headEnd/>
              <a:tailEnd/>
            </a:ln>
          </p:spPr>
        </p:pic>
        <p:pic>
          <p:nvPicPr>
            <p:cNvPr id="3116" name="Picture 40"/>
            <p:cNvPicPr>
              <a:picLocks noChangeAspect="1" noChangeArrowheads="1"/>
            </p:cNvPicPr>
            <p:nvPr/>
          </p:nvPicPr>
          <p:blipFill>
            <a:blip r:embed="rId20" cstate="print"/>
            <a:srcRect/>
            <a:stretch>
              <a:fillRect/>
            </a:stretch>
          </p:blipFill>
          <p:spPr bwMode="auto">
            <a:xfrm>
              <a:off x="5283" y="1731"/>
              <a:ext cx="96" cy="101"/>
            </a:xfrm>
            <a:prstGeom prst="rect">
              <a:avLst/>
            </a:prstGeom>
            <a:noFill/>
            <a:ln w="9525">
              <a:noFill/>
              <a:miter lim="800000"/>
              <a:headEnd/>
              <a:tailEnd/>
            </a:ln>
          </p:spPr>
        </p:pic>
        <p:pic>
          <p:nvPicPr>
            <p:cNvPr id="3117" name="Picture 41"/>
            <p:cNvPicPr>
              <a:picLocks noChangeAspect="1" noChangeArrowheads="1"/>
            </p:cNvPicPr>
            <p:nvPr/>
          </p:nvPicPr>
          <p:blipFill>
            <a:blip r:embed="rId20" cstate="print"/>
            <a:srcRect/>
            <a:stretch>
              <a:fillRect/>
            </a:stretch>
          </p:blipFill>
          <p:spPr bwMode="auto">
            <a:xfrm>
              <a:off x="4975" y="1810"/>
              <a:ext cx="96" cy="102"/>
            </a:xfrm>
            <a:prstGeom prst="rect">
              <a:avLst/>
            </a:prstGeom>
            <a:noFill/>
            <a:ln w="9525">
              <a:noFill/>
              <a:miter lim="800000"/>
              <a:headEnd/>
              <a:tailEnd/>
            </a:ln>
          </p:spPr>
        </p:pic>
        <p:pic>
          <p:nvPicPr>
            <p:cNvPr id="3118" name="Picture 42"/>
            <p:cNvPicPr>
              <a:picLocks noChangeAspect="1" noChangeArrowheads="1"/>
            </p:cNvPicPr>
            <p:nvPr/>
          </p:nvPicPr>
          <p:blipFill>
            <a:blip r:embed="rId20" cstate="print"/>
            <a:srcRect/>
            <a:stretch>
              <a:fillRect/>
            </a:stretch>
          </p:blipFill>
          <p:spPr bwMode="auto">
            <a:xfrm>
              <a:off x="4876" y="1858"/>
              <a:ext cx="97" cy="102"/>
            </a:xfrm>
            <a:prstGeom prst="rect">
              <a:avLst/>
            </a:prstGeom>
            <a:noFill/>
            <a:ln w="9525">
              <a:noFill/>
              <a:miter lim="800000"/>
              <a:headEnd/>
              <a:tailEnd/>
            </a:ln>
          </p:spPr>
        </p:pic>
        <p:pic>
          <p:nvPicPr>
            <p:cNvPr id="3119" name="Picture 43"/>
            <p:cNvPicPr>
              <a:picLocks noChangeAspect="1" noChangeArrowheads="1"/>
            </p:cNvPicPr>
            <p:nvPr/>
          </p:nvPicPr>
          <p:blipFill>
            <a:blip r:embed="rId20" cstate="print"/>
            <a:srcRect/>
            <a:stretch>
              <a:fillRect/>
            </a:stretch>
          </p:blipFill>
          <p:spPr bwMode="auto">
            <a:xfrm>
              <a:off x="5184" y="1816"/>
              <a:ext cx="97" cy="101"/>
            </a:xfrm>
            <a:prstGeom prst="rect">
              <a:avLst/>
            </a:prstGeom>
            <a:noFill/>
            <a:ln w="9525">
              <a:noFill/>
              <a:miter lim="800000"/>
              <a:headEnd/>
              <a:tailEnd/>
            </a:ln>
          </p:spPr>
        </p:pic>
        <p:pic>
          <p:nvPicPr>
            <p:cNvPr id="3120" name="Picture 44"/>
            <p:cNvPicPr>
              <a:picLocks noChangeAspect="1" noChangeArrowheads="1"/>
            </p:cNvPicPr>
            <p:nvPr/>
          </p:nvPicPr>
          <p:blipFill>
            <a:blip r:embed="rId20" cstate="print"/>
            <a:srcRect/>
            <a:stretch>
              <a:fillRect/>
            </a:stretch>
          </p:blipFill>
          <p:spPr bwMode="auto">
            <a:xfrm>
              <a:off x="5080" y="1785"/>
              <a:ext cx="96" cy="101"/>
            </a:xfrm>
            <a:prstGeom prst="rect">
              <a:avLst/>
            </a:prstGeom>
            <a:solidFill>
              <a:srgbClr val="DB8A13">
                <a:alpha val="72156"/>
              </a:srgbClr>
            </a:solidFill>
            <a:ln w="9525">
              <a:noFill/>
              <a:miter lim="800000"/>
              <a:headEnd/>
              <a:tailEnd/>
            </a:ln>
          </p:spPr>
        </p:pic>
        <p:pic>
          <p:nvPicPr>
            <p:cNvPr id="3121" name="Picture 45"/>
            <p:cNvPicPr>
              <a:picLocks noChangeAspect="1" noChangeArrowheads="1"/>
            </p:cNvPicPr>
            <p:nvPr/>
          </p:nvPicPr>
          <p:blipFill>
            <a:blip r:embed="rId20" cstate="print"/>
            <a:srcRect/>
            <a:stretch>
              <a:fillRect/>
            </a:stretch>
          </p:blipFill>
          <p:spPr bwMode="auto">
            <a:xfrm>
              <a:off x="5293" y="1850"/>
              <a:ext cx="97" cy="101"/>
            </a:xfrm>
            <a:prstGeom prst="rect">
              <a:avLst/>
            </a:prstGeom>
            <a:noFill/>
            <a:ln w="9525">
              <a:noFill/>
              <a:miter lim="800000"/>
              <a:headEnd/>
              <a:tailEnd/>
            </a:ln>
          </p:spPr>
        </p:pic>
      </p:grpSp>
      <p:sp>
        <p:nvSpPr>
          <p:cNvPr id="3109" name="Rectangle 29"/>
          <p:cNvSpPr>
            <a:spLocks noChangeArrowheads="1"/>
          </p:cNvSpPr>
          <p:nvPr/>
        </p:nvSpPr>
        <p:spPr bwMode="auto">
          <a:xfrm>
            <a:off x="2701925" y="1982788"/>
            <a:ext cx="1657350" cy="274637"/>
          </a:xfrm>
          <a:prstGeom prst="rect">
            <a:avLst/>
          </a:prstGeom>
          <a:noFill/>
          <a:ln w="9525">
            <a:noFill/>
            <a:miter lim="800000"/>
            <a:headEnd/>
            <a:tailEnd/>
          </a:ln>
        </p:spPr>
        <p:txBody>
          <a:bodyPr>
            <a:spAutoFit/>
          </a:bodyPr>
          <a:lstStyle/>
          <a:p>
            <a:pPr algn="ctr" eaLnBrk="0" hangingPunct="0"/>
            <a:r>
              <a:rPr lang="en-US" sz="1200" b="1" dirty="0" smtClean="0">
                <a:solidFill>
                  <a:srgbClr val="323232"/>
                </a:solidFill>
              </a:rPr>
              <a:t>Proactive Contact</a:t>
            </a:r>
          </a:p>
        </p:txBody>
      </p:sp>
      <p:pic>
        <p:nvPicPr>
          <p:cNvPr id="3110" name="Picture 44"/>
          <p:cNvPicPr>
            <a:picLocks noChangeAspect="1" noChangeArrowheads="1"/>
          </p:cNvPicPr>
          <p:nvPr/>
        </p:nvPicPr>
        <p:blipFill>
          <a:blip r:embed="rId21" cstate="print"/>
          <a:srcRect/>
          <a:stretch>
            <a:fillRect/>
          </a:stretch>
        </p:blipFill>
        <p:spPr bwMode="black">
          <a:xfrm>
            <a:off x="3033713" y="2241550"/>
            <a:ext cx="695325" cy="990600"/>
          </a:xfrm>
          <a:prstGeom prst="rect">
            <a:avLst/>
          </a:prstGeom>
          <a:noFill/>
          <a:ln w="50800" algn="ctr">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9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997"/>
                                        </p:tgtEl>
                                        <p:attrNameLst>
                                          <p:attrName>style.visibility</p:attrName>
                                        </p:attrNameLst>
                                      </p:cBhvr>
                                      <p:to>
                                        <p:strVal val="visible"/>
                                      </p:to>
                                    </p:set>
                                  </p:childTnLst>
                                </p:cTn>
                              </p:par>
                              <p:par>
                                <p:cTn id="9" presetID="9" presetClass="entr" presetSubtype="0" fill="hold" grpId="1" nodeType="withEffect">
                                  <p:stCondLst>
                                    <p:cond delay="0"/>
                                  </p:stCondLst>
                                  <p:childTnLst>
                                    <p:set>
                                      <p:cBhvr>
                                        <p:cTn id="10" dur="1" fill="hold">
                                          <p:stCondLst>
                                            <p:cond delay="0"/>
                                          </p:stCondLst>
                                        </p:cTn>
                                        <p:tgtEl>
                                          <p:spTgt spid="165997"/>
                                        </p:tgtEl>
                                        <p:attrNameLst>
                                          <p:attrName>style.visibility</p:attrName>
                                        </p:attrNameLst>
                                      </p:cBhvr>
                                      <p:to>
                                        <p:strVal val="visible"/>
                                      </p:to>
                                    </p:set>
                                    <p:animEffect transition="in" filter="dissolve">
                                      <p:cBhvr>
                                        <p:cTn id="11" dur="500"/>
                                        <p:tgtEl>
                                          <p:spTgt spid="16599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65998"/>
                                        </p:tgtEl>
                                        <p:attrNameLst>
                                          <p:attrName>style.visibility</p:attrName>
                                        </p:attrNameLst>
                                      </p:cBhvr>
                                      <p:to>
                                        <p:strVal val="visible"/>
                                      </p:to>
                                    </p:set>
                                    <p:animEffect transition="in" filter="dissolve">
                                      <p:cBhvr>
                                        <p:cTn id="14" dur="500"/>
                                        <p:tgtEl>
                                          <p:spTgt spid="16599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85" grpId="0" animBg="1"/>
      <p:bldP spid="165997" grpId="0" animBg="1"/>
      <p:bldP spid="165997" grpId="1" animBg="1"/>
      <p:bldP spid="16599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sldNum" sz="quarter" idx="4294967295"/>
          </p:nvPr>
        </p:nvSpPr>
        <p:spPr>
          <a:xfrm>
            <a:off x="6553200" y="6557963"/>
            <a:ext cx="2133600" cy="244475"/>
          </a:xfrm>
          <a:prstGeom prst="rect">
            <a:avLst/>
          </a:prstGeom>
          <a:noFill/>
        </p:spPr>
        <p:txBody>
          <a:bodyPr/>
          <a:lstStyle/>
          <a:p>
            <a:fld id="{3B8D8C29-BA37-4C07-95BA-9E1018B19848}" type="slidenum">
              <a:rPr lang="en-US" smtClean="0">
                <a:latin typeface="Arial" charset="0"/>
              </a:rPr>
              <a:pPr/>
              <a:t>41</a:t>
            </a:fld>
            <a:endParaRPr lang="en-US" dirty="0" smtClean="0">
              <a:latin typeface="Arial" charset="0"/>
            </a:endParaRPr>
          </a:p>
        </p:txBody>
      </p:sp>
      <p:sp>
        <p:nvSpPr>
          <p:cNvPr id="7172" name="Line 2"/>
          <p:cNvSpPr>
            <a:spLocks noChangeShapeType="1"/>
          </p:cNvSpPr>
          <p:nvPr/>
        </p:nvSpPr>
        <p:spPr bwMode="black">
          <a:xfrm flipV="1">
            <a:off x="4086225" y="4183063"/>
            <a:ext cx="0" cy="866775"/>
          </a:xfrm>
          <a:prstGeom prst="line">
            <a:avLst/>
          </a:prstGeom>
          <a:noFill/>
          <a:ln w="19050">
            <a:solidFill>
              <a:schemeClr val="accent1"/>
            </a:solidFill>
            <a:round/>
            <a:headEnd/>
            <a:tailEnd/>
          </a:ln>
        </p:spPr>
        <p:txBody>
          <a:bodyPr/>
          <a:lstStyle/>
          <a:p>
            <a:pPr algn="ctr"/>
            <a:endParaRPr lang="en-US" sz="1800" dirty="0" smtClean="0">
              <a:solidFill>
                <a:srgbClr val="F8F8F8"/>
              </a:solidFill>
            </a:endParaRPr>
          </a:p>
        </p:txBody>
      </p:sp>
      <p:sp>
        <p:nvSpPr>
          <p:cNvPr id="7173" name="Line 3"/>
          <p:cNvSpPr>
            <a:spLocks noChangeShapeType="1"/>
          </p:cNvSpPr>
          <p:nvPr/>
        </p:nvSpPr>
        <p:spPr bwMode="black">
          <a:xfrm flipV="1">
            <a:off x="1638300" y="3983038"/>
            <a:ext cx="1819275" cy="1228725"/>
          </a:xfrm>
          <a:prstGeom prst="line">
            <a:avLst/>
          </a:prstGeom>
          <a:noFill/>
          <a:ln w="19050">
            <a:solidFill>
              <a:schemeClr val="accent1"/>
            </a:solidFill>
            <a:round/>
            <a:headEnd/>
            <a:tailEnd/>
          </a:ln>
        </p:spPr>
        <p:txBody>
          <a:bodyPr/>
          <a:lstStyle/>
          <a:p>
            <a:pPr algn="ctr"/>
            <a:endParaRPr lang="en-US" sz="1800" dirty="0" smtClean="0">
              <a:solidFill>
                <a:srgbClr val="F8F8F8"/>
              </a:solidFill>
            </a:endParaRPr>
          </a:p>
        </p:txBody>
      </p:sp>
      <p:sp>
        <p:nvSpPr>
          <p:cNvPr id="7174" name="Oval 4"/>
          <p:cNvSpPr>
            <a:spLocks noChangeArrowheads="1"/>
          </p:cNvSpPr>
          <p:nvPr/>
        </p:nvSpPr>
        <p:spPr bwMode="black">
          <a:xfrm>
            <a:off x="2981325" y="1239838"/>
            <a:ext cx="3181350" cy="1743075"/>
          </a:xfrm>
          <a:prstGeom prst="ellipse">
            <a:avLst/>
          </a:prstGeom>
          <a:solidFill>
            <a:srgbClr val="EAEAEA"/>
          </a:solidFill>
          <a:ln w="50800" algn="ctr">
            <a:noFill/>
            <a:round/>
            <a:headEnd/>
            <a:tailEnd/>
          </a:ln>
        </p:spPr>
        <p:txBody>
          <a:bodyPr wrap="none" anchor="ctr"/>
          <a:lstStyle/>
          <a:p>
            <a:pPr algn="ctr"/>
            <a:endParaRPr lang="en-US" sz="1800" dirty="0" smtClean="0">
              <a:solidFill>
                <a:srgbClr val="F8F8F8"/>
              </a:solidFill>
            </a:endParaRPr>
          </a:p>
        </p:txBody>
      </p:sp>
      <p:sp>
        <p:nvSpPr>
          <p:cNvPr id="7175" name="Oval 5"/>
          <p:cNvSpPr>
            <a:spLocks noChangeArrowheads="1"/>
          </p:cNvSpPr>
          <p:nvPr/>
        </p:nvSpPr>
        <p:spPr bwMode="black">
          <a:xfrm>
            <a:off x="5934075" y="1573213"/>
            <a:ext cx="3076575" cy="2895600"/>
          </a:xfrm>
          <a:prstGeom prst="ellipse">
            <a:avLst/>
          </a:prstGeom>
          <a:solidFill>
            <a:srgbClr val="EAEAEA"/>
          </a:solidFill>
          <a:ln w="50800" algn="ctr">
            <a:noFill/>
            <a:round/>
            <a:headEnd/>
            <a:tailEnd/>
          </a:ln>
        </p:spPr>
        <p:txBody>
          <a:bodyPr wrap="none" anchor="ctr"/>
          <a:lstStyle/>
          <a:p>
            <a:pPr algn="ctr"/>
            <a:endParaRPr lang="en-US" sz="1800" dirty="0" smtClean="0">
              <a:solidFill>
                <a:srgbClr val="F8F8F8"/>
              </a:solidFill>
            </a:endParaRPr>
          </a:p>
        </p:txBody>
      </p:sp>
      <p:sp>
        <p:nvSpPr>
          <p:cNvPr id="7176" name="Oval 6"/>
          <p:cNvSpPr>
            <a:spLocks noChangeArrowheads="1"/>
          </p:cNvSpPr>
          <p:nvPr/>
        </p:nvSpPr>
        <p:spPr bwMode="black">
          <a:xfrm>
            <a:off x="28575" y="1363663"/>
            <a:ext cx="3076575" cy="2895600"/>
          </a:xfrm>
          <a:prstGeom prst="ellipse">
            <a:avLst/>
          </a:prstGeom>
          <a:solidFill>
            <a:srgbClr val="EAEAEA"/>
          </a:solidFill>
          <a:ln w="50800" algn="ctr">
            <a:noFill/>
            <a:round/>
            <a:headEnd/>
            <a:tailEnd/>
          </a:ln>
        </p:spPr>
        <p:txBody>
          <a:bodyPr wrap="none" anchor="ctr"/>
          <a:lstStyle/>
          <a:p>
            <a:pPr algn="ctr"/>
            <a:endParaRPr lang="en-US" sz="1800" dirty="0" smtClean="0">
              <a:solidFill>
                <a:srgbClr val="F8F8F8"/>
              </a:solidFill>
            </a:endParaRPr>
          </a:p>
        </p:txBody>
      </p:sp>
      <p:sp>
        <p:nvSpPr>
          <p:cNvPr id="7177" name="Rectangle 7"/>
          <p:cNvSpPr>
            <a:spLocks noGrp="1" noChangeArrowheads="1"/>
          </p:cNvSpPr>
          <p:nvPr>
            <p:ph type="title"/>
          </p:nvPr>
        </p:nvSpPr>
        <p:spPr/>
        <p:txBody>
          <a:bodyPr/>
          <a:lstStyle/>
          <a:p>
            <a:pPr eaLnBrk="1" hangingPunct="1"/>
            <a:r>
              <a:rPr lang="en-US" dirty="0" smtClean="0"/>
              <a:t>Distributed Proactive Contact </a:t>
            </a:r>
            <a:r>
              <a:rPr lang="en-US" i="1" dirty="0" smtClean="0"/>
              <a:t>with Podding</a:t>
            </a:r>
          </a:p>
        </p:txBody>
      </p:sp>
      <p:grpSp>
        <p:nvGrpSpPr>
          <p:cNvPr id="3" name="Group 8"/>
          <p:cNvGrpSpPr>
            <a:grpSpLocks/>
          </p:cNvGrpSpPr>
          <p:nvPr/>
        </p:nvGrpSpPr>
        <p:grpSpPr bwMode="auto">
          <a:xfrm>
            <a:off x="3087688" y="4978400"/>
            <a:ext cx="2154237" cy="1243013"/>
            <a:chOff x="864" y="2496"/>
            <a:chExt cx="1584" cy="881"/>
          </a:xfrm>
        </p:grpSpPr>
        <p:sp>
          <p:nvSpPr>
            <p:cNvPr id="2" name="AutoShape 13"/>
            <p:cNvSpPr>
              <a:spLocks noChangeArrowheads="1"/>
            </p:cNvSpPr>
            <p:nvPr/>
          </p:nvSpPr>
          <p:spPr bwMode="auto">
            <a:xfrm>
              <a:off x="1200" y="2496"/>
              <a:ext cx="768" cy="527"/>
            </a:xfrm>
            <a:prstGeom prst="roundRect">
              <a:avLst>
                <a:gd name="adj" fmla="val 9634"/>
              </a:avLst>
            </a:prstGeom>
            <a:gradFill flip="none" rotWithShape="1">
              <a:gsLst>
                <a:gs pos="0">
                  <a:schemeClr val="bg1"/>
                </a:gs>
                <a:gs pos="100000">
                  <a:schemeClr val="bg1">
                    <a:lumMod val="85000"/>
                  </a:schemeClr>
                </a:gs>
              </a:gsLst>
              <a:lin ang="16200000" scaled="0"/>
              <a:tileRect/>
            </a:gradFill>
            <a:ln w="19050">
              <a:solidFill>
                <a:schemeClr val="accent1"/>
              </a:solidFill>
              <a:round/>
              <a:headEnd/>
              <a:tailEnd/>
            </a:ln>
            <a:effectLst>
              <a:outerShdw blurRad="149225" dist="25400" dir="2700000" algn="ctr" rotWithShape="0">
                <a:schemeClr val="tx1">
                  <a:alpha val="82000"/>
                </a:schemeClr>
              </a:outerShdw>
            </a:effectLst>
          </p:spPr>
          <p:txBody>
            <a:bodyPr wrap="none" anchor="ctr"/>
            <a:lstStyle/>
            <a:p>
              <a:pPr fontAlgn="auto">
                <a:lnSpc>
                  <a:spcPct val="90000"/>
                </a:lnSpc>
                <a:spcBef>
                  <a:spcPts val="0"/>
                </a:spcBef>
                <a:spcAft>
                  <a:spcPts val="0"/>
                </a:spcAft>
                <a:defRPr/>
              </a:pPr>
              <a:endParaRPr lang="en-US" sz="1600" dirty="0">
                <a:solidFill>
                  <a:srgbClr val="F8F8F8"/>
                </a:solidFill>
              </a:endParaRPr>
            </a:p>
          </p:txBody>
        </p:sp>
        <p:graphicFrame>
          <p:nvGraphicFramePr>
            <p:cNvPr id="7170" name="Object 10"/>
            <p:cNvGraphicFramePr>
              <a:graphicFrameLocks noChangeAspect="1"/>
            </p:cNvGraphicFramePr>
            <p:nvPr/>
          </p:nvGraphicFramePr>
          <p:xfrm>
            <a:off x="1344" y="2544"/>
            <a:ext cx="515" cy="440"/>
          </p:xfrm>
          <a:graphic>
            <a:graphicData uri="http://schemas.openxmlformats.org/presentationml/2006/ole">
              <p:oleObj spid="_x0000_s101378" name="Visio" r:id="rId4" imgW="818007" imgH="698754" progId="">
                <p:embed/>
              </p:oleObj>
            </a:graphicData>
          </a:graphic>
        </p:graphicFrame>
        <p:sp>
          <p:nvSpPr>
            <p:cNvPr id="7299" name="Text Box 15"/>
            <p:cNvSpPr txBox="1">
              <a:spLocks noChangeArrowheads="1"/>
            </p:cNvSpPr>
            <p:nvPr/>
          </p:nvSpPr>
          <p:spPr bwMode="auto">
            <a:xfrm>
              <a:off x="864" y="3067"/>
              <a:ext cx="1584" cy="310"/>
            </a:xfrm>
            <a:prstGeom prst="rect">
              <a:avLst/>
            </a:prstGeom>
            <a:noFill/>
            <a:ln w="9525">
              <a:noFill/>
              <a:miter lim="800000"/>
              <a:headEnd/>
              <a:tailEnd/>
            </a:ln>
          </p:spPr>
          <p:txBody>
            <a:bodyPr>
              <a:spAutoFit/>
            </a:bodyPr>
            <a:lstStyle/>
            <a:p>
              <a:pPr algn="ctr">
                <a:lnSpc>
                  <a:spcPct val="95000"/>
                </a:lnSpc>
              </a:pPr>
              <a:r>
                <a:rPr lang="en-US" sz="1200" b="1" dirty="0" smtClean="0">
                  <a:solidFill>
                    <a:srgbClr val="323232"/>
                  </a:solidFill>
                </a:rPr>
                <a:t>Centralized Administration</a:t>
              </a:r>
              <a:br>
                <a:rPr lang="en-US" sz="1200" b="1" dirty="0" smtClean="0">
                  <a:solidFill>
                    <a:srgbClr val="323232"/>
                  </a:solidFill>
                </a:rPr>
              </a:br>
              <a:endParaRPr lang="en-US" sz="1200" b="1" dirty="0" smtClean="0">
                <a:solidFill>
                  <a:srgbClr val="323232"/>
                </a:solidFill>
              </a:endParaRPr>
            </a:p>
          </p:txBody>
        </p:sp>
      </p:grpSp>
      <p:grpSp>
        <p:nvGrpSpPr>
          <p:cNvPr id="4" name="Group 12"/>
          <p:cNvGrpSpPr>
            <a:grpSpLocks/>
          </p:cNvGrpSpPr>
          <p:nvPr/>
        </p:nvGrpSpPr>
        <p:grpSpPr bwMode="auto">
          <a:xfrm>
            <a:off x="614363" y="4843463"/>
            <a:ext cx="1387475" cy="1292225"/>
            <a:chOff x="753" y="2450"/>
            <a:chExt cx="874" cy="814"/>
          </a:xfrm>
        </p:grpSpPr>
        <p:sp>
          <p:nvSpPr>
            <p:cNvPr id="7282" name="Rectangle 13"/>
            <p:cNvSpPr>
              <a:spLocks noChangeArrowheads="1"/>
            </p:cNvSpPr>
            <p:nvPr/>
          </p:nvSpPr>
          <p:spPr bwMode="auto">
            <a:xfrm>
              <a:off x="753" y="2976"/>
              <a:ext cx="797" cy="288"/>
            </a:xfrm>
            <a:prstGeom prst="rect">
              <a:avLst/>
            </a:prstGeom>
            <a:noFill/>
            <a:ln w="9525">
              <a:noFill/>
              <a:miter lim="800000"/>
              <a:headEnd/>
              <a:tailEnd/>
            </a:ln>
          </p:spPr>
          <p:txBody>
            <a:bodyPr wrap="none">
              <a:spAutoFit/>
            </a:bodyPr>
            <a:lstStyle/>
            <a:p>
              <a:pPr algn="ctr" eaLnBrk="0" hangingPunct="0"/>
              <a:r>
                <a:rPr lang="en-US" sz="1200" b="1" dirty="0" smtClean="0">
                  <a:solidFill>
                    <a:srgbClr val="323232"/>
                  </a:solidFill>
                </a:rPr>
                <a:t>Customer Data</a:t>
              </a:r>
            </a:p>
            <a:p>
              <a:pPr algn="ctr" eaLnBrk="0" hangingPunct="0"/>
              <a:r>
                <a:rPr lang="en-US" sz="1200" b="1" dirty="0" smtClean="0">
                  <a:solidFill>
                    <a:srgbClr val="323232"/>
                  </a:solidFill>
                </a:rPr>
                <a:t> Repository</a:t>
              </a:r>
            </a:p>
          </p:txBody>
        </p:sp>
        <p:sp>
          <p:nvSpPr>
            <p:cNvPr id="103" name="AutoShape 79"/>
            <p:cNvSpPr>
              <a:spLocks noChangeArrowheads="1"/>
            </p:cNvSpPr>
            <p:nvPr/>
          </p:nvSpPr>
          <p:spPr bwMode="auto">
            <a:xfrm flipV="1">
              <a:off x="1005" y="2801"/>
              <a:ext cx="622" cy="235"/>
            </a:xfrm>
            <a:custGeom>
              <a:avLst/>
              <a:gdLst>
                <a:gd name="G0" fmla="+- 4083 0 0"/>
                <a:gd name="G1" fmla="+- 21600 0 4083"/>
                <a:gd name="G2" fmla="*/ 4083 1 2"/>
                <a:gd name="G3" fmla="+- 21600 0 G2"/>
                <a:gd name="G4" fmla="+/ 4083 21600 2"/>
                <a:gd name="G5" fmla="+/ G1 0 2"/>
                <a:gd name="G6" fmla="*/ 21600 21600 4083"/>
                <a:gd name="G7" fmla="*/ G6 1 2"/>
                <a:gd name="G8" fmla="+- 21600 0 G7"/>
                <a:gd name="G9" fmla="*/ 21600 1 2"/>
                <a:gd name="G10" fmla="+- 4083 0 G9"/>
                <a:gd name="G11" fmla="?: G10 G8 0"/>
                <a:gd name="G12" fmla="?: G10 G7 21600"/>
                <a:gd name="T0" fmla="*/ 19558 w 21600"/>
                <a:gd name="T1" fmla="*/ 10800 h 21600"/>
                <a:gd name="T2" fmla="*/ 10800 w 21600"/>
                <a:gd name="T3" fmla="*/ 21600 h 21600"/>
                <a:gd name="T4" fmla="*/ 2042 w 21600"/>
                <a:gd name="T5" fmla="*/ 10800 h 21600"/>
                <a:gd name="T6" fmla="*/ 10800 w 21600"/>
                <a:gd name="T7" fmla="*/ 0 h 21600"/>
                <a:gd name="T8" fmla="*/ 3842 w 21600"/>
                <a:gd name="T9" fmla="*/ 3842 h 21600"/>
                <a:gd name="T10" fmla="*/ 17758 w 21600"/>
                <a:gd name="T11" fmla="*/ 17758 h 21600"/>
              </a:gdLst>
              <a:ahLst/>
              <a:cxnLst>
                <a:cxn ang="0">
                  <a:pos x="T0" y="T1"/>
                </a:cxn>
                <a:cxn ang="0">
                  <a:pos x="T2" y="T3"/>
                </a:cxn>
                <a:cxn ang="0">
                  <a:pos x="T4" y="T5"/>
                </a:cxn>
                <a:cxn ang="0">
                  <a:pos x="T6" y="T7"/>
                </a:cxn>
              </a:cxnLst>
              <a:rect l="T8" t="T9" r="T10" b="T11"/>
              <a:pathLst>
                <a:path w="21600" h="21600">
                  <a:moveTo>
                    <a:pt x="0" y="0"/>
                  </a:moveTo>
                  <a:lnTo>
                    <a:pt x="4083" y="21600"/>
                  </a:lnTo>
                  <a:lnTo>
                    <a:pt x="17517" y="21600"/>
                  </a:lnTo>
                  <a:lnTo>
                    <a:pt x="21600" y="0"/>
                  </a:lnTo>
                  <a:close/>
                </a:path>
              </a:pathLst>
            </a:custGeom>
            <a:gradFill rotWithShape="1">
              <a:gsLst>
                <a:gs pos="0">
                  <a:srgbClr val="000000">
                    <a:alpha val="44000"/>
                  </a:srgbClr>
                </a:gs>
                <a:gs pos="100000">
                  <a:srgbClr val="000000">
                    <a:gamma/>
                    <a:shade val="46275"/>
                    <a:invGamma/>
                    <a:alpha val="0"/>
                  </a:srgbClr>
                </a:gs>
              </a:gsLst>
              <a:path path="shape">
                <a:fillToRect l="50000" t="50000" r="50000" b="50000"/>
              </a:path>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5" name="AutoShape 80"/>
            <p:cNvSpPr>
              <a:spLocks noChangeArrowheads="1"/>
            </p:cNvSpPr>
            <p:nvPr/>
          </p:nvSpPr>
          <p:spPr bwMode="auto">
            <a:xfrm>
              <a:off x="1158" y="2498"/>
              <a:ext cx="312" cy="482"/>
            </a:xfrm>
            <a:prstGeom prst="can">
              <a:avLst>
                <a:gd name="adj" fmla="val 38622"/>
              </a:avLst>
            </a:prstGeom>
            <a:gradFill rotWithShape="1">
              <a:gsLst>
                <a:gs pos="0">
                  <a:schemeClr val="bg2">
                    <a:gamma/>
                    <a:shade val="46275"/>
                    <a:invGamma/>
                  </a:schemeClr>
                </a:gs>
                <a:gs pos="100000">
                  <a:schemeClr val="bg2"/>
                </a:gs>
              </a:gsLst>
              <a:lin ang="2700000" scaled="1"/>
            </a:gradFill>
            <a:ln w="25400">
              <a:solidFill>
                <a:srgbClr val="7A7A81"/>
              </a:solidFill>
              <a:round/>
              <a:headEnd/>
              <a:tailEnd/>
            </a:ln>
            <a:effectLst/>
          </p:spPr>
          <p:txBody>
            <a:bodyPr wrap="none" tIns="90000" bIns="90000" anchor="ctr"/>
            <a:lstStyle/>
            <a:p>
              <a:pPr>
                <a:lnSpc>
                  <a:spcPct val="90000"/>
                </a:lnSpc>
                <a:defRPr/>
              </a:pPr>
              <a:endParaRPr lang="en-US" sz="1800" dirty="0">
                <a:solidFill>
                  <a:srgbClr val="F8F8F8"/>
                </a:solidFill>
              </a:endParaRPr>
            </a:p>
          </p:txBody>
        </p:sp>
        <p:grpSp>
          <p:nvGrpSpPr>
            <p:cNvPr id="6" name="Group 95"/>
            <p:cNvGrpSpPr>
              <a:grpSpLocks/>
            </p:cNvGrpSpPr>
            <p:nvPr/>
          </p:nvGrpSpPr>
          <p:grpSpPr bwMode="auto">
            <a:xfrm>
              <a:off x="784" y="2450"/>
              <a:ext cx="306" cy="366"/>
              <a:chOff x="2926" y="3398"/>
              <a:chExt cx="351" cy="420"/>
            </a:xfrm>
          </p:grpSpPr>
          <p:sp>
            <p:nvSpPr>
              <p:cNvPr id="7286" name="Rectangle 96"/>
              <p:cNvSpPr>
                <a:spLocks noChangeArrowheads="1"/>
              </p:cNvSpPr>
              <p:nvPr/>
            </p:nvSpPr>
            <p:spPr bwMode="auto">
              <a:xfrm>
                <a:off x="2926" y="3398"/>
                <a:ext cx="351" cy="420"/>
              </a:xfrm>
              <a:prstGeom prst="rect">
                <a:avLst/>
              </a:prstGeom>
              <a:solidFill>
                <a:srgbClr val="FFFFFF"/>
              </a:solidFill>
              <a:ln w="25400"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109" name="Rectangle 97"/>
              <p:cNvSpPr>
                <a:spLocks noChangeArrowheads="1"/>
              </p:cNvSpPr>
              <p:nvPr/>
            </p:nvSpPr>
            <p:spPr bwMode="auto">
              <a:xfrm>
                <a:off x="2926" y="3398"/>
                <a:ext cx="351" cy="77"/>
              </a:xfrm>
              <a:prstGeom prst="rect">
                <a:avLst/>
              </a:prstGeom>
              <a:gradFill rotWithShape="1">
                <a:gsLst>
                  <a:gs pos="0">
                    <a:schemeClr val="bg2">
                      <a:gamma/>
                      <a:shade val="46275"/>
                      <a:invGamma/>
                    </a:schemeClr>
                  </a:gs>
                  <a:gs pos="100000">
                    <a:schemeClr val="bg2"/>
                  </a:gs>
                </a:gsLst>
                <a:lin ang="2700000" scaled="1"/>
              </a:gradFill>
              <a:ln w="38100"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10" name="Rectangle 98"/>
              <p:cNvSpPr>
                <a:spLocks noChangeArrowheads="1"/>
              </p:cNvSpPr>
              <p:nvPr/>
            </p:nvSpPr>
            <p:spPr bwMode="auto">
              <a:xfrm>
                <a:off x="2959" y="3515"/>
                <a:ext cx="86" cy="73"/>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11" name="Rectangle 99"/>
              <p:cNvSpPr>
                <a:spLocks noChangeArrowheads="1"/>
              </p:cNvSpPr>
              <p:nvPr/>
            </p:nvSpPr>
            <p:spPr bwMode="auto">
              <a:xfrm>
                <a:off x="2959" y="3610"/>
                <a:ext cx="86" cy="71"/>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112" name="Rectangle 100"/>
              <p:cNvSpPr>
                <a:spLocks noChangeArrowheads="1"/>
              </p:cNvSpPr>
              <p:nvPr/>
            </p:nvSpPr>
            <p:spPr bwMode="auto">
              <a:xfrm>
                <a:off x="2959" y="3706"/>
                <a:ext cx="86" cy="73"/>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lnSpc>
                    <a:spcPct val="90000"/>
                  </a:lnSpc>
                  <a:defRPr/>
                </a:pPr>
                <a:endParaRPr lang="en-US" sz="1800" dirty="0">
                  <a:solidFill>
                    <a:srgbClr val="F8F8F8"/>
                  </a:solidFill>
                </a:endParaRPr>
              </a:p>
            </p:txBody>
          </p:sp>
          <p:grpSp>
            <p:nvGrpSpPr>
              <p:cNvPr id="7" name="Group 101"/>
              <p:cNvGrpSpPr>
                <a:grpSpLocks/>
              </p:cNvGrpSpPr>
              <p:nvPr/>
            </p:nvGrpSpPr>
            <p:grpSpPr bwMode="auto">
              <a:xfrm>
                <a:off x="3076" y="3529"/>
                <a:ext cx="170" cy="265"/>
                <a:chOff x="2685" y="3490"/>
                <a:chExt cx="327" cy="247"/>
              </a:xfrm>
            </p:grpSpPr>
            <p:sp>
              <p:nvSpPr>
                <p:cNvPr id="7293" name="Rectangle 102"/>
                <p:cNvSpPr>
                  <a:spLocks noChangeArrowheads="1"/>
                </p:cNvSpPr>
                <p:nvPr/>
              </p:nvSpPr>
              <p:spPr bwMode="auto">
                <a:xfrm>
                  <a:off x="2685" y="349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7294" name="Rectangle 103"/>
                <p:cNvSpPr>
                  <a:spLocks noChangeArrowheads="1"/>
                </p:cNvSpPr>
                <p:nvPr/>
              </p:nvSpPr>
              <p:spPr bwMode="auto">
                <a:xfrm>
                  <a:off x="2685" y="3545"/>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7295" name="Rectangle 104"/>
                <p:cNvSpPr>
                  <a:spLocks noChangeArrowheads="1"/>
                </p:cNvSpPr>
                <p:nvPr/>
              </p:nvSpPr>
              <p:spPr bwMode="auto">
                <a:xfrm>
                  <a:off x="2685" y="360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7296" name="Rectangle 105"/>
                <p:cNvSpPr>
                  <a:spLocks noChangeArrowheads="1"/>
                </p:cNvSpPr>
                <p:nvPr/>
              </p:nvSpPr>
              <p:spPr bwMode="auto">
                <a:xfrm>
                  <a:off x="2685" y="3655"/>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sp>
              <p:nvSpPr>
                <p:cNvPr id="7297" name="Rectangle 106"/>
                <p:cNvSpPr>
                  <a:spLocks noChangeArrowheads="1"/>
                </p:cNvSpPr>
                <p:nvPr/>
              </p:nvSpPr>
              <p:spPr bwMode="auto">
                <a:xfrm>
                  <a:off x="2685" y="3710"/>
                  <a:ext cx="327" cy="27"/>
                </a:xfrm>
                <a:prstGeom prst="rect">
                  <a:avLst/>
                </a:prstGeom>
                <a:solidFill>
                  <a:srgbClr val="B2B2B2"/>
                </a:solidFill>
                <a:ln w="9525" algn="ctr">
                  <a:noFill/>
                  <a:miter lim="800000"/>
                  <a:headEnd/>
                  <a:tailEnd/>
                </a:ln>
              </p:spPr>
              <p:txBody>
                <a:bodyPr wrap="none" tIns="90000" bIns="90000" anchor="ctr"/>
                <a:lstStyle/>
                <a:p>
                  <a:pPr>
                    <a:lnSpc>
                      <a:spcPct val="90000"/>
                    </a:lnSpc>
                  </a:pPr>
                  <a:endParaRPr lang="ga-IE" sz="1800" smtClean="0">
                    <a:solidFill>
                      <a:srgbClr val="F8F8F8"/>
                    </a:solidFill>
                  </a:endParaRPr>
                </a:p>
              </p:txBody>
            </p:sp>
          </p:grpSp>
          <p:sp>
            <p:nvSpPr>
              <p:cNvPr id="7292" name="Rectangle 107"/>
              <p:cNvSpPr>
                <a:spLocks noChangeArrowheads="1"/>
              </p:cNvSpPr>
              <p:nvPr/>
            </p:nvSpPr>
            <p:spPr bwMode="auto">
              <a:xfrm>
                <a:off x="2926" y="3398"/>
                <a:ext cx="351" cy="420"/>
              </a:xfrm>
              <a:prstGeom prst="rect">
                <a:avLst/>
              </a:prstGeom>
              <a:noFill/>
              <a:ln w="25400" algn="ctr">
                <a:solidFill>
                  <a:schemeClr val="bg2"/>
                </a:solidFill>
                <a:miter lim="800000"/>
                <a:headEnd/>
                <a:tailEnd/>
              </a:ln>
            </p:spPr>
            <p:txBody>
              <a:bodyPr wrap="none" tIns="90000" bIns="90000" anchor="ctr"/>
              <a:lstStyle/>
              <a:p>
                <a:pPr>
                  <a:lnSpc>
                    <a:spcPct val="90000"/>
                  </a:lnSpc>
                </a:pPr>
                <a:endParaRPr lang="ga-IE" sz="1800" smtClean="0">
                  <a:solidFill>
                    <a:srgbClr val="F8F8F8"/>
                  </a:solidFill>
                </a:endParaRPr>
              </a:p>
            </p:txBody>
          </p:sp>
        </p:grpSp>
      </p:grpSp>
      <p:sp>
        <p:nvSpPr>
          <p:cNvPr id="7180" name="Text Box 22"/>
          <p:cNvSpPr txBox="1">
            <a:spLocks noChangeArrowheads="1"/>
          </p:cNvSpPr>
          <p:nvPr/>
        </p:nvSpPr>
        <p:spPr bwMode="auto">
          <a:xfrm>
            <a:off x="828675" y="2311400"/>
            <a:ext cx="765175" cy="276225"/>
          </a:xfrm>
          <a:prstGeom prst="rect">
            <a:avLst/>
          </a:prstGeom>
          <a:noFill/>
          <a:ln w="9525" algn="ctr">
            <a:noFill/>
            <a:miter lim="800000"/>
            <a:headEnd/>
            <a:tailEnd/>
          </a:ln>
        </p:spPr>
        <p:txBody>
          <a:bodyPr>
            <a:spAutoFit/>
          </a:bodyPr>
          <a:lstStyle/>
          <a:p>
            <a:pPr algn="ctr" eaLnBrk="0" hangingPunct="0"/>
            <a:r>
              <a:rPr lang="en-US" sz="600" b="1" dirty="0" smtClean="0">
                <a:solidFill>
                  <a:srgbClr val="323232"/>
                </a:solidFill>
              </a:rPr>
              <a:t>Communication Manager</a:t>
            </a:r>
          </a:p>
        </p:txBody>
      </p:sp>
      <p:sp>
        <p:nvSpPr>
          <p:cNvPr id="7181" name="Rectangle 30"/>
          <p:cNvSpPr>
            <a:spLocks noChangeArrowheads="1"/>
          </p:cNvSpPr>
          <p:nvPr/>
        </p:nvSpPr>
        <p:spPr bwMode="auto">
          <a:xfrm>
            <a:off x="1385888" y="2170113"/>
            <a:ext cx="885825" cy="276225"/>
          </a:xfrm>
          <a:prstGeom prst="rect">
            <a:avLst/>
          </a:prstGeom>
          <a:noFill/>
          <a:ln w="9525">
            <a:noFill/>
            <a:miter lim="800000"/>
            <a:headEnd/>
            <a:tailEnd/>
          </a:ln>
        </p:spPr>
        <p:txBody>
          <a:bodyPr>
            <a:spAutoFit/>
          </a:bodyPr>
          <a:lstStyle/>
          <a:p>
            <a:pPr algn="ctr" eaLnBrk="0" hangingPunct="0"/>
            <a:r>
              <a:rPr lang="en-US" sz="600" b="1" dirty="0" smtClean="0">
                <a:solidFill>
                  <a:srgbClr val="323232"/>
                </a:solidFill>
              </a:rPr>
              <a:t>Primary Proactive Contact</a:t>
            </a:r>
          </a:p>
        </p:txBody>
      </p:sp>
      <p:sp>
        <p:nvSpPr>
          <p:cNvPr id="7182" name="Text Box 22"/>
          <p:cNvSpPr txBox="1">
            <a:spLocks noChangeArrowheads="1"/>
          </p:cNvSpPr>
          <p:nvPr/>
        </p:nvSpPr>
        <p:spPr bwMode="auto">
          <a:xfrm>
            <a:off x="4379913" y="1749425"/>
            <a:ext cx="765175" cy="276225"/>
          </a:xfrm>
          <a:prstGeom prst="rect">
            <a:avLst/>
          </a:prstGeom>
          <a:noFill/>
          <a:ln w="9525" algn="ctr">
            <a:noFill/>
            <a:miter lim="800000"/>
            <a:headEnd/>
            <a:tailEnd/>
          </a:ln>
        </p:spPr>
        <p:txBody>
          <a:bodyPr>
            <a:spAutoFit/>
          </a:bodyPr>
          <a:lstStyle/>
          <a:p>
            <a:pPr algn="ctr" eaLnBrk="0" hangingPunct="0"/>
            <a:r>
              <a:rPr lang="en-US" sz="600" b="1" dirty="0" smtClean="0">
                <a:solidFill>
                  <a:srgbClr val="323232"/>
                </a:solidFill>
              </a:rPr>
              <a:t>Communication Manager</a:t>
            </a:r>
          </a:p>
        </p:txBody>
      </p:sp>
      <p:sp>
        <p:nvSpPr>
          <p:cNvPr id="7183" name="Rectangle 32"/>
          <p:cNvSpPr>
            <a:spLocks noChangeArrowheads="1"/>
          </p:cNvSpPr>
          <p:nvPr/>
        </p:nvSpPr>
        <p:spPr bwMode="auto">
          <a:xfrm>
            <a:off x="3614738" y="1779588"/>
            <a:ext cx="885825" cy="184150"/>
          </a:xfrm>
          <a:prstGeom prst="rect">
            <a:avLst/>
          </a:prstGeom>
          <a:noFill/>
          <a:ln w="9525">
            <a:noFill/>
            <a:miter lim="800000"/>
            <a:headEnd/>
            <a:tailEnd/>
          </a:ln>
        </p:spPr>
        <p:txBody>
          <a:bodyPr>
            <a:spAutoFit/>
          </a:bodyPr>
          <a:lstStyle/>
          <a:p>
            <a:pPr algn="ctr" eaLnBrk="0" hangingPunct="0"/>
            <a:r>
              <a:rPr lang="en-US" sz="600" b="1" dirty="0" smtClean="0">
                <a:solidFill>
                  <a:srgbClr val="323232"/>
                </a:solidFill>
              </a:rPr>
              <a:t>Proactive Contact</a:t>
            </a:r>
          </a:p>
        </p:txBody>
      </p:sp>
      <p:sp>
        <p:nvSpPr>
          <p:cNvPr id="7184" name="Text Box 33"/>
          <p:cNvSpPr txBox="1">
            <a:spLocks noChangeArrowheads="1"/>
          </p:cNvSpPr>
          <p:nvPr/>
        </p:nvSpPr>
        <p:spPr bwMode="black">
          <a:xfrm>
            <a:off x="5514975" y="4542224"/>
            <a:ext cx="2409825" cy="1371600"/>
          </a:xfrm>
          <a:prstGeom prst="rect">
            <a:avLst/>
          </a:prstGeom>
          <a:noFill/>
          <a:ln w="50800" algn="ctr">
            <a:noFill/>
            <a:miter lim="800000"/>
            <a:headEnd/>
            <a:tailEnd/>
          </a:ln>
        </p:spPr>
        <p:txBody>
          <a:bodyPr>
            <a:spAutoFit/>
          </a:bodyPr>
          <a:lstStyle/>
          <a:p>
            <a:pPr>
              <a:spcBef>
                <a:spcPct val="50000"/>
              </a:spcBef>
              <a:buFontTx/>
              <a:buChar char="•"/>
            </a:pPr>
            <a:r>
              <a:rPr lang="en-US" sz="1200" b="1" dirty="0" smtClean="0">
                <a:solidFill>
                  <a:schemeClr val="bg2"/>
                </a:solidFill>
              </a:rPr>
              <a:t>Up to four dialers in a Pod</a:t>
            </a:r>
          </a:p>
          <a:p>
            <a:pPr>
              <a:spcBef>
                <a:spcPct val="50000"/>
              </a:spcBef>
              <a:buFontTx/>
              <a:buChar char="•"/>
            </a:pPr>
            <a:r>
              <a:rPr lang="en-US" sz="1200" b="1" dirty="0" smtClean="0">
                <a:solidFill>
                  <a:schemeClr val="bg2"/>
                </a:solidFill>
              </a:rPr>
              <a:t>Centralized Administration via Proactive Contact Supervisor</a:t>
            </a:r>
          </a:p>
          <a:p>
            <a:pPr>
              <a:spcBef>
                <a:spcPct val="50000"/>
              </a:spcBef>
              <a:buFontTx/>
              <a:buChar char="•"/>
            </a:pPr>
            <a:r>
              <a:rPr lang="en-US" sz="1200" b="1" dirty="0" smtClean="0">
                <a:solidFill>
                  <a:schemeClr val="bg2"/>
                </a:solidFill>
              </a:rPr>
              <a:t>Calling List data can reside on one or more dialers</a:t>
            </a:r>
          </a:p>
        </p:txBody>
      </p:sp>
      <p:sp>
        <p:nvSpPr>
          <p:cNvPr id="7185" name="Text Box 34"/>
          <p:cNvSpPr txBox="1">
            <a:spLocks noChangeArrowheads="1"/>
          </p:cNvSpPr>
          <p:nvPr/>
        </p:nvSpPr>
        <p:spPr bwMode="black">
          <a:xfrm>
            <a:off x="8115300" y="6059488"/>
            <a:ext cx="981075" cy="228600"/>
          </a:xfrm>
          <a:prstGeom prst="rect">
            <a:avLst/>
          </a:prstGeom>
          <a:noFill/>
          <a:ln w="50800" algn="ctr">
            <a:noFill/>
            <a:miter lim="800000"/>
            <a:headEnd/>
            <a:tailEnd/>
          </a:ln>
        </p:spPr>
        <p:txBody>
          <a:bodyPr>
            <a:spAutoFit/>
          </a:bodyPr>
          <a:lstStyle/>
          <a:p>
            <a:pPr>
              <a:spcBef>
                <a:spcPct val="50000"/>
              </a:spcBef>
            </a:pPr>
            <a:r>
              <a:rPr lang="en-US" sz="900" dirty="0" smtClean="0">
                <a:solidFill>
                  <a:srgbClr val="323232"/>
                </a:solidFill>
              </a:rPr>
              <a:t>Data</a:t>
            </a:r>
          </a:p>
        </p:txBody>
      </p:sp>
      <p:sp>
        <p:nvSpPr>
          <p:cNvPr id="7186" name="Text Box 35"/>
          <p:cNvSpPr txBox="1">
            <a:spLocks noChangeArrowheads="1"/>
          </p:cNvSpPr>
          <p:nvPr/>
        </p:nvSpPr>
        <p:spPr bwMode="black">
          <a:xfrm>
            <a:off x="8115300" y="6326188"/>
            <a:ext cx="1028700" cy="228600"/>
          </a:xfrm>
          <a:prstGeom prst="rect">
            <a:avLst/>
          </a:prstGeom>
          <a:noFill/>
          <a:ln w="50800" algn="ctr">
            <a:noFill/>
            <a:miter lim="800000"/>
            <a:headEnd/>
            <a:tailEnd/>
          </a:ln>
        </p:spPr>
        <p:txBody>
          <a:bodyPr>
            <a:spAutoFit/>
          </a:bodyPr>
          <a:lstStyle/>
          <a:p>
            <a:pPr>
              <a:spcBef>
                <a:spcPct val="50000"/>
              </a:spcBef>
            </a:pPr>
            <a:r>
              <a:rPr lang="en-US" sz="900" dirty="0" smtClean="0">
                <a:solidFill>
                  <a:srgbClr val="323232"/>
                </a:solidFill>
              </a:rPr>
              <a:t>Voice</a:t>
            </a:r>
          </a:p>
        </p:txBody>
      </p:sp>
      <p:sp>
        <p:nvSpPr>
          <p:cNvPr id="7187" name="Rectangle 36"/>
          <p:cNvSpPr>
            <a:spLocks noChangeArrowheads="1"/>
          </p:cNvSpPr>
          <p:nvPr/>
        </p:nvSpPr>
        <p:spPr bwMode="auto">
          <a:xfrm>
            <a:off x="738188" y="1617663"/>
            <a:ext cx="1704975" cy="274637"/>
          </a:xfrm>
          <a:prstGeom prst="rect">
            <a:avLst/>
          </a:prstGeom>
          <a:noFill/>
          <a:ln w="9525">
            <a:noFill/>
            <a:miter lim="800000"/>
            <a:headEnd/>
            <a:tailEnd/>
          </a:ln>
        </p:spPr>
        <p:txBody>
          <a:bodyPr>
            <a:spAutoFit/>
          </a:bodyPr>
          <a:lstStyle/>
          <a:p>
            <a:pPr algn="ctr" eaLnBrk="0" hangingPunct="0"/>
            <a:r>
              <a:rPr lang="en-US" sz="1200" b="1" dirty="0" smtClean="0">
                <a:solidFill>
                  <a:srgbClr val="323232"/>
                </a:solidFill>
              </a:rPr>
              <a:t>Location 1 -- Primary</a:t>
            </a:r>
          </a:p>
        </p:txBody>
      </p:sp>
      <p:sp>
        <p:nvSpPr>
          <p:cNvPr id="7188" name="Rectangle 37"/>
          <p:cNvSpPr>
            <a:spLocks noChangeArrowheads="1"/>
          </p:cNvSpPr>
          <p:nvPr/>
        </p:nvSpPr>
        <p:spPr bwMode="auto">
          <a:xfrm>
            <a:off x="3538538" y="1341438"/>
            <a:ext cx="2057400" cy="274637"/>
          </a:xfrm>
          <a:prstGeom prst="rect">
            <a:avLst/>
          </a:prstGeom>
          <a:noFill/>
          <a:ln w="9525">
            <a:noFill/>
            <a:miter lim="800000"/>
            <a:headEnd/>
            <a:tailEnd/>
          </a:ln>
        </p:spPr>
        <p:txBody>
          <a:bodyPr>
            <a:spAutoFit/>
          </a:bodyPr>
          <a:lstStyle/>
          <a:p>
            <a:pPr algn="ctr" eaLnBrk="0" hangingPunct="0"/>
            <a:r>
              <a:rPr lang="en-US" sz="1200" b="1" dirty="0" smtClean="0">
                <a:solidFill>
                  <a:srgbClr val="323232"/>
                </a:solidFill>
              </a:rPr>
              <a:t>Location 2 -- Secondary</a:t>
            </a:r>
          </a:p>
        </p:txBody>
      </p:sp>
      <p:sp>
        <p:nvSpPr>
          <p:cNvPr id="7189" name="Rectangle 38"/>
          <p:cNvSpPr>
            <a:spLocks noChangeArrowheads="1"/>
          </p:cNvSpPr>
          <p:nvPr/>
        </p:nvSpPr>
        <p:spPr bwMode="auto">
          <a:xfrm>
            <a:off x="6472238" y="1817688"/>
            <a:ext cx="2057400" cy="274637"/>
          </a:xfrm>
          <a:prstGeom prst="rect">
            <a:avLst/>
          </a:prstGeom>
          <a:noFill/>
          <a:ln w="9525">
            <a:noFill/>
            <a:miter lim="800000"/>
            <a:headEnd/>
            <a:tailEnd/>
          </a:ln>
        </p:spPr>
        <p:txBody>
          <a:bodyPr>
            <a:spAutoFit/>
          </a:bodyPr>
          <a:lstStyle/>
          <a:p>
            <a:pPr algn="ctr" eaLnBrk="0" hangingPunct="0"/>
            <a:r>
              <a:rPr lang="en-US" sz="1200" b="1" dirty="0" smtClean="0">
                <a:solidFill>
                  <a:srgbClr val="323232"/>
                </a:solidFill>
              </a:rPr>
              <a:t>Location 3 -- Secondary</a:t>
            </a:r>
          </a:p>
        </p:txBody>
      </p:sp>
      <p:sp>
        <p:nvSpPr>
          <p:cNvPr id="7190" name="Line 39"/>
          <p:cNvSpPr>
            <a:spLocks noChangeShapeType="1"/>
          </p:cNvSpPr>
          <p:nvPr/>
        </p:nvSpPr>
        <p:spPr bwMode="black">
          <a:xfrm flipH="1">
            <a:off x="4657725" y="2268538"/>
            <a:ext cx="95250" cy="990600"/>
          </a:xfrm>
          <a:prstGeom prst="line">
            <a:avLst/>
          </a:prstGeom>
          <a:noFill/>
          <a:ln w="19050">
            <a:solidFill>
              <a:schemeClr val="accent1"/>
            </a:solidFill>
            <a:round/>
            <a:headEnd/>
            <a:tailEnd/>
          </a:ln>
        </p:spPr>
        <p:txBody>
          <a:bodyPr/>
          <a:lstStyle/>
          <a:p>
            <a:pPr algn="ctr"/>
            <a:endParaRPr lang="en-US" sz="1800" dirty="0" smtClean="0">
              <a:solidFill>
                <a:srgbClr val="F8F8F8"/>
              </a:solidFill>
            </a:endParaRPr>
          </a:p>
        </p:txBody>
      </p:sp>
      <p:sp>
        <p:nvSpPr>
          <p:cNvPr id="7191" name="Line 40"/>
          <p:cNvSpPr>
            <a:spLocks noChangeShapeType="1"/>
          </p:cNvSpPr>
          <p:nvPr/>
        </p:nvSpPr>
        <p:spPr bwMode="black">
          <a:xfrm>
            <a:off x="1095375" y="2830513"/>
            <a:ext cx="2238375" cy="666750"/>
          </a:xfrm>
          <a:prstGeom prst="line">
            <a:avLst/>
          </a:prstGeom>
          <a:noFill/>
          <a:ln w="19050">
            <a:solidFill>
              <a:schemeClr val="accent1"/>
            </a:solidFill>
            <a:round/>
            <a:headEnd/>
            <a:tailEnd/>
          </a:ln>
        </p:spPr>
        <p:txBody>
          <a:bodyPr/>
          <a:lstStyle/>
          <a:p>
            <a:pPr algn="ctr"/>
            <a:endParaRPr lang="en-US" sz="1800" dirty="0" smtClean="0">
              <a:solidFill>
                <a:srgbClr val="F8F8F8"/>
              </a:solidFill>
            </a:endParaRPr>
          </a:p>
        </p:txBody>
      </p:sp>
      <p:sp>
        <p:nvSpPr>
          <p:cNvPr id="7192" name="Line 41"/>
          <p:cNvSpPr>
            <a:spLocks noChangeShapeType="1"/>
          </p:cNvSpPr>
          <p:nvPr/>
        </p:nvSpPr>
        <p:spPr bwMode="black">
          <a:xfrm>
            <a:off x="1771650" y="2678113"/>
            <a:ext cx="1857375" cy="723900"/>
          </a:xfrm>
          <a:prstGeom prst="line">
            <a:avLst/>
          </a:prstGeom>
          <a:noFill/>
          <a:ln w="19050">
            <a:solidFill>
              <a:schemeClr val="accent1"/>
            </a:solidFill>
            <a:round/>
            <a:headEnd/>
            <a:tailEnd/>
          </a:ln>
        </p:spPr>
        <p:txBody>
          <a:bodyPr/>
          <a:lstStyle/>
          <a:p>
            <a:pPr algn="ctr"/>
            <a:endParaRPr lang="en-US" sz="1800" dirty="0" smtClean="0">
              <a:solidFill>
                <a:srgbClr val="F8F8F8"/>
              </a:solidFill>
            </a:endParaRPr>
          </a:p>
        </p:txBody>
      </p:sp>
      <p:sp>
        <p:nvSpPr>
          <p:cNvPr id="7193" name="Line 42"/>
          <p:cNvSpPr>
            <a:spLocks noChangeShapeType="1"/>
          </p:cNvSpPr>
          <p:nvPr/>
        </p:nvSpPr>
        <p:spPr bwMode="black">
          <a:xfrm>
            <a:off x="1247775" y="3544888"/>
            <a:ext cx="2085975" cy="0"/>
          </a:xfrm>
          <a:prstGeom prst="line">
            <a:avLst/>
          </a:prstGeom>
          <a:noFill/>
          <a:ln w="19050">
            <a:solidFill>
              <a:schemeClr val="accent1"/>
            </a:solidFill>
            <a:round/>
            <a:headEnd/>
            <a:tailEnd/>
          </a:ln>
        </p:spPr>
        <p:txBody>
          <a:bodyPr/>
          <a:lstStyle/>
          <a:p>
            <a:pPr algn="ctr"/>
            <a:endParaRPr lang="en-US" sz="1800" dirty="0" smtClean="0">
              <a:solidFill>
                <a:srgbClr val="F8F8F8"/>
              </a:solidFill>
            </a:endParaRPr>
          </a:p>
        </p:txBody>
      </p:sp>
      <p:sp>
        <p:nvSpPr>
          <p:cNvPr id="7194" name="Line 43"/>
          <p:cNvSpPr>
            <a:spLocks noChangeShapeType="1"/>
          </p:cNvSpPr>
          <p:nvPr/>
        </p:nvSpPr>
        <p:spPr bwMode="black">
          <a:xfrm flipH="1">
            <a:off x="4933950" y="2525713"/>
            <a:ext cx="333375" cy="895350"/>
          </a:xfrm>
          <a:prstGeom prst="line">
            <a:avLst/>
          </a:prstGeom>
          <a:noFill/>
          <a:ln w="19050">
            <a:solidFill>
              <a:schemeClr val="accent1"/>
            </a:solidFill>
            <a:round/>
            <a:headEnd/>
            <a:tailEnd/>
          </a:ln>
        </p:spPr>
        <p:txBody>
          <a:bodyPr/>
          <a:lstStyle/>
          <a:p>
            <a:pPr algn="ctr"/>
            <a:endParaRPr lang="en-US" sz="1800" dirty="0" smtClean="0">
              <a:solidFill>
                <a:srgbClr val="F8F8F8"/>
              </a:solidFill>
            </a:endParaRPr>
          </a:p>
        </p:txBody>
      </p:sp>
      <p:sp>
        <p:nvSpPr>
          <p:cNvPr id="7195" name="Line 44"/>
          <p:cNvSpPr>
            <a:spLocks noChangeShapeType="1"/>
          </p:cNvSpPr>
          <p:nvPr/>
        </p:nvSpPr>
        <p:spPr bwMode="black">
          <a:xfrm flipV="1">
            <a:off x="5372100" y="2840038"/>
            <a:ext cx="1638300" cy="552450"/>
          </a:xfrm>
          <a:prstGeom prst="line">
            <a:avLst/>
          </a:prstGeom>
          <a:noFill/>
          <a:ln w="19050">
            <a:solidFill>
              <a:schemeClr val="accent1"/>
            </a:solidFill>
            <a:round/>
            <a:headEnd/>
            <a:tailEnd/>
          </a:ln>
        </p:spPr>
        <p:txBody>
          <a:bodyPr/>
          <a:lstStyle/>
          <a:p>
            <a:pPr algn="ctr"/>
            <a:endParaRPr lang="en-US" sz="1800" dirty="0" smtClean="0">
              <a:solidFill>
                <a:srgbClr val="F8F8F8"/>
              </a:solidFill>
            </a:endParaRPr>
          </a:p>
        </p:txBody>
      </p:sp>
      <p:sp>
        <p:nvSpPr>
          <p:cNvPr id="7196" name="Line 45"/>
          <p:cNvSpPr>
            <a:spLocks noChangeShapeType="1"/>
          </p:cNvSpPr>
          <p:nvPr/>
        </p:nvSpPr>
        <p:spPr bwMode="black">
          <a:xfrm>
            <a:off x="5743575" y="3735388"/>
            <a:ext cx="2085975" cy="0"/>
          </a:xfrm>
          <a:prstGeom prst="line">
            <a:avLst/>
          </a:prstGeom>
          <a:noFill/>
          <a:ln w="19050">
            <a:solidFill>
              <a:schemeClr val="accent1"/>
            </a:solidFill>
            <a:round/>
            <a:headEnd/>
            <a:tailEnd/>
          </a:ln>
        </p:spPr>
        <p:txBody>
          <a:bodyPr/>
          <a:lstStyle/>
          <a:p>
            <a:pPr algn="ctr"/>
            <a:endParaRPr lang="en-US" sz="1800" dirty="0" smtClean="0">
              <a:solidFill>
                <a:srgbClr val="F8F8F8"/>
              </a:solidFill>
            </a:endParaRPr>
          </a:p>
        </p:txBody>
      </p:sp>
      <p:sp>
        <p:nvSpPr>
          <p:cNvPr id="7197" name="Line 46"/>
          <p:cNvSpPr>
            <a:spLocks noChangeShapeType="1"/>
          </p:cNvSpPr>
          <p:nvPr/>
        </p:nvSpPr>
        <p:spPr bwMode="black">
          <a:xfrm flipV="1">
            <a:off x="5762625" y="2868613"/>
            <a:ext cx="2114550" cy="733425"/>
          </a:xfrm>
          <a:prstGeom prst="line">
            <a:avLst/>
          </a:prstGeom>
          <a:noFill/>
          <a:ln w="19050">
            <a:solidFill>
              <a:schemeClr val="accent1"/>
            </a:solidFill>
            <a:round/>
            <a:headEnd/>
            <a:tailEnd/>
          </a:ln>
        </p:spPr>
        <p:txBody>
          <a:bodyPr/>
          <a:lstStyle/>
          <a:p>
            <a:pPr algn="ctr"/>
            <a:endParaRPr lang="en-US" sz="1800" dirty="0" smtClean="0">
              <a:solidFill>
                <a:srgbClr val="F8F8F8"/>
              </a:solidFill>
            </a:endParaRPr>
          </a:p>
        </p:txBody>
      </p:sp>
      <p:sp>
        <p:nvSpPr>
          <p:cNvPr id="7198" name="Line 47"/>
          <p:cNvSpPr>
            <a:spLocks noChangeShapeType="1"/>
          </p:cNvSpPr>
          <p:nvPr/>
        </p:nvSpPr>
        <p:spPr bwMode="black">
          <a:xfrm>
            <a:off x="4048125" y="2268538"/>
            <a:ext cx="66675" cy="962025"/>
          </a:xfrm>
          <a:prstGeom prst="line">
            <a:avLst/>
          </a:prstGeom>
          <a:noFill/>
          <a:ln w="19050">
            <a:solidFill>
              <a:schemeClr val="accent1"/>
            </a:solidFill>
            <a:round/>
            <a:headEnd/>
            <a:tailEnd/>
          </a:ln>
        </p:spPr>
        <p:txBody>
          <a:bodyPr/>
          <a:lstStyle/>
          <a:p>
            <a:pPr algn="ctr"/>
            <a:endParaRPr lang="en-US" sz="1800" dirty="0" smtClean="0">
              <a:solidFill>
                <a:srgbClr val="F8F8F8"/>
              </a:solidFill>
            </a:endParaRPr>
          </a:p>
        </p:txBody>
      </p:sp>
      <p:grpSp>
        <p:nvGrpSpPr>
          <p:cNvPr id="8" name="Group 11"/>
          <p:cNvGrpSpPr>
            <a:grpSpLocks/>
          </p:cNvGrpSpPr>
          <p:nvPr/>
        </p:nvGrpSpPr>
        <p:grpSpPr bwMode="auto">
          <a:xfrm>
            <a:off x="2827338" y="3092450"/>
            <a:ext cx="3330575" cy="1490663"/>
            <a:chOff x="2424" y="2478"/>
            <a:chExt cx="1191" cy="663"/>
          </a:xfrm>
        </p:grpSpPr>
        <p:pic>
          <p:nvPicPr>
            <p:cNvPr id="7280" name="Picture 9" descr="cloud"/>
            <p:cNvPicPr>
              <a:picLocks noChangeAspect="1" noChangeArrowheads="1"/>
            </p:cNvPicPr>
            <p:nvPr/>
          </p:nvPicPr>
          <p:blipFill>
            <a:blip r:embed="rId5" cstate="print"/>
            <a:srcRect/>
            <a:stretch>
              <a:fillRect/>
            </a:stretch>
          </p:blipFill>
          <p:spPr bwMode="auto">
            <a:xfrm>
              <a:off x="2424" y="2478"/>
              <a:ext cx="1191" cy="663"/>
            </a:xfrm>
            <a:prstGeom prst="rect">
              <a:avLst/>
            </a:prstGeom>
            <a:noFill/>
            <a:ln w="9525">
              <a:noFill/>
              <a:miter lim="800000"/>
              <a:headEnd/>
              <a:tailEnd/>
            </a:ln>
          </p:spPr>
        </p:pic>
        <p:sp>
          <p:nvSpPr>
            <p:cNvPr id="7281" name="Text Box 10"/>
            <p:cNvSpPr txBox="1">
              <a:spLocks noChangeArrowheads="1"/>
            </p:cNvSpPr>
            <p:nvPr/>
          </p:nvSpPr>
          <p:spPr bwMode="auto">
            <a:xfrm>
              <a:off x="2831" y="2711"/>
              <a:ext cx="323" cy="115"/>
            </a:xfrm>
            <a:prstGeom prst="rect">
              <a:avLst/>
            </a:prstGeom>
            <a:noFill/>
            <a:ln w="9525">
              <a:noFill/>
              <a:miter lim="800000"/>
              <a:headEnd/>
              <a:tailEnd/>
            </a:ln>
          </p:spPr>
          <p:txBody>
            <a:bodyPr wrap="none" anchor="ctr">
              <a:spAutoFit/>
            </a:bodyPr>
            <a:lstStyle/>
            <a:p>
              <a:pPr algn="ctr">
                <a:lnSpc>
                  <a:spcPct val="90000"/>
                </a:lnSpc>
              </a:pPr>
              <a:r>
                <a:rPr lang="en-US" sz="1200" b="1" dirty="0" smtClean="0">
                  <a:solidFill>
                    <a:srgbClr val="323232"/>
                  </a:solidFill>
                </a:rPr>
                <a:t>LAN/WAN</a:t>
              </a:r>
            </a:p>
          </p:txBody>
        </p:sp>
      </p:grpSp>
      <p:sp>
        <p:nvSpPr>
          <p:cNvPr id="7200" name="Text Box 22"/>
          <p:cNvSpPr txBox="1">
            <a:spLocks noChangeArrowheads="1"/>
          </p:cNvSpPr>
          <p:nvPr/>
        </p:nvSpPr>
        <p:spPr bwMode="auto">
          <a:xfrm>
            <a:off x="7389813" y="2406650"/>
            <a:ext cx="765175" cy="276225"/>
          </a:xfrm>
          <a:prstGeom prst="rect">
            <a:avLst/>
          </a:prstGeom>
          <a:noFill/>
          <a:ln w="9525" algn="ctr">
            <a:noFill/>
            <a:miter lim="800000"/>
            <a:headEnd/>
            <a:tailEnd/>
          </a:ln>
        </p:spPr>
        <p:txBody>
          <a:bodyPr>
            <a:spAutoFit/>
          </a:bodyPr>
          <a:lstStyle/>
          <a:p>
            <a:pPr algn="ctr" eaLnBrk="0" hangingPunct="0"/>
            <a:r>
              <a:rPr lang="en-US" sz="600" b="1" dirty="0" smtClean="0">
                <a:solidFill>
                  <a:srgbClr val="323232"/>
                </a:solidFill>
              </a:rPr>
              <a:t>Communication Manager</a:t>
            </a:r>
          </a:p>
        </p:txBody>
      </p:sp>
      <p:sp>
        <p:nvSpPr>
          <p:cNvPr id="7201" name="Rectangle 52"/>
          <p:cNvSpPr>
            <a:spLocks noChangeArrowheads="1"/>
          </p:cNvSpPr>
          <p:nvPr/>
        </p:nvSpPr>
        <p:spPr bwMode="auto">
          <a:xfrm>
            <a:off x="6624638" y="2436813"/>
            <a:ext cx="885825" cy="184150"/>
          </a:xfrm>
          <a:prstGeom prst="rect">
            <a:avLst/>
          </a:prstGeom>
          <a:noFill/>
          <a:ln w="9525">
            <a:noFill/>
            <a:miter lim="800000"/>
            <a:headEnd/>
            <a:tailEnd/>
          </a:ln>
        </p:spPr>
        <p:txBody>
          <a:bodyPr>
            <a:spAutoFit/>
          </a:bodyPr>
          <a:lstStyle/>
          <a:p>
            <a:pPr algn="ctr" eaLnBrk="0" hangingPunct="0"/>
            <a:r>
              <a:rPr lang="en-US" sz="600" b="1" dirty="0" smtClean="0">
                <a:solidFill>
                  <a:srgbClr val="323232"/>
                </a:solidFill>
              </a:rPr>
              <a:t>Proactive Contact</a:t>
            </a:r>
          </a:p>
        </p:txBody>
      </p:sp>
      <p:sp>
        <p:nvSpPr>
          <p:cNvPr id="7202" name="Line 53"/>
          <p:cNvSpPr>
            <a:spLocks noChangeShapeType="1"/>
          </p:cNvSpPr>
          <p:nvPr/>
        </p:nvSpPr>
        <p:spPr bwMode="black">
          <a:xfrm>
            <a:off x="590550" y="2439988"/>
            <a:ext cx="381000" cy="190500"/>
          </a:xfrm>
          <a:prstGeom prst="line">
            <a:avLst/>
          </a:prstGeom>
          <a:noFill/>
          <a:ln w="19050">
            <a:solidFill>
              <a:srgbClr val="0000FF"/>
            </a:solidFill>
            <a:round/>
            <a:headEnd/>
            <a:tailEnd/>
          </a:ln>
        </p:spPr>
        <p:txBody>
          <a:bodyPr/>
          <a:lstStyle/>
          <a:p>
            <a:pPr algn="ctr"/>
            <a:endParaRPr lang="en-US" sz="1800" dirty="0" smtClean="0">
              <a:solidFill>
                <a:srgbClr val="F8F8F8"/>
              </a:solidFill>
            </a:endParaRPr>
          </a:p>
        </p:txBody>
      </p:sp>
      <p:sp>
        <p:nvSpPr>
          <p:cNvPr id="7203" name="Line 54"/>
          <p:cNvSpPr>
            <a:spLocks noChangeShapeType="1"/>
          </p:cNvSpPr>
          <p:nvPr/>
        </p:nvSpPr>
        <p:spPr bwMode="black">
          <a:xfrm>
            <a:off x="7000875" y="6164263"/>
            <a:ext cx="1066800" cy="0"/>
          </a:xfrm>
          <a:prstGeom prst="line">
            <a:avLst/>
          </a:prstGeom>
          <a:noFill/>
          <a:ln w="19050">
            <a:solidFill>
              <a:schemeClr val="accent1"/>
            </a:solidFill>
            <a:round/>
            <a:headEnd/>
            <a:tailEnd/>
          </a:ln>
        </p:spPr>
        <p:txBody>
          <a:bodyPr/>
          <a:lstStyle/>
          <a:p>
            <a:pPr algn="ctr"/>
            <a:endParaRPr lang="en-US" sz="1800" dirty="0" smtClean="0">
              <a:solidFill>
                <a:srgbClr val="F8F8F8"/>
              </a:solidFill>
            </a:endParaRPr>
          </a:p>
        </p:txBody>
      </p:sp>
      <p:sp>
        <p:nvSpPr>
          <p:cNvPr id="7204" name="Line 55"/>
          <p:cNvSpPr>
            <a:spLocks noChangeShapeType="1"/>
          </p:cNvSpPr>
          <p:nvPr/>
        </p:nvSpPr>
        <p:spPr bwMode="black">
          <a:xfrm flipV="1">
            <a:off x="1285875" y="2706688"/>
            <a:ext cx="495300" cy="0"/>
          </a:xfrm>
          <a:prstGeom prst="line">
            <a:avLst/>
          </a:prstGeom>
          <a:noFill/>
          <a:ln w="19050">
            <a:solidFill>
              <a:srgbClr val="0000FF"/>
            </a:solidFill>
            <a:round/>
            <a:headEnd/>
            <a:tailEnd/>
          </a:ln>
        </p:spPr>
        <p:txBody>
          <a:bodyPr/>
          <a:lstStyle/>
          <a:p>
            <a:pPr algn="ctr"/>
            <a:endParaRPr lang="en-US" sz="1800" dirty="0" smtClean="0">
              <a:solidFill>
                <a:srgbClr val="F8F8F8"/>
              </a:solidFill>
            </a:endParaRPr>
          </a:p>
        </p:txBody>
      </p:sp>
      <p:sp>
        <p:nvSpPr>
          <p:cNvPr id="7205" name="Line 56"/>
          <p:cNvSpPr>
            <a:spLocks noChangeShapeType="1"/>
          </p:cNvSpPr>
          <p:nvPr/>
        </p:nvSpPr>
        <p:spPr bwMode="black">
          <a:xfrm flipV="1">
            <a:off x="1895475" y="2363788"/>
            <a:ext cx="552450" cy="257175"/>
          </a:xfrm>
          <a:prstGeom prst="line">
            <a:avLst/>
          </a:prstGeom>
          <a:noFill/>
          <a:ln w="19050">
            <a:solidFill>
              <a:srgbClr val="0000FF"/>
            </a:solidFill>
            <a:round/>
            <a:headEnd/>
            <a:tailEnd/>
          </a:ln>
        </p:spPr>
        <p:txBody>
          <a:bodyPr/>
          <a:lstStyle/>
          <a:p>
            <a:pPr algn="ctr"/>
            <a:endParaRPr lang="en-US" sz="1800" dirty="0" smtClean="0">
              <a:solidFill>
                <a:srgbClr val="F8F8F8"/>
              </a:solidFill>
            </a:endParaRPr>
          </a:p>
        </p:txBody>
      </p:sp>
      <p:sp>
        <p:nvSpPr>
          <p:cNvPr id="7206" name="Line 57"/>
          <p:cNvSpPr>
            <a:spLocks noChangeShapeType="1"/>
          </p:cNvSpPr>
          <p:nvPr/>
        </p:nvSpPr>
        <p:spPr bwMode="black">
          <a:xfrm flipH="1">
            <a:off x="1009650" y="2763838"/>
            <a:ext cx="9525" cy="590550"/>
          </a:xfrm>
          <a:prstGeom prst="line">
            <a:avLst/>
          </a:prstGeom>
          <a:noFill/>
          <a:ln w="19050">
            <a:solidFill>
              <a:srgbClr val="0000FF"/>
            </a:solidFill>
            <a:round/>
            <a:headEnd/>
            <a:tailEnd/>
          </a:ln>
        </p:spPr>
        <p:txBody>
          <a:bodyPr/>
          <a:lstStyle/>
          <a:p>
            <a:pPr algn="ctr"/>
            <a:endParaRPr lang="en-US" sz="1800" dirty="0" smtClean="0">
              <a:solidFill>
                <a:srgbClr val="F8F8F8"/>
              </a:solidFill>
            </a:endParaRPr>
          </a:p>
        </p:txBody>
      </p:sp>
      <p:sp>
        <p:nvSpPr>
          <p:cNvPr id="7207" name="Line 58"/>
          <p:cNvSpPr>
            <a:spLocks noChangeShapeType="1"/>
          </p:cNvSpPr>
          <p:nvPr/>
        </p:nvSpPr>
        <p:spPr bwMode="black">
          <a:xfrm>
            <a:off x="3524250" y="2135188"/>
            <a:ext cx="466725" cy="9525"/>
          </a:xfrm>
          <a:prstGeom prst="line">
            <a:avLst/>
          </a:prstGeom>
          <a:noFill/>
          <a:ln w="19050">
            <a:solidFill>
              <a:srgbClr val="0000FF"/>
            </a:solidFill>
            <a:round/>
            <a:headEnd/>
            <a:tailEnd/>
          </a:ln>
        </p:spPr>
        <p:txBody>
          <a:bodyPr/>
          <a:lstStyle/>
          <a:p>
            <a:pPr algn="ctr"/>
            <a:endParaRPr lang="en-US" sz="1800" dirty="0" smtClean="0">
              <a:solidFill>
                <a:srgbClr val="F8F8F8"/>
              </a:solidFill>
            </a:endParaRPr>
          </a:p>
        </p:txBody>
      </p:sp>
      <p:sp>
        <p:nvSpPr>
          <p:cNvPr id="7208" name="Line 59"/>
          <p:cNvSpPr>
            <a:spLocks noChangeShapeType="1"/>
          </p:cNvSpPr>
          <p:nvPr/>
        </p:nvSpPr>
        <p:spPr bwMode="black">
          <a:xfrm>
            <a:off x="4133850" y="2144713"/>
            <a:ext cx="590550" cy="9525"/>
          </a:xfrm>
          <a:prstGeom prst="line">
            <a:avLst/>
          </a:prstGeom>
          <a:noFill/>
          <a:ln w="19050">
            <a:solidFill>
              <a:srgbClr val="0000FF"/>
            </a:solidFill>
            <a:round/>
            <a:headEnd/>
            <a:tailEnd/>
          </a:ln>
        </p:spPr>
        <p:txBody>
          <a:bodyPr/>
          <a:lstStyle/>
          <a:p>
            <a:pPr algn="ctr"/>
            <a:endParaRPr lang="en-US" sz="1800" dirty="0" smtClean="0">
              <a:solidFill>
                <a:srgbClr val="F8F8F8"/>
              </a:solidFill>
            </a:endParaRPr>
          </a:p>
        </p:txBody>
      </p:sp>
      <p:sp>
        <p:nvSpPr>
          <p:cNvPr id="7209" name="Line 60"/>
          <p:cNvSpPr>
            <a:spLocks noChangeShapeType="1"/>
          </p:cNvSpPr>
          <p:nvPr/>
        </p:nvSpPr>
        <p:spPr bwMode="black">
          <a:xfrm>
            <a:off x="7029450" y="6411913"/>
            <a:ext cx="1028700" cy="0"/>
          </a:xfrm>
          <a:prstGeom prst="line">
            <a:avLst/>
          </a:prstGeom>
          <a:noFill/>
          <a:ln w="19050">
            <a:solidFill>
              <a:srgbClr val="0000FF"/>
            </a:solidFill>
            <a:round/>
            <a:headEnd/>
            <a:tailEnd/>
          </a:ln>
        </p:spPr>
        <p:txBody>
          <a:bodyPr/>
          <a:lstStyle/>
          <a:p>
            <a:pPr algn="ctr"/>
            <a:endParaRPr lang="en-US" sz="1800" dirty="0" smtClean="0">
              <a:solidFill>
                <a:srgbClr val="F8F8F8"/>
              </a:solidFill>
            </a:endParaRPr>
          </a:p>
        </p:txBody>
      </p:sp>
      <p:grpSp>
        <p:nvGrpSpPr>
          <p:cNvPr id="9" name="Group 23"/>
          <p:cNvGrpSpPr>
            <a:grpSpLocks/>
          </p:cNvGrpSpPr>
          <p:nvPr/>
        </p:nvGrpSpPr>
        <p:grpSpPr bwMode="auto">
          <a:xfrm>
            <a:off x="142875" y="2130425"/>
            <a:ext cx="762000" cy="422275"/>
            <a:chOff x="2424" y="2478"/>
            <a:chExt cx="1191" cy="663"/>
          </a:xfrm>
        </p:grpSpPr>
        <p:pic>
          <p:nvPicPr>
            <p:cNvPr id="7278" name="Picture 24" descr="cloud"/>
            <p:cNvPicPr>
              <a:picLocks noChangeAspect="1" noChangeArrowheads="1"/>
            </p:cNvPicPr>
            <p:nvPr/>
          </p:nvPicPr>
          <p:blipFill>
            <a:blip r:embed="rId5" cstate="print"/>
            <a:srcRect/>
            <a:stretch>
              <a:fillRect/>
            </a:stretch>
          </p:blipFill>
          <p:spPr bwMode="auto">
            <a:xfrm>
              <a:off x="2424" y="2478"/>
              <a:ext cx="1191" cy="663"/>
            </a:xfrm>
            <a:prstGeom prst="rect">
              <a:avLst/>
            </a:prstGeom>
            <a:noFill/>
            <a:ln w="9525">
              <a:noFill/>
              <a:miter lim="800000"/>
              <a:headEnd/>
              <a:tailEnd/>
            </a:ln>
          </p:spPr>
        </p:pic>
        <p:sp>
          <p:nvSpPr>
            <p:cNvPr id="7279" name="Text Box 25"/>
            <p:cNvSpPr txBox="1">
              <a:spLocks noChangeArrowheads="1"/>
            </p:cNvSpPr>
            <p:nvPr/>
          </p:nvSpPr>
          <p:spPr bwMode="auto">
            <a:xfrm>
              <a:off x="2429" y="2565"/>
              <a:ext cx="1069" cy="404"/>
            </a:xfrm>
            <a:prstGeom prst="rect">
              <a:avLst/>
            </a:prstGeom>
            <a:noFill/>
            <a:ln w="9525">
              <a:noFill/>
              <a:miter lim="800000"/>
              <a:headEnd/>
              <a:tailEnd/>
            </a:ln>
          </p:spPr>
          <p:txBody>
            <a:bodyPr anchor="ctr">
              <a:spAutoFit/>
            </a:bodyPr>
            <a:lstStyle/>
            <a:p>
              <a:pPr algn="ctr">
                <a:lnSpc>
                  <a:spcPct val="90000"/>
                </a:lnSpc>
              </a:pPr>
              <a:r>
                <a:rPr lang="en-US" sz="600" b="1" dirty="0" smtClean="0">
                  <a:solidFill>
                    <a:srgbClr val="323232"/>
                  </a:solidFill>
                </a:rPr>
                <a:t>PSTN  (inbound)</a:t>
              </a:r>
            </a:p>
          </p:txBody>
        </p:sp>
      </p:grpSp>
      <p:pic>
        <p:nvPicPr>
          <p:cNvPr id="7211" name="Picture 53" descr="other-serve.png"/>
          <p:cNvPicPr>
            <a:picLocks noChangeAspect="1"/>
          </p:cNvPicPr>
          <p:nvPr/>
        </p:nvPicPr>
        <p:blipFill>
          <a:blip r:embed="rId6" cstate="print"/>
          <a:srcRect/>
          <a:stretch>
            <a:fillRect/>
          </a:stretch>
        </p:blipFill>
        <p:spPr bwMode="auto">
          <a:xfrm>
            <a:off x="882650" y="2541588"/>
            <a:ext cx="571500" cy="338137"/>
          </a:xfrm>
          <a:prstGeom prst="rect">
            <a:avLst/>
          </a:prstGeom>
          <a:noFill/>
          <a:ln w="9525">
            <a:noFill/>
            <a:miter lim="800000"/>
            <a:headEnd/>
            <a:tailEnd/>
          </a:ln>
        </p:spPr>
      </p:pic>
      <p:grpSp>
        <p:nvGrpSpPr>
          <p:cNvPr id="10" name="Group 23"/>
          <p:cNvGrpSpPr>
            <a:grpSpLocks/>
          </p:cNvGrpSpPr>
          <p:nvPr/>
        </p:nvGrpSpPr>
        <p:grpSpPr bwMode="auto">
          <a:xfrm>
            <a:off x="2322513" y="2101850"/>
            <a:ext cx="666750" cy="431800"/>
            <a:chOff x="2424" y="2478"/>
            <a:chExt cx="1191" cy="663"/>
          </a:xfrm>
        </p:grpSpPr>
        <p:pic>
          <p:nvPicPr>
            <p:cNvPr id="7276" name="Picture 24" descr="cloud"/>
            <p:cNvPicPr>
              <a:picLocks noChangeAspect="1" noChangeArrowheads="1"/>
            </p:cNvPicPr>
            <p:nvPr/>
          </p:nvPicPr>
          <p:blipFill>
            <a:blip r:embed="rId5" cstate="print"/>
            <a:srcRect/>
            <a:stretch>
              <a:fillRect/>
            </a:stretch>
          </p:blipFill>
          <p:spPr bwMode="auto">
            <a:xfrm>
              <a:off x="2424" y="2478"/>
              <a:ext cx="1191" cy="663"/>
            </a:xfrm>
            <a:prstGeom prst="rect">
              <a:avLst/>
            </a:prstGeom>
            <a:noFill/>
            <a:ln w="9525">
              <a:noFill/>
              <a:miter lim="800000"/>
              <a:headEnd/>
              <a:tailEnd/>
            </a:ln>
          </p:spPr>
        </p:pic>
        <p:sp>
          <p:nvSpPr>
            <p:cNvPr id="7277" name="Text Box 25"/>
            <p:cNvSpPr txBox="1">
              <a:spLocks noChangeArrowheads="1"/>
            </p:cNvSpPr>
            <p:nvPr/>
          </p:nvSpPr>
          <p:spPr bwMode="auto">
            <a:xfrm>
              <a:off x="2430" y="2569"/>
              <a:ext cx="1069" cy="394"/>
            </a:xfrm>
            <a:prstGeom prst="rect">
              <a:avLst/>
            </a:prstGeom>
            <a:noFill/>
            <a:ln w="9525">
              <a:noFill/>
              <a:miter lim="800000"/>
              <a:headEnd/>
              <a:tailEnd/>
            </a:ln>
          </p:spPr>
          <p:txBody>
            <a:bodyPr anchor="ctr">
              <a:spAutoFit/>
            </a:bodyPr>
            <a:lstStyle/>
            <a:p>
              <a:pPr algn="ctr">
                <a:lnSpc>
                  <a:spcPct val="90000"/>
                </a:lnSpc>
              </a:pPr>
              <a:r>
                <a:rPr lang="en-US" sz="600" b="1" dirty="0" smtClean="0">
                  <a:solidFill>
                    <a:srgbClr val="323232"/>
                  </a:solidFill>
                </a:rPr>
                <a:t>PSTN (outbound)</a:t>
              </a:r>
            </a:p>
          </p:txBody>
        </p:sp>
      </p:grpSp>
      <p:pic>
        <p:nvPicPr>
          <p:cNvPr id="7213" name="Picture 68"/>
          <p:cNvPicPr>
            <a:picLocks noChangeAspect="1" noChangeArrowheads="1"/>
          </p:cNvPicPr>
          <p:nvPr/>
        </p:nvPicPr>
        <p:blipFill>
          <a:blip r:embed="rId7" cstate="print"/>
          <a:srcRect/>
          <a:stretch>
            <a:fillRect/>
          </a:stretch>
        </p:blipFill>
        <p:spPr bwMode="black">
          <a:xfrm>
            <a:off x="1643063" y="2443163"/>
            <a:ext cx="352425" cy="501650"/>
          </a:xfrm>
          <a:prstGeom prst="rect">
            <a:avLst/>
          </a:prstGeom>
          <a:noFill/>
          <a:ln w="50800" algn="ctr">
            <a:noFill/>
            <a:miter lim="800000"/>
            <a:headEnd/>
            <a:tailEnd/>
          </a:ln>
        </p:spPr>
      </p:pic>
      <p:sp>
        <p:nvSpPr>
          <p:cNvPr id="104" name="AutoShape 80"/>
          <p:cNvSpPr>
            <a:spLocks noChangeArrowheads="1"/>
          </p:cNvSpPr>
          <p:nvPr/>
        </p:nvSpPr>
        <p:spPr bwMode="auto">
          <a:xfrm>
            <a:off x="1876425" y="2738438"/>
            <a:ext cx="114300" cy="241300"/>
          </a:xfrm>
          <a:prstGeom prst="can">
            <a:avLst>
              <a:gd name="adj" fmla="val 38622"/>
            </a:avLst>
          </a:prstGeom>
          <a:gradFill rotWithShape="1">
            <a:gsLst>
              <a:gs pos="0">
                <a:schemeClr val="accent6">
                  <a:lumMod val="60000"/>
                  <a:lumOff val="40000"/>
                </a:schemeClr>
              </a:gs>
              <a:gs pos="100000">
                <a:schemeClr val="bg2"/>
              </a:gs>
            </a:gsLst>
            <a:lin ang="2700000" scaled="1"/>
          </a:gradFill>
          <a:ln w="25400">
            <a:solidFill>
              <a:srgbClr val="7A7A81"/>
            </a:solidFill>
            <a:round/>
            <a:headEnd/>
            <a:tailEnd/>
          </a:ln>
          <a:effectLst/>
        </p:spPr>
        <p:txBody>
          <a:bodyPr wrap="none" tIns="90000" bIns="90000" anchor="ctr"/>
          <a:lstStyle/>
          <a:p>
            <a:pPr>
              <a:lnSpc>
                <a:spcPct val="90000"/>
              </a:lnSpc>
              <a:defRPr/>
            </a:pPr>
            <a:endParaRPr lang="en-US" sz="1800" dirty="0">
              <a:solidFill>
                <a:srgbClr val="F8F8F8"/>
              </a:solidFill>
            </a:endParaRPr>
          </a:p>
        </p:txBody>
      </p:sp>
      <p:sp>
        <p:nvSpPr>
          <p:cNvPr id="7215" name="Line 70"/>
          <p:cNvSpPr>
            <a:spLocks noChangeShapeType="1"/>
          </p:cNvSpPr>
          <p:nvPr/>
        </p:nvSpPr>
        <p:spPr bwMode="black">
          <a:xfrm flipV="1">
            <a:off x="4933950" y="1830388"/>
            <a:ext cx="504825" cy="266700"/>
          </a:xfrm>
          <a:prstGeom prst="line">
            <a:avLst/>
          </a:prstGeom>
          <a:noFill/>
          <a:ln w="19050">
            <a:solidFill>
              <a:srgbClr val="0000FF"/>
            </a:solidFill>
            <a:round/>
            <a:headEnd/>
            <a:tailEnd/>
          </a:ln>
        </p:spPr>
        <p:txBody>
          <a:bodyPr/>
          <a:lstStyle/>
          <a:p>
            <a:pPr algn="ctr"/>
            <a:endParaRPr lang="en-US" sz="1800" dirty="0" smtClean="0">
              <a:solidFill>
                <a:srgbClr val="F8F8F8"/>
              </a:solidFill>
            </a:endParaRPr>
          </a:p>
        </p:txBody>
      </p:sp>
      <p:sp>
        <p:nvSpPr>
          <p:cNvPr id="7216" name="Line 71"/>
          <p:cNvSpPr>
            <a:spLocks noChangeShapeType="1"/>
          </p:cNvSpPr>
          <p:nvPr/>
        </p:nvSpPr>
        <p:spPr bwMode="black">
          <a:xfrm>
            <a:off x="4886325" y="2220913"/>
            <a:ext cx="457200" cy="180975"/>
          </a:xfrm>
          <a:prstGeom prst="line">
            <a:avLst/>
          </a:prstGeom>
          <a:noFill/>
          <a:ln w="19050">
            <a:solidFill>
              <a:srgbClr val="0000FF"/>
            </a:solidFill>
            <a:round/>
            <a:headEnd/>
            <a:tailEnd/>
          </a:ln>
        </p:spPr>
        <p:txBody>
          <a:bodyPr/>
          <a:lstStyle/>
          <a:p>
            <a:pPr algn="ctr"/>
            <a:endParaRPr lang="en-US" sz="1800" dirty="0" smtClean="0">
              <a:solidFill>
                <a:srgbClr val="F8F8F8"/>
              </a:solidFill>
            </a:endParaRPr>
          </a:p>
        </p:txBody>
      </p:sp>
      <p:pic>
        <p:nvPicPr>
          <p:cNvPr id="7217" name="Picture 53" descr="other-serve.png"/>
          <p:cNvPicPr>
            <a:picLocks noChangeAspect="1"/>
          </p:cNvPicPr>
          <p:nvPr/>
        </p:nvPicPr>
        <p:blipFill>
          <a:blip r:embed="rId6" cstate="print"/>
          <a:srcRect/>
          <a:stretch>
            <a:fillRect/>
          </a:stretch>
        </p:blipFill>
        <p:spPr bwMode="auto">
          <a:xfrm>
            <a:off x="4568825" y="2008188"/>
            <a:ext cx="571500" cy="338137"/>
          </a:xfrm>
          <a:prstGeom prst="rect">
            <a:avLst/>
          </a:prstGeom>
          <a:noFill/>
          <a:ln w="9525">
            <a:noFill/>
            <a:miter lim="800000"/>
            <a:headEnd/>
            <a:tailEnd/>
          </a:ln>
        </p:spPr>
      </p:pic>
      <p:grpSp>
        <p:nvGrpSpPr>
          <p:cNvPr id="11" name="Group 23"/>
          <p:cNvGrpSpPr>
            <a:grpSpLocks/>
          </p:cNvGrpSpPr>
          <p:nvPr/>
        </p:nvGrpSpPr>
        <p:grpSpPr bwMode="auto">
          <a:xfrm>
            <a:off x="5294313" y="1616075"/>
            <a:ext cx="762000" cy="422275"/>
            <a:chOff x="2424" y="2478"/>
            <a:chExt cx="1191" cy="663"/>
          </a:xfrm>
        </p:grpSpPr>
        <p:pic>
          <p:nvPicPr>
            <p:cNvPr id="7274" name="Picture 24" descr="cloud"/>
            <p:cNvPicPr>
              <a:picLocks noChangeAspect="1" noChangeArrowheads="1"/>
            </p:cNvPicPr>
            <p:nvPr/>
          </p:nvPicPr>
          <p:blipFill>
            <a:blip r:embed="rId5" cstate="print"/>
            <a:srcRect/>
            <a:stretch>
              <a:fillRect/>
            </a:stretch>
          </p:blipFill>
          <p:spPr bwMode="auto">
            <a:xfrm>
              <a:off x="2424" y="2478"/>
              <a:ext cx="1191" cy="663"/>
            </a:xfrm>
            <a:prstGeom prst="rect">
              <a:avLst/>
            </a:prstGeom>
            <a:noFill/>
            <a:ln w="9525">
              <a:noFill/>
              <a:miter lim="800000"/>
              <a:headEnd/>
              <a:tailEnd/>
            </a:ln>
          </p:spPr>
        </p:pic>
        <p:sp>
          <p:nvSpPr>
            <p:cNvPr id="7275" name="Text Box 25"/>
            <p:cNvSpPr txBox="1">
              <a:spLocks noChangeArrowheads="1"/>
            </p:cNvSpPr>
            <p:nvPr/>
          </p:nvSpPr>
          <p:spPr bwMode="auto">
            <a:xfrm>
              <a:off x="2429" y="2565"/>
              <a:ext cx="1069" cy="404"/>
            </a:xfrm>
            <a:prstGeom prst="rect">
              <a:avLst/>
            </a:prstGeom>
            <a:noFill/>
            <a:ln w="9525">
              <a:noFill/>
              <a:miter lim="800000"/>
              <a:headEnd/>
              <a:tailEnd/>
            </a:ln>
          </p:spPr>
          <p:txBody>
            <a:bodyPr anchor="ctr">
              <a:spAutoFit/>
            </a:bodyPr>
            <a:lstStyle/>
            <a:p>
              <a:pPr algn="ctr">
                <a:lnSpc>
                  <a:spcPct val="90000"/>
                </a:lnSpc>
              </a:pPr>
              <a:r>
                <a:rPr lang="en-US" sz="600" b="1" dirty="0" smtClean="0">
                  <a:solidFill>
                    <a:srgbClr val="323232"/>
                  </a:solidFill>
                </a:rPr>
                <a:t>PSTN  (inbound)</a:t>
              </a:r>
            </a:p>
          </p:txBody>
        </p:sp>
      </p:grpSp>
      <p:pic>
        <p:nvPicPr>
          <p:cNvPr id="7219" name="Picture 80"/>
          <p:cNvPicPr>
            <a:picLocks noChangeAspect="1" noChangeArrowheads="1"/>
          </p:cNvPicPr>
          <p:nvPr/>
        </p:nvPicPr>
        <p:blipFill>
          <a:blip r:embed="rId7" cstate="print"/>
          <a:srcRect/>
          <a:stretch>
            <a:fillRect/>
          </a:stretch>
        </p:blipFill>
        <p:spPr bwMode="black">
          <a:xfrm>
            <a:off x="3862388" y="1938338"/>
            <a:ext cx="352425" cy="501650"/>
          </a:xfrm>
          <a:prstGeom prst="rect">
            <a:avLst/>
          </a:prstGeom>
          <a:noFill/>
          <a:ln w="50800" algn="ctr">
            <a:noFill/>
            <a:miter lim="800000"/>
            <a:headEnd/>
            <a:tailEnd/>
          </a:ln>
        </p:spPr>
      </p:pic>
      <p:grpSp>
        <p:nvGrpSpPr>
          <p:cNvPr id="12" name="Group 23"/>
          <p:cNvGrpSpPr>
            <a:grpSpLocks/>
          </p:cNvGrpSpPr>
          <p:nvPr/>
        </p:nvGrpSpPr>
        <p:grpSpPr bwMode="auto">
          <a:xfrm>
            <a:off x="3008313" y="1958975"/>
            <a:ext cx="666750" cy="431800"/>
            <a:chOff x="2424" y="2478"/>
            <a:chExt cx="1191" cy="663"/>
          </a:xfrm>
        </p:grpSpPr>
        <p:pic>
          <p:nvPicPr>
            <p:cNvPr id="7272" name="Picture 24" descr="cloud"/>
            <p:cNvPicPr>
              <a:picLocks noChangeAspect="1" noChangeArrowheads="1"/>
            </p:cNvPicPr>
            <p:nvPr/>
          </p:nvPicPr>
          <p:blipFill>
            <a:blip r:embed="rId5" cstate="print"/>
            <a:srcRect/>
            <a:stretch>
              <a:fillRect/>
            </a:stretch>
          </p:blipFill>
          <p:spPr bwMode="auto">
            <a:xfrm>
              <a:off x="2424" y="2478"/>
              <a:ext cx="1191" cy="663"/>
            </a:xfrm>
            <a:prstGeom prst="rect">
              <a:avLst/>
            </a:prstGeom>
            <a:noFill/>
            <a:ln w="9525">
              <a:noFill/>
              <a:miter lim="800000"/>
              <a:headEnd/>
              <a:tailEnd/>
            </a:ln>
          </p:spPr>
        </p:pic>
        <p:sp>
          <p:nvSpPr>
            <p:cNvPr id="7273" name="Text Box 25"/>
            <p:cNvSpPr txBox="1">
              <a:spLocks noChangeArrowheads="1"/>
            </p:cNvSpPr>
            <p:nvPr/>
          </p:nvSpPr>
          <p:spPr bwMode="auto">
            <a:xfrm>
              <a:off x="2430" y="2569"/>
              <a:ext cx="1069" cy="394"/>
            </a:xfrm>
            <a:prstGeom prst="rect">
              <a:avLst/>
            </a:prstGeom>
            <a:noFill/>
            <a:ln w="9525">
              <a:noFill/>
              <a:miter lim="800000"/>
              <a:headEnd/>
              <a:tailEnd/>
            </a:ln>
          </p:spPr>
          <p:txBody>
            <a:bodyPr anchor="ctr">
              <a:spAutoFit/>
            </a:bodyPr>
            <a:lstStyle/>
            <a:p>
              <a:pPr algn="ctr">
                <a:lnSpc>
                  <a:spcPct val="90000"/>
                </a:lnSpc>
              </a:pPr>
              <a:r>
                <a:rPr lang="en-US" sz="600" b="1" dirty="0" smtClean="0">
                  <a:solidFill>
                    <a:srgbClr val="323232"/>
                  </a:solidFill>
                </a:rPr>
                <a:t>PSTN (outbound)</a:t>
              </a:r>
            </a:p>
          </p:txBody>
        </p:sp>
      </p:grpSp>
      <p:sp>
        <p:nvSpPr>
          <p:cNvPr id="7221" name="Line 84"/>
          <p:cNvSpPr>
            <a:spLocks noChangeShapeType="1"/>
          </p:cNvSpPr>
          <p:nvPr/>
        </p:nvSpPr>
        <p:spPr bwMode="black">
          <a:xfrm flipV="1">
            <a:off x="7924800" y="2487613"/>
            <a:ext cx="504825" cy="266700"/>
          </a:xfrm>
          <a:prstGeom prst="line">
            <a:avLst/>
          </a:prstGeom>
          <a:noFill/>
          <a:ln w="19050">
            <a:solidFill>
              <a:srgbClr val="0000FF"/>
            </a:solidFill>
            <a:round/>
            <a:headEnd/>
            <a:tailEnd/>
          </a:ln>
        </p:spPr>
        <p:txBody>
          <a:bodyPr/>
          <a:lstStyle/>
          <a:p>
            <a:pPr algn="ctr"/>
            <a:endParaRPr lang="en-US" sz="1800" dirty="0" smtClean="0">
              <a:solidFill>
                <a:srgbClr val="F8F8F8"/>
              </a:solidFill>
            </a:endParaRPr>
          </a:p>
        </p:txBody>
      </p:sp>
      <p:sp>
        <p:nvSpPr>
          <p:cNvPr id="7222" name="Line 85"/>
          <p:cNvSpPr>
            <a:spLocks noChangeShapeType="1"/>
          </p:cNvSpPr>
          <p:nvPr/>
        </p:nvSpPr>
        <p:spPr bwMode="black">
          <a:xfrm>
            <a:off x="7134225" y="2811463"/>
            <a:ext cx="590550" cy="9525"/>
          </a:xfrm>
          <a:prstGeom prst="line">
            <a:avLst/>
          </a:prstGeom>
          <a:noFill/>
          <a:ln w="19050">
            <a:solidFill>
              <a:srgbClr val="0000FF"/>
            </a:solidFill>
            <a:round/>
            <a:headEnd/>
            <a:tailEnd/>
          </a:ln>
        </p:spPr>
        <p:txBody>
          <a:bodyPr/>
          <a:lstStyle/>
          <a:p>
            <a:pPr algn="ctr"/>
            <a:endParaRPr lang="en-US" sz="1800" dirty="0" smtClean="0">
              <a:solidFill>
                <a:srgbClr val="F8F8F8"/>
              </a:solidFill>
            </a:endParaRPr>
          </a:p>
        </p:txBody>
      </p:sp>
      <p:sp>
        <p:nvSpPr>
          <p:cNvPr id="7223" name="Line 86"/>
          <p:cNvSpPr>
            <a:spLocks noChangeShapeType="1"/>
          </p:cNvSpPr>
          <p:nvPr/>
        </p:nvSpPr>
        <p:spPr bwMode="black">
          <a:xfrm flipH="1">
            <a:off x="7848600" y="2849563"/>
            <a:ext cx="9525" cy="590550"/>
          </a:xfrm>
          <a:prstGeom prst="line">
            <a:avLst/>
          </a:prstGeom>
          <a:noFill/>
          <a:ln w="19050">
            <a:solidFill>
              <a:srgbClr val="0000FF"/>
            </a:solidFill>
            <a:round/>
            <a:headEnd/>
            <a:tailEnd/>
          </a:ln>
        </p:spPr>
        <p:txBody>
          <a:bodyPr/>
          <a:lstStyle/>
          <a:p>
            <a:pPr algn="ctr"/>
            <a:endParaRPr lang="en-US" sz="1800" dirty="0" smtClean="0">
              <a:solidFill>
                <a:srgbClr val="F8F8F8"/>
              </a:solidFill>
            </a:endParaRPr>
          </a:p>
        </p:txBody>
      </p:sp>
      <p:sp>
        <p:nvSpPr>
          <p:cNvPr id="7224" name="Line 87"/>
          <p:cNvSpPr>
            <a:spLocks noChangeShapeType="1"/>
          </p:cNvSpPr>
          <p:nvPr/>
        </p:nvSpPr>
        <p:spPr bwMode="black">
          <a:xfrm>
            <a:off x="6496050" y="2525713"/>
            <a:ext cx="457200" cy="276225"/>
          </a:xfrm>
          <a:prstGeom prst="line">
            <a:avLst/>
          </a:prstGeom>
          <a:noFill/>
          <a:ln w="19050">
            <a:solidFill>
              <a:srgbClr val="0000FF"/>
            </a:solidFill>
            <a:round/>
            <a:headEnd/>
            <a:tailEnd/>
          </a:ln>
        </p:spPr>
        <p:txBody>
          <a:bodyPr/>
          <a:lstStyle/>
          <a:p>
            <a:pPr algn="ctr"/>
            <a:endParaRPr lang="en-US" sz="1800" dirty="0" smtClean="0">
              <a:solidFill>
                <a:srgbClr val="F8F8F8"/>
              </a:solidFill>
            </a:endParaRPr>
          </a:p>
        </p:txBody>
      </p:sp>
      <p:grpSp>
        <p:nvGrpSpPr>
          <p:cNvPr id="13" name="Group 23"/>
          <p:cNvGrpSpPr>
            <a:grpSpLocks/>
          </p:cNvGrpSpPr>
          <p:nvPr/>
        </p:nvGrpSpPr>
        <p:grpSpPr bwMode="auto">
          <a:xfrm>
            <a:off x="6046788" y="2311400"/>
            <a:ext cx="666750" cy="431800"/>
            <a:chOff x="2424" y="2478"/>
            <a:chExt cx="1191" cy="663"/>
          </a:xfrm>
        </p:grpSpPr>
        <p:pic>
          <p:nvPicPr>
            <p:cNvPr id="7270" name="Picture 24" descr="cloud"/>
            <p:cNvPicPr>
              <a:picLocks noChangeAspect="1" noChangeArrowheads="1"/>
            </p:cNvPicPr>
            <p:nvPr/>
          </p:nvPicPr>
          <p:blipFill>
            <a:blip r:embed="rId5" cstate="print"/>
            <a:srcRect/>
            <a:stretch>
              <a:fillRect/>
            </a:stretch>
          </p:blipFill>
          <p:spPr bwMode="auto">
            <a:xfrm>
              <a:off x="2424" y="2478"/>
              <a:ext cx="1191" cy="663"/>
            </a:xfrm>
            <a:prstGeom prst="rect">
              <a:avLst/>
            </a:prstGeom>
            <a:noFill/>
            <a:ln w="9525">
              <a:noFill/>
              <a:miter lim="800000"/>
              <a:headEnd/>
              <a:tailEnd/>
            </a:ln>
          </p:spPr>
        </p:pic>
        <p:sp>
          <p:nvSpPr>
            <p:cNvPr id="7271" name="Text Box 25"/>
            <p:cNvSpPr txBox="1">
              <a:spLocks noChangeArrowheads="1"/>
            </p:cNvSpPr>
            <p:nvPr/>
          </p:nvSpPr>
          <p:spPr bwMode="auto">
            <a:xfrm>
              <a:off x="2430" y="2569"/>
              <a:ext cx="1069" cy="394"/>
            </a:xfrm>
            <a:prstGeom prst="rect">
              <a:avLst/>
            </a:prstGeom>
            <a:noFill/>
            <a:ln w="9525">
              <a:noFill/>
              <a:miter lim="800000"/>
              <a:headEnd/>
              <a:tailEnd/>
            </a:ln>
          </p:spPr>
          <p:txBody>
            <a:bodyPr anchor="ctr">
              <a:spAutoFit/>
            </a:bodyPr>
            <a:lstStyle/>
            <a:p>
              <a:pPr algn="ctr">
                <a:lnSpc>
                  <a:spcPct val="90000"/>
                </a:lnSpc>
              </a:pPr>
              <a:r>
                <a:rPr lang="en-US" sz="600" b="1" dirty="0" smtClean="0">
                  <a:solidFill>
                    <a:srgbClr val="323232"/>
                  </a:solidFill>
                </a:rPr>
                <a:t>PSTN (outbound)</a:t>
              </a:r>
            </a:p>
          </p:txBody>
        </p:sp>
      </p:grpSp>
      <p:pic>
        <p:nvPicPr>
          <p:cNvPr id="7226" name="Picture 91"/>
          <p:cNvPicPr>
            <a:picLocks noChangeAspect="1" noChangeArrowheads="1"/>
          </p:cNvPicPr>
          <p:nvPr/>
        </p:nvPicPr>
        <p:blipFill>
          <a:blip r:embed="rId7" cstate="print"/>
          <a:srcRect/>
          <a:stretch>
            <a:fillRect/>
          </a:stretch>
        </p:blipFill>
        <p:spPr bwMode="black">
          <a:xfrm>
            <a:off x="6872288" y="2595563"/>
            <a:ext cx="352425" cy="501650"/>
          </a:xfrm>
          <a:prstGeom prst="rect">
            <a:avLst/>
          </a:prstGeom>
          <a:noFill/>
          <a:ln w="50800" algn="ctr">
            <a:noFill/>
            <a:miter lim="800000"/>
            <a:headEnd/>
            <a:tailEnd/>
          </a:ln>
        </p:spPr>
      </p:pic>
      <p:pic>
        <p:nvPicPr>
          <p:cNvPr id="7227" name="Picture 53" descr="other-serve.png"/>
          <p:cNvPicPr>
            <a:picLocks noChangeAspect="1"/>
          </p:cNvPicPr>
          <p:nvPr/>
        </p:nvPicPr>
        <p:blipFill>
          <a:blip r:embed="rId6" cstate="print"/>
          <a:srcRect/>
          <a:stretch>
            <a:fillRect/>
          </a:stretch>
        </p:blipFill>
        <p:spPr bwMode="auto">
          <a:xfrm>
            <a:off x="7578725" y="2665413"/>
            <a:ext cx="571500" cy="338137"/>
          </a:xfrm>
          <a:prstGeom prst="rect">
            <a:avLst/>
          </a:prstGeom>
          <a:noFill/>
          <a:ln w="9525">
            <a:noFill/>
            <a:miter lim="800000"/>
            <a:headEnd/>
            <a:tailEnd/>
          </a:ln>
        </p:spPr>
      </p:pic>
      <p:grpSp>
        <p:nvGrpSpPr>
          <p:cNvPr id="14" name="Group 23"/>
          <p:cNvGrpSpPr>
            <a:grpSpLocks/>
          </p:cNvGrpSpPr>
          <p:nvPr/>
        </p:nvGrpSpPr>
        <p:grpSpPr bwMode="auto">
          <a:xfrm>
            <a:off x="8104188" y="2311400"/>
            <a:ext cx="762000" cy="422275"/>
            <a:chOff x="2424" y="2478"/>
            <a:chExt cx="1191" cy="663"/>
          </a:xfrm>
        </p:grpSpPr>
        <p:pic>
          <p:nvPicPr>
            <p:cNvPr id="7268" name="Picture 24" descr="cloud"/>
            <p:cNvPicPr>
              <a:picLocks noChangeAspect="1" noChangeArrowheads="1"/>
            </p:cNvPicPr>
            <p:nvPr/>
          </p:nvPicPr>
          <p:blipFill>
            <a:blip r:embed="rId5" cstate="print"/>
            <a:srcRect/>
            <a:stretch>
              <a:fillRect/>
            </a:stretch>
          </p:blipFill>
          <p:spPr bwMode="auto">
            <a:xfrm>
              <a:off x="2424" y="2478"/>
              <a:ext cx="1191" cy="663"/>
            </a:xfrm>
            <a:prstGeom prst="rect">
              <a:avLst/>
            </a:prstGeom>
            <a:noFill/>
            <a:ln w="9525">
              <a:noFill/>
              <a:miter lim="800000"/>
              <a:headEnd/>
              <a:tailEnd/>
            </a:ln>
          </p:spPr>
        </p:pic>
        <p:sp>
          <p:nvSpPr>
            <p:cNvPr id="7269" name="Text Box 25"/>
            <p:cNvSpPr txBox="1">
              <a:spLocks noChangeArrowheads="1"/>
            </p:cNvSpPr>
            <p:nvPr/>
          </p:nvSpPr>
          <p:spPr bwMode="auto">
            <a:xfrm>
              <a:off x="2429" y="2565"/>
              <a:ext cx="1069" cy="404"/>
            </a:xfrm>
            <a:prstGeom prst="rect">
              <a:avLst/>
            </a:prstGeom>
            <a:noFill/>
            <a:ln w="9525">
              <a:noFill/>
              <a:miter lim="800000"/>
              <a:headEnd/>
              <a:tailEnd/>
            </a:ln>
          </p:spPr>
          <p:txBody>
            <a:bodyPr anchor="ctr">
              <a:spAutoFit/>
            </a:bodyPr>
            <a:lstStyle/>
            <a:p>
              <a:pPr algn="ctr">
                <a:lnSpc>
                  <a:spcPct val="90000"/>
                </a:lnSpc>
              </a:pPr>
              <a:r>
                <a:rPr lang="en-US" sz="600" b="1" dirty="0" smtClean="0">
                  <a:solidFill>
                    <a:srgbClr val="323232"/>
                  </a:solidFill>
                </a:rPr>
                <a:t>PSTN  (inbound)</a:t>
              </a:r>
            </a:p>
          </p:txBody>
        </p:sp>
      </p:grpSp>
      <p:sp>
        <p:nvSpPr>
          <p:cNvPr id="7229" name="Text Box 15"/>
          <p:cNvSpPr txBox="1">
            <a:spLocks noChangeArrowheads="1"/>
          </p:cNvSpPr>
          <p:nvPr/>
        </p:nvSpPr>
        <p:spPr bwMode="auto">
          <a:xfrm>
            <a:off x="7570788" y="3810000"/>
            <a:ext cx="760412" cy="296863"/>
          </a:xfrm>
          <a:prstGeom prst="rect">
            <a:avLst/>
          </a:prstGeom>
          <a:noFill/>
          <a:ln w="9525">
            <a:noFill/>
            <a:miter lim="800000"/>
            <a:headEnd/>
            <a:tailEnd/>
          </a:ln>
        </p:spPr>
        <p:txBody>
          <a:bodyPr>
            <a:spAutoFit/>
          </a:bodyPr>
          <a:lstStyle/>
          <a:p>
            <a:pPr algn="ctr">
              <a:lnSpc>
                <a:spcPct val="95000"/>
              </a:lnSpc>
            </a:pPr>
            <a:r>
              <a:rPr lang="en-US" sz="600" b="1" dirty="0" smtClean="0">
                <a:solidFill>
                  <a:srgbClr val="323232"/>
                </a:solidFill>
              </a:rPr>
              <a:t>Agent</a:t>
            </a:r>
            <a:r>
              <a:rPr lang="en-US" sz="700" b="1" dirty="0" smtClean="0">
                <a:solidFill>
                  <a:srgbClr val="323232"/>
                </a:solidFill>
              </a:rPr>
              <a:t> </a:t>
            </a:r>
            <a:r>
              <a:rPr lang="en-US" sz="600" b="1" dirty="0" smtClean="0">
                <a:solidFill>
                  <a:srgbClr val="323232"/>
                </a:solidFill>
              </a:rPr>
              <a:t>Pool</a:t>
            </a:r>
            <a:r>
              <a:rPr lang="en-US" sz="700" b="1" dirty="0" smtClean="0">
                <a:solidFill>
                  <a:srgbClr val="323232"/>
                </a:solidFill>
              </a:rPr>
              <a:t/>
            </a:r>
            <a:br>
              <a:rPr lang="en-US" sz="700" b="1" dirty="0" smtClean="0">
                <a:solidFill>
                  <a:srgbClr val="323232"/>
                </a:solidFill>
              </a:rPr>
            </a:br>
            <a:endParaRPr lang="en-US" sz="700" b="1" dirty="0" smtClean="0">
              <a:solidFill>
                <a:srgbClr val="323232"/>
              </a:solidFill>
            </a:endParaRPr>
          </a:p>
        </p:txBody>
      </p:sp>
      <p:grpSp>
        <p:nvGrpSpPr>
          <p:cNvPr id="15" name="Group 34"/>
          <p:cNvGrpSpPr>
            <a:grpSpLocks/>
          </p:cNvGrpSpPr>
          <p:nvPr/>
        </p:nvGrpSpPr>
        <p:grpSpPr bwMode="auto">
          <a:xfrm>
            <a:off x="7610475" y="3449638"/>
            <a:ext cx="657225" cy="409575"/>
            <a:chOff x="4704" y="1632"/>
            <a:chExt cx="846" cy="467"/>
          </a:xfrm>
        </p:grpSpPr>
        <p:sp>
          <p:nvSpPr>
            <p:cNvPr id="107" name="Oval 35"/>
            <p:cNvSpPr>
              <a:spLocks noChangeArrowheads="1"/>
            </p:cNvSpPr>
            <p:nvPr/>
          </p:nvSpPr>
          <p:spPr bwMode="auto">
            <a:xfrm>
              <a:off x="4704" y="1632"/>
              <a:ext cx="846" cy="467"/>
            </a:xfrm>
            <a:prstGeom prst="ellipse">
              <a:avLst/>
            </a:prstGeom>
            <a:gradFill rotWithShape="1">
              <a:gsLst>
                <a:gs pos="0">
                  <a:srgbClr val="FFFFFF"/>
                </a:gs>
                <a:gs pos="100000">
                  <a:srgbClr val="CCFFFF"/>
                </a:gs>
              </a:gsLst>
              <a:path path="shape">
                <a:fillToRect l="50000" t="50000" r="50000" b="50000"/>
              </a:path>
            </a:gradFill>
            <a:ln w="9525">
              <a:solidFill>
                <a:srgbClr val="CCFFFF"/>
              </a:solidFill>
              <a:round/>
              <a:headEnd/>
              <a:tailEnd/>
            </a:ln>
          </p:spPr>
          <p:txBody>
            <a:bodyPr anchor="ctr"/>
            <a:lstStyle/>
            <a:p>
              <a:pPr algn="ctr">
                <a:defRPr/>
              </a:pPr>
              <a:endParaRPr lang="en-US" sz="1050" dirty="0">
                <a:solidFill>
                  <a:srgbClr val="F8F8F8"/>
                </a:solidFill>
              </a:endParaRPr>
            </a:p>
          </p:txBody>
        </p:sp>
        <p:pic>
          <p:nvPicPr>
            <p:cNvPr id="7258" name="Picture 36"/>
            <p:cNvPicPr>
              <a:picLocks noChangeAspect="1" noChangeArrowheads="1"/>
            </p:cNvPicPr>
            <p:nvPr/>
          </p:nvPicPr>
          <p:blipFill>
            <a:blip r:embed="rId8" cstate="print"/>
            <a:srcRect/>
            <a:stretch>
              <a:fillRect/>
            </a:stretch>
          </p:blipFill>
          <p:spPr bwMode="auto">
            <a:xfrm>
              <a:off x="4964" y="1691"/>
              <a:ext cx="97" cy="102"/>
            </a:xfrm>
            <a:prstGeom prst="rect">
              <a:avLst/>
            </a:prstGeom>
            <a:noFill/>
            <a:ln w="9525">
              <a:noFill/>
              <a:miter lim="800000"/>
              <a:headEnd/>
              <a:tailEnd/>
            </a:ln>
          </p:spPr>
        </p:pic>
        <p:pic>
          <p:nvPicPr>
            <p:cNvPr id="7259" name="Picture 37"/>
            <p:cNvPicPr>
              <a:picLocks noChangeAspect="1" noChangeArrowheads="1"/>
            </p:cNvPicPr>
            <p:nvPr/>
          </p:nvPicPr>
          <p:blipFill>
            <a:blip r:embed="rId9" cstate="print"/>
            <a:srcRect/>
            <a:stretch>
              <a:fillRect/>
            </a:stretch>
          </p:blipFill>
          <p:spPr bwMode="auto">
            <a:xfrm>
              <a:off x="4866" y="1739"/>
              <a:ext cx="96" cy="101"/>
            </a:xfrm>
            <a:prstGeom prst="rect">
              <a:avLst/>
            </a:prstGeom>
            <a:noFill/>
            <a:ln w="9525">
              <a:noFill/>
              <a:miter lim="800000"/>
              <a:headEnd/>
              <a:tailEnd/>
            </a:ln>
          </p:spPr>
        </p:pic>
        <p:pic>
          <p:nvPicPr>
            <p:cNvPr id="7260" name="Picture 38"/>
            <p:cNvPicPr>
              <a:picLocks noChangeAspect="1" noChangeArrowheads="1"/>
            </p:cNvPicPr>
            <p:nvPr/>
          </p:nvPicPr>
          <p:blipFill>
            <a:blip r:embed="rId9" cstate="print"/>
            <a:srcRect/>
            <a:stretch>
              <a:fillRect/>
            </a:stretch>
          </p:blipFill>
          <p:spPr bwMode="auto">
            <a:xfrm>
              <a:off x="5174" y="1696"/>
              <a:ext cx="96" cy="101"/>
            </a:xfrm>
            <a:prstGeom prst="rect">
              <a:avLst/>
            </a:prstGeom>
            <a:noFill/>
            <a:ln w="9525">
              <a:noFill/>
              <a:miter lim="800000"/>
              <a:headEnd/>
              <a:tailEnd/>
            </a:ln>
          </p:spPr>
        </p:pic>
        <p:pic>
          <p:nvPicPr>
            <p:cNvPr id="7261" name="Picture 39"/>
            <p:cNvPicPr>
              <a:picLocks noChangeAspect="1" noChangeArrowheads="1"/>
            </p:cNvPicPr>
            <p:nvPr/>
          </p:nvPicPr>
          <p:blipFill>
            <a:blip r:embed="rId9" cstate="print"/>
            <a:srcRect/>
            <a:stretch>
              <a:fillRect/>
            </a:stretch>
          </p:blipFill>
          <p:spPr bwMode="auto">
            <a:xfrm>
              <a:off x="5069" y="1666"/>
              <a:ext cx="97" cy="101"/>
            </a:xfrm>
            <a:prstGeom prst="rect">
              <a:avLst/>
            </a:prstGeom>
            <a:solidFill>
              <a:srgbClr val="DB8A13">
                <a:alpha val="72156"/>
              </a:srgbClr>
            </a:solidFill>
            <a:ln w="9525">
              <a:noFill/>
              <a:miter lim="800000"/>
              <a:headEnd/>
              <a:tailEnd/>
            </a:ln>
          </p:spPr>
        </p:pic>
        <p:pic>
          <p:nvPicPr>
            <p:cNvPr id="7262" name="Picture 40"/>
            <p:cNvPicPr>
              <a:picLocks noChangeAspect="1" noChangeArrowheads="1"/>
            </p:cNvPicPr>
            <p:nvPr/>
          </p:nvPicPr>
          <p:blipFill>
            <a:blip r:embed="rId9" cstate="print"/>
            <a:srcRect/>
            <a:stretch>
              <a:fillRect/>
            </a:stretch>
          </p:blipFill>
          <p:spPr bwMode="auto">
            <a:xfrm>
              <a:off x="5283" y="1731"/>
              <a:ext cx="96" cy="101"/>
            </a:xfrm>
            <a:prstGeom prst="rect">
              <a:avLst/>
            </a:prstGeom>
            <a:noFill/>
            <a:ln w="9525">
              <a:noFill/>
              <a:miter lim="800000"/>
              <a:headEnd/>
              <a:tailEnd/>
            </a:ln>
          </p:spPr>
        </p:pic>
        <p:pic>
          <p:nvPicPr>
            <p:cNvPr id="7263" name="Picture 41"/>
            <p:cNvPicPr>
              <a:picLocks noChangeAspect="1" noChangeArrowheads="1"/>
            </p:cNvPicPr>
            <p:nvPr/>
          </p:nvPicPr>
          <p:blipFill>
            <a:blip r:embed="rId8" cstate="print"/>
            <a:srcRect/>
            <a:stretch>
              <a:fillRect/>
            </a:stretch>
          </p:blipFill>
          <p:spPr bwMode="auto">
            <a:xfrm>
              <a:off x="4975" y="1810"/>
              <a:ext cx="96" cy="102"/>
            </a:xfrm>
            <a:prstGeom prst="rect">
              <a:avLst/>
            </a:prstGeom>
            <a:noFill/>
            <a:ln w="9525">
              <a:noFill/>
              <a:miter lim="800000"/>
              <a:headEnd/>
              <a:tailEnd/>
            </a:ln>
          </p:spPr>
        </p:pic>
        <p:pic>
          <p:nvPicPr>
            <p:cNvPr id="7264" name="Picture 42"/>
            <p:cNvPicPr>
              <a:picLocks noChangeAspect="1" noChangeArrowheads="1"/>
            </p:cNvPicPr>
            <p:nvPr/>
          </p:nvPicPr>
          <p:blipFill>
            <a:blip r:embed="rId8" cstate="print"/>
            <a:srcRect/>
            <a:stretch>
              <a:fillRect/>
            </a:stretch>
          </p:blipFill>
          <p:spPr bwMode="auto">
            <a:xfrm>
              <a:off x="4876" y="1858"/>
              <a:ext cx="97" cy="102"/>
            </a:xfrm>
            <a:prstGeom prst="rect">
              <a:avLst/>
            </a:prstGeom>
            <a:noFill/>
            <a:ln w="9525">
              <a:noFill/>
              <a:miter lim="800000"/>
              <a:headEnd/>
              <a:tailEnd/>
            </a:ln>
          </p:spPr>
        </p:pic>
        <p:pic>
          <p:nvPicPr>
            <p:cNvPr id="7265" name="Picture 43"/>
            <p:cNvPicPr>
              <a:picLocks noChangeAspect="1" noChangeArrowheads="1"/>
            </p:cNvPicPr>
            <p:nvPr/>
          </p:nvPicPr>
          <p:blipFill>
            <a:blip r:embed="rId9" cstate="print"/>
            <a:srcRect/>
            <a:stretch>
              <a:fillRect/>
            </a:stretch>
          </p:blipFill>
          <p:spPr bwMode="auto">
            <a:xfrm>
              <a:off x="5184" y="1816"/>
              <a:ext cx="97" cy="101"/>
            </a:xfrm>
            <a:prstGeom prst="rect">
              <a:avLst/>
            </a:prstGeom>
            <a:noFill/>
            <a:ln w="9525">
              <a:noFill/>
              <a:miter lim="800000"/>
              <a:headEnd/>
              <a:tailEnd/>
            </a:ln>
          </p:spPr>
        </p:pic>
        <p:pic>
          <p:nvPicPr>
            <p:cNvPr id="7266" name="Picture 44"/>
            <p:cNvPicPr>
              <a:picLocks noChangeAspect="1" noChangeArrowheads="1"/>
            </p:cNvPicPr>
            <p:nvPr/>
          </p:nvPicPr>
          <p:blipFill>
            <a:blip r:embed="rId9" cstate="print"/>
            <a:srcRect/>
            <a:stretch>
              <a:fillRect/>
            </a:stretch>
          </p:blipFill>
          <p:spPr bwMode="auto">
            <a:xfrm>
              <a:off x="5080" y="1785"/>
              <a:ext cx="96" cy="101"/>
            </a:xfrm>
            <a:prstGeom prst="rect">
              <a:avLst/>
            </a:prstGeom>
            <a:solidFill>
              <a:srgbClr val="DB8A13">
                <a:alpha val="72156"/>
              </a:srgbClr>
            </a:solidFill>
            <a:ln w="9525">
              <a:noFill/>
              <a:miter lim="800000"/>
              <a:headEnd/>
              <a:tailEnd/>
            </a:ln>
          </p:spPr>
        </p:pic>
        <p:pic>
          <p:nvPicPr>
            <p:cNvPr id="7267" name="Picture 45"/>
            <p:cNvPicPr>
              <a:picLocks noChangeAspect="1" noChangeArrowheads="1"/>
            </p:cNvPicPr>
            <p:nvPr/>
          </p:nvPicPr>
          <p:blipFill>
            <a:blip r:embed="rId9" cstate="print"/>
            <a:srcRect/>
            <a:stretch>
              <a:fillRect/>
            </a:stretch>
          </p:blipFill>
          <p:spPr bwMode="auto">
            <a:xfrm>
              <a:off x="5293" y="1850"/>
              <a:ext cx="97" cy="101"/>
            </a:xfrm>
            <a:prstGeom prst="rect">
              <a:avLst/>
            </a:prstGeom>
            <a:noFill/>
            <a:ln w="9525">
              <a:noFill/>
              <a:miter lim="800000"/>
              <a:headEnd/>
              <a:tailEnd/>
            </a:ln>
          </p:spPr>
        </p:pic>
      </p:grpSp>
      <p:sp>
        <p:nvSpPr>
          <p:cNvPr id="7231" name="Text Box 15"/>
          <p:cNvSpPr txBox="1">
            <a:spLocks noChangeArrowheads="1"/>
          </p:cNvSpPr>
          <p:nvPr/>
        </p:nvSpPr>
        <p:spPr bwMode="auto">
          <a:xfrm>
            <a:off x="655638" y="3629025"/>
            <a:ext cx="760412" cy="296863"/>
          </a:xfrm>
          <a:prstGeom prst="rect">
            <a:avLst/>
          </a:prstGeom>
          <a:noFill/>
          <a:ln w="9525">
            <a:noFill/>
            <a:miter lim="800000"/>
            <a:headEnd/>
            <a:tailEnd/>
          </a:ln>
        </p:spPr>
        <p:txBody>
          <a:bodyPr>
            <a:spAutoFit/>
          </a:bodyPr>
          <a:lstStyle/>
          <a:p>
            <a:pPr algn="ctr">
              <a:lnSpc>
                <a:spcPct val="95000"/>
              </a:lnSpc>
            </a:pPr>
            <a:r>
              <a:rPr lang="en-US" sz="600" b="1" dirty="0" smtClean="0">
                <a:solidFill>
                  <a:srgbClr val="323232"/>
                </a:solidFill>
              </a:rPr>
              <a:t>Agent</a:t>
            </a:r>
            <a:r>
              <a:rPr lang="en-US" sz="700" b="1" dirty="0" smtClean="0">
                <a:solidFill>
                  <a:srgbClr val="323232"/>
                </a:solidFill>
              </a:rPr>
              <a:t> </a:t>
            </a:r>
            <a:r>
              <a:rPr lang="en-US" sz="600" b="1" dirty="0" smtClean="0">
                <a:solidFill>
                  <a:srgbClr val="323232"/>
                </a:solidFill>
              </a:rPr>
              <a:t>Pool</a:t>
            </a:r>
            <a:r>
              <a:rPr lang="en-US" sz="700" b="1" dirty="0" smtClean="0">
                <a:solidFill>
                  <a:srgbClr val="323232"/>
                </a:solidFill>
              </a:rPr>
              <a:t/>
            </a:r>
            <a:br>
              <a:rPr lang="en-US" sz="700" b="1" dirty="0" smtClean="0">
                <a:solidFill>
                  <a:srgbClr val="323232"/>
                </a:solidFill>
              </a:rPr>
            </a:br>
            <a:endParaRPr lang="en-US" sz="700" b="1" dirty="0" smtClean="0">
              <a:solidFill>
                <a:srgbClr val="323232"/>
              </a:solidFill>
            </a:endParaRPr>
          </a:p>
        </p:txBody>
      </p:sp>
      <p:grpSp>
        <p:nvGrpSpPr>
          <p:cNvPr id="16" name="Group 34"/>
          <p:cNvGrpSpPr>
            <a:grpSpLocks/>
          </p:cNvGrpSpPr>
          <p:nvPr/>
        </p:nvGrpSpPr>
        <p:grpSpPr bwMode="auto">
          <a:xfrm>
            <a:off x="676275" y="3278188"/>
            <a:ext cx="657225" cy="409575"/>
            <a:chOff x="4704" y="1632"/>
            <a:chExt cx="846" cy="467"/>
          </a:xfrm>
        </p:grpSpPr>
        <p:sp>
          <p:nvSpPr>
            <p:cNvPr id="124" name="Oval 35"/>
            <p:cNvSpPr>
              <a:spLocks noChangeArrowheads="1"/>
            </p:cNvSpPr>
            <p:nvPr/>
          </p:nvSpPr>
          <p:spPr bwMode="auto">
            <a:xfrm>
              <a:off x="4704" y="1632"/>
              <a:ext cx="846" cy="467"/>
            </a:xfrm>
            <a:prstGeom prst="ellipse">
              <a:avLst/>
            </a:prstGeom>
            <a:gradFill rotWithShape="1">
              <a:gsLst>
                <a:gs pos="0">
                  <a:srgbClr val="FFFFFF"/>
                </a:gs>
                <a:gs pos="100000">
                  <a:srgbClr val="CCFFFF"/>
                </a:gs>
              </a:gsLst>
              <a:path path="shape">
                <a:fillToRect l="50000" t="50000" r="50000" b="50000"/>
              </a:path>
            </a:gradFill>
            <a:ln w="9525">
              <a:solidFill>
                <a:srgbClr val="CCFFFF"/>
              </a:solidFill>
              <a:round/>
              <a:headEnd/>
              <a:tailEnd/>
            </a:ln>
          </p:spPr>
          <p:txBody>
            <a:bodyPr anchor="ctr"/>
            <a:lstStyle/>
            <a:p>
              <a:pPr algn="ctr">
                <a:defRPr/>
              </a:pPr>
              <a:endParaRPr lang="en-US" sz="1050" dirty="0">
                <a:solidFill>
                  <a:srgbClr val="F8F8F8"/>
                </a:solidFill>
              </a:endParaRPr>
            </a:p>
          </p:txBody>
        </p:sp>
        <p:pic>
          <p:nvPicPr>
            <p:cNvPr id="7247" name="Picture 36"/>
            <p:cNvPicPr>
              <a:picLocks noChangeAspect="1" noChangeArrowheads="1"/>
            </p:cNvPicPr>
            <p:nvPr/>
          </p:nvPicPr>
          <p:blipFill>
            <a:blip r:embed="rId8" cstate="print"/>
            <a:srcRect/>
            <a:stretch>
              <a:fillRect/>
            </a:stretch>
          </p:blipFill>
          <p:spPr bwMode="auto">
            <a:xfrm>
              <a:off x="4964" y="1691"/>
              <a:ext cx="97" cy="102"/>
            </a:xfrm>
            <a:prstGeom prst="rect">
              <a:avLst/>
            </a:prstGeom>
            <a:noFill/>
            <a:ln w="9525">
              <a:noFill/>
              <a:miter lim="800000"/>
              <a:headEnd/>
              <a:tailEnd/>
            </a:ln>
          </p:spPr>
        </p:pic>
        <p:pic>
          <p:nvPicPr>
            <p:cNvPr id="7248" name="Picture 37"/>
            <p:cNvPicPr>
              <a:picLocks noChangeAspect="1" noChangeArrowheads="1"/>
            </p:cNvPicPr>
            <p:nvPr/>
          </p:nvPicPr>
          <p:blipFill>
            <a:blip r:embed="rId9" cstate="print"/>
            <a:srcRect/>
            <a:stretch>
              <a:fillRect/>
            </a:stretch>
          </p:blipFill>
          <p:spPr bwMode="auto">
            <a:xfrm>
              <a:off x="4866" y="1739"/>
              <a:ext cx="96" cy="101"/>
            </a:xfrm>
            <a:prstGeom prst="rect">
              <a:avLst/>
            </a:prstGeom>
            <a:noFill/>
            <a:ln w="9525">
              <a:noFill/>
              <a:miter lim="800000"/>
              <a:headEnd/>
              <a:tailEnd/>
            </a:ln>
          </p:spPr>
        </p:pic>
        <p:pic>
          <p:nvPicPr>
            <p:cNvPr id="7249" name="Picture 38"/>
            <p:cNvPicPr>
              <a:picLocks noChangeAspect="1" noChangeArrowheads="1"/>
            </p:cNvPicPr>
            <p:nvPr/>
          </p:nvPicPr>
          <p:blipFill>
            <a:blip r:embed="rId9" cstate="print"/>
            <a:srcRect/>
            <a:stretch>
              <a:fillRect/>
            </a:stretch>
          </p:blipFill>
          <p:spPr bwMode="auto">
            <a:xfrm>
              <a:off x="5174" y="1696"/>
              <a:ext cx="96" cy="101"/>
            </a:xfrm>
            <a:prstGeom prst="rect">
              <a:avLst/>
            </a:prstGeom>
            <a:noFill/>
            <a:ln w="9525">
              <a:noFill/>
              <a:miter lim="800000"/>
              <a:headEnd/>
              <a:tailEnd/>
            </a:ln>
          </p:spPr>
        </p:pic>
        <p:pic>
          <p:nvPicPr>
            <p:cNvPr id="7250" name="Picture 39"/>
            <p:cNvPicPr>
              <a:picLocks noChangeAspect="1" noChangeArrowheads="1"/>
            </p:cNvPicPr>
            <p:nvPr/>
          </p:nvPicPr>
          <p:blipFill>
            <a:blip r:embed="rId9" cstate="print"/>
            <a:srcRect/>
            <a:stretch>
              <a:fillRect/>
            </a:stretch>
          </p:blipFill>
          <p:spPr bwMode="auto">
            <a:xfrm>
              <a:off x="5069" y="1666"/>
              <a:ext cx="97" cy="101"/>
            </a:xfrm>
            <a:prstGeom prst="rect">
              <a:avLst/>
            </a:prstGeom>
            <a:solidFill>
              <a:srgbClr val="DB8A13">
                <a:alpha val="72156"/>
              </a:srgbClr>
            </a:solidFill>
            <a:ln w="9525">
              <a:noFill/>
              <a:miter lim="800000"/>
              <a:headEnd/>
              <a:tailEnd/>
            </a:ln>
          </p:spPr>
        </p:pic>
        <p:pic>
          <p:nvPicPr>
            <p:cNvPr id="7251" name="Picture 40"/>
            <p:cNvPicPr>
              <a:picLocks noChangeAspect="1" noChangeArrowheads="1"/>
            </p:cNvPicPr>
            <p:nvPr/>
          </p:nvPicPr>
          <p:blipFill>
            <a:blip r:embed="rId9" cstate="print"/>
            <a:srcRect/>
            <a:stretch>
              <a:fillRect/>
            </a:stretch>
          </p:blipFill>
          <p:spPr bwMode="auto">
            <a:xfrm>
              <a:off x="5283" y="1731"/>
              <a:ext cx="96" cy="101"/>
            </a:xfrm>
            <a:prstGeom prst="rect">
              <a:avLst/>
            </a:prstGeom>
            <a:noFill/>
            <a:ln w="9525">
              <a:noFill/>
              <a:miter lim="800000"/>
              <a:headEnd/>
              <a:tailEnd/>
            </a:ln>
          </p:spPr>
        </p:pic>
        <p:pic>
          <p:nvPicPr>
            <p:cNvPr id="7252" name="Picture 41"/>
            <p:cNvPicPr>
              <a:picLocks noChangeAspect="1" noChangeArrowheads="1"/>
            </p:cNvPicPr>
            <p:nvPr/>
          </p:nvPicPr>
          <p:blipFill>
            <a:blip r:embed="rId8" cstate="print"/>
            <a:srcRect/>
            <a:stretch>
              <a:fillRect/>
            </a:stretch>
          </p:blipFill>
          <p:spPr bwMode="auto">
            <a:xfrm>
              <a:off x="4975" y="1810"/>
              <a:ext cx="96" cy="102"/>
            </a:xfrm>
            <a:prstGeom prst="rect">
              <a:avLst/>
            </a:prstGeom>
            <a:noFill/>
            <a:ln w="9525">
              <a:noFill/>
              <a:miter lim="800000"/>
              <a:headEnd/>
              <a:tailEnd/>
            </a:ln>
          </p:spPr>
        </p:pic>
        <p:pic>
          <p:nvPicPr>
            <p:cNvPr id="7253" name="Picture 42"/>
            <p:cNvPicPr>
              <a:picLocks noChangeAspect="1" noChangeArrowheads="1"/>
            </p:cNvPicPr>
            <p:nvPr/>
          </p:nvPicPr>
          <p:blipFill>
            <a:blip r:embed="rId8" cstate="print"/>
            <a:srcRect/>
            <a:stretch>
              <a:fillRect/>
            </a:stretch>
          </p:blipFill>
          <p:spPr bwMode="auto">
            <a:xfrm>
              <a:off x="4876" y="1858"/>
              <a:ext cx="97" cy="102"/>
            </a:xfrm>
            <a:prstGeom prst="rect">
              <a:avLst/>
            </a:prstGeom>
            <a:noFill/>
            <a:ln w="9525">
              <a:noFill/>
              <a:miter lim="800000"/>
              <a:headEnd/>
              <a:tailEnd/>
            </a:ln>
          </p:spPr>
        </p:pic>
        <p:pic>
          <p:nvPicPr>
            <p:cNvPr id="7254" name="Picture 43"/>
            <p:cNvPicPr>
              <a:picLocks noChangeAspect="1" noChangeArrowheads="1"/>
            </p:cNvPicPr>
            <p:nvPr/>
          </p:nvPicPr>
          <p:blipFill>
            <a:blip r:embed="rId9" cstate="print"/>
            <a:srcRect/>
            <a:stretch>
              <a:fillRect/>
            </a:stretch>
          </p:blipFill>
          <p:spPr bwMode="auto">
            <a:xfrm>
              <a:off x="5184" y="1816"/>
              <a:ext cx="97" cy="101"/>
            </a:xfrm>
            <a:prstGeom prst="rect">
              <a:avLst/>
            </a:prstGeom>
            <a:noFill/>
            <a:ln w="9525">
              <a:noFill/>
              <a:miter lim="800000"/>
              <a:headEnd/>
              <a:tailEnd/>
            </a:ln>
          </p:spPr>
        </p:pic>
        <p:pic>
          <p:nvPicPr>
            <p:cNvPr id="7255" name="Picture 44"/>
            <p:cNvPicPr>
              <a:picLocks noChangeAspect="1" noChangeArrowheads="1"/>
            </p:cNvPicPr>
            <p:nvPr/>
          </p:nvPicPr>
          <p:blipFill>
            <a:blip r:embed="rId9" cstate="print"/>
            <a:srcRect/>
            <a:stretch>
              <a:fillRect/>
            </a:stretch>
          </p:blipFill>
          <p:spPr bwMode="auto">
            <a:xfrm>
              <a:off x="5080" y="1785"/>
              <a:ext cx="96" cy="101"/>
            </a:xfrm>
            <a:prstGeom prst="rect">
              <a:avLst/>
            </a:prstGeom>
            <a:solidFill>
              <a:srgbClr val="DB8A13">
                <a:alpha val="72156"/>
              </a:srgbClr>
            </a:solidFill>
            <a:ln w="9525">
              <a:noFill/>
              <a:miter lim="800000"/>
              <a:headEnd/>
              <a:tailEnd/>
            </a:ln>
          </p:spPr>
        </p:pic>
        <p:pic>
          <p:nvPicPr>
            <p:cNvPr id="7256" name="Picture 45"/>
            <p:cNvPicPr>
              <a:picLocks noChangeAspect="1" noChangeArrowheads="1"/>
            </p:cNvPicPr>
            <p:nvPr/>
          </p:nvPicPr>
          <p:blipFill>
            <a:blip r:embed="rId9" cstate="print"/>
            <a:srcRect/>
            <a:stretch>
              <a:fillRect/>
            </a:stretch>
          </p:blipFill>
          <p:spPr bwMode="auto">
            <a:xfrm>
              <a:off x="5293" y="1850"/>
              <a:ext cx="97" cy="101"/>
            </a:xfrm>
            <a:prstGeom prst="rect">
              <a:avLst/>
            </a:prstGeom>
            <a:noFill/>
            <a:ln w="9525">
              <a:noFill/>
              <a:miter lim="800000"/>
              <a:headEnd/>
              <a:tailEnd/>
            </a:ln>
          </p:spPr>
        </p:pic>
      </p:grpSp>
      <p:sp>
        <p:nvSpPr>
          <p:cNvPr id="7233" name="Text Box 15"/>
          <p:cNvSpPr txBox="1">
            <a:spLocks noChangeArrowheads="1"/>
          </p:cNvSpPr>
          <p:nvPr/>
        </p:nvSpPr>
        <p:spPr bwMode="auto">
          <a:xfrm>
            <a:off x="5160963" y="2562225"/>
            <a:ext cx="760412" cy="296863"/>
          </a:xfrm>
          <a:prstGeom prst="rect">
            <a:avLst/>
          </a:prstGeom>
          <a:noFill/>
          <a:ln w="9525">
            <a:noFill/>
            <a:miter lim="800000"/>
            <a:headEnd/>
            <a:tailEnd/>
          </a:ln>
        </p:spPr>
        <p:txBody>
          <a:bodyPr>
            <a:spAutoFit/>
          </a:bodyPr>
          <a:lstStyle/>
          <a:p>
            <a:pPr algn="ctr">
              <a:lnSpc>
                <a:spcPct val="95000"/>
              </a:lnSpc>
            </a:pPr>
            <a:r>
              <a:rPr lang="en-US" sz="600" b="1" dirty="0" smtClean="0">
                <a:solidFill>
                  <a:srgbClr val="323232"/>
                </a:solidFill>
              </a:rPr>
              <a:t>Agent</a:t>
            </a:r>
            <a:r>
              <a:rPr lang="en-US" sz="700" b="1" dirty="0" smtClean="0">
                <a:solidFill>
                  <a:srgbClr val="323232"/>
                </a:solidFill>
              </a:rPr>
              <a:t> </a:t>
            </a:r>
            <a:r>
              <a:rPr lang="en-US" sz="600" b="1" dirty="0" smtClean="0">
                <a:solidFill>
                  <a:srgbClr val="323232"/>
                </a:solidFill>
              </a:rPr>
              <a:t>Pool</a:t>
            </a:r>
            <a:r>
              <a:rPr lang="en-US" sz="700" b="1" dirty="0" smtClean="0">
                <a:solidFill>
                  <a:srgbClr val="323232"/>
                </a:solidFill>
              </a:rPr>
              <a:t/>
            </a:r>
            <a:br>
              <a:rPr lang="en-US" sz="700" b="1" dirty="0" smtClean="0">
                <a:solidFill>
                  <a:srgbClr val="323232"/>
                </a:solidFill>
              </a:rPr>
            </a:br>
            <a:endParaRPr lang="en-US" sz="700" b="1" dirty="0" smtClean="0">
              <a:solidFill>
                <a:srgbClr val="323232"/>
              </a:solidFill>
            </a:endParaRPr>
          </a:p>
        </p:txBody>
      </p:sp>
      <p:grpSp>
        <p:nvGrpSpPr>
          <p:cNvPr id="17" name="Group 34"/>
          <p:cNvGrpSpPr>
            <a:grpSpLocks/>
          </p:cNvGrpSpPr>
          <p:nvPr/>
        </p:nvGrpSpPr>
        <p:grpSpPr bwMode="auto">
          <a:xfrm>
            <a:off x="5200650" y="2192338"/>
            <a:ext cx="657225" cy="409575"/>
            <a:chOff x="4704" y="1632"/>
            <a:chExt cx="846" cy="467"/>
          </a:xfrm>
        </p:grpSpPr>
        <p:sp>
          <p:nvSpPr>
            <p:cNvPr id="137" name="Oval 35"/>
            <p:cNvSpPr>
              <a:spLocks noChangeArrowheads="1"/>
            </p:cNvSpPr>
            <p:nvPr/>
          </p:nvSpPr>
          <p:spPr bwMode="auto">
            <a:xfrm>
              <a:off x="4704" y="1632"/>
              <a:ext cx="846" cy="467"/>
            </a:xfrm>
            <a:prstGeom prst="ellipse">
              <a:avLst/>
            </a:prstGeom>
            <a:gradFill rotWithShape="1">
              <a:gsLst>
                <a:gs pos="0">
                  <a:srgbClr val="FFFFFF"/>
                </a:gs>
                <a:gs pos="100000">
                  <a:srgbClr val="CCFFFF"/>
                </a:gs>
              </a:gsLst>
              <a:path path="shape">
                <a:fillToRect l="50000" t="50000" r="50000" b="50000"/>
              </a:path>
            </a:gradFill>
            <a:ln w="9525">
              <a:solidFill>
                <a:srgbClr val="CCFFFF"/>
              </a:solidFill>
              <a:round/>
              <a:headEnd/>
              <a:tailEnd/>
            </a:ln>
          </p:spPr>
          <p:txBody>
            <a:bodyPr anchor="ctr"/>
            <a:lstStyle/>
            <a:p>
              <a:pPr algn="ctr">
                <a:defRPr/>
              </a:pPr>
              <a:endParaRPr lang="en-US" sz="1050" dirty="0">
                <a:solidFill>
                  <a:srgbClr val="F8F8F8"/>
                </a:solidFill>
              </a:endParaRPr>
            </a:p>
          </p:txBody>
        </p:sp>
        <p:pic>
          <p:nvPicPr>
            <p:cNvPr id="7236" name="Picture 36"/>
            <p:cNvPicPr>
              <a:picLocks noChangeAspect="1" noChangeArrowheads="1"/>
            </p:cNvPicPr>
            <p:nvPr/>
          </p:nvPicPr>
          <p:blipFill>
            <a:blip r:embed="rId8" cstate="print"/>
            <a:srcRect/>
            <a:stretch>
              <a:fillRect/>
            </a:stretch>
          </p:blipFill>
          <p:spPr bwMode="auto">
            <a:xfrm>
              <a:off x="4964" y="1691"/>
              <a:ext cx="97" cy="102"/>
            </a:xfrm>
            <a:prstGeom prst="rect">
              <a:avLst/>
            </a:prstGeom>
            <a:noFill/>
            <a:ln w="9525">
              <a:noFill/>
              <a:miter lim="800000"/>
              <a:headEnd/>
              <a:tailEnd/>
            </a:ln>
          </p:spPr>
        </p:pic>
        <p:pic>
          <p:nvPicPr>
            <p:cNvPr id="7237" name="Picture 37"/>
            <p:cNvPicPr>
              <a:picLocks noChangeAspect="1" noChangeArrowheads="1"/>
            </p:cNvPicPr>
            <p:nvPr/>
          </p:nvPicPr>
          <p:blipFill>
            <a:blip r:embed="rId9" cstate="print"/>
            <a:srcRect/>
            <a:stretch>
              <a:fillRect/>
            </a:stretch>
          </p:blipFill>
          <p:spPr bwMode="auto">
            <a:xfrm>
              <a:off x="4866" y="1739"/>
              <a:ext cx="96" cy="101"/>
            </a:xfrm>
            <a:prstGeom prst="rect">
              <a:avLst/>
            </a:prstGeom>
            <a:noFill/>
            <a:ln w="9525">
              <a:noFill/>
              <a:miter lim="800000"/>
              <a:headEnd/>
              <a:tailEnd/>
            </a:ln>
          </p:spPr>
        </p:pic>
        <p:pic>
          <p:nvPicPr>
            <p:cNvPr id="7238" name="Picture 38"/>
            <p:cNvPicPr>
              <a:picLocks noChangeAspect="1" noChangeArrowheads="1"/>
            </p:cNvPicPr>
            <p:nvPr/>
          </p:nvPicPr>
          <p:blipFill>
            <a:blip r:embed="rId9" cstate="print"/>
            <a:srcRect/>
            <a:stretch>
              <a:fillRect/>
            </a:stretch>
          </p:blipFill>
          <p:spPr bwMode="auto">
            <a:xfrm>
              <a:off x="5174" y="1696"/>
              <a:ext cx="96" cy="101"/>
            </a:xfrm>
            <a:prstGeom prst="rect">
              <a:avLst/>
            </a:prstGeom>
            <a:noFill/>
            <a:ln w="9525">
              <a:noFill/>
              <a:miter lim="800000"/>
              <a:headEnd/>
              <a:tailEnd/>
            </a:ln>
          </p:spPr>
        </p:pic>
        <p:pic>
          <p:nvPicPr>
            <p:cNvPr id="7239" name="Picture 39"/>
            <p:cNvPicPr>
              <a:picLocks noChangeAspect="1" noChangeArrowheads="1"/>
            </p:cNvPicPr>
            <p:nvPr/>
          </p:nvPicPr>
          <p:blipFill>
            <a:blip r:embed="rId9" cstate="print"/>
            <a:srcRect/>
            <a:stretch>
              <a:fillRect/>
            </a:stretch>
          </p:blipFill>
          <p:spPr bwMode="auto">
            <a:xfrm>
              <a:off x="5069" y="1666"/>
              <a:ext cx="97" cy="101"/>
            </a:xfrm>
            <a:prstGeom prst="rect">
              <a:avLst/>
            </a:prstGeom>
            <a:solidFill>
              <a:srgbClr val="DB8A13">
                <a:alpha val="72156"/>
              </a:srgbClr>
            </a:solidFill>
            <a:ln w="9525">
              <a:noFill/>
              <a:miter lim="800000"/>
              <a:headEnd/>
              <a:tailEnd/>
            </a:ln>
          </p:spPr>
        </p:pic>
        <p:pic>
          <p:nvPicPr>
            <p:cNvPr id="7240" name="Picture 40"/>
            <p:cNvPicPr>
              <a:picLocks noChangeAspect="1" noChangeArrowheads="1"/>
            </p:cNvPicPr>
            <p:nvPr/>
          </p:nvPicPr>
          <p:blipFill>
            <a:blip r:embed="rId9" cstate="print"/>
            <a:srcRect/>
            <a:stretch>
              <a:fillRect/>
            </a:stretch>
          </p:blipFill>
          <p:spPr bwMode="auto">
            <a:xfrm>
              <a:off x="5283" y="1731"/>
              <a:ext cx="96" cy="101"/>
            </a:xfrm>
            <a:prstGeom prst="rect">
              <a:avLst/>
            </a:prstGeom>
            <a:noFill/>
            <a:ln w="9525">
              <a:noFill/>
              <a:miter lim="800000"/>
              <a:headEnd/>
              <a:tailEnd/>
            </a:ln>
          </p:spPr>
        </p:pic>
        <p:pic>
          <p:nvPicPr>
            <p:cNvPr id="7241" name="Picture 41"/>
            <p:cNvPicPr>
              <a:picLocks noChangeAspect="1" noChangeArrowheads="1"/>
            </p:cNvPicPr>
            <p:nvPr/>
          </p:nvPicPr>
          <p:blipFill>
            <a:blip r:embed="rId8" cstate="print"/>
            <a:srcRect/>
            <a:stretch>
              <a:fillRect/>
            </a:stretch>
          </p:blipFill>
          <p:spPr bwMode="auto">
            <a:xfrm>
              <a:off x="4975" y="1810"/>
              <a:ext cx="96" cy="102"/>
            </a:xfrm>
            <a:prstGeom prst="rect">
              <a:avLst/>
            </a:prstGeom>
            <a:noFill/>
            <a:ln w="9525">
              <a:noFill/>
              <a:miter lim="800000"/>
              <a:headEnd/>
              <a:tailEnd/>
            </a:ln>
          </p:spPr>
        </p:pic>
        <p:pic>
          <p:nvPicPr>
            <p:cNvPr id="7242" name="Picture 42"/>
            <p:cNvPicPr>
              <a:picLocks noChangeAspect="1" noChangeArrowheads="1"/>
            </p:cNvPicPr>
            <p:nvPr/>
          </p:nvPicPr>
          <p:blipFill>
            <a:blip r:embed="rId8" cstate="print"/>
            <a:srcRect/>
            <a:stretch>
              <a:fillRect/>
            </a:stretch>
          </p:blipFill>
          <p:spPr bwMode="auto">
            <a:xfrm>
              <a:off x="4876" y="1858"/>
              <a:ext cx="97" cy="102"/>
            </a:xfrm>
            <a:prstGeom prst="rect">
              <a:avLst/>
            </a:prstGeom>
            <a:noFill/>
            <a:ln w="9525">
              <a:noFill/>
              <a:miter lim="800000"/>
              <a:headEnd/>
              <a:tailEnd/>
            </a:ln>
          </p:spPr>
        </p:pic>
        <p:pic>
          <p:nvPicPr>
            <p:cNvPr id="7243" name="Picture 43"/>
            <p:cNvPicPr>
              <a:picLocks noChangeAspect="1" noChangeArrowheads="1"/>
            </p:cNvPicPr>
            <p:nvPr/>
          </p:nvPicPr>
          <p:blipFill>
            <a:blip r:embed="rId9" cstate="print"/>
            <a:srcRect/>
            <a:stretch>
              <a:fillRect/>
            </a:stretch>
          </p:blipFill>
          <p:spPr bwMode="auto">
            <a:xfrm>
              <a:off x="5184" y="1816"/>
              <a:ext cx="97" cy="101"/>
            </a:xfrm>
            <a:prstGeom prst="rect">
              <a:avLst/>
            </a:prstGeom>
            <a:noFill/>
            <a:ln w="9525">
              <a:noFill/>
              <a:miter lim="800000"/>
              <a:headEnd/>
              <a:tailEnd/>
            </a:ln>
          </p:spPr>
        </p:pic>
        <p:pic>
          <p:nvPicPr>
            <p:cNvPr id="7244" name="Picture 44"/>
            <p:cNvPicPr>
              <a:picLocks noChangeAspect="1" noChangeArrowheads="1"/>
            </p:cNvPicPr>
            <p:nvPr/>
          </p:nvPicPr>
          <p:blipFill>
            <a:blip r:embed="rId9" cstate="print"/>
            <a:srcRect/>
            <a:stretch>
              <a:fillRect/>
            </a:stretch>
          </p:blipFill>
          <p:spPr bwMode="auto">
            <a:xfrm>
              <a:off x="5080" y="1785"/>
              <a:ext cx="96" cy="101"/>
            </a:xfrm>
            <a:prstGeom prst="rect">
              <a:avLst/>
            </a:prstGeom>
            <a:solidFill>
              <a:srgbClr val="DB8A13">
                <a:alpha val="72156"/>
              </a:srgbClr>
            </a:solidFill>
            <a:ln w="9525">
              <a:noFill/>
              <a:miter lim="800000"/>
              <a:headEnd/>
              <a:tailEnd/>
            </a:ln>
          </p:spPr>
        </p:pic>
        <p:pic>
          <p:nvPicPr>
            <p:cNvPr id="7245" name="Picture 45"/>
            <p:cNvPicPr>
              <a:picLocks noChangeAspect="1" noChangeArrowheads="1"/>
            </p:cNvPicPr>
            <p:nvPr/>
          </p:nvPicPr>
          <p:blipFill>
            <a:blip r:embed="rId9" cstate="print"/>
            <a:srcRect/>
            <a:stretch>
              <a:fillRect/>
            </a:stretch>
          </p:blipFill>
          <p:spPr bwMode="auto">
            <a:xfrm>
              <a:off x="5293" y="1850"/>
              <a:ext cx="97" cy="101"/>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2"/>
          <p:cNvSpPr>
            <a:spLocks noGrp="1"/>
          </p:cNvSpPr>
          <p:nvPr>
            <p:ph type="title"/>
          </p:nvPr>
        </p:nvSpPr>
        <p:spPr/>
        <p:txBody>
          <a:bodyPr/>
          <a:lstStyle/>
          <a:p>
            <a:pPr eaLnBrk="1" hangingPunct="1"/>
            <a:r>
              <a:rPr lang="en-US" dirty="0" smtClean="0"/>
              <a:t>Examples of Outbound Applications by Industry</a:t>
            </a:r>
          </a:p>
        </p:txBody>
      </p:sp>
      <p:sp>
        <p:nvSpPr>
          <p:cNvPr id="21507" name="Slide Number Placeholder 1"/>
          <p:cNvSpPr>
            <a:spLocks noGrp="1"/>
          </p:cNvSpPr>
          <p:nvPr>
            <p:ph type="sldNum" sz="quarter" idx="4294967295"/>
          </p:nvPr>
        </p:nvSpPr>
        <p:spPr>
          <a:xfrm>
            <a:off x="8534400" y="6596063"/>
            <a:ext cx="169863" cy="174625"/>
          </a:xfrm>
          <a:prstGeom prst="rect">
            <a:avLst/>
          </a:prstGeom>
          <a:noFill/>
        </p:spPr>
        <p:txBody>
          <a:bodyPr wrap="none"/>
          <a:lstStyle/>
          <a:p>
            <a:fld id="{59B49A83-F6F3-4B0F-8FC9-30ECF13DED27}" type="slidenum">
              <a:rPr lang="en-US" b="0" smtClean="0">
                <a:ea typeface="ＭＳ Ｐゴシック" charset="-128"/>
              </a:rPr>
              <a:pPr/>
              <a:t>5</a:t>
            </a:fld>
            <a:endParaRPr lang="en-US" b="0" dirty="0" smtClean="0">
              <a:ea typeface="ＭＳ Ｐゴシック" charset="-128"/>
            </a:endParaRPr>
          </a:p>
        </p:txBody>
      </p:sp>
      <p:sp>
        <p:nvSpPr>
          <p:cNvPr id="31" name="Content Placeholder 2"/>
          <p:cNvSpPr txBox="1">
            <a:spLocks/>
          </p:cNvSpPr>
          <p:nvPr/>
        </p:nvSpPr>
        <p:spPr bwMode="auto">
          <a:xfrm>
            <a:off x="404622" y="1524000"/>
            <a:ext cx="8302752" cy="71323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headEnd/>
            <a:tailEnd/>
          </a:ln>
        </p:spPr>
        <p:style>
          <a:lnRef idx="3">
            <a:schemeClr val="lt1"/>
          </a:lnRef>
          <a:fillRef idx="1">
            <a:schemeClr val="accent2"/>
          </a:fillRef>
          <a:effectRef idx="1">
            <a:schemeClr val="accent2"/>
          </a:effectRef>
          <a:fontRef idx="minor">
            <a:schemeClr val="lt1"/>
          </a:fontRef>
        </p:style>
        <p:txBody>
          <a:bodyPr lIns="0" tIns="0" rIns="0" bIns="0" anchor="ctr"/>
          <a:lstStyle/>
          <a:p>
            <a:pPr algn="ctr" fontAlgn="auto">
              <a:lnSpc>
                <a:spcPts val="1800"/>
              </a:lnSpc>
              <a:spcBef>
                <a:spcPts val="0"/>
              </a:spcBef>
              <a:spcAft>
                <a:spcPts val="600"/>
              </a:spcAft>
              <a:defRPr/>
            </a:pPr>
            <a:r>
              <a:rPr lang="en-US" b="1" dirty="0" smtClean="0">
                <a:solidFill>
                  <a:schemeClr val="bg1"/>
                </a:solidFill>
              </a:rPr>
              <a:t>Reach Customers with Information They Value, Improve Profitability and Collections, and Improve Contact Center Productivity</a:t>
            </a:r>
            <a:endParaRPr lang="en-US" b="1" dirty="0">
              <a:solidFill>
                <a:schemeClr val="bg1"/>
              </a:solidFill>
            </a:endParaRPr>
          </a:p>
        </p:txBody>
      </p:sp>
      <p:graphicFrame>
        <p:nvGraphicFramePr>
          <p:cNvPr id="32" name="Diagram 31"/>
          <p:cNvGraphicFramePr/>
          <p:nvPr/>
        </p:nvGraphicFramePr>
        <p:xfrm>
          <a:off x="457200" y="2237232"/>
          <a:ext cx="825017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2"/>
          <p:cNvSpPr>
            <a:spLocks noGrp="1"/>
          </p:cNvSpPr>
          <p:nvPr>
            <p:ph type="title"/>
          </p:nvPr>
        </p:nvSpPr>
        <p:spPr/>
        <p:txBody>
          <a:bodyPr/>
          <a:lstStyle/>
          <a:p>
            <a:r>
              <a:rPr lang="en-US" dirty="0" smtClean="0">
                <a:ea typeface="ヒラギノ角ゴ Pro W3"/>
                <a:cs typeface="ヒラギノ角ゴ Pro W3"/>
              </a:rPr>
              <a:t>Improving Agent Productivity Key to Success</a:t>
            </a:r>
            <a:endParaRPr lang="en-US" dirty="0" smtClean="0"/>
          </a:p>
        </p:txBody>
      </p:sp>
      <p:sp>
        <p:nvSpPr>
          <p:cNvPr id="21507" name="Slide Number Placeholder 1"/>
          <p:cNvSpPr>
            <a:spLocks noGrp="1"/>
          </p:cNvSpPr>
          <p:nvPr>
            <p:ph type="sldNum" sz="quarter" idx="4294967295"/>
          </p:nvPr>
        </p:nvSpPr>
        <p:spPr>
          <a:xfrm>
            <a:off x="8534400" y="6596063"/>
            <a:ext cx="169863" cy="174625"/>
          </a:xfrm>
          <a:prstGeom prst="rect">
            <a:avLst/>
          </a:prstGeom>
          <a:noFill/>
        </p:spPr>
        <p:txBody>
          <a:bodyPr wrap="none"/>
          <a:lstStyle/>
          <a:p>
            <a:fld id="{59B49A83-F6F3-4B0F-8FC9-30ECF13DED27}" type="slidenum">
              <a:rPr lang="en-US" b="0" smtClean="0">
                <a:ea typeface="ＭＳ Ｐゴシック" charset="-128"/>
              </a:rPr>
              <a:pPr/>
              <a:t>6</a:t>
            </a:fld>
            <a:endParaRPr lang="en-US" b="0" dirty="0" smtClean="0">
              <a:ea typeface="ＭＳ Ｐゴシック" charset="-128"/>
            </a:endParaRPr>
          </a:p>
        </p:txBody>
      </p:sp>
      <p:sp>
        <p:nvSpPr>
          <p:cNvPr id="31" name="Content Placeholder 2"/>
          <p:cNvSpPr txBox="1">
            <a:spLocks/>
          </p:cNvSpPr>
          <p:nvPr/>
        </p:nvSpPr>
        <p:spPr bwMode="auto">
          <a:xfrm>
            <a:off x="404622" y="1524000"/>
            <a:ext cx="8302752" cy="71323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headEnd/>
            <a:tailEnd/>
          </a:ln>
        </p:spPr>
        <p:style>
          <a:lnRef idx="3">
            <a:schemeClr val="lt1"/>
          </a:lnRef>
          <a:fillRef idx="1">
            <a:schemeClr val="accent2"/>
          </a:fillRef>
          <a:effectRef idx="1">
            <a:schemeClr val="accent2"/>
          </a:effectRef>
          <a:fontRef idx="minor">
            <a:schemeClr val="lt1"/>
          </a:fontRef>
        </p:style>
        <p:txBody>
          <a:bodyPr lIns="0" tIns="0" rIns="0" bIns="0" anchor="ctr"/>
          <a:lstStyle/>
          <a:p>
            <a:pPr algn="ctr" fontAlgn="auto">
              <a:lnSpc>
                <a:spcPts val="1800"/>
              </a:lnSpc>
              <a:spcBef>
                <a:spcPts val="0"/>
              </a:spcBef>
              <a:spcAft>
                <a:spcPts val="600"/>
              </a:spcAft>
              <a:defRPr/>
            </a:pPr>
            <a:r>
              <a:rPr lang="en-US" b="1" dirty="0" smtClean="0">
                <a:solidFill>
                  <a:schemeClr val="bg1"/>
                </a:solidFill>
              </a:rPr>
              <a:t>Despite Shifting Channel Preferences, Live Phone Interaction Still “King” Improving Labor Utilization Critical for Business Success</a:t>
            </a:r>
            <a:endParaRPr lang="en-US" b="1" dirty="0">
              <a:solidFill>
                <a:schemeClr val="bg1"/>
              </a:solidFill>
            </a:endParaRPr>
          </a:p>
        </p:txBody>
      </p:sp>
      <p:sp>
        <p:nvSpPr>
          <p:cNvPr id="21" name="Text Box 7"/>
          <p:cNvSpPr txBox="1">
            <a:spLocks noChangeArrowheads="1"/>
          </p:cNvSpPr>
          <p:nvPr/>
        </p:nvSpPr>
        <p:spPr bwMode="auto">
          <a:xfrm>
            <a:off x="1088523" y="6278289"/>
            <a:ext cx="2673350" cy="244475"/>
          </a:xfrm>
          <a:prstGeom prst="rect">
            <a:avLst/>
          </a:prstGeom>
          <a:noFill/>
          <a:ln w="9525">
            <a:noFill/>
            <a:miter lim="800000"/>
            <a:headEnd/>
            <a:tailEnd/>
          </a:ln>
        </p:spPr>
        <p:txBody>
          <a:bodyPr wrap="none">
            <a:spAutoFit/>
          </a:bodyPr>
          <a:lstStyle/>
          <a:p>
            <a:r>
              <a:rPr lang="en-US" sz="1000" dirty="0">
                <a:solidFill>
                  <a:srgbClr val="5C5C5C"/>
                </a:solidFill>
                <a:ea typeface="MS PGothic" pitchFamily="34" charset="-128"/>
                <a:cs typeface="Arial" pitchFamily="34" charset="0"/>
              </a:rPr>
              <a:t>Source: </a:t>
            </a:r>
            <a:r>
              <a:rPr lang="en-US" sz="1000" dirty="0" err="1">
                <a:solidFill>
                  <a:srgbClr val="5C5C5C"/>
                </a:solidFill>
                <a:ea typeface="MS PGothic" pitchFamily="34" charset="-128"/>
                <a:cs typeface="Arial" pitchFamily="34" charset="0"/>
              </a:rPr>
              <a:t>Webtorials</a:t>
            </a:r>
            <a:r>
              <a:rPr lang="en-US" sz="1000" dirty="0">
                <a:solidFill>
                  <a:srgbClr val="5C5C5C"/>
                </a:solidFill>
                <a:ea typeface="MS PGothic" pitchFamily="34" charset="-128"/>
                <a:cs typeface="Arial" pitchFamily="34" charset="0"/>
              </a:rPr>
              <a:t> Editorial/Analyst Division</a:t>
            </a:r>
          </a:p>
        </p:txBody>
      </p:sp>
      <p:grpSp>
        <p:nvGrpSpPr>
          <p:cNvPr id="22" name="Group 132"/>
          <p:cNvGrpSpPr>
            <a:grpSpLocks/>
          </p:cNvGrpSpPr>
          <p:nvPr/>
        </p:nvGrpSpPr>
        <p:grpSpPr bwMode="auto">
          <a:xfrm>
            <a:off x="-111943" y="2916333"/>
            <a:ext cx="7734300" cy="3087832"/>
            <a:chOff x="1422400" y="3201843"/>
            <a:chExt cx="7734300" cy="3087832"/>
          </a:xfrm>
        </p:grpSpPr>
        <p:graphicFrame>
          <p:nvGraphicFramePr>
            <p:cNvPr id="23" name="Object 2"/>
            <p:cNvGraphicFramePr>
              <a:graphicFrameLocks noChangeAspect="1"/>
            </p:cNvGraphicFramePr>
            <p:nvPr/>
          </p:nvGraphicFramePr>
          <p:xfrm>
            <a:off x="1422400" y="3340100"/>
            <a:ext cx="7734300" cy="2654300"/>
          </p:xfrm>
          <a:graphic>
            <a:graphicData uri="http://schemas.openxmlformats.org/presentationml/2006/ole">
              <p:oleObj spid="_x0000_s99330" name="Worksheet" r:id="rId9" imgW="7734300" imgH="2657551" progId="Excel.Sheet.8">
                <p:embed/>
              </p:oleObj>
            </a:graphicData>
          </a:graphic>
        </p:graphicFrame>
        <p:grpSp>
          <p:nvGrpSpPr>
            <p:cNvPr id="24" name="Group 68608"/>
            <p:cNvGrpSpPr>
              <a:grpSpLocks/>
            </p:cNvGrpSpPr>
            <p:nvPr/>
          </p:nvGrpSpPr>
          <p:grpSpPr bwMode="auto">
            <a:xfrm>
              <a:off x="2544761" y="5224464"/>
              <a:ext cx="5859457" cy="573090"/>
              <a:chOff x="2384369" y="5277317"/>
              <a:chExt cx="6202647" cy="608016"/>
            </a:xfrm>
          </p:grpSpPr>
          <p:grpSp>
            <p:nvGrpSpPr>
              <p:cNvPr id="44" name="Group 73"/>
              <p:cNvGrpSpPr>
                <a:grpSpLocks/>
              </p:cNvGrpSpPr>
              <p:nvPr/>
            </p:nvGrpSpPr>
            <p:grpSpPr bwMode="auto">
              <a:xfrm>
                <a:off x="4253060" y="5284056"/>
                <a:ext cx="598250" cy="601276"/>
                <a:chOff x="994725" y="4076737"/>
                <a:chExt cx="490365" cy="487368"/>
              </a:xfrm>
            </p:grpSpPr>
            <p:grpSp>
              <p:nvGrpSpPr>
                <p:cNvPr id="138" name="Group 485"/>
                <p:cNvGrpSpPr>
                  <a:grpSpLocks noChangeAspect="1"/>
                </p:cNvGrpSpPr>
                <p:nvPr/>
              </p:nvGrpSpPr>
              <p:grpSpPr bwMode="auto">
                <a:xfrm>
                  <a:off x="994725" y="4076737"/>
                  <a:ext cx="490365" cy="487368"/>
                  <a:chOff x="2130048" y="2152678"/>
                  <a:chExt cx="598557" cy="594898"/>
                </a:xfrm>
              </p:grpSpPr>
              <p:sp>
                <p:nvSpPr>
                  <p:cNvPr id="140" name="Oval 28"/>
                  <p:cNvSpPr>
                    <a:spLocks noChangeArrowheads="1"/>
                  </p:cNvSpPr>
                  <p:nvPr/>
                </p:nvSpPr>
                <p:spPr bwMode="auto">
                  <a:xfrm>
                    <a:off x="2130048" y="2152678"/>
                    <a:ext cx="598557" cy="594898"/>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sp>
                <p:nvSpPr>
                  <p:cNvPr id="141" name="Oval 29"/>
                  <p:cNvSpPr>
                    <a:spLocks noChangeArrowheads="1"/>
                  </p:cNvSpPr>
                  <p:nvPr/>
                </p:nvSpPr>
                <p:spPr bwMode="auto">
                  <a:xfrm>
                    <a:off x="2167037" y="2189339"/>
                    <a:ext cx="522898" cy="521577"/>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ea typeface="ＭＳ Ｐゴシック" charset="-128"/>
                      <a:cs typeface="ＭＳ Ｐゴシック"/>
                    </a:endParaRPr>
                  </a:p>
                </p:txBody>
              </p:sp>
              <p:sp>
                <p:nvSpPr>
                  <p:cNvPr id="142" name="Oval 30"/>
                  <p:cNvSpPr>
                    <a:spLocks noChangeArrowheads="1"/>
                  </p:cNvSpPr>
                  <p:nvPr/>
                </p:nvSpPr>
                <p:spPr bwMode="auto">
                  <a:xfrm>
                    <a:off x="2234291" y="2217667"/>
                    <a:ext cx="388390" cy="266621"/>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grpSp>
            <p:sp>
              <p:nvSpPr>
                <p:cNvPr id="139" name="Freeform 159"/>
                <p:cNvSpPr>
                  <a:spLocks noEditPoints="1"/>
                </p:cNvSpPr>
                <p:nvPr/>
              </p:nvSpPr>
              <p:spPr bwMode="gray">
                <a:xfrm>
                  <a:off x="1106299" y="4231003"/>
                  <a:ext cx="267222" cy="178839"/>
                </a:xfrm>
                <a:custGeom>
                  <a:avLst/>
                  <a:gdLst/>
                  <a:ahLst/>
                  <a:cxnLst>
                    <a:cxn ang="0">
                      <a:pos x="113" y="0"/>
                    </a:cxn>
                    <a:cxn ang="0">
                      <a:pos x="16" y="0"/>
                    </a:cxn>
                    <a:cxn ang="0">
                      <a:pos x="0" y="15"/>
                    </a:cxn>
                    <a:cxn ang="0">
                      <a:pos x="0" y="72"/>
                    </a:cxn>
                    <a:cxn ang="0">
                      <a:pos x="16" y="87"/>
                    </a:cxn>
                    <a:cxn ang="0">
                      <a:pos x="113" y="87"/>
                    </a:cxn>
                    <a:cxn ang="0">
                      <a:pos x="130" y="72"/>
                    </a:cxn>
                    <a:cxn ang="0">
                      <a:pos x="130" y="15"/>
                    </a:cxn>
                    <a:cxn ang="0">
                      <a:pos x="113" y="0"/>
                    </a:cxn>
                    <a:cxn ang="0">
                      <a:pos x="122" y="15"/>
                    </a:cxn>
                    <a:cxn ang="0">
                      <a:pos x="122" y="70"/>
                    </a:cxn>
                    <a:cxn ang="0">
                      <a:pos x="94" y="43"/>
                    </a:cxn>
                    <a:cxn ang="0">
                      <a:pos x="122" y="15"/>
                    </a:cxn>
                    <a:cxn ang="0">
                      <a:pos x="122" y="15"/>
                    </a:cxn>
                    <a:cxn ang="0">
                      <a:pos x="113" y="8"/>
                    </a:cxn>
                    <a:cxn ang="0">
                      <a:pos x="117" y="9"/>
                    </a:cxn>
                    <a:cxn ang="0">
                      <a:pos x="72" y="54"/>
                    </a:cxn>
                    <a:cxn ang="0">
                      <a:pos x="75" y="56"/>
                    </a:cxn>
                    <a:cxn ang="0">
                      <a:pos x="72" y="54"/>
                    </a:cxn>
                    <a:cxn ang="0">
                      <a:pos x="66" y="56"/>
                    </a:cxn>
                    <a:cxn ang="0">
                      <a:pos x="60" y="54"/>
                    </a:cxn>
                    <a:cxn ang="0">
                      <a:pos x="15" y="8"/>
                    </a:cxn>
                    <a:cxn ang="0">
                      <a:pos x="16" y="8"/>
                    </a:cxn>
                    <a:cxn ang="0">
                      <a:pos x="113" y="8"/>
                    </a:cxn>
                    <a:cxn ang="0">
                      <a:pos x="8" y="73"/>
                    </a:cxn>
                    <a:cxn ang="0">
                      <a:pos x="8" y="72"/>
                    </a:cxn>
                    <a:cxn ang="0">
                      <a:pos x="8" y="15"/>
                    </a:cxn>
                    <a:cxn ang="0">
                      <a:pos x="8" y="13"/>
                    </a:cxn>
                    <a:cxn ang="0">
                      <a:pos x="38" y="43"/>
                    </a:cxn>
                    <a:cxn ang="0">
                      <a:pos x="8" y="73"/>
                    </a:cxn>
                    <a:cxn ang="0">
                      <a:pos x="16" y="79"/>
                    </a:cxn>
                    <a:cxn ang="0">
                      <a:pos x="13" y="79"/>
                    </a:cxn>
                    <a:cxn ang="0">
                      <a:pos x="44" y="48"/>
                    </a:cxn>
                    <a:cxn ang="0">
                      <a:pos x="55" y="59"/>
                    </a:cxn>
                    <a:cxn ang="0">
                      <a:pos x="66" y="64"/>
                    </a:cxn>
                    <a:cxn ang="0">
                      <a:pos x="78" y="59"/>
                    </a:cxn>
                    <a:cxn ang="0">
                      <a:pos x="78" y="59"/>
                    </a:cxn>
                    <a:cxn ang="0">
                      <a:pos x="89" y="48"/>
                    </a:cxn>
                    <a:cxn ang="0">
                      <a:pos x="118" y="78"/>
                    </a:cxn>
                    <a:cxn ang="0">
                      <a:pos x="113" y="79"/>
                    </a:cxn>
                    <a:cxn ang="0">
                      <a:pos x="16" y="79"/>
                    </a:cxn>
                  </a:cxnLst>
                  <a:rect l="0" t="0" r="r" b="b"/>
                  <a:pathLst>
                    <a:path w="130" h="87">
                      <a:moveTo>
                        <a:pt x="113" y="0"/>
                      </a:moveTo>
                      <a:cubicBezTo>
                        <a:pt x="16" y="0"/>
                        <a:pt x="16" y="0"/>
                        <a:pt x="16" y="0"/>
                      </a:cubicBezTo>
                      <a:cubicBezTo>
                        <a:pt x="7" y="0"/>
                        <a:pt x="0" y="7"/>
                        <a:pt x="0" y="15"/>
                      </a:cubicBezTo>
                      <a:cubicBezTo>
                        <a:pt x="0" y="72"/>
                        <a:pt x="0" y="72"/>
                        <a:pt x="0" y="72"/>
                      </a:cubicBezTo>
                      <a:cubicBezTo>
                        <a:pt x="0" y="81"/>
                        <a:pt x="7" y="87"/>
                        <a:pt x="16" y="87"/>
                      </a:cubicBezTo>
                      <a:cubicBezTo>
                        <a:pt x="113" y="87"/>
                        <a:pt x="113" y="87"/>
                        <a:pt x="113" y="87"/>
                      </a:cubicBezTo>
                      <a:cubicBezTo>
                        <a:pt x="122" y="87"/>
                        <a:pt x="129" y="81"/>
                        <a:pt x="130" y="72"/>
                      </a:cubicBezTo>
                      <a:cubicBezTo>
                        <a:pt x="130" y="15"/>
                        <a:pt x="130" y="15"/>
                        <a:pt x="130" y="15"/>
                      </a:cubicBezTo>
                      <a:cubicBezTo>
                        <a:pt x="129" y="7"/>
                        <a:pt x="122" y="0"/>
                        <a:pt x="113" y="0"/>
                      </a:cubicBezTo>
                      <a:close/>
                      <a:moveTo>
                        <a:pt x="122" y="15"/>
                      </a:moveTo>
                      <a:cubicBezTo>
                        <a:pt x="122" y="70"/>
                        <a:pt x="122" y="70"/>
                        <a:pt x="122" y="70"/>
                      </a:cubicBezTo>
                      <a:cubicBezTo>
                        <a:pt x="94" y="43"/>
                        <a:pt x="94" y="43"/>
                        <a:pt x="94" y="43"/>
                      </a:cubicBezTo>
                      <a:cubicBezTo>
                        <a:pt x="122" y="15"/>
                        <a:pt x="122" y="15"/>
                        <a:pt x="122" y="15"/>
                      </a:cubicBezTo>
                      <a:cubicBezTo>
                        <a:pt x="122" y="15"/>
                        <a:pt x="122" y="15"/>
                        <a:pt x="122" y="15"/>
                      </a:cubicBezTo>
                      <a:close/>
                      <a:moveTo>
                        <a:pt x="113" y="8"/>
                      </a:moveTo>
                      <a:cubicBezTo>
                        <a:pt x="115" y="8"/>
                        <a:pt x="116" y="8"/>
                        <a:pt x="117" y="9"/>
                      </a:cubicBezTo>
                      <a:cubicBezTo>
                        <a:pt x="72" y="54"/>
                        <a:pt x="72" y="54"/>
                        <a:pt x="72" y="54"/>
                      </a:cubicBezTo>
                      <a:cubicBezTo>
                        <a:pt x="75" y="56"/>
                        <a:pt x="75" y="56"/>
                        <a:pt x="75" y="56"/>
                      </a:cubicBezTo>
                      <a:cubicBezTo>
                        <a:pt x="72" y="54"/>
                        <a:pt x="72" y="54"/>
                        <a:pt x="72" y="54"/>
                      </a:cubicBezTo>
                      <a:cubicBezTo>
                        <a:pt x="70" y="55"/>
                        <a:pt x="68" y="56"/>
                        <a:pt x="66" y="56"/>
                      </a:cubicBezTo>
                      <a:cubicBezTo>
                        <a:pt x="64" y="56"/>
                        <a:pt x="62" y="55"/>
                        <a:pt x="60" y="54"/>
                      </a:cubicBezTo>
                      <a:cubicBezTo>
                        <a:pt x="15" y="8"/>
                        <a:pt x="15" y="8"/>
                        <a:pt x="15" y="8"/>
                      </a:cubicBezTo>
                      <a:cubicBezTo>
                        <a:pt x="15" y="8"/>
                        <a:pt x="15" y="8"/>
                        <a:pt x="16" y="8"/>
                      </a:cubicBezTo>
                      <a:lnTo>
                        <a:pt x="113" y="8"/>
                      </a:lnTo>
                      <a:close/>
                      <a:moveTo>
                        <a:pt x="8" y="73"/>
                      </a:moveTo>
                      <a:cubicBezTo>
                        <a:pt x="8" y="73"/>
                        <a:pt x="8" y="72"/>
                        <a:pt x="8" y="72"/>
                      </a:cubicBezTo>
                      <a:cubicBezTo>
                        <a:pt x="8" y="15"/>
                        <a:pt x="8" y="15"/>
                        <a:pt x="8" y="15"/>
                      </a:cubicBezTo>
                      <a:cubicBezTo>
                        <a:pt x="8" y="14"/>
                        <a:pt x="8" y="14"/>
                        <a:pt x="8" y="13"/>
                      </a:cubicBezTo>
                      <a:cubicBezTo>
                        <a:pt x="38" y="43"/>
                        <a:pt x="38" y="43"/>
                        <a:pt x="38" y="43"/>
                      </a:cubicBezTo>
                      <a:lnTo>
                        <a:pt x="8" y="73"/>
                      </a:lnTo>
                      <a:close/>
                      <a:moveTo>
                        <a:pt x="16" y="79"/>
                      </a:moveTo>
                      <a:cubicBezTo>
                        <a:pt x="15" y="79"/>
                        <a:pt x="14" y="79"/>
                        <a:pt x="13" y="79"/>
                      </a:cubicBezTo>
                      <a:cubicBezTo>
                        <a:pt x="44" y="48"/>
                        <a:pt x="44" y="48"/>
                        <a:pt x="44" y="48"/>
                      </a:cubicBezTo>
                      <a:cubicBezTo>
                        <a:pt x="55" y="59"/>
                        <a:pt x="55" y="59"/>
                        <a:pt x="55" y="59"/>
                      </a:cubicBezTo>
                      <a:cubicBezTo>
                        <a:pt x="58" y="62"/>
                        <a:pt x="62" y="64"/>
                        <a:pt x="66" y="64"/>
                      </a:cubicBezTo>
                      <a:cubicBezTo>
                        <a:pt x="70" y="64"/>
                        <a:pt x="74" y="62"/>
                        <a:pt x="78" y="59"/>
                      </a:cubicBezTo>
                      <a:cubicBezTo>
                        <a:pt x="78" y="59"/>
                        <a:pt x="78" y="59"/>
                        <a:pt x="78" y="59"/>
                      </a:cubicBezTo>
                      <a:cubicBezTo>
                        <a:pt x="89" y="48"/>
                        <a:pt x="89" y="48"/>
                        <a:pt x="89" y="48"/>
                      </a:cubicBezTo>
                      <a:cubicBezTo>
                        <a:pt x="118" y="78"/>
                        <a:pt x="118" y="78"/>
                        <a:pt x="118" y="78"/>
                      </a:cubicBezTo>
                      <a:cubicBezTo>
                        <a:pt x="117" y="79"/>
                        <a:pt x="115" y="79"/>
                        <a:pt x="113" y="79"/>
                      </a:cubicBezTo>
                      <a:lnTo>
                        <a:pt x="16" y="79"/>
                      </a:lnTo>
                      <a:close/>
                    </a:path>
                  </a:pathLst>
                </a:custGeom>
                <a:solidFill>
                  <a:schemeClr val="bg1"/>
                </a:solidFill>
                <a:ln w="9525">
                  <a:noFill/>
                  <a:round/>
                  <a:headEnd/>
                  <a:tailEnd/>
                </a:ln>
              </p:spPr>
              <p:txBody>
                <a:bodyPr/>
                <a:lstStyle/>
                <a:p>
                  <a:pPr fontAlgn="auto">
                    <a:spcBef>
                      <a:spcPts val="0"/>
                    </a:spcBef>
                    <a:spcAft>
                      <a:spcPts val="0"/>
                    </a:spcAft>
                    <a:defRPr/>
                  </a:pPr>
                  <a:endParaRPr lang="en-US" kern="0" dirty="0">
                    <a:solidFill>
                      <a:sysClr val="windowText" lastClr="000000"/>
                    </a:solidFill>
                    <a:ea typeface="ＭＳ Ｐゴシック" charset="-128"/>
                  </a:endParaRPr>
                </a:p>
              </p:txBody>
            </p:sp>
          </p:grpSp>
          <p:grpSp>
            <p:nvGrpSpPr>
              <p:cNvPr id="45" name="Group 79"/>
              <p:cNvGrpSpPr>
                <a:grpSpLocks/>
              </p:cNvGrpSpPr>
              <p:nvPr/>
            </p:nvGrpSpPr>
            <p:grpSpPr bwMode="auto">
              <a:xfrm>
                <a:off x="2992701" y="5284053"/>
                <a:ext cx="594889" cy="596224"/>
                <a:chOff x="1318160" y="3379196"/>
                <a:chExt cx="517424" cy="514193"/>
              </a:xfrm>
            </p:grpSpPr>
            <p:grpSp>
              <p:nvGrpSpPr>
                <p:cNvPr id="127" name="Group 485"/>
                <p:cNvGrpSpPr>
                  <a:grpSpLocks noChangeAspect="1"/>
                </p:cNvGrpSpPr>
                <p:nvPr/>
              </p:nvGrpSpPr>
              <p:grpSpPr bwMode="auto">
                <a:xfrm>
                  <a:off x="1318160" y="3379196"/>
                  <a:ext cx="517424" cy="514193"/>
                  <a:chOff x="2131034" y="2152681"/>
                  <a:chExt cx="598343" cy="594607"/>
                </a:xfrm>
              </p:grpSpPr>
              <p:sp>
                <p:nvSpPr>
                  <p:cNvPr id="135" name="Oval 28"/>
                  <p:cNvSpPr>
                    <a:spLocks noChangeArrowheads="1"/>
                  </p:cNvSpPr>
                  <p:nvPr/>
                </p:nvSpPr>
                <p:spPr bwMode="auto">
                  <a:xfrm>
                    <a:off x="2131034" y="2152681"/>
                    <a:ext cx="598343" cy="594607"/>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sp>
                <p:nvSpPr>
                  <p:cNvPr id="136" name="Oval 29"/>
                  <p:cNvSpPr>
                    <a:spLocks noChangeArrowheads="1"/>
                  </p:cNvSpPr>
                  <p:nvPr/>
                </p:nvSpPr>
                <p:spPr bwMode="auto">
                  <a:xfrm>
                    <a:off x="2168219" y="2189634"/>
                    <a:ext cx="522283" cy="520701"/>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ea typeface="ＭＳ Ｐゴシック" charset="-128"/>
                      <a:cs typeface="ＭＳ Ｐゴシック"/>
                    </a:endParaRPr>
                  </a:p>
                </p:txBody>
              </p:sp>
              <p:sp>
                <p:nvSpPr>
                  <p:cNvPr id="137" name="Oval 30"/>
                  <p:cNvSpPr>
                    <a:spLocks noChangeArrowheads="1"/>
                  </p:cNvSpPr>
                  <p:nvPr/>
                </p:nvSpPr>
                <p:spPr bwMode="auto">
                  <a:xfrm>
                    <a:off x="2234139" y="2218188"/>
                    <a:ext cx="388754" cy="265390"/>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grpSp>
            <p:grpSp>
              <p:nvGrpSpPr>
                <p:cNvPr id="128" name="Group 766"/>
                <p:cNvGrpSpPr>
                  <a:grpSpLocks/>
                </p:cNvGrpSpPr>
                <p:nvPr/>
              </p:nvGrpSpPr>
              <p:grpSpPr bwMode="auto">
                <a:xfrm>
                  <a:off x="1485434" y="3519878"/>
                  <a:ext cx="182263" cy="232744"/>
                  <a:chOff x="-1784594" y="3508885"/>
                  <a:chExt cx="532526" cy="680019"/>
                </a:xfrm>
              </p:grpSpPr>
              <p:sp>
                <p:nvSpPr>
                  <p:cNvPr id="129" name="Freeform 269"/>
                  <p:cNvSpPr>
                    <a:spLocks/>
                  </p:cNvSpPr>
                  <p:nvPr/>
                </p:nvSpPr>
                <p:spPr bwMode="auto">
                  <a:xfrm>
                    <a:off x="-1784594" y="3508885"/>
                    <a:ext cx="532526" cy="680019"/>
                  </a:xfrm>
                  <a:custGeom>
                    <a:avLst/>
                    <a:gdLst>
                      <a:gd name="T0" fmla="*/ 2147483647 w 272"/>
                      <a:gd name="T1" fmla="*/ 2147483647 h 346"/>
                      <a:gd name="T2" fmla="*/ 0 w 272"/>
                      <a:gd name="T3" fmla="*/ 2147483647 h 346"/>
                      <a:gd name="T4" fmla="*/ 0 w 272"/>
                      <a:gd name="T5" fmla="*/ 0 h 346"/>
                      <a:gd name="T6" fmla="*/ 2147483647 w 272"/>
                      <a:gd name="T7" fmla="*/ 0 h 346"/>
                      <a:gd name="T8" fmla="*/ 2147483647 w 272"/>
                      <a:gd name="T9" fmla="*/ 2147483647 h 346"/>
                      <a:gd name="T10" fmla="*/ 2147483647 w 272"/>
                      <a:gd name="T11" fmla="*/ 2147483647 h 346"/>
                      <a:gd name="T12" fmla="*/ 0 60000 65536"/>
                      <a:gd name="T13" fmla="*/ 0 60000 65536"/>
                      <a:gd name="T14" fmla="*/ 0 60000 65536"/>
                      <a:gd name="T15" fmla="*/ 0 60000 65536"/>
                      <a:gd name="T16" fmla="*/ 0 60000 65536"/>
                      <a:gd name="T17" fmla="*/ 0 60000 65536"/>
                      <a:gd name="T18" fmla="*/ 0 w 272"/>
                      <a:gd name="T19" fmla="*/ 0 h 346"/>
                      <a:gd name="T20" fmla="*/ 272 w 272"/>
                      <a:gd name="T21" fmla="*/ 346 h 346"/>
                    </a:gdLst>
                    <a:ahLst/>
                    <a:cxnLst>
                      <a:cxn ang="T12">
                        <a:pos x="T0" y="T1"/>
                      </a:cxn>
                      <a:cxn ang="T13">
                        <a:pos x="T2" y="T3"/>
                      </a:cxn>
                      <a:cxn ang="T14">
                        <a:pos x="T4" y="T5"/>
                      </a:cxn>
                      <a:cxn ang="T15">
                        <a:pos x="T6" y="T7"/>
                      </a:cxn>
                      <a:cxn ang="T16">
                        <a:pos x="T8" y="T9"/>
                      </a:cxn>
                      <a:cxn ang="T17">
                        <a:pos x="T10" y="T11"/>
                      </a:cxn>
                    </a:cxnLst>
                    <a:rect l="T18" t="T19" r="T20" b="T21"/>
                    <a:pathLst>
                      <a:path w="272" h="346">
                        <a:moveTo>
                          <a:pt x="272" y="346"/>
                        </a:moveTo>
                        <a:lnTo>
                          <a:pt x="0" y="346"/>
                        </a:lnTo>
                        <a:lnTo>
                          <a:pt x="0" y="0"/>
                        </a:lnTo>
                        <a:lnTo>
                          <a:pt x="180" y="0"/>
                        </a:lnTo>
                        <a:lnTo>
                          <a:pt x="272" y="93"/>
                        </a:lnTo>
                        <a:lnTo>
                          <a:pt x="272" y="346"/>
                        </a:lnTo>
                        <a:close/>
                      </a:path>
                    </a:pathLst>
                  </a:custGeom>
                  <a:noFill/>
                  <a:ln w="12700" cap="flat">
                    <a:solidFill>
                      <a:schemeClr val="bg1"/>
                    </a:solidFill>
                    <a:prstDash val="solid"/>
                    <a:miter lim="800000"/>
                    <a:headEnd/>
                    <a:tailEnd/>
                  </a:ln>
                </p:spPr>
                <p:txBody>
                  <a:bodyPr/>
                  <a:lstStyle/>
                  <a:p>
                    <a:endParaRPr lang="en-US"/>
                  </a:p>
                </p:txBody>
              </p:sp>
              <p:sp>
                <p:nvSpPr>
                  <p:cNvPr id="130" name="Freeform 270"/>
                  <p:cNvSpPr>
                    <a:spLocks/>
                  </p:cNvSpPr>
                  <p:nvPr/>
                </p:nvSpPr>
                <p:spPr bwMode="auto">
                  <a:xfrm>
                    <a:off x="-1445714" y="3524885"/>
                    <a:ext cx="173473" cy="180004"/>
                  </a:xfrm>
                  <a:custGeom>
                    <a:avLst/>
                    <a:gdLst>
                      <a:gd name="T0" fmla="*/ 0 w 89"/>
                      <a:gd name="T1" fmla="*/ 0 h 91"/>
                      <a:gd name="T2" fmla="*/ 0 w 89"/>
                      <a:gd name="T3" fmla="*/ 2147483647 h 91"/>
                      <a:gd name="T4" fmla="*/ 2147483647 w 89"/>
                      <a:gd name="T5" fmla="*/ 2147483647 h 91"/>
                      <a:gd name="T6" fmla="*/ 0 w 89"/>
                      <a:gd name="T7" fmla="*/ 0 h 91"/>
                      <a:gd name="T8" fmla="*/ 0 60000 65536"/>
                      <a:gd name="T9" fmla="*/ 0 60000 65536"/>
                      <a:gd name="T10" fmla="*/ 0 60000 65536"/>
                      <a:gd name="T11" fmla="*/ 0 60000 65536"/>
                      <a:gd name="T12" fmla="*/ 0 w 89"/>
                      <a:gd name="T13" fmla="*/ 0 h 91"/>
                      <a:gd name="T14" fmla="*/ 89 w 89"/>
                      <a:gd name="T15" fmla="*/ 91 h 91"/>
                    </a:gdLst>
                    <a:ahLst/>
                    <a:cxnLst>
                      <a:cxn ang="T8">
                        <a:pos x="T0" y="T1"/>
                      </a:cxn>
                      <a:cxn ang="T9">
                        <a:pos x="T2" y="T3"/>
                      </a:cxn>
                      <a:cxn ang="T10">
                        <a:pos x="T4" y="T5"/>
                      </a:cxn>
                      <a:cxn ang="T11">
                        <a:pos x="T6" y="T7"/>
                      </a:cxn>
                    </a:cxnLst>
                    <a:rect l="T12" t="T13" r="T14" b="T15"/>
                    <a:pathLst>
                      <a:path w="89" h="91">
                        <a:moveTo>
                          <a:pt x="0" y="0"/>
                        </a:moveTo>
                        <a:lnTo>
                          <a:pt x="0" y="91"/>
                        </a:lnTo>
                        <a:lnTo>
                          <a:pt x="89" y="91"/>
                        </a:lnTo>
                        <a:lnTo>
                          <a:pt x="0" y="0"/>
                        </a:lnTo>
                        <a:close/>
                      </a:path>
                    </a:pathLst>
                  </a:custGeom>
                  <a:solidFill>
                    <a:schemeClr val="bg1"/>
                  </a:solidFill>
                  <a:ln w="12700" cap="flat" cmpd="sng">
                    <a:solidFill>
                      <a:schemeClr val="bg1"/>
                    </a:solidFill>
                    <a:prstDash val="solid"/>
                    <a:miter lim="800000"/>
                    <a:headEnd type="none" w="med" len="med"/>
                    <a:tailEnd type="none" w="med" len="med"/>
                  </a:ln>
                </p:spPr>
                <p:txBody>
                  <a:bodyPr/>
                  <a:lstStyle/>
                  <a:p>
                    <a:endParaRPr lang="en-US"/>
                  </a:p>
                </p:txBody>
              </p:sp>
              <p:sp>
                <p:nvSpPr>
                  <p:cNvPr id="131" name="Line 271"/>
                  <p:cNvSpPr>
                    <a:spLocks noChangeShapeType="1"/>
                  </p:cNvSpPr>
                  <p:nvPr/>
                </p:nvSpPr>
                <p:spPr bwMode="auto">
                  <a:xfrm flipH="1">
                    <a:off x="-1707944" y="3768891"/>
                    <a:ext cx="379223" cy="0"/>
                  </a:xfrm>
                  <a:prstGeom prst="line">
                    <a:avLst/>
                  </a:prstGeom>
                  <a:noFill/>
                  <a:ln w="12700">
                    <a:solidFill>
                      <a:schemeClr val="bg1"/>
                    </a:solidFill>
                    <a:round/>
                    <a:headEnd/>
                    <a:tailEnd/>
                  </a:ln>
                </p:spPr>
                <p:txBody>
                  <a:bodyPr lIns="0" tIns="0" rIns="0" bIns="0"/>
                  <a:lstStyle/>
                  <a:p>
                    <a:endParaRPr lang="en-US"/>
                  </a:p>
                </p:txBody>
              </p:sp>
              <p:sp>
                <p:nvSpPr>
                  <p:cNvPr id="132" name="Line 272"/>
                  <p:cNvSpPr>
                    <a:spLocks noChangeShapeType="1"/>
                  </p:cNvSpPr>
                  <p:nvPr/>
                </p:nvSpPr>
                <p:spPr bwMode="auto">
                  <a:xfrm flipH="1">
                    <a:off x="-1707944" y="3860894"/>
                    <a:ext cx="379223" cy="0"/>
                  </a:xfrm>
                  <a:prstGeom prst="line">
                    <a:avLst/>
                  </a:prstGeom>
                  <a:noFill/>
                  <a:ln w="12700">
                    <a:solidFill>
                      <a:schemeClr val="bg1"/>
                    </a:solidFill>
                    <a:round/>
                    <a:headEnd/>
                    <a:tailEnd/>
                  </a:ln>
                </p:spPr>
                <p:txBody>
                  <a:bodyPr lIns="0" tIns="0" rIns="0" bIns="0"/>
                  <a:lstStyle/>
                  <a:p>
                    <a:endParaRPr lang="en-US"/>
                  </a:p>
                </p:txBody>
              </p:sp>
              <p:sp>
                <p:nvSpPr>
                  <p:cNvPr id="133" name="Line 273"/>
                  <p:cNvSpPr>
                    <a:spLocks noChangeShapeType="1"/>
                  </p:cNvSpPr>
                  <p:nvPr/>
                </p:nvSpPr>
                <p:spPr bwMode="auto">
                  <a:xfrm flipH="1">
                    <a:off x="-1707944" y="3948897"/>
                    <a:ext cx="379223" cy="0"/>
                  </a:xfrm>
                  <a:prstGeom prst="line">
                    <a:avLst/>
                  </a:prstGeom>
                  <a:noFill/>
                  <a:ln w="12700">
                    <a:solidFill>
                      <a:schemeClr val="bg1"/>
                    </a:solidFill>
                    <a:round/>
                    <a:headEnd/>
                    <a:tailEnd/>
                  </a:ln>
                </p:spPr>
                <p:txBody>
                  <a:bodyPr lIns="0" tIns="0" rIns="0" bIns="0"/>
                  <a:lstStyle/>
                  <a:p>
                    <a:endParaRPr lang="en-US"/>
                  </a:p>
                </p:txBody>
              </p:sp>
              <p:sp>
                <p:nvSpPr>
                  <p:cNvPr id="134" name="Line 274"/>
                  <p:cNvSpPr>
                    <a:spLocks noChangeShapeType="1"/>
                  </p:cNvSpPr>
                  <p:nvPr/>
                </p:nvSpPr>
                <p:spPr bwMode="auto">
                  <a:xfrm flipH="1">
                    <a:off x="-1707944" y="4040898"/>
                    <a:ext cx="379223" cy="0"/>
                  </a:xfrm>
                  <a:prstGeom prst="line">
                    <a:avLst/>
                  </a:prstGeom>
                  <a:noFill/>
                  <a:ln w="12700">
                    <a:solidFill>
                      <a:schemeClr val="bg1"/>
                    </a:solidFill>
                    <a:round/>
                    <a:headEnd/>
                    <a:tailEnd/>
                  </a:ln>
                </p:spPr>
                <p:txBody>
                  <a:bodyPr lIns="0" tIns="0" rIns="0" bIns="0"/>
                  <a:lstStyle/>
                  <a:p>
                    <a:endParaRPr lang="en-US"/>
                  </a:p>
                </p:txBody>
              </p:sp>
            </p:grpSp>
          </p:grpSp>
          <p:grpSp>
            <p:nvGrpSpPr>
              <p:cNvPr id="46" name="Group 91"/>
              <p:cNvGrpSpPr>
                <a:grpSpLocks/>
              </p:cNvGrpSpPr>
              <p:nvPr/>
            </p:nvGrpSpPr>
            <p:grpSpPr bwMode="auto">
              <a:xfrm>
                <a:off x="6125115" y="5284052"/>
                <a:ext cx="588167" cy="592855"/>
                <a:chOff x="3566863" y="3379199"/>
                <a:chExt cx="515670" cy="514022"/>
              </a:xfrm>
            </p:grpSpPr>
            <p:grpSp>
              <p:nvGrpSpPr>
                <p:cNvPr id="118" name="Group 485"/>
                <p:cNvGrpSpPr>
                  <a:grpSpLocks noChangeAspect="1"/>
                </p:cNvGrpSpPr>
                <p:nvPr/>
              </p:nvGrpSpPr>
              <p:grpSpPr bwMode="auto">
                <a:xfrm flipH="1">
                  <a:off x="3566863" y="3379199"/>
                  <a:ext cx="515670" cy="514022"/>
                  <a:chOff x="2133661" y="2152683"/>
                  <a:chExt cx="596315" cy="594409"/>
                </a:xfrm>
              </p:grpSpPr>
              <p:sp>
                <p:nvSpPr>
                  <p:cNvPr id="124" name="Oval 28"/>
                  <p:cNvSpPr>
                    <a:spLocks noChangeArrowheads="1"/>
                  </p:cNvSpPr>
                  <p:nvPr/>
                </p:nvSpPr>
                <p:spPr bwMode="auto">
                  <a:xfrm>
                    <a:off x="2133661" y="2152683"/>
                    <a:ext cx="596315" cy="594409"/>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sp>
                <p:nvSpPr>
                  <p:cNvPr id="125" name="Oval 29"/>
                  <p:cNvSpPr>
                    <a:spLocks noChangeArrowheads="1"/>
                  </p:cNvSpPr>
                  <p:nvPr/>
                </p:nvSpPr>
                <p:spPr bwMode="auto">
                  <a:xfrm>
                    <a:off x="2167736" y="2189834"/>
                    <a:ext cx="523053" cy="520108"/>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ea typeface="ＭＳ Ｐゴシック" charset="-128"/>
                      <a:cs typeface="ＭＳ Ｐゴシック"/>
                    </a:endParaRPr>
                  </a:p>
                </p:txBody>
              </p:sp>
              <p:sp>
                <p:nvSpPr>
                  <p:cNvPr id="126" name="Oval 30"/>
                  <p:cNvSpPr>
                    <a:spLocks noChangeArrowheads="1"/>
                  </p:cNvSpPr>
                  <p:nvPr/>
                </p:nvSpPr>
                <p:spPr bwMode="auto">
                  <a:xfrm>
                    <a:off x="2235887" y="2216852"/>
                    <a:ext cx="386753" cy="266808"/>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grpSp>
            <p:grpSp>
              <p:nvGrpSpPr>
                <p:cNvPr id="119" name="Group 757"/>
                <p:cNvGrpSpPr>
                  <a:grpSpLocks/>
                </p:cNvGrpSpPr>
                <p:nvPr/>
              </p:nvGrpSpPr>
              <p:grpSpPr bwMode="auto">
                <a:xfrm>
                  <a:off x="3683195" y="3474253"/>
                  <a:ext cx="291554" cy="314329"/>
                  <a:chOff x="1670051" y="7280852"/>
                  <a:chExt cx="513337" cy="553432"/>
                </a:xfrm>
              </p:grpSpPr>
              <p:grpSp>
                <p:nvGrpSpPr>
                  <p:cNvPr id="120" name="Group 758"/>
                  <p:cNvGrpSpPr>
                    <a:grpSpLocks/>
                  </p:cNvGrpSpPr>
                  <p:nvPr/>
                </p:nvGrpSpPr>
                <p:grpSpPr bwMode="auto">
                  <a:xfrm>
                    <a:off x="1670051" y="7489027"/>
                    <a:ext cx="260350" cy="345257"/>
                    <a:chOff x="1670051" y="7489027"/>
                    <a:chExt cx="260350" cy="345257"/>
                  </a:xfrm>
                </p:grpSpPr>
                <p:sp>
                  <p:nvSpPr>
                    <p:cNvPr id="122" name="Rounded Rectangle 96"/>
                    <p:cNvSpPr>
                      <a:spLocks noChangeArrowheads="1"/>
                    </p:cNvSpPr>
                    <p:nvPr/>
                  </p:nvSpPr>
                  <p:spPr bwMode="auto">
                    <a:xfrm>
                      <a:off x="1670051" y="7489027"/>
                      <a:ext cx="260350" cy="345257"/>
                    </a:xfrm>
                    <a:prstGeom prst="roundRect">
                      <a:avLst>
                        <a:gd name="adj" fmla="val 11417"/>
                      </a:avLst>
                    </a:prstGeom>
                    <a:noFill/>
                    <a:ln w="9525" algn="ctr">
                      <a:solidFill>
                        <a:schemeClr val="bg1"/>
                      </a:solidFill>
                      <a:round/>
                      <a:headEnd/>
                      <a:tailEnd/>
                    </a:ln>
                  </p:spPr>
                  <p:txBody>
                    <a:bodyPr lIns="0" tIns="0" rIns="0" bIns="0"/>
                    <a:lstStyle/>
                    <a:p>
                      <a:pPr>
                        <a:lnSpc>
                          <a:spcPct val="90000"/>
                        </a:lnSpc>
                      </a:pPr>
                      <a:endParaRPr lang="en-US">
                        <a:solidFill>
                          <a:srgbClr val="5C5C5C"/>
                        </a:solidFill>
                        <a:ea typeface="MS PGothic" pitchFamily="34" charset="-128"/>
                      </a:endParaRPr>
                    </a:p>
                  </p:txBody>
                </p:sp>
                <p:sp>
                  <p:nvSpPr>
                    <p:cNvPr id="123" name="Freeform 11"/>
                    <p:cNvSpPr>
                      <a:spLocks noEditPoints="1"/>
                    </p:cNvSpPr>
                    <p:nvPr/>
                  </p:nvSpPr>
                  <p:spPr bwMode="auto">
                    <a:xfrm>
                      <a:off x="1732615" y="7522457"/>
                      <a:ext cx="132332" cy="307772"/>
                    </a:xfrm>
                    <a:custGeom>
                      <a:avLst/>
                      <a:gdLst>
                        <a:gd name="T0" fmla="*/ 2147483647 w 97"/>
                        <a:gd name="T1" fmla="*/ 0 h 240"/>
                        <a:gd name="T2" fmla="*/ 2147483647 w 97"/>
                        <a:gd name="T3" fmla="*/ 2147483647 h 240"/>
                        <a:gd name="T4" fmla="*/ 2147483647 w 97"/>
                        <a:gd name="T5" fmla="*/ 2147483647 h 240"/>
                        <a:gd name="T6" fmla="*/ 2147483647 w 97"/>
                        <a:gd name="T7" fmla="*/ 2147483647 h 240"/>
                        <a:gd name="T8" fmla="*/ 2147483647 w 97"/>
                        <a:gd name="T9" fmla="*/ 0 h 240"/>
                        <a:gd name="T10" fmla="*/ 0 w 97"/>
                        <a:gd name="T11" fmla="*/ 2147483647 h 240"/>
                        <a:gd name="T12" fmla="*/ 0 w 97"/>
                        <a:gd name="T13" fmla="*/ 2147483647 h 240"/>
                        <a:gd name="T14" fmla="*/ 2147483647 w 97"/>
                        <a:gd name="T15" fmla="*/ 2147483647 h 240"/>
                        <a:gd name="T16" fmla="*/ 2147483647 w 97"/>
                        <a:gd name="T17" fmla="*/ 2147483647 h 240"/>
                        <a:gd name="T18" fmla="*/ 0 w 97"/>
                        <a:gd name="T19" fmla="*/ 2147483647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240"/>
                        <a:gd name="T32" fmla="*/ 97 w 97"/>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240">
                          <a:moveTo>
                            <a:pt x="49" y="0"/>
                          </a:moveTo>
                          <a:cubicBezTo>
                            <a:pt x="25" y="0"/>
                            <a:pt x="6" y="19"/>
                            <a:pt x="6" y="43"/>
                          </a:cubicBezTo>
                          <a:cubicBezTo>
                            <a:pt x="6" y="66"/>
                            <a:pt x="25" y="86"/>
                            <a:pt x="49" y="86"/>
                          </a:cubicBezTo>
                          <a:cubicBezTo>
                            <a:pt x="72" y="86"/>
                            <a:pt x="91" y="66"/>
                            <a:pt x="91" y="43"/>
                          </a:cubicBezTo>
                          <a:cubicBezTo>
                            <a:pt x="91" y="19"/>
                            <a:pt x="72" y="0"/>
                            <a:pt x="49" y="0"/>
                          </a:cubicBezTo>
                          <a:close/>
                          <a:moveTo>
                            <a:pt x="0" y="134"/>
                          </a:moveTo>
                          <a:cubicBezTo>
                            <a:pt x="0" y="240"/>
                            <a:pt x="0" y="240"/>
                            <a:pt x="0" y="240"/>
                          </a:cubicBezTo>
                          <a:cubicBezTo>
                            <a:pt x="97" y="240"/>
                            <a:pt x="97" y="240"/>
                            <a:pt x="97" y="240"/>
                          </a:cubicBezTo>
                          <a:cubicBezTo>
                            <a:pt x="97" y="134"/>
                            <a:pt x="97" y="134"/>
                            <a:pt x="97" y="134"/>
                          </a:cubicBezTo>
                          <a:cubicBezTo>
                            <a:pt x="97" y="80"/>
                            <a:pt x="0" y="80"/>
                            <a:pt x="0" y="134"/>
                          </a:cubicBezTo>
                          <a:close/>
                        </a:path>
                      </a:pathLst>
                    </a:custGeom>
                    <a:solidFill>
                      <a:schemeClr val="bg1"/>
                    </a:solidFill>
                    <a:ln w="9525">
                      <a:noFill/>
                      <a:round/>
                      <a:headEnd/>
                      <a:tailEnd/>
                    </a:ln>
                  </p:spPr>
                  <p:txBody>
                    <a:bodyPr/>
                    <a:lstStyle/>
                    <a:p>
                      <a:endParaRPr lang="en-US"/>
                    </a:p>
                  </p:txBody>
                </p:sp>
              </p:grpSp>
              <p:sp>
                <p:nvSpPr>
                  <p:cNvPr id="121" name="Freeform 87"/>
                  <p:cNvSpPr>
                    <a:spLocks noEditPoints="1"/>
                  </p:cNvSpPr>
                  <p:nvPr/>
                </p:nvSpPr>
                <p:spPr bwMode="auto">
                  <a:xfrm flipH="1">
                    <a:off x="1842389" y="7280852"/>
                    <a:ext cx="340999" cy="266646"/>
                  </a:xfrm>
                  <a:custGeom>
                    <a:avLst/>
                    <a:gdLst>
                      <a:gd name="T0" fmla="*/ 2147483647 w 223"/>
                      <a:gd name="T1" fmla="*/ 0 h 174"/>
                      <a:gd name="T2" fmla="*/ 2147483647 w 223"/>
                      <a:gd name="T3" fmla="*/ 0 h 174"/>
                      <a:gd name="T4" fmla="*/ 0 w 223"/>
                      <a:gd name="T5" fmla="*/ 2147483647 h 174"/>
                      <a:gd name="T6" fmla="*/ 0 w 223"/>
                      <a:gd name="T7" fmla="*/ 2147483647 h 174"/>
                      <a:gd name="T8" fmla="*/ 2147483647 w 223"/>
                      <a:gd name="T9" fmla="*/ 2147483647 h 174"/>
                      <a:gd name="T10" fmla="*/ 2147483647 w 223"/>
                      <a:gd name="T11" fmla="*/ 2147483647 h 174"/>
                      <a:gd name="T12" fmla="*/ 2147483647 w 223"/>
                      <a:gd name="T13" fmla="*/ 2147483647 h 174"/>
                      <a:gd name="T14" fmla="*/ 2147483647 w 223"/>
                      <a:gd name="T15" fmla="*/ 2147483647 h 174"/>
                      <a:gd name="T16" fmla="*/ 2147483647 w 223"/>
                      <a:gd name="T17" fmla="*/ 2147483647 h 174"/>
                      <a:gd name="T18" fmla="*/ 2147483647 w 223"/>
                      <a:gd name="T19" fmla="*/ 2147483647 h 174"/>
                      <a:gd name="T20" fmla="*/ 2147483647 w 223"/>
                      <a:gd name="T21" fmla="*/ 2147483647 h 174"/>
                      <a:gd name="T22" fmla="*/ 2147483647 w 223"/>
                      <a:gd name="T23" fmla="*/ 2147483647 h 174"/>
                      <a:gd name="T24" fmla="*/ 2147483647 w 223"/>
                      <a:gd name="T25" fmla="*/ 0 h 174"/>
                      <a:gd name="T26" fmla="*/ 2147483647 w 223"/>
                      <a:gd name="T27" fmla="*/ 2147483647 h 174"/>
                      <a:gd name="T28" fmla="*/ 2147483647 w 223"/>
                      <a:gd name="T29" fmla="*/ 2147483647 h 174"/>
                      <a:gd name="T30" fmla="*/ 2147483647 w 223"/>
                      <a:gd name="T31" fmla="*/ 2147483647 h 174"/>
                      <a:gd name="T32" fmla="*/ 2147483647 w 223"/>
                      <a:gd name="T33" fmla="*/ 2147483647 h 174"/>
                      <a:gd name="T34" fmla="*/ 2147483647 w 223"/>
                      <a:gd name="T35" fmla="*/ 2147483647 h 174"/>
                      <a:gd name="T36" fmla="*/ 2147483647 w 223"/>
                      <a:gd name="T37" fmla="*/ 2147483647 h 174"/>
                      <a:gd name="T38" fmla="*/ 2147483647 w 223"/>
                      <a:gd name="T39" fmla="*/ 2147483647 h 174"/>
                      <a:gd name="T40" fmla="*/ 2147483647 w 223"/>
                      <a:gd name="T41" fmla="*/ 2147483647 h 174"/>
                      <a:gd name="T42" fmla="*/ 2147483647 w 223"/>
                      <a:gd name="T43" fmla="*/ 2147483647 h 174"/>
                      <a:gd name="T44" fmla="*/ 2147483647 w 223"/>
                      <a:gd name="T45" fmla="*/ 2147483647 h 174"/>
                      <a:gd name="T46" fmla="*/ 2147483647 w 223"/>
                      <a:gd name="T47" fmla="*/ 2147483647 h 174"/>
                      <a:gd name="T48" fmla="*/ 2147483647 w 223"/>
                      <a:gd name="T49" fmla="*/ 2147483647 h 174"/>
                      <a:gd name="T50" fmla="*/ 2147483647 w 223"/>
                      <a:gd name="T51" fmla="*/ 2147483647 h 174"/>
                      <a:gd name="T52" fmla="*/ 2147483647 w 223"/>
                      <a:gd name="T53" fmla="*/ 2147483647 h 1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
                      <a:gd name="T82" fmla="*/ 0 h 174"/>
                      <a:gd name="T83" fmla="*/ 223 w 223"/>
                      <a:gd name="T84" fmla="*/ 174 h 1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 h="174">
                        <a:moveTo>
                          <a:pt x="189" y="0"/>
                        </a:moveTo>
                        <a:cubicBezTo>
                          <a:pt x="34" y="0"/>
                          <a:pt x="34" y="0"/>
                          <a:pt x="34" y="0"/>
                        </a:cubicBezTo>
                        <a:cubicBezTo>
                          <a:pt x="15" y="0"/>
                          <a:pt x="0" y="15"/>
                          <a:pt x="0" y="33"/>
                        </a:cubicBezTo>
                        <a:cubicBezTo>
                          <a:pt x="0" y="111"/>
                          <a:pt x="0" y="111"/>
                          <a:pt x="0" y="111"/>
                        </a:cubicBezTo>
                        <a:cubicBezTo>
                          <a:pt x="0" y="129"/>
                          <a:pt x="15" y="144"/>
                          <a:pt x="34" y="144"/>
                        </a:cubicBezTo>
                        <a:cubicBezTo>
                          <a:pt x="147" y="144"/>
                          <a:pt x="147" y="144"/>
                          <a:pt x="147" y="144"/>
                        </a:cubicBezTo>
                        <a:cubicBezTo>
                          <a:pt x="147" y="144"/>
                          <a:pt x="147" y="144"/>
                          <a:pt x="147" y="144"/>
                        </a:cubicBezTo>
                        <a:cubicBezTo>
                          <a:pt x="204" y="174"/>
                          <a:pt x="204" y="174"/>
                          <a:pt x="204" y="174"/>
                        </a:cubicBezTo>
                        <a:cubicBezTo>
                          <a:pt x="188" y="144"/>
                          <a:pt x="188" y="144"/>
                          <a:pt x="188" y="144"/>
                        </a:cubicBezTo>
                        <a:cubicBezTo>
                          <a:pt x="189" y="144"/>
                          <a:pt x="189" y="144"/>
                          <a:pt x="189" y="144"/>
                        </a:cubicBezTo>
                        <a:cubicBezTo>
                          <a:pt x="208" y="144"/>
                          <a:pt x="223" y="129"/>
                          <a:pt x="223" y="111"/>
                        </a:cubicBezTo>
                        <a:cubicBezTo>
                          <a:pt x="223" y="33"/>
                          <a:pt x="223" y="33"/>
                          <a:pt x="223" y="33"/>
                        </a:cubicBezTo>
                        <a:cubicBezTo>
                          <a:pt x="223" y="15"/>
                          <a:pt x="208" y="0"/>
                          <a:pt x="189" y="0"/>
                        </a:cubicBezTo>
                        <a:close/>
                        <a:moveTo>
                          <a:pt x="189" y="104"/>
                        </a:moveTo>
                        <a:cubicBezTo>
                          <a:pt x="34" y="104"/>
                          <a:pt x="34" y="104"/>
                          <a:pt x="34" y="104"/>
                        </a:cubicBezTo>
                        <a:cubicBezTo>
                          <a:pt x="31" y="104"/>
                          <a:pt x="28" y="101"/>
                          <a:pt x="28" y="97"/>
                        </a:cubicBezTo>
                        <a:cubicBezTo>
                          <a:pt x="28" y="93"/>
                          <a:pt x="31" y="90"/>
                          <a:pt x="34" y="90"/>
                        </a:cubicBezTo>
                        <a:cubicBezTo>
                          <a:pt x="189" y="90"/>
                          <a:pt x="189" y="90"/>
                          <a:pt x="189" y="90"/>
                        </a:cubicBezTo>
                        <a:cubicBezTo>
                          <a:pt x="192" y="90"/>
                          <a:pt x="195" y="93"/>
                          <a:pt x="195" y="97"/>
                        </a:cubicBezTo>
                        <a:cubicBezTo>
                          <a:pt x="195" y="101"/>
                          <a:pt x="192" y="104"/>
                          <a:pt x="189" y="104"/>
                        </a:cubicBezTo>
                        <a:close/>
                        <a:moveTo>
                          <a:pt x="189" y="53"/>
                        </a:moveTo>
                        <a:cubicBezTo>
                          <a:pt x="34" y="53"/>
                          <a:pt x="34" y="53"/>
                          <a:pt x="34" y="53"/>
                        </a:cubicBezTo>
                        <a:cubicBezTo>
                          <a:pt x="31" y="53"/>
                          <a:pt x="28" y="50"/>
                          <a:pt x="28" y="47"/>
                        </a:cubicBezTo>
                        <a:cubicBezTo>
                          <a:pt x="28" y="43"/>
                          <a:pt x="31" y="40"/>
                          <a:pt x="34" y="40"/>
                        </a:cubicBezTo>
                        <a:cubicBezTo>
                          <a:pt x="189" y="40"/>
                          <a:pt x="189" y="40"/>
                          <a:pt x="189" y="40"/>
                        </a:cubicBezTo>
                        <a:cubicBezTo>
                          <a:pt x="192" y="40"/>
                          <a:pt x="195" y="43"/>
                          <a:pt x="195" y="47"/>
                        </a:cubicBezTo>
                        <a:cubicBezTo>
                          <a:pt x="195" y="50"/>
                          <a:pt x="192" y="53"/>
                          <a:pt x="189" y="53"/>
                        </a:cubicBezTo>
                        <a:close/>
                      </a:path>
                    </a:pathLst>
                  </a:custGeom>
                  <a:solidFill>
                    <a:schemeClr val="bg1"/>
                  </a:solidFill>
                  <a:ln w="9525">
                    <a:noFill/>
                    <a:round/>
                    <a:headEnd/>
                    <a:tailEnd/>
                  </a:ln>
                </p:spPr>
                <p:txBody>
                  <a:bodyPr/>
                  <a:lstStyle/>
                  <a:p>
                    <a:endParaRPr lang="en-US"/>
                  </a:p>
                </p:txBody>
              </p:sp>
            </p:grpSp>
          </p:grpSp>
          <p:grpSp>
            <p:nvGrpSpPr>
              <p:cNvPr id="47" name="Group 8"/>
              <p:cNvGrpSpPr>
                <a:grpSpLocks/>
              </p:cNvGrpSpPr>
              <p:nvPr/>
            </p:nvGrpSpPr>
            <p:grpSpPr bwMode="auto">
              <a:xfrm>
                <a:off x="2384369" y="5277317"/>
                <a:ext cx="591528" cy="596224"/>
                <a:chOff x="1457783" y="5479009"/>
                <a:chExt cx="434413" cy="433004"/>
              </a:xfrm>
            </p:grpSpPr>
            <p:grpSp>
              <p:nvGrpSpPr>
                <p:cNvPr id="106" name="Group 485"/>
                <p:cNvGrpSpPr>
                  <a:grpSpLocks noChangeAspect="1"/>
                </p:cNvGrpSpPr>
                <p:nvPr/>
              </p:nvGrpSpPr>
              <p:grpSpPr bwMode="auto">
                <a:xfrm>
                  <a:off x="1457783" y="5479009"/>
                  <a:ext cx="434413" cy="433004"/>
                  <a:chOff x="2131606" y="2152295"/>
                  <a:chExt cx="596541" cy="594607"/>
                </a:xfrm>
              </p:grpSpPr>
              <p:sp>
                <p:nvSpPr>
                  <p:cNvPr id="115" name="Oval 28"/>
                  <p:cNvSpPr>
                    <a:spLocks noChangeArrowheads="1"/>
                  </p:cNvSpPr>
                  <p:nvPr/>
                </p:nvSpPr>
                <p:spPr bwMode="auto">
                  <a:xfrm>
                    <a:off x="2131606" y="2152295"/>
                    <a:ext cx="596541" cy="594607"/>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sp>
                <p:nvSpPr>
                  <p:cNvPr id="116" name="Oval 29"/>
                  <p:cNvSpPr>
                    <a:spLocks noChangeArrowheads="1"/>
                  </p:cNvSpPr>
                  <p:nvPr/>
                </p:nvSpPr>
                <p:spPr bwMode="auto">
                  <a:xfrm>
                    <a:off x="2165500" y="2189248"/>
                    <a:ext cx="523669" cy="520701"/>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ea typeface="ＭＳ Ｐゴシック" charset="-128"/>
                      <a:cs typeface="ＭＳ Ｐゴシック"/>
                    </a:endParaRPr>
                  </a:p>
                </p:txBody>
              </p:sp>
              <p:sp>
                <p:nvSpPr>
                  <p:cNvPr id="117" name="Oval 30"/>
                  <p:cNvSpPr>
                    <a:spLocks noChangeArrowheads="1"/>
                  </p:cNvSpPr>
                  <p:nvPr/>
                </p:nvSpPr>
                <p:spPr bwMode="auto">
                  <a:xfrm>
                    <a:off x="2236679" y="2217802"/>
                    <a:ext cx="384702" cy="265390"/>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grpSp>
            <p:grpSp>
              <p:nvGrpSpPr>
                <p:cNvPr id="107" name="Group 836"/>
                <p:cNvGrpSpPr>
                  <a:grpSpLocks/>
                </p:cNvGrpSpPr>
                <p:nvPr/>
              </p:nvGrpSpPr>
              <p:grpSpPr bwMode="auto">
                <a:xfrm>
                  <a:off x="1545792" y="5544686"/>
                  <a:ext cx="249491" cy="296294"/>
                  <a:chOff x="3006652" y="8102438"/>
                  <a:chExt cx="715345" cy="849536"/>
                </a:xfrm>
              </p:grpSpPr>
              <p:sp>
                <p:nvSpPr>
                  <p:cNvPr id="108" name="Freeform 125"/>
                  <p:cNvSpPr>
                    <a:spLocks/>
                  </p:cNvSpPr>
                  <p:nvPr/>
                </p:nvSpPr>
                <p:spPr bwMode="auto">
                  <a:xfrm>
                    <a:off x="3280756" y="8918918"/>
                    <a:ext cx="153766" cy="33056"/>
                  </a:xfrm>
                  <a:custGeom>
                    <a:avLst/>
                    <a:gdLst>
                      <a:gd name="T0" fmla="*/ 2147483647 w 197"/>
                      <a:gd name="T1" fmla="*/ 2147483647 h 42"/>
                      <a:gd name="T2" fmla="*/ 2147483647 w 197"/>
                      <a:gd name="T3" fmla="*/ 2147483647 h 42"/>
                      <a:gd name="T4" fmla="*/ 2147483647 w 197"/>
                      <a:gd name="T5" fmla="*/ 2147483647 h 42"/>
                      <a:gd name="T6" fmla="*/ 0 w 197"/>
                      <a:gd name="T7" fmla="*/ 2147483647 h 42"/>
                      <a:gd name="T8" fmla="*/ 0 w 197"/>
                      <a:gd name="T9" fmla="*/ 2147483647 h 42"/>
                      <a:gd name="T10" fmla="*/ 2147483647 w 197"/>
                      <a:gd name="T11" fmla="*/ 0 h 42"/>
                      <a:gd name="T12" fmla="*/ 2147483647 w 197"/>
                      <a:gd name="T13" fmla="*/ 0 h 42"/>
                      <a:gd name="T14" fmla="*/ 2147483647 w 197"/>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197"/>
                      <a:gd name="T25" fmla="*/ 0 h 42"/>
                      <a:gd name="T26" fmla="*/ 197 w 197"/>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 h="42">
                        <a:moveTo>
                          <a:pt x="197" y="21"/>
                        </a:moveTo>
                        <a:cubicBezTo>
                          <a:pt x="197" y="32"/>
                          <a:pt x="188" y="42"/>
                          <a:pt x="176" y="42"/>
                        </a:cubicBezTo>
                        <a:cubicBezTo>
                          <a:pt x="20" y="42"/>
                          <a:pt x="20" y="42"/>
                          <a:pt x="20" y="42"/>
                        </a:cubicBezTo>
                        <a:cubicBezTo>
                          <a:pt x="9" y="42"/>
                          <a:pt x="0" y="32"/>
                          <a:pt x="0" y="21"/>
                        </a:cubicBezTo>
                        <a:cubicBezTo>
                          <a:pt x="0" y="21"/>
                          <a:pt x="0" y="21"/>
                          <a:pt x="0" y="21"/>
                        </a:cubicBezTo>
                        <a:cubicBezTo>
                          <a:pt x="0" y="9"/>
                          <a:pt x="9" y="0"/>
                          <a:pt x="20" y="0"/>
                        </a:cubicBezTo>
                        <a:cubicBezTo>
                          <a:pt x="176" y="0"/>
                          <a:pt x="176" y="0"/>
                          <a:pt x="176" y="0"/>
                        </a:cubicBezTo>
                        <a:cubicBezTo>
                          <a:pt x="188" y="0"/>
                          <a:pt x="197" y="9"/>
                          <a:pt x="197" y="21"/>
                        </a:cubicBezTo>
                        <a:close/>
                      </a:path>
                    </a:pathLst>
                  </a:custGeom>
                  <a:solidFill>
                    <a:srgbClr val="FFFFFF"/>
                  </a:solidFill>
                  <a:ln w="9525">
                    <a:noFill/>
                    <a:round/>
                    <a:headEnd/>
                    <a:tailEnd/>
                  </a:ln>
                </p:spPr>
                <p:txBody>
                  <a:bodyPr/>
                  <a:lstStyle/>
                  <a:p>
                    <a:endParaRPr lang="en-US"/>
                  </a:p>
                </p:txBody>
              </p:sp>
              <p:grpSp>
                <p:nvGrpSpPr>
                  <p:cNvPr id="109" name="Group 838"/>
                  <p:cNvGrpSpPr>
                    <a:grpSpLocks/>
                  </p:cNvGrpSpPr>
                  <p:nvPr/>
                </p:nvGrpSpPr>
                <p:grpSpPr bwMode="auto">
                  <a:xfrm>
                    <a:off x="3006652" y="8102438"/>
                    <a:ext cx="715345" cy="833009"/>
                    <a:chOff x="3006652" y="8102438"/>
                    <a:chExt cx="715345" cy="833009"/>
                  </a:xfrm>
                </p:grpSpPr>
                <p:sp>
                  <p:nvSpPr>
                    <p:cNvPr id="110" name="Freeform 124"/>
                    <p:cNvSpPr>
                      <a:spLocks/>
                    </p:cNvSpPr>
                    <p:nvPr/>
                  </p:nvSpPr>
                  <p:spPr bwMode="auto">
                    <a:xfrm>
                      <a:off x="3060135" y="8542081"/>
                      <a:ext cx="237333" cy="393366"/>
                    </a:xfrm>
                    <a:custGeom>
                      <a:avLst/>
                      <a:gdLst>
                        <a:gd name="T0" fmla="*/ 2147483647 w 303"/>
                        <a:gd name="T1" fmla="*/ 2147483647 h 498"/>
                        <a:gd name="T2" fmla="*/ 2147483647 w 303"/>
                        <a:gd name="T3" fmla="*/ 2147483647 h 498"/>
                        <a:gd name="T4" fmla="*/ 2147483647 w 303"/>
                        <a:gd name="T5" fmla="*/ 2147483647 h 498"/>
                        <a:gd name="T6" fmla="*/ 2147483647 w 303"/>
                        <a:gd name="T7" fmla="*/ 2147483647 h 498"/>
                        <a:gd name="T8" fmla="*/ 2147483647 w 303"/>
                        <a:gd name="T9" fmla="*/ 2147483647 h 498"/>
                        <a:gd name="T10" fmla="*/ 2147483647 w 303"/>
                        <a:gd name="T11" fmla="*/ 2147483647 h 498"/>
                        <a:gd name="T12" fmla="*/ 0 60000 65536"/>
                        <a:gd name="T13" fmla="*/ 0 60000 65536"/>
                        <a:gd name="T14" fmla="*/ 0 60000 65536"/>
                        <a:gd name="T15" fmla="*/ 0 60000 65536"/>
                        <a:gd name="T16" fmla="*/ 0 60000 65536"/>
                        <a:gd name="T17" fmla="*/ 0 60000 65536"/>
                        <a:gd name="T18" fmla="*/ 0 w 303"/>
                        <a:gd name="T19" fmla="*/ 0 h 498"/>
                        <a:gd name="T20" fmla="*/ 303 w 303"/>
                        <a:gd name="T21" fmla="*/ 498 h 498"/>
                      </a:gdLst>
                      <a:ahLst/>
                      <a:cxnLst>
                        <a:cxn ang="T12">
                          <a:pos x="T0" y="T1"/>
                        </a:cxn>
                        <a:cxn ang="T13">
                          <a:pos x="T2" y="T3"/>
                        </a:cxn>
                        <a:cxn ang="T14">
                          <a:pos x="T4" y="T5"/>
                        </a:cxn>
                        <a:cxn ang="T15">
                          <a:pos x="T6" y="T7"/>
                        </a:cxn>
                        <a:cxn ang="T16">
                          <a:pos x="T8" y="T9"/>
                        </a:cxn>
                        <a:cxn ang="T17">
                          <a:pos x="T10" y="T11"/>
                        </a:cxn>
                      </a:cxnLst>
                      <a:rect l="T18" t="T19" r="T20" b="T21"/>
                      <a:pathLst>
                        <a:path w="303" h="498">
                          <a:moveTo>
                            <a:pt x="19" y="195"/>
                          </a:moveTo>
                          <a:cubicBezTo>
                            <a:pt x="19" y="195"/>
                            <a:pt x="54" y="384"/>
                            <a:pt x="303" y="498"/>
                          </a:cubicBezTo>
                          <a:cubicBezTo>
                            <a:pt x="303" y="479"/>
                            <a:pt x="303" y="479"/>
                            <a:pt x="303" y="479"/>
                          </a:cubicBezTo>
                          <a:cubicBezTo>
                            <a:pt x="303" y="479"/>
                            <a:pt x="100" y="371"/>
                            <a:pt x="48" y="189"/>
                          </a:cubicBezTo>
                          <a:cubicBezTo>
                            <a:pt x="0" y="0"/>
                            <a:pt x="48" y="189"/>
                            <a:pt x="48" y="189"/>
                          </a:cubicBezTo>
                          <a:cubicBezTo>
                            <a:pt x="19" y="195"/>
                            <a:pt x="19" y="195"/>
                            <a:pt x="19" y="195"/>
                          </a:cubicBezTo>
                        </a:path>
                      </a:pathLst>
                    </a:custGeom>
                    <a:solidFill>
                      <a:srgbClr val="FFFFFF"/>
                    </a:solidFill>
                    <a:ln w="9525">
                      <a:noFill/>
                      <a:round/>
                      <a:headEnd/>
                      <a:tailEnd/>
                    </a:ln>
                  </p:spPr>
                  <p:txBody>
                    <a:bodyPr/>
                    <a:lstStyle/>
                    <a:p>
                      <a:endParaRPr lang="en-US"/>
                    </a:p>
                  </p:txBody>
                </p:sp>
                <p:sp>
                  <p:nvSpPr>
                    <p:cNvPr id="111" name="Freeform 126"/>
                    <p:cNvSpPr>
                      <a:spLocks/>
                    </p:cNvSpPr>
                    <p:nvPr/>
                  </p:nvSpPr>
                  <p:spPr bwMode="auto">
                    <a:xfrm>
                      <a:off x="3006652" y="8525554"/>
                      <a:ext cx="147080" cy="171891"/>
                    </a:xfrm>
                    <a:custGeom>
                      <a:avLst/>
                      <a:gdLst>
                        <a:gd name="T0" fmla="*/ 2147483647 w 183"/>
                        <a:gd name="T1" fmla="*/ 2147483647 h 214"/>
                        <a:gd name="T2" fmla="*/ 2147483647 w 183"/>
                        <a:gd name="T3" fmla="*/ 2147483647 h 214"/>
                        <a:gd name="T4" fmla="*/ 2147483647 w 183"/>
                        <a:gd name="T5" fmla="*/ 2147483647 h 214"/>
                        <a:gd name="T6" fmla="*/ 0 w 183"/>
                        <a:gd name="T7" fmla="*/ 2147483647 h 214"/>
                        <a:gd name="T8" fmla="*/ 0 w 183"/>
                        <a:gd name="T9" fmla="*/ 2147483647 h 214"/>
                        <a:gd name="T10" fmla="*/ 2147483647 w 183"/>
                        <a:gd name="T11" fmla="*/ 0 h 214"/>
                        <a:gd name="T12" fmla="*/ 2147483647 w 183"/>
                        <a:gd name="T13" fmla="*/ 0 h 214"/>
                        <a:gd name="T14" fmla="*/ 2147483647 w 183"/>
                        <a:gd name="T15" fmla="*/ 2147483647 h 214"/>
                        <a:gd name="T16" fmla="*/ 2147483647 w 183"/>
                        <a:gd name="T17" fmla="*/ 2147483647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214"/>
                        <a:gd name="T29" fmla="*/ 183 w 183"/>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214">
                          <a:moveTo>
                            <a:pt x="183" y="188"/>
                          </a:moveTo>
                          <a:cubicBezTo>
                            <a:pt x="183" y="202"/>
                            <a:pt x="171" y="214"/>
                            <a:pt x="157" y="214"/>
                          </a:cubicBezTo>
                          <a:cubicBezTo>
                            <a:pt x="26" y="214"/>
                            <a:pt x="26" y="214"/>
                            <a:pt x="26" y="214"/>
                          </a:cubicBezTo>
                          <a:cubicBezTo>
                            <a:pt x="12" y="214"/>
                            <a:pt x="0" y="202"/>
                            <a:pt x="0" y="188"/>
                          </a:cubicBezTo>
                          <a:cubicBezTo>
                            <a:pt x="0" y="26"/>
                            <a:pt x="0" y="26"/>
                            <a:pt x="0" y="26"/>
                          </a:cubicBezTo>
                          <a:cubicBezTo>
                            <a:pt x="0" y="12"/>
                            <a:pt x="12" y="0"/>
                            <a:pt x="26" y="0"/>
                          </a:cubicBezTo>
                          <a:cubicBezTo>
                            <a:pt x="157" y="0"/>
                            <a:pt x="157" y="0"/>
                            <a:pt x="157" y="0"/>
                          </a:cubicBezTo>
                          <a:cubicBezTo>
                            <a:pt x="171" y="0"/>
                            <a:pt x="183" y="12"/>
                            <a:pt x="183" y="26"/>
                          </a:cubicBezTo>
                          <a:lnTo>
                            <a:pt x="183" y="188"/>
                          </a:lnTo>
                          <a:close/>
                        </a:path>
                      </a:pathLst>
                    </a:custGeom>
                    <a:solidFill>
                      <a:srgbClr val="FFFFFF"/>
                    </a:solidFill>
                    <a:ln w="9525">
                      <a:noFill/>
                      <a:round/>
                      <a:headEnd/>
                      <a:tailEnd/>
                    </a:ln>
                  </p:spPr>
                  <p:txBody>
                    <a:bodyPr/>
                    <a:lstStyle/>
                    <a:p>
                      <a:endParaRPr lang="en-US"/>
                    </a:p>
                  </p:txBody>
                </p:sp>
                <p:sp>
                  <p:nvSpPr>
                    <p:cNvPr id="112" name="Freeform 127"/>
                    <p:cNvSpPr>
                      <a:spLocks/>
                    </p:cNvSpPr>
                    <p:nvPr/>
                  </p:nvSpPr>
                  <p:spPr bwMode="auto">
                    <a:xfrm>
                      <a:off x="3581602" y="8525554"/>
                      <a:ext cx="140395" cy="171891"/>
                    </a:xfrm>
                    <a:custGeom>
                      <a:avLst/>
                      <a:gdLst>
                        <a:gd name="T0" fmla="*/ 2147483647 w 183"/>
                        <a:gd name="T1" fmla="*/ 2147483647 h 214"/>
                        <a:gd name="T2" fmla="*/ 2147483647 w 183"/>
                        <a:gd name="T3" fmla="*/ 2147483647 h 214"/>
                        <a:gd name="T4" fmla="*/ 2147483647 w 183"/>
                        <a:gd name="T5" fmla="*/ 2147483647 h 214"/>
                        <a:gd name="T6" fmla="*/ 0 w 183"/>
                        <a:gd name="T7" fmla="*/ 2147483647 h 214"/>
                        <a:gd name="T8" fmla="*/ 0 w 183"/>
                        <a:gd name="T9" fmla="*/ 2147483647 h 214"/>
                        <a:gd name="T10" fmla="*/ 2147483647 w 183"/>
                        <a:gd name="T11" fmla="*/ 0 h 214"/>
                        <a:gd name="T12" fmla="*/ 2147483647 w 183"/>
                        <a:gd name="T13" fmla="*/ 0 h 214"/>
                        <a:gd name="T14" fmla="*/ 2147483647 w 183"/>
                        <a:gd name="T15" fmla="*/ 2147483647 h 214"/>
                        <a:gd name="T16" fmla="*/ 2147483647 w 183"/>
                        <a:gd name="T17" fmla="*/ 2147483647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214"/>
                        <a:gd name="T29" fmla="*/ 183 w 183"/>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214">
                          <a:moveTo>
                            <a:pt x="183" y="188"/>
                          </a:moveTo>
                          <a:cubicBezTo>
                            <a:pt x="183" y="202"/>
                            <a:pt x="171" y="214"/>
                            <a:pt x="157" y="214"/>
                          </a:cubicBezTo>
                          <a:cubicBezTo>
                            <a:pt x="26" y="214"/>
                            <a:pt x="26" y="214"/>
                            <a:pt x="26" y="214"/>
                          </a:cubicBezTo>
                          <a:cubicBezTo>
                            <a:pt x="12" y="214"/>
                            <a:pt x="0" y="202"/>
                            <a:pt x="0" y="188"/>
                          </a:cubicBezTo>
                          <a:cubicBezTo>
                            <a:pt x="0" y="26"/>
                            <a:pt x="0" y="26"/>
                            <a:pt x="0" y="26"/>
                          </a:cubicBezTo>
                          <a:cubicBezTo>
                            <a:pt x="0" y="12"/>
                            <a:pt x="12" y="0"/>
                            <a:pt x="26" y="0"/>
                          </a:cubicBezTo>
                          <a:cubicBezTo>
                            <a:pt x="157" y="0"/>
                            <a:pt x="157" y="0"/>
                            <a:pt x="157" y="0"/>
                          </a:cubicBezTo>
                          <a:cubicBezTo>
                            <a:pt x="171" y="0"/>
                            <a:pt x="183" y="12"/>
                            <a:pt x="183" y="26"/>
                          </a:cubicBezTo>
                          <a:lnTo>
                            <a:pt x="183" y="188"/>
                          </a:lnTo>
                          <a:close/>
                        </a:path>
                      </a:pathLst>
                    </a:custGeom>
                    <a:solidFill>
                      <a:srgbClr val="FFFFFF"/>
                    </a:solidFill>
                    <a:ln w="9525">
                      <a:noFill/>
                      <a:round/>
                      <a:headEnd/>
                      <a:tailEnd/>
                    </a:ln>
                  </p:spPr>
                  <p:txBody>
                    <a:bodyPr/>
                    <a:lstStyle/>
                    <a:p>
                      <a:endParaRPr lang="en-US"/>
                    </a:p>
                  </p:txBody>
                </p:sp>
                <p:sp>
                  <p:nvSpPr>
                    <p:cNvPr id="113" name="Freeform 128"/>
                    <p:cNvSpPr>
                      <a:spLocks/>
                    </p:cNvSpPr>
                    <p:nvPr/>
                  </p:nvSpPr>
                  <p:spPr bwMode="auto">
                    <a:xfrm>
                      <a:off x="3063477" y="8102438"/>
                      <a:ext cx="304190" cy="429727"/>
                    </a:xfrm>
                    <a:custGeom>
                      <a:avLst/>
                      <a:gdLst>
                        <a:gd name="T0" fmla="*/ 2147483647 w 388"/>
                        <a:gd name="T1" fmla="*/ 2147483647 h 542"/>
                        <a:gd name="T2" fmla="*/ 2147483647 w 388"/>
                        <a:gd name="T3" fmla="*/ 2147483647 h 542"/>
                        <a:gd name="T4" fmla="*/ 2147483647 w 388"/>
                        <a:gd name="T5" fmla="*/ 2147483647 h 542"/>
                        <a:gd name="T6" fmla="*/ 0 w 388"/>
                        <a:gd name="T7" fmla="*/ 2147483647 h 542"/>
                        <a:gd name="T8" fmla="*/ 2147483647 w 388"/>
                        <a:gd name="T9" fmla="*/ 2147483647 h 542"/>
                        <a:gd name="T10" fmla="*/ 0 60000 65536"/>
                        <a:gd name="T11" fmla="*/ 0 60000 65536"/>
                        <a:gd name="T12" fmla="*/ 0 60000 65536"/>
                        <a:gd name="T13" fmla="*/ 0 60000 65536"/>
                        <a:gd name="T14" fmla="*/ 0 60000 65536"/>
                        <a:gd name="T15" fmla="*/ 0 w 388"/>
                        <a:gd name="T16" fmla="*/ 0 h 542"/>
                        <a:gd name="T17" fmla="*/ 388 w 388"/>
                        <a:gd name="T18" fmla="*/ 542 h 542"/>
                      </a:gdLst>
                      <a:ahLst/>
                      <a:cxnLst>
                        <a:cxn ang="T10">
                          <a:pos x="T0" y="T1"/>
                        </a:cxn>
                        <a:cxn ang="T11">
                          <a:pos x="T2" y="T3"/>
                        </a:cxn>
                        <a:cxn ang="T12">
                          <a:pos x="T4" y="T5"/>
                        </a:cxn>
                        <a:cxn ang="T13">
                          <a:pos x="T6" y="T7"/>
                        </a:cxn>
                        <a:cxn ang="T14">
                          <a:pos x="T8" y="T9"/>
                        </a:cxn>
                      </a:cxnLst>
                      <a:rect l="T15" t="T16" r="T17" b="T18"/>
                      <a:pathLst>
                        <a:path w="388" h="542">
                          <a:moveTo>
                            <a:pt x="52" y="542"/>
                          </a:moveTo>
                          <a:cubicBezTo>
                            <a:pt x="52" y="542"/>
                            <a:pt x="4" y="94"/>
                            <a:pt x="388" y="94"/>
                          </a:cubicBezTo>
                          <a:cubicBezTo>
                            <a:pt x="388" y="42"/>
                            <a:pt x="388" y="42"/>
                            <a:pt x="388" y="42"/>
                          </a:cubicBezTo>
                          <a:cubicBezTo>
                            <a:pt x="388" y="42"/>
                            <a:pt x="0" y="0"/>
                            <a:pt x="0" y="540"/>
                          </a:cubicBezTo>
                          <a:lnTo>
                            <a:pt x="52" y="542"/>
                          </a:lnTo>
                          <a:close/>
                        </a:path>
                      </a:pathLst>
                    </a:custGeom>
                    <a:solidFill>
                      <a:srgbClr val="FFFFFF"/>
                    </a:solidFill>
                    <a:ln w="9525">
                      <a:noFill/>
                      <a:round/>
                      <a:headEnd/>
                      <a:tailEnd/>
                    </a:ln>
                  </p:spPr>
                  <p:txBody>
                    <a:bodyPr/>
                    <a:lstStyle/>
                    <a:p>
                      <a:endParaRPr lang="en-US"/>
                    </a:p>
                  </p:txBody>
                </p:sp>
                <p:sp>
                  <p:nvSpPr>
                    <p:cNvPr id="114" name="Freeform 129"/>
                    <p:cNvSpPr>
                      <a:spLocks/>
                    </p:cNvSpPr>
                    <p:nvPr/>
                  </p:nvSpPr>
                  <p:spPr bwMode="auto">
                    <a:xfrm>
                      <a:off x="3367667" y="8102438"/>
                      <a:ext cx="304188" cy="429727"/>
                    </a:xfrm>
                    <a:custGeom>
                      <a:avLst/>
                      <a:gdLst>
                        <a:gd name="T0" fmla="*/ 2147483647 w 388"/>
                        <a:gd name="T1" fmla="*/ 2147483647 h 542"/>
                        <a:gd name="T2" fmla="*/ 0 w 388"/>
                        <a:gd name="T3" fmla="*/ 2147483647 h 542"/>
                        <a:gd name="T4" fmla="*/ 0 w 388"/>
                        <a:gd name="T5" fmla="*/ 2147483647 h 542"/>
                        <a:gd name="T6" fmla="*/ 2147483647 w 388"/>
                        <a:gd name="T7" fmla="*/ 2147483647 h 542"/>
                        <a:gd name="T8" fmla="*/ 2147483647 w 388"/>
                        <a:gd name="T9" fmla="*/ 2147483647 h 542"/>
                        <a:gd name="T10" fmla="*/ 0 60000 65536"/>
                        <a:gd name="T11" fmla="*/ 0 60000 65536"/>
                        <a:gd name="T12" fmla="*/ 0 60000 65536"/>
                        <a:gd name="T13" fmla="*/ 0 60000 65536"/>
                        <a:gd name="T14" fmla="*/ 0 60000 65536"/>
                        <a:gd name="T15" fmla="*/ 0 w 388"/>
                        <a:gd name="T16" fmla="*/ 0 h 542"/>
                        <a:gd name="T17" fmla="*/ 388 w 388"/>
                        <a:gd name="T18" fmla="*/ 542 h 542"/>
                      </a:gdLst>
                      <a:ahLst/>
                      <a:cxnLst>
                        <a:cxn ang="T10">
                          <a:pos x="T0" y="T1"/>
                        </a:cxn>
                        <a:cxn ang="T11">
                          <a:pos x="T2" y="T3"/>
                        </a:cxn>
                        <a:cxn ang="T12">
                          <a:pos x="T4" y="T5"/>
                        </a:cxn>
                        <a:cxn ang="T13">
                          <a:pos x="T6" y="T7"/>
                        </a:cxn>
                        <a:cxn ang="T14">
                          <a:pos x="T8" y="T9"/>
                        </a:cxn>
                      </a:cxnLst>
                      <a:rect l="T15" t="T16" r="T17" b="T18"/>
                      <a:pathLst>
                        <a:path w="388" h="542">
                          <a:moveTo>
                            <a:pt x="336" y="542"/>
                          </a:moveTo>
                          <a:cubicBezTo>
                            <a:pt x="336" y="542"/>
                            <a:pt x="384" y="94"/>
                            <a:pt x="0" y="94"/>
                          </a:cubicBezTo>
                          <a:cubicBezTo>
                            <a:pt x="0" y="42"/>
                            <a:pt x="0" y="42"/>
                            <a:pt x="0" y="42"/>
                          </a:cubicBezTo>
                          <a:cubicBezTo>
                            <a:pt x="0" y="42"/>
                            <a:pt x="388" y="0"/>
                            <a:pt x="388" y="540"/>
                          </a:cubicBezTo>
                          <a:lnTo>
                            <a:pt x="336" y="542"/>
                          </a:lnTo>
                          <a:close/>
                        </a:path>
                      </a:pathLst>
                    </a:custGeom>
                    <a:solidFill>
                      <a:srgbClr val="FFFFFF"/>
                    </a:solidFill>
                    <a:ln w="9525">
                      <a:noFill/>
                      <a:round/>
                      <a:headEnd/>
                      <a:tailEnd/>
                    </a:ln>
                  </p:spPr>
                  <p:txBody>
                    <a:bodyPr/>
                    <a:lstStyle/>
                    <a:p>
                      <a:endParaRPr lang="en-US"/>
                    </a:p>
                  </p:txBody>
                </p:sp>
              </p:grpSp>
            </p:grpSp>
          </p:grpSp>
          <p:grpSp>
            <p:nvGrpSpPr>
              <p:cNvPr id="48" name="Group 101"/>
              <p:cNvGrpSpPr>
                <a:grpSpLocks/>
              </p:cNvGrpSpPr>
              <p:nvPr/>
            </p:nvGrpSpPr>
            <p:grpSpPr bwMode="auto">
              <a:xfrm>
                <a:off x="7997167" y="5284051"/>
                <a:ext cx="589849" cy="592855"/>
                <a:chOff x="7247029" y="5241169"/>
                <a:chExt cx="434332" cy="432860"/>
              </a:xfrm>
            </p:grpSpPr>
            <p:grpSp>
              <p:nvGrpSpPr>
                <p:cNvPr id="101" name="Group 485"/>
                <p:cNvGrpSpPr>
                  <a:grpSpLocks noChangeAspect="1"/>
                </p:cNvGrpSpPr>
                <p:nvPr/>
              </p:nvGrpSpPr>
              <p:grpSpPr bwMode="auto">
                <a:xfrm flipH="1">
                  <a:off x="7247029" y="5241169"/>
                  <a:ext cx="434332" cy="432860"/>
                  <a:chOff x="2133307" y="2152683"/>
                  <a:chExt cx="596430" cy="594409"/>
                </a:xfrm>
              </p:grpSpPr>
              <p:sp>
                <p:nvSpPr>
                  <p:cNvPr id="103" name="Oval 28"/>
                  <p:cNvSpPr>
                    <a:spLocks noChangeArrowheads="1"/>
                  </p:cNvSpPr>
                  <p:nvPr/>
                </p:nvSpPr>
                <p:spPr bwMode="auto">
                  <a:xfrm>
                    <a:off x="2133307" y="2152683"/>
                    <a:ext cx="596430" cy="594409"/>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sp>
                <p:nvSpPr>
                  <p:cNvPr id="104" name="Oval 29"/>
                  <p:cNvSpPr>
                    <a:spLocks noChangeArrowheads="1"/>
                  </p:cNvSpPr>
                  <p:nvPr/>
                </p:nvSpPr>
                <p:spPr bwMode="auto">
                  <a:xfrm>
                    <a:off x="2167291" y="2189834"/>
                    <a:ext cx="523362" cy="520108"/>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ea typeface="ＭＳ Ｐゴシック" charset="-128"/>
                      <a:cs typeface="ＭＳ Ｐゴシック"/>
                    </a:endParaRPr>
                  </a:p>
                </p:txBody>
              </p:sp>
              <p:sp>
                <p:nvSpPr>
                  <p:cNvPr id="105" name="Oval 30"/>
                  <p:cNvSpPr>
                    <a:spLocks noChangeArrowheads="1"/>
                  </p:cNvSpPr>
                  <p:nvPr/>
                </p:nvSpPr>
                <p:spPr bwMode="auto">
                  <a:xfrm>
                    <a:off x="2235260" y="2216852"/>
                    <a:ext cx="387424" cy="266808"/>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grpSp>
            <p:sp>
              <p:nvSpPr>
                <p:cNvPr id="102" name="Freeform 67"/>
                <p:cNvSpPr>
                  <a:spLocks noEditPoints="1"/>
                </p:cNvSpPr>
                <p:nvPr/>
              </p:nvSpPr>
              <p:spPr bwMode="auto">
                <a:xfrm>
                  <a:off x="7333374" y="5359112"/>
                  <a:ext cx="261844" cy="197043"/>
                </a:xfrm>
                <a:custGeom>
                  <a:avLst/>
                  <a:gdLst>
                    <a:gd name="T0" fmla="*/ 2147483647 w 138"/>
                    <a:gd name="T1" fmla="*/ 0 h 105"/>
                    <a:gd name="T2" fmla="*/ 0 w 138"/>
                    <a:gd name="T3" fmla="*/ 2147483647 h 105"/>
                    <a:gd name="T4" fmla="*/ 2147483647 w 138"/>
                    <a:gd name="T5" fmla="*/ 2147483647 h 105"/>
                    <a:gd name="T6" fmla="*/ 2147483647 w 138"/>
                    <a:gd name="T7" fmla="*/ 2147483647 h 105"/>
                    <a:gd name="T8" fmla="*/ 2147483647 w 138"/>
                    <a:gd name="T9" fmla="*/ 2147483647 h 105"/>
                    <a:gd name="T10" fmla="*/ 2147483647 w 138"/>
                    <a:gd name="T11" fmla="*/ 2147483647 h 105"/>
                    <a:gd name="T12" fmla="*/ 2147483647 w 138"/>
                    <a:gd name="T13" fmla="*/ 2147483647 h 105"/>
                    <a:gd name="T14" fmla="*/ 2147483647 w 138"/>
                    <a:gd name="T15" fmla="*/ 2147483647 h 105"/>
                    <a:gd name="T16" fmla="*/ 2147483647 w 138"/>
                    <a:gd name="T17" fmla="*/ 2147483647 h 105"/>
                    <a:gd name="T18" fmla="*/ 2147483647 w 138"/>
                    <a:gd name="T19" fmla="*/ 0 h 105"/>
                    <a:gd name="T20" fmla="*/ 2147483647 w 138"/>
                    <a:gd name="T21" fmla="*/ 2147483647 h 105"/>
                    <a:gd name="T22" fmla="*/ 2147483647 w 138"/>
                    <a:gd name="T23" fmla="*/ 2147483647 h 105"/>
                    <a:gd name="T24" fmla="*/ 2147483647 w 138"/>
                    <a:gd name="T25" fmla="*/ 2147483647 h 105"/>
                    <a:gd name="T26" fmla="*/ 2147483647 w 138"/>
                    <a:gd name="T27" fmla="*/ 2147483647 h 105"/>
                    <a:gd name="T28" fmla="*/ 2147483647 w 138"/>
                    <a:gd name="T29" fmla="*/ 2147483647 h 105"/>
                    <a:gd name="T30" fmla="*/ 2147483647 w 138"/>
                    <a:gd name="T31" fmla="*/ 2147483647 h 105"/>
                    <a:gd name="T32" fmla="*/ 2147483647 w 138"/>
                    <a:gd name="T33" fmla="*/ 2147483647 h 105"/>
                    <a:gd name="T34" fmla="*/ 2147483647 w 138"/>
                    <a:gd name="T35" fmla="*/ 2147483647 h 105"/>
                    <a:gd name="T36" fmla="*/ 2147483647 w 138"/>
                    <a:gd name="T37" fmla="*/ 2147483647 h 105"/>
                    <a:gd name="T38" fmla="*/ 2147483647 w 138"/>
                    <a:gd name="T39" fmla="*/ 2147483647 h 105"/>
                    <a:gd name="T40" fmla="*/ 2147483647 w 138"/>
                    <a:gd name="T41" fmla="*/ 2147483647 h 105"/>
                    <a:gd name="T42" fmla="*/ 2147483647 w 138"/>
                    <a:gd name="T43" fmla="*/ 2147483647 h 105"/>
                    <a:gd name="T44" fmla="*/ 2147483647 w 138"/>
                    <a:gd name="T45" fmla="*/ 2147483647 h 105"/>
                    <a:gd name="T46" fmla="*/ 2147483647 w 138"/>
                    <a:gd name="T47" fmla="*/ 2147483647 h 105"/>
                    <a:gd name="T48" fmla="*/ 2147483647 w 138"/>
                    <a:gd name="T49" fmla="*/ 2147483647 h 105"/>
                    <a:gd name="T50" fmla="*/ 2147483647 w 138"/>
                    <a:gd name="T51" fmla="*/ 2147483647 h 105"/>
                    <a:gd name="T52" fmla="*/ 2147483647 w 138"/>
                    <a:gd name="T53" fmla="*/ 2147483647 h 105"/>
                    <a:gd name="T54" fmla="*/ 2147483647 w 138"/>
                    <a:gd name="T55" fmla="*/ 2147483647 h 105"/>
                    <a:gd name="T56" fmla="*/ 2147483647 w 138"/>
                    <a:gd name="T57" fmla="*/ 2147483647 h 105"/>
                    <a:gd name="T58" fmla="*/ 2147483647 w 138"/>
                    <a:gd name="T59" fmla="*/ 2147483647 h 105"/>
                    <a:gd name="T60" fmla="*/ 2147483647 w 138"/>
                    <a:gd name="T61" fmla="*/ 2147483647 h 105"/>
                    <a:gd name="T62" fmla="*/ 2147483647 w 138"/>
                    <a:gd name="T63" fmla="*/ 2147483647 h 105"/>
                    <a:gd name="T64" fmla="*/ 2147483647 w 138"/>
                    <a:gd name="T65" fmla="*/ 2147483647 h 105"/>
                    <a:gd name="T66" fmla="*/ 2147483647 w 138"/>
                    <a:gd name="T67" fmla="*/ 2147483647 h 105"/>
                    <a:gd name="T68" fmla="*/ 2147483647 w 138"/>
                    <a:gd name="T69" fmla="*/ 2147483647 h 105"/>
                    <a:gd name="T70" fmla="*/ 2147483647 w 138"/>
                    <a:gd name="T71" fmla="*/ 2147483647 h 105"/>
                    <a:gd name="T72" fmla="*/ 2147483647 w 138"/>
                    <a:gd name="T73" fmla="*/ 2147483647 h 105"/>
                    <a:gd name="T74" fmla="*/ 2147483647 w 138"/>
                    <a:gd name="T75" fmla="*/ 2147483647 h 105"/>
                    <a:gd name="T76" fmla="*/ 2147483647 w 138"/>
                    <a:gd name="T77" fmla="*/ 2147483647 h 105"/>
                    <a:gd name="T78" fmla="*/ 2147483647 w 138"/>
                    <a:gd name="T79" fmla="*/ 2147483647 h 105"/>
                    <a:gd name="T80" fmla="*/ 2147483647 w 138"/>
                    <a:gd name="T81" fmla="*/ 2147483647 h 105"/>
                    <a:gd name="T82" fmla="*/ 2147483647 w 138"/>
                    <a:gd name="T83" fmla="*/ 2147483647 h 105"/>
                    <a:gd name="T84" fmla="*/ 2147483647 w 138"/>
                    <a:gd name="T85" fmla="*/ 2147483647 h 105"/>
                    <a:gd name="T86" fmla="*/ 2147483647 w 138"/>
                    <a:gd name="T87" fmla="*/ 2147483647 h 105"/>
                    <a:gd name="T88" fmla="*/ 2147483647 w 138"/>
                    <a:gd name="T89" fmla="*/ 2147483647 h 105"/>
                    <a:gd name="T90" fmla="*/ 2147483647 w 138"/>
                    <a:gd name="T91" fmla="*/ 2147483647 h 105"/>
                    <a:gd name="T92" fmla="*/ 2147483647 w 138"/>
                    <a:gd name="T93" fmla="*/ 2147483647 h 105"/>
                    <a:gd name="T94" fmla="*/ 2147483647 w 138"/>
                    <a:gd name="T95" fmla="*/ 2147483647 h 105"/>
                    <a:gd name="T96" fmla="*/ 2147483647 w 138"/>
                    <a:gd name="T97" fmla="*/ 2147483647 h 105"/>
                    <a:gd name="T98" fmla="*/ 2147483647 w 138"/>
                    <a:gd name="T99" fmla="*/ 2147483647 h 105"/>
                    <a:gd name="T100" fmla="*/ 2147483647 w 138"/>
                    <a:gd name="T101" fmla="*/ 2147483647 h 105"/>
                    <a:gd name="T102" fmla="*/ 2147483647 w 138"/>
                    <a:gd name="T103" fmla="*/ 2147483647 h 105"/>
                    <a:gd name="T104" fmla="*/ 2147483647 w 138"/>
                    <a:gd name="T105" fmla="*/ 2147483647 h 105"/>
                    <a:gd name="T106" fmla="*/ 2147483647 w 138"/>
                    <a:gd name="T107" fmla="*/ 2147483647 h 105"/>
                    <a:gd name="T108" fmla="*/ 2147483647 w 138"/>
                    <a:gd name="T109" fmla="*/ 2147483647 h 105"/>
                    <a:gd name="T110" fmla="*/ 2147483647 w 138"/>
                    <a:gd name="T111" fmla="*/ 2147483647 h 105"/>
                    <a:gd name="T112" fmla="*/ 2147483647 w 138"/>
                    <a:gd name="T113" fmla="*/ 2147483647 h 105"/>
                    <a:gd name="T114" fmla="*/ 2147483647 w 138"/>
                    <a:gd name="T115" fmla="*/ 2147483647 h 105"/>
                    <a:gd name="T116" fmla="*/ 2147483647 w 138"/>
                    <a:gd name="T117" fmla="*/ 2147483647 h 105"/>
                    <a:gd name="T118" fmla="*/ 2147483647 w 138"/>
                    <a:gd name="T119" fmla="*/ 2147483647 h 105"/>
                    <a:gd name="T120" fmla="*/ 2147483647 w 138"/>
                    <a:gd name="T121" fmla="*/ 2147483647 h 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
                    <a:gd name="T184" fmla="*/ 0 h 105"/>
                    <a:gd name="T185" fmla="*/ 138 w 138"/>
                    <a:gd name="T186" fmla="*/ 105 h 1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 h="105">
                      <a:moveTo>
                        <a:pt x="69" y="0"/>
                      </a:moveTo>
                      <a:cubicBezTo>
                        <a:pt x="32" y="0"/>
                        <a:pt x="0" y="21"/>
                        <a:pt x="0" y="50"/>
                      </a:cubicBezTo>
                      <a:cubicBezTo>
                        <a:pt x="0" y="65"/>
                        <a:pt x="9" y="79"/>
                        <a:pt x="23" y="88"/>
                      </a:cubicBezTo>
                      <a:cubicBezTo>
                        <a:pt x="19" y="91"/>
                        <a:pt x="14" y="95"/>
                        <a:pt x="14" y="95"/>
                      </a:cubicBezTo>
                      <a:cubicBezTo>
                        <a:pt x="2" y="105"/>
                        <a:pt x="2" y="105"/>
                        <a:pt x="2" y="105"/>
                      </a:cubicBezTo>
                      <a:cubicBezTo>
                        <a:pt x="17" y="102"/>
                        <a:pt x="17" y="102"/>
                        <a:pt x="17" y="102"/>
                      </a:cubicBezTo>
                      <a:cubicBezTo>
                        <a:pt x="33" y="99"/>
                        <a:pt x="40" y="98"/>
                        <a:pt x="44" y="97"/>
                      </a:cubicBezTo>
                      <a:cubicBezTo>
                        <a:pt x="52" y="99"/>
                        <a:pt x="60" y="100"/>
                        <a:pt x="69" y="100"/>
                      </a:cubicBezTo>
                      <a:cubicBezTo>
                        <a:pt x="106" y="100"/>
                        <a:pt x="138" y="79"/>
                        <a:pt x="138" y="50"/>
                      </a:cubicBezTo>
                      <a:cubicBezTo>
                        <a:pt x="138" y="21"/>
                        <a:pt x="106" y="0"/>
                        <a:pt x="69" y="0"/>
                      </a:cubicBezTo>
                      <a:close/>
                      <a:moveTo>
                        <a:pt x="113" y="80"/>
                      </a:moveTo>
                      <a:cubicBezTo>
                        <a:pt x="102" y="87"/>
                        <a:pt x="86" y="92"/>
                        <a:pt x="69" y="92"/>
                      </a:cubicBezTo>
                      <a:cubicBezTo>
                        <a:pt x="63" y="92"/>
                        <a:pt x="57" y="92"/>
                        <a:pt x="52" y="91"/>
                      </a:cubicBezTo>
                      <a:cubicBezTo>
                        <a:pt x="45" y="89"/>
                        <a:pt x="45" y="89"/>
                        <a:pt x="45" y="89"/>
                      </a:cubicBezTo>
                      <a:cubicBezTo>
                        <a:pt x="44" y="89"/>
                        <a:pt x="44" y="89"/>
                        <a:pt x="44" y="89"/>
                      </a:cubicBezTo>
                      <a:cubicBezTo>
                        <a:pt x="44" y="89"/>
                        <a:pt x="44" y="89"/>
                        <a:pt x="44" y="89"/>
                      </a:cubicBezTo>
                      <a:cubicBezTo>
                        <a:pt x="43" y="89"/>
                        <a:pt x="43" y="89"/>
                        <a:pt x="43" y="89"/>
                      </a:cubicBezTo>
                      <a:cubicBezTo>
                        <a:pt x="42" y="89"/>
                        <a:pt x="42" y="89"/>
                        <a:pt x="42" y="89"/>
                      </a:cubicBezTo>
                      <a:cubicBezTo>
                        <a:pt x="42" y="89"/>
                        <a:pt x="42" y="89"/>
                        <a:pt x="42" y="89"/>
                      </a:cubicBezTo>
                      <a:cubicBezTo>
                        <a:pt x="42" y="89"/>
                        <a:pt x="42" y="89"/>
                        <a:pt x="42" y="89"/>
                      </a:cubicBezTo>
                      <a:cubicBezTo>
                        <a:pt x="41" y="89"/>
                        <a:pt x="37" y="90"/>
                        <a:pt x="30" y="92"/>
                      </a:cubicBezTo>
                      <a:cubicBezTo>
                        <a:pt x="31" y="91"/>
                        <a:pt x="32" y="90"/>
                        <a:pt x="32" y="90"/>
                      </a:cubicBezTo>
                      <a:cubicBezTo>
                        <a:pt x="36" y="86"/>
                        <a:pt x="36" y="86"/>
                        <a:pt x="36" y="86"/>
                      </a:cubicBezTo>
                      <a:cubicBezTo>
                        <a:pt x="31" y="83"/>
                        <a:pt x="31" y="83"/>
                        <a:pt x="31" y="83"/>
                      </a:cubicBezTo>
                      <a:cubicBezTo>
                        <a:pt x="17" y="75"/>
                        <a:pt x="8" y="63"/>
                        <a:pt x="8" y="50"/>
                      </a:cubicBezTo>
                      <a:cubicBezTo>
                        <a:pt x="8" y="39"/>
                        <a:pt x="14" y="28"/>
                        <a:pt x="25" y="20"/>
                      </a:cubicBezTo>
                      <a:cubicBezTo>
                        <a:pt x="36" y="13"/>
                        <a:pt x="52" y="8"/>
                        <a:pt x="69" y="8"/>
                      </a:cubicBezTo>
                      <a:cubicBezTo>
                        <a:pt x="86" y="8"/>
                        <a:pt x="102" y="13"/>
                        <a:pt x="113" y="20"/>
                      </a:cubicBezTo>
                      <a:cubicBezTo>
                        <a:pt x="124" y="28"/>
                        <a:pt x="130" y="39"/>
                        <a:pt x="130" y="50"/>
                      </a:cubicBezTo>
                      <a:cubicBezTo>
                        <a:pt x="130" y="61"/>
                        <a:pt x="124" y="72"/>
                        <a:pt x="113" y="80"/>
                      </a:cubicBezTo>
                      <a:close/>
                      <a:moveTo>
                        <a:pt x="35" y="73"/>
                      </a:moveTo>
                      <a:cubicBezTo>
                        <a:pt x="45" y="73"/>
                        <a:pt x="45" y="73"/>
                        <a:pt x="45" y="73"/>
                      </a:cubicBezTo>
                      <a:cubicBezTo>
                        <a:pt x="45" y="39"/>
                        <a:pt x="45" y="39"/>
                        <a:pt x="45" y="39"/>
                      </a:cubicBezTo>
                      <a:cubicBezTo>
                        <a:pt x="35" y="39"/>
                        <a:pt x="35" y="39"/>
                        <a:pt x="35" y="39"/>
                      </a:cubicBezTo>
                      <a:lnTo>
                        <a:pt x="35" y="73"/>
                      </a:lnTo>
                      <a:close/>
                      <a:moveTo>
                        <a:pt x="35" y="35"/>
                      </a:moveTo>
                      <a:cubicBezTo>
                        <a:pt x="45" y="35"/>
                        <a:pt x="45" y="35"/>
                        <a:pt x="45" y="35"/>
                      </a:cubicBezTo>
                      <a:cubicBezTo>
                        <a:pt x="45" y="27"/>
                        <a:pt x="45" y="27"/>
                        <a:pt x="45" y="27"/>
                      </a:cubicBezTo>
                      <a:cubicBezTo>
                        <a:pt x="35" y="27"/>
                        <a:pt x="35" y="27"/>
                        <a:pt x="35" y="27"/>
                      </a:cubicBezTo>
                      <a:lnTo>
                        <a:pt x="35" y="35"/>
                      </a:lnTo>
                      <a:close/>
                      <a:moveTo>
                        <a:pt x="92" y="38"/>
                      </a:moveTo>
                      <a:cubicBezTo>
                        <a:pt x="86" y="38"/>
                        <a:pt x="83" y="40"/>
                        <a:pt x="81" y="44"/>
                      </a:cubicBezTo>
                      <a:cubicBezTo>
                        <a:pt x="78" y="39"/>
                        <a:pt x="75" y="38"/>
                        <a:pt x="71" y="38"/>
                      </a:cubicBezTo>
                      <a:cubicBezTo>
                        <a:pt x="66" y="38"/>
                        <a:pt x="63" y="41"/>
                        <a:pt x="61" y="44"/>
                      </a:cubicBezTo>
                      <a:cubicBezTo>
                        <a:pt x="61" y="44"/>
                        <a:pt x="61" y="44"/>
                        <a:pt x="61" y="44"/>
                      </a:cubicBezTo>
                      <a:cubicBezTo>
                        <a:pt x="61" y="39"/>
                        <a:pt x="61" y="39"/>
                        <a:pt x="61" y="39"/>
                      </a:cubicBezTo>
                      <a:cubicBezTo>
                        <a:pt x="51" y="39"/>
                        <a:pt x="51" y="39"/>
                        <a:pt x="51" y="39"/>
                      </a:cubicBezTo>
                      <a:cubicBezTo>
                        <a:pt x="51" y="73"/>
                        <a:pt x="51" y="73"/>
                        <a:pt x="51" y="73"/>
                      </a:cubicBezTo>
                      <a:cubicBezTo>
                        <a:pt x="61" y="73"/>
                        <a:pt x="61" y="73"/>
                        <a:pt x="61" y="73"/>
                      </a:cubicBezTo>
                      <a:cubicBezTo>
                        <a:pt x="61" y="54"/>
                        <a:pt x="61" y="54"/>
                        <a:pt x="61" y="54"/>
                      </a:cubicBezTo>
                      <a:cubicBezTo>
                        <a:pt x="61" y="50"/>
                        <a:pt x="63" y="48"/>
                        <a:pt x="67" y="48"/>
                      </a:cubicBezTo>
                      <a:cubicBezTo>
                        <a:pt x="70" y="48"/>
                        <a:pt x="71" y="50"/>
                        <a:pt x="71" y="53"/>
                      </a:cubicBezTo>
                      <a:cubicBezTo>
                        <a:pt x="71" y="73"/>
                        <a:pt x="71" y="73"/>
                        <a:pt x="71" y="73"/>
                      </a:cubicBezTo>
                      <a:cubicBezTo>
                        <a:pt x="81" y="73"/>
                        <a:pt x="81" y="73"/>
                        <a:pt x="81" y="73"/>
                      </a:cubicBezTo>
                      <a:cubicBezTo>
                        <a:pt x="81" y="54"/>
                        <a:pt x="81" y="54"/>
                        <a:pt x="81" y="54"/>
                      </a:cubicBezTo>
                      <a:cubicBezTo>
                        <a:pt x="81" y="50"/>
                        <a:pt x="83" y="48"/>
                        <a:pt x="87" y="48"/>
                      </a:cubicBezTo>
                      <a:cubicBezTo>
                        <a:pt x="90" y="48"/>
                        <a:pt x="91" y="50"/>
                        <a:pt x="91" y="53"/>
                      </a:cubicBezTo>
                      <a:cubicBezTo>
                        <a:pt x="91" y="73"/>
                        <a:pt x="91" y="73"/>
                        <a:pt x="91" y="73"/>
                      </a:cubicBezTo>
                      <a:cubicBezTo>
                        <a:pt x="102" y="73"/>
                        <a:pt x="102" y="73"/>
                        <a:pt x="102" y="73"/>
                      </a:cubicBezTo>
                      <a:cubicBezTo>
                        <a:pt x="102" y="49"/>
                        <a:pt x="102" y="49"/>
                        <a:pt x="102" y="49"/>
                      </a:cubicBezTo>
                      <a:cubicBezTo>
                        <a:pt x="102" y="41"/>
                        <a:pt x="97" y="38"/>
                        <a:pt x="92" y="38"/>
                      </a:cubicBezTo>
                      <a:close/>
                    </a:path>
                  </a:pathLst>
                </a:custGeom>
                <a:solidFill>
                  <a:schemeClr val="bg1"/>
                </a:solidFill>
                <a:ln w="9525">
                  <a:noFill/>
                  <a:round/>
                  <a:headEnd/>
                  <a:tailEnd/>
                </a:ln>
              </p:spPr>
              <p:txBody>
                <a:bodyPr/>
                <a:lstStyle/>
                <a:p>
                  <a:endParaRPr lang="en-US"/>
                </a:p>
              </p:txBody>
            </p:sp>
          </p:grpSp>
          <p:grpSp>
            <p:nvGrpSpPr>
              <p:cNvPr id="49" name="Group 21"/>
              <p:cNvGrpSpPr>
                <a:grpSpLocks/>
              </p:cNvGrpSpPr>
              <p:nvPr/>
            </p:nvGrpSpPr>
            <p:grpSpPr bwMode="auto">
              <a:xfrm>
                <a:off x="3632963" y="5284053"/>
                <a:ext cx="588167" cy="592855"/>
                <a:chOff x="1040478" y="4830243"/>
                <a:chExt cx="466928" cy="465436"/>
              </a:xfrm>
            </p:grpSpPr>
            <p:grpSp>
              <p:nvGrpSpPr>
                <p:cNvPr id="81" name="Group 485"/>
                <p:cNvGrpSpPr>
                  <a:grpSpLocks noChangeAspect="1"/>
                </p:cNvGrpSpPr>
                <p:nvPr/>
              </p:nvGrpSpPr>
              <p:grpSpPr bwMode="auto">
                <a:xfrm>
                  <a:off x="1040478" y="4830243"/>
                  <a:ext cx="466928" cy="465436"/>
                  <a:chOff x="2131802" y="2152683"/>
                  <a:chExt cx="596315" cy="594409"/>
                </a:xfrm>
              </p:grpSpPr>
              <p:sp>
                <p:nvSpPr>
                  <p:cNvPr id="98" name="Oval 28"/>
                  <p:cNvSpPr>
                    <a:spLocks noChangeArrowheads="1"/>
                  </p:cNvSpPr>
                  <p:nvPr/>
                </p:nvSpPr>
                <p:spPr bwMode="auto">
                  <a:xfrm>
                    <a:off x="2131802" y="2152683"/>
                    <a:ext cx="596315" cy="594409"/>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sp>
                <p:nvSpPr>
                  <p:cNvPr id="99" name="Oval 29"/>
                  <p:cNvSpPr>
                    <a:spLocks noChangeArrowheads="1"/>
                  </p:cNvSpPr>
                  <p:nvPr/>
                </p:nvSpPr>
                <p:spPr bwMode="auto">
                  <a:xfrm>
                    <a:off x="2167581" y="2189834"/>
                    <a:ext cx="521350" cy="520108"/>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dirty="0">
                      <a:solidFill>
                        <a:sysClr val="windowText" lastClr="000000"/>
                      </a:solidFill>
                      <a:ea typeface="ＭＳ Ｐゴシック" charset="-128"/>
                      <a:cs typeface="ＭＳ Ｐゴシック"/>
                    </a:endParaRPr>
                  </a:p>
                </p:txBody>
              </p:sp>
              <p:sp>
                <p:nvSpPr>
                  <p:cNvPr id="100" name="Oval 30"/>
                  <p:cNvSpPr>
                    <a:spLocks noChangeArrowheads="1"/>
                  </p:cNvSpPr>
                  <p:nvPr/>
                </p:nvSpPr>
                <p:spPr bwMode="auto">
                  <a:xfrm>
                    <a:off x="2234028" y="2216852"/>
                    <a:ext cx="388457" cy="266808"/>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grpSp>
            <p:grpSp>
              <p:nvGrpSpPr>
                <p:cNvPr id="82" name="Group 816"/>
                <p:cNvGrpSpPr>
                  <a:grpSpLocks/>
                </p:cNvGrpSpPr>
                <p:nvPr/>
              </p:nvGrpSpPr>
              <p:grpSpPr bwMode="auto">
                <a:xfrm>
                  <a:off x="1168556" y="4926765"/>
                  <a:ext cx="209451" cy="238007"/>
                  <a:chOff x="3824543" y="7021425"/>
                  <a:chExt cx="441242" cy="501404"/>
                </a:xfrm>
              </p:grpSpPr>
              <p:sp>
                <p:nvSpPr>
                  <p:cNvPr id="83" name="Freeform 194"/>
                  <p:cNvSpPr>
                    <a:spLocks/>
                  </p:cNvSpPr>
                  <p:nvPr/>
                </p:nvSpPr>
                <p:spPr bwMode="auto">
                  <a:xfrm>
                    <a:off x="3824543" y="7113350"/>
                    <a:ext cx="441242" cy="409479"/>
                  </a:xfrm>
                  <a:custGeom>
                    <a:avLst/>
                    <a:gdLst>
                      <a:gd name="T0" fmla="*/ 176 w 498"/>
                      <a:gd name="T1" fmla="*/ 163 h 462"/>
                      <a:gd name="T2" fmla="*/ 0 w 498"/>
                      <a:gd name="T3" fmla="*/ 163 h 462"/>
                      <a:gd name="T4" fmla="*/ 6 w 498"/>
                      <a:gd name="T5" fmla="*/ 0 h 462"/>
                      <a:gd name="T6" fmla="*/ 170 w 498"/>
                      <a:gd name="T7" fmla="*/ 0 h 462"/>
                      <a:gd name="T8" fmla="*/ 176 w 498"/>
                      <a:gd name="T9" fmla="*/ 163 h 462"/>
                      <a:gd name="T10" fmla="*/ 0 60000 65536"/>
                      <a:gd name="T11" fmla="*/ 0 60000 65536"/>
                      <a:gd name="T12" fmla="*/ 0 60000 65536"/>
                      <a:gd name="T13" fmla="*/ 0 60000 65536"/>
                      <a:gd name="T14" fmla="*/ 0 60000 65536"/>
                      <a:gd name="T15" fmla="*/ 0 w 498"/>
                      <a:gd name="T16" fmla="*/ 0 h 462"/>
                      <a:gd name="T17" fmla="*/ 498 w 498"/>
                      <a:gd name="T18" fmla="*/ 462 h 462"/>
                    </a:gdLst>
                    <a:ahLst/>
                    <a:cxnLst>
                      <a:cxn ang="T10">
                        <a:pos x="T0" y="T1"/>
                      </a:cxn>
                      <a:cxn ang="T11">
                        <a:pos x="T2" y="T3"/>
                      </a:cxn>
                      <a:cxn ang="T12">
                        <a:pos x="T4" y="T5"/>
                      </a:cxn>
                      <a:cxn ang="T13">
                        <a:pos x="T6" y="T7"/>
                      </a:cxn>
                      <a:cxn ang="T14">
                        <a:pos x="T8" y="T9"/>
                      </a:cxn>
                    </a:cxnLst>
                    <a:rect l="T15" t="T16" r="T17" b="T18"/>
                    <a:pathLst>
                      <a:path w="498" h="462">
                        <a:moveTo>
                          <a:pt x="498" y="462"/>
                        </a:moveTo>
                        <a:lnTo>
                          <a:pt x="0" y="462"/>
                        </a:lnTo>
                        <a:lnTo>
                          <a:pt x="18" y="0"/>
                        </a:lnTo>
                        <a:lnTo>
                          <a:pt x="480" y="0"/>
                        </a:lnTo>
                        <a:lnTo>
                          <a:pt x="498" y="462"/>
                        </a:lnTo>
                        <a:close/>
                      </a:path>
                    </a:pathLst>
                  </a:custGeom>
                  <a:noFill/>
                  <a:ln w="12700">
                    <a:solidFill>
                      <a:srgbClr val="FFFFFF"/>
                    </a:solidFill>
                    <a:round/>
                    <a:headEnd/>
                    <a:tailEnd/>
                  </a:ln>
                </p:spPr>
                <p:txBody>
                  <a:bodyPr wrap="none" anchor="ctr"/>
                  <a:lstStyle/>
                  <a:p>
                    <a:pPr fontAlgn="auto">
                      <a:spcAft>
                        <a:spcPts val="0"/>
                      </a:spcAft>
                      <a:defRPr/>
                    </a:pPr>
                    <a:endParaRPr lang="en-US" kern="0">
                      <a:solidFill>
                        <a:srgbClr val="5C5C5C"/>
                      </a:solidFill>
                      <a:ea typeface="ＭＳ Ｐゴシック"/>
                      <a:cs typeface="ＭＳ Ｐゴシック"/>
                    </a:endParaRPr>
                  </a:p>
                </p:txBody>
              </p:sp>
              <p:sp>
                <p:nvSpPr>
                  <p:cNvPr id="84" name="Freeform 248"/>
                  <p:cNvSpPr>
                    <a:spLocks/>
                  </p:cNvSpPr>
                  <p:nvPr/>
                </p:nvSpPr>
                <p:spPr bwMode="auto">
                  <a:xfrm>
                    <a:off x="3866699" y="7026996"/>
                    <a:ext cx="120851" cy="467977"/>
                  </a:xfrm>
                  <a:custGeom>
                    <a:avLst/>
                    <a:gdLst>
                      <a:gd name="T0" fmla="*/ 240 w 240"/>
                      <a:gd name="T1" fmla="*/ 856 h 912"/>
                      <a:gd name="T2" fmla="*/ 184 w 240"/>
                      <a:gd name="T3" fmla="*/ 912 h 912"/>
                      <a:gd name="T4" fmla="*/ 56 w 240"/>
                      <a:gd name="T5" fmla="*/ 912 h 912"/>
                      <a:gd name="T6" fmla="*/ 0 w 240"/>
                      <a:gd name="T7" fmla="*/ 856 h 912"/>
                      <a:gd name="T8" fmla="*/ 0 w 240"/>
                      <a:gd name="T9" fmla="*/ 56 h 912"/>
                      <a:gd name="T10" fmla="*/ 56 w 240"/>
                      <a:gd name="T11" fmla="*/ 0 h 912"/>
                      <a:gd name="T12" fmla="*/ 184 w 240"/>
                      <a:gd name="T13" fmla="*/ 0 h 912"/>
                      <a:gd name="T14" fmla="*/ 240 w 240"/>
                      <a:gd name="T15" fmla="*/ 56 h 912"/>
                      <a:gd name="T16" fmla="*/ 240 w 240"/>
                      <a:gd name="T17" fmla="*/ 856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912"/>
                      <a:gd name="T29" fmla="*/ 240 w 240"/>
                      <a:gd name="T30" fmla="*/ 912 h 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912">
                        <a:moveTo>
                          <a:pt x="240" y="856"/>
                        </a:moveTo>
                        <a:cubicBezTo>
                          <a:pt x="240" y="886"/>
                          <a:pt x="215" y="912"/>
                          <a:pt x="184" y="912"/>
                        </a:cubicBezTo>
                        <a:cubicBezTo>
                          <a:pt x="56" y="912"/>
                          <a:pt x="56" y="912"/>
                          <a:pt x="56" y="912"/>
                        </a:cubicBezTo>
                        <a:cubicBezTo>
                          <a:pt x="25" y="912"/>
                          <a:pt x="0" y="886"/>
                          <a:pt x="0" y="856"/>
                        </a:cubicBezTo>
                        <a:cubicBezTo>
                          <a:pt x="0" y="56"/>
                          <a:pt x="0" y="56"/>
                          <a:pt x="0" y="56"/>
                        </a:cubicBezTo>
                        <a:cubicBezTo>
                          <a:pt x="0" y="25"/>
                          <a:pt x="25" y="0"/>
                          <a:pt x="56" y="0"/>
                        </a:cubicBezTo>
                        <a:cubicBezTo>
                          <a:pt x="184" y="0"/>
                          <a:pt x="184" y="0"/>
                          <a:pt x="184" y="0"/>
                        </a:cubicBezTo>
                        <a:cubicBezTo>
                          <a:pt x="215" y="0"/>
                          <a:pt x="240" y="25"/>
                          <a:pt x="240" y="56"/>
                        </a:cubicBezTo>
                        <a:lnTo>
                          <a:pt x="240" y="856"/>
                        </a:lnTo>
                        <a:close/>
                      </a:path>
                    </a:pathLst>
                  </a:custGeom>
                  <a:solidFill>
                    <a:schemeClr val="bg1"/>
                  </a:solidFill>
                  <a:ln w="12700">
                    <a:noFill/>
                    <a:round/>
                    <a:headEnd/>
                    <a:tailEnd/>
                  </a:ln>
                </p:spPr>
                <p:txBody>
                  <a:bodyPr wrap="none" anchor="ctr"/>
                  <a:lstStyle/>
                  <a:p>
                    <a:pPr fontAlgn="auto">
                      <a:spcAft>
                        <a:spcPts val="0"/>
                      </a:spcAft>
                      <a:defRPr/>
                    </a:pPr>
                    <a:endParaRPr lang="en-US" kern="0">
                      <a:solidFill>
                        <a:srgbClr val="5C5C5C"/>
                      </a:solidFill>
                      <a:ea typeface="ＭＳ Ｐゴシック"/>
                      <a:cs typeface="ＭＳ Ｐゴシック"/>
                    </a:endParaRPr>
                  </a:p>
                </p:txBody>
              </p:sp>
              <p:sp>
                <p:nvSpPr>
                  <p:cNvPr id="85" name="Freeform 249"/>
                  <p:cNvSpPr>
                    <a:spLocks/>
                  </p:cNvSpPr>
                  <p:nvPr/>
                </p:nvSpPr>
                <p:spPr bwMode="auto">
                  <a:xfrm>
                    <a:off x="3875131" y="7021425"/>
                    <a:ext cx="98365" cy="479120"/>
                  </a:xfrm>
                  <a:custGeom>
                    <a:avLst/>
                    <a:gdLst>
                      <a:gd name="T0" fmla="*/ 52 w 260"/>
                      <a:gd name="T1" fmla="*/ 177 h 932"/>
                      <a:gd name="T2" fmla="*/ 50 w 260"/>
                      <a:gd name="T3" fmla="*/ 177 h 932"/>
                      <a:gd name="T4" fmla="*/ 47 w 260"/>
                      <a:gd name="T5" fmla="*/ 184 h 932"/>
                      <a:gd name="T6" fmla="*/ 40 w 260"/>
                      <a:gd name="T7" fmla="*/ 187 h 932"/>
                      <a:gd name="T8" fmla="*/ 14 w 260"/>
                      <a:gd name="T9" fmla="*/ 187 h 932"/>
                      <a:gd name="T10" fmla="*/ 7 w 260"/>
                      <a:gd name="T11" fmla="*/ 184 h 932"/>
                      <a:gd name="T12" fmla="*/ 4 w 260"/>
                      <a:gd name="T13" fmla="*/ 177 h 932"/>
                      <a:gd name="T14" fmla="*/ 4 w 260"/>
                      <a:gd name="T15" fmla="*/ 14 h 932"/>
                      <a:gd name="T16" fmla="*/ 7 w 260"/>
                      <a:gd name="T17" fmla="*/ 7 h 932"/>
                      <a:gd name="T18" fmla="*/ 14 w 260"/>
                      <a:gd name="T19" fmla="*/ 4 h 932"/>
                      <a:gd name="T20" fmla="*/ 40 w 260"/>
                      <a:gd name="T21" fmla="*/ 4 h 932"/>
                      <a:gd name="T22" fmla="*/ 47 w 260"/>
                      <a:gd name="T23" fmla="*/ 7 h 932"/>
                      <a:gd name="T24" fmla="*/ 50 w 260"/>
                      <a:gd name="T25" fmla="*/ 14 h 932"/>
                      <a:gd name="T26" fmla="*/ 50 w 260"/>
                      <a:gd name="T27" fmla="*/ 177 h 932"/>
                      <a:gd name="T28" fmla="*/ 52 w 260"/>
                      <a:gd name="T29" fmla="*/ 177 h 932"/>
                      <a:gd name="T30" fmla="*/ 54 w 260"/>
                      <a:gd name="T31" fmla="*/ 177 h 932"/>
                      <a:gd name="T32" fmla="*/ 54 w 260"/>
                      <a:gd name="T33" fmla="*/ 14 h 932"/>
                      <a:gd name="T34" fmla="*/ 40 w 260"/>
                      <a:gd name="T35" fmla="*/ 0 h 932"/>
                      <a:gd name="T36" fmla="*/ 14 w 260"/>
                      <a:gd name="T37" fmla="*/ 0 h 932"/>
                      <a:gd name="T38" fmla="*/ 0 w 260"/>
                      <a:gd name="T39" fmla="*/ 14 h 932"/>
                      <a:gd name="T40" fmla="*/ 0 w 260"/>
                      <a:gd name="T41" fmla="*/ 177 h 932"/>
                      <a:gd name="T42" fmla="*/ 14 w 260"/>
                      <a:gd name="T43" fmla="*/ 191 h 932"/>
                      <a:gd name="T44" fmla="*/ 40 w 260"/>
                      <a:gd name="T45" fmla="*/ 191 h 932"/>
                      <a:gd name="T46" fmla="*/ 54 w 260"/>
                      <a:gd name="T47" fmla="*/ 177 h 932"/>
                      <a:gd name="T48" fmla="*/ 52 w 260"/>
                      <a:gd name="T49" fmla="*/ 177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0"/>
                      <a:gd name="T76" fmla="*/ 0 h 932"/>
                      <a:gd name="T77" fmla="*/ 260 w 260"/>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0" h="932">
                        <a:moveTo>
                          <a:pt x="250" y="866"/>
                        </a:moveTo>
                        <a:cubicBezTo>
                          <a:pt x="240" y="866"/>
                          <a:pt x="240" y="866"/>
                          <a:pt x="240" y="866"/>
                        </a:cubicBezTo>
                        <a:cubicBezTo>
                          <a:pt x="240" y="878"/>
                          <a:pt x="234" y="890"/>
                          <a:pt x="226" y="898"/>
                        </a:cubicBezTo>
                        <a:cubicBezTo>
                          <a:pt x="218" y="906"/>
                          <a:pt x="206" y="912"/>
                          <a:pt x="194" y="912"/>
                        </a:cubicBezTo>
                        <a:cubicBezTo>
                          <a:pt x="66" y="912"/>
                          <a:pt x="66" y="912"/>
                          <a:pt x="66" y="912"/>
                        </a:cubicBezTo>
                        <a:cubicBezTo>
                          <a:pt x="53" y="912"/>
                          <a:pt x="41" y="906"/>
                          <a:pt x="33" y="898"/>
                        </a:cubicBezTo>
                        <a:cubicBezTo>
                          <a:pt x="25" y="890"/>
                          <a:pt x="20" y="878"/>
                          <a:pt x="20" y="866"/>
                        </a:cubicBezTo>
                        <a:cubicBezTo>
                          <a:pt x="20" y="66"/>
                          <a:pt x="20" y="66"/>
                          <a:pt x="20" y="66"/>
                        </a:cubicBezTo>
                        <a:cubicBezTo>
                          <a:pt x="20" y="53"/>
                          <a:pt x="25" y="41"/>
                          <a:pt x="33" y="33"/>
                        </a:cubicBezTo>
                        <a:cubicBezTo>
                          <a:pt x="41" y="25"/>
                          <a:pt x="53" y="20"/>
                          <a:pt x="66" y="20"/>
                        </a:cubicBezTo>
                        <a:cubicBezTo>
                          <a:pt x="194" y="20"/>
                          <a:pt x="194" y="20"/>
                          <a:pt x="194" y="20"/>
                        </a:cubicBezTo>
                        <a:cubicBezTo>
                          <a:pt x="206" y="20"/>
                          <a:pt x="218" y="25"/>
                          <a:pt x="226" y="33"/>
                        </a:cubicBezTo>
                        <a:cubicBezTo>
                          <a:pt x="234" y="41"/>
                          <a:pt x="240" y="53"/>
                          <a:pt x="240" y="66"/>
                        </a:cubicBezTo>
                        <a:cubicBezTo>
                          <a:pt x="240" y="866"/>
                          <a:pt x="240" y="866"/>
                          <a:pt x="240" y="866"/>
                        </a:cubicBezTo>
                        <a:cubicBezTo>
                          <a:pt x="250" y="866"/>
                          <a:pt x="250" y="866"/>
                          <a:pt x="250" y="866"/>
                        </a:cubicBezTo>
                        <a:cubicBezTo>
                          <a:pt x="260" y="866"/>
                          <a:pt x="260" y="866"/>
                          <a:pt x="260" y="866"/>
                        </a:cubicBezTo>
                        <a:cubicBezTo>
                          <a:pt x="260" y="66"/>
                          <a:pt x="260" y="66"/>
                          <a:pt x="260" y="66"/>
                        </a:cubicBezTo>
                        <a:cubicBezTo>
                          <a:pt x="260" y="29"/>
                          <a:pt x="230" y="0"/>
                          <a:pt x="194" y="0"/>
                        </a:cubicBezTo>
                        <a:cubicBezTo>
                          <a:pt x="66" y="0"/>
                          <a:pt x="66" y="0"/>
                          <a:pt x="66" y="0"/>
                        </a:cubicBezTo>
                        <a:cubicBezTo>
                          <a:pt x="29" y="0"/>
                          <a:pt x="0" y="29"/>
                          <a:pt x="0" y="66"/>
                        </a:cubicBezTo>
                        <a:cubicBezTo>
                          <a:pt x="0" y="866"/>
                          <a:pt x="0" y="866"/>
                          <a:pt x="0" y="866"/>
                        </a:cubicBezTo>
                        <a:cubicBezTo>
                          <a:pt x="0" y="902"/>
                          <a:pt x="29" y="932"/>
                          <a:pt x="66" y="932"/>
                        </a:cubicBezTo>
                        <a:cubicBezTo>
                          <a:pt x="194" y="932"/>
                          <a:pt x="194" y="932"/>
                          <a:pt x="194" y="932"/>
                        </a:cubicBezTo>
                        <a:cubicBezTo>
                          <a:pt x="230" y="932"/>
                          <a:pt x="260" y="902"/>
                          <a:pt x="260" y="866"/>
                        </a:cubicBezTo>
                        <a:lnTo>
                          <a:pt x="250" y="866"/>
                        </a:lnTo>
                        <a:close/>
                      </a:path>
                    </a:pathLst>
                  </a:custGeom>
                  <a:solidFill>
                    <a:srgbClr val="FFFFFF"/>
                  </a:solidFill>
                  <a:ln w="9525">
                    <a:noFill/>
                    <a:round/>
                    <a:headEnd/>
                    <a:tailEnd/>
                  </a:ln>
                </p:spPr>
                <p:txBody>
                  <a:bodyPr/>
                  <a:lstStyle/>
                  <a:p>
                    <a:pPr fontAlgn="auto">
                      <a:spcAft>
                        <a:spcPts val="0"/>
                      </a:spcAft>
                      <a:defRPr/>
                    </a:pPr>
                    <a:endParaRPr lang="en-US" kern="0">
                      <a:solidFill>
                        <a:srgbClr val="5C5C5C"/>
                      </a:solidFill>
                      <a:ea typeface="ＭＳ Ｐゴシック"/>
                      <a:cs typeface="ＭＳ Ｐゴシック"/>
                    </a:endParaRPr>
                  </a:p>
                </p:txBody>
              </p:sp>
              <p:sp>
                <p:nvSpPr>
                  <p:cNvPr id="86" name="Rectangle 255"/>
                  <p:cNvSpPr>
                    <a:spLocks noChangeArrowheads="1"/>
                  </p:cNvSpPr>
                  <p:nvPr/>
                </p:nvSpPr>
                <p:spPr bwMode="auto">
                  <a:xfrm flipV="1">
                    <a:off x="4192713" y="7327839"/>
                    <a:ext cx="42158" cy="172706"/>
                  </a:xfrm>
                  <a:prstGeom prst="rect">
                    <a:avLst/>
                  </a:prstGeom>
                  <a:solidFill>
                    <a:srgbClr val="FFFFFF"/>
                  </a:solidFill>
                  <a:ln w="12700" algn="ctr">
                    <a:noFill/>
                    <a:miter lim="800000"/>
                    <a:headEnd/>
                    <a:tailEnd/>
                  </a:ln>
                </p:spPr>
                <p:txBody>
                  <a:bodyPr rot="10800000" wrap="none" anchor="ctr"/>
                  <a:lstStyle/>
                  <a:p>
                    <a:pPr fontAlgn="auto">
                      <a:spcAft>
                        <a:spcPts val="0"/>
                      </a:spcAft>
                      <a:defRPr/>
                    </a:pPr>
                    <a:endParaRPr lang="en-US" kern="0">
                      <a:solidFill>
                        <a:srgbClr val="5C5C5C"/>
                      </a:solidFill>
                      <a:ea typeface="ＭＳ Ｐゴシック"/>
                      <a:cs typeface="ＭＳ Ｐゴシック"/>
                    </a:endParaRPr>
                  </a:p>
                </p:txBody>
              </p:sp>
              <p:sp>
                <p:nvSpPr>
                  <p:cNvPr id="87" name="Freeform 258"/>
                  <p:cNvSpPr>
                    <a:spLocks/>
                  </p:cNvSpPr>
                  <p:nvPr/>
                </p:nvSpPr>
                <p:spPr bwMode="auto">
                  <a:xfrm>
                    <a:off x="4018464" y="7149562"/>
                    <a:ext cx="207974" cy="139279"/>
                  </a:xfrm>
                  <a:custGeom>
                    <a:avLst/>
                    <a:gdLst>
                      <a:gd name="T0" fmla="*/ 82 w 1200"/>
                      <a:gd name="T1" fmla="*/ 56 h 796"/>
                      <a:gd name="T2" fmla="*/ 0 w 1200"/>
                      <a:gd name="T3" fmla="*/ 56 h 796"/>
                      <a:gd name="T4" fmla="*/ 0 w 1200"/>
                      <a:gd name="T5" fmla="*/ 0 h 796"/>
                      <a:gd name="T6" fmla="*/ 81 w 1200"/>
                      <a:gd name="T7" fmla="*/ 0 h 796"/>
                      <a:gd name="T8" fmla="*/ 82 w 1200"/>
                      <a:gd name="T9" fmla="*/ 56 h 796"/>
                      <a:gd name="T10" fmla="*/ 0 60000 65536"/>
                      <a:gd name="T11" fmla="*/ 0 60000 65536"/>
                      <a:gd name="T12" fmla="*/ 0 60000 65536"/>
                      <a:gd name="T13" fmla="*/ 0 60000 65536"/>
                      <a:gd name="T14" fmla="*/ 0 60000 65536"/>
                      <a:gd name="T15" fmla="*/ 0 w 1200"/>
                      <a:gd name="T16" fmla="*/ 0 h 796"/>
                      <a:gd name="T17" fmla="*/ 1200 w 1200"/>
                      <a:gd name="T18" fmla="*/ 796 h 796"/>
                    </a:gdLst>
                    <a:ahLst/>
                    <a:cxnLst>
                      <a:cxn ang="T10">
                        <a:pos x="T0" y="T1"/>
                      </a:cxn>
                      <a:cxn ang="T11">
                        <a:pos x="T2" y="T3"/>
                      </a:cxn>
                      <a:cxn ang="T12">
                        <a:pos x="T4" y="T5"/>
                      </a:cxn>
                      <a:cxn ang="T13">
                        <a:pos x="T6" y="T7"/>
                      </a:cxn>
                      <a:cxn ang="T14">
                        <a:pos x="T8" y="T9"/>
                      </a:cxn>
                    </a:cxnLst>
                    <a:rect l="T15" t="T16" r="T17" b="T18"/>
                    <a:pathLst>
                      <a:path w="1200" h="796">
                        <a:moveTo>
                          <a:pt x="1200" y="796"/>
                        </a:moveTo>
                        <a:lnTo>
                          <a:pt x="0" y="796"/>
                        </a:lnTo>
                        <a:lnTo>
                          <a:pt x="0" y="0"/>
                        </a:lnTo>
                        <a:lnTo>
                          <a:pt x="1181" y="0"/>
                        </a:lnTo>
                        <a:lnTo>
                          <a:pt x="1200" y="796"/>
                        </a:lnTo>
                        <a:close/>
                      </a:path>
                    </a:pathLst>
                  </a:custGeom>
                  <a:solidFill>
                    <a:srgbClr val="FFFFFF"/>
                  </a:solidFill>
                  <a:ln w="9525">
                    <a:noFill/>
                    <a:round/>
                    <a:headEnd/>
                    <a:tailEnd/>
                  </a:ln>
                </p:spPr>
                <p:txBody>
                  <a:bodyPr/>
                  <a:lstStyle/>
                  <a:p>
                    <a:pPr fontAlgn="auto">
                      <a:spcAft>
                        <a:spcPts val="0"/>
                      </a:spcAft>
                      <a:defRPr/>
                    </a:pPr>
                    <a:endParaRPr lang="en-US" kern="0">
                      <a:solidFill>
                        <a:srgbClr val="5C5C5C"/>
                      </a:solidFill>
                      <a:ea typeface="ＭＳ Ｐゴシック"/>
                      <a:cs typeface="ＭＳ Ｐゴシック"/>
                    </a:endParaRPr>
                  </a:p>
                </p:txBody>
              </p:sp>
              <p:grpSp>
                <p:nvGrpSpPr>
                  <p:cNvPr id="88" name="Group 268"/>
                  <p:cNvGrpSpPr>
                    <a:grpSpLocks/>
                  </p:cNvGrpSpPr>
                  <p:nvPr/>
                </p:nvGrpSpPr>
                <p:grpSpPr bwMode="auto">
                  <a:xfrm>
                    <a:off x="4035337" y="7355955"/>
                    <a:ext cx="120920" cy="116312"/>
                    <a:chOff x="4158" y="1662"/>
                    <a:chExt cx="62" cy="57"/>
                  </a:xfrm>
                </p:grpSpPr>
                <p:sp>
                  <p:nvSpPr>
                    <p:cNvPr id="89" name="Rectangle 259"/>
                    <p:cNvSpPr>
                      <a:spLocks noChangeArrowheads="1"/>
                    </p:cNvSpPr>
                    <p:nvPr/>
                  </p:nvSpPr>
                  <p:spPr bwMode="auto">
                    <a:xfrm>
                      <a:off x="4158" y="1662"/>
                      <a:ext cx="19" cy="16"/>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ea typeface="ＭＳ Ｐゴシック"/>
                        <a:cs typeface="ＭＳ Ｐゴシック"/>
                      </a:endParaRPr>
                    </a:p>
                  </p:txBody>
                </p:sp>
                <p:sp>
                  <p:nvSpPr>
                    <p:cNvPr id="90" name="Rectangle 260"/>
                    <p:cNvSpPr>
                      <a:spLocks noChangeArrowheads="1"/>
                    </p:cNvSpPr>
                    <p:nvPr/>
                  </p:nvSpPr>
                  <p:spPr bwMode="auto">
                    <a:xfrm>
                      <a:off x="4181" y="1662"/>
                      <a:ext cx="17" cy="16"/>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ea typeface="ＭＳ Ｐゴシック"/>
                        <a:cs typeface="ＭＳ Ｐゴシック"/>
                      </a:endParaRPr>
                    </a:p>
                  </p:txBody>
                </p:sp>
                <p:sp>
                  <p:nvSpPr>
                    <p:cNvPr id="91" name="Rectangle 261"/>
                    <p:cNvSpPr>
                      <a:spLocks noChangeArrowheads="1"/>
                    </p:cNvSpPr>
                    <p:nvPr/>
                  </p:nvSpPr>
                  <p:spPr bwMode="auto">
                    <a:xfrm>
                      <a:off x="4203" y="1662"/>
                      <a:ext cx="17" cy="16"/>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ea typeface="ＭＳ Ｐゴシック"/>
                        <a:cs typeface="ＭＳ Ｐゴシック"/>
                      </a:endParaRPr>
                    </a:p>
                  </p:txBody>
                </p:sp>
                <p:sp>
                  <p:nvSpPr>
                    <p:cNvPr id="92" name="Rectangle 262"/>
                    <p:cNvSpPr>
                      <a:spLocks noChangeArrowheads="1"/>
                    </p:cNvSpPr>
                    <p:nvPr/>
                  </p:nvSpPr>
                  <p:spPr bwMode="auto">
                    <a:xfrm>
                      <a:off x="4158" y="1682"/>
                      <a:ext cx="19" cy="18"/>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ea typeface="ＭＳ Ｐゴシック"/>
                        <a:cs typeface="ＭＳ Ｐゴシック"/>
                      </a:endParaRPr>
                    </a:p>
                  </p:txBody>
                </p:sp>
                <p:sp>
                  <p:nvSpPr>
                    <p:cNvPr id="93" name="Rectangle 263"/>
                    <p:cNvSpPr>
                      <a:spLocks noChangeArrowheads="1"/>
                    </p:cNvSpPr>
                    <p:nvPr/>
                  </p:nvSpPr>
                  <p:spPr bwMode="auto">
                    <a:xfrm>
                      <a:off x="4181" y="1682"/>
                      <a:ext cx="17" cy="18"/>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ea typeface="ＭＳ Ｐゴシック"/>
                        <a:cs typeface="ＭＳ Ｐゴシック"/>
                      </a:endParaRPr>
                    </a:p>
                  </p:txBody>
                </p:sp>
                <p:sp>
                  <p:nvSpPr>
                    <p:cNvPr id="94" name="Rectangle 264"/>
                    <p:cNvSpPr>
                      <a:spLocks noChangeArrowheads="1"/>
                    </p:cNvSpPr>
                    <p:nvPr/>
                  </p:nvSpPr>
                  <p:spPr bwMode="auto">
                    <a:xfrm>
                      <a:off x="4203" y="1682"/>
                      <a:ext cx="17" cy="18"/>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ea typeface="ＭＳ Ｐゴシック"/>
                        <a:cs typeface="ＭＳ Ｐゴシック"/>
                      </a:endParaRPr>
                    </a:p>
                  </p:txBody>
                </p:sp>
                <p:sp>
                  <p:nvSpPr>
                    <p:cNvPr id="95" name="Rectangle 265"/>
                    <p:cNvSpPr>
                      <a:spLocks noChangeArrowheads="1"/>
                    </p:cNvSpPr>
                    <p:nvPr/>
                  </p:nvSpPr>
                  <p:spPr bwMode="auto">
                    <a:xfrm>
                      <a:off x="4158" y="1704"/>
                      <a:ext cx="19" cy="15"/>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ea typeface="ＭＳ Ｐゴシック"/>
                        <a:cs typeface="ＭＳ Ｐゴシック"/>
                      </a:endParaRPr>
                    </a:p>
                  </p:txBody>
                </p:sp>
                <p:sp>
                  <p:nvSpPr>
                    <p:cNvPr id="96" name="Rectangle 266"/>
                    <p:cNvSpPr>
                      <a:spLocks noChangeArrowheads="1"/>
                    </p:cNvSpPr>
                    <p:nvPr/>
                  </p:nvSpPr>
                  <p:spPr bwMode="auto">
                    <a:xfrm>
                      <a:off x="4181" y="1704"/>
                      <a:ext cx="17" cy="15"/>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ea typeface="ＭＳ Ｐゴシック"/>
                        <a:cs typeface="ＭＳ Ｐゴシック"/>
                      </a:endParaRPr>
                    </a:p>
                  </p:txBody>
                </p:sp>
                <p:sp>
                  <p:nvSpPr>
                    <p:cNvPr id="97" name="Rectangle 267"/>
                    <p:cNvSpPr>
                      <a:spLocks noChangeArrowheads="1"/>
                    </p:cNvSpPr>
                    <p:nvPr/>
                  </p:nvSpPr>
                  <p:spPr bwMode="auto">
                    <a:xfrm>
                      <a:off x="4203" y="1704"/>
                      <a:ext cx="17" cy="15"/>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ea typeface="ＭＳ Ｐゴシック"/>
                        <a:cs typeface="ＭＳ Ｐゴシック"/>
                      </a:endParaRPr>
                    </a:p>
                  </p:txBody>
                </p:sp>
              </p:grpSp>
            </p:grpSp>
          </p:grpSp>
          <p:grpSp>
            <p:nvGrpSpPr>
              <p:cNvPr id="50" name="Group 42"/>
              <p:cNvGrpSpPr>
                <a:grpSpLocks/>
              </p:cNvGrpSpPr>
              <p:nvPr/>
            </p:nvGrpSpPr>
            <p:grpSpPr bwMode="auto">
              <a:xfrm>
                <a:off x="5505021" y="5284053"/>
                <a:ext cx="589849" cy="592855"/>
                <a:chOff x="2879039" y="2884276"/>
                <a:chExt cx="595506" cy="593489"/>
              </a:xfrm>
            </p:grpSpPr>
            <p:grpSp>
              <p:nvGrpSpPr>
                <p:cNvPr id="76" name="Group 485"/>
                <p:cNvGrpSpPr>
                  <a:grpSpLocks noChangeAspect="1"/>
                </p:cNvGrpSpPr>
                <p:nvPr/>
              </p:nvGrpSpPr>
              <p:grpSpPr bwMode="auto">
                <a:xfrm flipH="1">
                  <a:off x="2879039" y="2884276"/>
                  <a:ext cx="595506" cy="593489"/>
                  <a:chOff x="2131775" y="2152683"/>
                  <a:chExt cx="596429" cy="594409"/>
                </a:xfrm>
              </p:grpSpPr>
              <p:sp>
                <p:nvSpPr>
                  <p:cNvPr id="78" name="Oval 28"/>
                  <p:cNvSpPr>
                    <a:spLocks noChangeArrowheads="1"/>
                  </p:cNvSpPr>
                  <p:nvPr/>
                </p:nvSpPr>
                <p:spPr bwMode="auto">
                  <a:xfrm>
                    <a:off x="2131775" y="2152683"/>
                    <a:ext cx="596429" cy="594409"/>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sp>
                <p:nvSpPr>
                  <p:cNvPr id="79" name="Oval 29"/>
                  <p:cNvSpPr>
                    <a:spLocks noChangeArrowheads="1"/>
                  </p:cNvSpPr>
                  <p:nvPr/>
                </p:nvSpPr>
                <p:spPr bwMode="auto">
                  <a:xfrm>
                    <a:off x="2167458" y="2189834"/>
                    <a:ext cx="521664" cy="520108"/>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ea typeface="ＭＳ Ｐゴシック" charset="-128"/>
                      <a:cs typeface="ＭＳ Ｐゴシック"/>
                    </a:endParaRPr>
                  </a:p>
                </p:txBody>
              </p:sp>
              <p:sp>
                <p:nvSpPr>
                  <p:cNvPr id="80" name="Oval 30"/>
                  <p:cNvSpPr>
                    <a:spLocks noChangeArrowheads="1"/>
                  </p:cNvSpPr>
                  <p:nvPr/>
                </p:nvSpPr>
                <p:spPr bwMode="auto">
                  <a:xfrm>
                    <a:off x="2233729" y="2216852"/>
                    <a:ext cx="389123" cy="266808"/>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grpSp>
            <p:sp>
              <p:nvSpPr>
                <p:cNvPr id="77" name="Freeform 23"/>
                <p:cNvSpPr>
                  <a:spLocks noEditPoints="1"/>
                </p:cNvSpPr>
                <p:nvPr/>
              </p:nvSpPr>
              <p:spPr bwMode="auto">
                <a:xfrm>
                  <a:off x="2993996" y="3031686"/>
                  <a:ext cx="365422" cy="298769"/>
                </a:xfrm>
                <a:custGeom>
                  <a:avLst/>
                  <a:gdLst>
                    <a:gd name="T0" fmla="*/ 2147483647 w 1818"/>
                    <a:gd name="T1" fmla="*/ 2147483647 h 1637"/>
                    <a:gd name="T2" fmla="*/ 2147483647 w 1818"/>
                    <a:gd name="T3" fmla="*/ 2147483647 h 1637"/>
                    <a:gd name="T4" fmla="*/ 2147483647 w 1818"/>
                    <a:gd name="T5" fmla="*/ 2147483647 h 1637"/>
                    <a:gd name="T6" fmla="*/ 2147483647 w 1818"/>
                    <a:gd name="T7" fmla="*/ 2147483647 h 1637"/>
                    <a:gd name="T8" fmla="*/ 2147483647 w 1818"/>
                    <a:gd name="T9" fmla="*/ 2147483647 h 1637"/>
                    <a:gd name="T10" fmla="*/ 2147483647 w 1818"/>
                    <a:gd name="T11" fmla="*/ 2147483647 h 1637"/>
                    <a:gd name="T12" fmla="*/ 2147483647 w 1818"/>
                    <a:gd name="T13" fmla="*/ 2147483647 h 1637"/>
                    <a:gd name="T14" fmla="*/ 2147483647 w 1818"/>
                    <a:gd name="T15" fmla="*/ 2147483647 h 1637"/>
                    <a:gd name="T16" fmla="*/ 2147483647 w 1818"/>
                    <a:gd name="T17" fmla="*/ 2147483647 h 1637"/>
                    <a:gd name="T18" fmla="*/ 2147483647 w 1818"/>
                    <a:gd name="T19" fmla="*/ 2147483647 h 1637"/>
                    <a:gd name="T20" fmla="*/ 2147483647 w 1818"/>
                    <a:gd name="T21" fmla="*/ 2147483647 h 1637"/>
                    <a:gd name="T22" fmla="*/ 2147483647 w 1818"/>
                    <a:gd name="T23" fmla="*/ 2147483647 h 1637"/>
                    <a:gd name="T24" fmla="*/ 2147483647 w 1818"/>
                    <a:gd name="T25" fmla="*/ 2147483647 h 1637"/>
                    <a:gd name="T26" fmla="*/ 2147483647 w 1818"/>
                    <a:gd name="T27" fmla="*/ 2147483647 h 1637"/>
                    <a:gd name="T28" fmla="*/ 2147483647 w 1818"/>
                    <a:gd name="T29" fmla="*/ 2147483647 h 1637"/>
                    <a:gd name="T30" fmla="*/ 2147483647 w 1818"/>
                    <a:gd name="T31" fmla="*/ 2147483647 h 1637"/>
                    <a:gd name="T32" fmla="*/ 2147483647 w 1818"/>
                    <a:gd name="T33" fmla="*/ 2147483647 h 1637"/>
                    <a:gd name="T34" fmla="*/ 2147483647 w 1818"/>
                    <a:gd name="T35" fmla="*/ 2147483647 h 1637"/>
                    <a:gd name="T36" fmla="*/ 2147483647 w 1818"/>
                    <a:gd name="T37" fmla="*/ 2147483647 h 1637"/>
                    <a:gd name="T38" fmla="*/ 2147483647 w 1818"/>
                    <a:gd name="T39" fmla="*/ 2147483647 h 1637"/>
                    <a:gd name="T40" fmla="*/ 2147483647 w 1818"/>
                    <a:gd name="T41" fmla="*/ 2147483647 h 1637"/>
                    <a:gd name="T42" fmla="*/ 2147483647 w 1818"/>
                    <a:gd name="T43" fmla="*/ 2147483647 h 1637"/>
                    <a:gd name="T44" fmla="*/ 2147483647 w 1818"/>
                    <a:gd name="T45" fmla="*/ 2147483647 h 1637"/>
                    <a:gd name="T46" fmla="*/ 2147483647 w 1818"/>
                    <a:gd name="T47" fmla="*/ 2147483647 h 1637"/>
                    <a:gd name="T48" fmla="*/ 2147483647 w 1818"/>
                    <a:gd name="T49" fmla="*/ 2147483647 h 1637"/>
                    <a:gd name="T50" fmla="*/ 2147483647 w 1818"/>
                    <a:gd name="T51" fmla="*/ 2147483647 h 1637"/>
                    <a:gd name="T52" fmla="*/ 2147483647 w 1818"/>
                    <a:gd name="T53" fmla="*/ 2147483647 h 1637"/>
                    <a:gd name="T54" fmla="*/ 2147483647 w 1818"/>
                    <a:gd name="T55" fmla="*/ 2147483647 h 1637"/>
                    <a:gd name="T56" fmla="*/ 2147483647 w 1818"/>
                    <a:gd name="T57" fmla="*/ 2147483647 h 1637"/>
                    <a:gd name="T58" fmla="*/ 2147483647 w 1818"/>
                    <a:gd name="T59" fmla="*/ 2147483647 h 1637"/>
                    <a:gd name="T60" fmla="*/ 2147483647 w 1818"/>
                    <a:gd name="T61" fmla="*/ 2147483647 h 1637"/>
                    <a:gd name="T62" fmla="*/ 2147483647 w 1818"/>
                    <a:gd name="T63" fmla="*/ 2147483647 h 1637"/>
                    <a:gd name="T64" fmla="*/ 2147483647 w 1818"/>
                    <a:gd name="T65" fmla="*/ 2147483647 h 1637"/>
                    <a:gd name="T66" fmla="*/ 2147483647 w 1818"/>
                    <a:gd name="T67" fmla="*/ 2147483647 h 1637"/>
                    <a:gd name="T68" fmla="*/ 2147483647 w 1818"/>
                    <a:gd name="T69" fmla="*/ 2147483647 h 1637"/>
                    <a:gd name="T70" fmla="*/ 2147483647 w 1818"/>
                    <a:gd name="T71" fmla="*/ 2147483647 h 1637"/>
                    <a:gd name="T72" fmla="*/ 2147483647 w 1818"/>
                    <a:gd name="T73" fmla="*/ 2147483647 h 1637"/>
                    <a:gd name="T74" fmla="*/ 2147483647 w 1818"/>
                    <a:gd name="T75" fmla="*/ 2147483647 h 1637"/>
                    <a:gd name="T76" fmla="*/ 2147483647 w 1818"/>
                    <a:gd name="T77" fmla="*/ 2147483647 h 1637"/>
                    <a:gd name="T78" fmla="*/ 2147483647 w 1818"/>
                    <a:gd name="T79" fmla="*/ 2147483647 h 1637"/>
                    <a:gd name="T80" fmla="*/ 2147483647 w 1818"/>
                    <a:gd name="T81" fmla="*/ 2147483647 h 1637"/>
                    <a:gd name="T82" fmla="*/ 2147483647 w 1818"/>
                    <a:gd name="T83" fmla="*/ 2147483647 h 1637"/>
                    <a:gd name="T84" fmla="*/ 2147483647 w 1818"/>
                    <a:gd name="T85" fmla="*/ 2147483647 h 1637"/>
                    <a:gd name="T86" fmla="*/ 2147483647 w 1818"/>
                    <a:gd name="T87" fmla="*/ 2147483647 h 1637"/>
                    <a:gd name="T88" fmla="*/ 2147483647 w 1818"/>
                    <a:gd name="T89" fmla="*/ 2147483647 h 1637"/>
                    <a:gd name="T90" fmla="*/ 2147483647 w 1818"/>
                    <a:gd name="T91" fmla="*/ 2147483647 h 1637"/>
                    <a:gd name="T92" fmla="*/ 2147483647 w 1818"/>
                    <a:gd name="T93" fmla="*/ 2147483647 h 1637"/>
                    <a:gd name="T94" fmla="*/ 2147483647 w 1818"/>
                    <a:gd name="T95" fmla="*/ 2147483647 h 1637"/>
                    <a:gd name="T96" fmla="*/ 2147483647 w 1818"/>
                    <a:gd name="T97" fmla="*/ 2147483647 h 1637"/>
                    <a:gd name="T98" fmla="*/ 2147483647 w 1818"/>
                    <a:gd name="T99" fmla="*/ 2147483647 h 1637"/>
                    <a:gd name="T100" fmla="*/ 2147483647 w 1818"/>
                    <a:gd name="T101" fmla="*/ 2147483647 h 1637"/>
                    <a:gd name="T102" fmla="*/ 2147483647 w 1818"/>
                    <a:gd name="T103" fmla="*/ 2147483647 h 1637"/>
                    <a:gd name="T104" fmla="*/ 2147483647 w 1818"/>
                    <a:gd name="T105" fmla="*/ 2147483647 h 1637"/>
                    <a:gd name="T106" fmla="*/ 2147483647 w 1818"/>
                    <a:gd name="T107" fmla="*/ 2147483647 h 16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18"/>
                    <a:gd name="T163" fmla="*/ 0 h 1637"/>
                    <a:gd name="T164" fmla="*/ 1818 w 1818"/>
                    <a:gd name="T165" fmla="*/ 1637 h 16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18" h="1637">
                      <a:moveTo>
                        <a:pt x="1015" y="74"/>
                      </a:moveTo>
                      <a:cubicBezTo>
                        <a:pt x="546" y="0"/>
                        <a:pt x="117" y="243"/>
                        <a:pt x="59" y="617"/>
                      </a:cubicBezTo>
                      <a:cubicBezTo>
                        <a:pt x="0" y="991"/>
                        <a:pt x="333" y="1354"/>
                        <a:pt x="803" y="1428"/>
                      </a:cubicBezTo>
                      <a:cubicBezTo>
                        <a:pt x="918" y="1446"/>
                        <a:pt x="1030" y="1445"/>
                        <a:pt x="1135" y="1428"/>
                      </a:cubicBezTo>
                      <a:cubicBezTo>
                        <a:pt x="1397" y="1637"/>
                        <a:pt x="1577" y="1585"/>
                        <a:pt x="1577" y="1585"/>
                      </a:cubicBezTo>
                      <a:cubicBezTo>
                        <a:pt x="1606" y="1558"/>
                        <a:pt x="1577" y="1553"/>
                        <a:pt x="1577" y="1553"/>
                      </a:cubicBezTo>
                      <a:cubicBezTo>
                        <a:pt x="1445" y="1502"/>
                        <a:pt x="1452" y="1349"/>
                        <a:pt x="1456" y="1311"/>
                      </a:cubicBezTo>
                      <a:cubicBezTo>
                        <a:pt x="1618" y="1213"/>
                        <a:pt x="1731" y="1063"/>
                        <a:pt x="1759" y="884"/>
                      </a:cubicBezTo>
                      <a:cubicBezTo>
                        <a:pt x="1818" y="510"/>
                        <a:pt x="1485" y="148"/>
                        <a:pt x="1015" y="74"/>
                      </a:cubicBezTo>
                      <a:close/>
                      <a:moveTo>
                        <a:pt x="557" y="840"/>
                      </a:moveTo>
                      <a:cubicBezTo>
                        <a:pt x="557" y="865"/>
                        <a:pt x="553" y="887"/>
                        <a:pt x="544" y="906"/>
                      </a:cubicBezTo>
                      <a:cubicBezTo>
                        <a:pt x="535" y="925"/>
                        <a:pt x="522" y="941"/>
                        <a:pt x="506" y="954"/>
                      </a:cubicBezTo>
                      <a:cubicBezTo>
                        <a:pt x="490" y="967"/>
                        <a:pt x="471" y="977"/>
                        <a:pt x="449" y="984"/>
                      </a:cubicBezTo>
                      <a:cubicBezTo>
                        <a:pt x="427" y="991"/>
                        <a:pt x="403" y="994"/>
                        <a:pt x="376" y="994"/>
                      </a:cubicBezTo>
                      <a:cubicBezTo>
                        <a:pt x="338" y="994"/>
                        <a:pt x="301" y="988"/>
                        <a:pt x="265" y="975"/>
                      </a:cubicBezTo>
                      <a:cubicBezTo>
                        <a:pt x="228" y="962"/>
                        <a:pt x="195" y="942"/>
                        <a:pt x="166" y="915"/>
                      </a:cubicBezTo>
                      <a:cubicBezTo>
                        <a:pt x="230" y="838"/>
                        <a:pt x="230" y="838"/>
                        <a:pt x="230" y="838"/>
                      </a:cubicBezTo>
                      <a:cubicBezTo>
                        <a:pt x="253" y="857"/>
                        <a:pt x="276" y="871"/>
                        <a:pt x="300" y="882"/>
                      </a:cubicBezTo>
                      <a:cubicBezTo>
                        <a:pt x="324" y="893"/>
                        <a:pt x="350" y="899"/>
                        <a:pt x="378" y="899"/>
                      </a:cubicBezTo>
                      <a:cubicBezTo>
                        <a:pt x="401" y="899"/>
                        <a:pt x="418" y="894"/>
                        <a:pt x="431" y="886"/>
                      </a:cubicBezTo>
                      <a:cubicBezTo>
                        <a:pt x="443" y="878"/>
                        <a:pt x="449" y="866"/>
                        <a:pt x="449" y="852"/>
                      </a:cubicBezTo>
                      <a:cubicBezTo>
                        <a:pt x="449" y="850"/>
                        <a:pt x="449" y="850"/>
                        <a:pt x="449" y="850"/>
                      </a:cubicBezTo>
                      <a:cubicBezTo>
                        <a:pt x="449" y="843"/>
                        <a:pt x="448" y="837"/>
                        <a:pt x="446" y="832"/>
                      </a:cubicBezTo>
                      <a:cubicBezTo>
                        <a:pt x="443" y="826"/>
                        <a:pt x="438" y="821"/>
                        <a:pt x="431" y="816"/>
                      </a:cubicBezTo>
                      <a:cubicBezTo>
                        <a:pt x="423" y="812"/>
                        <a:pt x="413" y="807"/>
                        <a:pt x="400" y="802"/>
                      </a:cubicBezTo>
                      <a:cubicBezTo>
                        <a:pt x="387" y="797"/>
                        <a:pt x="370" y="792"/>
                        <a:pt x="349" y="787"/>
                      </a:cubicBezTo>
                      <a:cubicBezTo>
                        <a:pt x="324" y="781"/>
                        <a:pt x="302" y="774"/>
                        <a:pt x="281" y="766"/>
                      </a:cubicBezTo>
                      <a:cubicBezTo>
                        <a:pt x="261" y="759"/>
                        <a:pt x="244" y="750"/>
                        <a:pt x="229" y="739"/>
                      </a:cubicBezTo>
                      <a:cubicBezTo>
                        <a:pt x="215" y="728"/>
                        <a:pt x="204" y="714"/>
                        <a:pt x="196" y="697"/>
                      </a:cubicBezTo>
                      <a:cubicBezTo>
                        <a:pt x="189" y="681"/>
                        <a:pt x="185" y="660"/>
                        <a:pt x="185" y="636"/>
                      </a:cubicBezTo>
                      <a:cubicBezTo>
                        <a:pt x="185" y="634"/>
                        <a:pt x="185" y="634"/>
                        <a:pt x="185" y="634"/>
                      </a:cubicBezTo>
                      <a:cubicBezTo>
                        <a:pt x="185" y="611"/>
                        <a:pt x="189" y="591"/>
                        <a:pt x="197" y="573"/>
                      </a:cubicBezTo>
                      <a:cubicBezTo>
                        <a:pt x="206" y="555"/>
                        <a:pt x="218" y="539"/>
                        <a:pt x="233" y="526"/>
                      </a:cubicBezTo>
                      <a:cubicBezTo>
                        <a:pt x="248" y="512"/>
                        <a:pt x="266" y="502"/>
                        <a:pt x="287" y="495"/>
                      </a:cubicBezTo>
                      <a:cubicBezTo>
                        <a:pt x="309" y="488"/>
                        <a:pt x="332" y="485"/>
                        <a:pt x="357" y="485"/>
                      </a:cubicBezTo>
                      <a:cubicBezTo>
                        <a:pt x="394" y="485"/>
                        <a:pt x="427" y="490"/>
                        <a:pt x="458" y="501"/>
                      </a:cubicBezTo>
                      <a:cubicBezTo>
                        <a:pt x="488" y="512"/>
                        <a:pt x="516" y="527"/>
                        <a:pt x="541" y="547"/>
                      </a:cubicBezTo>
                      <a:cubicBezTo>
                        <a:pt x="485" y="629"/>
                        <a:pt x="485" y="629"/>
                        <a:pt x="485" y="629"/>
                      </a:cubicBezTo>
                      <a:cubicBezTo>
                        <a:pt x="463" y="614"/>
                        <a:pt x="441" y="602"/>
                        <a:pt x="420" y="593"/>
                      </a:cubicBezTo>
                      <a:cubicBezTo>
                        <a:pt x="398" y="584"/>
                        <a:pt x="377" y="580"/>
                        <a:pt x="356" y="580"/>
                      </a:cubicBezTo>
                      <a:cubicBezTo>
                        <a:pt x="335" y="580"/>
                        <a:pt x="319" y="584"/>
                        <a:pt x="308" y="593"/>
                      </a:cubicBezTo>
                      <a:cubicBezTo>
                        <a:pt x="298" y="601"/>
                        <a:pt x="292" y="611"/>
                        <a:pt x="292" y="623"/>
                      </a:cubicBezTo>
                      <a:cubicBezTo>
                        <a:pt x="292" y="625"/>
                        <a:pt x="292" y="625"/>
                        <a:pt x="292" y="625"/>
                      </a:cubicBezTo>
                      <a:cubicBezTo>
                        <a:pt x="292" y="633"/>
                        <a:pt x="294" y="640"/>
                        <a:pt x="297" y="646"/>
                      </a:cubicBezTo>
                      <a:cubicBezTo>
                        <a:pt x="300" y="652"/>
                        <a:pt x="306" y="657"/>
                        <a:pt x="314" y="662"/>
                      </a:cubicBezTo>
                      <a:cubicBezTo>
                        <a:pt x="322" y="666"/>
                        <a:pt x="333" y="671"/>
                        <a:pt x="347" y="675"/>
                      </a:cubicBezTo>
                      <a:cubicBezTo>
                        <a:pt x="361" y="679"/>
                        <a:pt x="378" y="684"/>
                        <a:pt x="399" y="690"/>
                      </a:cubicBezTo>
                      <a:cubicBezTo>
                        <a:pt x="425" y="697"/>
                        <a:pt x="447" y="704"/>
                        <a:pt x="467" y="712"/>
                      </a:cubicBezTo>
                      <a:cubicBezTo>
                        <a:pt x="486" y="721"/>
                        <a:pt x="503" y="730"/>
                        <a:pt x="516" y="742"/>
                      </a:cubicBezTo>
                      <a:cubicBezTo>
                        <a:pt x="530" y="754"/>
                        <a:pt x="540" y="767"/>
                        <a:pt x="547" y="783"/>
                      </a:cubicBezTo>
                      <a:cubicBezTo>
                        <a:pt x="554" y="798"/>
                        <a:pt x="557" y="817"/>
                        <a:pt x="557" y="839"/>
                      </a:cubicBezTo>
                      <a:lnTo>
                        <a:pt x="557" y="840"/>
                      </a:lnTo>
                      <a:close/>
                      <a:moveTo>
                        <a:pt x="1147" y="987"/>
                      </a:moveTo>
                      <a:cubicBezTo>
                        <a:pt x="1040" y="987"/>
                        <a:pt x="1040" y="987"/>
                        <a:pt x="1040" y="987"/>
                      </a:cubicBezTo>
                      <a:cubicBezTo>
                        <a:pt x="1040" y="664"/>
                        <a:pt x="1040" y="664"/>
                        <a:pt x="1040" y="664"/>
                      </a:cubicBezTo>
                      <a:cubicBezTo>
                        <a:pt x="900" y="875"/>
                        <a:pt x="900" y="875"/>
                        <a:pt x="900" y="875"/>
                      </a:cubicBezTo>
                      <a:cubicBezTo>
                        <a:pt x="897" y="875"/>
                        <a:pt x="897" y="875"/>
                        <a:pt x="897" y="875"/>
                      </a:cubicBezTo>
                      <a:cubicBezTo>
                        <a:pt x="759" y="666"/>
                        <a:pt x="759" y="666"/>
                        <a:pt x="759" y="666"/>
                      </a:cubicBezTo>
                      <a:cubicBezTo>
                        <a:pt x="759" y="987"/>
                        <a:pt x="759" y="987"/>
                        <a:pt x="759" y="987"/>
                      </a:cubicBezTo>
                      <a:cubicBezTo>
                        <a:pt x="652" y="987"/>
                        <a:pt x="652" y="987"/>
                        <a:pt x="652" y="987"/>
                      </a:cubicBezTo>
                      <a:cubicBezTo>
                        <a:pt x="652" y="492"/>
                        <a:pt x="652" y="492"/>
                        <a:pt x="652" y="492"/>
                      </a:cubicBezTo>
                      <a:cubicBezTo>
                        <a:pt x="769" y="492"/>
                        <a:pt x="769" y="492"/>
                        <a:pt x="769" y="492"/>
                      </a:cubicBezTo>
                      <a:cubicBezTo>
                        <a:pt x="899" y="701"/>
                        <a:pt x="899" y="701"/>
                        <a:pt x="899" y="701"/>
                      </a:cubicBezTo>
                      <a:cubicBezTo>
                        <a:pt x="1030" y="492"/>
                        <a:pt x="1030" y="492"/>
                        <a:pt x="1030" y="492"/>
                      </a:cubicBezTo>
                      <a:cubicBezTo>
                        <a:pt x="1147" y="492"/>
                        <a:pt x="1147" y="492"/>
                        <a:pt x="1147" y="492"/>
                      </a:cubicBezTo>
                      <a:lnTo>
                        <a:pt x="1147" y="987"/>
                      </a:lnTo>
                      <a:close/>
                      <a:moveTo>
                        <a:pt x="1624" y="840"/>
                      </a:moveTo>
                      <a:cubicBezTo>
                        <a:pt x="1624" y="865"/>
                        <a:pt x="1620" y="887"/>
                        <a:pt x="1611" y="906"/>
                      </a:cubicBezTo>
                      <a:cubicBezTo>
                        <a:pt x="1602" y="925"/>
                        <a:pt x="1589" y="941"/>
                        <a:pt x="1573" y="954"/>
                      </a:cubicBezTo>
                      <a:cubicBezTo>
                        <a:pt x="1557" y="967"/>
                        <a:pt x="1538" y="977"/>
                        <a:pt x="1516" y="984"/>
                      </a:cubicBezTo>
                      <a:cubicBezTo>
                        <a:pt x="1494" y="991"/>
                        <a:pt x="1470" y="994"/>
                        <a:pt x="1443" y="994"/>
                      </a:cubicBezTo>
                      <a:cubicBezTo>
                        <a:pt x="1405" y="994"/>
                        <a:pt x="1368" y="988"/>
                        <a:pt x="1332" y="975"/>
                      </a:cubicBezTo>
                      <a:cubicBezTo>
                        <a:pt x="1295" y="962"/>
                        <a:pt x="1262" y="942"/>
                        <a:pt x="1233" y="915"/>
                      </a:cubicBezTo>
                      <a:cubicBezTo>
                        <a:pt x="1297" y="838"/>
                        <a:pt x="1297" y="838"/>
                        <a:pt x="1297" y="838"/>
                      </a:cubicBezTo>
                      <a:cubicBezTo>
                        <a:pt x="1320" y="857"/>
                        <a:pt x="1343" y="871"/>
                        <a:pt x="1367" y="882"/>
                      </a:cubicBezTo>
                      <a:cubicBezTo>
                        <a:pt x="1391" y="893"/>
                        <a:pt x="1417" y="899"/>
                        <a:pt x="1445" y="899"/>
                      </a:cubicBezTo>
                      <a:cubicBezTo>
                        <a:pt x="1468" y="899"/>
                        <a:pt x="1485" y="894"/>
                        <a:pt x="1498" y="886"/>
                      </a:cubicBezTo>
                      <a:cubicBezTo>
                        <a:pt x="1510" y="878"/>
                        <a:pt x="1516" y="866"/>
                        <a:pt x="1516" y="852"/>
                      </a:cubicBezTo>
                      <a:cubicBezTo>
                        <a:pt x="1516" y="850"/>
                        <a:pt x="1516" y="850"/>
                        <a:pt x="1516" y="850"/>
                      </a:cubicBezTo>
                      <a:cubicBezTo>
                        <a:pt x="1516" y="843"/>
                        <a:pt x="1515" y="837"/>
                        <a:pt x="1513" y="832"/>
                      </a:cubicBezTo>
                      <a:cubicBezTo>
                        <a:pt x="1510" y="826"/>
                        <a:pt x="1505" y="821"/>
                        <a:pt x="1498" y="816"/>
                      </a:cubicBezTo>
                      <a:cubicBezTo>
                        <a:pt x="1490" y="812"/>
                        <a:pt x="1480" y="807"/>
                        <a:pt x="1467" y="802"/>
                      </a:cubicBezTo>
                      <a:cubicBezTo>
                        <a:pt x="1454" y="797"/>
                        <a:pt x="1437" y="792"/>
                        <a:pt x="1416" y="787"/>
                      </a:cubicBezTo>
                      <a:cubicBezTo>
                        <a:pt x="1391" y="781"/>
                        <a:pt x="1369" y="774"/>
                        <a:pt x="1348" y="766"/>
                      </a:cubicBezTo>
                      <a:cubicBezTo>
                        <a:pt x="1328" y="759"/>
                        <a:pt x="1311" y="750"/>
                        <a:pt x="1297" y="739"/>
                      </a:cubicBezTo>
                      <a:cubicBezTo>
                        <a:pt x="1282" y="728"/>
                        <a:pt x="1271" y="714"/>
                        <a:pt x="1264" y="697"/>
                      </a:cubicBezTo>
                      <a:cubicBezTo>
                        <a:pt x="1256" y="681"/>
                        <a:pt x="1252" y="660"/>
                        <a:pt x="1252" y="636"/>
                      </a:cubicBezTo>
                      <a:cubicBezTo>
                        <a:pt x="1252" y="634"/>
                        <a:pt x="1252" y="634"/>
                        <a:pt x="1252" y="634"/>
                      </a:cubicBezTo>
                      <a:cubicBezTo>
                        <a:pt x="1252" y="611"/>
                        <a:pt x="1256" y="591"/>
                        <a:pt x="1264" y="573"/>
                      </a:cubicBezTo>
                      <a:cubicBezTo>
                        <a:pt x="1273" y="555"/>
                        <a:pt x="1285" y="539"/>
                        <a:pt x="1300" y="526"/>
                      </a:cubicBezTo>
                      <a:cubicBezTo>
                        <a:pt x="1315" y="512"/>
                        <a:pt x="1333" y="502"/>
                        <a:pt x="1355" y="495"/>
                      </a:cubicBezTo>
                      <a:cubicBezTo>
                        <a:pt x="1376" y="488"/>
                        <a:pt x="1399" y="485"/>
                        <a:pt x="1424" y="485"/>
                      </a:cubicBezTo>
                      <a:cubicBezTo>
                        <a:pt x="1461" y="485"/>
                        <a:pt x="1494" y="490"/>
                        <a:pt x="1525" y="501"/>
                      </a:cubicBezTo>
                      <a:cubicBezTo>
                        <a:pt x="1555" y="512"/>
                        <a:pt x="1583" y="527"/>
                        <a:pt x="1608" y="547"/>
                      </a:cubicBezTo>
                      <a:cubicBezTo>
                        <a:pt x="1552" y="629"/>
                        <a:pt x="1552" y="629"/>
                        <a:pt x="1552" y="629"/>
                      </a:cubicBezTo>
                      <a:cubicBezTo>
                        <a:pt x="1530" y="614"/>
                        <a:pt x="1508" y="602"/>
                        <a:pt x="1487" y="593"/>
                      </a:cubicBezTo>
                      <a:cubicBezTo>
                        <a:pt x="1466" y="584"/>
                        <a:pt x="1444" y="580"/>
                        <a:pt x="1423" y="580"/>
                      </a:cubicBezTo>
                      <a:cubicBezTo>
                        <a:pt x="1402" y="580"/>
                        <a:pt x="1386" y="584"/>
                        <a:pt x="1375" y="593"/>
                      </a:cubicBezTo>
                      <a:cubicBezTo>
                        <a:pt x="1365" y="601"/>
                        <a:pt x="1359" y="611"/>
                        <a:pt x="1359" y="623"/>
                      </a:cubicBezTo>
                      <a:cubicBezTo>
                        <a:pt x="1359" y="625"/>
                        <a:pt x="1359" y="625"/>
                        <a:pt x="1359" y="625"/>
                      </a:cubicBezTo>
                      <a:cubicBezTo>
                        <a:pt x="1359" y="633"/>
                        <a:pt x="1361" y="640"/>
                        <a:pt x="1364" y="646"/>
                      </a:cubicBezTo>
                      <a:cubicBezTo>
                        <a:pt x="1367" y="652"/>
                        <a:pt x="1373" y="657"/>
                        <a:pt x="1381" y="662"/>
                      </a:cubicBezTo>
                      <a:cubicBezTo>
                        <a:pt x="1389" y="666"/>
                        <a:pt x="1400" y="671"/>
                        <a:pt x="1414" y="675"/>
                      </a:cubicBezTo>
                      <a:cubicBezTo>
                        <a:pt x="1428" y="679"/>
                        <a:pt x="1445" y="684"/>
                        <a:pt x="1467" y="690"/>
                      </a:cubicBezTo>
                      <a:cubicBezTo>
                        <a:pt x="1492" y="697"/>
                        <a:pt x="1514" y="704"/>
                        <a:pt x="1534" y="712"/>
                      </a:cubicBezTo>
                      <a:cubicBezTo>
                        <a:pt x="1553" y="721"/>
                        <a:pt x="1570" y="730"/>
                        <a:pt x="1583" y="742"/>
                      </a:cubicBezTo>
                      <a:cubicBezTo>
                        <a:pt x="1597" y="754"/>
                        <a:pt x="1607" y="767"/>
                        <a:pt x="1614" y="783"/>
                      </a:cubicBezTo>
                      <a:cubicBezTo>
                        <a:pt x="1621" y="798"/>
                        <a:pt x="1624" y="817"/>
                        <a:pt x="1624" y="839"/>
                      </a:cubicBezTo>
                      <a:lnTo>
                        <a:pt x="1624" y="840"/>
                      </a:lnTo>
                      <a:close/>
                    </a:path>
                  </a:pathLst>
                </a:custGeom>
                <a:solidFill>
                  <a:schemeClr val="bg1"/>
                </a:solidFill>
                <a:ln w="9525">
                  <a:noFill/>
                  <a:round/>
                  <a:headEnd/>
                  <a:tailEnd/>
                </a:ln>
              </p:spPr>
              <p:txBody>
                <a:bodyPr/>
                <a:lstStyle/>
                <a:p>
                  <a:endParaRPr lang="en-US"/>
                </a:p>
              </p:txBody>
            </p:sp>
          </p:grpSp>
          <p:grpSp>
            <p:nvGrpSpPr>
              <p:cNvPr id="51" name="Group 48"/>
              <p:cNvGrpSpPr>
                <a:grpSpLocks/>
              </p:cNvGrpSpPr>
              <p:nvPr/>
            </p:nvGrpSpPr>
            <p:grpSpPr bwMode="auto">
              <a:xfrm>
                <a:off x="7368670" y="5284057"/>
                <a:ext cx="598251" cy="601276"/>
                <a:chOff x="3895236" y="4830240"/>
                <a:chExt cx="467454" cy="465819"/>
              </a:xfrm>
            </p:grpSpPr>
            <p:grpSp>
              <p:nvGrpSpPr>
                <p:cNvPr id="67" name="Group 485"/>
                <p:cNvGrpSpPr>
                  <a:grpSpLocks noChangeAspect="1"/>
                </p:cNvGrpSpPr>
                <p:nvPr/>
              </p:nvGrpSpPr>
              <p:grpSpPr bwMode="auto">
                <a:xfrm flipH="1">
                  <a:off x="3895236" y="4830240"/>
                  <a:ext cx="467454" cy="465819"/>
                  <a:chOff x="2131539" y="2152678"/>
                  <a:chExt cx="596986" cy="594898"/>
                </a:xfrm>
              </p:grpSpPr>
              <p:sp>
                <p:nvSpPr>
                  <p:cNvPr id="73" name="Oval 28"/>
                  <p:cNvSpPr>
                    <a:spLocks noChangeArrowheads="1"/>
                  </p:cNvSpPr>
                  <p:nvPr/>
                </p:nvSpPr>
                <p:spPr bwMode="auto">
                  <a:xfrm>
                    <a:off x="2131539" y="2152678"/>
                    <a:ext cx="596986" cy="594898"/>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sp>
                <p:nvSpPr>
                  <p:cNvPr id="74" name="Oval 29"/>
                  <p:cNvSpPr>
                    <a:spLocks noChangeArrowheads="1"/>
                  </p:cNvSpPr>
                  <p:nvPr/>
                </p:nvSpPr>
                <p:spPr bwMode="auto">
                  <a:xfrm>
                    <a:off x="2168432" y="2189339"/>
                    <a:ext cx="521524" cy="521577"/>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ea typeface="ＭＳ Ｐゴシック" charset="-128"/>
                      <a:cs typeface="ＭＳ Ｐゴシック"/>
                    </a:endParaRPr>
                  </a:p>
                </p:txBody>
              </p:sp>
              <p:sp>
                <p:nvSpPr>
                  <p:cNvPr id="75" name="Oval 30"/>
                  <p:cNvSpPr>
                    <a:spLocks noChangeArrowheads="1"/>
                  </p:cNvSpPr>
                  <p:nvPr/>
                </p:nvSpPr>
                <p:spPr bwMode="auto">
                  <a:xfrm>
                    <a:off x="2233831" y="2217667"/>
                    <a:ext cx="389047" cy="266621"/>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grpSp>
            <p:grpSp>
              <p:nvGrpSpPr>
                <p:cNvPr id="68" name="Group 795"/>
                <p:cNvGrpSpPr/>
                <p:nvPr/>
              </p:nvGrpSpPr>
              <p:grpSpPr>
                <a:xfrm>
                  <a:off x="4011332" y="4953031"/>
                  <a:ext cx="235124" cy="219937"/>
                  <a:chOff x="7496052" y="9353884"/>
                  <a:chExt cx="807588" cy="755423"/>
                </a:xfrm>
                <a:solidFill>
                  <a:schemeClr val="bg1"/>
                </a:solidFill>
              </p:grpSpPr>
              <p:sp>
                <p:nvSpPr>
                  <p:cNvPr id="69" name="Freeform 11"/>
                  <p:cNvSpPr>
                    <a:spLocks noEditPoints="1"/>
                  </p:cNvSpPr>
                  <p:nvPr/>
                </p:nvSpPr>
                <p:spPr bwMode="auto">
                  <a:xfrm>
                    <a:off x="7998539" y="9353884"/>
                    <a:ext cx="305101" cy="755423"/>
                  </a:xfrm>
                  <a:custGeom>
                    <a:avLst/>
                    <a:gdLst/>
                    <a:ahLst/>
                    <a:cxnLst>
                      <a:cxn ang="0">
                        <a:pos x="49" y="0"/>
                      </a:cxn>
                      <a:cxn ang="0">
                        <a:pos x="6" y="43"/>
                      </a:cxn>
                      <a:cxn ang="0">
                        <a:pos x="49" y="86"/>
                      </a:cxn>
                      <a:cxn ang="0">
                        <a:pos x="91" y="43"/>
                      </a:cxn>
                      <a:cxn ang="0">
                        <a:pos x="49" y="0"/>
                      </a:cxn>
                      <a:cxn ang="0">
                        <a:pos x="0" y="134"/>
                      </a:cxn>
                      <a:cxn ang="0">
                        <a:pos x="0" y="240"/>
                      </a:cxn>
                      <a:cxn ang="0">
                        <a:pos x="97" y="240"/>
                      </a:cxn>
                      <a:cxn ang="0">
                        <a:pos x="97" y="134"/>
                      </a:cxn>
                      <a:cxn ang="0">
                        <a:pos x="0" y="134"/>
                      </a:cxn>
                    </a:cxnLst>
                    <a:rect l="0" t="0" r="r" b="b"/>
                    <a:pathLst>
                      <a:path w="97" h="240">
                        <a:moveTo>
                          <a:pt x="49" y="0"/>
                        </a:moveTo>
                        <a:cubicBezTo>
                          <a:pt x="25" y="0"/>
                          <a:pt x="6" y="19"/>
                          <a:pt x="6" y="43"/>
                        </a:cubicBezTo>
                        <a:cubicBezTo>
                          <a:pt x="6" y="66"/>
                          <a:pt x="25" y="86"/>
                          <a:pt x="49" y="86"/>
                        </a:cubicBezTo>
                        <a:cubicBezTo>
                          <a:pt x="72" y="86"/>
                          <a:pt x="91" y="66"/>
                          <a:pt x="91" y="43"/>
                        </a:cubicBezTo>
                        <a:cubicBezTo>
                          <a:pt x="91" y="19"/>
                          <a:pt x="72" y="0"/>
                          <a:pt x="49" y="0"/>
                        </a:cubicBezTo>
                        <a:close/>
                        <a:moveTo>
                          <a:pt x="0" y="134"/>
                        </a:moveTo>
                        <a:cubicBezTo>
                          <a:pt x="0" y="240"/>
                          <a:pt x="0" y="240"/>
                          <a:pt x="0" y="240"/>
                        </a:cubicBezTo>
                        <a:cubicBezTo>
                          <a:pt x="97" y="240"/>
                          <a:pt x="97" y="240"/>
                          <a:pt x="97" y="240"/>
                        </a:cubicBezTo>
                        <a:cubicBezTo>
                          <a:pt x="97" y="134"/>
                          <a:pt x="97" y="134"/>
                          <a:pt x="97" y="134"/>
                        </a:cubicBezTo>
                        <a:cubicBezTo>
                          <a:pt x="97" y="80"/>
                          <a:pt x="0" y="80"/>
                          <a:pt x="0" y="134"/>
                        </a:cubicBezTo>
                        <a:close/>
                      </a:path>
                    </a:pathLst>
                  </a:custGeom>
                  <a:grpFill/>
                  <a:ln w="9525">
                    <a:noFill/>
                    <a:round/>
                    <a:headEnd/>
                    <a:tailEnd/>
                  </a:ln>
                </p:spPr>
                <p:txBody>
                  <a:bodyPr/>
                  <a:lstStyle/>
                  <a:p>
                    <a:pPr>
                      <a:lnSpc>
                        <a:spcPct val="90000"/>
                      </a:lnSpc>
                      <a:defRPr/>
                    </a:pPr>
                    <a:endParaRPr lang="en-US">
                      <a:solidFill>
                        <a:srgbClr val="5C5C5C"/>
                      </a:solidFill>
                      <a:ea typeface="ＭＳ Ｐゴシック"/>
                    </a:endParaRPr>
                  </a:p>
                </p:txBody>
              </p:sp>
              <p:sp>
                <p:nvSpPr>
                  <p:cNvPr id="70" name="Freeform 12"/>
                  <p:cNvSpPr>
                    <a:spLocks noEditPoints="1"/>
                  </p:cNvSpPr>
                  <p:nvPr/>
                </p:nvSpPr>
                <p:spPr bwMode="auto">
                  <a:xfrm>
                    <a:off x="7781371" y="9375201"/>
                    <a:ext cx="217168" cy="544917"/>
                  </a:xfrm>
                  <a:custGeom>
                    <a:avLst/>
                    <a:gdLst/>
                    <a:ahLst/>
                    <a:cxnLst>
                      <a:cxn ang="0">
                        <a:pos x="35" y="0"/>
                      </a:cxn>
                      <a:cxn ang="0">
                        <a:pos x="65" y="31"/>
                      </a:cxn>
                      <a:cxn ang="0">
                        <a:pos x="35" y="62"/>
                      </a:cxn>
                      <a:cxn ang="0">
                        <a:pos x="4" y="31"/>
                      </a:cxn>
                      <a:cxn ang="0">
                        <a:pos x="35" y="0"/>
                      </a:cxn>
                      <a:cxn ang="0">
                        <a:pos x="69" y="97"/>
                      </a:cxn>
                      <a:cxn ang="0">
                        <a:pos x="69" y="173"/>
                      </a:cxn>
                      <a:cxn ang="0">
                        <a:pos x="0" y="173"/>
                      </a:cxn>
                      <a:cxn ang="0">
                        <a:pos x="0" y="97"/>
                      </a:cxn>
                      <a:cxn ang="0">
                        <a:pos x="69" y="97"/>
                      </a:cxn>
                    </a:cxnLst>
                    <a:rect l="0" t="0" r="r" b="b"/>
                    <a:pathLst>
                      <a:path w="69" h="173">
                        <a:moveTo>
                          <a:pt x="35" y="0"/>
                        </a:moveTo>
                        <a:cubicBezTo>
                          <a:pt x="52" y="0"/>
                          <a:pt x="65" y="14"/>
                          <a:pt x="65" y="31"/>
                        </a:cubicBezTo>
                        <a:cubicBezTo>
                          <a:pt x="65" y="48"/>
                          <a:pt x="52" y="62"/>
                          <a:pt x="35" y="62"/>
                        </a:cubicBezTo>
                        <a:cubicBezTo>
                          <a:pt x="18" y="62"/>
                          <a:pt x="4" y="48"/>
                          <a:pt x="4" y="31"/>
                        </a:cubicBezTo>
                        <a:cubicBezTo>
                          <a:pt x="4" y="14"/>
                          <a:pt x="18" y="0"/>
                          <a:pt x="35" y="0"/>
                        </a:cubicBezTo>
                        <a:close/>
                        <a:moveTo>
                          <a:pt x="69" y="97"/>
                        </a:moveTo>
                        <a:cubicBezTo>
                          <a:pt x="69" y="173"/>
                          <a:pt x="69" y="173"/>
                          <a:pt x="69" y="173"/>
                        </a:cubicBezTo>
                        <a:cubicBezTo>
                          <a:pt x="0" y="173"/>
                          <a:pt x="0" y="173"/>
                          <a:pt x="0" y="173"/>
                        </a:cubicBezTo>
                        <a:cubicBezTo>
                          <a:pt x="0" y="97"/>
                          <a:pt x="0" y="97"/>
                          <a:pt x="0" y="97"/>
                        </a:cubicBezTo>
                        <a:cubicBezTo>
                          <a:pt x="0" y="58"/>
                          <a:pt x="69" y="58"/>
                          <a:pt x="69" y="97"/>
                        </a:cubicBezTo>
                        <a:close/>
                      </a:path>
                    </a:pathLst>
                  </a:custGeom>
                  <a:grpFill/>
                  <a:ln w="9525">
                    <a:noFill/>
                    <a:round/>
                    <a:headEnd/>
                    <a:tailEnd/>
                  </a:ln>
                </p:spPr>
                <p:txBody>
                  <a:bodyPr/>
                  <a:lstStyle/>
                  <a:p>
                    <a:pPr>
                      <a:lnSpc>
                        <a:spcPct val="90000"/>
                      </a:lnSpc>
                      <a:defRPr/>
                    </a:pPr>
                    <a:endParaRPr lang="en-US">
                      <a:solidFill>
                        <a:srgbClr val="5C5C5C"/>
                      </a:solidFill>
                      <a:ea typeface="ＭＳ Ｐゴシック"/>
                    </a:endParaRPr>
                  </a:p>
                </p:txBody>
              </p:sp>
              <p:sp>
                <p:nvSpPr>
                  <p:cNvPr id="71" name="Freeform 13"/>
                  <p:cNvSpPr>
                    <a:spLocks noEditPoints="1"/>
                  </p:cNvSpPr>
                  <p:nvPr/>
                </p:nvSpPr>
                <p:spPr bwMode="auto">
                  <a:xfrm>
                    <a:off x="7621494" y="9397851"/>
                    <a:ext cx="159878" cy="390369"/>
                  </a:xfrm>
                  <a:custGeom>
                    <a:avLst/>
                    <a:gdLst/>
                    <a:ahLst/>
                    <a:cxnLst>
                      <a:cxn ang="0">
                        <a:pos x="25" y="0"/>
                      </a:cxn>
                      <a:cxn ang="0">
                        <a:pos x="3" y="22"/>
                      </a:cxn>
                      <a:cxn ang="0">
                        <a:pos x="25" y="44"/>
                      </a:cxn>
                      <a:cxn ang="0">
                        <a:pos x="47" y="22"/>
                      </a:cxn>
                      <a:cxn ang="0">
                        <a:pos x="25" y="0"/>
                      </a:cxn>
                      <a:cxn ang="0">
                        <a:pos x="0" y="69"/>
                      </a:cxn>
                      <a:cxn ang="0">
                        <a:pos x="0" y="124"/>
                      </a:cxn>
                      <a:cxn ang="0">
                        <a:pos x="51" y="124"/>
                      </a:cxn>
                      <a:cxn ang="0">
                        <a:pos x="51" y="69"/>
                      </a:cxn>
                      <a:cxn ang="0">
                        <a:pos x="0" y="69"/>
                      </a:cxn>
                    </a:cxnLst>
                    <a:rect l="0" t="0" r="r" b="b"/>
                    <a:pathLst>
                      <a:path w="51" h="124">
                        <a:moveTo>
                          <a:pt x="25" y="0"/>
                        </a:moveTo>
                        <a:cubicBezTo>
                          <a:pt x="13" y="0"/>
                          <a:pt x="3" y="10"/>
                          <a:pt x="3" y="22"/>
                        </a:cubicBezTo>
                        <a:cubicBezTo>
                          <a:pt x="3" y="34"/>
                          <a:pt x="13" y="44"/>
                          <a:pt x="25" y="44"/>
                        </a:cubicBezTo>
                        <a:cubicBezTo>
                          <a:pt x="38" y="44"/>
                          <a:pt x="47" y="34"/>
                          <a:pt x="47" y="22"/>
                        </a:cubicBezTo>
                        <a:cubicBezTo>
                          <a:pt x="47" y="10"/>
                          <a:pt x="38" y="0"/>
                          <a:pt x="25" y="0"/>
                        </a:cubicBezTo>
                        <a:close/>
                        <a:moveTo>
                          <a:pt x="0" y="69"/>
                        </a:moveTo>
                        <a:cubicBezTo>
                          <a:pt x="0" y="124"/>
                          <a:pt x="0" y="124"/>
                          <a:pt x="0" y="124"/>
                        </a:cubicBezTo>
                        <a:cubicBezTo>
                          <a:pt x="51" y="124"/>
                          <a:pt x="51" y="124"/>
                          <a:pt x="51" y="124"/>
                        </a:cubicBezTo>
                        <a:cubicBezTo>
                          <a:pt x="51" y="69"/>
                          <a:pt x="51" y="69"/>
                          <a:pt x="51" y="69"/>
                        </a:cubicBezTo>
                        <a:cubicBezTo>
                          <a:pt x="51" y="41"/>
                          <a:pt x="0" y="41"/>
                          <a:pt x="0" y="69"/>
                        </a:cubicBezTo>
                        <a:close/>
                      </a:path>
                    </a:pathLst>
                  </a:custGeom>
                  <a:grpFill/>
                  <a:ln w="9525">
                    <a:noFill/>
                    <a:round/>
                    <a:headEnd/>
                    <a:tailEnd/>
                  </a:ln>
                </p:spPr>
                <p:txBody>
                  <a:bodyPr/>
                  <a:lstStyle/>
                  <a:p>
                    <a:pPr>
                      <a:lnSpc>
                        <a:spcPct val="90000"/>
                      </a:lnSpc>
                      <a:defRPr/>
                    </a:pPr>
                    <a:endParaRPr lang="en-US">
                      <a:solidFill>
                        <a:srgbClr val="5C5C5C"/>
                      </a:solidFill>
                      <a:ea typeface="ＭＳ Ｐゴシック"/>
                    </a:endParaRPr>
                  </a:p>
                </p:txBody>
              </p:sp>
              <p:sp>
                <p:nvSpPr>
                  <p:cNvPr id="72" name="Freeform 13"/>
                  <p:cNvSpPr>
                    <a:spLocks noEditPoints="1"/>
                  </p:cNvSpPr>
                  <p:nvPr/>
                </p:nvSpPr>
                <p:spPr bwMode="auto">
                  <a:xfrm>
                    <a:off x="7496052" y="9423352"/>
                    <a:ext cx="125442" cy="306286"/>
                  </a:xfrm>
                  <a:custGeom>
                    <a:avLst/>
                    <a:gdLst/>
                    <a:ahLst/>
                    <a:cxnLst>
                      <a:cxn ang="0">
                        <a:pos x="25" y="0"/>
                      </a:cxn>
                      <a:cxn ang="0">
                        <a:pos x="3" y="22"/>
                      </a:cxn>
                      <a:cxn ang="0">
                        <a:pos x="25" y="44"/>
                      </a:cxn>
                      <a:cxn ang="0">
                        <a:pos x="47" y="22"/>
                      </a:cxn>
                      <a:cxn ang="0">
                        <a:pos x="25" y="0"/>
                      </a:cxn>
                      <a:cxn ang="0">
                        <a:pos x="0" y="69"/>
                      </a:cxn>
                      <a:cxn ang="0">
                        <a:pos x="0" y="124"/>
                      </a:cxn>
                      <a:cxn ang="0">
                        <a:pos x="51" y="124"/>
                      </a:cxn>
                      <a:cxn ang="0">
                        <a:pos x="51" y="69"/>
                      </a:cxn>
                      <a:cxn ang="0">
                        <a:pos x="0" y="69"/>
                      </a:cxn>
                    </a:cxnLst>
                    <a:rect l="0" t="0" r="r" b="b"/>
                    <a:pathLst>
                      <a:path w="51" h="124">
                        <a:moveTo>
                          <a:pt x="25" y="0"/>
                        </a:moveTo>
                        <a:cubicBezTo>
                          <a:pt x="13" y="0"/>
                          <a:pt x="3" y="10"/>
                          <a:pt x="3" y="22"/>
                        </a:cubicBezTo>
                        <a:cubicBezTo>
                          <a:pt x="3" y="34"/>
                          <a:pt x="13" y="44"/>
                          <a:pt x="25" y="44"/>
                        </a:cubicBezTo>
                        <a:cubicBezTo>
                          <a:pt x="38" y="44"/>
                          <a:pt x="47" y="34"/>
                          <a:pt x="47" y="22"/>
                        </a:cubicBezTo>
                        <a:cubicBezTo>
                          <a:pt x="47" y="10"/>
                          <a:pt x="38" y="0"/>
                          <a:pt x="25" y="0"/>
                        </a:cubicBezTo>
                        <a:close/>
                        <a:moveTo>
                          <a:pt x="0" y="69"/>
                        </a:moveTo>
                        <a:cubicBezTo>
                          <a:pt x="0" y="124"/>
                          <a:pt x="0" y="124"/>
                          <a:pt x="0" y="124"/>
                        </a:cubicBezTo>
                        <a:cubicBezTo>
                          <a:pt x="51" y="124"/>
                          <a:pt x="51" y="124"/>
                          <a:pt x="51" y="124"/>
                        </a:cubicBezTo>
                        <a:cubicBezTo>
                          <a:pt x="51" y="69"/>
                          <a:pt x="51" y="69"/>
                          <a:pt x="51" y="69"/>
                        </a:cubicBezTo>
                        <a:cubicBezTo>
                          <a:pt x="51" y="41"/>
                          <a:pt x="0" y="41"/>
                          <a:pt x="0" y="69"/>
                        </a:cubicBezTo>
                        <a:close/>
                      </a:path>
                    </a:pathLst>
                  </a:custGeom>
                  <a:grpFill/>
                  <a:ln w="9525">
                    <a:noFill/>
                    <a:round/>
                    <a:headEnd/>
                    <a:tailEnd/>
                  </a:ln>
                </p:spPr>
                <p:txBody>
                  <a:bodyPr/>
                  <a:lstStyle/>
                  <a:p>
                    <a:pPr>
                      <a:lnSpc>
                        <a:spcPct val="90000"/>
                      </a:lnSpc>
                      <a:defRPr/>
                    </a:pPr>
                    <a:endParaRPr lang="en-US">
                      <a:solidFill>
                        <a:srgbClr val="5C5C5C"/>
                      </a:solidFill>
                      <a:ea typeface="ＭＳ Ｐゴシック"/>
                    </a:endParaRPr>
                  </a:p>
                </p:txBody>
              </p:sp>
            </p:grpSp>
          </p:grpSp>
          <p:grpSp>
            <p:nvGrpSpPr>
              <p:cNvPr id="52" name="Group 58"/>
              <p:cNvGrpSpPr>
                <a:grpSpLocks/>
              </p:cNvGrpSpPr>
              <p:nvPr/>
            </p:nvGrpSpPr>
            <p:grpSpPr bwMode="auto">
              <a:xfrm>
                <a:off x="6748573" y="5284057"/>
                <a:ext cx="588168" cy="592856"/>
                <a:chOff x="3918087" y="4076743"/>
                <a:chExt cx="488529" cy="486968"/>
              </a:xfrm>
            </p:grpSpPr>
            <p:grpSp>
              <p:nvGrpSpPr>
                <p:cNvPr id="62" name="Group 485"/>
                <p:cNvGrpSpPr>
                  <a:grpSpLocks noChangeAspect="1"/>
                </p:cNvGrpSpPr>
                <p:nvPr/>
              </p:nvGrpSpPr>
              <p:grpSpPr bwMode="auto">
                <a:xfrm flipH="1">
                  <a:off x="3918087" y="4076743"/>
                  <a:ext cx="488529" cy="486968"/>
                  <a:chOff x="2132026" y="2152683"/>
                  <a:chExt cx="596315" cy="594409"/>
                </a:xfrm>
              </p:grpSpPr>
              <p:sp>
                <p:nvSpPr>
                  <p:cNvPr id="64" name="Oval 28"/>
                  <p:cNvSpPr>
                    <a:spLocks noChangeArrowheads="1"/>
                  </p:cNvSpPr>
                  <p:nvPr/>
                </p:nvSpPr>
                <p:spPr bwMode="auto">
                  <a:xfrm>
                    <a:off x="2132026" y="2152683"/>
                    <a:ext cx="596315" cy="594409"/>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sp>
                <p:nvSpPr>
                  <p:cNvPr id="65" name="Oval 29"/>
                  <p:cNvSpPr>
                    <a:spLocks noChangeArrowheads="1"/>
                  </p:cNvSpPr>
                  <p:nvPr/>
                </p:nvSpPr>
                <p:spPr bwMode="auto">
                  <a:xfrm>
                    <a:off x="2167805" y="2189834"/>
                    <a:ext cx="523053" cy="520108"/>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ea typeface="ＭＳ Ｐゴシック" charset="-128"/>
                      <a:cs typeface="ＭＳ Ｐゴシック"/>
                    </a:endParaRPr>
                  </a:p>
                </p:txBody>
              </p:sp>
              <p:sp>
                <p:nvSpPr>
                  <p:cNvPr id="66" name="Oval 30"/>
                  <p:cNvSpPr>
                    <a:spLocks noChangeArrowheads="1"/>
                  </p:cNvSpPr>
                  <p:nvPr/>
                </p:nvSpPr>
                <p:spPr bwMode="auto">
                  <a:xfrm>
                    <a:off x="2235955" y="2216852"/>
                    <a:ext cx="386753" cy="266808"/>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grpSp>
            <p:sp>
              <p:nvSpPr>
                <p:cNvPr id="63" name="Freeform 8"/>
                <p:cNvSpPr>
                  <a:spLocks/>
                </p:cNvSpPr>
                <p:nvPr/>
              </p:nvSpPr>
              <p:spPr bwMode="auto">
                <a:xfrm>
                  <a:off x="4070228" y="4213340"/>
                  <a:ext cx="183281" cy="213850"/>
                </a:xfrm>
                <a:custGeom>
                  <a:avLst/>
                  <a:gdLst>
                    <a:gd name="T0" fmla="*/ 0 w 490"/>
                    <a:gd name="T1" fmla="*/ 2147483647 h 566"/>
                    <a:gd name="T2" fmla="*/ 0 w 490"/>
                    <a:gd name="T3" fmla="*/ 0 h 566"/>
                    <a:gd name="T4" fmla="*/ 2147483647 w 490"/>
                    <a:gd name="T5" fmla="*/ 2147483647 h 566"/>
                    <a:gd name="T6" fmla="*/ 2147483647 w 490"/>
                    <a:gd name="T7" fmla="*/ 2147483647 h 566"/>
                    <a:gd name="T8" fmla="*/ 2147483647 w 490"/>
                    <a:gd name="T9" fmla="*/ 2147483647 h 566"/>
                    <a:gd name="T10" fmla="*/ 0 w 490"/>
                    <a:gd name="T11" fmla="*/ 2147483647 h 566"/>
                    <a:gd name="T12" fmla="*/ 0 w 490"/>
                    <a:gd name="T13" fmla="*/ 2147483647 h 566"/>
                    <a:gd name="T14" fmla="*/ 0 60000 65536"/>
                    <a:gd name="T15" fmla="*/ 0 60000 65536"/>
                    <a:gd name="T16" fmla="*/ 0 60000 65536"/>
                    <a:gd name="T17" fmla="*/ 0 60000 65536"/>
                    <a:gd name="T18" fmla="*/ 0 60000 65536"/>
                    <a:gd name="T19" fmla="*/ 0 60000 65536"/>
                    <a:gd name="T20" fmla="*/ 0 60000 65536"/>
                    <a:gd name="T21" fmla="*/ 0 w 490"/>
                    <a:gd name="T22" fmla="*/ 0 h 566"/>
                    <a:gd name="T23" fmla="*/ 490 w 490"/>
                    <a:gd name="T24" fmla="*/ 566 h 5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 h="566">
                      <a:moveTo>
                        <a:pt x="0" y="283"/>
                      </a:moveTo>
                      <a:lnTo>
                        <a:pt x="0" y="0"/>
                      </a:lnTo>
                      <a:lnTo>
                        <a:pt x="245" y="142"/>
                      </a:lnTo>
                      <a:lnTo>
                        <a:pt x="490" y="283"/>
                      </a:lnTo>
                      <a:lnTo>
                        <a:pt x="245" y="424"/>
                      </a:lnTo>
                      <a:lnTo>
                        <a:pt x="0" y="566"/>
                      </a:lnTo>
                      <a:lnTo>
                        <a:pt x="0" y="283"/>
                      </a:lnTo>
                      <a:close/>
                    </a:path>
                  </a:pathLst>
                </a:custGeom>
                <a:solidFill>
                  <a:schemeClr val="bg1"/>
                </a:solidFill>
                <a:ln w="88900" cap="flat">
                  <a:noFill/>
                  <a:prstDash val="solid"/>
                  <a:miter lim="800000"/>
                  <a:headEnd/>
                  <a:tailEnd/>
                </a:ln>
              </p:spPr>
              <p:txBody>
                <a:bodyPr/>
                <a:lstStyle/>
                <a:p>
                  <a:endParaRPr lang="en-US"/>
                </a:p>
              </p:txBody>
            </p:sp>
          </p:grpSp>
          <p:grpSp>
            <p:nvGrpSpPr>
              <p:cNvPr id="53" name="Group 64"/>
              <p:cNvGrpSpPr>
                <a:grpSpLocks/>
              </p:cNvGrpSpPr>
              <p:nvPr/>
            </p:nvGrpSpPr>
            <p:grpSpPr bwMode="auto">
              <a:xfrm>
                <a:off x="4883243" y="5284053"/>
                <a:ext cx="589849" cy="592855"/>
                <a:chOff x="1981396" y="2884276"/>
                <a:chExt cx="595506" cy="593489"/>
              </a:xfrm>
            </p:grpSpPr>
            <p:grpSp>
              <p:nvGrpSpPr>
                <p:cNvPr id="54" name="Group 485"/>
                <p:cNvGrpSpPr>
                  <a:grpSpLocks noChangeAspect="1"/>
                </p:cNvGrpSpPr>
                <p:nvPr/>
              </p:nvGrpSpPr>
              <p:grpSpPr bwMode="auto">
                <a:xfrm>
                  <a:off x="1981396" y="2884276"/>
                  <a:ext cx="595506" cy="593489"/>
                  <a:chOff x="2132108" y="2152683"/>
                  <a:chExt cx="596429" cy="594409"/>
                </a:xfrm>
              </p:grpSpPr>
              <p:sp>
                <p:nvSpPr>
                  <p:cNvPr id="59" name="Oval 28"/>
                  <p:cNvSpPr>
                    <a:spLocks noChangeArrowheads="1"/>
                  </p:cNvSpPr>
                  <p:nvPr/>
                </p:nvSpPr>
                <p:spPr bwMode="auto">
                  <a:xfrm>
                    <a:off x="2132108" y="2152683"/>
                    <a:ext cx="596429" cy="594409"/>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sp>
                <p:nvSpPr>
                  <p:cNvPr id="60" name="Oval 29"/>
                  <p:cNvSpPr>
                    <a:spLocks noChangeArrowheads="1"/>
                  </p:cNvSpPr>
                  <p:nvPr/>
                </p:nvSpPr>
                <p:spPr bwMode="auto">
                  <a:xfrm>
                    <a:off x="2166093" y="2189834"/>
                    <a:ext cx="523362" cy="520108"/>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ea typeface="ＭＳ Ｐゴシック" charset="-128"/>
                      <a:cs typeface="ＭＳ Ｐゴシック"/>
                    </a:endParaRPr>
                  </a:p>
                </p:txBody>
              </p:sp>
              <p:sp>
                <p:nvSpPr>
                  <p:cNvPr id="61" name="Oval 30"/>
                  <p:cNvSpPr>
                    <a:spLocks noChangeArrowheads="1"/>
                  </p:cNvSpPr>
                  <p:nvPr/>
                </p:nvSpPr>
                <p:spPr bwMode="auto">
                  <a:xfrm>
                    <a:off x="2234062" y="2216852"/>
                    <a:ext cx="389123" cy="266808"/>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ea typeface="ＭＳ Ｐゴシック"/>
                      <a:cs typeface="ＭＳ Ｐゴシック"/>
                    </a:endParaRPr>
                  </a:p>
                </p:txBody>
              </p:sp>
            </p:grpSp>
            <p:grpSp>
              <p:nvGrpSpPr>
                <p:cNvPr id="55" name="Group 52"/>
                <p:cNvGrpSpPr>
                  <a:grpSpLocks/>
                </p:cNvGrpSpPr>
                <p:nvPr/>
              </p:nvGrpSpPr>
              <p:grpSpPr bwMode="auto">
                <a:xfrm>
                  <a:off x="2084341" y="3047661"/>
                  <a:ext cx="389212" cy="238253"/>
                  <a:chOff x="1360" y="1358"/>
                  <a:chExt cx="758" cy="462"/>
                </a:xfrm>
                <a:solidFill>
                  <a:schemeClr val="bg1"/>
                </a:solidFill>
              </p:grpSpPr>
              <p:sp>
                <p:nvSpPr>
                  <p:cNvPr id="56" name="Freeform 53"/>
                  <p:cNvSpPr>
                    <a:spLocks noEditPoints="1"/>
                  </p:cNvSpPr>
                  <p:nvPr/>
                </p:nvSpPr>
                <p:spPr bwMode="auto">
                  <a:xfrm>
                    <a:off x="1508" y="1358"/>
                    <a:ext cx="465" cy="328"/>
                  </a:xfrm>
                  <a:custGeom>
                    <a:avLst/>
                    <a:gdLst>
                      <a:gd name="T0" fmla="*/ 0 w 609"/>
                      <a:gd name="T1" fmla="*/ 0 h 430"/>
                      <a:gd name="T2" fmla="*/ 0 w 609"/>
                      <a:gd name="T3" fmla="*/ 17 h 430"/>
                      <a:gd name="T4" fmla="*/ 24 w 609"/>
                      <a:gd name="T5" fmla="*/ 17 h 430"/>
                      <a:gd name="T6" fmla="*/ 24 w 609"/>
                      <a:gd name="T7" fmla="*/ 0 h 430"/>
                      <a:gd name="T8" fmla="*/ 0 w 609"/>
                      <a:gd name="T9" fmla="*/ 0 h 430"/>
                      <a:gd name="T10" fmla="*/ 24 w 609"/>
                      <a:gd name="T11" fmla="*/ 16 h 430"/>
                      <a:gd name="T12" fmla="*/ 2 w 609"/>
                      <a:gd name="T13" fmla="*/ 16 h 430"/>
                      <a:gd name="T14" fmla="*/ 2 w 609"/>
                      <a:gd name="T15" fmla="*/ 2 h 430"/>
                      <a:gd name="T16" fmla="*/ 24 w 609"/>
                      <a:gd name="T17" fmla="*/ 2 h 430"/>
                      <a:gd name="T18" fmla="*/ 24 w 609"/>
                      <a:gd name="T19" fmla="*/ 16 h 4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9"/>
                      <a:gd name="T31" fmla="*/ 0 h 430"/>
                      <a:gd name="T32" fmla="*/ 609 w 609"/>
                      <a:gd name="T33" fmla="*/ 430 h 4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9" h="430">
                        <a:moveTo>
                          <a:pt x="0" y="0"/>
                        </a:moveTo>
                        <a:lnTo>
                          <a:pt x="0" y="430"/>
                        </a:lnTo>
                        <a:lnTo>
                          <a:pt x="609" y="430"/>
                        </a:lnTo>
                        <a:lnTo>
                          <a:pt x="609" y="0"/>
                        </a:lnTo>
                        <a:lnTo>
                          <a:pt x="0" y="0"/>
                        </a:lnTo>
                        <a:close/>
                        <a:moveTo>
                          <a:pt x="586" y="402"/>
                        </a:moveTo>
                        <a:lnTo>
                          <a:pt x="23" y="402"/>
                        </a:lnTo>
                        <a:lnTo>
                          <a:pt x="23" y="23"/>
                        </a:lnTo>
                        <a:lnTo>
                          <a:pt x="586" y="23"/>
                        </a:lnTo>
                        <a:lnTo>
                          <a:pt x="586" y="402"/>
                        </a:lnTo>
                        <a:close/>
                      </a:path>
                    </a:pathLst>
                  </a:custGeom>
                  <a:grpFill/>
                  <a:ln w="9525">
                    <a:noFill/>
                    <a:round/>
                    <a:headEnd/>
                    <a:tailEnd/>
                  </a:ln>
                </p:spPr>
                <p:txBody>
                  <a:bodyPr/>
                  <a:lstStyle/>
                  <a:p>
                    <a:pPr>
                      <a:defRPr/>
                    </a:pPr>
                    <a:endParaRPr lang="en-US">
                      <a:solidFill>
                        <a:srgbClr val="5C5C5C"/>
                      </a:solidFill>
                      <a:ea typeface="ＭＳ Ｐゴシック"/>
                      <a:cs typeface="ＭＳ Ｐゴシック"/>
                    </a:endParaRPr>
                  </a:p>
                </p:txBody>
              </p:sp>
              <p:sp>
                <p:nvSpPr>
                  <p:cNvPr id="57" name="Freeform 54"/>
                  <p:cNvSpPr>
                    <a:spLocks noEditPoints="1"/>
                  </p:cNvSpPr>
                  <p:nvPr/>
                </p:nvSpPr>
                <p:spPr bwMode="auto">
                  <a:xfrm>
                    <a:off x="1361" y="1694"/>
                    <a:ext cx="757" cy="85"/>
                  </a:xfrm>
                  <a:custGeom>
                    <a:avLst/>
                    <a:gdLst>
                      <a:gd name="T0" fmla="*/ 24 w 992"/>
                      <a:gd name="T1" fmla="*/ 0 h 226"/>
                      <a:gd name="T2" fmla="*/ 24 w 992"/>
                      <a:gd name="T3" fmla="*/ 0 h 226"/>
                      <a:gd name="T4" fmla="*/ 27 w 992"/>
                      <a:gd name="T5" fmla="*/ 0 h 226"/>
                      <a:gd name="T6" fmla="*/ 28 w 992"/>
                      <a:gd name="T7" fmla="*/ 0 h 226"/>
                      <a:gd name="T8" fmla="*/ 6 w 992"/>
                      <a:gd name="T9" fmla="*/ 0 h 226"/>
                      <a:gd name="T10" fmla="*/ 18 w 992"/>
                      <a:gd name="T11" fmla="*/ 0 h 226"/>
                      <a:gd name="T12" fmla="*/ 24 w 992"/>
                      <a:gd name="T13" fmla="*/ 0 h 226"/>
                      <a:gd name="T14" fmla="*/ 31 w 992"/>
                      <a:gd name="T15" fmla="*/ 0 h 226"/>
                      <a:gd name="T16" fmla="*/ 5 w 992"/>
                      <a:gd name="T17" fmla="*/ 0 h 226"/>
                      <a:gd name="T18" fmla="*/ 8 w 992"/>
                      <a:gd name="T19" fmla="*/ 0 h 226"/>
                      <a:gd name="T20" fmla="*/ 31 w 992"/>
                      <a:gd name="T21" fmla="*/ 0 h 226"/>
                      <a:gd name="T22" fmla="*/ 13 w 992"/>
                      <a:gd name="T23" fmla="*/ 0 h 226"/>
                      <a:gd name="T24" fmla="*/ 14 w 992"/>
                      <a:gd name="T25" fmla="*/ 0 h 226"/>
                      <a:gd name="T26" fmla="*/ 14 w 992"/>
                      <a:gd name="T27" fmla="*/ 0 h 226"/>
                      <a:gd name="T28" fmla="*/ 18 w 992"/>
                      <a:gd name="T29" fmla="*/ 0 h 226"/>
                      <a:gd name="T30" fmla="*/ 14 w 992"/>
                      <a:gd name="T31" fmla="*/ 0 h 226"/>
                      <a:gd name="T32" fmla="*/ 27 w 992"/>
                      <a:gd name="T33" fmla="*/ 0 h 226"/>
                      <a:gd name="T34" fmla="*/ 24 w 992"/>
                      <a:gd name="T35" fmla="*/ 0 h 226"/>
                      <a:gd name="T36" fmla="*/ 18 w 992"/>
                      <a:gd name="T37" fmla="*/ 0 h 226"/>
                      <a:gd name="T38" fmla="*/ 24 w 992"/>
                      <a:gd name="T39" fmla="*/ 0 h 226"/>
                      <a:gd name="T40" fmla="*/ 24 w 992"/>
                      <a:gd name="T41" fmla="*/ 0 h 226"/>
                      <a:gd name="T42" fmla="*/ 24 w 992"/>
                      <a:gd name="T43" fmla="*/ 0 h 226"/>
                      <a:gd name="T44" fmla="*/ 24 w 992"/>
                      <a:gd name="T45" fmla="*/ 0 h 226"/>
                      <a:gd name="T46" fmla="*/ 21 w 992"/>
                      <a:gd name="T47" fmla="*/ 0 h 226"/>
                      <a:gd name="T48" fmla="*/ 19 w 992"/>
                      <a:gd name="T49" fmla="*/ 0 h 226"/>
                      <a:gd name="T50" fmla="*/ 31 w 992"/>
                      <a:gd name="T51" fmla="*/ 0 h 226"/>
                      <a:gd name="T52" fmla="*/ 8 w 992"/>
                      <a:gd name="T53" fmla="*/ 0 h 226"/>
                      <a:gd name="T54" fmla="*/ 11 w 992"/>
                      <a:gd name="T55" fmla="*/ 0 h 226"/>
                      <a:gd name="T56" fmla="*/ 11 w 992"/>
                      <a:gd name="T57" fmla="*/ 0 h 226"/>
                      <a:gd name="T58" fmla="*/ 11 w 992"/>
                      <a:gd name="T59" fmla="*/ 0 h 226"/>
                      <a:gd name="T60" fmla="*/ 11 w 992"/>
                      <a:gd name="T61" fmla="*/ 0 h 226"/>
                      <a:gd name="T62" fmla="*/ 16 w 992"/>
                      <a:gd name="T63" fmla="*/ 0 h 226"/>
                      <a:gd name="T64" fmla="*/ 29 w 992"/>
                      <a:gd name="T65" fmla="*/ 0 h 226"/>
                      <a:gd name="T66" fmla="*/ 16 w 992"/>
                      <a:gd name="T67" fmla="*/ 0 h 226"/>
                      <a:gd name="T68" fmla="*/ 24 w 992"/>
                      <a:gd name="T69" fmla="*/ 0 h 226"/>
                      <a:gd name="T70" fmla="*/ 10 w 992"/>
                      <a:gd name="T71" fmla="*/ 0 h 226"/>
                      <a:gd name="T72" fmla="*/ 9 w 992"/>
                      <a:gd name="T73" fmla="*/ 0 h 226"/>
                      <a:gd name="T74" fmla="*/ 13 w 992"/>
                      <a:gd name="T75" fmla="*/ 0 h 226"/>
                      <a:gd name="T76" fmla="*/ 18 w 992"/>
                      <a:gd name="T77" fmla="*/ 0 h 226"/>
                      <a:gd name="T78" fmla="*/ 21 w 992"/>
                      <a:gd name="T79" fmla="*/ 0 h 226"/>
                      <a:gd name="T80" fmla="*/ 21 w 992"/>
                      <a:gd name="T81" fmla="*/ 0 h 226"/>
                      <a:gd name="T82" fmla="*/ 18 w 992"/>
                      <a:gd name="T83" fmla="*/ 0 h 226"/>
                      <a:gd name="T84" fmla="*/ 28 w 992"/>
                      <a:gd name="T85" fmla="*/ 0 h 226"/>
                      <a:gd name="T86" fmla="*/ 27 w 992"/>
                      <a:gd name="T87" fmla="*/ 0 h 226"/>
                      <a:gd name="T88" fmla="*/ 13 w 992"/>
                      <a:gd name="T89" fmla="*/ 0 h 226"/>
                      <a:gd name="T90" fmla="*/ 27 w 992"/>
                      <a:gd name="T91" fmla="*/ 0 h 226"/>
                      <a:gd name="T92" fmla="*/ 18 w 992"/>
                      <a:gd name="T93" fmla="*/ 0 h 226"/>
                      <a:gd name="T94" fmla="*/ 26 w 992"/>
                      <a:gd name="T95" fmla="*/ 0 h 226"/>
                      <a:gd name="T96" fmla="*/ 15 w 992"/>
                      <a:gd name="T97" fmla="*/ 0 h 226"/>
                      <a:gd name="T98" fmla="*/ 18 w 992"/>
                      <a:gd name="T99" fmla="*/ 0 h 226"/>
                      <a:gd name="T100" fmla="*/ 13 w 992"/>
                      <a:gd name="T101" fmla="*/ 0 h 226"/>
                      <a:gd name="T102" fmla="*/ 13 w 992"/>
                      <a:gd name="T103" fmla="*/ 0 h 226"/>
                      <a:gd name="T104" fmla="*/ 21 w 992"/>
                      <a:gd name="T105" fmla="*/ 0 h 226"/>
                      <a:gd name="T106" fmla="*/ 21 w 992"/>
                      <a:gd name="T107" fmla="*/ 0 h 226"/>
                      <a:gd name="T108" fmla="*/ 29 w 992"/>
                      <a:gd name="T109" fmla="*/ 0 h 2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92"/>
                      <a:gd name="T166" fmla="*/ 0 h 226"/>
                      <a:gd name="T167" fmla="*/ 992 w 992"/>
                      <a:gd name="T168" fmla="*/ 226 h 2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92" h="226">
                        <a:moveTo>
                          <a:pt x="192" y="0"/>
                        </a:moveTo>
                        <a:lnTo>
                          <a:pt x="800" y="0"/>
                        </a:lnTo>
                        <a:lnTo>
                          <a:pt x="992" y="226"/>
                        </a:lnTo>
                        <a:lnTo>
                          <a:pt x="0" y="226"/>
                        </a:lnTo>
                        <a:lnTo>
                          <a:pt x="192" y="0"/>
                        </a:lnTo>
                        <a:close/>
                        <a:moveTo>
                          <a:pt x="591" y="181"/>
                        </a:moveTo>
                        <a:lnTo>
                          <a:pt x="578" y="111"/>
                        </a:lnTo>
                        <a:lnTo>
                          <a:pt x="387" y="111"/>
                        </a:lnTo>
                        <a:lnTo>
                          <a:pt x="371" y="181"/>
                        </a:lnTo>
                        <a:lnTo>
                          <a:pt x="591" y="181"/>
                        </a:lnTo>
                        <a:close/>
                        <a:moveTo>
                          <a:pt x="614" y="106"/>
                        </a:moveTo>
                        <a:lnTo>
                          <a:pt x="608" y="83"/>
                        </a:lnTo>
                        <a:lnTo>
                          <a:pt x="337" y="83"/>
                        </a:lnTo>
                        <a:lnTo>
                          <a:pt x="328" y="106"/>
                        </a:lnTo>
                        <a:lnTo>
                          <a:pt x="614" y="106"/>
                        </a:lnTo>
                        <a:close/>
                        <a:moveTo>
                          <a:pt x="837" y="81"/>
                        </a:moveTo>
                        <a:lnTo>
                          <a:pt x="821" y="60"/>
                        </a:lnTo>
                        <a:lnTo>
                          <a:pt x="702" y="60"/>
                        </a:lnTo>
                        <a:lnTo>
                          <a:pt x="713" y="81"/>
                        </a:lnTo>
                        <a:lnTo>
                          <a:pt x="837" y="81"/>
                        </a:lnTo>
                        <a:close/>
                        <a:moveTo>
                          <a:pt x="820" y="59"/>
                        </a:moveTo>
                        <a:lnTo>
                          <a:pt x="805" y="41"/>
                        </a:lnTo>
                        <a:lnTo>
                          <a:pt x="713" y="41"/>
                        </a:lnTo>
                        <a:lnTo>
                          <a:pt x="723" y="59"/>
                        </a:lnTo>
                        <a:lnTo>
                          <a:pt x="820" y="59"/>
                        </a:lnTo>
                        <a:close/>
                        <a:moveTo>
                          <a:pt x="171" y="60"/>
                        </a:moveTo>
                        <a:lnTo>
                          <a:pt x="155" y="81"/>
                        </a:lnTo>
                        <a:lnTo>
                          <a:pt x="254" y="81"/>
                        </a:lnTo>
                        <a:lnTo>
                          <a:pt x="265" y="60"/>
                        </a:lnTo>
                        <a:lnTo>
                          <a:pt x="171" y="60"/>
                        </a:lnTo>
                        <a:close/>
                        <a:moveTo>
                          <a:pt x="187" y="41"/>
                        </a:moveTo>
                        <a:lnTo>
                          <a:pt x="172" y="59"/>
                        </a:lnTo>
                        <a:lnTo>
                          <a:pt x="245" y="59"/>
                        </a:lnTo>
                        <a:lnTo>
                          <a:pt x="256" y="41"/>
                        </a:lnTo>
                        <a:lnTo>
                          <a:pt x="187" y="41"/>
                        </a:lnTo>
                        <a:close/>
                        <a:moveTo>
                          <a:pt x="477" y="214"/>
                        </a:moveTo>
                        <a:lnTo>
                          <a:pt x="478" y="184"/>
                        </a:lnTo>
                        <a:lnTo>
                          <a:pt x="370" y="184"/>
                        </a:lnTo>
                        <a:lnTo>
                          <a:pt x="363" y="214"/>
                        </a:lnTo>
                        <a:lnTo>
                          <a:pt x="477" y="214"/>
                        </a:lnTo>
                        <a:close/>
                        <a:moveTo>
                          <a:pt x="597" y="214"/>
                        </a:moveTo>
                        <a:lnTo>
                          <a:pt x="591" y="184"/>
                        </a:lnTo>
                        <a:lnTo>
                          <a:pt x="483" y="184"/>
                        </a:lnTo>
                        <a:lnTo>
                          <a:pt x="482" y="214"/>
                        </a:lnTo>
                        <a:lnTo>
                          <a:pt x="597" y="214"/>
                        </a:lnTo>
                        <a:close/>
                        <a:moveTo>
                          <a:pt x="855" y="106"/>
                        </a:moveTo>
                        <a:lnTo>
                          <a:pt x="837" y="83"/>
                        </a:lnTo>
                        <a:lnTo>
                          <a:pt x="770" y="83"/>
                        </a:lnTo>
                        <a:lnTo>
                          <a:pt x="784" y="106"/>
                        </a:lnTo>
                        <a:lnTo>
                          <a:pt x="855" y="106"/>
                        </a:lnTo>
                        <a:close/>
                        <a:moveTo>
                          <a:pt x="206" y="106"/>
                        </a:moveTo>
                        <a:lnTo>
                          <a:pt x="221" y="83"/>
                        </a:lnTo>
                        <a:lnTo>
                          <a:pt x="154" y="83"/>
                        </a:lnTo>
                        <a:lnTo>
                          <a:pt x="136" y="106"/>
                        </a:lnTo>
                        <a:lnTo>
                          <a:pt x="206" y="106"/>
                        </a:lnTo>
                        <a:close/>
                        <a:moveTo>
                          <a:pt x="201" y="22"/>
                        </a:moveTo>
                        <a:lnTo>
                          <a:pt x="187" y="39"/>
                        </a:lnTo>
                        <a:lnTo>
                          <a:pt x="248" y="39"/>
                        </a:lnTo>
                        <a:lnTo>
                          <a:pt x="259" y="22"/>
                        </a:lnTo>
                        <a:lnTo>
                          <a:pt x="201" y="22"/>
                        </a:lnTo>
                        <a:close/>
                        <a:moveTo>
                          <a:pt x="687" y="106"/>
                        </a:moveTo>
                        <a:lnTo>
                          <a:pt x="678" y="83"/>
                        </a:lnTo>
                        <a:lnTo>
                          <a:pt x="611" y="83"/>
                        </a:lnTo>
                        <a:lnTo>
                          <a:pt x="617" y="106"/>
                        </a:lnTo>
                        <a:lnTo>
                          <a:pt x="687" y="106"/>
                        </a:lnTo>
                        <a:close/>
                        <a:moveTo>
                          <a:pt x="790" y="22"/>
                        </a:moveTo>
                        <a:lnTo>
                          <a:pt x="734" y="22"/>
                        </a:lnTo>
                        <a:lnTo>
                          <a:pt x="745" y="39"/>
                        </a:lnTo>
                        <a:lnTo>
                          <a:pt x="804" y="39"/>
                        </a:lnTo>
                        <a:lnTo>
                          <a:pt x="790" y="22"/>
                        </a:lnTo>
                        <a:close/>
                        <a:moveTo>
                          <a:pt x="325" y="106"/>
                        </a:moveTo>
                        <a:lnTo>
                          <a:pt x="334" y="83"/>
                        </a:lnTo>
                        <a:lnTo>
                          <a:pt x="269" y="83"/>
                        </a:lnTo>
                        <a:lnTo>
                          <a:pt x="257" y="106"/>
                        </a:lnTo>
                        <a:lnTo>
                          <a:pt x="325" y="106"/>
                        </a:lnTo>
                        <a:close/>
                        <a:moveTo>
                          <a:pt x="332" y="39"/>
                        </a:moveTo>
                        <a:lnTo>
                          <a:pt x="372" y="39"/>
                        </a:lnTo>
                        <a:lnTo>
                          <a:pt x="377" y="22"/>
                        </a:lnTo>
                        <a:lnTo>
                          <a:pt x="339" y="22"/>
                        </a:lnTo>
                        <a:lnTo>
                          <a:pt x="332" y="39"/>
                        </a:lnTo>
                        <a:close/>
                        <a:moveTo>
                          <a:pt x="311" y="60"/>
                        </a:moveTo>
                        <a:lnTo>
                          <a:pt x="302" y="81"/>
                        </a:lnTo>
                        <a:lnTo>
                          <a:pt x="345" y="81"/>
                        </a:lnTo>
                        <a:lnTo>
                          <a:pt x="352" y="60"/>
                        </a:lnTo>
                        <a:lnTo>
                          <a:pt x="311" y="60"/>
                        </a:lnTo>
                        <a:close/>
                        <a:moveTo>
                          <a:pt x="456" y="39"/>
                        </a:moveTo>
                        <a:lnTo>
                          <a:pt x="495" y="39"/>
                        </a:lnTo>
                        <a:lnTo>
                          <a:pt x="495" y="22"/>
                        </a:lnTo>
                        <a:lnTo>
                          <a:pt x="458" y="22"/>
                        </a:lnTo>
                        <a:lnTo>
                          <a:pt x="456" y="39"/>
                        </a:lnTo>
                        <a:close/>
                        <a:moveTo>
                          <a:pt x="403" y="6"/>
                        </a:moveTo>
                        <a:lnTo>
                          <a:pt x="398" y="21"/>
                        </a:lnTo>
                        <a:lnTo>
                          <a:pt x="435" y="21"/>
                        </a:lnTo>
                        <a:lnTo>
                          <a:pt x="438" y="6"/>
                        </a:lnTo>
                        <a:lnTo>
                          <a:pt x="403" y="6"/>
                        </a:lnTo>
                        <a:close/>
                        <a:moveTo>
                          <a:pt x="355" y="60"/>
                        </a:moveTo>
                        <a:lnTo>
                          <a:pt x="348" y="81"/>
                        </a:lnTo>
                        <a:lnTo>
                          <a:pt x="391" y="81"/>
                        </a:lnTo>
                        <a:lnTo>
                          <a:pt x="396" y="60"/>
                        </a:lnTo>
                        <a:lnTo>
                          <a:pt x="355" y="60"/>
                        </a:lnTo>
                        <a:close/>
                        <a:moveTo>
                          <a:pt x="662" y="39"/>
                        </a:moveTo>
                        <a:lnTo>
                          <a:pt x="701" y="39"/>
                        </a:lnTo>
                        <a:lnTo>
                          <a:pt x="692" y="22"/>
                        </a:lnTo>
                        <a:lnTo>
                          <a:pt x="655" y="22"/>
                        </a:lnTo>
                        <a:lnTo>
                          <a:pt x="662" y="39"/>
                        </a:lnTo>
                        <a:close/>
                        <a:moveTo>
                          <a:pt x="572" y="60"/>
                        </a:moveTo>
                        <a:lnTo>
                          <a:pt x="576" y="81"/>
                        </a:lnTo>
                        <a:lnTo>
                          <a:pt x="619" y="81"/>
                        </a:lnTo>
                        <a:lnTo>
                          <a:pt x="613" y="60"/>
                        </a:lnTo>
                        <a:lnTo>
                          <a:pt x="572" y="60"/>
                        </a:lnTo>
                        <a:close/>
                        <a:moveTo>
                          <a:pt x="442" y="60"/>
                        </a:moveTo>
                        <a:lnTo>
                          <a:pt x="439" y="81"/>
                        </a:lnTo>
                        <a:lnTo>
                          <a:pt x="482" y="81"/>
                        </a:lnTo>
                        <a:lnTo>
                          <a:pt x="483" y="60"/>
                        </a:lnTo>
                        <a:lnTo>
                          <a:pt x="442" y="60"/>
                        </a:lnTo>
                        <a:close/>
                        <a:moveTo>
                          <a:pt x="591" y="6"/>
                        </a:moveTo>
                        <a:lnTo>
                          <a:pt x="595" y="21"/>
                        </a:lnTo>
                        <a:lnTo>
                          <a:pt x="632" y="21"/>
                        </a:lnTo>
                        <a:lnTo>
                          <a:pt x="626" y="6"/>
                        </a:lnTo>
                        <a:lnTo>
                          <a:pt x="591" y="6"/>
                        </a:lnTo>
                        <a:close/>
                        <a:moveTo>
                          <a:pt x="478" y="6"/>
                        </a:moveTo>
                        <a:lnTo>
                          <a:pt x="477" y="21"/>
                        </a:lnTo>
                        <a:lnTo>
                          <a:pt x="514" y="21"/>
                        </a:lnTo>
                        <a:lnTo>
                          <a:pt x="513" y="6"/>
                        </a:lnTo>
                        <a:lnTo>
                          <a:pt x="478" y="6"/>
                        </a:lnTo>
                        <a:close/>
                        <a:moveTo>
                          <a:pt x="629" y="6"/>
                        </a:moveTo>
                        <a:lnTo>
                          <a:pt x="634" y="21"/>
                        </a:lnTo>
                        <a:lnTo>
                          <a:pt x="672" y="21"/>
                        </a:lnTo>
                        <a:lnTo>
                          <a:pt x="664" y="6"/>
                        </a:lnTo>
                        <a:lnTo>
                          <a:pt x="629" y="6"/>
                        </a:lnTo>
                        <a:close/>
                        <a:moveTo>
                          <a:pt x="615" y="60"/>
                        </a:moveTo>
                        <a:lnTo>
                          <a:pt x="621" y="81"/>
                        </a:lnTo>
                        <a:lnTo>
                          <a:pt x="664" y="81"/>
                        </a:lnTo>
                        <a:lnTo>
                          <a:pt x="656" y="60"/>
                        </a:lnTo>
                        <a:lnTo>
                          <a:pt x="615" y="60"/>
                        </a:lnTo>
                        <a:close/>
                        <a:moveTo>
                          <a:pt x="580" y="39"/>
                        </a:moveTo>
                        <a:lnTo>
                          <a:pt x="619" y="39"/>
                        </a:lnTo>
                        <a:lnTo>
                          <a:pt x="614" y="22"/>
                        </a:lnTo>
                        <a:lnTo>
                          <a:pt x="576" y="22"/>
                        </a:lnTo>
                        <a:lnTo>
                          <a:pt x="580" y="39"/>
                        </a:lnTo>
                        <a:close/>
                        <a:moveTo>
                          <a:pt x="485" y="60"/>
                        </a:moveTo>
                        <a:lnTo>
                          <a:pt x="485" y="81"/>
                        </a:lnTo>
                        <a:lnTo>
                          <a:pt x="528" y="81"/>
                        </a:lnTo>
                        <a:lnTo>
                          <a:pt x="526" y="60"/>
                        </a:lnTo>
                        <a:lnTo>
                          <a:pt x="485" y="60"/>
                        </a:lnTo>
                        <a:close/>
                        <a:moveTo>
                          <a:pt x="497" y="39"/>
                        </a:moveTo>
                        <a:lnTo>
                          <a:pt x="536" y="39"/>
                        </a:lnTo>
                        <a:lnTo>
                          <a:pt x="535" y="22"/>
                        </a:lnTo>
                        <a:lnTo>
                          <a:pt x="497" y="22"/>
                        </a:lnTo>
                        <a:lnTo>
                          <a:pt x="497" y="39"/>
                        </a:lnTo>
                        <a:close/>
                        <a:moveTo>
                          <a:pt x="516" y="6"/>
                        </a:moveTo>
                        <a:lnTo>
                          <a:pt x="517" y="21"/>
                        </a:lnTo>
                        <a:lnTo>
                          <a:pt x="554" y="21"/>
                        </a:lnTo>
                        <a:lnTo>
                          <a:pt x="551" y="6"/>
                        </a:lnTo>
                        <a:lnTo>
                          <a:pt x="516" y="6"/>
                        </a:lnTo>
                        <a:close/>
                        <a:moveTo>
                          <a:pt x="782" y="106"/>
                        </a:moveTo>
                        <a:lnTo>
                          <a:pt x="767" y="83"/>
                        </a:lnTo>
                        <a:lnTo>
                          <a:pt x="724" y="83"/>
                        </a:lnTo>
                        <a:lnTo>
                          <a:pt x="736" y="106"/>
                        </a:lnTo>
                        <a:lnTo>
                          <a:pt x="782" y="106"/>
                        </a:lnTo>
                        <a:close/>
                        <a:moveTo>
                          <a:pt x="214" y="6"/>
                        </a:moveTo>
                        <a:lnTo>
                          <a:pt x="202" y="21"/>
                        </a:lnTo>
                        <a:lnTo>
                          <a:pt x="239" y="21"/>
                        </a:lnTo>
                        <a:lnTo>
                          <a:pt x="249" y="6"/>
                        </a:lnTo>
                        <a:lnTo>
                          <a:pt x="214" y="6"/>
                        </a:lnTo>
                        <a:close/>
                        <a:moveTo>
                          <a:pt x="252" y="6"/>
                        </a:moveTo>
                        <a:lnTo>
                          <a:pt x="241" y="21"/>
                        </a:lnTo>
                        <a:lnTo>
                          <a:pt x="278" y="21"/>
                        </a:lnTo>
                        <a:lnTo>
                          <a:pt x="287" y="6"/>
                        </a:lnTo>
                        <a:lnTo>
                          <a:pt x="252" y="6"/>
                        </a:lnTo>
                        <a:close/>
                        <a:moveTo>
                          <a:pt x="250" y="39"/>
                        </a:moveTo>
                        <a:lnTo>
                          <a:pt x="289" y="39"/>
                        </a:lnTo>
                        <a:lnTo>
                          <a:pt x="298" y="22"/>
                        </a:lnTo>
                        <a:lnTo>
                          <a:pt x="260" y="22"/>
                        </a:lnTo>
                        <a:lnTo>
                          <a:pt x="250" y="39"/>
                        </a:lnTo>
                        <a:close/>
                        <a:moveTo>
                          <a:pt x="289" y="6"/>
                        </a:moveTo>
                        <a:lnTo>
                          <a:pt x="280" y="21"/>
                        </a:lnTo>
                        <a:lnTo>
                          <a:pt x="318" y="21"/>
                        </a:lnTo>
                        <a:lnTo>
                          <a:pt x="325" y="6"/>
                        </a:lnTo>
                        <a:lnTo>
                          <a:pt x="289" y="6"/>
                        </a:lnTo>
                        <a:close/>
                        <a:moveTo>
                          <a:pt x="667" y="6"/>
                        </a:moveTo>
                        <a:lnTo>
                          <a:pt x="674" y="21"/>
                        </a:lnTo>
                        <a:lnTo>
                          <a:pt x="711" y="21"/>
                        </a:lnTo>
                        <a:lnTo>
                          <a:pt x="702" y="6"/>
                        </a:lnTo>
                        <a:lnTo>
                          <a:pt x="667" y="6"/>
                        </a:lnTo>
                        <a:close/>
                        <a:moveTo>
                          <a:pt x="268" y="60"/>
                        </a:moveTo>
                        <a:lnTo>
                          <a:pt x="257" y="81"/>
                        </a:lnTo>
                        <a:lnTo>
                          <a:pt x="300" y="81"/>
                        </a:lnTo>
                        <a:lnTo>
                          <a:pt x="309" y="60"/>
                        </a:lnTo>
                        <a:lnTo>
                          <a:pt x="268" y="60"/>
                        </a:lnTo>
                        <a:close/>
                        <a:moveTo>
                          <a:pt x="374" y="39"/>
                        </a:moveTo>
                        <a:lnTo>
                          <a:pt x="413" y="39"/>
                        </a:lnTo>
                        <a:lnTo>
                          <a:pt x="416" y="22"/>
                        </a:lnTo>
                        <a:lnTo>
                          <a:pt x="379" y="22"/>
                        </a:lnTo>
                        <a:lnTo>
                          <a:pt x="374" y="39"/>
                        </a:lnTo>
                        <a:close/>
                        <a:moveTo>
                          <a:pt x="704" y="6"/>
                        </a:moveTo>
                        <a:lnTo>
                          <a:pt x="713" y="21"/>
                        </a:lnTo>
                        <a:lnTo>
                          <a:pt x="750" y="21"/>
                        </a:lnTo>
                        <a:lnTo>
                          <a:pt x="739" y="6"/>
                        </a:lnTo>
                        <a:lnTo>
                          <a:pt x="704" y="6"/>
                        </a:lnTo>
                        <a:close/>
                        <a:moveTo>
                          <a:pt x="365" y="6"/>
                        </a:moveTo>
                        <a:lnTo>
                          <a:pt x="359" y="21"/>
                        </a:lnTo>
                        <a:lnTo>
                          <a:pt x="396" y="21"/>
                        </a:lnTo>
                        <a:lnTo>
                          <a:pt x="400" y="6"/>
                        </a:lnTo>
                        <a:lnTo>
                          <a:pt x="365" y="6"/>
                        </a:lnTo>
                        <a:close/>
                        <a:moveTo>
                          <a:pt x="621" y="39"/>
                        </a:moveTo>
                        <a:lnTo>
                          <a:pt x="660" y="39"/>
                        </a:lnTo>
                        <a:lnTo>
                          <a:pt x="653" y="22"/>
                        </a:lnTo>
                        <a:lnTo>
                          <a:pt x="616" y="22"/>
                        </a:lnTo>
                        <a:lnTo>
                          <a:pt x="621" y="39"/>
                        </a:lnTo>
                        <a:close/>
                        <a:moveTo>
                          <a:pt x="742" y="6"/>
                        </a:moveTo>
                        <a:lnTo>
                          <a:pt x="752" y="21"/>
                        </a:lnTo>
                        <a:lnTo>
                          <a:pt x="789" y="21"/>
                        </a:lnTo>
                        <a:lnTo>
                          <a:pt x="777" y="6"/>
                        </a:lnTo>
                        <a:lnTo>
                          <a:pt x="742" y="6"/>
                        </a:lnTo>
                        <a:close/>
                        <a:moveTo>
                          <a:pt x="254" y="106"/>
                        </a:moveTo>
                        <a:lnTo>
                          <a:pt x="266" y="83"/>
                        </a:lnTo>
                        <a:lnTo>
                          <a:pt x="223" y="83"/>
                        </a:lnTo>
                        <a:lnTo>
                          <a:pt x="209" y="106"/>
                        </a:lnTo>
                        <a:lnTo>
                          <a:pt x="254" y="106"/>
                        </a:lnTo>
                        <a:close/>
                        <a:moveTo>
                          <a:pt x="258" y="41"/>
                        </a:moveTo>
                        <a:lnTo>
                          <a:pt x="247" y="59"/>
                        </a:lnTo>
                        <a:lnTo>
                          <a:pt x="288" y="59"/>
                        </a:lnTo>
                        <a:lnTo>
                          <a:pt x="297" y="41"/>
                        </a:lnTo>
                        <a:lnTo>
                          <a:pt x="258" y="41"/>
                        </a:lnTo>
                        <a:close/>
                        <a:moveTo>
                          <a:pt x="291" y="39"/>
                        </a:moveTo>
                        <a:lnTo>
                          <a:pt x="330" y="39"/>
                        </a:lnTo>
                        <a:lnTo>
                          <a:pt x="337" y="22"/>
                        </a:lnTo>
                        <a:lnTo>
                          <a:pt x="300" y="22"/>
                        </a:lnTo>
                        <a:lnTo>
                          <a:pt x="291" y="39"/>
                        </a:lnTo>
                        <a:close/>
                        <a:moveTo>
                          <a:pt x="440" y="6"/>
                        </a:moveTo>
                        <a:lnTo>
                          <a:pt x="438" y="21"/>
                        </a:lnTo>
                        <a:lnTo>
                          <a:pt x="475" y="21"/>
                        </a:lnTo>
                        <a:lnTo>
                          <a:pt x="476" y="6"/>
                        </a:lnTo>
                        <a:lnTo>
                          <a:pt x="440" y="6"/>
                        </a:lnTo>
                        <a:close/>
                        <a:moveTo>
                          <a:pt x="553" y="6"/>
                        </a:moveTo>
                        <a:lnTo>
                          <a:pt x="556" y="21"/>
                        </a:lnTo>
                        <a:lnTo>
                          <a:pt x="593" y="21"/>
                        </a:lnTo>
                        <a:lnTo>
                          <a:pt x="589" y="6"/>
                        </a:lnTo>
                        <a:lnTo>
                          <a:pt x="553" y="6"/>
                        </a:lnTo>
                        <a:close/>
                        <a:moveTo>
                          <a:pt x="529" y="60"/>
                        </a:moveTo>
                        <a:lnTo>
                          <a:pt x="530" y="81"/>
                        </a:lnTo>
                        <a:lnTo>
                          <a:pt x="573" y="81"/>
                        </a:lnTo>
                        <a:lnTo>
                          <a:pt x="570" y="60"/>
                        </a:lnTo>
                        <a:lnTo>
                          <a:pt x="529" y="60"/>
                        </a:lnTo>
                        <a:close/>
                        <a:moveTo>
                          <a:pt x="539" y="39"/>
                        </a:moveTo>
                        <a:lnTo>
                          <a:pt x="578" y="39"/>
                        </a:lnTo>
                        <a:lnTo>
                          <a:pt x="574" y="22"/>
                        </a:lnTo>
                        <a:lnTo>
                          <a:pt x="537" y="22"/>
                        </a:lnTo>
                        <a:lnTo>
                          <a:pt x="539" y="39"/>
                        </a:lnTo>
                        <a:close/>
                        <a:moveTo>
                          <a:pt x="415" y="39"/>
                        </a:moveTo>
                        <a:lnTo>
                          <a:pt x="454" y="39"/>
                        </a:lnTo>
                        <a:lnTo>
                          <a:pt x="456" y="22"/>
                        </a:lnTo>
                        <a:lnTo>
                          <a:pt x="418" y="22"/>
                        </a:lnTo>
                        <a:lnTo>
                          <a:pt x="415" y="39"/>
                        </a:lnTo>
                        <a:close/>
                        <a:moveTo>
                          <a:pt x="659" y="60"/>
                        </a:moveTo>
                        <a:lnTo>
                          <a:pt x="667" y="81"/>
                        </a:lnTo>
                        <a:lnTo>
                          <a:pt x="710" y="81"/>
                        </a:lnTo>
                        <a:lnTo>
                          <a:pt x="700" y="60"/>
                        </a:lnTo>
                        <a:lnTo>
                          <a:pt x="659" y="60"/>
                        </a:lnTo>
                        <a:close/>
                        <a:moveTo>
                          <a:pt x="704" y="39"/>
                        </a:moveTo>
                        <a:lnTo>
                          <a:pt x="742" y="39"/>
                        </a:lnTo>
                        <a:lnTo>
                          <a:pt x="732" y="22"/>
                        </a:lnTo>
                        <a:lnTo>
                          <a:pt x="695" y="22"/>
                        </a:lnTo>
                        <a:lnTo>
                          <a:pt x="704" y="39"/>
                        </a:lnTo>
                        <a:close/>
                        <a:moveTo>
                          <a:pt x="327" y="6"/>
                        </a:moveTo>
                        <a:lnTo>
                          <a:pt x="320" y="21"/>
                        </a:lnTo>
                        <a:lnTo>
                          <a:pt x="357" y="21"/>
                        </a:lnTo>
                        <a:lnTo>
                          <a:pt x="362" y="6"/>
                        </a:lnTo>
                        <a:lnTo>
                          <a:pt x="327" y="6"/>
                        </a:lnTo>
                        <a:close/>
                        <a:moveTo>
                          <a:pt x="398" y="60"/>
                        </a:moveTo>
                        <a:lnTo>
                          <a:pt x="393" y="81"/>
                        </a:lnTo>
                        <a:lnTo>
                          <a:pt x="436" y="81"/>
                        </a:lnTo>
                        <a:lnTo>
                          <a:pt x="439" y="60"/>
                        </a:lnTo>
                        <a:lnTo>
                          <a:pt x="398" y="60"/>
                        </a:lnTo>
                        <a:close/>
                        <a:moveTo>
                          <a:pt x="680" y="59"/>
                        </a:moveTo>
                        <a:lnTo>
                          <a:pt x="721" y="59"/>
                        </a:lnTo>
                        <a:lnTo>
                          <a:pt x="711" y="41"/>
                        </a:lnTo>
                        <a:lnTo>
                          <a:pt x="672" y="41"/>
                        </a:lnTo>
                        <a:lnTo>
                          <a:pt x="680" y="59"/>
                        </a:lnTo>
                        <a:close/>
                        <a:moveTo>
                          <a:pt x="420" y="59"/>
                        </a:moveTo>
                        <a:lnTo>
                          <a:pt x="461" y="59"/>
                        </a:lnTo>
                        <a:lnTo>
                          <a:pt x="463" y="41"/>
                        </a:lnTo>
                        <a:lnTo>
                          <a:pt x="424" y="41"/>
                        </a:lnTo>
                        <a:lnTo>
                          <a:pt x="420" y="59"/>
                        </a:lnTo>
                        <a:close/>
                        <a:moveTo>
                          <a:pt x="637" y="59"/>
                        </a:moveTo>
                        <a:lnTo>
                          <a:pt x="678" y="59"/>
                        </a:lnTo>
                        <a:lnTo>
                          <a:pt x="669" y="41"/>
                        </a:lnTo>
                        <a:lnTo>
                          <a:pt x="631" y="41"/>
                        </a:lnTo>
                        <a:lnTo>
                          <a:pt x="637" y="59"/>
                        </a:lnTo>
                        <a:close/>
                        <a:moveTo>
                          <a:pt x="377" y="59"/>
                        </a:moveTo>
                        <a:lnTo>
                          <a:pt x="418" y="59"/>
                        </a:lnTo>
                        <a:lnTo>
                          <a:pt x="421" y="41"/>
                        </a:lnTo>
                        <a:lnTo>
                          <a:pt x="382" y="41"/>
                        </a:lnTo>
                        <a:lnTo>
                          <a:pt x="377" y="59"/>
                        </a:lnTo>
                        <a:close/>
                        <a:moveTo>
                          <a:pt x="464" y="59"/>
                        </a:moveTo>
                        <a:lnTo>
                          <a:pt x="505" y="59"/>
                        </a:lnTo>
                        <a:lnTo>
                          <a:pt x="504" y="41"/>
                        </a:lnTo>
                        <a:lnTo>
                          <a:pt x="465" y="41"/>
                        </a:lnTo>
                        <a:lnTo>
                          <a:pt x="464" y="59"/>
                        </a:lnTo>
                        <a:close/>
                        <a:moveTo>
                          <a:pt x="594" y="59"/>
                        </a:moveTo>
                        <a:lnTo>
                          <a:pt x="634" y="59"/>
                        </a:lnTo>
                        <a:lnTo>
                          <a:pt x="628" y="41"/>
                        </a:lnTo>
                        <a:lnTo>
                          <a:pt x="589" y="41"/>
                        </a:lnTo>
                        <a:lnTo>
                          <a:pt x="594" y="59"/>
                        </a:lnTo>
                        <a:close/>
                        <a:moveTo>
                          <a:pt x="334" y="59"/>
                        </a:moveTo>
                        <a:lnTo>
                          <a:pt x="374" y="59"/>
                        </a:lnTo>
                        <a:lnTo>
                          <a:pt x="380" y="41"/>
                        </a:lnTo>
                        <a:lnTo>
                          <a:pt x="341" y="41"/>
                        </a:lnTo>
                        <a:lnTo>
                          <a:pt x="334" y="59"/>
                        </a:lnTo>
                        <a:close/>
                        <a:moveTo>
                          <a:pt x="290" y="59"/>
                        </a:moveTo>
                        <a:lnTo>
                          <a:pt x="331" y="59"/>
                        </a:lnTo>
                        <a:lnTo>
                          <a:pt x="338" y="41"/>
                        </a:lnTo>
                        <a:lnTo>
                          <a:pt x="300" y="41"/>
                        </a:lnTo>
                        <a:lnTo>
                          <a:pt x="290" y="59"/>
                        </a:lnTo>
                        <a:close/>
                        <a:moveTo>
                          <a:pt x="507" y="59"/>
                        </a:moveTo>
                        <a:lnTo>
                          <a:pt x="548" y="59"/>
                        </a:lnTo>
                        <a:lnTo>
                          <a:pt x="545" y="41"/>
                        </a:lnTo>
                        <a:lnTo>
                          <a:pt x="506" y="41"/>
                        </a:lnTo>
                        <a:lnTo>
                          <a:pt x="507" y="59"/>
                        </a:lnTo>
                        <a:close/>
                        <a:moveTo>
                          <a:pt x="550" y="59"/>
                        </a:moveTo>
                        <a:lnTo>
                          <a:pt x="591" y="59"/>
                        </a:lnTo>
                        <a:lnTo>
                          <a:pt x="587" y="41"/>
                        </a:lnTo>
                        <a:lnTo>
                          <a:pt x="548" y="41"/>
                        </a:lnTo>
                        <a:lnTo>
                          <a:pt x="550" y="59"/>
                        </a:lnTo>
                        <a:close/>
                        <a:moveTo>
                          <a:pt x="734" y="106"/>
                        </a:moveTo>
                        <a:lnTo>
                          <a:pt x="722" y="83"/>
                        </a:lnTo>
                        <a:lnTo>
                          <a:pt x="680" y="83"/>
                        </a:lnTo>
                        <a:lnTo>
                          <a:pt x="690" y="106"/>
                        </a:lnTo>
                        <a:lnTo>
                          <a:pt x="734" y="106"/>
                        </a:lnTo>
                        <a:close/>
                      </a:path>
                    </a:pathLst>
                  </a:custGeom>
                  <a:grpFill/>
                  <a:ln w="9525">
                    <a:noFill/>
                    <a:round/>
                    <a:headEnd/>
                    <a:tailEnd/>
                  </a:ln>
                </p:spPr>
                <p:txBody>
                  <a:bodyPr/>
                  <a:lstStyle/>
                  <a:p>
                    <a:pPr>
                      <a:defRPr/>
                    </a:pPr>
                    <a:endParaRPr lang="en-US">
                      <a:solidFill>
                        <a:srgbClr val="5C5C5C"/>
                      </a:solidFill>
                      <a:ea typeface="ＭＳ Ｐゴシック"/>
                      <a:cs typeface="ＭＳ Ｐゴシック"/>
                    </a:endParaRPr>
                  </a:p>
                </p:txBody>
              </p:sp>
              <p:sp>
                <p:nvSpPr>
                  <p:cNvPr id="58" name="Freeform 55"/>
                  <p:cNvSpPr>
                    <a:spLocks/>
                  </p:cNvSpPr>
                  <p:nvPr/>
                </p:nvSpPr>
                <p:spPr bwMode="auto">
                  <a:xfrm>
                    <a:off x="1360" y="1782"/>
                    <a:ext cx="758" cy="38"/>
                  </a:xfrm>
                  <a:custGeom>
                    <a:avLst/>
                    <a:gdLst>
                      <a:gd name="T0" fmla="*/ 0 w 2152"/>
                      <a:gd name="T1" fmla="*/ 0 h 48"/>
                      <a:gd name="T2" fmla="*/ 0 w 2152"/>
                      <a:gd name="T3" fmla="*/ 2 h 48"/>
                      <a:gd name="T4" fmla="*/ 0 w 2152"/>
                      <a:gd name="T5" fmla="*/ 3 h 48"/>
                      <a:gd name="T6" fmla="*/ 0 w 2152"/>
                      <a:gd name="T7" fmla="*/ 3 h 48"/>
                      <a:gd name="T8" fmla="*/ 0 w 2152"/>
                      <a:gd name="T9" fmla="*/ 2 h 48"/>
                      <a:gd name="T10" fmla="*/ 0 w 2152"/>
                      <a:gd name="T11" fmla="*/ 0 h 48"/>
                      <a:gd name="T12" fmla="*/ 0 w 2152"/>
                      <a:gd name="T13" fmla="*/ 0 h 48"/>
                      <a:gd name="T14" fmla="*/ 0 60000 65536"/>
                      <a:gd name="T15" fmla="*/ 0 60000 65536"/>
                      <a:gd name="T16" fmla="*/ 0 60000 65536"/>
                      <a:gd name="T17" fmla="*/ 0 60000 65536"/>
                      <a:gd name="T18" fmla="*/ 0 60000 65536"/>
                      <a:gd name="T19" fmla="*/ 0 60000 65536"/>
                      <a:gd name="T20" fmla="*/ 0 60000 65536"/>
                      <a:gd name="T21" fmla="*/ 0 w 2152"/>
                      <a:gd name="T22" fmla="*/ 0 h 48"/>
                      <a:gd name="T23" fmla="*/ 2152 w 21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2" h="48">
                        <a:moveTo>
                          <a:pt x="0" y="0"/>
                        </a:moveTo>
                        <a:cubicBezTo>
                          <a:pt x="0" y="5"/>
                          <a:pt x="0" y="5"/>
                          <a:pt x="0" y="5"/>
                        </a:cubicBezTo>
                        <a:cubicBezTo>
                          <a:pt x="0" y="29"/>
                          <a:pt x="19" y="48"/>
                          <a:pt x="43" y="48"/>
                        </a:cubicBezTo>
                        <a:cubicBezTo>
                          <a:pt x="2109" y="48"/>
                          <a:pt x="2109" y="48"/>
                          <a:pt x="2109" y="48"/>
                        </a:cubicBezTo>
                        <a:cubicBezTo>
                          <a:pt x="2133" y="48"/>
                          <a:pt x="2152" y="29"/>
                          <a:pt x="2152" y="5"/>
                        </a:cubicBezTo>
                        <a:cubicBezTo>
                          <a:pt x="2152" y="0"/>
                          <a:pt x="2152" y="0"/>
                          <a:pt x="2152" y="0"/>
                        </a:cubicBezTo>
                        <a:lnTo>
                          <a:pt x="0" y="0"/>
                        </a:lnTo>
                        <a:close/>
                      </a:path>
                    </a:pathLst>
                  </a:custGeom>
                  <a:grpFill/>
                  <a:ln w="9525">
                    <a:noFill/>
                    <a:round/>
                    <a:headEnd/>
                    <a:tailEnd/>
                  </a:ln>
                </p:spPr>
                <p:txBody>
                  <a:bodyPr/>
                  <a:lstStyle/>
                  <a:p>
                    <a:pPr>
                      <a:defRPr/>
                    </a:pPr>
                    <a:endParaRPr lang="en-US">
                      <a:solidFill>
                        <a:srgbClr val="5C5C5C"/>
                      </a:solidFill>
                      <a:ea typeface="ＭＳ Ｐゴシック"/>
                      <a:cs typeface="ＭＳ Ｐゴシック"/>
                    </a:endParaRPr>
                  </a:p>
                </p:txBody>
              </p:sp>
            </p:grpSp>
          </p:grpSp>
        </p:grpSp>
        <p:sp>
          <p:nvSpPr>
            <p:cNvPr id="25" name="Text Box 13"/>
            <p:cNvSpPr txBox="1">
              <a:spLocks noChangeArrowheads="1"/>
            </p:cNvSpPr>
            <p:nvPr/>
          </p:nvSpPr>
          <p:spPr bwMode="auto">
            <a:xfrm>
              <a:off x="1887534" y="3201843"/>
              <a:ext cx="4092575"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en-US" sz="1400" dirty="0">
                  <a:solidFill>
                    <a:srgbClr val="5C5C5C"/>
                  </a:solidFill>
                  <a:ea typeface="ＭＳ Ｐゴシック"/>
                  <a:cs typeface="Arial" charset="0"/>
                </a:rPr>
                <a:t>Percent of Respondents</a:t>
              </a:r>
            </a:p>
          </p:txBody>
        </p:sp>
        <p:sp>
          <p:nvSpPr>
            <p:cNvPr id="26" name="TextBox 115"/>
            <p:cNvSpPr txBox="1">
              <a:spLocks noChangeArrowheads="1"/>
            </p:cNvSpPr>
            <p:nvPr/>
          </p:nvSpPr>
          <p:spPr bwMode="auto">
            <a:xfrm>
              <a:off x="2292350" y="5786438"/>
              <a:ext cx="1036638" cy="446087"/>
            </a:xfrm>
            <a:prstGeom prst="rect">
              <a:avLst/>
            </a:prstGeom>
            <a:noFill/>
            <a:ln w="9525">
              <a:noFill/>
              <a:miter lim="800000"/>
              <a:headEnd/>
              <a:tailEnd/>
            </a:ln>
          </p:spPr>
          <p:txBody>
            <a:bodyPr anchor="ctr">
              <a:spAutoFit/>
            </a:bodyPr>
            <a:lstStyle/>
            <a:p>
              <a:pPr algn="ctr"/>
              <a:r>
                <a:rPr lang="en-US" sz="1200" dirty="0" smtClean="0">
                  <a:solidFill>
                    <a:srgbClr val="5C5C5C"/>
                  </a:solidFill>
                  <a:ea typeface="MS PGothic" pitchFamily="34" charset="-128"/>
                </a:rPr>
                <a:t>Phone</a:t>
              </a:r>
              <a:r>
                <a:rPr lang="en-US" sz="1200" dirty="0">
                  <a:solidFill>
                    <a:srgbClr val="5C5C5C"/>
                  </a:solidFill>
                  <a:ea typeface="MS PGothic" pitchFamily="34" charset="-128"/>
                </a:rPr>
                <a:t/>
              </a:r>
              <a:br>
                <a:rPr lang="en-US" sz="1200" dirty="0">
                  <a:solidFill>
                    <a:srgbClr val="5C5C5C"/>
                  </a:solidFill>
                  <a:ea typeface="MS PGothic" pitchFamily="34" charset="-128"/>
                </a:rPr>
              </a:br>
              <a:r>
                <a:rPr lang="en-US" sz="1100" dirty="0">
                  <a:solidFill>
                    <a:srgbClr val="5C5C5C"/>
                  </a:solidFill>
                  <a:ea typeface="MS PGothic" pitchFamily="34" charset="-128"/>
                </a:rPr>
                <a:t>(agent)</a:t>
              </a:r>
            </a:p>
          </p:txBody>
        </p:sp>
        <p:sp>
          <p:nvSpPr>
            <p:cNvPr id="27" name="TextBox 116"/>
            <p:cNvSpPr txBox="1">
              <a:spLocks noChangeArrowheads="1"/>
            </p:cNvSpPr>
            <p:nvPr/>
          </p:nvSpPr>
          <p:spPr bwMode="auto">
            <a:xfrm>
              <a:off x="3106738" y="5829300"/>
              <a:ext cx="592137" cy="277813"/>
            </a:xfrm>
            <a:prstGeom prst="rect">
              <a:avLst/>
            </a:prstGeom>
            <a:noFill/>
            <a:ln w="9525">
              <a:noFill/>
              <a:miter lim="800000"/>
              <a:headEnd/>
              <a:tailEnd/>
            </a:ln>
          </p:spPr>
          <p:txBody>
            <a:bodyPr anchor="ctr">
              <a:spAutoFit/>
            </a:bodyPr>
            <a:lstStyle/>
            <a:p>
              <a:pPr algn="ctr"/>
              <a:r>
                <a:rPr lang="en-US" sz="1200">
                  <a:solidFill>
                    <a:srgbClr val="5C5C5C"/>
                  </a:solidFill>
                  <a:ea typeface="MS PGothic" pitchFamily="34" charset="-128"/>
                </a:rPr>
                <a:t>Fax</a:t>
              </a:r>
            </a:p>
          </p:txBody>
        </p:sp>
        <p:sp>
          <p:nvSpPr>
            <p:cNvPr id="28" name="TextBox 117"/>
            <p:cNvSpPr txBox="1">
              <a:spLocks noChangeArrowheads="1"/>
            </p:cNvSpPr>
            <p:nvPr/>
          </p:nvSpPr>
          <p:spPr bwMode="auto">
            <a:xfrm>
              <a:off x="3411538" y="5829300"/>
              <a:ext cx="1190625" cy="446088"/>
            </a:xfrm>
            <a:prstGeom prst="rect">
              <a:avLst/>
            </a:prstGeom>
            <a:noFill/>
            <a:ln w="9525">
              <a:noFill/>
              <a:miter lim="800000"/>
              <a:headEnd/>
              <a:tailEnd/>
            </a:ln>
          </p:spPr>
          <p:txBody>
            <a:bodyPr anchor="ctr">
              <a:spAutoFit/>
            </a:bodyPr>
            <a:lstStyle/>
            <a:p>
              <a:pPr algn="ctr"/>
              <a:r>
                <a:rPr lang="en-US" sz="1200" dirty="0" smtClean="0">
                  <a:solidFill>
                    <a:srgbClr val="5C5C5C"/>
                  </a:solidFill>
                  <a:ea typeface="MS PGothic" pitchFamily="34" charset="-128"/>
                </a:rPr>
                <a:t>Phone</a:t>
              </a:r>
              <a:r>
                <a:rPr lang="en-US" sz="1200" dirty="0">
                  <a:solidFill>
                    <a:srgbClr val="5C5C5C"/>
                  </a:solidFill>
                  <a:ea typeface="MS PGothic" pitchFamily="34" charset="-128"/>
                </a:rPr>
                <a:t/>
              </a:r>
              <a:br>
                <a:rPr lang="en-US" sz="1200" dirty="0">
                  <a:solidFill>
                    <a:srgbClr val="5C5C5C"/>
                  </a:solidFill>
                  <a:ea typeface="MS PGothic" pitchFamily="34" charset="-128"/>
                </a:rPr>
              </a:br>
              <a:r>
                <a:rPr lang="en-US" sz="1100" dirty="0">
                  <a:solidFill>
                    <a:srgbClr val="5C5C5C"/>
                  </a:solidFill>
                  <a:ea typeface="MS PGothic" pitchFamily="34" charset="-128"/>
                </a:rPr>
                <a:t>(self)</a:t>
              </a:r>
            </a:p>
          </p:txBody>
        </p:sp>
        <p:sp>
          <p:nvSpPr>
            <p:cNvPr id="29" name="TextBox 118"/>
            <p:cNvSpPr txBox="1">
              <a:spLocks noChangeArrowheads="1"/>
            </p:cNvSpPr>
            <p:nvPr/>
          </p:nvSpPr>
          <p:spPr bwMode="auto">
            <a:xfrm>
              <a:off x="4302125" y="5830888"/>
              <a:ext cx="596900" cy="274637"/>
            </a:xfrm>
            <a:prstGeom prst="rect">
              <a:avLst/>
            </a:prstGeom>
            <a:noFill/>
            <a:ln w="9525">
              <a:noFill/>
              <a:miter lim="800000"/>
              <a:headEnd/>
              <a:tailEnd/>
            </a:ln>
          </p:spPr>
          <p:txBody>
            <a:bodyPr anchor="ctr">
              <a:spAutoFit/>
            </a:bodyPr>
            <a:lstStyle/>
            <a:p>
              <a:pPr algn="ctr"/>
              <a:r>
                <a:rPr lang="en-US" sz="1200">
                  <a:solidFill>
                    <a:srgbClr val="5C5C5C"/>
                  </a:solidFill>
                  <a:ea typeface="MS PGothic" pitchFamily="34" charset="-128"/>
                </a:rPr>
                <a:t>Email</a:t>
              </a:r>
            </a:p>
          </p:txBody>
        </p:sp>
        <p:sp>
          <p:nvSpPr>
            <p:cNvPr id="30" name="TextBox 119"/>
            <p:cNvSpPr txBox="1">
              <a:spLocks noChangeArrowheads="1"/>
            </p:cNvSpPr>
            <p:nvPr/>
          </p:nvSpPr>
          <p:spPr bwMode="auto">
            <a:xfrm>
              <a:off x="4868863" y="5829300"/>
              <a:ext cx="622300" cy="277813"/>
            </a:xfrm>
            <a:prstGeom prst="rect">
              <a:avLst/>
            </a:prstGeom>
            <a:noFill/>
            <a:ln w="9525">
              <a:noFill/>
              <a:miter lim="800000"/>
              <a:headEnd/>
              <a:tailEnd/>
            </a:ln>
          </p:spPr>
          <p:txBody>
            <a:bodyPr anchor="ctr">
              <a:spAutoFit/>
            </a:bodyPr>
            <a:lstStyle/>
            <a:p>
              <a:pPr algn="ctr"/>
              <a:r>
                <a:rPr lang="en-US" sz="1200">
                  <a:solidFill>
                    <a:srgbClr val="5C5C5C"/>
                  </a:solidFill>
                  <a:ea typeface="MS PGothic" pitchFamily="34" charset="-128"/>
                </a:rPr>
                <a:t>Web</a:t>
              </a:r>
            </a:p>
          </p:txBody>
        </p:sp>
        <p:sp>
          <p:nvSpPr>
            <p:cNvPr id="33" name="TextBox 120"/>
            <p:cNvSpPr txBox="1">
              <a:spLocks noChangeArrowheads="1"/>
            </p:cNvSpPr>
            <p:nvPr/>
          </p:nvSpPr>
          <p:spPr bwMode="auto">
            <a:xfrm>
              <a:off x="5461000" y="5829300"/>
              <a:ext cx="590550" cy="277813"/>
            </a:xfrm>
            <a:prstGeom prst="rect">
              <a:avLst/>
            </a:prstGeom>
            <a:noFill/>
            <a:ln w="9525">
              <a:noFill/>
              <a:miter lim="800000"/>
              <a:headEnd/>
              <a:tailEnd/>
            </a:ln>
          </p:spPr>
          <p:txBody>
            <a:bodyPr anchor="ctr">
              <a:spAutoFit/>
            </a:bodyPr>
            <a:lstStyle/>
            <a:p>
              <a:pPr algn="ctr"/>
              <a:r>
                <a:rPr lang="en-US" sz="1200">
                  <a:solidFill>
                    <a:srgbClr val="5C5C5C"/>
                  </a:solidFill>
                  <a:ea typeface="MS PGothic" pitchFamily="34" charset="-128"/>
                </a:rPr>
                <a:t>SMS</a:t>
              </a:r>
            </a:p>
          </p:txBody>
        </p:sp>
        <p:sp>
          <p:nvSpPr>
            <p:cNvPr id="34" name="TextBox 121"/>
            <p:cNvSpPr txBox="1">
              <a:spLocks noChangeArrowheads="1"/>
            </p:cNvSpPr>
            <p:nvPr/>
          </p:nvSpPr>
          <p:spPr bwMode="auto">
            <a:xfrm>
              <a:off x="6080125" y="5829300"/>
              <a:ext cx="587375" cy="277813"/>
            </a:xfrm>
            <a:prstGeom prst="rect">
              <a:avLst/>
            </a:prstGeom>
            <a:noFill/>
            <a:ln w="9525">
              <a:noFill/>
              <a:miter lim="800000"/>
              <a:headEnd/>
              <a:tailEnd/>
            </a:ln>
          </p:spPr>
          <p:txBody>
            <a:bodyPr anchor="ctr">
              <a:spAutoFit/>
            </a:bodyPr>
            <a:lstStyle/>
            <a:p>
              <a:pPr algn="ctr"/>
              <a:r>
                <a:rPr lang="en-US" sz="1200">
                  <a:solidFill>
                    <a:srgbClr val="5C5C5C"/>
                  </a:solidFill>
                  <a:ea typeface="MS PGothic" pitchFamily="34" charset="-128"/>
                </a:rPr>
                <a:t>Chat</a:t>
              </a:r>
            </a:p>
          </p:txBody>
        </p:sp>
        <p:sp>
          <p:nvSpPr>
            <p:cNvPr id="35" name="TextBox 122"/>
            <p:cNvSpPr txBox="1">
              <a:spLocks noChangeArrowheads="1"/>
            </p:cNvSpPr>
            <p:nvPr/>
          </p:nvSpPr>
          <p:spPr bwMode="auto">
            <a:xfrm>
              <a:off x="6653213" y="5830888"/>
              <a:ext cx="590550" cy="274637"/>
            </a:xfrm>
            <a:prstGeom prst="rect">
              <a:avLst/>
            </a:prstGeom>
            <a:noFill/>
            <a:ln w="9525">
              <a:noFill/>
              <a:miter lim="800000"/>
              <a:headEnd/>
              <a:tailEnd/>
            </a:ln>
          </p:spPr>
          <p:txBody>
            <a:bodyPr anchor="ctr">
              <a:spAutoFit/>
            </a:bodyPr>
            <a:lstStyle/>
            <a:p>
              <a:pPr algn="ctr"/>
              <a:r>
                <a:rPr lang="en-US" sz="1200">
                  <a:solidFill>
                    <a:srgbClr val="5C5C5C"/>
                  </a:solidFill>
                  <a:ea typeface="MS PGothic" pitchFamily="34" charset="-128"/>
                </a:rPr>
                <a:t>Video</a:t>
              </a:r>
            </a:p>
          </p:txBody>
        </p:sp>
        <p:sp>
          <p:nvSpPr>
            <p:cNvPr id="36" name="TextBox 123"/>
            <p:cNvSpPr txBox="1">
              <a:spLocks noChangeArrowheads="1"/>
            </p:cNvSpPr>
            <p:nvPr/>
          </p:nvSpPr>
          <p:spPr bwMode="auto">
            <a:xfrm>
              <a:off x="7256463" y="5832475"/>
              <a:ext cx="596900" cy="457200"/>
            </a:xfrm>
            <a:prstGeom prst="rect">
              <a:avLst/>
            </a:prstGeom>
            <a:noFill/>
            <a:ln w="9525">
              <a:noFill/>
              <a:miter lim="800000"/>
              <a:headEnd/>
              <a:tailEnd/>
            </a:ln>
          </p:spPr>
          <p:txBody>
            <a:bodyPr anchor="ctr">
              <a:spAutoFit/>
            </a:bodyPr>
            <a:lstStyle/>
            <a:p>
              <a:pPr algn="ctr"/>
              <a:r>
                <a:rPr lang="en-US" sz="1200">
                  <a:solidFill>
                    <a:srgbClr val="5C5C5C"/>
                  </a:solidFill>
                  <a:ea typeface="MS PGothic" pitchFamily="34" charset="-128"/>
                </a:rPr>
                <a:t>Social Media</a:t>
              </a:r>
            </a:p>
          </p:txBody>
        </p:sp>
        <p:sp>
          <p:nvSpPr>
            <p:cNvPr id="37" name="TextBox 124"/>
            <p:cNvSpPr txBox="1">
              <a:spLocks noChangeArrowheads="1"/>
            </p:cNvSpPr>
            <p:nvPr/>
          </p:nvSpPr>
          <p:spPr bwMode="auto">
            <a:xfrm>
              <a:off x="7839075" y="5829300"/>
              <a:ext cx="590550" cy="277813"/>
            </a:xfrm>
            <a:prstGeom prst="rect">
              <a:avLst/>
            </a:prstGeom>
            <a:noFill/>
            <a:ln w="9525">
              <a:noFill/>
              <a:miter lim="800000"/>
              <a:headEnd/>
              <a:tailEnd/>
            </a:ln>
          </p:spPr>
          <p:txBody>
            <a:bodyPr anchor="ctr">
              <a:spAutoFit/>
            </a:bodyPr>
            <a:lstStyle/>
            <a:p>
              <a:pPr algn="ctr"/>
              <a:r>
                <a:rPr lang="en-US" sz="1200">
                  <a:solidFill>
                    <a:srgbClr val="5C5C5C"/>
                  </a:solidFill>
                  <a:ea typeface="MS PGothic" pitchFamily="34" charset="-128"/>
                </a:rPr>
                <a:t>IM</a:t>
              </a:r>
            </a:p>
          </p:txBody>
        </p:sp>
        <p:grpSp>
          <p:nvGrpSpPr>
            <p:cNvPr id="38" name="Group 192"/>
            <p:cNvGrpSpPr>
              <a:grpSpLocks/>
            </p:cNvGrpSpPr>
            <p:nvPr/>
          </p:nvGrpSpPr>
          <p:grpSpPr bwMode="auto">
            <a:xfrm>
              <a:off x="4084641" y="3682445"/>
              <a:ext cx="550863" cy="204788"/>
              <a:chOff x="4779880" y="4222304"/>
              <a:chExt cx="558485" cy="203972"/>
            </a:xfrm>
          </p:grpSpPr>
          <p:sp>
            <p:nvSpPr>
              <p:cNvPr id="42" name="Rectangle 199"/>
              <p:cNvSpPr>
                <a:spLocks noChangeArrowheads="1"/>
              </p:cNvSpPr>
              <p:nvPr/>
            </p:nvSpPr>
            <p:spPr bwMode="auto">
              <a:xfrm>
                <a:off x="4779880" y="4286190"/>
                <a:ext cx="76200" cy="76200"/>
              </a:xfrm>
              <a:prstGeom prst="rect">
                <a:avLst/>
              </a:prstGeom>
              <a:gradFill rotWithShape="1">
                <a:gsLst>
                  <a:gs pos="0">
                    <a:srgbClr val="5F798F"/>
                  </a:gs>
                  <a:gs pos="100000">
                    <a:srgbClr val="435665"/>
                  </a:gs>
                </a:gsLst>
                <a:lin ang="5400000" scaled="1"/>
              </a:gradFill>
              <a:ln w="9525" algn="ctr">
                <a:noFill/>
                <a:round/>
                <a:headEnd/>
                <a:tailEnd/>
              </a:ln>
            </p:spPr>
            <p:txBody>
              <a:bodyPr lIns="0" tIns="0" rIns="0" bIns="0"/>
              <a:lstStyle/>
              <a:p>
                <a:pPr>
                  <a:lnSpc>
                    <a:spcPct val="90000"/>
                  </a:lnSpc>
                </a:pPr>
                <a:endParaRPr lang="en-US">
                  <a:ea typeface="MS PGothic" pitchFamily="34" charset="-128"/>
                </a:endParaRPr>
              </a:p>
            </p:txBody>
          </p:sp>
          <p:sp>
            <p:nvSpPr>
              <p:cNvPr id="43" name="TextBox 42"/>
              <p:cNvSpPr txBox="1"/>
              <p:nvPr/>
            </p:nvSpPr>
            <p:spPr>
              <a:xfrm>
                <a:off x="4897371" y="4222304"/>
                <a:ext cx="440994" cy="203972"/>
              </a:xfrm>
              <a:prstGeom prst="rect">
                <a:avLst/>
              </a:prstGeom>
              <a:noFill/>
            </p:spPr>
            <p:txBody>
              <a:bodyPr wrap="none" lIns="0" tIns="0" rIns="0" bIns="0" anchor="ctr"/>
              <a:lstStyle/>
              <a:p>
                <a:pPr>
                  <a:defRPr/>
                </a:pPr>
                <a:r>
                  <a:rPr lang="en-US" sz="1200" dirty="0">
                    <a:solidFill>
                      <a:schemeClr val="bg2">
                        <a:lumMod val="50000"/>
                      </a:schemeClr>
                    </a:solidFill>
                    <a:ea typeface="ＭＳ Ｐゴシック"/>
                    <a:cs typeface="ＭＳ Ｐゴシック"/>
                  </a:rPr>
                  <a:t>2010</a:t>
                </a:r>
              </a:p>
            </p:txBody>
          </p:sp>
        </p:grpSp>
        <p:grpSp>
          <p:nvGrpSpPr>
            <p:cNvPr id="39" name="Group 182"/>
            <p:cNvGrpSpPr>
              <a:grpSpLocks/>
            </p:cNvGrpSpPr>
            <p:nvPr/>
          </p:nvGrpSpPr>
          <p:grpSpPr bwMode="auto">
            <a:xfrm>
              <a:off x="4672016" y="3684054"/>
              <a:ext cx="550862" cy="203201"/>
              <a:chOff x="4779880" y="4560473"/>
              <a:chExt cx="558484" cy="203972"/>
            </a:xfrm>
          </p:grpSpPr>
          <p:sp>
            <p:nvSpPr>
              <p:cNvPr id="40" name="Rectangle 197"/>
              <p:cNvSpPr>
                <a:spLocks noChangeArrowheads="1"/>
              </p:cNvSpPr>
              <p:nvPr/>
            </p:nvSpPr>
            <p:spPr bwMode="auto">
              <a:xfrm>
                <a:off x="4779880" y="4624360"/>
                <a:ext cx="76200" cy="76200"/>
              </a:xfrm>
              <a:prstGeom prst="rect">
                <a:avLst/>
              </a:prstGeom>
              <a:solidFill>
                <a:srgbClr val="C00000"/>
              </a:solidFill>
              <a:ln w="9525" algn="ctr">
                <a:noFill/>
                <a:round/>
                <a:headEnd/>
                <a:tailEnd/>
              </a:ln>
            </p:spPr>
            <p:txBody>
              <a:bodyPr lIns="0" tIns="0" rIns="0" bIns="0"/>
              <a:lstStyle/>
              <a:p>
                <a:pPr>
                  <a:lnSpc>
                    <a:spcPct val="90000"/>
                  </a:lnSpc>
                </a:pPr>
                <a:endParaRPr lang="en-US">
                  <a:ea typeface="MS PGothic" pitchFamily="34" charset="-128"/>
                </a:endParaRPr>
              </a:p>
            </p:txBody>
          </p:sp>
          <p:sp>
            <p:nvSpPr>
              <p:cNvPr id="41" name="TextBox 40"/>
              <p:cNvSpPr txBox="1"/>
              <p:nvPr/>
            </p:nvSpPr>
            <p:spPr>
              <a:xfrm>
                <a:off x="4897370" y="4560473"/>
                <a:ext cx="440994" cy="203972"/>
              </a:xfrm>
              <a:prstGeom prst="rect">
                <a:avLst/>
              </a:prstGeom>
              <a:noFill/>
            </p:spPr>
            <p:txBody>
              <a:bodyPr wrap="none" lIns="0" tIns="0" rIns="0" bIns="0" anchor="ctr"/>
              <a:lstStyle/>
              <a:p>
                <a:pPr>
                  <a:defRPr/>
                </a:pPr>
                <a:r>
                  <a:rPr lang="en-US" sz="1200" dirty="0">
                    <a:solidFill>
                      <a:schemeClr val="bg2">
                        <a:lumMod val="50000"/>
                      </a:schemeClr>
                    </a:solidFill>
                    <a:ea typeface="ＭＳ Ｐゴシック"/>
                    <a:cs typeface="ＭＳ Ｐゴシック"/>
                  </a:rPr>
                  <a:t>2012</a:t>
                </a:r>
              </a:p>
            </p:txBody>
          </p:sp>
        </p:grpSp>
      </p:grpSp>
      <p:sp>
        <p:nvSpPr>
          <p:cNvPr id="146" name="Rectangle 145"/>
          <p:cNvSpPr/>
          <p:nvPr/>
        </p:nvSpPr>
        <p:spPr>
          <a:xfrm>
            <a:off x="3945641" y="2489031"/>
            <a:ext cx="4699591" cy="4107032"/>
          </a:xfrm>
          <a:prstGeom prst="rect">
            <a:avLst/>
          </a:prstGeom>
          <a:solidFill>
            <a:schemeClr val="bg1"/>
          </a:solidFill>
          <a:ln>
            <a:noFill/>
          </a:ln>
        </p:spPr>
        <p:txBody>
          <a:bodyPr wrap="square" rtlCol="0" anchor="t" anchorCtr="0">
            <a:spAutoFit/>
          </a:bodyPr>
          <a:lstStyle/>
          <a:p>
            <a:pPr algn="ctr"/>
            <a:endParaRPr lang="en-US" dirty="0" smtClean="0">
              <a:solidFill>
                <a:schemeClr val="tx1"/>
              </a:solidFill>
            </a:endParaRPr>
          </a:p>
        </p:txBody>
      </p:sp>
      <p:grpSp>
        <p:nvGrpSpPr>
          <p:cNvPr id="145" name="Group 144"/>
          <p:cNvGrpSpPr/>
          <p:nvPr/>
        </p:nvGrpSpPr>
        <p:grpSpPr>
          <a:xfrm>
            <a:off x="4701506" y="2753421"/>
            <a:ext cx="4942555" cy="3443431"/>
            <a:chOff x="4369973" y="2604944"/>
            <a:chExt cx="4942555" cy="3443431"/>
          </a:xfrm>
        </p:grpSpPr>
        <p:sp>
          <p:nvSpPr>
            <p:cNvPr id="7" name="Text Box 83"/>
            <p:cNvSpPr txBox="1">
              <a:spLocks noChangeArrowheads="1"/>
            </p:cNvSpPr>
            <p:nvPr/>
          </p:nvSpPr>
          <p:spPr bwMode="auto">
            <a:xfrm>
              <a:off x="4537022" y="2604944"/>
              <a:ext cx="3766298" cy="461665"/>
            </a:xfrm>
            <a:prstGeom prst="rect">
              <a:avLst/>
            </a:prstGeom>
            <a:noFill/>
            <a:ln w="9525">
              <a:noFill/>
              <a:miter lim="800000"/>
              <a:headEnd/>
              <a:tailEnd/>
            </a:ln>
          </p:spPr>
          <p:txBody>
            <a:bodyPr wrap="square" lIns="73152" tIns="36576" rIns="73152" bIns="36576">
              <a:spAutoFit/>
            </a:bodyPr>
            <a:lstStyle/>
            <a:p>
              <a:pPr algn="ctr" eaLnBrk="0" hangingPunct="0">
                <a:lnSpc>
                  <a:spcPct val="90000"/>
                </a:lnSpc>
                <a:spcBef>
                  <a:spcPts val="600"/>
                </a:spcBef>
                <a:buClr>
                  <a:schemeClr val="accent2"/>
                </a:buClr>
                <a:buSzPct val="90000"/>
              </a:pPr>
              <a:r>
                <a:rPr lang="en-US" sz="1400" dirty="0">
                  <a:solidFill>
                    <a:srgbClr val="5C5C5C"/>
                  </a:solidFill>
                  <a:ea typeface="ＭＳ Ｐゴシック"/>
                  <a:cs typeface="Arial" charset="0"/>
                </a:rPr>
                <a:t>At 65% of total, labor is </a:t>
              </a:r>
              <a:r>
                <a:rPr lang="en-US" sz="1400" dirty="0" smtClean="0">
                  <a:solidFill>
                    <a:srgbClr val="5C5C5C"/>
                  </a:solidFill>
                  <a:ea typeface="ＭＳ Ｐゴシック"/>
                  <a:cs typeface="Arial" charset="0"/>
                </a:rPr>
                <a:t>the bulk </a:t>
              </a:r>
              <a:r>
                <a:rPr lang="en-US" sz="1400" dirty="0">
                  <a:solidFill>
                    <a:srgbClr val="5C5C5C"/>
                  </a:solidFill>
                  <a:ea typeface="ＭＳ Ｐゴシック"/>
                  <a:cs typeface="Arial" charset="0"/>
                </a:rPr>
                <a:t>of </a:t>
              </a:r>
              <a:r>
                <a:rPr lang="en-US" sz="1400" dirty="0" smtClean="0">
                  <a:solidFill>
                    <a:srgbClr val="5C5C5C"/>
                  </a:solidFill>
                  <a:ea typeface="ＭＳ Ｐゴシック"/>
                  <a:cs typeface="Arial" charset="0"/>
                </a:rPr>
                <a:t>contact </a:t>
              </a:r>
              <a:r>
                <a:rPr lang="en-US" sz="1400" dirty="0">
                  <a:solidFill>
                    <a:srgbClr val="5C5C5C"/>
                  </a:solidFill>
                  <a:ea typeface="ＭＳ Ｐゴシック"/>
                  <a:cs typeface="Arial" charset="0"/>
                </a:rPr>
                <a:t>center operating expense</a:t>
              </a:r>
            </a:p>
          </p:txBody>
        </p:sp>
        <p:grpSp>
          <p:nvGrpSpPr>
            <p:cNvPr id="144" name="Group 143"/>
            <p:cNvGrpSpPr/>
            <p:nvPr/>
          </p:nvGrpSpPr>
          <p:grpSpPr>
            <a:xfrm>
              <a:off x="4369973" y="3286125"/>
              <a:ext cx="4942555" cy="2762250"/>
              <a:chOff x="4197116" y="3343275"/>
              <a:chExt cx="4942555" cy="2762250"/>
            </a:xfrm>
          </p:grpSpPr>
          <p:sp>
            <p:nvSpPr>
              <p:cNvPr id="6" name="Oval 5"/>
              <p:cNvSpPr/>
              <p:nvPr/>
            </p:nvSpPr>
            <p:spPr bwMode="auto">
              <a:xfrm>
                <a:off x="4903787" y="3357563"/>
                <a:ext cx="2749550" cy="2747962"/>
              </a:xfrm>
              <a:prstGeom prst="ellipse">
                <a:avLst/>
              </a:prstGeom>
              <a:solidFill>
                <a:schemeClr val="bg1"/>
              </a:solidFill>
              <a:ln w="22225" algn="ctr">
                <a:solidFill>
                  <a:schemeClr val="bg1"/>
                </a:solidFill>
                <a:round/>
                <a:headEnd/>
                <a:tailEnd/>
              </a:ln>
              <a:effectLst>
                <a:outerShdw blurRad="215900" dist="38100" dir="2700000" algn="tl" rotWithShape="0">
                  <a:prstClr val="black">
                    <a:alpha val="40000"/>
                  </a:prstClr>
                </a:outerShdw>
              </a:effectLst>
            </p:spPr>
            <p:txBody>
              <a:bodyPr wrap="none" anchor="ctr"/>
              <a:lstStyle/>
              <a:p>
                <a:pPr>
                  <a:lnSpc>
                    <a:spcPct val="90000"/>
                  </a:lnSpc>
                  <a:defRPr/>
                </a:pPr>
                <a:endParaRPr lang="en-US" sz="1600" kern="0">
                  <a:solidFill>
                    <a:sysClr val="windowText" lastClr="000000"/>
                  </a:solidFill>
                  <a:latin typeface="+mn-lt"/>
                </a:endParaRPr>
              </a:p>
            </p:txBody>
          </p:sp>
          <p:grpSp>
            <p:nvGrpSpPr>
              <p:cNvPr id="8" name="Group 39"/>
              <p:cNvGrpSpPr>
                <a:grpSpLocks/>
              </p:cNvGrpSpPr>
              <p:nvPr/>
            </p:nvGrpSpPr>
            <p:grpSpPr bwMode="auto">
              <a:xfrm>
                <a:off x="4903787" y="3357563"/>
                <a:ext cx="2749550" cy="2747962"/>
                <a:chOff x="3317877" y="3190886"/>
                <a:chExt cx="3081337" cy="3081338"/>
              </a:xfrm>
            </p:grpSpPr>
            <p:sp>
              <p:nvSpPr>
                <p:cNvPr id="9" name="Freeform 26"/>
                <p:cNvSpPr>
                  <a:spLocks/>
                </p:cNvSpPr>
                <p:nvPr/>
              </p:nvSpPr>
              <p:spPr bwMode="auto">
                <a:xfrm>
                  <a:off x="3317877" y="3190886"/>
                  <a:ext cx="2718408" cy="3081338"/>
                </a:xfrm>
                <a:custGeom>
                  <a:avLst/>
                  <a:gdLst>
                    <a:gd name="T0" fmla="*/ 2147483647 w 298"/>
                    <a:gd name="T1" fmla="*/ 0 h 338"/>
                    <a:gd name="T2" fmla="*/ 0 w 298"/>
                    <a:gd name="T3" fmla="*/ 2147483647 h 338"/>
                    <a:gd name="T4" fmla="*/ 2147483647 w 298"/>
                    <a:gd name="T5" fmla="*/ 2147483647 h 338"/>
                    <a:gd name="T6" fmla="*/ 2147483647 w 298"/>
                    <a:gd name="T7" fmla="*/ 2147483647 h 338"/>
                    <a:gd name="T8" fmla="*/ 2147483647 w 298"/>
                    <a:gd name="T9" fmla="*/ 2147483647 h 338"/>
                    <a:gd name="T10" fmla="*/ 2147483647 w 298"/>
                    <a:gd name="T11" fmla="*/ 0 h 338"/>
                    <a:gd name="T12" fmla="*/ 0 60000 65536"/>
                    <a:gd name="T13" fmla="*/ 0 60000 65536"/>
                    <a:gd name="T14" fmla="*/ 0 60000 65536"/>
                    <a:gd name="T15" fmla="*/ 0 60000 65536"/>
                    <a:gd name="T16" fmla="*/ 0 60000 65536"/>
                    <a:gd name="T17" fmla="*/ 0 60000 65536"/>
                    <a:gd name="T18" fmla="*/ 0 w 298"/>
                    <a:gd name="T19" fmla="*/ 0 h 338"/>
                    <a:gd name="T20" fmla="*/ 298 w 298"/>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98" h="338">
                      <a:moveTo>
                        <a:pt x="168" y="0"/>
                      </a:moveTo>
                      <a:cubicBezTo>
                        <a:pt x="75" y="0"/>
                        <a:pt x="0" y="75"/>
                        <a:pt x="0" y="168"/>
                      </a:cubicBezTo>
                      <a:cubicBezTo>
                        <a:pt x="0" y="262"/>
                        <a:pt x="75" y="338"/>
                        <a:pt x="169" y="338"/>
                      </a:cubicBezTo>
                      <a:cubicBezTo>
                        <a:pt x="218" y="337"/>
                        <a:pt x="265" y="316"/>
                        <a:pt x="298" y="278"/>
                      </a:cubicBezTo>
                      <a:lnTo>
                        <a:pt x="169" y="169"/>
                      </a:lnTo>
                      <a:lnTo>
                        <a:pt x="168" y="0"/>
                      </a:lnTo>
                      <a:close/>
                    </a:path>
                  </a:pathLst>
                </a:custGeom>
                <a:solidFill>
                  <a:srgbClr val="FFC000"/>
                </a:solidFill>
                <a:ln w="22225" algn="ctr">
                  <a:solidFill>
                    <a:schemeClr val="bg1"/>
                  </a:solidFill>
                  <a:round/>
                  <a:headEnd/>
                  <a:tailEnd/>
                </a:ln>
                <a:effectLst/>
              </p:spPr>
              <p:txBody>
                <a:bodyPr wrap="none" anchor="ctr"/>
                <a:lstStyle/>
                <a:p>
                  <a:pPr>
                    <a:defRPr/>
                  </a:pPr>
                  <a:endParaRPr lang="en-US" sz="1600" kern="0">
                    <a:solidFill>
                      <a:sysClr val="windowText" lastClr="000000"/>
                    </a:solidFill>
                    <a:latin typeface="+mn-lt"/>
                  </a:endParaRPr>
                </a:p>
              </p:txBody>
            </p:sp>
            <p:sp>
              <p:nvSpPr>
                <p:cNvPr id="10" name="Freeform 27"/>
                <p:cNvSpPr>
                  <a:spLocks/>
                </p:cNvSpPr>
                <p:nvPr/>
              </p:nvSpPr>
              <p:spPr bwMode="auto">
                <a:xfrm>
                  <a:off x="4858546" y="3190886"/>
                  <a:ext cx="1193752" cy="1539779"/>
                </a:xfrm>
                <a:custGeom>
                  <a:avLst/>
                  <a:gdLst/>
                  <a:ahLst/>
                  <a:cxnLst>
                    <a:cxn ang="0">
                      <a:pos x="131" y="62"/>
                    </a:cxn>
                    <a:cxn ang="0">
                      <a:pos x="0" y="0"/>
                    </a:cxn>
                    <a:cxn ang="0">
                      <a:pos x="0" y="169"/>
                    </a:cxn>
                    <a:cxn ang="0">
                      <a:pos x="131" y="62"/>
                    </a:cxn>
                  </a:cxnLst>
                  <a:rect l="0" t="0" r="r" b="b"/>
                  <a:pathLst>
                    <a:path w="131" h="169">
                      <a:moveTo>
                        <a:pt x="131" y="62"/>
                      </a:moveTo>
                      <a:cubicBezTo>
                        <a:pt x="99" y="23"/>
                        <a:pt x="51" y="0"/>
                        <a:pt x="0" y="0"/>
                      </a:cubicBezTo>
                      <a:lnTo>
                        <a:pt x="0" y="169"/>
                      </a:lnTo>
                      <a:lnTo>
                        <a:pt x="131" y="62"/>
                      </a:lnTo>
                      <a:close/>
                    </a:path>
                  </a:pathLst>
                </a:custGeom>
                <a:gradFill rotWithShape="1">
                  <a:gsLst>
                    <a:gs pos="0">
                      <a:schemeClr val="accent2"/>
                    </a:gs>
                    <a:gs pos="100000">
                      <a:schemeClr val="accent2">
                        <a:lumMod val="50000"/>
                      </a:schemeClr>
                    </a:gs>
                  </a:gsLst>
                  <a:lin ang="5400000" scaled="1"/>
                </a:gradFill>
                <a:ln w="22225" algn="ctr">
                  <a:solidFill>
                    <a:schemeClr val="bg1"/>
                  </a:solidFill>
                  <a:round/>
                  <a:headEnd/>
                  <a:tailEnd/>
                </a:ln>
                <a:effectLst/>
              </p:spPr>
              <p:txBody>
                <a:bodyPr wrap="none" anchor="ctr"/>
                <a:lstStyle/>
                <a:p>
                  <a:pPr>
                    <a:lnSpc>
                      <a:spcPct val="90000"/>
                    </a:lnSpc>
                    <a:defRPr/>
                  </a:pPr>
                  <a:endParaRPr lang="en-US" sz="1600" kern="0">
                    <a:solidFill>
                      <a:sysClr val="windowText" lastClr="000000"/>
                    </a:solidFill>
                    <a:latin typeface="+mn-lt"/>
                  </a:endParaRPr>
                </a:p>
              </p:txBody>
            </p:sp>
            <p:sp>
              <p:nvSpPr>
                <p:cNvPr id="11" name="Freeform 29"/>
                <p:cNvSpPr>
                  <a:spLocks/>
                </p:cNvSpPr>
                <p:nvPr/>
              </p:nvSpPr>
              <p:spPr bwMode="auto">
                <a:xfrm>
                  <a:off x="4858546" y="3755174"/>
                  <a:ext cx="1533552" cy="975490"/>
                </a:xfrm>
                <a:custGeom>
                  <a:avLst/>
                  <a:gdLst/>
                  <a:ahLst/>
                  <a:cxnLst>
                    <a:cxn ang="0">
                      <a:pos x="168" y="98"/>
                    </a:cxn>
                    <a:cxn ang="0">
                      <a:pos x="131" y="0"/>
                    </a:cxn>
                    <a:cxn ang="0">
                      <a:pos x="0" y="107"/>
                    </a:cxn>
                    <a:cxn ang="0">
                      <a:pos x="168" y="98"/>
                    </a:cxn>
                  </a:cxnLst>
                  <a:rect l="0" t="0" r="r" b="b"/>
                  <a:pathLst>
                    <a:path w="168" h="107">
                      <a:moveTo>
                        <a:pt x="168" y="98"/>
                      </a:moveTo>
                      <a:cubicBezTo>
                        <a:pt x="166" y="62"/>
                        <a:pt x="153" y="28"/>
                        <a:pt x="131" y="0"/>
                      </a:cubicBezTo>
                      <a:lnTo>
                        <a:pt x="0" y="107"/>
                      </a:lnTo>
                      <a:lnTo>
                        <a:pt x="168" y="98"/>
                      </a:lnTo>
                      <a:close/>
                    </a:path>
                  </a:pathLst>
                </a:custGeom>
                <a:gradFill rotWithShape="1">
                  <a:gsLst>
                    <a:gs pos="0">
                      <a:schemeClr val="bg2"/>
                    </a:gs>
                    <a:gs pos="100000">
                      <a:schemeClr val="bg2">
                        <a:lumMod val="50000"/>
                      </a:schemeClr>
                    </a:gs>
                  </a:gsLst>
                  <a:lin ang="5400000" scaled="1"/>
                </a:gradFill>
                <a:ln w="22225" algn="ctr">
                  <a:solidFill>
                    <a:schemeClr val="bg1"/>
                  </a:solidFill>
                  <a:round/>
                  <a:headEnd/>
                  <a:tailEnd/>
                </a:ln>
                <a:effectLst/>
              </p:spPr>
              <p:txBody>
                <a:bodyPr wrap="none" anchor="ctr"/>
                <a:lstStyle/>
                <a:p>
                  <a:pPr>
                    <a:lnSpc>
                      <a:spcPct val="90000"/>
                    </a:lnSpc>
                    <a:defRPr/>
                  </a:pPr>
                  <a:endParaRPr lang="en-US" sz="1600" kern="0">
                    <a:solidFill>
                      <a:sysClr val="windowText" lastClr="000000"/>
                    </a:solidFill>
                    <a:latin typeface="+mn-lt"/>
                  </a:endParaRPr>
                </a:p>
              </p:txBody>
            </p:sp>
            <p:sp>
              <p:nvSpPr>
                <p:cNvPr id="12" name="Freeform 30"/>
                <p:cNvSpPr>
                  <a:spLocks/>
                </p:cNvSpPr>
                <p:nvPr/>
              </p:nvSpPr>
              <p:spPr bwMode="auto">
                <a:xfrm>
                  <a:off x="4858546" y="4648780"/>
                  <a:ext cx="1540668" cy="647953"/>
                </a:xfrm>
                <a:custGeom>
                  <a:avLst/>
                  <a:gdLst/>
                  <a:ahLst/>
                  <a:cxnLst>
                    <a:cxn ang="0">
                      <a:pos x="156" y="71"/>
                    </a:cxn>
                    <a:cxn ang="0">
                      <a:pos x="169" y="9"/>
                    </a:cxn>
                    <a:cxn ang="0">
                      <a:pos x="168" y="0"/>
                    </a:cxn>
                    <a:cxn ang="0">
                      <a:pos x="0" y="9"/>
                    </a:cxn>
                    <a:cxn ang="0">
                      <a:pos x="156" y="71"/>
                    </a:cxn>
                  </a:cxnLst>
                  <a:rect l="0" t="0" r="r" b="b"/>
                  <a:pathLst>
                    <a:path w="169" h="71">
                      <a:moveTo>
                        <a:pt x="156" y="71"/>
                      </a:moveTo>
                      <a:cubicBezTo>
                        <a:pt x="164" y="51"/>
                        <a:pt x="169" y="30"/>
                        <a:pt x="169" y="9"/>
                      </a:cubicBezTo>
                      <a:cubicBezTo>
                        <a:pt x="169" y="6"/>
                        <a:pt x="168" y="3"/>
                        <a:pt x="168" y="0"/>
                      </a:cubicBezTo>
                      <a:lnTo>
                        <a:pt x="0" y="9"/>
                      </a:lnTo>
                      <a:lnTo>
                        <a:pt x="156" y="71"/>
                      </a:lnTo>
                      <a:close/>
                    </a:path>
                  </a:pathLst>
                </a:custGeom>
                <a:gradFill rotWithShape="1">
                  <a:gsLst>
                    <a:gs pos="0">
                      <a:schemeClr val="bg2"/>
                    </a:gs>
                    <a:gs pos="100000">
                      <a:schemeClr val="bg2">
                        <a:lumMod val="50000"/>
                      </a:schemeClr>
                    </a:gs>
                  </a:gsLst>
                  <a:lin ang="5400000" scaled="1"/>
                </a:gradFill>
                <a:ln w="22225" algn="ctr">
                  <a:solidFill>
                    <a:schemeClr val="bg1"/>
                  </a:solidFill>
                  <a:round/>
                  <a:headEnd/>
                  <a:tailEnd/>
                </a:ln>
                <a:effectLst/>
              </p:spPr>
              <p:txBody>
                <a:bodyPr wrap="none" anchor="ctr"/>
                <a:lstStyle/>
                <a:p>
                  <a:pPr>
                    <a:lnSpc>
                      <a:spcPct val="90000"/>
                    </a:lnSpc>
                    <a:defRPr/>
                  </a:pPr>
                  <a:endParaRPr lang="en-US" sz="1600" kern="0">
                    <a:solidFill>
                      <a:sysClr val="windowText" lastClr="000000"/>
                    </a:solidFill>
                    <a:latin typeface="+mn-lt"/>
                  </a:endParaRPr>
                </a:p>
              </p:txBody>
            </p:sp>
            <p:sp>
              <p:nvSpPr>
                <p:cNvPr id="13" name="Freeform 31"/>
                <p:cNvSpPr>
                  <a:spLocks/>
                </p:cNvSpPr>
                <p:nvPr/>
              </p:nvSpPr>
              <p:spPr bwMode="auto">
                <a:xfrm>
                  <a:off x="4858546" y="4730665"/>
                  <a:ext cx="1421472" cy="993291"/>
                </a:xfrm>
                <a:custGeom>
                  <a:avLst/>
                  <a:gdLst/>
                  <a:ahLst/>
                  <a:cxnLst>
                    <a:cxn ang="0">
                      <a:pos x="129" y="109"/>
                    </a:cxn>
                    <a:cxn ang="0">
                      <a:pos x="156" y="62"/>
                    </a:cxn>
                    <a:cxn ang="0">
                      <a:pos x="0" y="0"/>
                    </a:cxn>
                    <a:cxn ang="0">
                      <a:pos x="129" y="109"/>
                    </a:cxn>
                  </a:cxnLst>
                  <a:rect l="0" t="0" r="r" b="b"/>
                  <a:pathLst>
                    <a:path w="156" h="109">
                      <a:moveTo>
                        <a:pt x="129" y="109"/>
                      </a:moveTo>
                      <a:cubicBezTo>
                        <a:pt x="140" y="95"/>
                        <a:pt x="150" y="79"/>
                        <a:pt x="156" y="62"/>
                      </a:cubicBezTo>
                      <a:lnTo>
                        <a:pt x="0" y="0"/>
                      </a:lnTo>
                      <a:lnTo>
                        <a:pt x="129" y="109"/>
                      </a:lnTo>
                      <a:close/>
                    </a:path>
                  </a:pathLst>
                </a:custGeom>
                <a:gradFill rotWithShape="1">
                  <a:gsLst>
                    <a:gs pos="0">
                      <a:schemeClr val="bg2"/>
                    </a:gs>
                    <a:gs pos="100000">
                      <a:schemeClr val="bg2">
                        <a:lumMod val="50000"/>
                      </a:schemeClr>
                    </a:gs>
                  </a:gsLst>
                  <a:lin ang="5400000" scaled="1"/>
                </a:gradFill>
                <a:ln w="22225" algn="ctr">
                  <a:solidFill>
                    <a:schemeClr val="bg1"/>
                  </a:solidFill>
                  <a:round/>
                  <a:headEnd/>
                  <a:tailEnd/>
                </a:ln>
                <a:effectLst/>
              </p:spPr>
              <p:txBody>
                <a:bodyPr wrap="none" anchor="ctr"/>
                <a:lstStyle/>
                <a:p>
                  <a:pPr>
                    <a:lnSpc>
                      <a:spcPct val="90000"/>
                    </a:lnSpc>
                    <a:defRPr/>
                  </a:pPr>
                  <a:endParaRPr lang="en-US" sz="1600" kern="0">
                    <a:solidFill>
                      <a:sysClr val="windowText" lastClr="000000"/>
                    </a:solidFill>
                    <a:latin typeface="+mn-lt"/>
                  </a:endParaRPr>
                </a:p>
              </p:txBody>
            </p:sp>
          </p:grpSp>
          <p:sp>
            <p:nvSpPr>
              <p:cNvPr id="14" name="Rectangle 39"/>
              <p:cNvSpPr>
                <a:spLocks noChangeArrowheads="1"/>
              </p:cNvSpPr>
              <p:nvPr>
                <p:custDataLst>
                  <p:tags r:id="rId2"/>
                </p:custDataLst>
              </p:nvPr>
            </p:nvSpPr>
            <p:spPr bwMode="auto">
              <a:xfrm>
                <a:off x="4197116" y="4603960"/>
                <a:ext cx="793736" cy="286232"/>
              </a:xfrm>
              <a:prstGeom prst="rect">
                <a:avLst/>
              </a:prstGeom>
              <a:noFill/>
              <a:ln w="9525">
                <a:noFill/>
                <a:miter lim="800000"/>
                <a:headEnd/>
                <a:tailEnd/>
              </a:ln>
            </p:spPr>
            <p:txBody>
              <a:bodyPr wrap="square" anchor="ctr">
                <a:spAutoFit/>
              </a:bodyPr>
              <a:lstStyle/>
              <a:p>
                <a:pPr marL="287338" indent="-287338" defTabSz="912813">
                  <a:lnSpc>
                    <a:spcPct val="90000"/>
                  </a:lnSpc>
                  <a:spcBef>
                    <a:spcPct val="55000"/>
                  </a:spcBef>
                  <a:buClr>
                    <a:schemeClr val="accent2"/>
                  </a:buClr>
                  <a:buSzPct val="90000"/>
                  <a:buFont typeface="Webdings" pitchFamily="18" charset="2"/>
                  <a:buNone/>
                </a:pPr>
                <a:r>
                  <a:rPr lang="en-US" altLang="zh-CN" sz="1400" dirty="0" smtClean="0">
                    <a:solidFill>
                      <a:schemeClr val="tx1"/>
                    </a:solidFill>
                    <a:ea typeface="SimSun"/>
                    <a:cs typeface="SimSun"/>
                  </a:rPr>
                  <a:t>Labor</a:t>
                </a:r>
                <a:endParaRPr lang="en-US" altLang="zh-CN" sz="1400" dirty="0">
                  <a:solidFill>
                    <a:schemeClr val="tx1"/>
                  </a:solidFill>
                  <a:ea typeface="SimSun"/>
                  <a:cs typeface="SimSun"/>
                </a:endParaRPr>
              </a:p>
            </p:txBody>
          </p:sp>
          <p:sp>
            <p:nvSpPr>
              <p:cNvPr id="15" name="Rectangle 40"/>
              <p:cNvSpPr>
                <a:spLocks noChangeArrowheads="1"/>
              </p:cNvSpPr>
              <p:nvPr>
                <p:custDataLst>
                  <p:tags r:id="rId3"/>
                </p:custDataLst>
              </p:nvPr>
            </p:nvSpPr>
            <p:spPr bwMode="auto">
              <a:xfrm>
                <a:off x="7126287" y="3343275"/>
                <a:ext cx="1733550" cy="514350"/>
              </a:xfrm>
              <a:prstGeom prst="rect">
                <a:avLst/>
              </a:prstGeom>
              <a:noFill/>
              <a:ln w="9525">
                <a:noFill/>
                <a:miter lim="800000"/>
                <a:headEnd/>
                <a:tailEnd/>
              </a:ln>
            </p:spPr>
            <p:txBody>
              <a:bodyPr anchor="ctr"/>
              <a:lstStyle/>
              <a:p>
                <a:pPr marL="287338" indent="-287338" defTabSz="912813">
                  <a:lnSpc>
                    <a:spcPct val="90000"/>
                  </a:lnSpc>
                  <a:spcBef>
                    <a:spcPct val="55000"/>
                  </a:spcBef>
                  <a:buClr>
                    <a:schemeClr val="accent2"/>
                  </a:buClr>
                  <a:buSzPct val="90000"/>
                </a:pPr>
                <a:r>
                  <a:rPr lang="en-US" altLang="zh-CN" sz="1400">
                    <a:solidFill>
                      <a:schemeClr val="tx1"/>
                    </a:solidFill>
                    <a:ea typeface="SimSun"/>
                    <a:cs typeface="SimSun"/>
                  </a:rPr>
                  <a:t>Telecom</a:t>
                </a:r>
              </a:p>
            </p:txBody>
          </p:sp>
          <p:sp>
            <p:nvSpPr>
              <p:cNvPr id="16" name="Rectangle 41"/>
              <p:cNvSpPr>
                <a:spLocks noChangeArrowheads="1"/>
              </p:cNvSpPr>
              <p:nvPr>
                <p:custDataLst>
                  <p:tags r:id="rId4"/>
                </p:custDataLst>
              </p:nvPr>
            </p:nvSpPr>
            <p:spPr bwMode="auto">
              <a:xfrm>
                <a:off x="7573962" y="3876675"/>
                <a:ext cx="1220788" cy="771525"/>
              </a:xfrm>
              <a:prstGeom prst="rect">
                <a:avLst/>
              </a:prstGeom>
              <a:noFill/>
              <a:ln w="9525">
                <a:noFill/>
                <a:miter lim="800000"/>
                <a:headEnd/>
                <a:tailEnd/>
              </a:ln>
            </p:spPr>
            <p:txBody>
              <a:bodyPr anchor="ctr"/>
              <a:lstStyle/>
              <a:p>
                <a:pPr marL="287338" indent="-287338" defTabSz="912813">
                  <a:lnSpc>
                    <a:spcPct val="90000"/>
                  </a:lnSpc>
                  <a:spcBef>
                    <a:spcPct val="55000"/>
                  </a:spcBef>
                  <a:buClr>
                    <a:schemeClr val="accent2"/>
                  </a:buClr>
                  <a:buSzPct val="90000"/>
                </a:pPr>
                <a:r>
                  <a:rPr lang="en-US" altLang="zh-CN" sz="1400" dirty="0">
                    <a:solidFill>
                      <a:schemeClr val="tx1"/>
                    </a:solidFill>
                    <a:ea typeface="SimSun"/>
                    <a:cs typeface="SimSun"/>
                  </a:rPr>
                  <a:t>Computing</a:t>
                </a:r>
              </a:p>
            </p:txBody>
          </p:sp>
          <p:sp>
            <p:nvSpPr>
              <p:cNvPr id="17" name="Rectangle 42"/>
              <p:cNvSpPr>
                <a:spLocks noChangeArrowheads="1"/>
              </p:cNvSpPr>
              <p:nvPr>
                <p:custDataLst>
                  <p:tags r:id="rId5"/>
                </p:custDataLst>
              </p:nvPr>
            </p:nvSpPr>
            <p:spPr bwMode="auto">
              <a:xfrm>
                <a:off x="7636308" y="4700699"/>
                <a:ext cx="1503363" cy="561975"/>
              </a:xfrm>
              <a:prstGeom prst="rect">
                <a:avLst/>
              </a:prstGeom>
              <a:noFill/>
              <a:ln w="9525">
                <a:noFill/>
                <a:miter lim="800000"/>
                <a:headEnd/>
                <a:tailEnd/>
              </a:ln>
            </p:spPr>
            <p:txBody>
              <a:bodyPr anchor="ctr"/>
              <a:lstStyle/>
              <a:p>
                <a:pPr marL="287338" indent="-287338" defTabSz="912813">
                  <a:lnSpc>
                    <a:spcPct val="90000"/>
                  </a:lnSpc>
                  <a:spcBef>
                    <a:spcPct val="55000"/>
                  </a:spcBef>
                  <a:buClr>
                    <a:schemeClr val="accent2"/>
                  </a:buClr>
                  <a:buSzPct val="90000"/>
                  <a:buFont typeface="Webdings" pitchFamily="18" charset="2"/>
                  <a:buNone/>
                </a:pPr>
                <a:r>
                  <a:rPr lang="en-US" altLang="zh-CN" sz="1400" dirty="0" smtClean="0">
                    <a:solidFill>
                      <a:schemeClr val="tx1"/>
                    </a:solidFill>
                    <a:ea typeface="SimSun"/>
                    <a:cs typeface="SimSun"/>
                  </a:rPr>
                  <a:t>Facilities</a:t>
                </a:r>
                <a:endParaRPr lang="en-US" altLang="zh-CN" sz="1400" dirty="0">
                  <a:solidFill>
                    <a:schemeClr val="tx1"/>
                  </a:solidFill>
                  <a:ea typeface="SimSun"/>
                  <a:cs typeface="SimSun"/>
                </a:endParaRPr>
              </a:p>
            </p:txBody>
          </p:sp>
          <p:sp>
            <p:nvSpPr>
              <p:cNvPr id="18" name="Rectangle 43"/>
              <p:cNvSpPr>
                <a:spLocks noChangeArrowheads="1"/>
              </p:cNvSpPr>
              <p:nvPr>
                <p:custDataLst>
                  <p:tags r:id="rId6"/>
                </p:custDataLst>
              </p:nvPr>
            </p:nvSpPr>
            <p:spPr bwMode="auto">
              <a:xfrm>
                <a:off x="7507287" y="5377856"/>
                <a:ext cx="960438" cy="400050"/>
              </a:xfrm>
              <a:prstGeom prst="rect">
                <a:avLst/>
              </a:prstGeom>
              <a:noFill/>
              <a:ln w="9525">
                <a:noFill/>
                <a:miter lim="800000"/>
                <a:headEnd/>
                <a:tailEnd/>
              </a:ln>
            </p:spPr>
            <p:txBody>
              <a:bodyPr anchor="ctr"/>
              <a:lstStyle/>
              <a:p>
                <a:pPr marL="287338" indent="-287338" defTabSz="912813">
                  <a:lnSpc>
                    <a:spcPct val="90000"/>
                  </a:lnSpc>
                  <a:spcBef>
                    <a:spcPct val="55000"/>
                  </a:spcBef>
                  <a:buClr>
                    <a:schemeClr val="accent2"/>
                  </a:buClr>
                  <a:buSzPct val="90000"/>
                  <a:buFont typeface="Webdings" pitchFamily="18" charset="2"/>
                  <a:buNone/>
                </a:pPr>
                <a:r>
                  <a:rPr lang="en-US" altLang="zh-CN" sz="1400" dirty="0">
                    <a:solidFill>
                      <a:schemeClr val="tx1"/>
                    </a:solidFill>
                    <a:ea typeface="SimSun"/>
                    <a:cs typeface="SimSun"/>
                  </a:rPr>
                  <a:t>Other</a:t>
                </a:r>
              </a:p>
            </p:txBody>
          </p:sp>
          <p:sp>
            <p:nvSpPr>
              <p:cNvPr id="19" name="Rectangle 36"/>
              <p:cNvSpPr>
                <a:spLocks noChangeArrowheads="1"/>
              </p:cNvSpPr>
              <p:nvPr/>
            </p:nvSpPr>
            <p:spPr bwMode="auto">
              <a:xfrm>
                <a:off x="4916487" y="4473575"/>
                <a:ext cx="1371600" cy="461665"/>
              </a:xfrm>
              <a:prstGeom prst="rect">
                <a:avLst/>
              </a:prstGeom>
              <a:noFill/>
              <a:ln w="9525">
                <a:noFill/>
                <a:miter lim="800000"/>
                <a:headEnd/>
                <a:tailEnd/>
              </a:ln>
            </p:spPr>
            <p:txBody>
              <a:bodyPr tIns="91440" bIns="91440">
                <a:spAutoFit/>
              </a:bodyPr>
              <a:lstStyle/>
              <a:p>
                <a:pPr algn="ctr">
                  <a:lnSpc>
                    <a:spcPct val="90000"/>
                  </a:lnSpc>
                </a:pPr>
                <a:r>
                  <a:rPr lang="en-US" sz="2000" dirty="0">
                    <a:solidFill>
                      <a:schemeClr val="bg2"/>
                    </a:solidFill>
                    <a:ea typeface="MS PGothic" pitchFamily="34" charset="-128"/>
                  </a:rPr>
                  <a:t>$160B</a:t>
                </a:r>
              </a:p>
            </p:txBody>
          </p:sp>
          <p:sp>
            <p:nvSpPr>
              <p:cNvPr id="20" name="Freeform 30"/>
              <p:cNvSpPr>
                <a:spLocks/>
              </p:cNvSpPr>
              <p:nvPr/>
            </p:nvSpPr>
            <p:spPr bwMode="auto">
              <a:xfrm>
                <a:off x="6278562" y="3343275"/>
                <a:ext cx="236538" cy="1389063"/>
              </a:xfrm>
              <a:custGeom>
                <a:avLst/>
                <a:gdLst/>
                <a:ahLst/>
                <a:cxnLst>
                  <a:cxn ang="0">
                    <a:pos x="261" y="23"/>
                  </a:cxn>
                  <a:cxn ang="0">
                    <a:pos x="0" y="0"/>
                  </a:cxn>
                  <a:cxn ang="0">
                    <a:pos x="0" y="1536"/>
                  </a:cxn>
                  <a:cxn ang="0">
                    <a:pos x="261" y="23"/>
                  </a:cxn>
                </a:cxnLst>
                <a:rect l="0" t="0" r="r" b="b"/>
                <a:pathLst>
                  <a:path w="261" h="1536">
                    <a:moveTo>
                      <a:pt x="261" y="23"/>
                    </a:moveTo>
                    <a:cubicBezTo>
                      <a:pt x="175" y="8"/>
                      <a:pt x="88" y="0"/>
                      <a:pt x="0" y="0"/>
                    </a:cubicBezTo>
                    <a:lnTo>
                      <a:pt x="0" y="1536"/>
                    </a:lnTo>
                    <a:lnTo>
                      <a:pt x="261" y="23"/>
                    </a:lnTo>
                    <a:close/>
                  </a:path>
                </a:pathLst>
              </a:custGeom>
              <a:gradFill rotWithShape="1">
                <a:gsLst>
                  <a:gs pos="0">
                    <a:schemeClr val="accent1"/>
                  </a:gs>
                  <a:gs pos="100000">
                    <a:schemeClr val="accent1">
                      <a:lumMod val="50000"/>
                    </a:schemeClr>
                  </a:gs>
                </a:gsLst>
                <a:lin ang="5400000" scaled="1"/>
              </a:gradFill>
              <a:ln w="22225" algn="ctr">
                <a:solidFill>
                  <a:schemeClr val="bg1"/>
                </a:solidFill>
                <a:round/>
                <a:headEnd/>
                <a:tailEnd/>
              </a:ln>
              <a:effectLst>
                <a:outerShdw blurRad="50800" dist="38100" dir="5400000" algn="t" rotWithShape="0">
                  <a:prstClr val="black">
                    <a:alpha val="40000"/>
                  </a:prstClr>
                </a:outerShdw>
              </a:effectLst>
            </p:spPr>
            <p:txBody>
              <a:bodyPr wrap="none" anchor="ctr"/>
              <a:lstStyle/>
              <a:p>
                <a:pPr>
                  <a:lnSpc>
                    <a:spcPct val="90000"/>
                  </a:lnSpc>
                  <a:defRPr/>
                </a:pPr>
                <a:endParaRPr lang="en-US" sz="1600" kern="0">
                  <a:solidFill>
                    <a:sysClr val="windowText" lastClr="000000"/>
                  </a:solidFill>
                  <a:latin typeface="+mn-lt"/>
                </a:endParaRPr>
              </a:p>
            </p:txBody>
          </p:sp>
        </p:grpSp>
      </p:grpSp>
      <p:sp>
        <p:nvSpPr>
          <p:cNvPr id="147" name="Text Box 7"/>
          <p:cNvSpPr txBox="1">
            <a:spLocks noChangeArrowheads="1"/>
          </p:cNvSpPr>
          <p:nvPr/>
        </p:nvSpPr>
        <p:spPr bwMode="auto">
          <a:xfrm>
            <a:off x="5190336" y="6278289"/>
            <a:ext cx="3517038" cy="400110"/>
          </a:xfrm>
          <a:prstGeom prst="rect">
            <a:avLst/>
          </a:prstGeom>
          <a:noFill/>
          <a:ln w="9525">
            <a:noFill/>
            <a:miter lim="800000"/>
            <a:headEnd/>
            <a:tailEnd/>
          </a:ln>
        </p:spPr>
        <p:txBody>
          <a:bodyPr wrap="square">
            <a:spAutoFit/>
          </a:bodyPr>
          <a:lstStyle/>
          <a:p>
            <a:r>
              <a:rPr lang="en-US" sz="1000" dirty="0">
                <a:solidFill>
                  <a:srgbClr val="5C5C5C"/>
                </a:solidFill>
                <a:ea typeface="MS PGothic" pitchFamily="34" charset="-128"/>
                <a:cs typeface="Arial" pitchFamily="34" charset="0"/>
              </a:rPr>
              <a:t>Source</a:t>
            </a:r>
            <a:r>
              <a:rPr lang="en-US" sz="1000" dirty="0" smtClean="0">
                <a:solidFill>
                  <a:srgbClr val="5C5C5C"/>
                </a:solidFill>
                <a:ea typeface="MS PGothic" pitchFamily="34" charset="-128"/>
                <a:cs typeface="Arial" pitchFamily="34" charset="0"/>
              </a:rPr>
              <a:t>: Global Purdue Benchmarking Report for the Telecommunications Industry</a:t>
            </a:r>
            <a:endParaRPr lang="en-US" sz="1000" dirty="0">
              <a:solidFill>
                <a:srgbClr val="5C5C5C"/>
              </a:solidFill>
              <a:ea typeface="MS PGothic"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p:cNvGraphicFramePr>
          <p:nvPr/>
        </p:nvGraphicFramePr>
        <p:xfrm>
          <a:off x="0" y="0"/>
          <a:ext cx="158750" cy="158750"/>
        </p:xfrm>
        <a:graphic>
          <a:graphicData uri="http://schemas.openxmlformats.org/presentationml/2006/ole">
            <p:oleObj spid="_x0000_s97282" name="think-cell Slide" r:id="rId15" imgW="0" imgH="0" progId="">
              <p:embed/>
            </p:oleObj>
          </a:graphicData>
        </a:graphic>
      </p:graphicFrame>
      <p:sp>
        <p:nvSpPr>
          <p:cNvPr id="2" name="Title 1"/>
          <p:cNvSpPr>
            <a:spLocks noGrp="1"/>
          </p:cNvSpPr>
          <p:nvPr>
            <p:ph type="title"/>
            <p:custDataLst>
              <p:tags r:id="rId2"/>
            </p:custDataLst>
          </p:nvPr>
        </p:nvSpPr>
        <p:spPr>
          <a:xfrm>
            <a:off x="365219" y="496247"/>
            <a:ext cx="8424393" cy="720725"/>
          </a:xfrm>
        </p:spPr>
        <p:txBody>
          <a:bodyPr/>
          <a:lstStyle/>
          <a:p>
            <a:r>
              <a:rPr lang="en-US" sz="2800" b="0" dirty="0" smtClean="0"/>
              <a:t>The Avaya Outbound Productivity “Formula”</a:t>
            </a:r>
            <a:endParaRPr lang="en-US" b="0" i="1" dirty="0">
              <a:solidFill>
                <a:schemeClr val="accent1"/>
              </a:solidFill>
            </a:endParaRPr>
          </a:p>
        </p:txBody>
      </p:sp>
      <p:grpSp>
        <p:nvGrpSpPr>
          <p:cNvPr id="3" name="Group 115"/>
          <p:cNvGrpSpPr>
            <a:grpSpLocks/>
          </p:cNvGrpSpPr>
          <p:nvPr>
            <p:custDataLst>
              <p:tags r:id="rId3"/>
            </p:custDataLst>
          </p:nvPr>
        </p:nvGrpSpPr>
        <p:grpSpPr bwMode="auto">
          <a:xfrm>
            <a:off x="152400" y="1316383"/>
            <a:ext cx="8839200" cy="369800"/>
            <a:chOff x="-8541493" y="4015048"/>
            <a:chExt cx="6532121" cy="823033"/>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grpSpPr>
        <p:grpSp>
          <p:nvGrpSpPr>
            <p:cNvPr id="12" name="Group 114"/>
            <p:cNvGrpSpPr>
              <a:grpSpLocks/>
            </p:cNvGrpSpPr>
            <p:nvPr/>
          </p:nvGrpSpPr>
          <p:grpSpPr bwMode="auto">
            <a:xfrm>
              <a:off x="-8541493" y="4069320"/>
              <a:ext cx="6532121" cy="768761"/>
              <a:chOff x="-8541493" y="4069320"/>
              <a:chExt cx="6532121" cy="768761"/>
            </a:xfrm>
            <a:grpFill/>
          </p:grpSpPr>
          <p:sp>
            <p:nvSpPr>
              <p:cNvPr id="117" name="Rounded Rectangle 116"/>
              <p:cNvSpPr/>
              <p:nvPr/>
            </p:nvSpPr>
            <p:spPr bwMode="auto">
              <a:xfrm>
                <a:off x="-8541493" y="4069320"/>
                <a:ext cx="6532121" cy="768761"/>
              </a:xfrm>
              <a:prstGeom prst="roundRect">
                <a:avLst/>
              </a:prstGeom>
              <a:grpFill/>
              <a:ln w="9525" algn="ctr">
                <a:noFill/>
                <a:round/>
                <a:headEnd/>
                <a:tailEnd/>
              </a:ln>
            </p:spPr>
            <p:txBody>
              <a:bodyPr wrap="none" anchor="ctr"/>
              <a:lstStyle/>
              <a:p>
                <a:pPr fontAlgn="auto">
                  <a:lnSpc>
                    <a:spcPct val="100000"/>
                  </a:lnSpc>
                  <a:spcBef>
                    <a:spcPts val="0"/>
                  </a:spcBef>
                  <a:spcAft>
                    <a:spcPts val="0"/>
                  </a:spcAft>
                  <a:defRPr/>
                </a:pPr>
                <a:endParaRPr lang="en-US" sz="1200" kern="0" dirty="0">
                  <a:solidFill>
                    <a:srgbClr val="323232"/>
                  </a:solidFill>
                  <a:latin typeface="Arial"/>
                  <a:ea typeface="MS PGothic"/>
                  <a:cs typeface="MS PGothic"/>
                </a:endParaRPr>
              </a:p>
            </p:txBody>
          </p:sp>
          <p:sp>
            <p:nvSpPr>
              <p:cNvPr id="120" name="AutoShape 239"/>
              <p:cNvSpPr>
                <a:spLocks noChangeArrowheads="1"/>
              </p:cNvSpPr>
              <p:nvPr/>
            </p:nvSpPr>
            <p:spPr bwMode="auto">
              <a:xfrm>
                <a:off x="-8496403" y="4091198"/>
                <a:ext cx="6449946" cy="314969"/>
              </a:xfrm>
              <a:prstGeom prst="roundRect">
                <a:avLst>
                  <a:gd name="adj" fmla="val 16667"/>
                </a:avLst>
              </a:prstGeom>
              <a:grpFill/>
              <a:ln w="19050">
                <a:noFill/>
                <a:round/>
                <a:headEnd/>
                <a:tailEnd/>
              </a:ln>
            </p:spPr>
            <p:txBody>
              <a:bodyPr wrap="none" anchor="ctr"/>
              <a:lstStyle/>
              <a:p>
                <a:pPr fontAlgn="auto">
                  <a:spcBef>
                    <a:spcPts val="0"/>
                  </a:spcBef>
                  <a:spcAft>
                    <a:spcPts val="0"/>
                  </a:spcAft>
                </a:pPr>
                <a:endParaRPr lang="en-US" sz="1050" dirty="0">
                  <a:solidFill>
                    <a:srgbClr val="323232"/>
                  </a:solidFill>
                  <a:latin typeface="Arial"/>
                </a:endParaRPr>
              </a:p>
            </p:txBody>
          </p:sp>
        </p:grpSp>
        <p:sp>
          <p:nvSpPr>
            <p:cNvPr id="115" name="Rectangle 172"/>
            <p:cNvSpPr>
              <a:spLocks noChangeArrowheads="1"/>
            </p:cNvSpPr>
            <p:nvPr/>
          </p:nvSpPr>
          <p:spPr bwMode="auto">
            <a:xfrm>
              <a:off x="-8481565" y="4015048"/>
              <a:ext cx="6412266" cy="821991"/>
            </a:xfrm>
            <a:prstGeom prst="rect">
              <a:avLst/>
            </a:prstGeom>
            <a:noFill/>
            <a:ln w="9525">
              <a:noFill/>
              <a:miter lim="800000"/>
              <a:headEnd/>
              <a:tailEnd/>
            </a:ln>
          </p:spPr>
          <p:txBody>
            <a:bodyPr wrap="square">
              <a:spAutoFit/>
            </a:bodyPr>
            <a:lstStyle/>
            <a:p>
              <a:pPr algn="ctr" fontAlgn="auto">
                <a:lnSpc>
                  <a:spcPct val="100000"/>
                </a:lnSpc>
                <a:spcBef>
                  <a:spcPts val="0"/>
                </a:spcBef>
                <a:spcAft>
                  <a:spcPts val="0"/>
                </a:spcAft>
              </a:pPr>
              <a:r>
                <a:rPr lang="en-US" b="1" dirty="0">
                  <a:solidFill>
                    <a:srgbClr val="FFFFFF"/>
                  </a:solidFill>
                  <a:latin typeface="Arial"/>
                </a:rPr>
                <a:t>The Productivity Formula = Efficiency x Effectiveness x Utilization </a:t>
              </a:r>
              <a:endParaRPr lang="en-US" sz="1200" dirty="0">
                <a:solidFill>
                  <a:srgbClr val="FFFFFF"/>
                </a:solidFill>
                <a:latin typeface="Arial"/>
              </a:endParaRPr>
            </a:p>
          </p:txBody>
        </p:sp>
      </p:grpSp>
      <p:grpSp>
        <p:nvGrpSpPr>
          <p:cNvPr id="14" name="Group 2"/>
          <p:cNvGrpSpPr/>
          <p:nvPr/>
        </p:nvGrpSpPr>
        <p:grpSpPr>
          <a:xfrm>
            <a:off x="152400" y="1828800"/>
            <a:ext cx="4343400" cy="2293620"/>
            <a:chOff x="152400" y="1828800"/>
            <a:chExt cx="4343400" cy="2293620"/>
          </a:xfrm>
        </p:grpSpPr>
        <p:sp>
          <p:nvSpPr>
            <p:cNvPr id="4" name="Rectangle 3"/>
            <p:cNvSpPr/>
            <p:nvPr>
              <p:custDataLst>
                <p:tags r:id="rId11"/>
              </p:custDataLst>
            </p:nvPr>
          </p:nvSpPr>
          <p:spPr bwMode="auto">
            <a:xfrm>
              <a:off x="152400" y="1828800"/>
              <a:ext cx="4343400"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00000"/>
                </a:lnSpc>
              </a:pPr>
              <a:r>
                <a:rPr lang="en-US" sz="1200" b="1" dirty="0">
                  <a:solidFill>
                    <a:srgbClr val="FFFFFF"/>
                  </a:solidFill>
                  <a:latin typeface="Arial"/>
                </a:rPr>
                <a:t>Efficiency = Connects Per Hour</a:t>
              </a:r>
            </a:p>
          </p:txBody>
        </p:sp>
        <p:sp>
          <p:nvSpPr>
            <p:cNvPr id="6" name="Rectangle 5"/>
            <p:cNvSpPr/>
            <p:nvPr>
              <p:custDataLst>
                <p:tags r:id="rId12"/>
              </p:custDataLst>
            </p:nvPr>
          </p:nvSpPr>
          <p:spPr bwMode="auto">
            <a:xfrm>
              <a:off x="152400" y="2133600"/>
              <a:ext cx="4343400" cy="19888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00000"/>
                </a:lnSpc>
              </a:pPr>
              <a:endParaRPr lang="en-US" dirty="0">
                <a:solidFill>
                  <a:srgbClr val="F8F8F8"/>
                </a:solidFill>
                <a:latin typeface="Arial"/>
              </a:endParaRPr>
            </a:p>
          </p:txBody>
        </p:sp>
        <p:sp>
          <p:nvSpPr>
            <p:cNvPr id="161" name="TextBox 160"/>
            <p:cNvSpPr txBox="1"/>
            <p:nvPr/>
          </p:nvSpPr>
          <p:spPr>
            <a:xfrm>
              <a:off x="152400" y="2202110"/>
              <a:ext cx="2133600" cy="1913344"/>
            </a:xfrm>
            <a:prstGeom prst="rect">
              <a:avLst/>
            </a:prstGeom>
            <a:noFill/>
          </p:spPr>
          <p:txBody>
            <a:bodyPr wrap="square" rtlCol="0">
              <a:spAutoFit/>
            </a:bodyPr>
            <a:lstStyle/>
            <a:p>
              <a:pPr marL="228600" indent="-228600" fontAlgn="auto">
                <a:spcBef>
                  <a:spcPts val="500"/>
                </a:spcBef>
                <a:spcAft>
                  <a:spcPts val="0"/>
                </a:spcAft>
                <a:buClr>
                  <a:srgbClr val="FF8C00"/>
                </a:buClr>
                <a:buSzPct val="90000"/>
                <a:buFont typeface="Webdings" pitchFamily="18" charset="2"/>
                <a:buChar char="4"/>
              </a:pPr>
              <a:r>
                <a:rPr lang="en-US" sz="1100" b="1" dirty="0">
                  <a:solidFill>
                    <a:srgbClr val="323232"/>
                  </a:solidFill>
                  <a:latin typeface="Arial"/>
                </a:rPr>
                <a:t>How is </a:t>
              </a:r>
              <a:r>
                <a:rPr lang="en-US" sz="1100" b="1" dirty="0" smtClean="0">
                  <a:solidFill>
                    <a:srgbClr val="323232"/>
                  </a:solidFill>
                  <a:latin typeface="Arial"/>
                </a:rPr>
                <a:t>system </a:t>
              </a:r>
              <a:r>
                <a:rPr lang="en-US" sz="1100" b="1" dirty="0">
                  <a:solidFill>
                    <a:srgbClr val="323232"/>
                  </a:solidFill>
                  <a:latin typeface="Arial"/>
                </a:rPr>
                <a:t>performing as measured by Agent Idle Time?</a:t>
              </a:r>
            </a:p>
            <a:p>
              <a:pPr marL="228600" indent="-228600" fontAlgn="auto">
                <a:spcBef>
                  <a:spcPts val="500"/>
                </a:spcBef>
                <a:spcAft>
                  <a:spcPts val="0"/>
                </a:spcAft>
                <a:buClr>
                  <a:srgbClr val="FF8C00"/>
                </a:buClr>
                <a:buSzPct val="90000"/>
                <a:buFont typeface="Webdings" pitchFamily="18" charset="2"/>
                <a:buChar char="4"/>
              </a:pPr>
              <a:r>
                <a:rPr lang="en-US" sz="1100" b="1" dirty="0" smtClean="0">
                  <a:solidFill>
                    <a:srgbClr val="323232"/>
                  </a:solidFill>
                  <a:latin typeface="Arial"/>
                </a:rPr>
                <a:t>How </a:t>
              </a:r>
              <a:r>
                <a:rPr lang="en-US" sz="1100" b="1" dirty="0">
                  <a:solidFill>
                    <a:srgbClr val="323232"/>
                  </a:solidFill>
                  <a:latin typeface="Arial"/>
                </a:rPr>
                <a:t>fast do </a:t>
              </a:r>
              <a:r>
                <a:rPr lang="en-US" sz="1100" b="1" dirty="0" smtClean="0">
                  <a:solidFill>
                    <a:srgbClr val="323232"/>
                  </a:solidFill>
                  <a:latin typeface="Arial"/>
                </a:rPr>
                <a:t>agents </a:t>
              </a:r>
              <a:r>
                <a:rPr lang="en-US" sz="1100" b="1" dirty="0">
                  <a:solidFill>
                    <a:srgbClr val="323232"/>
                  </a:solidFill>
                  <a:latin typeface="Arial"/>
                </a:rPr>
                <a:t>complete connects as measured by Talk Time and Update Time?</a:t>
              </a:r>
            </a:p>
            <a:p>
              <a:pPr marL="228600" indent="-228600" fontAlgn="auto">
                <a:spcBef>
                  <a:spcPts val="500"/>
                </a:spcBef>
                <a:spcAft>
                  <a:spcPts val="0"/>
                </a:spcAft>
                <a:buClr>
                  <a:srgbClr val="FF8C00"/>
                </a:buClr>
                <a:buSzPct val="90000"/>
                <a:buFont typeface="Webdings" pitchFamily="18" charset="2"/>
                <a:buChar char="4"/>
              </a:pPr>
              <a:r>
                <a:rPr lang="en-US" sz="1100" b="1" dirty="0">
                  <a:solidFill>
                    <a:srgbClr val="323232"/>
                  </a:solidFill>
                  <a:latin typeface="Arial"/>
                </a:rPr>
                <a:t>Together these three times are used to derive Connects Per Hour</a:t>
              </a:r>
            </a:p>
          </p:txBody>
        </p:sp>
        <p:graphicFrame>
          <p:nvGraphicFramePr>
            <p:cNvPr id="121" name="Diagram 120"/>
            <p:cNvGraphicFramePr/>
            <p:nvPr>
              <p:extLst>
                <p:ext uri="{D42A27DB-BD31-4B8C-83A1-F6EECF244321}">
                  <p14:modId xmlns="" xmlns:p14="http://schemas.microsoft.com/office/powerpoint/2010/main" val="1241767118"/>
                </p:ext>
              </p:extLst>
            </p:nvPr>
          </p:nvGraphicFramePr>
          <p:xfrm>
            <a:off x="2514600" y="2209800"/>
            <a:ext cx="1600200" cy="12700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32" name="Rounded Rectangle 131"/>
            <p:cNvSpPr/>
            <p:nvPr/>
          </p:nvSpPr>
          <p:spPr bwMode="auto">
            <a:xfrm>
              <a:off x="2375756" y="2857872"/>
              <a:ext cx="1800200" cy="1219200"/>
            </a:xfrm>
            <a:prstGeom prst="roundRect">
              <a:avLst/>
            </a:prstGeom>
            <a:gradFill>
              <a:gsLst>
                <a:gs pos="0">
                  <a:schemeClr val="accent1">
                    <a:lumMod val="75000"/>
                    <a:alpha val="36000"/>
                  </a:schemeClr>
                </a:gs>
                <a:gs pos="67000">
                  <a:schemeClr val="accent1">
                    <a:alpha val="0"/>
                  </a:schemeClr>
                </a:gs>
              </a:gsLst>
              <a:lin ang="16200000" scaled="0"/>
            </a:gradFill>
            <a:ln w="9525" cap="flat" cmpd="sng" algn="ctr">
              <a:noFill/>
              <a:prstDash val="solid"/>
              <a:round/>
              <a:headEnd type="none" w="med" len="med"/>
              <a:tailEnd type="none" w="med" len="med"/>
            </a:ln>
            <a:effectLst/>
          </p:spPr>
          <p:txBody>
            <a:bodyPr lIns="0" tIns="0" rIns="0" bIns="0"/>
            <a:lstStyle/>
            <a:p>
              <a:pPr fontAlgn="auto">
                <a:lnSpc>
                  <a:spcPct val="100000"/>
                </a:lnSpc>
                <a:spcBef>
                  <a:spcPts val="0"/>
                </a:spcBef>
                <a:spcAft>
                  <a:spcPts val="0"/>
                </a:spcAft>
                <a:defRPr/>
              </a:pPr>
              <a:endParaRPr lang="en-US" sz="800" dirty="0">
                <a:solidFill>
                  <a:srgbClr val="323232"/>
                </a:solidFill>
                <a:latin typeface="Arial"/>
              </a:endParaRPr>
            </a:p>
          </p:txBody>
        </p:sp>
        <p:sp>
          <p:nvSpPr>
            <p:cNvPr id="151" name="Rectangle 163"/>
            <p:cNvSpPr>
              <a:spLocks noChangeArrowheads="1"/>
            </p:cNvSpPr>
            <p:nvPr/>
          </p:nvSpPr>
          <p:spPr bwMode="auto">
            <a:xfrm>
              <a:off x="2375756" y="3405190"/>
              <a:ext cx="1800200" cy="707886"/>
            </a:xfrm>
            <a:prstGeom prst="rect">
              <a:avLst/>
            </a:prstGeom>
            <a:noFill/>
            <a:ln w="9525">
              <a:noFill/>
              <a:miter lim="800000"/>
              <a:headEnd/>
              <a:tailEnd/>
            </a:ln>
          </p:spPr>
          <p:txBody>
            <a:bodyPr wrap="square">
              <a:spAutoFit/>
            </a:bodyPr>
            <a:lstStyle/>
            <a:p>
              <a:pPr algn="ctr" eaLnBrk="0" fontAlgn="auto" hangingPunct="0">
                <a:lnSpc>
                  <a:spcPct val="100000"/>
                </a:lnSpc>
                <a:spcBef>
                  <a:spcPct val="30000"/>
                </a:spcBef>
                <a:spcAft>
                  <a:spcPts val="0"/>
                </a:spcAft>
                <a:buClr>
                  <a:srgbClr val="FF8C00"/>
                </a:buClr>
                <a:buSzPct val="90000"/>
              </a:pPr>
              <a:r>
                <a:rPr lang="en-US" sz="1000" b="1" dirty="0">
                  <a:solidFill>
                    <a:srgbClr val="323232"/>
                  </a:solidFill>
                  <a:latin typeface="Arial"/>
                </a:rPr>
                <a:t>Proactive Contact's patented dialing algorithms minimize agent idle time  </a:t>
              </a:r>
            </a:p>
          </p:txBody>
        </p:sp>
      </p:grpSp>
      <p:grpSp>
        <p:nvGrpSpPr>
          <p:cNvPr id="16" name="Group 15"/>
          <p:cNvGrpSpPr/>
          <p:nvPr/>
        </p:nvGrpSpPr>
        <p:grpSpPr>
          <a:xfrm>
            <a:off x="4572000" y="1828800"/>
            <a:ext cx="4419600" cy="2293620"/>
            <a:chOff x="4572000" y="1828800"/>
            <a:chExt cx="4419600" cy="2293620"/>
          </a:xfrm>
        </p:grpSpPr>
        <p:sp>
          <p:nvSpPr>
            <p:cNvPr id="5" name="Rectangle 4"/>
            <p:cNvSpPr/>
            <p:nvPr>
              <p:custDataLst>
                <p:tags r:id="rId9"/>
              </p:custDataLst>
            </p:nvPr>
          </p:nvSpPr>
          <p:spPr bwMode="auto">
            <a:xfrm>
              <a:off x="4572000" y="1828800"/>
              <a:ext cx="4419600"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00000"/>
                </a:lnSpc>
              </a:pPr>
              <a:r>
                <a:rPr lang="en-US" sz="1200" b="1" dirty="0">
                  <a:solidFill>
                    <a:srgbClr val="FFFFFF"/>
                  </a:solidFill>
                  <a:latin typeface="Arial"/>
                </a:rPr>
                <a:t>Effectiveness = Right Party Contact Rate</a:t>
              </a:r>
            </a:p>
          </p:txBody>
        </p:sp>
        <p:sp>
          <p:nvSpPr>
            <p:cNvPr id="7" name="Rectangle 6"/>
            <p:cNvSpPr/>
            <p:nvPr>
              <p:custDataLst>
                <p:tags r:id="rId10"/>
              </p:custDataLst>
            </p:nvPr>
          </p:nvSpPr>
          <p:spPr bwMode="auto">
            <a:xfrm>
              <a:off x="4572000" y="2133600"/>
              <a:ext cx="4419600" cy="19888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00000"/>
                </a:lnSpc>
              </a:pPr>
              <a:endParaRPr lang="en-US" dirty="0">
                <a:solidFill>
                  <a:srgbClr val="F8F8F8"/>
                </a:solidFill>
                <a:latin typeface="Arial"/>
              </a:endParaRPr>
            </a:p>
          </p:txBody>
        </p:sp>
        <p:sp>
          <p:nvSpPr>
            <p:cNvPr id="123" name="TextBox 122"/>
            <p:cNvSpPr txBox="1"/>
            <p:nvPr/>
          </p:nvSpPr>
          <p:spPr>
            <a:xfrm>
              <a:off x="4572000" y="2243356"/>
              <a:ext cx="1981200" cy="1744067"/>
            </a:xfrm>
            <a:prstGeom prst="rect">
              <a:avLst/>
            </a:prstGeom>
            <a:noFill/>
          </p:spPr>
          <p:txBody>
            <a:bodyPr wrap="square" rtlCol="0">
              <a:spAutoFit/>
            </a:bodyPr>
            <a:lstStyle/>
            <a:p>
              <a:pPr marL="228600" indent="-228600" fontAlgn="auto">
                <a:spcBef>
                  <a:spcPts val="500"/>
                </a:spcBef>
                <a:spcAft>
                  <a:spcPts val="0"/>
                </a:spcAft>
                <a:buClr>
                  <a:srgbClr val="FF8C00"/>
                </a:buClr>
                <a:buSzPct val="90000"/>
                <a:buFont typeface="Webdings" pitchFamily="18" charset="2"/>
                <a:buChar char="4"/>
              </a:pPr>
              <a:r>
                <a:rPr lang="en-US" sz="1100" b="1" dirty="0">
                  <a:solidFill>
                    <a:srgbClr val="323232"/>
                  </a:solidFill>
                  <a:latin typeface="Arial"/>
                </a:rPr>
                <a:t>How accurate and how fast is </a:t>
              </a:r>
              <a:r>
                <a:rPr lang="en-US" sz="1100" b="1" dirty="0" smtClean="0">
                  <a:solidFill>
                    <a:srgbClr val="323232"/>
                  </a:solidFill>
                  <a:latin typeface="Arial"/>
                </a:rPr>
                <a:t>system's </a:t>
              </a:r>
              <a:r>
                <a:rPr lang="en-US" sz="1100" b="1" dirty="0">
                  <a:solidFill>
                    <a:srgbClr val="323232"/>
                  </a:solidFill>
                  <a:latin typeface="Arial"/>
                </a:rPr>
                <a:t>Call Progress Analysis?</a:t>
              </a:r>
            </a:p>
            <a:p>
              <a:pPr marL="228600" indent="-228600" fontAlgn="auto">
                <a:spcBef>
                  <a:spcPts val="500"/>
                </a:spcBef>
                <a:spcAft>
                  <a:spcPts val="0"/>
                </a:spcAft>
                <a:buClr>
                  <a:srgbClr val="FF8C00"/>
                </a:buClr>
                <a:buSzPct val="90000"/>
                <a:buFont typeface="Webdings" pitchFamily="18" charset="2"/>
                <a:buChar char="4"/>
              </a:pPr>
              <a:r>
                <a:rPr lang="en-US" sz="1100" b="1" dirty="0">
                  <a:solidFill>
                    <a:srgbClr val="323232"/>
                  </a:solidFill>
                  <a:latin typeface="Arial"/>
                </a:rPr>
                <a:t>How well are </a:t>
              </a:r>
              <a:r>
                <a:rPr lang="en-US" sz="1100" b="1" dirty="0" smtClean="0">
                  <a:solidFill>
                    <a:srgbClr val="323232"/>
                  </a:solidFill>
                  <a:latin typeface="Arial"/>
                </a:rPr>
                <a:t>calls </a:t>
              </a:r>
              <a:r>
                <a:rPr lang="en-US" sz="1100" b="1" dirty="0">
                  <a:solidFill>
                    <a:srgbClr val="323232"/>
                  </a:solidFill>
                  <a:latin typeface="Arial"/>
                </a:rPr>
                <a:t>targeted?</a:t>
              </a:r>
            </a:p>
            <a:p>
              <a:pPr marL="228600" indent="-228600" fontAlgn="auto">
                <a:spcBef>
                  <a:spcPts val="500"/>
                </a:spcBef>
                <a:spcAft>
                  <a:spcPts val="0"/>
                </a:spcAft>
                <a:buClr>
                  <a:srgbClr val="FF8C00"/>
                </a:buClr>
                <a:buSzPct val="90000"/>
                <a:buFont typeface="Webdings" pitchFamily="18" charset="2"/>
                <a:buChar char="4"/>
              </a:pPr>
              <a:r>
                <a:rPr lang="en-US" sz="1100" b="1" dirty="0">
                  <a:solidFill>
                    <a:srgbClr val="323232"/>
                  </a:solidFill>
                  <a:latin typeface="Arial"/>
                </a:rPr>
                <a:t>Effectiveness is ultimately measured by </a:t>
              </a:r>
              <a:r>
                <a:rPr lang="en-US" sz="1100" b="1" dirty="0" smtClean="0">
                  <a:solidFill>
                    <a:srgbClr val="323232"/>
                  </a:solidFill>
                  <a:latin typeface="Arial"/>
                </a:rPr>
                <a:t>Right </a:t>
              </a:r>
              <a:r>
                <a:rPr lang="en-US" sz="1100" b="1" dirty="0">
                  <a:solidFill>
                    <a:srgbClr val="323232"/>
                  </a:solidFill>
                  <a:latin typeface="Arial"/>
                </a:rPr>
                <a:t>Party Contact Rate</a:t>
              </a:r>
            </a:p>
          </p:txBody>
        </p:sp>
        <p:sp>
          <p:nvSpPr>
            <p:cNvPr id="170" name="Oval 169"/>
            <p:cNvSpPr/>
            <p:nvPr/>
          </p:nvSpPr>
          <p:spPr>
            <a:xfrm>
              <a:off x="6400800" y="2209800"/>
              <a:ext cx="2438400" cy="1828800"/>
            </a:xfrm>
            <a:prstGeom prst="ellipse">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fontAlgn="auto">
                <a:lnSpc>
                  <a:spcPct val="100000"/>
                </a:lnSpc>
                <a:spcBef>
                  <a:spcPts val="0"/>
                </a:spcBef>
                <a:spcAft>
                  <a:spcPts val="0"/>
                </a:spcAft>
              </a:pPr>
              <a:r>
                <a:rPr lang="en-US" sz="1100" dirty="0">
                  <a:solidFill>
                    <a:srgbClr val="323232"/>
                  </a:solidFill>
                </a:rPr>
                <a:t>In testing performed by an independent laboratory – IQ Services – Proactive Contact accurately diagnosed </a:t>
              </a:r>
              <a:r>
                <a:rPr lang="en-US" sz="1100" b="1" dirty="0">
                  <a:solidFill>
                    <a:srgbClr val="FF0000"/>
                  </a:solidFill>
                </a:rPr>
                <a:t>98.9%</a:t>
              </a:r>
              <a:r>
                <a:rPr lang="en-US" sz="1100" dirty="0">
                  <a:solidFill>
                    <a:srgbClr val="323232"/>
                  </a:solidFill>
                </a:rPr>
                <a:t> of total calls and transferred 98% to an agent in under 2 seconds</a:t>
              </a:r>
            </a:p>
          </p:txBody>
        </p:sp>
      </p:grpSp>
      <p:grpSp>
        <p:nvGrpSpPr>
          <p:cNvPr id="17" name="Group 17"/>
          <p:cNvGrpSpPr/>
          <p:nvPr/>
        </p:nvGrpSpPr>
        <p:grpSpPr>
          <a:xfrm>
            <a:off x="4572000" y="4191000"/>
            <a:ext cx="4419600" cy="2362200"/>
            <a:chOff x="4572000" y="4191000"/>
            <a:chExt cx="4419600" cy="2362200"/>
          </a:xfrm>
        </p:grpSpPr>
        <p:sp>
          <p:nvSpPr>
            <p:cNvPr id="9" name="Rectangle 8"/>
            <p:cNvSpPr/>
            <p:nvPr>
              <p:custDataLst>
                <p:tags r:id="rId7"/>
              </p:custDataLst>
            </p:nvPr>
          </p:nvSpPr>
          <p:spPr bwMode="auto">
            <a:xfrm>
              <a:off x="4572000" y="4191000"/>
              <a:ext cx="4419600"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00000"/>
                </a:lnSpc>
              </a:pPr>
              <a:r>
                <a:rPr lang="en-US" sz="1200" b="1" dirty="0">
                  <a:solidFill>
                    <a:srgbClr val="FFFFFF"/>
                  </a:solidFill>
                  <a:latin typeface="Arial"/>
                </a:rPr>
                <a:t>Example</a:t>
              </a:r>
            </a:p>
          </p:txBody>
        </p:sp>
        <p:sp>
          <p:nvSpPr>
            <p:cNvPr id="11" name="Rectangle 10"/>
            <p:cNvSpPr/>
            <p:nvPr>
              <p:custDataLst>
                <p:tags r:id="rId8"/>
              </p:custDataLst>
            </p:nvPr>
          </p:nvSpPr>
          <p:spPr bwMode="auto">
            <a:xfrm>
              <a:off x="4572000" y="4495800"/>
              <a:ext cx="4419600" cy="2057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00000"/>
                </a:lnSpc>
              </a:pPr>
              <a:endParaRPr lang="en-US" dirty="0">
                <a:solidFill>
                  <a:srgbClr val="F8F8F8"/>
                </a:solidFill>
                <a:latin typeface="Arial"/>
              </a:endParaRPr>
            </a:p>
          </p:txBody>
        </p:sp>
        <p:sp>
          <p:nvSpPr>
            <p:cNvPr id="174" name="Rectangle 173"/>
            <p:cNvSpPr/>
            <p:nvPr/>
          </p:nvSpPr>
          <p:spPr>
            <a:xfrm>
              <a:off x="4644008" y="4581128"/>
              <a:ext cx="4284476" cy="1338828"/>
            </a:xfrm>
            <a:prstGeom prst="rect">
              <a:avLst/>
            </a:prstGeom>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just">
                <a:lnSpc>
                  <a:spcPct val="100000"/>
                </a:lnSpc>
                <a:tabLst>
                  <a:tab pos="3200400" algn="r"/>
                  <a:tab pos="5029200" algn="r"/>
                </a:tabLst>
              </a:pPr>
              <a:r>
                <a:rPr lang="en-US" sz="1200" dirty="0">
                  <a:solidFill>
                    <a:srgbClr val="323232"/>
                  </a:solidFill>
                  <a:ea typeface="Times New Roman" pitchFamily="18" charset="0"/>
                </a:rPr>
                <a:t>	</a:t>
              </a:r>
              <a:r>
                <a:rPr lang="en-US" sz="1200" b="1" u="sng" dirty="0">
                  <a:solidFill>
                    <a:srgbClr val="323232"/>
                  </a:solidFill>
                  <a:ea typeface="Times New Roman" pitchFamily="18" charset="0"/>
                </a:rPr>
                <a:t>Other Dialer</a:t>
              </a:r>
              <a:r>
                <a:rPr lang="en-US" sz="1200" b="1" dirty="0">
                  <a:solidFill>
                    <a:srgbClr val="323232"/>
                  </a:solidFill>
                  <a:ea typeface="Times New Roman" pitchFamily="18" charset="0"/>
                </a:rPr>
                <a:t>	</a:t>
              </a:r>
              <a:r>
                <a:rPr lang="en-US" sz="1200" b="1" u="sng" dirty="0">
                  <a:solidFill>
                    <a:srgbClr val="323232"/>
                  </a:solidFill>
                  <a:ea typeface="Times New Roman" pitchFamily="18" charset="0"/>
                </a:rPr>
                <a:t>P</a:t>
              </a:r>
              <a:r>
                <a:rPr lang="en-US" sz="1200" b="1" u="sng" dirty="0" smtClean="0">
                  <a:solidFill>
                    <a:srgbClr val="323232"/>
                  </a:solidFill>
                  <a:ea typeface="Times New Roman" pitchFamily="18" charset="0"/>
                </a:rPr>
                <a:t>C</a:t>
              </a:r>
              <a:endParaRPr lang="en-US" sz="1200" b="1" dirty="0">
                <a:solidFill>
                  <a:srgbClr val="323232"/>
                </a:solidFill>
              </a:endParaRPr>
            </a:p>
            <a:p>
              <a:pPr algn="just" eaLnBrk="0" hangingPunct="0">
                <a:lnSpc>
                  <a:spcPct val="100000"/>
                </a:lnSpc>
                <a:tabLst>
                  <a:tab pos="3200400" algn="r"/>
                  <a:tab pos="5029200" algn="r"/>
                </a:tabLst>
              </a:pPr>
              <a:r>
                <a:rPr lang="en-US" sz="1200" dirty="0">
                  <a:solidFill>
                    <a:srgbClr val="323232"/>
                  </a:solidFill>
                  <a:ea typeface="Times New Roman" pitchFamily="18" charset="0"/>
                </a:rPr>
                <a:t>Connects Per Hour	30	31</a:t>
              </a:r>
              <a:endParaRPr lang="en-US" sz="900" dirty="0">
                <a:solidFill>
                  <a:srgbClr val="323232"/>
                </a:solidFill>
              </a:endParaRPr>
            </a:p>
            <a:p>
              <a:pPr algn="just" eaLnBrk="0" hangingPunct="0">
                <a:lnSpc>
                  <a:spcPct val="100000"/>
                </a:lnSpc>
                <a:tabLst>
                  <a:tab pos="3200400" algn="r"/>
                  <a:tab pos="5029200" algn="r"/>
                </a:tabLst>
              </a:pPr>
              <a:r>
                <a:rPr lang="en-US" sz="1200" dirty="0">
                  <a:solidFill>
                    <a:srgbClr val="323232"/>
                  </a:solidFill>
                  <a:ea typeface="Times New Roman" pitchFamily="18" charset="0"/>
                </a:rPr>
                <a:t>Right Person Contact Rate	30%	32%</a:t>
              </a:r>
              <a:endParaRPr lang="en-US" sz="900" dirty="0">
                <a:solidFill>
                  <a:srgbClr val="323232"/>
                </a:solidFill>
              </a:endParaRPr>
            </a:p>
            <a:p>
              <a:pPr algn="just" eaLnBrk="0" hangingPunct="0">
                <a:lnSpc>
                  <a:spcPct val="100000"/>
                </a:lnSpc>
                <a:tabLst>
                  <a:tab pos="3200400" algn="r"/>
                  <a:tab pos="5029200" algn="r"/>
                </a:tabLst>
              </a:pPr>
              <a:r>
                <a:rPr lang="en-US" sz="1200" dirty="0">
                  <a:solidFill>
                    <a:srgbClr val="323232"/>
                  </a:solidFill>
                  <a:ea typeface="Times New Roman" pitchFamily="18" charset="0"/>
                </a:rPr>
                <a:t>Actual Monthly Agent Hours	10,000	10,100</a:t>
              </a:r>
              <a:endParaRPr lang="en-US" sz="900" dirty="0">
                <a:solidFill>
                  <a:srgbClr val="323232"/>
                </a:solidFill>
              </a:endParaRPr>
            </a:p>
            <a:p>
              <a:pPr algn="just" eaLnBrk="0" hangingPunct="0">
                <a:lnSpc>
                  <a:spcPct val="100000"/>
                </a:lnSpc>
                <a:tabLst>
                  <a:tab pos="3200400" algn="r"/>
                  <a:tab pos="5029200" algn="r"/>
                </a:tabLst>
              </a:pPr>
              <a:r>
                <a:rPr lang="en-US" sz="1200" dirty="0">
                  <a:solidFill>
                    <a:srgbClr val="323232"/>
                  </a:solidFill>
                  <a:ea typeface="Times New Roman" pitchFamily="18" charset="0"/>
                </a:rPr>
                <a:t>Monthly Right Person Contacts	</a:t>
              </a:r>
              <a:r>
                <a:rPr lang="en-US" sz="1200" b="1" dirty="0">
                  <a:solidFill>
                    <a:srgbClr val="323232"/>
                  </a:solidFill>
                  <a:ea typeface="Times New Roman" pitchFamily="18" charset="0"/>
                </a:rPr>
                <a:t>90,000	~100,000</a:t>
              </a:r>
            </a:p>
            <a:p>
              <a:pPr algn="just" eaLnBrk="0" hangingPunct="0">
                <a:lnSpc>
                  <a:spcPct val="100000"/>
                </a:lnSpc>
                <a:tabLst>
                  <a:tab pos="3200400" algn="r"/>
                  <a:tab pos="5029200" algn="r"/>
                </a:tabLst>
              </a:pPr>
              <a:endParaRPr lang="en-US" sz="900" dirty="0">
                <a:solidFill>
                  <a:srgbClr val="323232"/>
                </a:solidFill>
              </a:endParaRPr>
            </a:p>
            <a:p>
              <a:pPr algn="just" eaLnBrk="0" hangingPunct="0">
                <a:lnSpc>
                  <a:spcPct val="100000"/>
                </a:lnSpc>
                <a:tabLst>
                  <a:tab pos="3200400" algn="r"/>
                  <a:tab pos="5029200" algn="r"/>
                </a:tabLst>
              </a:pPr>
              <a:r>
                <a:rPr lang="en-US" sz="1200" dirty="0">
                  <a:solidFill>
                    <a:srgbClr val="323232"/>
                  </a:solidFill>
                  <a:ea typeface="Times New Roman" pitchFamily="18" charset="0"/>
                </a:rPr>
                <a:t>Right Person Contact Delta		~</a:t>
              </a:r>
              <a:r>
                <a:rPr lang="en-US" sz="1200" b="1" dirty="0">
                  <a:solidFill>
                    <a:srgbClr val="323232"/>
                  </a:solidFill>
                  <a:ea typeface="Times New Roman" pitchFamily="18" charset="0"/>
                </a:rPr>
                <a:t>10,000</a:t>
              </a:r>
              <a:endParaRPr lang="en-US" dirty="0">
                <a:solidFill>
                  <a:srgbClr val="323232"/>
                </a:solidFill>
              </a:endParaRPr>
            </a:p>
          </p:txBody>
        </p:sp>
        <p:sp>
          <p:nvSpPr>
            <p:cNvPr id="175" name="AutoShape 2"/>
            <p:cNvSpPr>
              <a:spLocks noChangeArrowheads="1"/>
            </p:cNvSpPr>
            <p:nvPr/>
          </p:nvSpPr>
          <p:spPr bwMode="auto">
            <a:xfrm>
              <a:off x="4644008" y="5985284"/>
              <a:ext cx="4284476" cy="465076"/>
            </a:xfrm>
            <a:prstGeom prst="roundRect">
              <a:avLst>
                <a:gd name="adj"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12700">
              <a:solidFill>
                <a:srgbClr val="95B3D7"/>
              </a:solidFill>
              <a:round/>
              <a:headEnd/>
              <a:tailEnd/>
            </a:ln>
            <a:effectLst>
              <a:outerShdw dist="28398" dir="3806097" algn="ctr" rotWithShape="0">
                <a:srgbClr val="243F60">
                  <a:alpha val="50000"/>
                </a:srgbClr>
              </a:outerShdw>
            </a:effectLst>
          </p:spPr>
          <p:txBody>
            <a:bodyPr/>
            <a:lstStyle/>
            <a:p>
              <a:pPr algn="ctr" fontAlgn="auto">
                <a:lnSpc>
                  <a:spcPct val="100000"/>
                </a:lnSpc>
                <a:spcBef>
                  <a:spcPts val="0"/>
                </a:spcBef>
                <a:spcAft>
                  <a:spcPts val="0"/>
                </a:spcAft>
              </a:pPr>
              <a:r>
                <a:rPr lang="en-US" sz="1200" b="1" dirty="0">
                  <a:solidFill>
                    <a:schemeClr val="bg1"/>
                  </a:solidFill>
                  <a:latin typeface="Arial"/>
                </a:rPr>
                <a:t>Proactive Contact Drives ~10K more Right Party Contacts Per Month</a:t>
              </a:r>
            </a:p>
          </p:txBody>
        </p:sp>
      </p:grpSp>
      <p:grpSp>
        <p:nvGrpSpPr>
          <p:cNvPr id="18" name="Group 16"/>
          <p:cNvGrpSpPr/>
          <p:nvPr/>
        </p:nvGrpSpPr>
        <p:grpSpPr>
          <a:xfrm>
            <a:off x="152400" y="4191000"/>
            <a:ext cx="4416070" cy="3101975"/>
            <a:chOff x="152400" y="4191000"/>
            <a:chExt cx="4416070" cy="3101975"/>
          </a:xfrm>
        </p:grpSpPr>
        <p:sp>
          <p:nvSpPr>
            <p:cNvPr id="8" name="Rectangle 7"/>
            <p:cNvSpPr/>
            <p:nvPr>
              <p:custDataLst>
                <p:tags r:id="rId4"/>
              </p:custDataLst>
            </p:nvPr>
          </p:nvSpPr>
          <p:spPr bwMode="auto">
            <a:xfrm>
              <a:off x="152400" y="4191000"/>
              <a:ext cx="4343400" cy="304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00000"/>
                </a:lnSpc>
              </a:pPr>
              <a:r>
                <a:rPr lang="en-US" sz="1200" b="1" dirty="0">
                  <a:solidFill>
                    <a:srgbClr val="FFFFFF"/>
                  </a:solidFill>
                  <a:latin typeface="Arial"/>
                </a:rPr>
                <a:t>Utilization = Actual Agent Hours</a:t>
              </a:r>
            </a:p>
          </p:txBody>
        </p:sp>
        <p:sp>
          <p:nvSpPr>
            <p:cNvPr id="10" name="Rectangle 9"/>
            <p:cNvSpPr/>
            <p:nvPr>
              <p:custDataLst>
                <p:tags r:id="rId5"/>
              </p:custDataLst>
            </p:nvPr>
          </p:nvSpPr>
          <p:spPr bwMode="auto">
            <a:xfrm>
              <a:off x="152400" y="4495800"/>
              <a:ext cx="4343400" cy="2057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00000"/>
                </a:lnSpc>
              </a:pPr>
              <a:endParaRPr lang="en-US" dirty="0">
                <a:solidFill>
                  <a:srgbClr val="F8F8F8"/>
                </a:solidFill>
                <a:latin typeface="Arial"/>
              </a:endParaRPr>
            </a:p>
          </p:txBody>
        </p:sp>
        <p:sp>
          <p:nvSpPr>
            <p:cNvPr id="15" name="Rectangle 6"/>
            <p:cNvSpPr txBox="1">
              <a:spLocks noChangeArrowheads="1"/>
            </p:cNvSpPr>
            <p:nvPr>
              <p:custDataLst>
                <p:tags r:id="rId6"/>
              </p:custDataLst>
            </p:nvPr>
          </p:nvSpPr>
          <p:spPr bwMode="auto">
            <a:xfrm>
              <a:off x="2132012" y="7048500"/>
              <a:ext cx="2133600" cy="244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algn="r" fontAlgn="auto">
                <a:lnSpc>
                  <a:spcPct val="100000"/>
                </a:lnSpc>
                <a:spcBef>
                  <a:spcPts val="0"/>
                </a:spcBef>
                <a:spcAft>
                  <a:spcPts val="0"/>
                </a:spcAft>
                <a:defRPr/>
              </a:pPr>
              <a:fld id="{CBAF0003-4A02-4206-B7DB-6A8B66D91266}" type="slidenum">
                <a:rPr lang="en-US" sz="1000">
                  <a:solidFill>
                    <a:srgbClr val="969696"/>
                  </a:solidFill>
                  <a:latin typeface="Arial"/>
                </a:rPr>
                <a:pPr algn="r" fontAlgn="auto">
                  <a:lnSpc>
                    <a:spcPct val="100000"/>
                  </a:lnSpc>
                  <a:spcBef>
                    <a:spcPts val="0"/>
                  </a:spcBef>
                  <a:spcAft>
                    <a:spcPts val="0"/>
                  </a:spcAft>
                  <a:defRPr/>
                </a:pPr>
                <a:t>7</a:t>
              </a:fld>
              <a:endParaRPr lang="en-US" sz="1000" dirty="0">
                <a:solidFill>
                  <a:srgbClr val="969696"/>
                </a:solidFill>
                <a:latin typeface="Arial"/>
              </a:endParaRPr>
            </a:p>
          </p:txBody>
        </p:sp>
        <p:sp>
          <p:nvSpPr>
            <p:cNvPr id="172" name="AutoShape 43"/>
            <p:cNvSpPr>
              <a:spLocks noChangeArrowheads="1"/>
            </p:cNvSpPr>
            <p:nvPr/>
          </p:nvSpPr>
          <p:spPr bwMode="auto">
            <a:xfrm>
              <a:off x="1688150" y="4498729"/>
              <a:ext cx="2880320" cy="1981200"/>
            </a:xfrm>
            <a:prstGeom prst="irregularSeal2">
              <a:avLst/>
            </a:prstGeom>
            <a:solidFill>
              <a:srgbClr val="BDD3FF"/>
            </a:solidFill>
            <a:ln>
              <a:headEnd/>
              <a:tailEnd/>
            </a:ln>
          </p:spPr>
          <p:style>
            <a:lnRef idx="1">
              <a:schemeClr val="accent5"/>
            </a:lnRef>
            <a:fillRef idx="3">
              <a:schemeClr val="accent5"/>
            </a:fillRef>
            <a:effectRef idx="2">
              <a:schemeClr val="accent5"/>
            </a:effectRef>
            <a:fontRef idx="minor">
              <a:schemeClr val="lt1"/>
            </a:fontRef>
          </p:style>
          <p:txBody>
            <a:bodyPr wrap="square" anchor="ctr"/>
            <a:lstStyle/>
            <a:p>
              <a:pPr algn="ctr" fontAlgn="auto">
                <a:lnSpc>
                  <a:spcPct val="100000"/>
                </a:lnSpc>
                <a:spcBef>
                  <a:spcPts val="0"/>
                </a:spcBef>
                <a:spcAft>
                  <a:spcPts val="0"/>
                </a:spcAft>
                <a:defRPr/>
              </a:pPr>
              <a:endParaRPr lang="de-DE" sz="1100" b="1" dirty="0">
                <a:solidFill>
                  <a:srgbClr val="FFFFFF"/>
                </a:solidFill>
                <a:ea typeface="ＭＳ Ｐゴシック" pitchFamily="60" charset="-128"/>
              </a:endParaRPr>
            </a:p>
          </p:txBody>
        </p:sp>
        <p:sp>
          <p:nvSpPr>
            <p:cNvPr id="173" name="TextBox 172"/>
            <p:cNvSpPr txBox="1"/>
            <p:nvPr/>
          </p:nvSpPr>
          <p:spPr>
            <a:xfrm>
              <a:off x="2124300" y="5045077"/>
              <a:ext cx="1752600" cy="938719"/>
            </a:xfrm>
            <a:prstGeom prst="rect">
              <a:avLst/>
            </a:prstGeom>
            <a:noFill/>
          </p:spPr>
          <p:txBody>
            <a:bodyPr wrap="square" rtlCol="0">
              <a:spAutoFit/>
            </a:bodyPr>
            <a:lstStyle/>
            <a:p>
              <a:pPr algn="ctr" fontAlgn="auto">
                <a:lnSpc>
                  <a:spcPct val="100000"/>
                </a:lnSpc>
                <a:spcBef>
                  <a:spcPts val="0"/>
                </a:spcBef>
                <a:spcAft>
                  <a:spcPts val="0"/>
                </a:spcAft>
              </a:pPr>
              <a:r>
                <a:rPr lang="de-DE" sz="1100" b="1" dirty="0">
                  <a:solidFill>
                    <a:srgbClr val="323232"/>
                  </a:solidFill>
                  <a:latin typeface="Arial"/>
                  <a:ea typeface="ＭＳ Ｐゴシック" pitchFamily="60" charset="-128"/>
                </a:rPr>
                <a:t>Based on </a:t>
              </a:r>
              <a:r>
                <a:rPr lang="de-DE" sz="1100" b="1" dirty="0" smtClean="0">
                  <a:solidFill>
                    <a:srgbClr val="323232"/>
                  </a:solidFill>
                  <a:latin typeface="Arial"/>
                  <a:ea typeface="ＭＳ Ｐゴシック" pitchFamily="60" charset="-128"/>
                </a:rPr>
                <a:t>8 </a:t>
              </a:r>
              <a:r>
                <a:rPr lang="de-DE" sz="1100" b="1" dirty="0">
                  <a:solidFill>
                    <a:srgbClr val="323232"/>
                  </a:solidFill>
                  <a:latin typeface="Arial"/>
                  <a:ea typeface="ＭＳ Ｐゴシック" pitchFamily="60" charset="-128"/>
                </a:rPr>
                <a:t>years of service records Proactive Contact has an </a:t>
              </a:r>
              <a:r>
                <a:rPr lang="de-DE" sz="1100" b="1" dirty="0" smtClean="0">
                  <a:solidFill>
                    <a:srgbClr val="323232"/>
                  </a:solidFill>
                  <a:latin typeface="Arial"/>
                  <a:ea typeface="ＭＳ Ｐゴシック" pitchFamily="60" charset="-128"/>
                </a:rPr>
                <a:t>average </a:t>
              </a:r>
              <a:r>
                <a:rPr lang="de-DE" sz="1100" b="1" dirty="0">
                  <a:solidFill>
                    <a:srgbClr val="323232"/>
                  </a:solidFill>
                  <a:latin typeface="Arial"/>
                  <a:ea typeface="ＭＳ Ｐゴシック" pitchFamily="60" charset="-128"/>
                </a:rPr>
                <a:t>uptime of over 99.9%</a:t>
              </a:r>
              <a:endParaRPr lang="en-US" dirty="0">
                <a:solidFill>
                  <a:srgbClr val="323232"/>
                </a:solidFill>
                <a:latin typeface="Arial"/>
              </a:endParaRPr>
            </a:p>
          </p:txBody>
        </p:sp>
        <p:sp>
          <p:nvSpPr>
            <p:cNvPr id="128" name="TextBox 127"/>
            <p:cNvSpPr txBox="1"/>
            <p:nvPr/>
          </p:nvSpPr>
          <p:spPr>
            <a:xfrm>
              <a:off x="152400" y="4572000"/>
              <a:ext cx="1981200" cy="1977464"/>
            </a:xfrm>
            <a:prstGeom prst="rect">
              <a:avLst/>
            </a:prstGeom>
            <a:noFill/>
          </p:spPr>
          <p:txBody>
            <a:bodyPr wrap="square" rtlCol="0">
              <a:spAutoFit/>
            </a:bodyPr>
            <a:lstStyle/>
            <a:p>
              <a:pPr marL="228600" indent="-228600" fontAlgn="auto">
                <a:spcBef>
                  <a:spcPts val="500"/>
                </a:spcBef>
                <a:spcAft>
                  <a:spcPts val="0"/>
                </a:spcAft>
                <a:buClr>
                  <a:srgbClr val="FF8C00"/>
                </a:buClr>
                <a:buSzPct val="90000"/>
                <a:buFont typeface="Webdings" pitchFamily="18" charset="2"/>
                <a:buChar char="4"/>
              </a:pPr>
              <a:r>
                <a:rPr lang="en-US" sz="1100" b="1" dirty="0">
                  <a:solidFill>
                    <a:srgbClr val="323232"/>
                  </a:solidFill>
                  <a:latin typeface="Arial"/>
                </a:rPr>
                <a:t>How much is </a:t>
              </a:r>
              <a:r>
                <a:rPr lang="en-US" sz="1100" b="1" dirty="0" smtClean="0">
                  <a:solidFill>
                    <a:srgbClr val="323232"/>
                  </a:solidFill>
                  <a:latin typeface="Arial"/>
                </a:rPr>
                <a:t>system </a:t>
              </a:r>
              <a:r>
                <a:rPr lang="en-US" sz="1100" b="1" dirty="0">
                  <a:solidFill>
                    <a:srgbClr val="323232"/>
                  </a:solidFill>
                  <a:latin typeface="Arial"/>
                </a:rPr>
                <a:t>being used?</a:t>
              </a:r>
            </a:p>
            <a:p>
              <a:pPr marL="228600" indent="-228600" fontAlgn="auto">
                <a:spcBef>
                  <a:spcPts val="500"/>
                </a:spcBef>
                <a:spcAft>
                  <a:spcPts val="0"/>
                </a:spcAft>
                <a:buClr>
                  <a:srgbClr val="FF8C00"/>
                </a:buClr>
                <a:buSzPct val="90000"/>
                <a:buFont typeface="Webdings" pitchFamily="18" charset="2"/>
                <a:buChar char="4"/>
              </a:pPr>
              <a:r>
                <a:rPr lang="en-US" sz="1100" b="1" dirty="0">
                  <a:solidFill>
                    <a:srgbClr val="323232"/>
                  </a:solidFill>
                  <a:latin typeface="Arial"/>
                </a:rPr>
                <a:t>Ultimately measured by Actual Agent Hours</a:t>
              </a:r>
            </a:p>
            <a:p>
              <a:pPr marL="228600" indent="-228600" fontAlgn="auto">
                <a:spcBef>
                  <a:spcPts val="500"/>
                </a:spcBef>
                <a:spcAft>
                  <a:spcPts val="0"/>
                </a:spcAft>
                <a:buClr>
                  <a:srgbClr val="FF8C00"/>
                </a:buClr>
                <a:buSzPct val="90000"/>
                <a:buFont typeface="Webdings" pitchFamily="18" charset="2"/>
                <a:buChar char="4"/>
              </a:pPr>
              <a:r>
                <a:rPr lang="en-US" sz="1100" b="1" dirty="0">
                  <a:solidFill>
                    <a:srgbClr val="323232"/>
                  </a:solidFill>
                  <a:latin typeface="Arial"/>
                </a:rPr>
                <a:t>System uptime is critical</a:t>
              </a:r>
            </a:p>
            <a:p>
              <a:pPr marL="228600" indent="-228600" fontAlgn="auto">
                <a:spcBef>
                  <a:spcPts val="500"/>
                </a:spcBef>
                <a:spcAft>
                  <a:spcPts val="0"/>
                </a:spcAft>
                <a:buClr>
                  <a:srgbClr val="FF8C00"/>
                </a:buClr>
                <a:buSzPct val="90000"/>
                <a:buFont typeface="Webdings" pitchFamily="18" charset="2"/>
                <a:buChar char="4"/>
              </a:pPr>
              <a:r>
                <a:rPr lang="en-US" sz="1100" b="1" dirty="0">
                  <a:solidFill>
                    <a:srgbClr val="323232"/>
                  </a:solidFill>
                  <a:latin typeface="Arial"/>
                </a:rPr>
                <a:t>Features like Job Linking keep agents active in productive campaigns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1000"/>
                            </p:stCondLst>
                            <p:childTnLst>
                              <p:par>
                                <p:cTn id="9" presetID="10" presetClass="entr" presetSubtype="0" fill="hold" nodeType="afterEffect">
                                  <p:stCondLst>
                                    <p:cond delay="71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8600"/>
                            </p:stCondLst>
                            <p:childTnLst>
                              <p:par>
                                <p:cTn id="13" presetID="10" presetClass="entr" presetSubtype="0" fill="hold" nodeType="afterEffect">
                                  <p:stCondLst>
                                    <p:cond delay="39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3000"/>
                            </p:stCondLst>
                            <p:childTnLst>
                              <p:par>
                                <p:cTn id="17" presetID="10" presetClass="entr" presetSubtype="0" fill="hold" nodeType="afterEffect">
                                  <p:stCondLst>
                                    <p:cond delay="53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Introducing Avaya Proactive Contact</a:t>
            </a:r>
            <a:endParaRPr lang="en-US" dirty="0" smtClean="0"/>
          </a:p>
        </p:txBody>
      </p:sp>
      <p:sp>
        <p:nvSpPr>
          <p:cNvPr id="31747" name="Rectangle 3"/>
          <p:cNvSpPr>
            <a:spLocks noGrp="1" noChangeArrowheads="1"/>
          </p:cNvSpPr>
          <p:nvPr>
            <p:ph idx="1"/>
          </p:nvPr>
        </p:nvSpPr>
        <p:spPr>
          <a:xfrm>
            <a:off x="457201" y="1925108"/>
            <a:ext cx="5430838" cy="3967692"/>
          </a:xfrm>
        </p:spPr>
        <p:txBody>
          <a:bodyPr/>
          <a:lstStyle/>
          <a:p>
            <a:r>
              <a:rPr lang="en-US" dirty="0" smtClean="0"/>
              <a:t>Avaya’s industry leading outbound platform for management of phone campaigns and communications</a:t>
            </a:r>
          </a:p>
          <a:p>
            <a:r>
              <a:rPr lang="en-US" dirty="0" smtClean="0"/>
              <a:t>Key Benefits</a:t>
            </a:r>
          </a:p>
          <a:p>
            <a:pPr lvl="1"/>
            <a:r>
              <a:rPr lang="en-US" dirty="0" smtClean="0"/>
              <a:t>Maximize your agent productivity </a:t>
            </a:r>
          </a:p>
          <a:p>
            <a:pPr lvl="1"/>
            <a:r>
              <a:rPr lang="en-US" dirty="0" smtClean="0"/>
              <a:t>Improve campaign effectiveness</a:t>
            </a:r>
          </a:p>
          <a:p>
            <a:pPr lvl="1"/>
            <a:r>
              <a:rPr lang="en-US" dirty="0" smtClean="0"/>
              <a:t>Accelerate achievement of goals</a:t>
            </a:r>
          </a:p>
          <a:p>
            <a:pPr lvl="1"/>
            <a:r>
              <a:rPr lang="en-US" dirty="0" smtClean="0"/>
              <a:t>Realize a superior ROI</a:t>
            </a:r>
          </a:p>
          <a:p>
            <a:pPr lvl="1"/>
            <a:endParaRPr lang="en-US" dirty="0" smtClean="0"/>
          </a:p>
        </p:txBody>
      </p:sp>
      <p:grpSp>
        <p:nvGrpSpPr>
          <p:cNvPr id="4" name="Group 3"/>
          <p:cNvGrpSpPr>
            <a:grpSpLocks/>
          </p:cNvGrpSpPr>
          <p:nvPr/>
        </p:nvGrpSpPr>
        <p:grpSpPr bwMode="auto">
          <a:xfrm>
            <a:off x="6041025" y="1925108"/>
            <a:ext cx="2925762" cy="3384020"/>
            <a:chOff x="6084168" y="1207318"/>
            <a:chExt cx="2565400" cy="2725738"/>
          </a:xfrm>
        </p:grpSpPr>
        <p:pic>
          <p:nvPicPr>
            <p:cNvPr id="5"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1207318"/>
              <a:ext cx="2565400" cy="272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iStock_000006228098XSmall.JPG"/>
            <p:cNvPicPr>
              <a:picLocks noChangeAspect="1"/>
            </p:cNvPicPr>
            <p:nvPr/>
          </p:nvPicPr>
          <p:blipFill>
            <a:blip r:embed="rId4" cstate="print">
              <a:extLst>
                <a:ext uri="{28A0092B-C50C-407E-A947-70E740481C1C}">
                  <a14:useLocalDpi xmlns:a14="http://schemas.microsoft.com/office/drawing/2010/main" xmlns="" val="0"/>
                </a:ext>
              </a:extLst>
            </a:blip>
            <a:srcRect l="36713"/>
            <a:stretch>
              <a:fillRect/>
            </a:stretch>
          </p:blipFill>
          <p:spPr bwMode="auto">
            <a:xfrm>
              <a:off x="6218312" y="1313557"/>
              <a:ext cx="2297113" cy="240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9240528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0" dirty="0" smtClean="0"/>
              <a:t>Avaya’s Outbound Solutions Portfolio</a:t>
            </a:r>
          </a:p>
        </p:txBody>
      </p:sp>
      <p:sp>
        <p:nvSpPr>
          <p:cNvPr id="25603" name="AutoShape 10"/>
          <p:cNvSpPr>
            <a:spLocks noChangeArrowheads="1"/>
          </p:cNvSpPr>
          <p:nvPr/>
        </p:nvSpPr>
        <p:spPr bwMode="auto">
          <a:xfrm>
            <a:off x="389389" y="5515689"/>
            <a:ext cx="2304255" cy="504825"/>
          </a:xfrm>
          <a:prstGeom prst="chevron">
            <a:avLst>
              <a:gd name="adj" fmla="val 24696"/>
            </a:avLst>
          </a:prstGeom>
          <a:gradFill rotWithShape="1">
            <a:gsLst>
              <a:gs pos="0">
                <a:srgbClr val="EAEAEA"/>
              </a:gs>
              <a:gs pos="50000">
                <a:srgbClr val="FFFFFF"/>
              </a:gs>
              <a:gs pos="100000">
                <a:srgbClr val="EAEAEA"/>
              </a:gs>
            </a:gsLst>
            <a:lin ang="18900000" scaled="1"/>
          </a:gradFill>
          <a:ln w="28575" algn="ctr">
            <a:solidFill>
              <a:schemeClr val="accent2"/>
            </a:solidFill>
            <a:miter lim="800000"/>
            <a:headEnd/>
            <a:tailEnd/>
          </a:ln>
          <a:effectLst>
            <a:outerShdw dist="35921" dir="8100000" algn="ctr" rotWithShape="0">
              <a:srgbClr val="333333">
                <a:alpha val="50000"/>
              </a:srgbClr>
            </a:outerShdw>
          </a:effectLst>
        </p:spPr>
        <p:txBody>
          <a:bodyPr lIns="154800" rIns="10800" anchor="ctr"/>
          <a:lstStyle/>
          <a:p>
            <a:pPr algn="ctr">
              <a:lnSpc>
                <a:spcPct val="95000"/>
              </a:lnSpc>
            </a:pPr>
            <a:r>
              <a:rPr lang="en-GB" altLang="ko-KR" sz="1600" dirty="0">
                <a:solidFill>
                  <a:schemeClr val="tx1"/>
                </a:solidFill>
                <a:ea typeface="굴림" pitchFamily="34" charset="-127"/>
              </a:rPr>
              <a:t>Stand Alone</a:t>
            </a:r>
            <a:endParaRPr lang="en-GB" sz="1600" dirty="0">
              <a:solidFill>
                <a:schemeClr val="tx1"/>
              </a:solidFill>
            </a:endParaRPr>
          </a:p>
        </p:txBody>
      </p:sp>
      <p:sp>
        <p:nvSpPr>
          <p:cNvPr id="25604" name="AutoShape 18"/>
          <p:cNvSpPr>
            <a:spLocks noChangeArrowheads="1"/>
          </p:cNvSpPr>
          <p:nvPr/>
        </p:nvSpPr>
        <p:spPr bwMode="auto">
          <a:xfrm>
            <a:off x="3215610" y="5515689"/>
            <a:ext cx="2304255" cy="504825"/>
          </a:xfrm>
          <a:prstGeom prst="chevron">
            <a:avLst>
              <a:gd name="adj" fmla="val 24696"/>
            </a:avLst>
          </a:prstGeom>
          <a:gradFill rotWithShape="1">
            <a:gsLst>
              <a:gs pos="0">
                <a:srgbClr val="EAEAEA"/>
              </a:gs>
              <a:gs pos="50000">
                <a:srgbClr val="FFFFFF"/>
              </a:gs>
              <a:gs pos="100000">
                <a:srgbClr val="EAEAEA"/>
              </a:gs>
            </a:gsLst>
            <a:lin ang="18900000" scaled="1"/>
          </a:gradFill>
          <a:ln w="28575" algn="ctr">
            <a:solidFill>
              <a:schemeClr val="accent2"/>
            </a:solidFill>
            <a:miter lim="800000"/>
            <a:headEnd/>
            <a:tailEnd/>
          </a:ln>
          <a:effectLst>
            <a:outerShdw dist="35921" dir="8100000" algn="ctr" rotWithShape="0">
              <a:srgbClr val="333333">
                <a:alpha val="50000"/>
              </a:srgbClr>
            </a:outerShdw>
          </a:effectLst>
        </p:spPr>
        <p:txBody>
          <a:bodyPr lIns="154800" rIns="10800" anchor="ctr"/>
          <a:lstStyle/>
          <a:p>
            <a:pPr algn="ctr">
              <a:lnSpc>
                <a:spcPct val="95000"/>
              </a:lnSpc>
            </a:pPr>
            <a:r>
              <a:rPr lang="en-GB" altLang="ko-KR" sz="1600" dirty="0">
                <a:solidFill>
                  <a:schemeClr val="tx1"/>
                </a:solidFill>
                <a:ea typeface="굴림" pitchFamily="34" charset="-127"/>
              </a:rPr>
              <a:t>Integrated</a:t>
            </a:r>
            <a:endParaRPr lang="en-GB" sz="1600" dirty="0">
              <a:solidFill>
                <a:schemeClr val="tx1"/>
              </a:solidFill>
            </a:endParaRPr>
          </a:p>
        </p:txBody>
      </p:sp>
      <p:sp>
        <p:nvSpPr>
          <p:cNvPr id="25605" name="AutoShape 26"/>
          <p:cNvSpPr>
            <a:spLocks noChangeArrowheads="1"/>
          </p:cNvSpPr>
          <p:nvPr/>
        </p:nvSpPr>
        <p:spPr bwMode="auto">
          <a:xfrm>
            <a:off x="6041831" y="5515689"/>
            <a:ext cx="2304256" cy="504825"/>
          </a:xfrm>
          <a:prstGeom prst="chevron">
            <a:avLst>
              <a:gd name="adj" fmla="val 24696"/>
            </a:avLst>
          </a:prstGeom>
          <a:gradFill rotWithShape="1">
            <a:gsLst>
              <a:gs pos="0">
                <a:srgbClr val="EAEAEA"/>
              </a:gs>
              <a:gs pos="50000">
                <a:srgbClr val="FFFFFF"/>
              </a:gs>
              <a:gs pos="100000">
                <a:srgbClr val="EAEAEA"/>
              </a:gs>
            </a:gsLst>
            <a:lin ang="18900000" scaled="1"/>
          </a:gradFill>
          <a:ln w="28575" algn="ctr">
            <a:solidFill>
              <a:schemeClr val="accent2"/>
            </a:solidFill>
            <a:miter lim="800000"/>
            <a:headEnd/>
            <a:tailEnd/>
          </a:ln>
          <a:effectLst>
            <a:outerShdw dist="35921" dir="8100000" algn="ctr" rotWithShape="0">
              <a:srgbClr val="333333">
                <a:alpha val="50000"/>
              </a:srgbClr>
            </a:outerShdw>
          </a:effectLst>
        </p:spPr>
        <p:txBody>
          <a:bodyPr lIns="154800" rIns="10800" anchor="ctr"/>
          <a:lstStyle/>
          <a:p>
            <a:pPr algn="ctr">
              <a:lnSpc>
                <a:spcPct val="95000"/>
              </a:lnSpc>
            </a:pPr>
            <a:r>
              <a:rPr lang="en-GB" altLang="ko-KR" sz="1600" dirty="0">
                <a:solidFill>
                  <a:schemeClr val="tx1"/>
                </a:solidFill>
                <a:ea typeface="굴림" pitchFamily="34" charset="-127"/>
              </a:rPr>
              <a:t>Unified</a:t>
            </a:r>
            <a:endParaRPr lang="en-GB" sz="1600" dirty="0">
              <a:solidFill>
                <a:schemeClr val="tx1"/>
              </a:solidFill>
            </a:endParaRPr>
          </a:p>
        </p:txBody>
      </p:sp>
      <p:graphicFrame>
        <p:nvGraphicFramePr>
          <p:cNvPr id="28" name="Diagram 27"/>
          <p:cNvGraphicFramePr/>
          <p:nvPr>
            <p:extLst>
              <p:ext uri="{D42A27DB-BD31-4B8C-83A1-F6EECF244321}">
                <p14:modId xmlns:p14="http://schemas.microsoft.com/office/powerpoint/2010/main" xmlns="" val="2142382975"/>
              </p:ext>
            </p:extLst>
          </p:nvPr>
        </p:nvGraphicFramePr>
        <p:xfrm>
          <a:off x="589060" y="1448208"/>
          <a:ext cx="8190088" cy="4338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5-Point Star 6"/>
          <p:cNvSpPr/>
          <p:nvPr/>
        </p:nvSpPr>
        <p:spPr>
          <a:xfrm>
            <a:off x="2503144" y="4752975"/>
            <a:ext cx="514350" cy="513942"/>
          </a:xfrm>
          <a:prstGeom prst="star5">
            <a:avLst/>
          </a:prstGeom>
          <a:solidFill>
            <a:srgbClr val="C00000"/>
          </a:solidFill>
        </p:spPr>
        <p:txBody>
          <a:bodyPr wrap="square" rtlCol="0" anchor="t" anchorCtr="0">
            <a:spAutoFit/>
          </a:bodyPr>
          <a:lstStyle/>
          <a:p>
            <a:pPr algn="ctr"/>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e Power of Proactive Customer Communications&amp;quot;&quot;/&gt;&lt;property id=&quot;20307&quot; value=&quot;368&quot;/&gt;&lt;/object&gt;&lt;object type=&quot;3&quot; unique_id=&quot;10025&quot;&gt;&lt;property id=&quot;20148&quot; value=&quot;5&quot;/&gt;&lt;property id=&quot;20300&quot; value=&quot;Slide 35&quot;/&gt;&lt;property id=&quot;20307&quot; value=&quot;357&quot;/&gt;&lt;/object&gt;&lt;object type=&quot;3&quot; unique_id=&quot;10367&quot;&gt;&lt;property id=&quot;20148&quot; value=&quot;5&quot;/&gt;&lt;property id=&quot;20300&quot; value=&quot;Slide 2 - &amp;quot;Today’s Business Challenges&amp;quot;&quot;/&gt;&lt;property id=&quot;20307&quot; value=&quot;396&quot;/&gt;&lt;/object&gt;&lt;object type=&quot;3&quot; unique_id=&quot;10372&quot;&gt;&lt;property id=&quot;20148&quot; value=&quot;5&quot;/&gt;&lt;property id=&quot;20300&quot; value=&quot;Slide 34 - &amp;quot;Why Avaya? Why Avaya Proactive Contact?&amp;quot;&quot;/&gt;&lt;property id=&quot;20307&quot; value=&quot;401&quot;/&gt;&lt;/object&gt;&lt;object type=&quot;3&quot; unique_id=&quot;18288&quot;&gt;&lt;property id=&quot;20148&quot; value=&quot;5&quot;/&gt;&lt;property id=&quot;20300&quot; value=&quot;Slide 5 - &amp;quot;Examples of Outbound Applications by Industry&amp;quot;&quot;/&gt;&lt;property id=&quot;20307&quot; value=&quot;492&quot;/&gt;&lt;/object&gt;&lt;object type=&quot;3&quot; unique_id=&quot;18295&quot;&gt;&lt;property id=&quot;20148&quot; value=&quot;5&quot;/&gt;&lt;property id=&quot;20300&quot; value=&quot;Slide 33 - &amp;quot;Proactive Contact Summary&amp;quot;&quot;/&gt;&lt;property id=&quot;20307&quot; value=&quot;499&quot;/&gt;&lt;/object&gt;&lt;object type=&quot;3&quot; unique_id=&quot;18296&quot;&gt;&lt;property id=&quot;20148&quot; value=&quot;5&quot;/&gt;&lt;property id=&quot;20300&quot; value=&quot;Slide 36 - &amp;quot;Example How it Works&amp;quot;&quot;/&gt;&lt;property id=&quot;20307&quot; value=&quot;496&quot;/&gt;&lt;/object&gt;&lt;object type=&quot;3&quot; unique_id=&quot;18297&quot;&gt;&lt;property id=&quot;20148&quot; value=&quot;5&quot;/&gt;&lt;property id=&quot;20300&quot; value=&quot;Slide 27 - &amp;quot;&amp;#x0D;&amp;#x0A;Deployment Options&amp;quot;&quot;/&gt;&lt;property id=&quot;20307&quot; value=&quot;498&quot;/&gt;&lt;/object&gt;&lt;object type=&quot;3&quot; unique_id=&quot;18298&quot;&gt;&lt;property id=&quot;20148&quot; value=&quot;5&quot;/&gt;&lt;property id=&quot;20300&quot; value=&quot;Slide 28 - &amp;quot;Typical “Standalone” PG230 Deployment&amp;quot;&quot;/&gt;&lt;property id=&quot;20307&quot; value=&quot;500&quot;/&gt;&lt;/object&gt;&lt;object type=&quot;3&quot; unique_id=&quot;18299&quot;&gt;&lt;property id=&quot;20148&quot; value=&quot;5&quot;/&gt;&lt;property id=&quot;20300&quot; value=&quot;Slide 29 - &amp;quot;Agent Blending with Aura® Contact Center &amp;quot;&quot;/&gt;&lt;property id=&quot;20307&quot; value=&quot;501&quot;/&gt;&lt;/object&gt;&lt;object type=&quot;3&quot; unique_id=&quot;18305&quot;&gt;&lt;property id=&quot;20148&quot; value=&quot;5&quot;/&gt;&lt;property id=&quot;20300&quot; value=&quot;Slide 13 - &amp;quot;Superior Call Detection Accuracy AND Fast Transfers BOTH needed to Optimize Productivity&amp;quot;&quot;/&gt;&lt;property id=&quot;20307&quot; value=&quot;505&quot;/&gt;&lt;/object&gt;&lt;object type=&quot;3&quot; unique_id=&quot;18309&quot;&gt;&lt;property id=&quot;20148&quot; value=&quot;5&quot;/&gt;&lt;property id=&quot;20300&quot; value=&quot;Slide 14 - &amp;quot;Superior Predictive Dialing Results in Higher Productivity and Lower Costs&amp;quot;&quot;/&gt;&lt;property id=&quot;20307&quot; value=&quot;509&quot;/&gt;&lt;/object&gt;&lt;object type=&quot;3&quot; unique_id=&quot;18313&quot;&gt;&lt;property id=&quot;20148&quot; value=&quot;5&quot;/&gt;&lt;property id=&quot;20300&quot; value=&quot;Slide 15 - &amp;quot;Multiple Inbound/Outbound Blending Options Optimize Productivity and Customer Service &amp;quot;&quot;/&gt;&lt;property id=&quot;20307&quot; value=&quot;513&quot;/&gt;&lt;/object&gt;&lt;object type=&quot;3&quot; unique_id=&quot;18314&quot;&gt;&lt;property id=&quot;20148&quot; value=&quot;5&quot;/&gt;&lt;property id=&quot;20300&quot; value=&quot;Slide 38&quot;/&gt;&lt;property id=&quot;20307&quot; value=&quot;514&quot;/&gt;&lt;/object&gt;&lt;object type=&quot;3&quot; unique_id=&quot;18315&quot;&gt;&lt;property id=&quot;20148&quot; value=&quot;5&quot;/&gt;&lt;property id=&quot;20300&quot; value=&quot;Slide 39&quot;/&gt;&lt;property id=&quot;20307&quot; value=&quot;515&quot;/&gt;&lt;/object&gt;&lt;object type=&quot;3&quot; unique_id=&quot;18316&quot;&gt;&lt;property id=&quot;20148&quot; value=&quot;5&quot;/&gt;&lt;property id=&quot;20300&quot; value=&quot;Slide 16 - &amp;quot;Example How Agent Outbound Blending Works&amp;quot;&quot;/&gt;&lt;property id=&quot;20307&quot; value=&quot;516&quot;/&gt;&lt;/object&gt;&lt;object type=&quot;3&quot; unique_id=&quot;18324&quot;&gt;&lt;property id=&quot;20148&quot; value=&quot;5&quot;/&gt;&lt;property id=&quot;20300&quot; value=&quot;Slide 32 - &amp;quot;Software and Hardware Support&amp;quot;&quot;/&gt;&lt;property id=&quot;20307&quot; value=&quot;529&quot;/&gt;&lt;/object&gt;&lt;object type=&quot;3&quot; unique_id=&quot;20606&quot;&gt;&lt;property id=&quot;20148&quot; value=&quot;5&quot;/&gt;&lt;property id=&quot;20300&quot; value=&quot;Slide 4 - &amp;quot;Outbound Communications Applications&amp;quot;&quot;/&gt;&lt;property id=&quot;20307&quot; value=&quot;543&quot;/&gt;&lt;/object&gt;&lt;object type=&quot;3&quot; unique_id=&quot;20609&quot;&gt;&lt;property id=&quot;20148&quot; value=&quot;5&quot;/&gt;&lt;property id=&quot;20300&quot; value=&quot;Slide 12&quot;/&gt;&lt;property id=&quot;20307&quot; value=&quot;540&quot;/&gt;&lt;/object&gt;&lt;object type=&quot;3&quot; unique_id=&quot;20613&quot;&gt;&lt;property id=&quot;20148&quot; value=&quot;5&quot;/&gt;&lt;property id=&quot;20300&quot; value=&quot;Slide 7 - &amp;quot;The Avaya Outbound Productivity “Formula”&amp;quot;&quot;/&gt;&lt;property id=&quot;20307&quot; value=&quot;548&quot;/&gt;&lt;/object&gt;&lt;object type=&quot;3&quot; unique_id=&quot;20614&quot;&gt;&lt;property id=&quot;20148&quot; value=&quot;5&quot;/&gt;&lt;property id=&quot;20300&quot; value=&quot;Slide 8 - &amp;quot;Introducing Avaya Proactive Contact&amp;quot;&quot;/&gt;&lt;property id=&quot;20307&quot; value=&quot;532&quot;/&gt;&lt;/object&gt;&lt;object type=&quot;3&quot; unique_id=&quot;20619&quot;&gt;&lt;property id=&quot;20148&quot; value=&quot;5&quot;/&gt;&lt;property id=&quot;20300&quot; value=&quot;Slide 26 - &amp;quot;Application Interface Support&amp;quot;&quot;/&gt;&lt;property id=&quot;20307&quot; value=&quot;536&quot;/&gt;&lt;/object&gt;&lt;object type=&quot;3&quot; unique_id=&quot;21318&quot;&gt;&lt;property id=&quot;20148&quot; value=&quot;5&quot;/&gt;&lt;property id=&quot;20300&quot; value=&quot;Slide 19 - &amp;quot;Improving Your Organization’s Effectiveness&amp;quot;&quot;/&gt;&lt;property id=&quot;20307&quot; value=&quot;555&quot;/&gt;&lt;/object&gt;&lt;object type=&quot;3&quot; unique_id=&quot;21319&quot;&gt;&lt;property id=&quot;20148&quot; value=&quot;5&quot;/&gt;&lt;property id=&quot;20300&quot; value=&quot;Slide 20 - &amp;quot;Delivering Superior Solution ROI and Payback&amp;quot;&quot;/&gt;&lt;property id=&quot;20307&quot; value=&quot;556&quot;/&gt;&lt;/object&gt;&lt;object type=&quot;3&quot; unique_id=&quot;21320&quot;&gt;&lt;property id=&quot;20148&quot; value=&quot;5&quot;/&gt;&lt;property id=&quot;20300&quot; value=&quot;Slide 22&quot;/&gt;&lt;property id=&quot;20307&quot; value=&quot;557&quot;/&gt;&lt;/object&gt;&lt;object type=&quot;3&quot; unique_id=&quot;22091&quot;&gt;&lt;property id=&quot;20148&quot; value=&quot;5&quot;/&gt;&lt;property id=&quot;20300&quot; value=&quot;Slide 3 - &amp;quot;Avaya Proactive Contact Outbound Solutions&amp;#x0D;&amp;#x0A;Addressing your Needs&amp;quot;&quot;/&gt;&lt;property id=&quot;20307&quot; value=&quot;558&quot;/&gt;&lt;/object&gt;&lt;object type=&quot;3&quot; unique_id=&quot;22092&quot;&gt;&lt;property id=&quot;20148&quot; value=&quot;5&quot;/&gt;&lt;property id=&quot;20300&quot; value=&quot;Slide 23 - &amp;quot;Management Tools&amp;quot;&quot;/&gt;&lt;property id=&quot;20307&quot; value=&quot;559&quot;/&gt;&lt;/object&gt;&lt;object type=&quot;3&quot; unique_id=&quot;23424&quot;&gt;&lt;property id=&quot;20148&quot; value=&quot;5&quot;/&gt;&lt;property id=&quot;20300&quot; value=&quot;Slide 6 - &amp;quot;Improving Agent Productivity Key to Success&amp;quot;&quot;/&gt;&lt;property id=&quot;20307&quot; value=&quot;562&quot;/&gt;&lt;/object&gt;&lt;object type=&quot;3&quot; unique_id=&quot;23997&quot;&gt;&lt;property id=&quot;20148&quot; value=&quot;5&quot;/&gt;&lt;property id=&quot;20300&quot; value=&quot;Slide 21 - &amp;quot;Case Study: Wescom Credit Union&amp;quot;&quot;/&gt;&lt;property id=&quot;20307&quot; value=&quot;565&quot;/&gt;&lt;/object&gt;&lt;object type=&quot;3&quot; unique_id=&quot;26715&quot;&gt;&lt;property id=&quot;20148&quot; value=&quot;5&quot;/&gt;&lt;property id=&quot;20300&quot; value=&quot;Slide 30 - &amp;quot;What’s New in Proactive Contact 5 - Highlights&amp;quot;&quot;/&gt;&lt;property id=&quot;20307&quot; value=&quot;571&quot;/&gt;&lt;/object&gt;&lt;object type=&quot;3&quot; unique_id=&quot;26716&quot;&gt;&lt;property id=&quot;20148&quot; value=&quot;5&quot;/&gt;&lt;property id=&quot;20300&quot; value=&quot;Slide 37 - &amp;quot;Investment Protection and Futures&amp;quot;&quot;/&gt;&lt;property id=&quot;20307&quot; value=&quot;573&quot;/&gt;&lt;/object&gt;&lt;object type=&quot;3&quot; unique_id=&quot;26718&quot;&gt;&lt;property id=&quot;20148&quot; value=&quot;5&quot;/&gt;&lt;property id=&quot;20300&quot; value=&quot;Slide 40 - &amp;quot;Avaya Blending with Avaya Aura® Communication Manager&amp;quot;&quot;/&gt;&lt;property id=&quot;20307&quot; value=&quot;574&quot;/&gt;&lt;/object&gt;&lt;object type=&quot;3&quot; unique_id=&quot;26719&quot;&gt;&lt;property id=&quot;20148&quot; value=&quot;5&quot;/&gt;&lt;property id=&quot;20300&quot; value=&quot;Slide 41 - &amp;quot;Distributed Proactive Contact with Podding&amp;quot;&quot;/&gt;&lt;property id=&quot;20307&quot; value=&quot;575&quot;/&gt;&lt;/object&gt;&lt;object type=&quot;3&quot; unique_id=&quot;27713&quot;&gt;&lt;property id=&quot;20148&quot; value=&quot;5&quot;/&gt;&lt;property id=&quot;20300&quot; value=&quot;Slide 18 - &amp;quot;Superior System Uptime Improves Campaign Effectiveness and Operations Productivity&amp;quot;&quot;/&gt;&lt;property id=&quot;20307&quot; value=&quot;577&quot;/&gt;&lt;/object&gt;&lt;object type=&quot;3&quot; unique_id=&quot;28328&quot;&gt;&lt;property id=&quot;20148&quot; value=&quot;5&quot;/&gt;&lt;property id=&quot;20300&quot; value=&quot;Slide 24 - &amp;quot;Systems and Data Security&amp;quot;&quot;/&gt;&lt;property id=&quot;20307&quot; value=&quot;583&quot;/&gt;&lt;/object&gt;&lt;object type=&quot;3&quot; unique_id=&quot;29275&quot;&gt;&lt;property id=&quot;20148&quot; value=&quot;5&quot;/&gt;&lt;property id=&quot;20300&quot; value=&quot;Slide 25 - &amp;quot;Stay Fully Compliant while Optimizing Service&amp;quot;&quot;/&gt;&lt;property id=&quot;20307&quot; value=&quot;587&quot;/&gt;&lt;/object&gt;&lt;object type=&quot;3&quot; unique_id=&quot;332012&quot;&gt;&lt;property id=&quot;20148&quot; value=&quot;5&quot;/&gt;&lt;property id=&quot;20300&quot; value=&quot;Slide 11 - &amp;quot;Proactive Contact Advantages&amp;quot;&quot;/&gt;&lt;property id=&quot;20307&quot; value=&quot;590&quot;/&gt;&lt;/object&gt;&lt;object type=&quot;3&quot; unique_id=&quot;332013&quot;&gt;&lt;property id=&quot;20148&quot; value=&quot;5&quot;/&gt;&lt;property id=&quot;20300&quot; value=&quot;Slide 9 - &amp;quot;Avaya’s Outbound Solutions Portfolio&amp;quot;&quot;/&gt;&lt;property id=&quot;20307&quot; value=&quot;598&quot;/&gt;&lt;/object&gt;&lt;object type=&quot;3&quot; unique_id=&quot;332014&quot;&gt;&lt;property id=&quot;20148&quot; value=&quot;5&quot;/&gt;&lt;property id=&quot;20300&quot; value=&quot;Slide 10 - &amp;quot;Aura® Contact Center Suite Integration&amp;quot;&quot;/&gt;&lt;property id=&quot;20307&quot; value=&quot;599&quot;/&gt;&lt;/object&gt;&lt;object type=&quot;3&quot; unique_id=&quot;332015&quot;&gt;&lt;property id=&quot;20148&quot; value=&quot;5&quot;/&gt;&lt;property id=&quot;20300&quot; value=&quot;Slide 17 - &amp;quot;Proactive Contact Reliability Study &amp;#x0D;&amp;#x0A;Based on Avaya's Customer Support database&amp;quot;&quot;/&gt;&lt;property id=&quot;20307&quot; value=&quot;591&quot;/&gt;&lt;/object&gt;&lt;object type=&quot;3&quot; unique_id=&quot;332394&quot;&gt;&lt;property id=&quot;20148&quot; value=&quot;5&quot;/&gt;&lt;property id=&quot;20300&quot; value=&quot;Slide 31 - &amp;quot;What’s New in Proactive Contact 5 - Details&amp;quot;&quot;/&gt;&lt;property id=&quot;20307&quot; value=&quot;600&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1a7FGTNG90eXINp4ya6.I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_pSFNrGlmE6bewznTTL2n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fIQQDz62EeJevHEKw.bm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I4rJ.DdeS0uRRK4qpcOss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AjF8iaIzAEyh0yfnU7T9v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y8MeXrMikC48n01pnsxo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uXEfZOLpwkuQlHp2gZEjt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vqNtd4Af2062.tkbTgeChA"/>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1iaKsKr_u0yWHLRMggAOoQ"/>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hFacQNCEU6Eip5qUgrDRQ"/>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md1Xxd4TEWm_fvOfk8naQ"/>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ZChwm0By.ki734PL9pKXx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er2P5E8UGBAxEzevEOL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ZChwm0By.ki734PL9pKXx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er2P5E8UGBAxEzevEOLw"/>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jg5LhqdZkCE00DGxQlyEw"/>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E9925-67F0-4FF3-9C8A-F18E43C3BEDA}&quot;/&gt;&lt;isInvalidForFieldText val=&quot;0&quot;/&gt;&lt;Image&gt;&lt;filename val=&quot;C:\DOCUME~1\cco\LOCALS~1\Temp\PR\data\asimages\{209E9925-67F0-4FF3-9C8A-F18E43C3BEDA}_38.png&quot;/&gt;&lt;left val=&quot;75&quot;/&gt;&lt;top val=&quot;267&quot;/&gt;&lt;width val=&quot;120&quot;/&gt;&lt;height val=&quot;3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r2pFjjG99kOE0hRGu425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2R7XcQfVkWKyWQ11fmo3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GH2eOh0nUG2Q8.nLXFrm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wdi1O5S0UquuVC6xHWjpA"/>
</p:tagLst>
</file>

<file path=ppt/theme/theme1.xml><?xml version="1.0" encoding="utf-8"?>
<a:theme xmlns:a="http://schemas.openxmlformats.org/drawingml/2006/main" name="blank">
  <a:themeElements>
    <a:clrScheme name="av_temp2011">
      <a:dk1>
        <a:srgbClr val="323232"/>
      </a:dk1>
      <a:lt1>
        <a:srgbClr val="FFFFFF"/>
      </a:lt1>
      <a:dk2>
        <a:srgbClr val="F8F8F8"/>
      </a:dk2>
      <a:lt2>
        <a:srgbClr val="323232"/>
      </a:lt2>
      <a:accent1>
        <a:srgbClr val="CC0000"/>
      </a:accent1>
      <a:accent2>
        <a:srgbClr val="7EAEDF"/>
      </a:accent2>
      <a:accent3>
        <a:srgbClr val="F2F2F2"/>
      </a:accent3>
      <a:accent4>
        <a:srgbClr val="B7E349"/>
      </a:accent4>
      <a:accent5>
        <a:srgbClr val="FAA145"/>
      </a:accent5>
      <a:accent6>
        <a:srgbClr val="A9A9A9"/>
      </a:accent6>
      <a:hlink>
        <a:srgbClr val="4B80B6"/>
      </a:hlink>
      <a:folHlink>
        <a:srgbClr val="87A23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wrap="square" rtlCol="0" anchor="t" anchorCtr="0">
        <a:spAutoFit/>
      </a:bodyPr>
      <a:lstStyle>
        <a:defPPr algn="ctr">
          <a:defRPr dirty="0" smtClean="0">
            <a:solidFill>
              <a:schemeClr val="tx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vayaTemplate_4x3_white 1">
        <a:dk1>
          <a:srgbClr val="323232"/>
        </a:dk1>
        <a:lt1>
          <a:srgbClr val="FFFFFF"/>
        </a:lt1>
        <a:dk2>
          <a:srgbClr val="F8F8F8"/>
        </a:dk2>
        <a:lt2>
          <a:srgbClr val="323232"/>
        </a:lt2>
        <a:accent1>
          <a:srgbClr val="CC0000"/>
        </a:accent1>
        <a:accent2>
          <a:srgbClr val="FF8C00"/>
        </a:accent2>
        <a:accent3>
          <a:srgbClr val="FFFFFF"/>
        </a:accent3>
        <a:accent4>
          <a:srgbClr val="292929"/>
        </a:accent4>
        <a:accent5>
          <a:srgbClr val="E2AAAA"/>
        </a:accent5>
        <a:accent6>
          <a:srgbClr val="E77E00"/>
        </a:accent6>
        <a:hlink>
          <a:srgbClr val="4B80B6"/>
        </a:hlink>
        <a:folHlink>
          <a:srgbClr val="87A23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323232"/>
      </a:dk1>
      <a:lt1>
        <a:srgbClr val="FFFFFF"/>
      </a:lt1>
      <a:dk2>
        <a:srgbClr val="F8F8F8"/>
      </a:dk2>
      <a:lt2>
        <a:srgbClr val="323232"/>
      </a:lt2>
      <a:accent1>
        <a:srgbClr val="CC0000"/>
      </a:accent1>
      <a:accent2>
        <a:srgbClr val="FF8C00"/>
      </a:accent2>
      <a:accent3>
        <a:srgbClr val="FFFFFF"/>
      </a:accent3>
      <a:accent4>
        <a:srgbClr val="292929"/>
      </a:accent4>
      <a:accent5>
        <a:srgbClr val="E2AAAA"/>
      </a:accent5>
      <a:accent6>
        <a:srgbClr val="E77E00"/>
      </a:accent6>
      <a:hlink>
        <a:srgbClr val="4B80B6"/>
      </a:hlink>
      <a:folHlink>
        <a:srgbClr val="87A2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323232"/>
      </a:dk1>
      <a:lt1>
        <a:srgbClr val="FFFFFF"/>
      </a:lt1>
      <a:dk2>
        <a:srgbClr val="F8F8F8"/>
      </a:dk2>
      <a:lt2>
        <a:srgbClr val="323232"/>
      </a:lt2>
      <a:accent1>
        <a:srgbClr val="CC0000"/>
      </a:accent1>
      <a:accent2>
        <a:srgbClr val="FF8C00"/>
      </a:accent2>
      <a:accent3>
        <a:srgbClr val="FFFFFF"/>
      </a:accent3>
      <a:accent4>
        <a:srgbClr val="292929"/>
      </a:accent4>
      <a:accent5>
        <a:srgbClr val="E2AAAA"/>
      </a:accent5>
      <a:accent6>
        <a:srgbClr val="E77E00"/>
      </a:accent6>
      <a:hlink>
        <a:srgbClr val="4B80B6"/>
      </a:hlink>
      <a:folHlink>
        <a:srgbClr val="87A2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3352</TotalTime>
  <Words>9384</Words>
  <Application>Microsoft Office PowerPoint</Application>
  <PresentationFormat>On-screen Show (4:3)</PresentationFormat>
  <Paragraphs>1180</Paragraphs>
  <Slides>41</Slides>
  <Notes>38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41</vt:i4>
      </vt:variant>
    </vt:vector>
  </HeadingPairs>
  <TitlesOfParts>
    <vt:vector size="45" baseType="lpstr">
      <vt:lpstr>blank</vt:lpstr>
      <vt:lpstr>Worksheet</vt:lpstr>
      <vt:lpstr>think-cell Slide</vt:lpstr>
      <vt:lpstr>Visio</vt:lpstr>
      <vt:lpstr>The Power of Proactive Customer Communications</vt:lpstr>
      <vt:lpstr>Today’s Business Challenges</vt:lpstr>
      <vt:lpstr>Avaya Proactive Contact Outbound Solutions Addressing your Needs</vt:lpstr>
      <vt:lpstr>Outbound Communications Applications</vt:lpstr>
      <vt:lpstr>Examples of Outbound Applications by Industry</vt:lpstr>
      <vt:lpstr>Improving Agent Productivity Key to Success</vt:lpstr>
      <vt:lpstr>The Avaya Outbound Productivity “Formula”</vt:lpstr>
      <vt:lpstr>Introducing Avaya Proactive Contact</vt:lpstr>
      <vt:lpstr>Avaya’s Outbound Solutions Portfolio</vt:lpstr>
      <vt:lpstr>Aura® Contact Center Suite Integration</vt:lpstr>
      <vt:lpstr>Proactive Contact Advantages</vt:lpstr>
      <vt:lpstr>Slide 12</vt:lpstr>
      <vt:lpstr>Superior Call Detection Accuracy AND Fast Transfers BOTH needed to Optimize Productivity</vt:lpstr>
      <vt:lpstr>Superior Predictive Dialing Results in Higher Productivity and Lower Costs</vt:lpstr>
      <vt:lpstr>Multiple Inbound/Outbound Blending Options Optimize Productivity and Customer Service </vt:lpstr>
      <vt:lpstr>Example How Agent Outbound Blending Works</vt:lpstr>
      <vt:lpstr>Proactive Contact Reliability Study  Based on Avaya's Customer Support database</vt:lpstr>
      <vt:lpstr>Superior System Uptime Improves Campaign Effectiveness and Operations Productivity</vt:lpstr>
      <vt:lpstr>Improving Your Organization’s Effectiveness</vt:lpstr>
      <vt:lpstr>Delivering Superior Solution ROI and Payback</vt:lpstr>
      <vt:lpstr>Case Study: Wescom Credit Union</vt:lpstr>
      <vt:lpstr>Slide 22</vt:lpstr>
      <vt:lpstr>Management Tools</vt:lpstr>
      <vt:lpstr>Systems and Data Security</vt:lpstr>
      <vt:lpstr>Stay Fully Compliant while Optimizing Service</vt:lpstr>
      <vt:lpstr>Application Interface Support</vt:lpstr>
      <vt:lpstr> Deployment Options</vt:lpstr>
      <vt:lpstr>Typical “Standalone” PG230 Deployment</vt:lpstr>
      <vt:lpstr>Agent Blending with Aura® Contact Center </vt:lpstr>
      <vt:lpstr>What’s New in Proactive Contact 5 - Highlights</vt:lpstr>
      <vt:lpstr>What’s New in Proactive Contact 5 - Details</vt:lpstr>
      <vt:lpstr>Software and Hardware Support</vt:lpstr>
      <vt:lpstr>Proactive Contact Summary</vt:lpstr>
      <vt:lpstr>Why Avaya? Why Avaya Proactive Contact?</vt:lpstr>
      <vt:lpstr>Slide 35</vt:lpstr>
      <vt:lpstr>Example How it Works</vt:lpstr>
      <vt:lpstr>Investment Protection and Futures</vt:lpstr>
      <vt:lpstr>Slide 38</vt:lpstr>
      <vt:lpstr>Slide 39</vt:lpstr>
      <vt:lpstr>Avaya Blending with Avaya Aura® Communication Manager</vt:lpstr>
      <vt:lpstr>Distributed Proactive Contact with Podding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  Up to Two Lines</dc:title>
  <dc:creator>Glover, Cory Wade (Cory)</dc:creator>
  <cp:lastModifiedBy>Glover, Cory Wade (Cory)</cp:lastModifiedBy>
  <cp:revision>297</cp:revision>
  <dcterms:created xsi:type="dcterms:W3CDTF">2011-03-02T10:02:01Z</dcterms:created>
  <dcterms:modified xsi:type="dcterms:W3CDTF">2011-03-31T15:25:22Z</dcterms:modified>
</cp:coreProperties>
</file>