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37"/>
  </p:notesMasterIdLst>
  <p:handoutMasterIdLst>
    <p:handoutMasterId r:id="rId38"/>
  </p:handoutMasterIdLst>
  <p:sldIdLst>
    <p:sldId id="287" r:id="rId2"/>
    <p:sldId id="288" r:id="rId3"/>
    <p:sldId id="289" r:id="rId4"/>
    <p:sldId id="290" r:id="rId5"/>
    <p:sldId id="291" r:id="rId6"/>
    <p:sldId id="292" r:id="rId7"/>
    <p:sldId id="293" r:id="rId8"/>
    <p:sldId id="294" r:id="rId9"/>
    <p:sldId id="295" r:id="rId10"/>
    <p:sldId id="296" r:id="rId11"/>
    <p:sldId id="297" r:id="rId12"/>
    <p:sldId id="298" r:id="rId13"/>
    <p:sldId id="299" r:id="rId14"/>
    <p:sldId id="300" r:id="rId15"/>
    <p:sldId id="302" r:id="rId16"/>
    <p:sldId id="303" r:id="rId17"/>
    <p:sldId id="304" r:id="rId18"/>
    <p:sldId id="305" r:id="rId19"/>
    <p:sldId id="306" r:id="rId20"/>
    <p:sldId id="307" r:id="rId21"/>
    <p:sldId id="308" r:id="rId22"/>
    <p:sldId id="309" r:id="rId23"/>
    <p:sldId id="310" r:id="rId24"/>
    <p:sldId id="311" r:id="rId25"/>
    <p:sldId id="312" r:id="rId26"/>
    <p:sldId id="313" r:id="rId27"/>
    <p:sldId id="314" r:id="rId28"/>
    <p:sldId id="315" r:id="rId29"/>
    <p:sldId id="316" r:id="rId30"/>
    <p:sldId id="317" r:id="rId31"/>
    <p:sldId id="318" r:id="rId32"/>
    <p:sldId id="319" r:id="rId33"/>
    <p:sldId id="320" r:id="rId34"/>
    <p:sldId id="321" r:id="rId35"/>
    <p:sldId id="282" r:id="rId36"/>
  </p:sldIdLst>
  <p:sldSz cx="9144000" cy="6858000" type="screen4x3"/>
  <p:notesSz cx="6858000" cy="9144000"/>
  <p:custDataLst>
    <p:tags r:id="rId39"/>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8F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21E4AEA4-8DFA-4A89-87EB-49C32662AFE0}">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604" autoAdjust="0"/>
  </p:normalViewPr>
  <p:slideViewPr>
    <p:cSldViewPr snapToGrid="0">
      <p:cViewPr>
        <p:scale>
          <a:sx n="130" d="100"/>
          <a:sy n="130" d="100"/>
        </p:scale>
        <p:origin x="-72" y="46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DB59EBBB-6AB9-4F85-A766-4D864EF7BC2B}" type="datetimeFigureOut">
              <a:rPr lang="en-US"/>
              <a:pPr>
                <a:defRPr/>
              </a:pPr>
              <a:t>4/22/2015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87BD0B3B-D4A3-4027-8A58-31A78EAA8138}" type="slidenum">
              <a:rPr lang="en-US"/>
              <a:pPr>
                <a:defRPr/>
              </a:pPr>
              <a:t>‹#›</a:t>
            </a:fld>
            <a:endParaRPr lang="en-US"/>
          </a:p>
        </p:txBody>
      </p:sp>
    </p:spTree>
    <p:extLst>
      <p:ext uri="{BB962C8B-B14F-4D97-AF65-F5344CB8AC3E}">
        <p14:creationId xmlns:p14="http://schemas.microsoft.com/office/powerpoint/2010/main" val="1811368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2D94962-A663-4DFD-88B8-D66997D75439}" type="datetimeFigureOut">
              <a:rPr lang="en-US"/>
              <a:pPr>
                <a:defRPr/>
              </a:pPr>
              <a:t>4/22/2015</a:t>
            </a:fld>
            <a:endParaRPr lang="en-US"/>
          </a:p>
        </p:txBody>
      </p:sp>
      <p:sp>
        <p:nvSpPr>
          <p:cNvPr id="4" name="Slide Image Placeholder 3"/>
          <p:cNvSpPr>
            <a:spLocks noGrp="1" noRot="1" noChangeAspect="1"/>
          </p:cNvSpPr>
          <p:nvPr>
            <p:ph type="sldImg" idx="2"/>
          </p:nvPr>
        </p:nvSpPr>
        <p:spPr>
          <a:xfrm>
            <a:off x="1392238" y="609600"/>
            <a:ext cx="4073525" cy="3055938"/>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557213" y="3810000"/>
            <a:ext cx="5743575" cy="46482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F64E002-58A2-476B-A85F-B2760A0B5254}" type="slidenum">
              <a:rPr lang="en-US"/>
              <a:pPr>
                <a:defRPr/>
              </a:pPr>
              <a:t>‹#›</a:t>
            </a:fld>
            <a:endParaRPr lang="en-US"/>
          </a:p>
        </p:txBody>
      </p:sp>
    </p:spTree>
    <p:extLst>
      <p:ext uri="{BB962C8B-B14F-4D97-AF65-F5344CB8AC3E}">
        <p14:creationId xmlns:p14="http://schemas.microsoft.com/office/powerpoint/2010/main" val="32846173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mn-lt"/>
        <a:ea typeface="+mn-ea"/>
        <a:cs typeface="+mn-cs"/>
      </a:defRPr>
    </a:lvl1pPr>
    <a:lvl2pPr marL="457200" algn="l" rtl="0" eaLnBrk="0" fontAlgn="base" hangingPunct="0">
      <a:spcBef>
        <a:spcPct val="30000"/>
      </a:spcBef>
      <a:spcAft>
        <a:spcPct val="0"/>
      </a:spcAft>
      <a:defRPr sz="1100" kern="1200">
        <a:solidFill>
          <a:schemeClr val="tx1"/>
        </a:solidFill>
        <a:latin typeface="+mn-lt"/>
        <a:ea typeface="+mn-ea"/>
        <a:cs typeface="+mn-cs"/>
      </a:defRPr>
    </a:lvl2pPr>
    <a:lvl3pPr marL="914400" algn="l" rtl="0" eaLnBrk="0" fontAlgn="base" hangingPunct="0">
      <a:spcBef>
        <a:spcPct val="30000"/>
      </a:spcBef>
      <a:spcAft>
        <a:spcPct val="0"/>
      </a:spcAft>
      <a:defRPr sz="1100" kern="1200">
        <a:solidFill>
          <a:schemeClr val="tx1"/>
        </a:solidFill>
        <a:latin typeface="+mn-lt"/>
        <a:ea typeface="+mn-ea"/>
        <a:cs typeface="+mn-cs"/>
      </a:defRPr>
    </a:lvl3pPr>
    <a:lvl4pPr marL="1371600" algn="l" rtl="0" eaLnBrk="0" fontAlgn="base" hangingPunct="0">
      <a:spcBef>
        <a:spcPct val="30000"/>
      </a:spcBef>
      <a:spcAft>
        <a:spcPct val="0"/>
      </a:spcAft>
      <a:defRPr sz="1100" kern="1200">
        <a:solidFill>
          <a:schemeClr val="tx1"/>
        </a:solidFill>
        <a:latin typeface="+mn-lt"/>
        <a:ea typeface="+mn-ea"/>
        <a:cs typeface="+mn-cs"/>
      </a:defRPr>
    </a:lvl4pPr>
    <a:lvl5pPr marL="1828800" algn="l" rtl="0" eaLnBrk="0" fontAlgn="base" hangingPunct="0">
      <a:spcBef>
        <a:spcPct val="30000"/>
      </a:spcBef>
      <a:spcAft>
        <a:spcPct val="0"/>
      </a:spcAft>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D49F55-555D-4630-93B0-E3155FF85DB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ln/>
        </p:spPr>
      </p:sp>
      <p:sp>
        <p:nvSpPr>
          <p:cNvPr id="29698" name="Rectangle 3"/>
          <p:cNvSpPr>
            <a:spLocks noGrp="1" noChangeArrowheads="1"/>
          </p:cNvSpPr>
          <p:nvPr>
            <p:ph type="body" idx="1"/>
          </p:nvPr>
        </p:nvSpPr>
        <p:spPr>
          <a:noFill/>
          <a:ln/>
        </p:spPr>
        <p:txBody>
          <a:bodyPr/>
          <a:lstStyle/>
          <a:p>
            <a:pPr marL="0" marR="0" indent="0" algn="l" defTabSz="914400" rtl="0" eaLnBrk="1" fontAlgn="base" latinLnBrk="0" hangingPunct="1">
              <a:lnSpc>
                <a:spcPct val="80000"/>
              </a:lnSpc>
              <a:spcBef>
                <a:spcPct val="0"/>
              </a:spcBef>
              <a:spcAft>
                <a:spcPct val="0"/>
              </a:spcAft>
              <a:buClrTx/>
              <a:buSzTx/>
              <a:buFontTx/>
              <a:buNone/>
              <a:tabLst/>
              <a:defRPr/>
            </a:pPr>
            <a:r>
              <a:rPr lang="en-US" sz="1200" kern="1200" dirty="0" smtClean="0">
                <a:solidFill>
                  <a:schemeClr val="tx1"/>
                </a:solidFill>
                <a:effectLst/>
                <a:latin typeface="+mn-lt"/>
                <a:ea typeface="+mn-ea"/>
                <a:cs typeface="+mn-cs"/>
              </a:rPr>
              <a:t>For POM3 differentiators, leverage the strengths of Experience Portal as a platform and an architecture and having great tools such as Orchestration Designer that can now be used to integrate multi-channel outbound with inbound self service. Combine that with single point of administration for agents, pre-built applications like POPS, survey application and the interactive notification app, etc. , a large and growing  universe of application developers, single point of contact for customer support, etc. and we have a pretty good story.</a:t>
            </a:r>
          </a:p>
          <a:p>
            <a:pPr>
              <a:lnSpc>
                <a:spcPct val="80000"/>
              </a:lnSpc>
              <a:spcBef>
                <a:spcPct val="0"/>
              </a:spcBef>
            </a:pPr>
            <a:endParaRPr lang="en-US" sz="1400" dirty="0" smtClean="0">
              <a:ea typeface="ＭＳ Ｐゴシック" pitchFamily="-84" charset="-128"/>
            </a:endParaRPr>
          </a:p>
          <a:p>
            <a:pPr>
              <a:lnSpc>
                <a:spcPct val="80000"/>
              </a:lnSpc>
              <a:spcBef>
                <a:spcPct val="0"/>
              </a:spcBef>
            </a:pPr>
            <a:endParaRPr lang="en-US" sz="1400" dirty="0" smtClean="0">
              <a:ea typeface="ＭＳ Ｐゴシック" pitchFamily="-84" charset="-128"/>
            </a:endParaRPr>
          </a:p>
          <a:p>
            <a:pPr>
              <a:lnSpc>
                <a:spcPct val="80000"/>
              </a:lnSpc>
              <a:spcBef>
                <a:spcPct val="0"/>
              </a:spcBef>
            </a:pPr>
            <a:r>
              <a:rPr lang="en-US" sz="1400" dirty="0" smtClean="0">
                <a:ea typeface="ＭＳ Ｐゴシック" pitchFamily="-84" charset="-128"/>
              </a:rPr>
              <a:t>POM talking points:</a:t>
            </a:r>
          </a:p>
          <a:p>
            <a:pPr marL="287338" indent="-287338" eaLnBrk="1" hangingPunct="1">
              <a:lnSpc>
                <a:spcPct val="90000"/>
              </a:lnSpc>
              <a:spcBef>
                <a:spcPts val="600"/>
              </a:spcBef>
              <a:buClr>
                <a:srgbClr val="A9A9A9"/>
              </a:buClr>
              <a:buSzPct val="90000"/>
              <a:buFont typeface="Webdings" pitchFamily="18" charset="2"/>
              <a:buChar char="4"/>
            </a:pPr>
            <a:r>
              <a:rPr lang="en-US" sz="1400" baseline="0" dirty="0" smtClean="0">
                <a:solidFill>
                  <a:srgbClr val="000000"/>
                </a:solidFill>
                <a:ea typeface="+mn-ea"/>
                <a:cs typeface="Arial" pitchFamily="34" charset="0"/>
              </a:rPr>
              <a:t>Integrated inbound/outbound automation</a:t>
            </a:r>
            <a:r>
              <a:rPr lang="en-US" sz="1400" dirty="0" smtClean="0">
                <a:solidFill>
                  <a:srgbClr val="000000"/>
                </a:solidFill>
                <a:ea typeface="+mn-ea"/>
                <a:cs typeface="Arial" pitchFamily="34" charset="0"/>
              </a:rPr>
              <a:t> leveraging </a:t>
            </a:r>
            <a:r>
              <a:rPr lang="en-US" sz="1400" baseline="0" dirty="0" smtClean="0">
                <a:solidFill>
                  <a:srgbClr val="000000"/>
                </a:solidFill>
                <a:ea typeface="+mn-ea"/>
                <a:cs typeface="Arial" pitchFamily="34" charset="0"/>
              </a:rPr>
              <a:t>Avaya Aura Experience portal as</a:t>
            </a:r>
            <a:r>
              <a:rPr lang="en-US" sz="1400" dirty="0" smtClean="0">
                <a:solidFill>
                  <a:srgbClr val="000000"/>
                </a:solidFill>
                <a:ea typeface="+mn-ea"/>
                <a:cs typeface="Arial" pitchFamily="34" charset="0"/>
              </a:rPr>
              <a:t> core platform</a:t>
            </a:r>
          </a:p>
          <a:p>
            <a:pPr marL="287338" indent="-287338" eaLnBrk="1" hangingPunct="1">
              <a:lnSpc>
                <a:spcPct val="90000"/>
              </a:lnSpc>
              <a:spcBef>
                <a:spcPts val="600"/>
              </a:spcBef>
              <a:buClr>
                <a:srgbClr val="A9A9A9"/>
              </a:buClr>
              <a:buSzPct val="90000"/>
              <a:buFont typeface="Webdings" pitchFamily="18" charset="2"/>
              <a:buChar char="4"/>
            </a:pPr>
            <a:r>
              <a:rPr lang="en-US" sz="1400" baseline="0" dirty="0" smtClean="0">
                <a:solidFill>
                  <a:srgbClr val="000000"/>
                </a:solidFill>
                <a:ea typeface="+mn-ea"/>
                <a:cs typeface="Arial" pitchFamily="34" charset="0"/>
              </a:rPr>
              <a:t>Sends personalized Voice, SMS, E-mail notifications</a:t>
            </a:r>
          </a:p>
          <a:p>
            <a:pPr marL="287338" indent="-287338" eaLnBrk="1" hangingPunct="1">
              <a:lnSpc>
                <a:spcPct val="90000"/>
              </a:lnSpc>
              <a:spcBef>
                <a:spcPts val="600"/>
              </a:spcBef>
              <a:buClr>
                <a:srgbClr val="A9A9A9"/>
              </a:buClr>
              <a:buSzPct val="90000"/>
              <a:buFont typeface="Webdings" pitchFamily="18" charset="2"/>
              <a:buChar char="4"/>
            </a:pPr>
            <a:r>
              <a:rPr lang="en-US" sz="1400" baseline="0" dirty="0" smtClean="0">
                <a:solidFill>
                  <a:srgbClr val="000000"/>
                </a:solidFill>
                <a:ea typeface="+mn-ea"/>
                <a:cs typeface="Arial" pitchFamily="34" charset="0"/>
              </a:rPr>
              <a:t>Powerful strategy builder to escalate between automated voice, e-mail and SMS</a:t>
            </a:r>
          </a:p>
          <a:p>
            <a:pPr marL="287338" indent="-287338" eaLnBrk="1" hangingPunct="1">
              <a:lnSpc>
                <a:spcPct val="90000"/>
              </a:lnSpc>
              <a:spcBef>
                <a:spcPts val="600"/>
              </a:spcBef>
              <a:buClr>
                <a:srgbClr val="A9A9A9"/>
              </a:buClr>
              <a:buSzPct val="90000"/>
              <a:buFont typeface="Webdings" pitchFamily="18" charset="2"/>
              <a:buChar char="4"/>
            </a:pPr>
            <a:r>
              <a:rPr lang="en-US" sz="1400" baseline="0" dirty="0" smtClean="0">
                <a:solidFill>
                  <a:srgbClr val="000000"/>
                </a:solidFill>
                <a:ea typeface="+mn-ea"/>
                <a:cs typeface="Arial" pitchFamily="34" charset="0"/>
              </a:rPr>
              <a:t>Extensive web services for rapid integration</a:t>
            </a:r>
          </a:p>
          <a:p>
            <a:pPr marL="287338" indent="-287338" eaLnBrk="1" hangingPunct="1">
              <a:lnSpc>
                <a:spcPct val="90000"/>
              </a:lnSpc>
              <a:spcBef>
                <a:spcPts val="600"/>
              </a:spcBef>
              <a:buClr>
                <a:srgbClr val="A9A9A9"/>
              </a:buClr>
              <a:buSzPct val="90000"/>
              <a:buFont typeface="Webdings" pitchFamily="18" charset="2"/>
              <a:buChar char="4"/>
            </a:pPr>
            <a:r>
              <a:rPr lang="en-US" sz="1400" baseline="0" dirty="0" smtClean="0">
                <a:solidFill>
                  <a:srgbClr val="000000"/>
                </a:solidFill>
                <a:ea typeface="+mn-ea"/>
                <a:cs typeface="Arial" pitchFamily="34" charset="0"/>
              </a:rPr>
              <a:t>Based on the industry-leading VXML platform</a:t>
            </a:r>
          </a:p>
          <a:p>
            <a:pPr marL="287338" lvl="0" indent="-287338">
              <a:lnSpc>
                <a:spcPct val="90000"/>
              </a:lnSpc>
              <a:spcBef>
                <a:spcPts val="600"/>
              </a:spcBef>
              <a:buClr>
                <a:srgbClr val="A9A9A9"/>
              </a:buClr>
              <a:buSzPct val="90000"/>
              <a:buFont typeface="Webdings" pitchFamily="18" charset="2"/>
              <a:buChar char="4"/>
            </a:pPr>
            <a:r>
              <a:rPr lang="en-US" sz="1400" dirty="0" smtClean="0">
                <a:solidFill>
                  <a:srgbClr val="000000"/>
                </a:solidFill>
                <a:cs typeface="Arial" pitchFamily="34" charset="0"/>
              </a:rPr>
              <a:t>Lower overall costs of service and improved inbound call volume management</a:t>
            </a:r>
          </a:p>
          <a:p>
            <a:endParaRPr lang="en-GB" dirty="0"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Notes Placeholder 2"/>
          <p:cNvSpPr>
            <a:spLocks noGrp="1"/>
          </p:cNvSpPr>
          <p:nvPr>
            <p:ph type="body" idx="1"/>
          </p:nvPr>
        </p:nvSpPr>
        <p:spPr>
          <a:xfrm>
            <a:off x="557684" y="3983101"/>
            <a:ext cx="5742632" cy="4475099"/>
          </a:xfrm>
        </p:spPr>
        <p:txBody>
          <a:bodyPr>
            <a:normAutofit/>
          </a:bodyPr>
          <a:lstStyle/>
          <a:p>
            <a:pPr>
              <a:spcBef>
                <a:spcPts val="589"/>
              </a:spcBef>
            </a:pPr>
            <a:r>
              <a:rPr lang="en-GB" dirty="0" smtClean="0"/>
              <a:t>Cross-organizational adoption of proactive customer care really took hold in many industries in the mid 2000s. Many organizations now see the value of using outbound from the very beginning of their customer relationship through all stages of that lifecycle. </a:t>
            </a:r>
          </a:p>
          <a:p>
            <a:pPr>
              <a:spcBef>
                <a:spcPts val="589"/>
              </a:spcBef>
            </a:pPr>
            <a:r>
              <a:rPr lang="en-GB" dirty="0"/>
              <a:t>There are many outbound use cases for activities like collections, appointment reminders, and surveys that are universally considered and used across different industries.  Each industry has its own unique set of applications, but let’s look at an example we can all relate to: Appointment Reminders.</a:t>
            </a:r>
          </a:p>
          <a:p>
            <a:pPr>
              <a:spcBef>
                <a:spcPts val="589"/>
              </a:spcBef>
            </a:pPr>
            <a:r>
              <a:rPr lang="en-GB" dirty="0"/>
              <a:t>This is impactful both from a customer and a business standpoint.  </a:t>
            </a:r>
          </a:p>
          <a:p>
            <a:pPr>
              <a:spcBef>
                <a:spcPts val="589"/>
              </a:spcBef>
            </a:pPr>
            <a:r>
              <a:rPr lang="en-GB" dirty="0"/>
              <a:t>On the customer side:  If I have a doctor’s appointment that I scheduled six months ago, I may have forgotten about it. So getting a reminder call from the Doctor’s office can be very helpful and convenient.  It would certainly make me appreciate the medical establishment more, and go a long way to creating additional customer loyalty.</a:t>
            </a:r>
          </a:p>
          <a:p>
            <a:pPr>
              <a:spcBef>
                <a:spcPts val="589"/>
              </a:spcBef>
            </a:pPr>
            <a:r>
              <a:rPr lang="en-GB" dirty="0"/>
              <a:t>On the other side of the coin, the Doctor’s office may find it time consuming and expensive to manually reach out to each of their patients with appointment reminders, but what if they had a cost-effective way to automate that process?  They could increase the productivity of their agents, while simultaneously generating customer loyalty.</a:t>
            </a:r>
          </a:p>
          <a:p>
            <a:pPr>
              <a:spcBef>
                <a:spcPts val="589"/>
              </a:spcBef>
            </a:pPr>
            <a:r>
              <a:rPr lang="en-GB" dirty="0"/>
              <a:t>That’s where </a:t>
            </a:r>
            <a:r>
              <a:rPr lang="en-GB" dirty="0" smtClean="0"/>
              <a:t>Proactive</a:t>
            </a:r>
            <a:r>
              <a:rPr lang="en-GB" baseline="0" dirty="0" smtClean="0"/>
              <a:t> Outreach Manager</a:t>
            </a:r>
            <a:r>
              <a:rPr lang="en-GB" dirty="0" smtClean="0"/>
              <a:t> </a:t>
            </a:r>
            <a:r>
              <a:rPr lang="en-GB" dirty="0"/>
              <a:t>comes in!</a:t>
            </a:r>
            <a:endParaRPr lang="en-US" dirty="0"/>
          </a:p>
          <a:p>
            <a:pPr>
              <a:spcBef>
                <a:spcPts val="589"/>
              </a:spcBef>
            </a:pPr>
            <a:endParaRPr lang="en-GB" dirty="0" smtClean="0"/>
          </a:p>
          <a:p>
            <a:pPr>
              <a:spcBef>
                <a:spcPts val="589"/>
              </a:spcBef>
            </a:pPr>
            <a:endParaRPr lang="en-GB" dirty="0" smtClean="0"/>
          </a:p>
        </p:txBody>
      </p:sp>
      <p:sp>
        <p:nvSpPr>
          <p:cNvPr id="95235" name="Slide Number Placeholder 3"/>
          <p:cNvSpPr>
            <a:spLocks noGrp="1"/>
          </p:cNvSpPr>
          <p:nvPr>
            <p:ph type="sldNum" sz="quarter" idx="5"/>
          </p:nvPr>
        </p:nvSpPr>
        <p:spPr/>
        <p:txBody>
          <a:bodyPr/>
          <a:lstStyle>
            <a:lvl1pPr eaLnBrk="0" hangingPunct="0">
              <a:lnSpc>
                <a:spcPct val="90000"/>
              </a:lnSpc>
              <a:defRPr>
                <a:solidFill>
                  <a:schemeClr val="tx2"/>
                </a:solidFill>
                <a:latin typeface="Arial" pitchFamily="34" charset="0"/>
              </a:defRPr>
            </a:lvl1pPr>
            <a:lvl2pPr marL="742909" indent="-285734" eaLnBrk="0" hangingPunct="0">
              <a:lnSpc>
                <a:spcPct val="90000"/>
              </a:lnSpc>
              <a:defRPr>
                <a:solidFill>
                  <a:schemeClr val="tx2"/>
                </a:solidFill>
                <a:latin typeface="Arial" pitchFamily="34" charset="0"/>
              </a:defRPr>
            </a:lvl2pPr>
            <a:lvl3pPr marL="1142937" indent="-228587" eaLnBrk="0" hangingPunct="0">
              <a:lnSpc>
                <a:spcPct val="90000"/>
              </a:lnSpc>
              <a:defRPr>
                <a:solidFill>
                  <a:schemeClr val="tx2"/>
                </a:solidFill>
                <a:latin typeface="Arial" pitchFamily="34" charset="0"/>
              </a:defRPr>
            </a:lvl3pPr>
            <a:lvl4pPr marL="1600112" indent="-228587" eaLnBrk="0" hangingPunct="0">
              <a:lnSpc>
                <a:spcPct val="90000"/>
              </a:lnSpc>
              <a:defRPr>
                <a:solidFill>
                  <a:schemeClr val="tx2"/>
                </a:solidFill>
                <a:latin typeface="Arial" pitchFamily="34" charset="0"/>
              </a:defRPr>
            </a:lvl4pPr>
            <a:lvl5pPr marL="2057287" indent="-228587" eaLnBrk="0" hangingPunct="0">
              <a:lnSpc>
                <a:spcPct val="90000"/>
              </a:lnSpc>
              <a:defRPr>
                <a:solidFill>
                  <a:schemeClr val="tx2"/>
                </a:solidFill>
                <a:latin typeface="Arial" pitchFamily="34" charset="0"/>
              </a:defRPr>
            </a:lvl5pPr>
            <a:lvl6pPr marL="2514461" indent="-228587" eaLnBrk="0" fontAlgn="base" hangingPunct="0">
              <a:lnSpc>
                <a:spcPct val="90000"/>
              </a:lnSpc>
              <a:spcBef>
                <a:spcPct val="0"/>
              </a:spcBef>
              <a:spcAft>
                <a:spcPct val="0"/>
              </a:spcAft>
              <a:defRPr>
                <a:solidFill>
                  <a:schemeClr val="tx2"/>
                </a:solidFill>
                <a:latin typeface="Arial" pitchFamily="34" charset="0"/>
              </a:defRPr>
            </a:lvl6pPr>
            <a:lvl7pPr marL="2971635" indent="-228587" eaLnBrk="0" fontAlgn="base" hangingPunct="0">
              <a:lnSpc>
                <a:spcPct val="90000"/>
              </a:lnSpc>
              <a:spcBef>
                <a:spcPct val="0"/>
              </a:spcBef>
              <a:spcAft>
                <a:spcPct val="0"/>
              </a:spcAft>
              <a:defRPr>
                <a:solidFill>
                  <a:schemeClr val="tx2"/>
                </a:solidFill>
                <a:latin typeface="Arial" pitchFamily="34" charset="0"/>
              </a:defRPr>
            </a:lvl7pPr>
            <a:lvl8pPr marL="3428810" indent="-228587" eaLnBrk="0" fontAlgn="base" hangingPunct="0">
              <a:lnSpc>
                <a:spcPct val="90000"/>
              </a:lnSpc>
              <a:spcBef>
                <a:spcPct val="0"/>
              </a:spcBef>
              <a:spcAft>
                <a:spcPct val="0"/>
              </a:spcAft>
              <a:defRPr>
                <a:solidFill>
                  <a:schemeClr val="tx2"/>
                </a:solidFill>
                <a:latin typeface="Arial" pitchFamily="34" charset="0"/>
              </a:defRPr>
            </a:lvl8pPr>
            <a:lvl9pPr marL="3885985" indent="-228587" eaLnBrk="0" fontAlgn="base" hangingPunct="0">
              <a:lnSpc>
                <a:spcPct val="90000"/>
              </a:lnSpc>
              <a:spcBef>
                <a:spcPct val="0"/>
              </a:spcBef>
              <a:spcAft>
                <a:spcPct val="0"/>
              </a:spcAft>
              <a:defRPr>
                <a:solidFill>
                  <a:schemeClr val="tx2"/>
                </a:solidFill>
                <a:latin typeface="Arial" pitchFamily="34" charset="0"/>
              </a:defRPr>
            </a:lvl9pPr>
          </a:lstStyle>
          <a:p>
            <a:fld id="{9B9D916C-6D4E-4DC3-A268-BBC28B0C57BE}" type="slidenum">
              <a:rPr lang="en-US" smtClean="0"/>
              <a:pPr/>
              <a:t>11</a:t>
            </a:fld>
            <a:endParaRPr lang="en-US" dirty="0" smtClean="0"/>
          </a:p>
        </p:txBody>
      </p:sp>
      <p:sp>
        <p:nvSpPr>
          <p:cNvPr id="4" name="Slide Image Placeholder 3"/>
          <p:cNvSpPr>
            <a:spLocks noGrp="1" noRot="1" noChangeAspect="1"/>
          </p:cNvSpPr>
          <p:nvPr>
            <p:ph type="sldImg"/>
          </p:nvPr>
        </p:nvSpPr>
        <p:spPr>
          <a:xfrm>
            <a:off x="1312863" y="685800"/>
            <a:ext cx="4144962" cy="3109913"/>
          </a:xfr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Notes Placeholder 2"/>
          <p:cNvSpPr>
            <a:spLocks noGrp="1"/>
          </p:cNvSpPr>
          <p:nvPr>
            <p:ph type="body" idx="1"/>
          </p:nvPr>
        </p:nvSpPr>
        <p:spPr>
          <a:xfrm>
            <a:off x="557684" y="3983101"/>
            <a:ext cx="5742632" cy="4475099"/>
          </a:xfrm>
        </p:spPr>
        <p:txBody>
          <a:bodyPr>
            <a:normAutofit/>
          </a:bodyPr>
          <a:lstStyle/>
          <a:p>
            <a:pPr eaLnBrk="1" hangingPunct="1"/>
            <a:r>
              <a:rPr lang="en-GB" baseline="0" dirty="0" smtClean="0"/>
              <a:t>There are many outbound use cases for activities like collections, appointment reminders, and surveys that are universally considered and used across different industries.  Each </a:t>
            </a:r>
            <a:r>
              <a:rPr lang="en-GB" dirty="0" smtClean="0"/>
              <a:t>industry has its</a:t>
            </a:r>
            <a:r>
              <a:rPr lang="en-GB" baseline="0" dirty="0" smtClean="0"/>
              <a:t> own unique set of applications.  </a:t>
            </a:r>
          </a:p>
          <a:p>
            <a:pPr eaLnBrk="1" hangingPunct="1"/>
            <a:r>
              <a:rPr lang="en-GB" dirty="0" smtClean="0"/>
              <a:t>Utilities</a:t>
            </a:r>
            <a:r>
              <a:rPr lang="en-GB" baseline="0" dirty="0" smtClean="0"/>
              <a:t> and </a:t>
            </a:r>
            <a:r>
              <a:rPr lang="en-GB" dirty="0" smtClean="0"/>
              <a:t>government</a:t>
            </a:r>
            <a:r>
              <a:rPr lang="en-GB" baseline="0" dirty="0" smtClean="0"/>
              <a:t> </a:t>
            </a:r>
            <a:r>
              <a:rPr lang="en-GB" dirty="0" smtClean="0"/>
              <a:t>organizations</a:t>
            </a:r>
            <a:r>
              <a:rPr lang="en-GB" baseline="0" dirty="0" smtClean="0"/>
              <a:t> </a:t>
            </a:r>
            <a:r>
              <a:rPr lang="en-GB" dirty="0" smtClean="0"/>
              <a:t>are often required to inform customers and citizens of particular events, such as upcoming power outages</a:t>
            </a:r>
            <a:r>
              <a:rPr lang="en-GB" baseline="0" dirty="0" smtClean="0"/>
              <a:t> and power restoration, and other events</a:t>
            </a:r>
            <a:r>
              <a:rPr lang="en-GB" dirty="0" smtClean="0"/>
              <a:t> such as snow storms, hurricanes or risk of flooding. Examples</a:t>
            </a:r>
            <a:r>
              <a:rPr lang="en-GB" baseline="0" dirty="0" smtClean="0"/>
              <a:t> include: </a:t>
            </a:r>
            <a:r>
              <a:rPr lang="en-GB" dirty="0" smtClean="0"/>
              <a:t> Local communities and educational institutions leverage</a:t>
            </a:r>
            <a:r>
              <a:rPr lang="en-GB" baseline="0" dirty="0" smtClean="0"/>
              <a:t> outbound for purposes of fund raising, communicating emergency campus or school closings, or schedule changes.  </a:t>
            </a:r>
            <a:endParaRPr lang="en-GB" dirty="0" smtClean="0"/>
          </a:p>
          <a:p>
            <a:pPr marL="0" marR="0" indent="0" algn="l" defTabSz="914400" rtl="0" eaLnBrk="1" fontAlgn="base" latinLnBrk="0" hangingPunct="1">
              <a:lnSpc>
                <a:spcPct val="90000"/>
              </a:lnSpc>
              <a:spcBef>
                <a:spcPct val="45000"/>
              </a:spcBef>
              <a:spcAft>
                <a:spcPct val="0"/>
              </a:spcAft>
              <a:buClr>
                <a:schemeClr val="tx1"/>
              </a:buClr>
              <a:buSzPct val="90000"/>
              <a:buFontTx/>
              <a:buNone/>
              <a:tabLst/>
              <a:defRPr/>
            </a:pPr>
            <a:r>
              <a:rPr lang="en-GB" dirty="0" smtClean="0"/>
              <a:t>Many organizations in healthcare actively reach out to customers to remind them of upcoming appointments, while utilities make outbound calls to proactively inform customers about maintenance work to avoid incoming complaint calls</a:t>
            </a:r>
            <a:r>
              <a:rPr lang="en-GB" baseline="0" dirty="0" smtClean="0"/>
              <a:t> or to confirm field service appointments to avoid costly truck rolls.  </a:t>
            </a:r>
            <a:endParaRPr lang="en-GB" dirty="0" smtClean="0"/>
          </a:p>
          <a:p>
            <a:pPr algn="l" eaLnBrk="1" hangingPunct="1"/>
            <a:r>
              <a:rPr lang="en-GB" dirty="0" smtClean="0"/>
              <a:t>Finally,</a:t>
            </a:r>
            <a:r>
              <a:rPr lang="en-GB" baseline="0" dirty="0" smtClean="0"/>
              <a:t> o</a:t>
            </a:r>
            <a:r>
              <a:rPr lang="en-GB" dirty="0" smtClean="0"/>
              <a:t>utbound solutions are also used by many of our Financial</a:t>
            </a:r>
            <a:r>
              <a:rPr lang="en-GB" baseline="0" dirty="0" smtClean="0"/>
              <a:t> and Insurance </a:t>
            </a:r>
            <a:r>
              <a:rPr lang="en-GB" dirty="0" smtClean="0"/>
              <a:t>customers use Proactive</a:t>
            </a:r>
            <a:r>
              <a:rPr lang="en-GB" baseline="0" dirty="0" smtClean="0"/>
              <a:t> Contact from traditional purposes such as collections and cross-sell telemarketing</a:t>
            </a:r>
          </a:p>
          <a:p>
            <a:pPr algn="l" eaLnBrk="1" hangingPunct="1"/>
            <a:endParaRPr lang="en-GB" baseline="0" dirty="0" smtClean="0"/>
          </a:p>
          <a:p>
            <a:pPr algn="l" eaLnBrk="1" hangingPunct="1"/>
            <a:r>
              <a:rPr lang="en-GB" baseline="0" dirty="0" smtClean="0"/>
              <a:t>Examples by industry include:</a:t>
            </a:r>
          </a:p>
          <a:p>
            <a:pPr algn="l" eaLnBrk="1" hangingPunct="1"/>
            <a:r>
              <a:rPr lang="en-GB" baseline="0" dirty="0" smtClean="0"/>
              <a:t>Finance &amp; Insurance:</a:t>
            </a:r>
          </a:p>
          <a:p>
            <a:pPr marL="171450" lvl="0" indent="-171450" algn="l">
              <a:spcBef>
                <a:spcPts val="200"/>
              </a:spcBef>
              <a:buFont typeface="Arial" pitchFamily="34" charset="0"/>
              <a:buChar char="•"/>
            </a:pPr>
            <a:r>
              <a:rPr lang="en-US" sz="1200" dirty="0" smtClean="0">
                <a:solidFill>
                  <a:schemeClr val="tx1"/>
                </a:solidFill>
              </a:rPr>
              <a:t>Claim Updates</a:t>
            </a:r>
          </a:p>
          <a:p>
            <a:pPr marL="171450" lvl="0" indent="-171450" algn="l">
              <a:spcBef>
                <a:spcPts val="200"/>
              </a:spcBef>
              <a:buFont typeface="Arial" pitchFamily="34" charset="0"/>
              <a:buChar char="•"/>
            </a:pPr>
            <a:r>
              <a:rPr lang="en-US" sz="1200" dirty="0" smtClean="0">
                <a:solidFill>
                  <a:schemeClr val="tx1"/>
                </a:solidFill>
              </a:rPr>
              <a:t>Fraud alerts </a:t>
            </a:r>
          </a:p>
          <a:p>
            <a:pPr marL="171450" lvl="0" indent="-171450" algn="l">
              <a:spcBef>
                <a:spcPts val="200"/>
              </a:spcBef>
              <a:buFont typeface="Arial" pitchFamily="34" charset="0"/>
              <a:buChar char="•"/>
            </a:pPr>
            <a:r>
              <a:rPr lang="en-US" sz="1200" dirty="0" smtClean="0">
                <a:solidFill>
                  <a:schemeClr val="tx1"/>
                </a:solidFill>
              </a:rPr>
              <a:t>Payment Reminders</a:t>
            </a:r>
          </a:p>
          <a:p>
            <a:pPr marL="171450" lvl="0" indent="-171450" algn="l">
              <a:spcBef>
                <a:spcPts val="200"/>
              </a:spcBef>
              <a:buFont typeface="Arial" pitchFamily="34" charset="0"/>
              <a:buChar char="•"/>
            </a:pPr>
            <a:r>
              <a:rPr lang="en-US" sz="1200" dirty="0" smtClean="0">
                <a:solidFill>
                  <a:schemeClr val="tx1"/>
                </a:solidFill>
              </a:rPr>
              <a:t>Balance Update</a:t>
            </a:r>
          </a:p>
          <a:p>
            <a:pPr marL="171450" lvl="0" indent="-171450" algn="l">
              <a:spcBef>
                <a:spcPts val="200"/>
              </a:spcBef>
              <a:buFont typeface="Arial" pitchFamily="34" charset="0"/>
              <a:buChar char="•"/>
            </a:pPr>
            <a:r>
              <a:rPr lang="en-US" sz="1200" dirty="0" smtClean="0">
                <a:solidFill>
                  <a:schemeClr val="tx1"/>
                </a:solidFill>
              </a:rPr>
              <a:t>Automated Renewals</a:t>
            </a:r>
          </a:p>
          <a:p>
            <a:pPr marL="171450" lvl="0" indent="-171450" algn="l">
              <a:spcBef>
                <a:spcPts val="200"/>
              </a:spcBef>
              <a:buFont typeface="Arial" pitchFamily="34" charset="0"/>
              <a:buChar char="•"/>
            </a:pPr>
            <a:r>
              <a:rPr lang="en-US" sz="1200" dirty="0" smtClean="0">
                <a:solidFill>
                  <a:schemeClr val="tx1"/>
                </a:solidFill>
              </a:rPr>
              <a:t>Cross-sell/up-sell</a:t>
            </a:r>
          </a:p>
          <a:p>
            <a:pPr marL="171450" lvl="0" indent="-171450" algn="l">
              <a:spcBef>
                <a:spcPts val="200"/>
              </a:spcBef>
              <a:buFont typeface="Arial" pitchFamily="34" charset="0"/>
              <a:buChar char="•"/>
            </a:pPr>
            <a:r>
              <a:rPr lang="en-US" sz="1200" dirty="0" smtClean="0">
                <a:solidFill>
                  <a:schemeClr val="tx1"/>
                </a:solidFill>
              </a:rPr>
              <a:t>Surveys</a:t>
            </a:r>
          </a:p>
          <a:p>
            <a:pPr marL="0" indent="0" algn="l" eaLnBrk="1" hangingPunct="1">
              <a:buFont typeface="Arial" pitchFamily="34" charset="0"/>
              <a:buNone/>
            </a:pPr>
            <a:r>
              <a:rPr lang="en-GB" baseline="0" dirty="0" smtClean="0"/>
              <a:t>Healthcare:</a:t>
            </a:r>
          </a:p>
          <a:p>
            <a:pPr marL="171450" lvl="0" indent="-171450" algn="l">
              <a:buFont typeface="Arial" pitchFamily="34" charset="0"/>
              <a:buChar char="•"/>
            </a:pPr>
            <a:r>
              <a:rPr lang="en-US" sz="1200" dirty="0" smtClean="0">
                <a:solidFill>
                  <a:schemeClr val="tx1"/>
                </a:solidFill>
              </a:rPr>
              <a:t>Prescription Alert/Refills</a:t>
            </a:r>
          </a:p>
          <a:p>
            <a:pPr marL="171450" lvl="0" indent="-171450" algn="l">
              <a:buFont typeface="Arial" pitchFamily="34" charset="0"/>
              <a:buChar char="•"/>
            </a:pPr>
            <a:r>
              <a:rPr lang="en-US" sz="1200" dirty="0" smtClean="0">
                <a:solidFill>
                  <a:schemeClr val="tx1"/>
                </a:solidFill>
              </a:rPr>
              <a:t>Program Enrollment </a:t>
            </a:r>
          </a:p>
          <a:p>
            <a:pPr marL="171450" lvl="0" indent="-171450" algn="l">
              <a:buFont typeface="Arial" pitchFamily="34" charset="0"/>
              <a:buChar char="•"/>
            </a:pPr>
            <a:r>
              <a:rPr lang="en-US" sz="1200" dirty="0" smtClean="0">
                <a:solidFill>
                  <a:schemeClr val="tx1"/>
                </a:solidFill>
              </a:rPr>
              <a:t>Appointment Reminders</a:t>
            </a:r>
          </a:p>
          <a:p>
            <a:pPr marL="171450" lvl="0" indent="-171450" algn="l">
              <a:buFont typeface="Arial" pitchFamily="34" charset="0"/>
              <a:buChar char="•"/>
            </a:pPr>
            <a:r>
              <a:rPr lang="en-US" sz="1200" dirty="0" smtClean="0">
                <a:solidFill>
                  <a:schemeClr val="tx1"/>
                </a:solidFill>
              </a:rPr>
              <a:t>Payment Reminders</a:t>
            </a:r>
          </a:p>
          <a:p>
            <a:pPr marL="171450" lvl="0" indent="-171450" algn="l">
              <a:buFont typeface="Arial" pitchFamily="34" charset="0"/>
              <a:buChar char="•"/>
            </a:pPr>
            <a:r>
              <a:rPr lang="en-US" sz="1200" dirty="0" smtClean="0">
                <a:solidFill>
                  <a:schemeClr val="tx1"/>
                </a:solidFill>
              </a:rPr>
              <a:t>Out-Patient Updates</a:t>
            </a:r>
          </a:p>
          <a:p>
            <a:pPr marL="171450" lvl="0" indent="-171450" algn="l">
              <a:buFont typeface="Arial" pitchFamily="34" charset="0"/>
              <a:buChar char="•"/>
            </a:pPr>
            <a:r>
              <a:rPr lang="en-US" sz="1200" dirty="0" smtClean="0">
                <a:solidFill>
                  <a:schemeClr val="tx1"/>
                </a:solidFill>
              </a:rPr>
              <a:t>Pandemic Warnings</a:t>
            </a:r>
          </a:p>
          <a:p>
            <a:pPr marL="171450" lvl="0" indent="-171450" algn="l">
              <a:buFont typeface="Arial" pitchFamily="34" charset="0"/>
              <a:buChar char="•"/>
            </a:pPr>
            <a:r>
              <a:rPr lang="en-US" sz="1200" dirty="0" smtClean="0">
                <a:solidFill>
                  <a:schemeClr val="tx1"/>
                </a:solidFill>
              </a:rPr>
              <a:t>Staff Scheduling Alerts</a:t>
            </a:r>
          </a:p>
          <a:p>
            <a:pPr marL="171450" lvl="0" indent="-171450" algn="l">
              <a:buFont typeface="Arial" pitchFamily="34" charset="0"/>
              <a:buChar char="•"/>
            </a:pPr>
            <a:r>
              <a:rPr lang="en-US" sz="1200" dirty="0" smtClean="0">
                <a:solidFill>
                  <a:schemeClr val="tx1"/>
                </a:solidFill>
              </a:rPr>
              <a:t>Post service surveys</a:t>
            </a:r>
          </a:p>
          <a:p>
            <a:pPr marL="0" indent="0" algn="l" eaLnBrk="1" hangingPunct="1">
              <a:buFont typeface="Arial" pitchFamily="34" charset="0"/>
              <a:buNone/>
            </a:pPr>
            <a:r>
              <a:rPr lang="en-GB" baseline="0" dirty="0" smtClean="0"/>
              <a:t>Utilities &amp; Telecom:</a:t>
            </a:r>
          </a:p>
          <a:p>
            <a:pPr marL="171450" indent="-171450" algn="l" eaLnBrk="1" hangingPunct="1">
              <a:buFont typeface="Arial" pitchFamily="34" charset="0"/>
              <a:buChar char="•"/>
            </a:pPr>
            <a:r>
              <a:rPr lang="en-US" baseline="0" dirty="0" smtClean="0"/>
              <a:t>Field Service  Appointment Reminders</a:t>
            </a:r>
          </a:p>
          <a:p>
            <a:pPr marL="171450" indent="-171450" algn="l" eaLnBrk="1" hangingPunct="1">
              <a:buFont typeface="Arial" pitchFamily="34" charset="0"/>
              <a:buChar char="•"/>
            </a:pPr>
            <a:r>
              <a:rPr lang="en-US" baseline="0" dirty="0" smtClean="0"/>
              <a:t>Payment Reminders</a:t>
            </a:r>
          </a:p>
          <a:p>
            <a:pPr marL="171450" indent="-171450" algn="l" eaLnBrk="1" hangingPunct="1">
              <a:buFont typeface="Arial" pitchFamily="34" charset="0"/>
              <a:buChar char="•"/>
            </a:pPr>
            <a:r>
              <a:rPr lang="en-US" baseline="0" dirty="0" smtClean="0"/>
              <a:t>Service Outage and Restoration Alerts</a:t>
            </a:r>
          </a:p>
          <a:p>
            <a:pPr marL="171450" indent="-171450" algn="l" eaLnBrk="1" hangingPunct="1">
              <a:buFont typeface="Arial" pitchFamily="34" charset="0"/>
              <a:buChar char="•"/>
            </a:pPr>
            <a:r>
              <a:rPr lang="en-US" baseline="0" dirty="0" smtClean="0"/>
              <a:t>Emergency Staff Call-Outs</a:t>
            </a:r>
          </a:p>
          <a:p>
            <a:pPr marL="171450" indent="-171450" algn="l" eaLnBrk="1" hangingPunct="1">
              <a:buFont typeface="Arial" pitchFamily="34" charset="0"/>
              <a:buChar char="•"/>
            </a:pPr>
            <a:r>
              <a:rPr lang="en-US" baseline="0" dirty="0" smtClean="0"/>
              <a:t>Account Status Updates</a:t>
            </a:r>
          </a:p>
          <a:p>
            <a:pPr marL="0" indent="0" algn="l" eaLnBrk="1" hangingPunct="1">
              <a:buFont typeface="Arial" pitchFamily="34" charset="0"/>
              <a:buNone/>
            </a:pPr>
            <a:r>
              <a:rPr lang="en-GB" baseline="0" dirty="0" smtClean="0"/>
              <a:t>Consumer &amp; Retail:</a:t>
            </a:r>
          </a:p>
          <a:p>
            <a:pPr marL="171450" indent="-171450" algn="l" eaLnBrk="1" hangingPunct="1">
              <a:buFont typeface="Arial" pitchFamily="34" charset="0"/>
              <a:buChar char="•"/>
            </a:pPr>
            <a:r>
              <a:rPr lang="en-US" baseline="0" dirty="0" smtClean="0"/>
              <a:t>Delivery &amp; Back Orders</a:t>
            </a:r>
          </a:p>
          <a:p>
            <a:pPr marL="171450" indent="-171450" algn="l" eaLnBrk="1" hangingPunct="1">
              <a:buFont typeface="Arial" pitchFamily="34" charset="0"/>
              <a:buChar char="•"/>
            </a:pPr>
            <a:r>
              <a:rPr lang="en-US" baseline="0" dirty="0" smtClean="0"/>
              <a:t>Travel Alerts</a:t>
            </a:r>
          </a:p>
          <a:p>
            <a:pPr marL="171450" indent="-171450" algn="l" eaLnBrk="1" hangingPunct="1">
              <a:buFont typeface="Arial" pitchFamily="34" charset="0"/>
              <a:buChar char="•"/>
            </a:pPr>
            <a:r>
              <a:rPr lang="en-US" baseline="0" dirty="0" smtClean="0"/>
              <a:t>Collections and Billing Reminders</a:t>
            </a:r>
          </a:p>
          <a:p>
            <a:pPr marL="171450" indent="-171450" algn="l" eaLnBrk="1" hangingPunct="1">
              <a:buFont typeface="Arial" pitchFamily="34" charset="0"/>
              <a:buChar char="•"/>
            </a:pPr>
            <a:r>
              <a:rPr lang="en-US" baseline="0" dirty="0" smtClean="0"/>
              <a:t>Subscription Renewals</a:t>
            </a:r>
          </a:p>
          <a:p>
            <a:pPr marL="171450" indent="-171450" algn="l" eaLnBrk="1" hangingPunct="1">
              <a:buFont typeface="Arial" pitchFamily="34" charset="0"/>
              <a:buChar char="•"/>
            </a:pPr>
            <a:r>
              <a:rPr lang="en-US" baseline="0" dirty="0" smtClean="0"/>
              <a:t>Contract Renewals </a:t>
            </a:r>
          </a:p>
          <a:p>
            <a:pPr marL="171450" indent="-171450" algn="l" eaLnBrk="1" hangingPunct="1">
              <a:buFont typeface="Arial" pitchFamily="34" charset="0"/>
              <a:buChar char="•"/>
            </a:pPr>
            <a:r>
              <a:rPr lang="en-US" baseline="0" dirty="0" smtClean="0"/>
              <a:t>Marketing and Post-Service Surveys</a:t>
            </a:r>
            <a:endParaRPr lang="en-GB" dirty="0" smtClean="0"/>
          </a:p>
          <a:p>
            <a:pPr>
              <a:spcBef>
                <a:spcPts val="589"/>
              </a:spcBef>
            </a:pPr>
            <a:endParaRPr lang="en-GB" dirty="0" smtClean="0"/>
          </a:p>
        </p:txBody>
      </p:sp>
      <p:sp>
        <p:nvSpPr>
          <p:cNvPr id="95235" name="Slide Number Placeholder 3"/>
          <p:cNvSpPr>
            <a:spLocks noGrp="1"/>
          </p:cNvSpPr>
          <p:nvPr>
            <p:ph type="sldNum" sz="quarter" idx="5"/>
          </p:nvPr>
        </p:nvSpPr>
        <p:spPr/>
        <p:txBody>
          <a:bodyPr/>
          <a:lstStyle>
            <a:lvl1pPr eaLnBrk="0" hangingPunct="0">
              <a:lnSpc>
                <a:spcPct val="90000"/>
              </a:lnSpc>
              <a:defRPr>
                <a:solidFill>
                  <a:schemeClr val="tx2"/>
                </a:solidFill>
                <a:latin typeface="Arial" pitchFamily="34" charset="0"/>
              </a:defRPr>
            </a:lvl1pPr>
            <a:lvl2pPr marL="742909" indent="-285734" eaLnBrk="0" hangingPunct="0">
              <a:lnSpc>
                <a:spcPct val="90000"/>
              </a:lnSpc>
              <a:defRPr>
                <a:solidFill>
                  <a:schemeClr val="tx2"/>
                </a:solidFill>
                <a:latin typeface="Arial" pitchFamily="34" charset="0"/>
              </a:defRPr>
            </a:lvl2pPr>
            <a:lvl3pPr marL="1142937" indent="-228587" eaLnBrk="0" hangingPunct="0">
              <a:lnSpc>
                <a:spcPct val="90000"/>
              </a:lnSpc>
              <a:defRPr>
                <a:solidFill>
                  <a:schemeClr val="tx2"/>
                </a:solidFill>
                <a:latin typeface="Arial" pitchFamily="34" charset="0"/>
              </a:defRPr>
            </a:lvl3pPr>
            <a:lvl4pPr marL="1600112" indent="-228587" eaLnBrk="0" hangingPunct="0">
              <a:lnSpc>
                <a:spcPct val="90000"/>
              </a:lnSpc>
              <a:defRPr>
                <a:solidFill>
                  <a:schemeClr val="tx2"/>
                </a:solidFill>
                <a:latin typeface="Arial" pitchFamily="34" charset="0"/>
              </a:defRPr>
            </a:lvl4pPr>
            <a:lvl5pPr marL="2057287" indent="-228587" eaLnBrk="0" hangingPunct="0">
              <a:lnSpc>
                <a:spcPct val="90000"/>
              </a:lnSpc>
              <a:defRPr>
                <a:solidFill>
                  <a:schemeClr val="tx2"/>
                </a:solidFill>
                <a:latin typeface="Arial" pitchFamily="34" charset="0"/>
              </a:defRPr>
            </a:lvl5pPr>
            <a:lvl6pPr marL="2514461" indent="-228587" eaLnBrk="0" fontAlgn="base" hangingPunct="0">
              <a:lnSpc>
                <a:spcPct val="90000"/>
              </a:lnSpc>
              <a:spcBef>
                <a:spcPct val="0"/>
              </a:spcBef>
              <a:spcAft>
                <a:spcPct val="0"/>
              </a:spcAft>
              <a:defRPr>
                <a:solidFill>
                  <a:schemeClr val="tx2"/>
                </a:solidFill>
                <a:latin typeface="Arial" pitchFamily="34" charset="0"/>
              </a:defRPr>
            </a:lvl6pPr>
            <a:lvl7pPr marL="2971635" indent="-228587" eaLnBrk="0" fontAlgn="base" hangingPunct="0">
              <a:lnSpc>
                <a:spcPct val="90000"/>
              </a:lnSpc>
              <a:spcBef>
                <a:spcPct val="0"/>
              </a:spcBef>
              <a:spcAft>
                <a:spcPct val="0"/>
              </a:spcAft>
              <a:defRPr>
                <a:solidFill>
                  <a:schemeClr val="tx2"/>
                </a:solidFill>
                <a:latin typeface="Arial" pitchFamily="34" charset="0"/>
              </a:defRPr>
            </a:lvl7pPr>
            <a:lvl8pPr marL="3428810" indent="-228587" eaLnBrk="0" fontAlgn="base" hangingPunct="0">
              <a:lnSpc>
                <a:spcPct val="90000"/>
              </a:lnSpc>
              <a:spcBef>
                <a:spcPct val="0"/>
              </a:spcBef>
              <a:spcAft>
                <a:spcPct val="0"/>
              </a:spcAft>
              <a:defRPr>
                <a:solidFill>
                  <a:schemeClr val="tx2"/>
                </a:solidFill>
                <a:latin typeface="Arial" pitchFamily="34" charset="0"/>
              </a:defRPr>
            </a:lvl8pPr>
            <a:lvl9pPr marL="3885985" indent="-228587" eaLnBrk="0" fontAlgn="base" hangingPunct="0">
              <a:lnSpc>
                <a:spcPct val="90000"/>
              </a:lnSpc>
              <a:spcBef>
                <a:spcPct val="0"/>
              </a:spcBef>
              <a:spcAft>
                <a:spcPct val="0"/>
              </a:spcAft>
              <a:defRPr>
                <a:solidFill>
                  <a:schemeClr val="tx2"/>
                </a:solidFill>
                <a:latin typeface="Arial" pitchFamily="34" charset="0"/>
              </a:defRPr>
            </a:lvl9pPr>
          </a:lstStyle>
          <a:p>
            <a:fld id="{9B9D916C-6D4E-4DC3-A268-BBC28B0C57BE}" type="slidenum">
              <a:rPr lang="en-US" smtClean="0"/>
              <a:pPr/>
              <a:t>12</a:t>
            </a:fld>
            <a:endParaRPr lang="en-US" dirty="0" smtClean="0"/>
          </a:p>
        </p:txBody>
      </p:sp>
      <p:sp>
        <p:nvSpPr>
          <p:cNvPr id="4" name="Slide Image Placeholder 3"/>
          <p:cNvSpPr>
            <a:spLocks noGrp="1" noRot="1" noChangeAspect="1"/>
          </p:cNvSpPr>
          <p:nvPr>
            <p:ph type="sldImg"/>
          </p:nvPr>
        </p:nvSpPr>
        <p:spPr>
          <a:xfrm>
            <a:off x="1312863" y="685800"/>
            <a:ext cx="4144962" cy="3109913"/>
          </a:xfr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buClr>
                <a:srgbClr val="4F81BD"/>
              </a:buClr>
            </a:pPr>
            <a:fld id="{DC39648D-FCD5-427A-A43B-68858365041A}" type="slidenum">
              <a:rPr lang="en-US" smtClean="0">
                <a:solidFill>
                  <a:prstClr val="black"/>
                </a:solidFill>
              </a:rPr>
              <a:pPr>
                <a:buClr>
                  <a:srgbClr val="4F81BD"/>
                </a:buClr>
              </a:pPr>
              <a:t>13</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Multichannel</a:t>
            </a:r>
            <a:r>
              <a:rPr lang="en-US" baseline="0" dirty="0" smtClean="0"/>
              <a:t> Proactive Customer Engagement Video: https://www.youtube.com/watch?v=opRDsVZ2_8M</a:t>
            </a:r>
          </a:p>
          <a:p>
            <a:endParaRPr lang="en-US" baseline="0" dirty="0" smtClean="0"/>
          </a:p>
          <a:p>
            <a:r>
              <a:rPr lang="en-US" b="1" baseline="0" dirty="0" smtClean="0"/>
              <a:t>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smtClean="0">
                <a:ln>
                  <a:noFill/>
                </a:ln>
                <a:solidFill>
                  <a:srgbClr val="323232"/>
                </a:solidFill>
                <a:effectLst/>
                <a:uLnTx/>
                <a:uFillTx/>
              </a:rPr>
              <a:t>As an insurance provider, it is your job to provide insurance services and peace of mind to your customer throughout the various stages of their life; staying with them as provider throughout their life journey (marriage, 1</a:t>
            </a:r>
            <a:r>
              <a:rPr kumimoji="0" lang="en-US" sz="1200" b="0" i="0" u="none" strike="noStrike" kern="0" cap="none" spc="0" normalizeH="0" baseline="30000" noProof="0" dirty="0" smtClean="0">
                <a:ln>
                  <a:noFill/>
                </a:ln>
                <a:solidFill>
                  <a:srgbClr val="323232"/>
                </a:solidFill>
                <a:effectLst/>
                <a:uLnTx/>
                <a:uFillTx/>
              </a:rPr>
              <a:t>st</a:t>
            </a:r>
            <a:r>
              <a:rPr kumimoji="0" lang="en-US" sz="1200" b="0" i="0" u="none" strike="noStrike" kern="0" cap="none" spc="0" normalizeH="0" baseline="0" noProof="0" dirty="0" smtClean="0">
                <a:ln>
                  <a:noFill/>
                </a:ln>
                <a:solidFill>
                  <a:srgbClr val="323232"/>
                </a:solidFill>
                <a:effectLst/>
                <a:uLnTx/>
                <a:uFillTx/>
              </a:rPr>
              <a:t> home purchase, kids, </a:t>
            </a:r>
            <a:r>
              <a:rPr kumimoji="0" lang="en-US" sz="1200" b="0" i="0" u="none" strike="noStrike" kern="0" cap="none" spc="0" normalizeH="0" baseline="0" noProof="0" dirty="0" err="1" smtClean="0">
                <a:ln>
                  <a:noFill/>
                </a:ln>
                <a:solidFill>
                  <a:srgbClr val="323232"/>
                </a:solidFill>
                <a:effectLst/>
                <a:uLnTx/>
                <a:uFillTx/>
              </a:rPr>
              <a:t>etc</a:t>
            </a:r>
            <a:r>
              <a:rPr kumimoji="0" lang="en-US" sz="1200" b="0" i="0" u="none" strike="noStrike" kern="0" cap="none" spc="0" normalizeH="0" baseline="0" noProof="0" dirty="0" smtClean="0">
                <a:ln>
                  <a:noFill/>
                </a:ln>
                <a:solidFill>
                  <a:srgbClr val="323232"/>
                </a:solidFill>
                <a:effectLst/>
                <a:uLnTx/>
                <a:uFillTx/>
              </a:rPr>
              <a:t>). You can create campaigns based on your customer segmentations and upcoming life events, </a:t>
            </a:r>
            <a:r>
              <a:rPr kumimoji="0" lang="en-US" sz="1200" b="0" i="0" u="none" strike="noStrike" kern="0" cap="none" spc="0" normalizeH="0" baseline="0" noProof="0" dirty="0" err="1" smtClean="0">
                <a:ln>
                  <a:noFill/>
                </a:ln>
                <a:solidFill>
                  <a:srgbClr val="323232"/>
                </a:solidFill>
                <a:effectLst/>
                <a:uLnTx/>
                <a:uFillTx/>
              </a:rPr>
              <a:t>eg</a:t>
            </a:r>
            <a:r>
              <a:rPr kumimoji="0" lang="en-US" sz="1200" b="0" i="0" u="none" strike="noStrike" kern="0" cap="none" spc="0" normalizeH="0" baseline="0" noProof="0" dirty="0" smtClean="0">
                <a:ln>
                  <a:noFill/>
                </a:ln>
                <a:solidFill>
                  <a:srgbClr val="323232"/>
                </a:solidFill>
                <a:effectLst/>
                <a:uLnTx/>
                <a:uFillTx/>
              </a:rPr>
              <a:t>. children are about to turn 16 and are learning to drive.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smtClean="0">
                <a:ln>
                  <a:noFill/>
                </a:ln>
                <a:solidFill>
                  <a:srgbClr val="323232"/>
                </a:solidFill>
                <a:effectLst/>
                <a:uLnTx/>
                <a:uFillTx/>
              </a:rPr>
              <a:t>Can start out with email and SMS/text. Enable customers to respond via 2-way SMS/text or email and even incorporate automated callback features to seamlessly enable customers to select callback options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smtClean="0">
                <a:ln>
                  <a:noFill/>
                </a:ln>
                <a:solidFill>
                  <a:srgbClr val="323232"/>
                </a:solidFill>
                <a:effectLst/>
                <a:uLnTx/>
                <a:uFillTx/>
              </a:rPr>
              <a:t>Insurance Text: “</a:t>
            </a:r>
            <a:r>
              <a:rPr kumimoji="0" lang="en-US" sz="1200" b="0" i="1" u="none" strike="noStrike" kern="0" cap="none" spc="0" normalizeH="0" baseline="0" noProof="0" dirty="0" smtClean="0">
                <a:ln>
                  <a:noFill/>
                </a:ln>
                <a:solidFill>
                  <a:srgbClr val="323232"/>
                </a:solidFill>
                <a:effectLst/>
                <a:uLnTx/>
                <a:uFillTx/>
              </a:rPr>
              <a:t>Congratulations on your son’s 16</a:t>
            </a:r>
            <a:r>
              <a:rPr kumimoji="0" lang="en-US" sz="1200" b="0" i="1" u="none" strike="noStrike" kern="0" cap="none" spc="0" normalizeH="0" baseline="30000" noProof="0" dirty="0" smtClean="0">
                <a:ln>
                  <a:noFill/>
                </a:ln>
                <a:solidFill>
                  <a:srgbClr val="323232"/>
                </a:solidFill>
                <a:effectLst/>
                <a:uLnTx/>
                <a:uFillTx/>
              </a:rPr>
              <a:t>th</a:t>
            </a:r>
            <a:r>
              <a:rPr kumimoji="0" lang="en-US" sz="1200" b="0" i="1" u="none" strike="noStrike" kern="0" cap="none" spc="0" normalizeH="0" baseline="0" noProof="0" dirty="0" smtClean="0">
                <a:ln>
                  <a:noFill/>
                </a:ln>
                <a:solidFill>
                  <a:srgbClr val="323232"/>
                </a:solidFill>
                <a:effectLst/>
                <a:uLnTx/>
                <a:uFillTx/>
              </a:rPr>
              <a:t> birthday. It might be time to start thinking about auto insurance.”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smtClean="0">
                <a:ln>
                  <a:noFill/>
                </a:ln>
                <a:solidFill>
                  <a:srgbClr val="323232"/>
                </a:solidFill>
                <a:effectLst/>
                <a:uLnTx/>
                <a:uFillTx/>
              </a:rPr>
              <a:t>Customer response via Text: </a:t>
            </a:r>
            <a:r>
              <a:rPr kumimoji="0" lang="en-US" sz="1200" b="0" i="1" u="none" strike="noStrike" kern="0" cap="none" spc="0" normalizeH="0" baseline="0" noProof="0" dirty="0" smtClean="0">
                <a:ln>
                  <a:noFill/>
                </a:ln>
                <a:solidFill>
                  <a:srgbClr val="323232"/>
                </a:solidFill>
                <a:effectLst/>
                <a:uLnTx/>
                <a:uFillTx/>
              </a:rPr>
              <a:t>“Not a good time…”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smtClean="0">
                <a:ln>
                  <a:noFill/>
                </a:ln>
                <a:solidFill>
                  <a:srgbClr val="323232"/>
                </a:solidFill>
                <a:effectLst/>
                <a:uLnTx/>
                <a:uFillTx/>
              </a:rPr>
              <a:t>Insurance </a:t>
            </a:r>
            <a:r>
              <a:rPr kumimoji="0" lang="en-US" sz="1200" b="0" i="0" u="none" strike="noStrike" kern="0" cap="none" spc="0" normalizeH="0" baseline="0" noProof="0" dirty="0" err="1" smtClean="0">
                <a:ln>
                  <a:noFill/>
                </a:ln>
                <a:solidFill>
                  <a:srgbClr val="323232"/>
                </a:solidFill>
                <a:effectLst/>
                <a:uLnTx/>
                <a:uFillTx/>
              </a:rPr>
              <a:t>Text:</a:t>
            </a:r>
            <a:r>
              <a:rPr kumimoji="0" lang="en-US" sz="1200" b="0" i="1" u="none" strike="noStrike" kern="0" cap="none" spc="0" normalizeH="0" baseline="0" noProof="0" dirty="0" err="1" smtClean="0">
                <a:ln>
                  <a:noFill/>
                </a:ln>
                <a:solidFill>
                  <a:srgbClr val="323232"/>
                </a:solidFill>
                <a:effectLst/>
                <a:uLnTx/>
                <a:uFillTx/>
              </a:rPr>
              <a:t>“If</a:t>
            </a:r>
            <a:r>
              <a:rPr kumimoji="0" lang="en-US" sz="1200" b="0" i="1" u="none" strike="noStrike" kern="0" cap="none" spc="0" normalizeH="0" baseline="0" noProof="0" dirty="0" smtClean="0">
                <a:ln>
                  <a:noFill/>
                </a:ln>
                <a:solidFill>
                  <a:srgbClr val="323232"/>
                </a:solidFill>
                <a:effectLst/>
                <a:uLnTx/>
                <a:uFillTx/>
              </a:rPr>
              <a:t> Tuesday at 3PM works, hit SEND”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smtClean="0">
              <a:ln>
                <a:noFill/>
              </a:ln>
              <a:solidFill>
                <a:srgbClr val="323232"/>
              </a:solidFill>
              <a:effectLst/>
              <a:uLnTx/>
              <a:uFillTx/>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smtClean="0">
                <a:ln>
                  <a:noFill/>
                </a:ln>
                <a:solidFill>
                  <a:srgbClr val="323232"/>
                </a:solidFill>
                <a:effectLst/>
                <a:uLnTx/>
                <a:uFillTx/>
              </a:rPr>
              <a:t>Callback is scheduled and what was an automated experience delivered by the Insurance company over text seamlessly transitions to an agent-assisted conversation over the phone. The agent has all of the contact history and current coverage information from the CRM database to help the customer update their auto insurance policy to cover their 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0" cap="none" spc="0" normalizeH="0" baseline="0" noProof="0" dirty="0" smtClean="0">
              <a:ln>
                <a:noFill/>
              </a:ln>
              <a:solidFill>
                <a:srgbClr val="323232"/>
              </a:solidFill>
              <a:effectLst/>
              <a:uLnTx/>
              <a:uFillTx/>
            </a:endParaRPr>
          </a:p>
        </p:txBody>
      </p:sp>
      <p:sp>
        <p:nvSpPr>
          <p:cNvPr id="4" name="Slide Number Placeholder 3"/>
          <p:cNvSpPr>
            <a:spLocks noGrp="1"/>
          </p:cNvSpPr>
          <p:nvPr>
            <p:ph type="sldNum" sz="quarter" idx="10"/>
          </p:nvPr>
        </p:nvSpPr>
        <p:spPr/>
        <p:txBody>
          <a:bodyPr/>
          <a:lstStyle/>
          <a:p>
            <a:pPr>
              <a:buClr>
                <a:srgbClr val="4F81BD"/>
              </a:buClr>
            </a:pPr>
            <a:fld id="{DC39648D-FCD5-427A-A43B-68858365041A}" type="slidenum">
              <a:rPr lang="en-US" smtClean="0">
                <a:solidFill>
                  <a:prstClr val="black"/>
                </a:solidFill>
              </a:rPr>
              <a:pPr>
                <a:buClr>
                  <a:srgbClr val="4F81BD"/>
                </a:buClr>
              </a:pPr>
              <a:t>14</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buClr>
                <a:srgbClr val="4F81BD"/>
              </a:buClr>
            </a:pPr>
            <a:fld id="{DC39648D-FCD5-427A-A43B-68858365041A}" type="slidenum">
              <a:rPr lang="en-US" smtClean="0">
                <a:solidFill>
                  <a:prstClr val="black"/>
                </a:solidFill>
              </a:rPr>
              <a:pPr>
                <a:buClr>
                  <a:srgbClr val="4F81BD"/>
                </a:buClr>
              </a:pPr>
              <a:t>15</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buClr>
                <a:srgbClr val="4F81BD"/>
              </a:buClr>
            </a:pPr>
            <a:fld id="{DC39648D-FCD5-427A-A43B-68858365041A}" type="slidenum">
              <a:rPr lang="en-US" smtClean="0">
                <a:solidFill>
                  <a:prstClr val="black"/>
                </a:solidFill>
              </a:rPr>
              <a:pPr>
                <a:buClr>
                  <a:srgbClr val="4F81BD"/>
                </a:buClr>
              </a:pPr>
              <a:t>16</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buClr>
                <a:srgbClr val="4F81BD"/>
              </a:buClr>
            </a:pPr>
            <a:fld id="{DC39648D-FCD5-427A-A43B-68858365041A}" type="slidenum">
              <a:rPr lang="en-US" smtClean="0">
                <a:solidFill>
                  <a:prstClr val="black"/>
                </a:solidFill>
              </a:rPr>
              <a:pPr>
                <a:buClr>
                  <a:srgbClr val="4F81BD"/>
                </a:buClr>
              </a:pPr>
              <a:t>17</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4613" y="8685214"/>
            <a:ext cx="2971800" cy="457200"/>
          </a:xfrm>
          <a:prstGeom prst="rect">
            <a:avLst/>
          </a:prstGeom>
          <a:noFill/>
          <a:ln w="9525">
            <a:noFill/>
            <a:miter lim="800000"/>
            <a:headEnd/>
            <a:tailEnd/>
          </a:ln>
        </p:spPr>
        <p:txBody>
          <a:bodyPr lIns="90443" tIns="45221" rIns="90443" bIns="45221" anchor="b"/>
          <a:lstStyle/>
          <a:p>
            <a:pPr algn="r"/>
            <a:fld id="{8AD70B77-00BC-4117-82AD-5F7EED0377AF}" type="slidenum">
              <a:rPr lang="en-US" sz="1200"/>
              <a:pPr algn="r"/>
              <a:t>18</a:t>
            </a:fld>
            <a:endParaRPr lang="en-US" sz="1200"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r>
              <a:rPr lang="en-US" sz="1200" b="0" i="0" kern="1200" dirty="0" smtClean="0">
                <a:solidFill>
                  <a:schemeClr val="tx1"/>
                </a:solidFill>
                <a:effectLst/>
                <a:latin typeface="+mn-lt"/>
                <a:ea typeface="+mn-ea"/>
                <a:cs typeface="+mn-cs"/>
              </a:rPr>
              <a:t>http://www.avaya.com/usa/documents/xcel-energy-white-paper-manage-cust-comm-in-serv-outage-gcc7068.pdf</a:t>
            </a:r>
          </a:p>
          <a:p>
            <a:endParaRPr lang="en-US" dirty="0">
              <a:latin typeface="Arial" charset="0"/>
              <a:ea typeface="MS PGothic"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Demo</a:t>
            </a:r>
            <a:r>
              <a:rPr lang="en-US" baseline="0" dirty="0" smtClean="0"/>
              <a:t> can be scheduled and performed live on </a:t>
            </a:r>
            <a:r>
              <a:rPr lang="en-US" baseline="0" dirty="0" err="1" smtClean="0"/>
              <a:t>DemoAvaya</a:t>
            </a:r>
            <a:r>
              <a:rPr lang="en-US" baseline="0" dirty="0" smtClean="0"/>
              <a:t> (http://www.demoavaya.com/)</a:t>
            </a:r>
          </a:p>
          <a:p>
            <a:r>
              <a:rPr lang="en-US" baseline="0" dirty="0" smtClean="0"/>
              <a:t>Find demo under “Proactive Outreach Manager” and schedule </a:t>
            </a:r>
            <a:r>
              <a:rPr lang="en-US" sz="1200" b="1" i="0" kern="1200" dirty="0" smtClean="0">
                <a:solidFill>
                  <a:schemeClr val="tx1"/>
                </a:solidFill>
                <a:effectLst/>
                <a:latin typeface="+mn-lt"/>
                <a:ea typeface="+mn-ea"/>
                <a:cs typeface="+mn-cs"/>
              </a:rPr>
              <a:t>POM Airline Notification Demo</a:t>
            </a: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Demo url: </a:t>
            </a:r>
            <a:r>
              <a:rPr lang="en-US" sz="1200" kern="1200" dirty="0" smtClean="0">
                <a:solidFill>
                  <a:schemeClr val="tx1"/>
                </a:solidFill>
                <a:effectLst/>
                <a:latin typeface="+mn-lt"/>
                <a:ea typeface="+mn-ea"/>
                <a:cs typeface="+mn-cs"/>
              </a:rPr>
              <a:t>135.9.90.8/</a:t>
            </a:r>
            <a:r>
              <a:rPr lang="en-US" sz="1200" kern="1200" dirty="0" err="1" smtClean="0">
                <a:solidFill>
                  <a:schemeClr val="tx1"/>
                </a:solidFill>
                <a:effectLst/>
                <a:latin typeface="+mn-lt"/>
                <a:ea typeface="+mn-ea"/>
                <a:cs typeface="+mn-cs"/>
              </a:rPr>
              <a:t>atmos-pom</a:t>
            </a:r>
            <a:endParaRPr lang="en-US" sz="1200" kern="1200" dirty="0" smtClean="0">
              <a:solidFill>
                <a:schemeClr val="tx1"/>
              </a:solidFill>
              <a:effectLst/>
              <a:latin typeface="+mn-lt"/>
              <a:ea typeface="+mn-ea"/>
              <a:cs typeface="+mn-cs"/>
            </a:endParaRPr>
          </a:p>
          <a:p>
            <a:endParaRPr lang="en-US" dirty="0" smtClean="0"/>
          </a:p>
          <a:p>
            <a:r>
              <a:rPr lang="en-US" u="sng" dirty="0" smtClean="0"/>
              <a:t>Script: </a:t>
            </a:r>
            <a:endParaRPr lang="en-US" u="sng" dirty="0"/>
          </a:p>
          <a:p>
            <a:r>
              <a:rPr lang="en-US" dirty="0" smtClean="0"/>
              <a:t>Imagine</a:t>
            </a:r>
            <a:r>
              <a:rPr lang="en-US" baseline="0" dirty="0" smtClean="0"/>
              <a:t> being able to provide this level of service to your customers: Allow your customers to keep up to date on travel updates. You can enable them to choose how to receive flight status updates when they want and through the mode of communication that they want. Your customers can manage their profile on your website and opt for email/text notifications. Simultaneously, you can provide an easy-to-use interface for your own business users - customer service teams, marketing, </a:t>
            </a:r>
            <a:r>
              <a:rPr lang="en-US" baseline="0" dirty="0" err="1" smtClean="0"/>
              <a:t>etc</a:t>
            </a:r>
            <a:r>
              <a:rPr lang="en-US" baseline="0" dirty="0" smtClean="0"/>
              <a:t> – allow them to create campaigns to send out notifications for flight status updates, promotions, local activities, etc. – without heavy lifting from IT</a:t>
            </a:r>
          </a:p>
          <a:p>
            <a:endParaRPr lang="en-US" baseline="0" dirty="0" smtClean="0"/>
          </a:p>
          <a:p>
            <a:r>
              <a:rPr lang="en-US" baseline="0" dirty="0" smtClean="0"/>
              <a:t>In this example, your customer is kept up to date via email 3 hours in advance of their flight that their flight has been cancelled. They are given the option to call and rebook. One hour in advance of their flight, they also receive a text/SMS. You have the ability to allow customers to respond directly to the text (2-way SMS interaction is a feature of Proactive Outreach Manager 3.0) and you can integrate callback functionality. The best part is that all of this interaction history is recorded and provided to your contact center agents should the interaction be escalated to a voice call. </a:t>
            </a:r>
          </a:p>
          <a:p>
            <a:endParaRPr lang="en-US" baseline="0" dirty="0" smtClean="0"/>
          </a:p>
          <a:p>
            <a:r>
              <a:rPr lang="en-US" baseline="0" dirty="0" smtClean="0"/>
              <a:t>From your agent’s point of view, they can Preview any calls from the customer and can take advantage of dynamic scripting to aid in their conversation with the customer. You can also feed in CRM information. We integrate with leading CRM solutions.</a:t>
            </a:r>
          </a:p>
          <a:p>
            <a:endParaRPr lang="en-US" baseline="0" dirty="0" smtClean="0"/>
          </a:p>
        </p:txBody>
      </p:sp>
      <p:sp>
        <p:nvSpPr>
          <p:cNvPr id="4" name="Slide Number Placeholder 3"/>
          <p:cNvSpPr>
            <a:spLocks noGrp="1"/>
          </p:cNvSpPr>
          <p:nvPr>
            <p:ph type="sldNum" sz="quarter" idx="10"/>
          </p:nvPr>
        </p:nvSpPr>
        <p:spPr/>
        <p:txBody>
          <a:bodyPr/>
          <a:lstStyle/>
          <a:p>
            <a:pPr>
              <a:buClr>
                <a:srgbClr val="4F81BD"/>
              </a:buClr>
            </a:pPr>
            <a:fld id="{DC39648D-FCD5-427A-A43B-68858365041A}" type="slidenum">
              <a:rPr lang="en-US" smtClean="0">
                <a:solidFill>
                  <a:prstClr val="black"/>
                </a:solidFill>
              </a:rPr>
              <a:pPr>
                <a:buClr>
                  <a:srgbClr val="4F81BD"/>
                </a:buClr>
              </a:pPr>
              <a:t>19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AC01314D-2C4E-46FE-B487-4650D0BC26E1}"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Video source for images only:</a:t>
            </a:r>
            <a:r>
              <a:rPr lang="en-US" baseline="0" dirty="0" smtClean="0"/>
              <a:t> https://www.youtube.com/watch?v=EiTXm30hm0c</a:t>
            </a:r>
            <a:endParaRPr lang="en-US" dirty="0" smtClean="0"/>
          </a:p>
          <a:p>
            <a:endParaRPr lang="en-US" dirty="0" smtClean="0"/>
          </a:p>
          <a:p>
            <a:r>
              <a:rPr lang="en-US" b="1" u="sng" dirty="0" smtClean="0"/>
              <a:t>Script:</a:t>
            </a:r>
          </a:p>
          <a:p>
            <a:r>
              <a:rPr lang="en-US" dirty="0" smtClean="0"/>
              <a:t>Patricia is a busy mom</a:t>
            </a:r>
            <a:r>
              <a:rPr lang="en-US" baseline="0" dirty="0" smtClean="0"/>
              <a:t> with teenage daughters and is always on the go. Try as she may, she may miss appointments from time to time. Luckily, her doctor implemented an Avaya solution that takes in scheduling and appointment data and proactively notifies patients of upcoming appointments</a:t>
            </a:r>
            <a:endParaRPr lang="en-US" dirty="0" smtClean="0"/>
          </a:p>
          <a:p>
            <a:endParaRPr lang="en-US" dirty="0" smtClean="0"/>
          </a:p>
          <a:p>
            <a:r>
              <a:rPr lang="en-US" dirty="0" smtClean="0"/>
              <a:t>Receives</a:t>
            </a:r>
            <a:r>
              <a:rPr lang="en-US" baseline="0" dirty="0" smtClean="0"/>
              <a:t> a reminder via Text</a:t>
            </a:r>
            <a:endParaRPr lang="en-US"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smtClean="0">
                <a:ln>
                  <a:noFill/>
                </a:ln>
                <a:solidFill>
                  <a:srgbClr val="323232"/>
                </a:solidFill>
                <a:effectLst/>
                <a:uLnTx/>
                <a:uFillTx/>
              </a:rPr>
              <a:t>“</a:t>
            </a:r>
            <a:r>
              <a:rPr kumimoji="0" lang="en-US" sz="1200" b="0" i="1" u="none" strike="noStrike" kern="0" cap="none" spc="0" normalizeH="0" baseline="0" noProof="0" dirty="0" smtClean="0">
                <a:ln>
                  <a:noFill/>
                </a:ln>
                <a:solidFill>
                  <a:srgbClr val="323232"/>
                </a:solidFill>
                <a:effectLst/>
                <a:uLnTx/>
                <a:uFillTx/>
              </a:rPr>
              <a:t>This is a reminder from </a:t>
            </a:r>
            <a:r>
              <a:rPr kumimoji="0" lang="en-US" sz="1200" b="0" i="1" u="none" strike="noStrike" kern="0" cap="none" spc="0" normalizeH="0" baseline="0" noProof="0" dirty="0" err="1" smtClean="0">
                <a:ln>
                  <a:noFill/>
                </a:ln>
                <a:solidFill>
                  <a:srgbClr val="323232"/>
                </a:solidFill>
                <a:effectLst/>
                <a:uLnTx/>
                <a:uFillTx/>
              </a:rPr>
              <a:t>Dr</a:t>
            </a:r>
            <a:r>
              <a:rPr kumimoji="0" lang="en-US" sz="1200" b="0" i="1" u="none" strike="noStrike" kern="0" cap="none" spc="0" normalizeH="0" baseline="0" noProof="0" dirty="0" smtClean="0">
                <a:ln>
                  <a:noFill/>
                </a:ln>
                <a:solidFill>
                  <a:srgbClr val="323232"/>
                </a:solidFill>
                <a:effectLst/>
                <a:uLnTx/>
                <a:uFillTx/>
              </a:rPr>
              <a:t> &lt;Doctor’s Name&gt; regarding your upcoming appointment on &lt;date&gt; at &lt;time&gt;”.  To confirm this appointment, please respond “yes” to this message; to cancel it, respond “no”.   Please call 888-555-0897 if you have any questions or need to reschedule.”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1" u="none" strike="noStrike" kern="0" cap="none" spc="0" normalizeH="0" baseline="0" noProof="0" dirty="0" smtClean="0">
              <a:ln>
                <a:noFill/>
              </a:ln>
              <a:solidFill>
                <a:srgbClr val="323232"/>
              </a:solidFill>
              <a:effectLst/>
              <a:uLnTx/>
              <a:uFillTx/>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0" cap="none" spc="0" normalizeH="0" baseline="0" noProof="0" dirty="0" smtClean="0">
                <a:ln>
                  <a:noFill/>
                </a:ln>
                <a:solidFill>
                  <a:srgbClr val="323232"/>
                </a:solidFill>
                <a:effectLst/>
                <a:uLnTx/>
                <a:uFillTx/>
              </a:rPr>
              <a:t>Patricia also receives a phone call. Authentication is built into the call to protect her patient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x-none" sz="1200" b="0" i="0" u="none" strike="noStrike" kern="0" cap="none" spc="0" normalizeH="0" baseline="0" noProof="0" smtClean="0">
                <a:ln>
                  <a:noFill/>
                </a:ln>
                <a:solidFill>
                  <a:srgbClr val="323232"/>
                </a:solidFill>
                <a:effectLst/>
                <a:uLnTx/>
                <a:uFillTx/>
              </a:rPr>
              <a:t>“</a:t>
            </a:r>
            <a:r>
              <a:rPr kumimoji="0" lang="x-none" sz="1200" b="0" i="1" u="none" strike="noStrike" kern="0" cap="none" spc="0" normalizeH="0" baseline="0" noProof="0" smtClean="0">
                <a:ln>
                  <a:noFill/>
                </a:ln>
                <a:solidFill>
                  <a:srgbClr val="323232"/>
                </a:solidFill>
                <a:effectLst/>
                <a:uLnTx/>
                <a:uFillTx/>
              </a:rPr>
              <a:t>Hello, this is </a:t>
            </a:r>
            <a:r>
              <a:rPr kumimoji="0" lang="en-US" sz="1200" b="0" i="1" u="none" strike="noStrike" kern="0" cap="none" spc="0" normalizeH="0" baseline="0" noProof="0" dirty="0" err="1" smtClean="0">
                <a:ln>
                  <a:noFill/>
                </a:ln>
                <a:solidFill>
                  <a:srgbClr val="323232"/>
                </a:solidFill>
                <a:effectLst/>
                <a:uLnTx/>
                <a:uFillTx/>
              </a:rPr>
              <a:t>Dr</a:t>
            </a:r>
            <a:r>
              <a:rPr kumimoji="0" lang="en-US" sz="1200" b="0" i="1" u="none" strike="noStrike" kern="0" cap="none" spc="0" normalizeH="0" baseline="0" noProof="0" dirty="0" smtClean="0">
                <a:ln>
                  <a:noFill/>
                </a:ln>
                <a:solidFill>
                  <a:srgbClr val="323232"/>
                </a:solidFill>
                <a:effectLst/>
                <a:uLnTx/>
                <a:uFillTx/>
              </a:rPr>
              <a:t> &lt;</a:t>
            </a:r>
            <a:r>
              <a:rPr kumimoji="0" lang="en-US" sz="1200" b="0" i="1" u="none" strike="noStrike" kern="0" cap="none" spc="0" normalizeH="0" baseline="0" noProof="0" dirty="0" err="1" smtClean="0">
                <a:ln>
                  <a:noFill/>
                </a:ln>
                <a:solidFill>
                  <a:srgbClr val="323232"/>
                </a:solidFill>
                <a:effectLst/>
                <a:uLnTx/>
                <a:uFillTx/>
              </a:rPr>
              <a:t>Dr’s</a:t>
            </a:r>
            <a:r>
              <a:rPr kumimoji="0" lang="en-US" sz="1200" b="0" i="1" u="none" strike="noStrike" kern="0" cap="none" spc="0" normalizeH="0" baseline="0" noProof="0" dirty="0" smtClean="0">
                <a:ln>
                  <a:noFill/>
                </a:ln>
                <a:solidFill>
                  <a:srgbClr val="323232"/>
                </a:solidFill>
                <a:effectLst/>
                <a:uLnTx/>
                <a:uFillTx/>
              </a:rPr>
              <a:t> Name&gt; </a:t>
            </a:r>
            <a:r>
              <a:rPr kumimoji="0" lang="x-none" sz="1200" b="0" i="1" u="none" strike="noStrike" kern="0" cap="none" spc="0" normalizeH="0" baseline="0" noProof="0" smtClean="0">
                <a:ln>
                  <a:noFill/>
                </a:ln>
                <a:solidFill>
                  <a:srgbClr val="323232"/>
                </a:solidFill>
                <a:effectLst/>
                <a:uLnTx/>
                <a:uFillTx/>
              </a:rPr>
              <a:t>calling for (patient name – first, last). If you are (patient name – first, last), or an authorized representative, please press 1, If not, please press 2</a:t>
            </a:r>
            <a:endParaRPr kumimoji="0" lang="en-US" sz="1200" b="0" i="1" u="none" strike="noStrike" kern="0" cap="none" spc="0" normalizeH="0" baseline="0" noProof="0" dirty="0" smtClean="0">
              <a:ln>
                <a:noFill/>
              </a:ln>
              <a:solidFill>
                <a:srgbClr val="323232"/>
              </a:solidFill>
              <a:effectLst/>
              <a:uLnTx/>
              <a:uFillTx/>
            </a:endParaRPr>
          </a:p>
          <a:p>
            <a:pPr marR="0" lvl="0" defTabSz="914400" eaLnBrk="1" fontAlgn="auto" latinLnBrk="0" hangingPunct="1">
              <a:lnSpc>
                <a:spcPct val="100000"/>
              </a:lnSpc>
              <a:spcBef>
                <a:spcPts val="600"/>
              </a:spcBef>
              <a:spcAft>
                <a:spcPts val="0"/>
              </a:spcAft>
              <a:buClrTx/>
              <a:buSzTx/>
              <a:tabLst/>
              <a:defRPr/>
            </a:pPr>
            <a:r>
              <a:rPr kumimoji="0" lang="en-US" sz="1200" b="0" i="1" u="none" strike="noStrike" kern="0" cap="none" spc="0" normalizeH="0" baseline="0" noProof="0" dirty="0" smtClean="0">
                <a:ln>
                  <a:noFill/>
                </a:ln>
                <a:solidFill>
                  <a:srgbClr val="323232"/>
                </a:solidFill>
                <a:effectLst/>
                <a:uLnTx/>
                <a:uFillTx/>
              </a:rPr>
              <a:t>	</a:t>
            </a:r>
            <a:r>
              <a:rPr kumimoji="0" lang="en-US" sz="1200" b="0" i="1" u="none" strike="noStrike" kern="0" cap="none" spc="0" normalizeH="0" baseline="0" noProof="0" dirty="0" smtClean="0">
                <a:ln>
                  <a:noFill/>
                </a:ln>
                <a:solidFill>
                  <a:prstClr val="white">
                    <a:lumMod val="75000"/>
                  </a:prstClr>
                </a:solidFill>
                <a:effectLst/>
                <a:uLnTx/>
                <a:uFillTx/>
              </a:rPr>
              <a:t>&lt;caller presses 1&gt;</a:t>
            </a:r>
          </a:p>
          <a:p>
            <a:pPr marR="0" lvl="0" defTabSz="914400" eaLnBrk="1" fontAlgn="auto" latinLnBrk="0" hangingPunct="1">
              <a:lnSpc>
                <a:spcPct val="100000"/>
              </a:lnSpc>
              <a:spcBef>
                <a:spcPts val="600"/>
              </a:spcBef>
              <a:spcAft>
                <a:spcPts val="0"/>
              </a:spcAft>
              <a:buClrTx/>
              <a:buSzTx/>
              <a:tabLst/>
              <a:defRPr/>
            </a:pPr>
            <a:r>
              <a:rPr kumimoji="0" lang="x-none" sz="1200" b="0" i="1" u="none" strike="noStrike" kern="0" cap="none" spc="0" normalizeH="0" baseline="0" noProof="0" smtClean="0">
                <a:ln>
                  <a:noFill/>
                </a:ln>
                <a:solidFill>
                  <a:srgbClr val="323232"/>
                </a:solidFill>
                <a:effectLst/>
                <a:uLnTx/>
                <a:uFillTx/>
              </a:rPr>
              <a:t> “For </a:t>
            </a:r>
            <a:r>
              <a:rPr kumimoji="0" lang="en-US" sz="1200" b="0" i="1" u="none" strike="noStrike" kern="0" cap="none" spc="0" normalizeH="0" baseline="0" noProof="0" dirty="0" smtClean="0">
                <a:ln>
                  <a:noFill/>
                </a:ln>
                <a:solidFill>
                  <a:srgbClr val="323232"/>
                </a:solidFill>
                <a:effectLst/>
                <a:uLnTx/>
                <a:uFillTx/>
              </a:rPr>
              <a:t>security purposes</a:t>
            </a:r>
            <a:r>
              <a:rPr kumimoji="0" lang="x-none" sz="1200" b="0" i="1" u="none" strike="noStrike" kern="0" cap="none" spc="0" normalizeH="0" baseline="0" noProof="0" smtClean="0">
                <a:ln>
                  <a:noFill/>
                </a:ln>
                <a:solidFill>
                  <a:srgbClr val="323232"/>
                </a:solidFill>
                <a:effectLst/>
                <a:uLnTx/>
                <a:uFillTx/>
              </a:rPr>
              <a:t>, please enter the patient’s </a:t>
            </a:r>
            <a:r>
              <a:rPr kumimoji="0" lang="en-US" sz="1200" b="0" i="1" u="none" strike="noStrike" kern="0" cap="none" spc="0" normalizeH="0" baseline="0" noProof="0" dirty="0" smtClean="0">
                <a:ln>
                  <a:noFill/>
                </a:ln>
                <a:solidFill>
                  <a:srgbClr val="323232"/>
                </a:solidFill>
                <a:effectLst/>
                <a:uLnTx/>
                <a:uFillTx/>
              </a:rPr>
              <a:t>date of birth</a:t>
            </a:r>
            <a:r>
              <a:rPr kumimoji="0" lang="x-none" sz="1200" b="0" i="1" u="none" strike="noStrike" kern="0" cap="none" spc="0" normalizeH="0" baseline="0" noProof="0" smtClean="0">
                <a:ln>
                  <a:noFill/>
                </a:ln>
                <a:solidFill>
                  <a:srgbClr val="323232"/>
                </a:solidFill>
                <a:effectLst/>
                <a:uLnTx/>
                <a:uFillTx/>
              </a:rPr>
              <a:t>. For example</a:t>
            </a:r>
            <a:r>
              <a:rPr kumimoji="0" lang="en-US" sz="1200" b="0" i="1" u="none" strike="noStrike" kern="0" cap="none" spc="0" normalizeH="0" baseline="0" noProof="0" dirty="0" smtClean="0">
                <a:ln>
                  <a:noFill/>
                </a:ln>
                <a:solidFill>
                  <a:srgbClr val="323232"/>
                </a:solidFill>
                <a:effectLst/>
                <a:uLnTx/>
                <a:uFillTx/>
              </a:rPr>
              <a:t>, if the </a:t>
            </a:r>
            <a:r>
              <a:rPr kumimoji="0" lang="x-none" sz="1200" b="0" i="1" u="none" strike="noStrike" kern="0" cap="none" spc="0" normalizeH="0" baseline="0" noProof="0" smtClean="0">
                <a:ln>
                  <a:noFill/>
                </a:ln>
                <a:solidFill>
                  <a:srgbClr val="323232"/>
                </a:solidFill>
                <a:effectLst/>
                <a:uLnTx/>
                <a:uFillTx/>
              </a:rPr>
              <a:t>date of birth is January</a:t>
            </a:r>
            <a:r>
              <a:rPr kumimoji="0" lang="en-US" sz="1200" b="0" i="1" u="none" strike="noStrike" kern="0" cap="none" spc="0" normalizeH="0" baseline="0" noProof="0" dirty="0" smtClean="0">
                <a:ln>
                  <a:noFill/>
                </a:ln>
                <a:solidFill>
                  <a:srgbClr val="323232"/>
                </a:solidFill>
                <a:effectLst/>
                <a:uLnTx/>
                <a:uFillTx/>
              </a:rPr>
              <a:t> 7</a:t>
            </a:r>
            <a:r>
              <a:rPr kumimoji="0" lang="en-US" sz="1200" b="0" i="1" u="none" strike="noStrike" kern="0" cap="none" spc="0" normalizeH="0" baseline="30000" noProof="0" dirty="0" smtClean="0">
                <a:ln>
                  <a:noFill/>
                </a:ln>
                <a:solidFill>
                  <a:srgbClr val="323232"/>
                </a:solidFill>
                <a:effectLst/>
                <a:uLnTx/>
                <a:uFillTx/>
              </a:rPr>
              <a:t>th</a:t>
            </a:r>
            <a:r>
              <a:rPr kumimoji="0" lang="en-US" sz="1200" b="0" i="1" u="none" strike="noStrike" kern="0" cap="none" spc="0" normalizeH="0" baseline="0" noProof="0" dirty="0" smtClean="0">
                <a:ln>
                  <a:noFill/>
                </a:ln>
                <a:solidFill>
                  <a:srgbClr val="323232"/>
                </a:solidFill>
                <a:effectLst/>
                <a:uLnTx/>
                <a:uFillTx/>
              </a:rPr>
              <a:t>,</a:t>
            </a:r>
            <a:r>
              <a:rPr kumimoji="0" lang="x-none" sz="1200" b="0" i="1" u="none" strike="noStrike" kern="0" cap="none" spc="0" normalizeH="0" baseline="0" noProof="0" smtClean="0">
                <a:ln>
                  <a:noFill/>
                </a:ln>
                <a:solidFill>
                  <a:srgbClr val="323232"/>
                </a:solidFill>
                <a:effectLst/>
                <a:uLnTx/>
                <a:uFillTx/>
              </a:rPr>
              <a:t>1960, you would enter zero, one, zero seven, one nine six zero.” </a:t>
            </a:r>
            <a:endParaRPr kumimoji="0" lang="en-US" sz="1200" b="0" i="1" u="none" strike="noStrike" kern="0" cap="none" spc="0" normalizeH="0" baseline="0" noProof="0" dirty="0" smtClean="0">
              <a:ln>
                <a:noFill/>
              </a:ln>
              <a:solidFill>
                <a:srgbClr val="323232"/>
              </a:solidFill>
              <a:effectLst/>
              <a:uLnTx/>
              <a:uFillTx/>
            </a:endParaRPr>
          </a:p>
          <a:p>
            <a:pPr marR="0" lvl="0" defTabSz="914400" eaLnBrk="1" fontAlgn="auto" latinLnBrk="0" hangingPunct="1">
              <a:lnSpc>
                <a:spcPct val="100000"/>
              </a:lnSpc>
              <a:spcBef>
                <a:spcPts val="600"/>
              </a:spcBef>
              <a:spcAft>
                <a:spcPts val="0"/>
              </a:spcAft>
              <a:buClrTx/>
              <a:buSzTx/>
              <a:tabLst/>
              <a:defRPr/>
            </a:pPr>
            <a:r>
              <a:rPr kumimoji="0" lang="en-US" sz="1200" b="0" i="1" u="none" strike="noStrike" kern="0" cap="none" spc="0" normalizeH="0" baseline="0" noProof="0" dirty="0" smtClean="0">
                <a:ln>
                  <a:noFill/>
                </a:ln>
                <a:solidFill>
                  <a:srgbClr val="323232"/>
                </a:solidFill>
                <a:effectLst/>
                <a:uLnTx/>
                <a:uFillTx/>
              </a:rPr>
              <a:t>	</a:t>
            </a:r>
            <a:r>
              <a:rPr kumimoji="0" lang="en-US" sz="1200" b="0" i="1" u="none" strike="noStrike" kern="0" cap="none" spc="0" normalizeH="0" baseline="0" noProof="0" dirty="0" smtClean="0">
                <a:ln>
                  <a:noFill/>
                </a:ln>
                <a:solidFill>
                  <a:prstClr val="white">
                    <a:lumMod val="75000"/>
                  </a:prstClr>
                </a:solidFill>
                <a:effectLst/>
                <a:uLnTx/>
                <a:uFillTx/>
              </a:rPr>
              <a:t>&lt;caller enters date of birth&gt;</a:t>
            </a:r>
          </a:p>
          <a:p>
            <a:pPr marR="0" lvl="0" defTabSz="914400" eaLnBrk="1" fontAlgn="auto" latinLnBrk="0" hangingPunct="1">
              <a:lnSpc>
                <a:spcPct val="100000"/>
              </a:lnSpc>
              <a:spcBef>
                <a:spcPts val="600"/>
              </a:spcBef>
              <a:spcAft>
                <a:spcPts val="0"/>
              </a:spcAft>
              <a:buClrTx/>
              <a:buSzTx/>
              <a:tabLst/>
              <a:defRPr/>
            </a:pPr>
            <a:r>
              <a:rPr kumimoji="0" lang="x-none" sz="1200" b="0" i="1" u="none" strike="noStrike" kern="0" cap="none" spc="0" normalizeH="0" baseline="0" noProof="0" smtClean="0">
                <a:ln>
                  <a:noFill/>
                </a:ln>
                <a:solidFill>
                  <a:srgbClr val="323232"/>
                </a:solidFill>
                <a:effectLst/>
                <a:uLnTx/>
                <a:uFillTx/>
              </a:rPr>
              <a:t>“</a:t>
            </a:r>
            <a:r>
              <a:rPr kumimoji="0" lang="en-US" sz="1200" b="0" i="1" u="none" strike="noStrike" kern="0" cap="none" spc="0" normalizeH="0" baseline="0" noProof="0" dirty="0" smtClean="0">
                <a:ln>
                  <a:noFill/>
                </a:ln>
                <a:solidFill>
                  <a:srgbClr val="323232"/>
                </a:solidFill>
                <a:effectLst/>
                <a:uLnTx/>
                <a:uFillTx/>
              </a:rPr>
              <a:t>Thanks! This is a courtesy call to remind you of an upcoming</a:t>
            </a:r>
            <a:r>
              <a:rPr kumimoji="0" lang="x-none" sz="1200" b="0" i="1" u="none" strike="noStrike" kern="0" cap="none" spc="0" normalizeH="0" baseline="0" noProof="0" smtClean="0">
                <a:ln>
                  <a:noFill/>
                </a:ln>
                <a:solidFill>
                  <a:srgbClr val="323232"/>
                </a:solidFill>
                <a:effectLst/>
                <a:uLnTx/>
                <a:uFillTx/>
              </a:rPr>
              <a:t> appointment on </a:t>
            </a:r>
            <a:r>
              <a:rPr kumimoji="0" lang="en-US" sz="1200" b="0" i="1" u="none" strike="noStrike" kern="0" cap="none" spc="0" normalizeH="0" baseline="0" noProof="0" dirty="0" smtClean="0">
                <a:ln>
                  <a:noFill/>
                </a:ln>
                <a:solidFill>
                  <a:srgbClr val="323232"/>
                </a:solidFill>
                <a:effectLst/>
                <a:uLnTx/>
                <a:uFillTx/>
              </a:rPr>
              <a:t>&lt;month&gt; &lt;day&gt; at &lt;time&gt;</a:t>
            </a:r>
            <a:r>
              <a:rPr kumimoji="0" lang="x-none" sz="1200" b="0" i="1" u="none" strike="noStrike" kern="0" cap="none" spc="0" normalizeH="0" baseline="0" noProof="0" smtClean="0">
                <a:ln>
                  <a:noFill/>
                </a:ln>
                <a:solidFill>
                  <a:srgbClr val="323232"/>
                </a:solidFill>
                <a:effectLst/>
                <a:uLnTx/>
                <a:uFillTx/>
              </a:rPr>
              <a:t>.  </a:t>
            </a:r>
            <a:r>
              <a:rPr kumimoji="0" lang="en-US" sz="1200" b="0" i="1" u="none" strike="noStrike" kern="0" cap="none" spc="0" normalizeH="0" baseline="0" noProof="0" dirty="0" smtClean="0">
                <a:ln>
                  <a:noFill/>
                </a:ln>
                <a:solidFill>
                  <a:srgbClr val="323232"/>
                </a:solidFill>
                <a:effectLst/>
                <a:uLnTx/>
                <a:uFillTx/>
              </a:rPr>
              <a:t>To confirm</a:t>
            </a:r>
            <a:r>
              <a:rPr kumimoji="0" lang="x-none" sz="1200" b="0" i="1" u="none" strike="noStrike" kern="0" cap="none" spc="0" normalizeH="0" baseline="0" noProof="0" smtClean="0">
                <a:ln>
                  <a:noFill/>
                </a:ln>
                <a:solidFill>
                  <a:srgbClr val="323232"/>
                </a:solidFill>
                <a:effectLst/>
                <a:uLnTx/>
                <a:uFillTx/>
              </a:rPr>
              <a:t> this appointment, please press 1. To cancel </a:t>
            </a:r>
            <a:r>
              <a:rPr kumimoji="0" lang="en-US" sz="1200" b="0" i="1" u="none" strike="noStrike" kern="0" cap="none" spc="0" normalizeH="0" baseline="0" noProof="0" dirty="0" smtClean="0">
                <a:ln>
                  <a:noFill/>
                </a:ln>
                <a:solidFill>
                  <a:srgbClr val="323232"/>
                </a:solidFill>
                <a:effectLst/>
                <a:uLnTx/>
                <a:uFillTx/>
              </a:rPr>
              <a:t>it</a:t>
            </a:r>
            <a:r>
              <a:rPr kumimoji="0" lang="x-none" sz="1200" b="0" i="1" u="none" strike="noStrike" kern="0" cap="none" spc="0" normalizeH="0" baseline="0" noProof="0" smtClean="0">
                <a:ln>
                  <a:noFill/>
                </a:ln>
                <a:solidFill>
                  <a:srgbClr val="323232"/>
                </a:solidFill>
                <a:effectLst/>
                <a:uLnTx/>
                <a:uFillTx/>
              </a:rPr>
              <a:t>, press 2. </a:t>
            </a:r>
            <a:r>
              <a:rPr kumimoji="0" lang="en-US" sz="1200" b="0" i="1" u="none" strike="noStrike" kern="0" cap="none" spc="0" normalizeH="0" baseline="0" noProof="0" dirty="0" smtClean="0">
                <a:ln>
                  <a:noFill/>
                </a:ln>
                <a:solidFill>
                  <a:srgbClr val="323232"/>
                </a:solidFill>
                <a:effectLst/>
                <a:uLnTx/>
                <a:uFillTx/>
              </a:rPr>
              <a:t> T</a:t>
            </a:r>
            <a:r>
              <a:rPr kumimoji="0" lang="x-none" sz="1200" b="0" i="1" u="none" strike="noStrike" kern="0" cap="none" spc="0" normalizeH="0" baseline="0" noProof="0" smtClean="0">
                <a:ln>
                  <a:noFill/>
                </a:ln>
                <a:solidFill>
                  <a:srgbClr val="323232"/>
                </a:solidFill>
                <a:effectLst/>
                <a:uLnTx/>
                <a:uFillTx/>
              </a:rPr>
              <a:t>o reschedule</a:t>
            </a:r>
            <a:r>
              <a:rPr kumimoji="0" lang="en-US" sz="1200" b="0" i="1" u="none" strike="noStrike" kern="0" cap="none" spc="0" normalizeH="0" baseline="0" noProof="0" dirty="0" smtClean="0">
                <a:ln>
                  <a:noFill/>
                </a:ln>
                <a:solidFill>
                  <a:srgbClr val="323232"/>
                </a:solidFill>
                <a:effectLst/>
                <a:uLnTx/>
                <a:uFillTx/>
              </a:rPr>
              <a:t> it to another time</a:t>
            </a:r>
            <a:r>
              <a:rPr kumimoji="0" lang="x-none" sz="1200" b="0" i="1" u="none" strike="noStrike" kern="0" cap="none" spc="0" normalizeH="0" baseline="0" noProof="0" smtClean="0">
                <a:ln>
                  <a:noFill/>
                </a:ln>
                <a:solidFill>
                  <a:srgbClr val="323232"/>
                </a:solidFill>
                <a:effectLst/>
                <a:uLnTx/>
                <a:uFillTx/>
              </a:rPr>
              <a:t>, please press 3.</a:t>
            </a:r>
            <a:r>
              <a:rPr kumimoji="0" lang="en-US" sz="1200" b="0" i="1" u="none" strike="noStrike" kern="0" cap="none" spc="0" normalizeH="0" baseline="0" noProof="0" dirty="0" smtClean="0">
                <a:ln>
                  <a:noFill/>
                </a:ln>
                <a:solidFill>
                  <a:srgbClr val="323232"/>
                </a:solidFill>
                <a:effectLst/>
                <a:uLnTx/>
                <a:uFillTx/>
              </a:rPr>
              <a:t> Or, t</a:t>
            </a:r>
            <a:r>
              <a:rPr kumimoji="0" lang="x-none" sz="1200" b="0" i="1" u="none" strike="noStrike" kern="0" cap="none" spc="0" normalizeH="0" baseline="0" noProof="0" smtClean="0">
                <a:ln>
                  <a:noFill/>
                </a:ln>
                <a:solidFill>
                  <a:srgbClr val="323232"/>
                </a:solidFill>
                <a:effectLst/>
                <a:uLnTx/>
                <a:uFillTx/>
              </a:rPr>
              <a:t>o repeat this message, press 8</a:t>
            </a:r>
            <a:r>
              <a:rPr kumimoji="0" lang="en-US" sz="1200" b="0" i="1" u="none" strike="noStrike" kern="0" cap="none" spc="0" normalizeH="0" baseline="0" noProof="0" dirty="0" smtClean="0">
                <a:ln>
                  <a:noFill/>
                </a:ln>
                <a:solidFill>
                  <a:srgbClr val="323232"/>
                </a:solidFill>
                <a:effectLst/>
                <a:uLnTx/>
                <a:uFillTx/>
              </a:rPr>
              <a:t>.</a:t>
            </a:r>
            <a:r>
              <a:rPr kumimoji="0" lang="x-none" sz="1200" b="0" i="1" u="none" strike="noStrike" kern="0" cap="none" spc="0" normalizeH="0" baseline="0" noProof="0" smtClean="0">
                <a:ln>
                  <a:noFill/>
                </a:ln>
                <a:solidFill>
                  <a:srgbClr val="323232"/>
                </a:solidFill>
                <a:effectLst/>
                <a:uLnTx/>
                <a:uFillTx/>
              </a:rPr>
              <a:t>”</a:t>
            </a:r>
            <a:endParaRPr kumimoji="0" lang="en-US" sz="1200" b="0" i="1" u="none" strike="noStrike" kern="0" cap="none" spc="0" normalizeH="0" baseline="0" noProof="0" dirty="0" smtClean="0">
              <a:ln>
                <a:noFill/>
              </a:ln>
              <a:solidFill>
                <a:srgbClr val="323232"/>
              </a:solidFill>
              <a:effectLst/>
              <a:uLnTx/>
              <a:uFillTx/>
            </a:endParaRPr>
          </a:p>
          <a:p>
            <a:pPr marR="0" lvl="0" defTabSz="914400" eaLnBrk="1" fontAlgn="auto" latinLnBrk="0" hangingPunct="1">
              <a:lnSpc>
                <a:spcPct val="100000"/>
              </a:lnSpc>
              <a:spcBef>
                <a:spcPts val="600"/>
              </a:spcBef>
              <a:spcAft>
                <a:spcPts val="0"/>
              </a:spcAft>
              <a:buClrTx/>
              <a:buSzTx/>
              <a:tabLst/>
              <a:defRPr/>
            </a:pPr>
            <a:r>
              <a:rPr kumimoji="0" lang="en-US" sz="1200" b="0" i="1" u="none" strike="noStrike" kern="0" cap="none" spc="0" normalizeH="0" baseline="0" noProof="0" dirty="0" smtClean="0">
                <a:ln>
                  <a:noFill/>
                </a:ln>
                <a:solidFill>
                  <a:srgbClr val="323232"/>
                </a:solidFill>
                <a:effectLst/>
                <a:uLnTx/>
                <a:uFillTx/>
              </a:rPr>
              <a:t>	&lt;caller enters 1&gt;</a:t>
            </a:r>
            <a:endParaRPr kumimoji="0" lang="en-US" sz="1200" b="0" i="0" u="none" strike="noStrike" kern="0" cap="none" spc="0" normalizeH="0" baseline="0" noProof="0" dirty="0" smtClean="0">
              <a:ln>
                <a:noFill/>
              </a:ln>
              <a:solidFill>
                <a:srgbClr val="323232"/>
              </a:solidFill>
              <a:effectLst/>
              <a:uLnTx/>
              <a:uFillTx/>
            </a:endParaRPr>
          </a:p>
          <a:p>
            <a:pPr marR="0" lvl="0" defTabSz="914400" eaLnBrk="1" fontAlgn="auto" latinLnBrk="0" hangingPunct="1">
              <a:lnSpc>
                <a:spcPct val="100000"/>
              </a:lnSpc>
              <a:spcBef>
                <a:spcPts val="600"/>
              </a:spcBef>
              <a:spcAft>
                <a:spcPts val="0"/>
              </a:spcAft>
              <a:buClrTx/>
              <a:buSzTx/>
              <a:tabLst/>
              <a:defRPr/>
            </a:pPr>
            <a:r>
              <a:rPr kumimoji="0" lang="x-none" sz="1200" b="0" i="1" u="none" strike="noStrike" kern="0" cap="none" spc="0" normalizeH="0" baseline="0" noProof="0" smtClean="0">
                <a:ln>
                  <a:noFill/>
                </a:ln>
                <a:solidFill>
                  <a:srgbClr val="323232"/>
                </a:solidFill>
                <a:effectLst/>
                <a:uLnTx/>
                <a:uFillTx/>
              </a:rPr>
              <a:t>Thank you for confirming your appointment. </a:t>
            </a:r>
            <a:r>
              <a:rPr kumimoji="0" lang="en-US" sz="1200" b="0" i="1" u="none" strike="noStrike" kern="0" cap="none" spc="0" normalizeH="0" baseline="0" noProof="0" dirty="0" smtClean="0">
                <a:ln>
                  <a:noFill/>
                </a:ln>
                <a:solidFill>
                  <a:srgbClr val="323232"/>
                </a:solidFill>
                <a:effectLst/>
                <a:uLnTx/>
                <a:uFillTx/>
              </a:rPr>
              <a:t>We look forward to seeing you then. Have a great day!</a:t>
            </a:r>
            <a:r>
              <a:rPr kumimoji="0" lang="x-none" sz="1200" b="0" i="1" u="none" strike="noStrike" kern="0" cap="none" spc="0" normalizeH="0" baseline="0" noProof="0" smtClean="0">
                <a:ln>
                  <a:noFill/>
                </a:ln>
                <a:solidFill>
                  <a:srgbClr val="323232"/>
                </a:solidFill>
                <a:effectLst/>
                <a:uLnTx/>
                <a:uFillTx/>
              </a:rPr>
              <a:t>”</a:t>
            </a:r>
            <a:endParaRPr kumimoji="0" lang="en-US" sz="1200" b="0" i="0" u="none" strike="noStrike" kern="0" cap="none" spc="0" normalizeH="0" baseline="0" noProof="0" dirty="0" smtClean="0">
              <a:ln>
                <a:noFill/>
              </a:ln>
              <a:solidFill>
                <a:srgbClr val="323232"/>
              </a:solidFill>
              <a:effectLst/>
              <a:uLnTx/>
              <a:uFillTx/>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1" u="none" strike="noStrike" kern="0" cap="none" spc="0" normalizeH="0" baseline="0" noProof="0" dirty="0" smtClean="0">
              <a:ln>
                <a:noFill/>
              </a:ln>
              <a:solidFill>
                <a:srgbClr val="323232"/>
              </a:solidFill>
              <a:effectLst/>
              <a:uLnTx/>
              <a:uFillTx/>
            </a:endParaRPr>
          </a:p>
          <a:p>
            <a:r>
              <a:rPr lang="en-US" dirty="0" smtClean="0"/>
              <a:t>If Patricia needs</a:t>
            </a:r>
            <a:r>
              <a:rPr lang="en-US" baseline="0" dirty="0" smtClean="0"/>
              <a:t> to call to reschedule, she will be connected to the receptionist at her doctor’s office who will have relevant contact history and patient history available to help Patricia.</a:t>
            </a:r>
            <a:endParaRPr lang="en-US" dirty="0"/>
          </a:p>
        </p:txBody>
      </p:sp>
      <p:sp>
        <p:nvSpPr>
          <p:cNvPr id="4" name="Slide Number Placeholder 3"/>
          <p:cNvSpPr>
            <a:spLocks noGrp="1"/>
          </p:cNvSpPr>
          <p:nvPr>
            <p:ph type="sldNum" sz="quarter" idx="10"/>
          </p:nvPr>
        </p:nvSpPr>
        <p:spPr/>
        <p:txBody>
          <a:bodyPr/>
          <a:lstStyle/>
          <a:p>
            <a:pPr>
              <a:buClr>
                <a:srgbClr val="4F81BD"/>
              </a:buClr>
            </a:pPr>
            <a:fld id="{DC39648D-FCD5-427A-A43B-68858365041A}" type="slidenum">
              <a:rPr lang="en-US" smtClean="0">
                <a:solidFill>
                  <a:prstClr val="black"/>
                </a:solidFill>
              </a:rPr>
              <a:pPr>
                <a:buClr>
                  <a:srgbClr val="4F81BD"/>
                </a:buClr>
              </a:pPr>
              <a:t>20</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Solution/Use Cases</a:t>
            </a:r>
          </a:p>
          <a:p>
            <a:pPr lvl="1"/>
            <a:r>
              <a:rPr lang="en-US" dirty="0" smtClean="0"/>
              <a:t>Proactive Service</a:t>
            </a:r>
          </a:p>
          <a:p>
            <a:pPr lvl="2"/>
            <a:r>
              <a:rPr lang="en-US" dirty="0" smtClean="0"/>
              <a:t>Welcome aboard, card activity, re-fills, fraud alerts, flight changes, appointment reminders, power outage notifications and more</a:t>
            </a:r>
          </a:p>
          <a:p>
            <a:pPr lvl="1"/>
            <a:r>
              <a:rPr lang="en-US" dirty="0" smtClean="0"/>
              <a:t>Cost Management</a:t>
            </a:r>
          </a:p>
          <a:p>
            <a:pPr lvl="2"/>
            <a:r>
              <a:rPr lang="en-US" dirty="0" smtClean="0"/>
              <a:t>Reduce inbound calls into the contact center with proactive outbound services</a:t>
            </a:r>
          </a:p>
          <a:p>
            <a:pPr lvl="1"/>
            <a:r>
              <a:rPr lang="en-US" dirty="0" smtClean="0"/>
              <a:t>Customer Loyalty Programs</a:t>
            </a:r>
          </a:p>
          <a:p>
            <a:pPr lvl="2"/>
            <a:r>
              <a:rPr lang="en-US" dirty="0" smtClean="0"/>
              <a:t>Surveys, loyalty program notifications/updates</a:t>
            </a:r>
          </a:p>
          <a:p>
            <a:pPr lvl="1"/>
            <a:r>
              <a:rPr lang="en-US" dirty="0" smtClean="0"/>
              <a:t>Collections management</a:t>
            </a:r>
          </a:p>
          <a:p>
            <a:pPr lvl="2"/>
            <a:r>
              <a:rPr lang="en-US" dirty="0" smtClean="0"/>
              <a:t>Payment reminders with interactive payment services</a:t>
            </a:r>
          </a:p>
          <a:p>
            <a:pPr rtl="0" eaLnBrk="1" fontAlgn="t" latinLnBrk="0" hangingPunct="1"/>
            <a:endParaRPr lang="en-US" dirty="0"/>
          </a:p>
        </p:txBody>
      </p:sp>
      <p:sp>
        <p:nvSpPr>
          <p:cNvPr id="4" name="Slide Number Placeholder 3"/>
          <p:cNvSpPr>
            <a:spLocks noGrp="1"/>
          </p:cNvSpPr>
          <p:nvPr>
            <p:ph type="sldNum" sz="quarter" idx="10"/>
          </p:nvPr>
        </p:nvSpPr>
        <p:spPr/>
        <p:txBody>
          <a:bodyPr/>
          <a:lstStyle/>
          <a:p>
            <a:pPr>
              <a:defRPr/>
            </a:pPr>
            <a:fld id="{52FD4C3F-57F3-43A4-AA82-D47A11053234}" type="slidenum">
              <a:rPr lang="en-US" smtClean="0">
                <a:solidFill>
                  <a:srgbClr val="1F497D"/>
                </a:solidFill>
              </a:rPr>
              <a:pPr>
                <a:defRPr/>
              </a:pPr>
              <a:t>21</a:t>
            </a:fld>
            <a:endParaRPr lang="en-US">
              <a:solidFill>
                <a:srgbClr val="1F497D"/>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lstStyle/>
          <a:p>
            <a:pPr>
              <a:spcBef>
                <a:spcPts val="589"/>
              </a:spcBef>
            </a:pPr>
            <a:endParaRPr lang="en-US" dirty="0"/>
          </a:p>
        </p:txBody>
      </p:sp>
      <p:sp>
        <p:nvSpPr>
          <p:cNvPr id="4" name="Slide Number Placeholder 3"/>
          <p:cNvSpPr>
            <a:spLocks noGrp="1"/>
          </p:cNvSpPr>
          <p:nvPr>
            <p:ph type="sldNum" sz="quarter" idx="10"/>
          </p:nvPr>
        </p:nvSpPr>
        <p:spPr/>
        <p:txBody>
          <a:bodyPr/>
          <a:lstStyle/>
          <a:p>
            <a:fld id="{4BA92C5E-BF34-4775-B657-4ADF2F3104CA}" type="slidenum">
              <a:rPr lang="en-US" smtClean="0"/>
              <a:pPr/>
              <a:t>23</a:t>
            </a:fld>
            <a:endParaRPr lang="en-US" dirty="0"/>
          </a:p>
        </p:txBody>
      </p:sp>
    </p:spTree>
    <p:extLst>
      <p:ext uri="{BB962C8B-B14F-4D97-AF65-F5344CB8AC3E}">
        <p14:creationId xmlns:p14="http://schemas.microsoft.com/office/powerpoint/2010/main" val="3872287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lstStyle/>
          <a:p>
            <a:pPr>
              <a:spcBef>
                <a:spcPts val="589"/>
              </a:spcBef>
            </a:pPr>
            <a:endParaRPr lang="en-US" dirty="0"/>
          </a:p>
        </p:txBody>
      </p:sp>
      <p:sp>
        <p:nvSpPr>
          <p:cNvPr id="4" name="Slide Number Placeholder 3"/>
          <p:cNvSpPr>
            <a:spLocks noGrp="1"/>
          </p:cNvSpPr>
          <p:nvPr>
            <p:ph type="sldNum" sz="quarter" idx="10"/>
          </p:nvPr>
        </p:nvSpPr>
        <p:spPr/>
        <p:txBody>
          <a:bodyPr/>
          <a:lstStyle/>
          <a:p>
            <a:fld id="{4BA92C5E-BF34-4775-B657-4ADF2F3104CA}" type="slidenum">
              <a:rPr lang="en-US" smtClean="0"/>
              <a:pPr/>
              <a:t>24</a:t>
            </a:fld>
            <a:endParaRPr lang="en-US" dirty="0"/>
          </a:p>
        </p:txBody>
      </p:sp>
    </p:spTree>
    <p:extLst>
      <p:ext uri="{BB962C8B-B14F-4D97-AF65-F5344CB8AC3E}">
        <p14:creationId xmlns:p14="http://schemas.microsoft.com/office/powerpoint/2010/main" val="3872287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lstStyle/>
          <a:p>
            <a:pPr defTabSz="897301">
              <a:spcBef>
                <a:spcPts val="589"/>
              </a:spcBef>
              <a:defRPr/>
            </a:pPr>
            <a:r>
              <a:rPr lang="en-US" dirty="0" smtClean="0"/>
              <a:t>The reporting feature</a:t>
            </a:r>
            <a:r>
              <a:rPr lang="en-US" baseline="0" dirty="0" smtClean="0"/>
              <a:t> for POM</a:t>
            </a:r>
            <a:r>
              <a:rPr lang="en-US" dirty="0" smtClean="0"/>
              <a:t> allows your contact center supervisors to report on the activities of Calling Lists, Campaigns, and Agents, either while campaigns are running or after they are complete. You can gather customer interaction and agent performance data in real time, which the raw data can then be analyzed, configured and displayed in near real-time to supervisors and/or agents via an agent “dashboard”.</a:t>
            </a:r>
          </a:p>
          <a:p>
            <a:pPr defTabSz="897301">
              <a:spcBef>
                <a:spcPts val="589"/>
              </a:spcBef>
              <a:defRPr/>
            </a:pPr>
            <a:r>
              <a:rPr lang="en-US" dirty="0" smtClean="0"/>
              <a:t>This tool also enables your managers or supervisors to select critical campaign statistics they want to monitor and set the Avaya POM to automatically extract this data hourly, daily, weekly, or monthly. The low-cost real-time campaign monitoring visibility allows an unlimited number of workstations to view real-time POM results via the Internet. </a:t>
            </a:r>
          </a:p>
        </p:txBody>
      </p:sp>
      <p:sp>
        <p:nvSpPr>
          <p:cNvPr id="4" name="Slide Number Placeholder 3"/>
          <p:cNvSpPr>
            <a:spLocks noGrp="1"/>
          </p:cNvSpPr>
          <p:nvPr>
            <p:ph type="sldNum" sz="quarter" idx="10"/>
          </p:nvPr>
        </p:nvSpPr>
        <p:spPr/>
        <p:txBody>
          <a:bodyPr/>
          <a:lstStyle/>
          <a:p>
            <a:fld id="{4BA92C5E-BF34-4775-B657-4ADF2F3104CA}" type="slidenum">
              <a:rPr lang="en-US" smtClean="0"/>
              <a:pPr/>
              <a:t>25</a:t>
            </a:fld>
            <a:endParaRPr lang="en-US" dirty="0"/>
          </a:p>
        </p:txBody>
      </p:sp>
    </p:spTree>
    <p:extLst>
      <p:ext uri="{BB962C8B-B14F-4D97-AF65-F5344CB8AC3E}">
        <p14:creationId xmlns:p14="http://schemas.microsoft.com/office/powerpoint/2010/main" val="3872287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lstStyle/>
          <a:p>
            <a:pPr defTabSz="897301">
              <a:spcBef>
                <a:spcPts val="589"/>
              </a:spcBef>
              <a:defRPr/>
            </a:pPr>
            <a:endParaRPr lang="en-US" dirty="0" smtClean="0"/>
          </a:p>
        </p:txBody>
      </p:sp>
      <p:sp>
        <p:nvSpPr>
          <p:cNvPr id="4" name="Slide Number Placeholder 3"/>
          <p:cNvSpPr>
            <a:spLocks noGrp="1"/>
          </p:cNvSpPr>
          <p:nvPr>
            <p:ph type="sldNum" sz="quarter" idx="10"/>
          </p:nvPr>
        </p:nvSpPr>
        <p:spPr/>
        <p:txBody>
          <a:bodyPr/>
          <a:lstStyle/>
          <a:p>
            <a:fld id="{4BA92C5E-BF34-4775-B657-4ADF2F3104CA}" type="slidenum">
              <a:rPr lang="en-US" smtClean="0"/>
              <a:pPr/>
              <a:t>26</a:t>
            </a:fld>
            <a:endParaRPr lang="en-US" dirty="0"/>
          </a:p>
        </p:txBody>
      </p:sp>
    </p:spTree>
    <p:extLst>
      <p:ext uri="{BB962C8B-B14F-4D97-AF65-F5344CB8AC3E}">
        <p14:creationId xmlns:p14="http://schemas.microsoft.com/office/powerpoint/2010/main" val="3872287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392238" y="609600"/>
            <a:ext cx="4073525" cy="30559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ea typeface="ＭＳ Ｐゴシック" pitchFamily="34" charset="-128"/>
            </a:endParaRPr>
          </a:p>
        </p:txBody>
      </p:sp>
      <p:sp>
        <p:nvSpPr>
          <p:cNvPr id="10244"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r>
              <a:rPr lang="en-US" dirty="0" smtClean="0">
                <a:solidFill>
                  <a:prstClr val="black"/>
                </a:solidFill>
                <a:latin typeface="Calibri"/>
              </a:rPr>
              <a:t>© 2011 Avaya Inc. All rights reserved.</a:t>
            </a:r>
          </a:p>
        </p:txBody>
      </p:sp>
      <p:sp>
        <p:nvSpPr>
          <p:cNvPr id="64517"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04" indent="-285732" eaLnBrk="0" hangingPunct="0">
              <a:defRPr>
                <a:solidFill>
                  <a:schemeClr val="tx1"/>
                </a:solidFill>
                <a:latin typeface="Arial" charset="0"/>
                <a:ea typeface="ＭＳ Ｐゴシック" pitchFamily="34" charset="-128"/>
              </a:defRPr>
            </a:lvl2pPr>
            <a:lvl3pPr marL="1142929" indent="-228586" eaLnBrk="0" hangingPunct="0">
              <a:defRPr>
                <a:solidFill>
                  <a:schemeClr val="tx1"/>
                </a:solidFill>
                <a:latin typeface="Arial" charset="0"/>
                <a:ea typeface="ＭＳ Ｐゴシック" pitchFamily="34" charset="-128"/>
              </a:defRPr>
            </a:lvl3pPr>
            <a:lvl4pPr marL="1600101" indent="-228586" eaLnBrk="0" hangingPunct="0">
              <a:defRPr>
                <a:solidFill>
                  <a:schemeClr val="tx1"/>
                </a:solidFill>
                <a:latin typeface="Arial" charset="0"/>
                <a:ea typeface="ＭＳ Ｐゴシック" pitchFamily="34" charset="-128"/>
              </a:defRPr>
            </a:lvl4pPr>
            <a:lvl5pPr marL="2057272" indent="-228586" eaLnBrk="0" hangingPunct="0">
              <a:defRPr>
                <a:solidFill>
                  <a:schemeClr val="tx1"/>
                </a:solidFill>
                <a:latin typeface="Arial" charset="0"/>
                <a:ea typeface="ＭＳ Ｐゴシック" pitchFamily="34" charset="-128"/>
              </a:defRPr>
            </a:lvl5pPr>
            <a:lvl6pPr marL="2514444" indent="-228586" eaLnBrk="0" fontAlgn="base" hangingPunct="0">
              <a:spcBef>
                <a:spcPct val="0"/>
              </a:spcBef>
              <a:spcAft>
                <a:spcPct val="0"/>
              </a:spcAft>
              <a:defRPr>
                <a:solidFill>
                  <a:schemeClr val="tx1"/>
                </a:solidFill>
                <a:latin typeface="Arial" charset="0"/>
                <a:ea typeface="ＭＳ Ｐゴシック" pitchFamily="34" charset="-128"/>
              </a:defRPr>
            </a:lvl6pPr>
            <a:lvl7pPr marL="2971616" indent="-228586" eaLnBrk="0" fontAlgn="base" hangingPunct="0">
              <a:spcBef>
                <a:spcPct val="0"/>
              </a:spcBef>
              <a:spcAft>
                <a:spcPct val="0"/>
              </a:spcAft>
              <a:defRPr>
                <a:solidFill>
                  <a:schemeClr val="tx1"/>
                </a:solidFill>
                <a:latin typeface="Arial" charset="0"/>
                <a:ea typeface="ＭＳ Ｐゴシック" pitchFamily="34" charset="-128"/>
              </a:defRPr>
            </a:lvl7pPr>
            <a:lvl8pPr marL="3428787" indent="-228586" eaLnBrk="0" fontAlgn="base" hangingPunct="0">
              <a:spcBef>
                <a:spcPct val="0"/>
              </a:spcBef>
              <a:spcAft>
                <a:spcPct val="0"/>
              </a:spcAft>
              <a:defRPr>
                <a:solidFill>
                  <a:schemeClr val="tx1"/>
                </a:solidFill>
                <a:latin typeface="Arial" charset="0"/>
                <a:ea typeface="ＭＳ Ｐゴシック" pitchFamily="34" charset="-128"/>
              </a:defRPr>
            </a:lvl8pPr>
            <a:lvl9pPr marL="3885958" indent="-22858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EB834CE-C316-411B-BC35-B2B0064DEC04}" type="slidenum">
              <a:rPr lang="en-US" smtClean="0">
                <a:solidFill>
                  <a:srgbClr val="000000"/>
                </a:solidFill>
                <a:latin typeface="Calibri" pitchFamily="34" charset="0"/>
              </a:rPr>
              <a:pPr eaLnBrk="1" hangingPunct="1"/>
              <a:t>27</a:t>
            </a:fld>
            <a:endParaRPr lang="en-US" smtClean="0">
              <a:solidFill>
                <a:srgbClr val="000000"/>
              </a:solidFill>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1402350" y="610538"/>
            <a:ext cx="4053302" cy="3055807"/>
          </a:xfrm>
          <a:ln/>
        </p:spPr>
      </p:sp>
      <p:sp>
        <p:nvSpPr>
          <p:cNvPr id="3" name="Notes Placeholder 2"/>
          <p:cNvSpPr>
            <a:spLocks noGrp="1"/>
          </p:cNvSpPr>
          <p:nvPr>
            <p:ph type="body" idx="1"/>
          </p:nvPr>
        </p:nvSpPr>
        <p:spPr/>
        <p:txBody>
          <a:bodyPr>
            <a:noAutofit/>
          </a:bodyPr>
          <a:lstStyle/>
          <a:p>
            <a:pPr>
              <a:spcBef>
                <a:spcPts val="578"/>
              </a:spcBef>
              <a:defRPr/>
            </a:pPr>
            <a:r>
              <a:rPr lang="en-US" dirty="0" smtClean="0"/>
              <a:t>With Avaya Services, you can maximize your investment:</a:t>
            </a:r>
          </a:p>
          <a:p>
            <a:pPr marL="446376" lvl="1" indent="-229302">
              <a:lnSpc>
                <a:spcPct val="90000"/>
              </a:lnSpc>
              <a:spcBef>
                <a:spcPts val="578"/>
              </a:spcBef>
              <a:buClr>
                <a:schemeClr val="accent1"/>
              </a:buClr>
              <a:buSzPct val="120000"/>
              <a:buFont typeface="Wingdings" pitchFamily="2" charset="2"/>
              <a:buChar char="§"/>
              <a:defRPr/>
            </a:pPr>
            <a:r>
              <a:rPr lang="en-US" dirty="0"/>
              <a:t>Optimize applications to support changing business drivers</a:t>
            </a:r>
          </a:p>
          <a:p>
            <a:pPr marL="446376" lvl="1" indent="-229302">
              <a:lnSpc>
                <a:spcPct val="90000"/>
              </a:lnSpc>
              <a:spcBef>
                <a:spcPts val="578"/>
              </a:spcBef>
              <a:buClr>
                <a:schemeClr val="accent1"/>
              </a:buClr>
              <a:buSzPct val="120000"/>
              <a:buFont typeface="Wingdings" pitchFamily="2" charset="2"/>
              <a:buChar char="§"/>
              <a:defRPr/>
            </a:pPr>
            <a:r>
              <a:rPr lang="en-US" dirty="0"/>
              <a:t>Choose from customizable solutions at a predictable cost with agreed-upon service and performance levels</a:t>
            </a:r>
          </a:p>
          <a:p>
            <a:pPr defTabSz="897252" fontAlgn="base">
              <a:spcBef>
                <a:spcPts val="578"/>
              </a:spcBef>
            </a:pPr>
            <a:r>
              <a:rPr lang="en-US" dirty="0" smtClean="0">
                <a:latin typeface="Arial" pitchFamily="34" charset="0"/>
                <a:cs typeface="Arial" pitchFamily="34" charset="0"/>
              </a:rPr>
              <a:t>While many customers see the value of Contact Center Managed Service, some prefer to ease into it. With our new standard offers like Managed Assist and Release Management we are now prepared to do just that.</a:t>
            </a:r>
          </a:p>
          <a:p>
            <a:pPr defTabSz="897252" fontAlgn="base">
              <a:spcBef>
                <a:spcPts val="578"/>
              </a:spcBef>
              <a:defRPr/>
            </a:pPr>
            <a:r>
              <a:rPr lang="en-US" dirty="0" smtClean="0">
                <a:latin typeface="Arial" pitchFamily="34" charset="0"/>
                <a:cs typeface="Arial" pitchFamily="34" charset="0"/>
              </a:rPr>
              <a:t>Managed Assist gives you access to our managed services tools and ITIL offers but provides more customer control and more customer accountability.</a:t>
            </a:r>
          </a:p>
          <a:p>
            <a:pPr defTabSz="897252" fontAlgn="base">
              <a:spcBef>
                <a:spcPts val="578"/>
              </a:spcBef>
            </a:pPr>
            <a:r>
              <a:rPr lang="en-US" dirty="0" smtClean="0">
                <a:latin typeface="Arial" pitchFamily="34" charset="0"/>
                <a:cs typeface="Arial" pitchFamily="34" charset="0"/>
              </a:rPr>
              <a:t>Release Management will distribute software, including license controls across the network. Proper software control ensures the availability of licensed, vendor-tested, and version-certified software, which functions as intended when introduced into the existing infrastructure.  This offer is eligible for all support Avaya  products and software.</a:t>
            </a:r>
          </a:p>
          <a:p>
            <a:pPr defTabSz="897252" fontAlgn="base">
              <a:spcBef>
                <a:spcPts val="578"/>
              </a:spcBef>
            </a:pPr>
            <a:endParaRPr lang="en-US" dirty="0" smtClean="0">
              <a:latin typeface="Arial" pitchFamily="34" charset="0"/>
              <a:cs typeface="Arial" pitchFamily="34" charset="0"/>
            </a:endParaRPr>
          </a:p>
          <a:p>
            <a:pPr defTabSz="897252" fontAlgn="base">
              <a:spcBef>
                <a:spcPts val="578"/>
              </a:spcBef>
            </a:pPr>
            <a:endParaRPr lang="en-US" dirty="0" smtClean="0">
              <a:latin typeface="Arial" charset="0"/>
            </a:endParaRPr>
          </a:p>
          <a:p>
            <a:pPr defTabSz="897252" fontAlgn="base">
              <a:spcBef>
                <a:spcPts val="578"/>
              </a:spcBef>
            </a:pPr>
            <a:endParaRPr lang="en-US" dirty="0" smtClean="0"/>
          </a:p>
        </p:txBody>
      </p:sp>
      <p:sp>
        <p:nvSpPr>
          <p:cNvPr id="28676" name="Slide Number Placeholder 3"/>
          <p:cNvSpPr>
            <a:spLocks noGrp="1"/>
          </p:cNvSpPr>
          <p:nvPr>
            <p:ph type="sldNum" sz="quarter" idx="4294967295"/>
          </p:nvPr>
        </p:nvSpPr>
        <p:spPr bwMode="auto">
          <a:xfrm>
            <a:off x="3884613" y="8685212"/>
            <a:ext cx="2971800" cy="457200"/>
          </a:xfrm>
          <a:prstGeom prst="rect">
            <a:avLst/>
          </a:prstGeom>
          <a:noFill/>
          <a:ln>
            <a:miter lim="800000"/>
            <a:headEnd/>
            <a:tailEnd/>
          </a:ln>
        </p:spPr>
        <p:txBody>
          <a:bodyPr lIns="88047" tIns="44023" rIns="88047" bIns="44023"/>
          <a:lstStyle/>
          <a:p>
            <a:fld id="{A95DC643-0955-444D-9290-35A4D582109E}" type="slidenum">
              <a:rPr lang="en-US"/>
              <a:pPr/>
              <a:t>29</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2350" y="610538"/>
            <a:ext cx="4053302" cy="3055807"/>
          </a:xfrm>
        </p:spPr>
      </p:sp>
      <p:sp>
        <p:nvSpPr>
          <p:cNvPr id="3" name="Notes Placeholder 2"/>
          <p:cNvSpPr>
            <a:spLocks noGrp="1"/>
          </p:cNvSpPr>
          <p:nvPr>
            <p:ph type="body" idx="1"/>
          </p:nvPr>
        </p:nvSpPr>
        <p:spPr/>
        <p:txBody>
          <a:bodyPr>
            <a:noAutofit/>
          </a:bodyPr>
          <a:lstStyle/>
          <a:p>
            <a:pPr>
              <a:spcBef>
                <a:spcPts val="578"/>
              </a:spcBef>
              <a:defRPr/>
            </a:pPr>
            <a:r>
              <a:rPr lang="en-US" dirty="0" smtClean="0">
                <a:latin typeface="+mj-lt"/>
              </a:rPr>
              <a:t>Support Advantage, </a:t>
            </a:r>
            <a:r>
              <a:rPr lang="en-US" dirty="0">
                <a:latin typeface="+mj-lt"/>
              </a:rPr>
              <a:t>Avaya’s </a:t>
            </a:r>
            <a:r>
              <a:rPr lang="en-US" dirty="0" smtClean="0">
                <a:latin typeface="+mj-lt"/>
              </a:rPr>
              <a:t>holistic maintenance model, is designed to address Top Business Issues and Problems:</a:t>
            </a:r>
          </a:p>
          <a:p>
            <a:pPr marL="446376" lvl="1" indent="-229302">
              <a:lnSpc>
                <a:spcPct val="90000"/>
              </a:lnSpc>
              <a:spcBef>
                <a:spcPts val="578"/>
              </a:spcBef>
              <a:buClr>
                <a:schemeClr val="accent1"/>
              </a:buClr>
              <a:buSzPct val="120000"/>
              <a:buFont typeface="Wingdings" pitchFamily="2" charset="2"/>
              <a:buChar char="§"/>
              <a:defRPr/>
            </a:pPr>
            <a:r>
              <a:rPr lang="en-US" dirty="0"/>
              <a:t>Technical Capabilities: </a:t>
            </a:r>
            <a:r>
              <a:rPr lang="en-US" dirty="0" smtClean="0"/>
              <a:t>The </a:t>
            </a:r>
            <a:r>
              <a:rPr lang="en-US" dirty="0"/>
              <a:t>ability to support for complex communications and infrastructures and quickly resolve issues in integrated environments.</a:t>
            </a:r>
          </a:p>
          <a:p>
            <a:pPr marL="446376" lvl="1" indent="-229302">
              <a:lnSpc>
                <a:spcPct val="90000"/>
              </a:lnSpc>
              <a:spcBef>
                <a:spcPts val="578"/>
              </a:spcBef>
              <a:buClr>
                <a:schemeClr val="accent1"/>
              </a:buClr>
              <a:buSzPct val="120000"/>
              <a:buFont typeface="Wingdings" pitchFamily="2" charset="2"/>
              <a:buChar char="§"/>
              <a:defRPr/>
            </a:pPr>
            <a:r>
              <a:rPr lang="en-US" dirty="0"/>
              <a:t>Lower Total Cost of Ownership: Ensuring products + services to have attractive TCO and are flexible to ensure proper coverage and meet budgets.</a:t>
            </a:r>
          </a:p>
          <a:p>
            <a:pPr marL="446376" lvl="1" indent="-229302">
              <a:lnSpc>
                <a:spcPct val="90000"/>
              </a:lnSpc>
              <a:spcBef>
                <a:spcPts val="578"/>
              </a:spcBef>
              <a:buClr>
                <a:schemeClr val="accent1"/>
              </a:buClr>
              <a:buSzPct val="120000"/>
              <a:buFont typeface="Wingdings" pitchFamily="2" charset="2"/>
              <a:buChar char="§"/>
              <a:defRPr/>
            </a:pPr>
            <a:r>
              <a:rPr lang="en-US" dirty="0"/>
              <a:t>Business Productivity: Ensuring business continuity with fast and easy access to product support and resources.</a:t>
            </a:r>
          </a:p>
          <a:p>
            <a:pPr>
              <a:spcBef>
                <a:spcPts val="578"/>
              </a:spcBef>
            </a:pPr>
            <a:r>
              <a:rPr lang="en-US" dirty="0">
                <a:latin typeface="+mj-lt"/>
              </a:rPr>
              <a:t>Protect your Avaya enterprise communications solutions with standardized global support services designed to give your business maximum flexibility and uptime.</a:t>
            </a:r>
          </a:p>
          <a:p>
            <a:pPr>
              <a:spcBef>
                <a:spcPts val="578"/>
              </a:spcBef>
            </a:pPr>
            <a:r>
              <a:rPr lang="en-US" dirty="0" smtClean="0">
                <a:latin typeface="+mj-lt"/>
              </a:rPr>
              <a:t>With Support Advantage, you will get </a:t>
            </a:r>
            <a:r>
              <a:rPr lang="en-US" dirty="0"/>
              <a:t>lower TCO than the competition</a:t>
            </a:r>
            <a:r>
              <a:rPr lang="en-US" dirty="0" smtClean="0">
                <a:latin typeface="+mj-lt"/>
              </a:rPr>
              <a:t> and </a:t>
            </a:r>
            <a:r>
              <a:rPr lang="en-US" dirty="0"/>
              <a:t>ensure your business solutions remain up-to </a:t>
            </a:r>
            <a:r>
              <a:rPr lang="en-US" dirty="0" smtClean="0"/>
              <a:t>date with </a:t>
            </a:r>
            <a:r>
              <a:rPr lang="en-US" dirty="0"/>
              <a:t>faster response </a:t>
            </a:r>
            <a:r>
              <a:rPr lang="en-US" dirty="0" smtClean="0"/>
              <a:t>times through features such as web ticketing. </a:t>
            </a:r>
            <a:r>
              <a:rPr lang="en-US" dirty="0" smtClean="0">
                <a:latin typeface="+mj-lt"/>
              </a:rPr>
              <a:t>You will have easy </a:t>
            </a:r>
            <a:r>
              <a:rPr lang="en-US" dirty="0">
                <a:latin typeface="+mj-lt"/>
              </a:rPr>
              <a:t>access to Intellectual property, engineers, </a:t>
            </a:r>
            <a:r>
              <a:rPr lang="en-US" dirty="0" smtClean="0">
                <a:latin typeface="+mj-lt"/>
              </a:rPr>
              <a:t>monitoring, </a:t>
            </a:r>
            <a:r>
              <a:rPr lang="en-US" dirty="0">
                <a:latin typeface="+mj-lt"/>
              </a:rPr>
              <a:t>and web-based tools to help ensure maximum </a:t>
            </a:r>
            <a:r>
              <a:rPr lang="en-US" dirty="0" smtClean="0">
                <a:latin typeface="+mj-lt"/>
              </a:rPr>
              <a:t>uptime. </a:t>
            </a:r>
            <a:endParaRPr lang="en-US" dirty="0">
              <a:latin typeface="+mj-lt"/>
            </a:endParaRPr>
          </a:p>
        </p:txBody>
      </p:sp>
      <p:sp>
        <p:nvSpPr>
          <p:cNvPr id="4" name="Slide Number Placeholder 3"/>
          <p:cNvSpPr>
            <a:spLocks noGrp="1"/>
          </p:cNvSpPr>
          <p:nvPr>
            <p:ph type="sldNum" sz="quarter" idx="10"/>
          </p:nvPr>
        </p:nvSpPr>
        <p:spPr/>
        <p:txBody>
          <a:bodyPr/>
          <a:lstStyle/>
          <a:p>
            <a:fld id="{4BA92C5E-BF34-4775-B657-4ADF2F3104CA}" type="slidenum">
              <a:rPr lang="en-US" smtClean="0"/>
              <a:pPr/>
              <a:t>30</a:t>
            </a:fld>
            <a:endParaRPr lang="en-US" dirty="0"/>
          </a:p>
        </p:txBody>
      </p:sp>
    </p:spTree>
    <p:extLst>
      <p:ext uri="{BB962C8B-B14F-4D97-AF65-F5344CB8AC3E}">
        <p14:creationId xmlns:p14="http://schemas.microsoft.com/office/powerpoint/2010/main" val="3155310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000" dirty="0" smtClean="0"/>
              <a:t>Proactive Contact is a market leader in outbound for both the North America and the Europe, Middle East and Africa markets.  It's been a market leader for 25+</a:t>
            </a:r>
            <a:r>
              <a:rPr lang="en-GB" sz="1000" baseline="0" dirty="0" smtClean="0"/>
              <a:t> </a:t>
            </a:r>
            <a:r>
              <a:rPr lang="en-GB" sz="1000" dirty="0" smtClean="0"/>
              <a:t>years with more than 2000 systems installed worldwide.</a:t>
            </a:r>
          </a:p>
          <a:p>
            <a:r>
              <a:rPr lang="en-GB" sz="1000" dirty="0" smtClean="0"/>
              <a:t>A product only achieves long term market leadership if it provides industry leading functionality and offers real business value, combined with an undisputable Return on Investment.  How did we achieve and keep our market leadership? The answer is simple: Listening carefully to our customers, we provided the functionality they required to run their contact </a:t>
            </a:r>
            <a:r>
              <a:rPr lang="en-GB" sz="1000" dirty="0" err="1" smtClean="0"/>
              <a:t>centers</a:t>
            </a:r>
            <a:r>
              <a:rPr lang="en-GB" sz="1000" dirty="0" smtClean="0"/>
              <a:t> efficiently and cost effectively</a:t>
            </a:r>
            <a:r>
              <a:rPr lang="en-GB" sz="1000" baseline="0" dirty="0" smtClean="0"/>
              <a:t> and that in return provides the highest possible return on their investment.</a:t>
            </a:r>
          </a:p>
          <a:p>
            <a:r>
              <a:rPr lang="en-GB" sz="1000" dirty="0" smtClean="0"/>
              <a:t>Proactive Contact 5.0 adds new functionality to its</a:t>
            </a:r>
            <a:r>
              <a:rPr lang="en-GB" sz="1000" baseline="0" dirty="0" smtClean="0"/>
              <a:t> already robust</a:t>
            </a:r>
            <a:r>
              <a:rPr lang="en-GB" sz="1000" dirty="0" smtClean="0"/>
              <a:t> feature set to continuously better support our demanding outbound customer base.</a:t>
            </a:r>
          </a:p>
          <a:p>
            <a:r>
              <a:rPr lang="en-GB" sz="1000" dirty="0" smtClean="0"/>
              <a:t>Proactive Contact provides proven reliability and with that unrivalled</a:t>
            </a:r>
            <a:r>
              <a:rPr lang="en-GB" sz="1000" baseline="0" dirty="0" smtClean="0"/>
              <a:t> system </a:t>
            </a:r>
            <a:r>
              <a:rPr lang="en-GB" sz="1000" dirty="0" smtClean="0"/>
              <a:t>availability.  Research based</a:t>
            </a:r>
            <a:r>
              <a:rPr lang="en-GB" sz="1000" baseline="0" dirty="0" smtClean="0"/>
              <a:t> on</a:t>
            </a:r>
            <a:r>
              <a:rPr lang="en-GB" sz="1000" dirty="0" smtClean="0"/>
              <a:t> 8 years of Customer Support records shows that our installed systems have an average uptime of over 99.9%.</a:t>
            </a:r>
            <a:endParaRPr lang="en-US" sz="1000" dirty="0" smtClean="0"/>
          </a:p>
          <a:p>
            <a:pPr lvl="0"/>
            <a:r>
              <a:rPr lang="en-US" sz="1000" dirty="0" smtClean="0"/>
              <a:t>Lead with Avaya’s legacy of outbound market leadership</a:t>
            </a:r>
          </a:p>
          <a:p>
            <a:pPr lvl="1"/>
            <a:r>
              <a:rPr lang="en-US" sz="1000" dirty="0" smtClean="0"/>
              <a:t>25+ years as #1 or #2 in the industry</a:t>
            </a:r>
          </a:p>
          <a:p>
            <a:pPr lvl="1"/>
            <a:r>
              <a:rPr lang="en-US" sz="1000" dirty="0" smtClean="0"/>
              <a:t>High profile, Fortune 500 customer list, most with multiple Avaya dialers</a:t>
            </a:r>
          </a:p>
          <a:p>
            <a:pPr lvl="0"/>
            <a:r>
              <a:rPr lang="en-US" sz="1000" dirty="0" smtClean="0"/>
              <a:t>Discuss product development philosophy</a:t>
            </a:r>
          </a:p>
          <a:p>
            <a:pPr lvl="1"/>
            <a:r>
              <a:rPr lang="en-US" sz="1000" dirty="0" smtClean="0"/>
              <a:t>We deliver features that deliver high  ROI and low TCO</a:t>
            </a:r>
          </a:p>
          <a:p>
            <a:pPr lvl="1"/>
            <a:r>
              <a:rPr lang="en-US" sz="1000" dirty="0" smtClean="0"/>
              <a:t>Call detection, Dialing algorithms, Blending, Reliability</a:t>
            </a:r>
          </a:p>
          <a:p>
            <a:pPr lvl="0"/>
            <a:r>
              <a:rPr lang="en-US" sz="1000" dirty="0" smtClean="0"/>
              <a:t>Discuss Avaya’s outbound strategy &amp; roadmap</a:t>
            </a:r>
          </a:p>
          <a:p>
            <a:pPr lvl="1"/>
            <a:r>
              <a:rPr lang="en-US" sz="1000" dirty="0" smtClean="0"/>
              <a:t>Industry leading Proactive Contact  evolving to POM</a:t>
            </a:r>
          </a:p>
          <a:p>
            <a:pPr lvl="0"/>
            <a:r>
              <a:rPr lang="en-US" sz="1000" dirty="0" smtClean="0"/>
              <a:t>Diagnose before we prescribe </a:t>
            </a:r>
          </a:p>
          <a:p>
            <a:pPr lvl="1"/>
            <a:r>
              <a:rPr lang="en-US" sz="1000" dirty="0" smtClean="0"/>
              <a:t>Understand customer’s call volumes, talk times &amp; value of a call</a:t>
            </a:r>
          </a:p>
          <a:p>
            <a:r>
              <a:rPr lang="en-GB" sz="1000" dirty="0" smtClean="0"/>
              <a:t>Avaya has an impressive pedigree in outbound</a:t>
            </a:r>
            <a:r>
              <a:rPr lang="en-GB" sz="1000" baseline="0" dirty="0" smtClean="0"/>
              <a:t> with over</a:t>
            </a:r>
            <a:r>
              <a:rPr lang="en-GB" sz="1000" dirty="0" smtClean="0"/>
              <a:t> 25 years of being #1 or #2 in the industry,</a:t>
            </a:r>
            <a:r>
              <a:rPr lang="en-GB" sz="1000" baseline="0" dirty="0" smtClean="0"/>
              <a:t> and our customers include the top Fortune 500 companies in virtually every vertical market segment. </a:t>
            </a:r>
            <a:r>
              <a:rPr lang="en-GB" sz="1000" dirty="0" smtClean="0"/>
              <a:t> It is critical to use</a:t>
            </a:r>
            <a:r>
              <a:rPr lang="en-GB" sz="1000" baseline="0" dirty="0" smtClean="0"/>
              <a:t> this legacy to establish credibility early in the sales process, so that the audience will understand when we talk about our product, that our approach has propelled us to the perennial role of market leader.</a:t>
            </a:r>
          </a:p>
          <a:p>
            <a:r>
              <a:rPr lang="en-GB" sz="1000" baseline="0" dirty="0" smtClean="0"/>
              <a:t>When we do move onto discussions about our product, it is important to stress that we have focused our development efforts on delivering features &amp; functionality that translate directly into Return on Investment.  While our competitors like to “sell the sizzle” of pretty user interfaces and other bells &amp; whistles, we “sell the steak”, because we have incorporated key functionality into our product that can’t be matched by our competitors.</a:t>
            </a:r>
          </a:p>
          <a:p>
            <a:r>
              <a:rPr lang="en-GB" sz="1000" baseline="0" dirty="0" smtClean="0"/>
              <a:t>In summary, the four technological differentiators of Proactive Contact that drive ROI are: Superior Call Detection, Sophisticated </a:t>
            </a:r>
            <a:r>
              <a:rPr lang="en-GB" sz="1000" baseline="0" dirty="0" err="1" smtClean="0"/>
              <a:t>Dialing</a:t>
            </a:r>
            <a:r>
              <a:rPr lang="en-GB" sz="1000" baseline="0" dirty="0" smtClean="0"/>
              <a:t> Algorithms, Multiple Blending Options and Platform Reliability.</a:t>
            </a:r>
          </a:p>
          <a:p>
            <a:r>
              <a:rPr lang="en-GB" sz="1000" baseline="0" dirty="0" smtClean="0"/>
              <a:t>In addition, we should always discuss our outbound roadmap and strategy, so that customers can see that as the perennial market leader, Avaya has a sound strategy for outbound not only today, but as contact </a:t>
            </a:r>
            <a:r>
              <a:rPr lang="en-GB" sz="1000" baseline="0" dirty="0" err="1" smtClean="0"/>
              <a:t>centers</a:t>
            </a:r>
            <a:r>
              <a:rPr lang="en-GB" sz="1000" baseline="0" dirty="0" smtClean="0"/>
              <a:t> continue to evolve into the next generation.</a:t>
            </a:r>
            <a:endParaRPr lang="en-GB" sz="1000" dirty="0" smtClean="0"/>
          </a:p>
          <a:p>
            <a:r>
              <a:rPr lang="en-GB" sz="1000" dirty="0" smtClean="0"/>
              <a:t>Finally, we all know that listening is a fundamental</a:t>
            </a:r>
            <a:r>
              <a:rPr lang="en-GB" sz="1000" baseline="0" dirty="0" smtClean="0"/>
              <a:t> component to any sales engagement.  But even more than that, particularly for outbound, we must understand some core calling dynamics of a customer’s outbound operation before we can propose a solution. Understanding a company’s call volumes, talk times and values associated with a successful call – a sale or a promise to pay for example, can help feed an ROI based proposal.</a:t>
            </a:r>
          </a:p>
          <a:p>
            <a:r>
              <a:rPr lang="en-US" sz="1000" dirty="0" smtClean="0"/>
              <a:t>Thank you for your time slide</a:t>
            </a:r>
          </a:p>
          <a:p>
            <a:r>
              <a:rPr lang="en-US" sz="1000" dirty="0" smtClean="0"/>
              <a:t>Today we’ve only touched on Avaya Proactive Contact…</a:t>
            </a:r>
          </a:p>
          <a:p>
            <a:r>
              <a:rPr lang="en-US" sz="1000" dirty="0" smtClean="0"/>
              <a:t>We have a team of specialists to discuss this in much more detail…specialist team of consultants…</a:t>
            </a:r>
          </a:p>
          <a:p>
            <a:r>
              <a:rPr lang="en-US" sz="1000" dirty="0" smtClean="0"/>
              <a:t>3 points about Avaya – Innovators, we’re #1, best customer service.  Real simple – reemphasis Why Avaya? Leadership in core markets and industry recognition</a:t>
            </a:r>
          </a:p>
          <a:p>
            <a:r>
              <a:rPr lang="en-US" sz="1000" dirty="0" smtClean="0"/>
              <a:t>#1 in market, #1 outbound, </a:t>
            </a:r>
            <a:r>
              <a:rPr lang="en-US" sz="1000" dirty="0" err="1" smtClean="0"/>
              <a:t>unifed</a:t>
            </a:r>
            <a:r>
              <a:rPr lang="en-US" sz="1000" dirty="0" smtClean="0"/>
              <a:t> approach</a:t>
            </a:r>
          </a:p>
          <a:p>
            <a:r>
              <a:rPr lang="en-US" sz="1000" dirty="0" smtClean="0"/>
              <a:t>Support JD Powers</a:t>
            </a:r>
          </a:p>
          <a:p>
            <a:r>
              <a:rPr lang="en-US" sz="1000" dirty="0" smtClean="0"/>
              <a:t>Innovation </a:t>
            </a:r>
          </a:p>
          <a:p>
            <a:r>
              <a:rPr lang="en-US" sz="1000" dirty="0" smtClean="0"/>
              <a:t>#1 call center, UC, maintenance service, messaging, telephony system </a:t>
            </a:r>
          </a:p>
          <a:p>
            <a:r>
              <a:rPr lang="en-US" sz="1000" dirty="0" smtClean="0"/>
              <a:t>Virtual agent, integration to Avaya Voice Portal</a:t>
            </a:r>
          </a:p>
        </p:txBody>
      </p:sp>
      <p:sp>
        <p:nvSpPr>
          <p:cNvPr id="4" name="Slide Number Placeholder 3"/>
          <p:cNvSpPr>
            <a:spLocks noGrp="1"/>
          </p:cNvSpPr>
          <p:nvPr>
            <p:ph type="sldNum" sz="quarter" idx="10"/>
          </p:nvPr>
        </p:nvSpPr>
        <p:spPr/>
        <p:txBody>
          <a:bodyPr/>
          <a:lstStyle/>
          <a:p>
            <a:fld id="{8ED49F55-555D-4630-93B0-E3155FF85DBA}" type="slidenum">
              <a:rPr lang="en-US" smtClean="0"/>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lstStyle/>
          <a:p>
            <a:r>
              <a:rPr lang="en-US" altLang="ko-KR" sz="1100" dirty="0" smtClean="0">
                <a:solidFill>
                  <a:schemeClr val="tx2"/>
                </a:solidFill>
                <a:latin typeface="Arial" charset="0"/>
              </a:rPr>
              <a:t>Today customers</a:t>
            </a:r>
            <a:r>
              <a:rPr lang="en-US" altLang="ko-KR" sz="1100" baseline="0" dirty="0" smtClean="0">
                <a:solidFill>
                  <a:schemeClr val="tx2"/>
                </a:solidFill>
                <a:latin typeface="Arial" charset="0"/>
              </a:rPr>
              <a:t> EXPECT you to notify them in advance of issues and they want personalized treatment. They expect you to serve them through their preferred channel of choice and the variety of ways through which they engage with you in increasing.</a:t>
            </a:r>
          </a:p>
          <a:p>
            <a:r>
              <a:rPr lang="en-US" altLang="ko-KR" sz="1100" baseline="0" dirty="0" smtClean="0">
                <a:solidFill>
                  <a:schemeClr val="tx2"/>
                </a:solidFill>
                <a:latin typeface="Arial" charset="0"/>
              </a:rPr>
              <a:t>HOWEVER, 83% of organizations cannot deliver a blended customer experience (meaning experiences that integrate seamlessly across channels, regardless of channel and from outbound to inbound and vice versa) automatically and in real-time. </a:t>
            </a:r>
            <a:r>
              <a:rPr lang="en-US" altLang="ko-KR" sz="1100" i="1" baseline="0" dirty="0" smtClean="0">
                <a:solidFill>
                  <a:schemeClr val="tx2"/>
                </a:solidFill>
                <a:latin typeface="Arial" charset="0"/>
              </a:rPr>
              <a:t>Think about this: </a:t>
            </a:r>
            <a:r>
              <a:rPr lang="en-US" altLang="ko-KR" sz="1100" baseline="0" dirty="0" smtClean="0">
                <a:solidFill>
                  <a:schemeClr val="tx2"/>
                </a:solidFill>
                <a:latin typeface="Arial" charset="0"/>
              </a:rPr>
              <a:t>When you reach out to a customer with a collections notice or a service change via email or SMS, are they able to respond via that same channel? Or when the contact you back via a different channel (</a:t>
            </a:r>
            <a:r>
              <a:rPr lang="en-US" altLang="ko-KR" sz="1100" baseline="0" dirty="0" err="1" smtClean="0">
                <a:solidFill>
                  <a:schemeClr val="tx2"/>
                </a:solidFill>
                <a:latin typeface="Arial" charset="0"/>
              </a:rPr>
              <a:t>i.e</a:t>
            </a:r>
            <a:r>
              <a:rPr lang="en-US" altLang="ko-KR" sz="1100" baseline="0" dirty="0" smtClean="0">
                <a:solidFill>
                  <a:schemeClr val="tx2"/>
                </a:solidFill>
                <a:latin typeface="Arial" charset="0"/>
              </a:rPr>
              <a:t> web chat or voice) does the agent or virtual agent on the other end recognized that they had been reached out to proactively?</a:t>
            </a:r>
            <a:endParaRPr lang="en-US" altLang="ko-KR" sz="1100" dirty="0" smtClean="0">
              <a:solidFill>
                <a:schemeClr val="tx2"/>
              </a:solidFill>
              <a:latin typeface="Arial" charset="0"/>
            </a:endParaRPr>
          </a:p>
          <a:p>
            <a:endParaRPr lang="en-US" sz="1100" dirty="0" smtClean="0">
              <a:solidFill>
                <a:schemeClr val="tx2"/>
              </a:solidFill>
              <a:latin typeface="Arial" charset="0"/>
            </a:endParaRPr>
          </a:p>
          <a:p>
            <a:pPr marL="0" indent="0">
              <a:buNone/>
            </a:pPr>
            <a:r>
              <a:rPr lang="en-US" sz="1100" dirty="0" smtClean="0"/>
              <a:t>Surveys were conducted including:</a:t>
            </a:r>
          </a:p>
          <a:p>
            <a:r>
              <a:rPr lang="en-US" sz="1100" b="1" dirty="0" smtClean="0"/>
              <a:t>1,130 business interviews </a:t>
            </a:r>
            <a:r>
              <a:rPr lang="en-US" sz="1100" dirty="0" smtClean="0"/>
              <a:t>of companies with 1,500 or more employees </a:t>
            </a:r>
          </a:p>
          <a:p>
            <a:r>
              <a:rPr lang="en-US" sz="1100" b="1" dirty="0" smtClean="0"/>
              <a:t>8,000 adult consumers </a:t>
            </a:r>
            <a:r>
              <a:rPr lang="en-US" sz="1100" dirty="0" smtClean="0"/>
              <a:t>18 years old and up.</a:t>
            </a:r>
          </a:p>
          <a:p>
            <a:r>
              <a:rPr lang="en-US" sz="1100" b="1" dirty="0" smtClean="0"/>
              <a:t>49% men and 51% women split </a:t>
            </a:r>
            <a:r>
              <a:rPr lang="en-US" sz="1100" dirty="0" smtClean="0"/>
              <a:t>among consumers surveyed</a:t>
            </a:r>
          </a:p>
          <a:p>
            <a:r>
              <a:rPr lang="en-US" sz="1100" b="1" dirty="0" smtClean="0"/>
              <a:t>54% </a:t>
            </a:r>
            <a:r>
              <a:rPr lang="en-US" sz="1100" dirty="0" smtClean="0"/>
              <a:t>of business interviews were with </a:t>
            </a:r>
            <a:r>
              <a:rPr lang="en-US" sz="1100" b="1" dirty="0" smtClean="0"/>
              <a:t>Sr. Manager-level </a:t>
            </a:r>
            <a:r>
              <a:rPr lang="en-US" sz="1100" dirty="0" smtClean="0"/>
              <a:t>and above</a:t>
            </a:r>
          </a:p>
          <a:p>
            <a:endParaRPr lang="en-US" dirty="0"/>
          </a:p>
        </p:txBody>
      </p:sp>
      <p:sp>
        <p:nvSpPr>
          <p:cNvPr id="4" name="Slide Number Placeholder 3"/>
          <p:cNvSpPr>
            <a:spLocks noGrp="1"/>
          </p:cNvSpPr>
          <p:nvPr>
            <p:ph type="sldNum" sz="quarter" idx="10"/>
          </p:nvPr>
        </p:nvSpPr>
        <p:spPr/>
        <p:txBody>
          <a:bodyPr/>
          <a:lstStyle/>
          <a:p>
            <a:fld id="{F275023C-003B-4F38-A9D5-FE636285C188}" type="slidenum">
              <a:rPr lang="en-US" smtClean="0"/>
              <a:pPr/>
              <a:t>3</a:t>
            </a:fld>
            <a:endParaRPr lang="en-US"/>
          </a:p>
        </p:txBody>
      </p:sp>
    </p:spTree>
    <p:extLst>
      <p:ext uri="{BB962C8B-B14F-4D97-AF65-F5344CB8AC3E}">
        <p14:creationId xmlns:p14="http://schemas.microsoft.com/office/powerpoint/2010/main" val="7626541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ea typeface="ＭＳ Ｐゴシック" pitchFamily="-84" charset="-128"/>
              </a:rPr>
              <a:t>Outbound Solutions include</a:t>
            </a:r>
            <a:r>
              <a:rPr lang="en-US" sz="1200" baseline="0" dirty="0" smtClean="0">
                <a:ea typeface="ＭＳ Ｐゴシック" pitchFamily="-84" charset="-128"/>
              </a:rPr>
              <a:t> Proactive Contact, Proactive Outreach Manager and Outbound Contact Express</a:t>
            </a:r>
          </a:p>
          <a:p>
            <a:r>
              <a:rPr lang="en-US" sz="1200" baseline="0" dirty="0" smtClean="0">
                <a:ea typeface="ＭＳ Ｐゴシック" pitchFamily="-84" charset="-128"/>
              </a:rPr>
              <a:t>Customers span all industries/verticals including Financial Services, Healthcare, Utilities and Government</a:t>
            </a:r>
            <a:endParaRPr lang="en-US" sz="1200" dirty="0" smtClean="0">
              <a:ea typeface="ＭＳ Ｐゴシック" pitchFamily="-84" charset="-128"/>
            </a:endParaRPr>
          </a:p>
          <a:p>
            <a:endParaRPr lang="en-US" dirty="0"/>
          </a:p>
        </p:txBody>
      </p:sp>
      <p:sp>
        <p:nvSpPr>
          <p:cNvPr id="4" name="Slide Number Placeholder 3"/>
          <p:cNvSpPr>
            <a:spLocks noGrp="1"/>
          </p:cNvSpPr>
          <p:nvPr>
            <p:ph type="sldNum" sz="quarter" idx="10"/>
          </p:nvPr>
        </p:nvSpPr>
        <p:spPr/>
        <p:txBody>
          <a:bodyPr/>
          <a:lstStyle/>
          <a:p>
            <a:pPr>
              <a:buClr>
                <a:srgbClr val="4F81BD"/>
              </a:buClr>
            </a:pPr>
            <a:fld id="{DC39648D-FCD5-427A-A43B-68858365041A}" type="slidenum">
              <a:rPr lang="en-US" smtClean="0">
                <a:solidFill>
                  <a:prstClr val="black"/>
                </a:solidFill>
              </a:rPr>
              <a:pPr>
                <a:buClr>
                  <a:srgbClr val="4F81BD"/>
                </a:buClr>
              </a:pPr>
              <a:t>32</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7DDB66-C901-4E16-8C7C-428229DD0B29}" type="slidenum">
              <a:rPr lang="en-US" smtClean="0"/>
              <a:pPr/>
              <a:t>33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A92C5E-BF34-4775-B657-4ADF2F3104CA}" type="slidenum">
              <a:rPr lang="en-US" smtClean="0"/>
              <a:pPr/>
              <a:t>34</a:t>
            </a:fld>
            <a:endParaRPr lang="en-US"/>
          </a:p>
        </p:txBody>
      </p:sp>
    </p:spTree>
    <p:extLst>
      <p:ext uri="{BB962C8B-B14F-4D97-AF65-F5344CB8AC3E}">
        <p14:creationId xmlns:p14="http://schemas.microsoft.com/office/powerpoint/2010/main" val="5464408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9F754F-E09C-4ADC-8CA1-6B08CA478179}" type="slidenum">
              <a:rPr lang="en-US" smtClean="0"/>
              <a:pPr fontAlgn="base">
                <a:spcBef>
                  <a:spcPct val="0"/>
                </a:spcBef>
                <a:spcAft>
                  <a:spcPct val="0"/>
                </a:spcAft>
                <a:defRPr/>
              </a:pPr>
              <a:t>35</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cs typeface="Arial" pitchFamily="34" charset="0"/>
              </a:rPr>
              <a:t>Grow revenues</a:t>
            </a:r>
          </a:p>
          <a:p>
            <a:pPr marL="628650" lvl="1" indent="-171450">
              <a:buFont typeface="Arial" pitchFamily="34" charset="0"/>
              <a:buChar char="•"/>
            </a:pPr>
            <a:r>
              <a:rPr lang="en-US" dirty="0" smtClean="0">
                <a:latin typeface="Arial" pitchFamily="34" charset="0"/>
                <a:cs typeface="Arial" pitchFamily="34" charset="0"/>
              </a:rPr>
              <a:t>Get new customers</a:t>
            </a:r>
          </a:p>
          <a:p>
            <a:pPr marL="628650" lvl="1" indent="-171450">
              <a:buFont typeface="Arial" pitchFamily="34" charset="0"/>
              <a:buChar char="•"/>
            </a:pPr>
            <a:r>
              <a:rPr lang="en-US" dirty="0" smtClean="0">
                <a:latin typeface="Arial" pitchFamily="34" charset="0"/>
                <a:cs typeface="Arial" pitchFamily="34" charset="0"/>
              </a:rPr>
              <a:t>Up-sell and cross-sell to your existing base</a:t>
            </a:r>
          </a:p>
          <a:p>
            <a:pPr marL="628650" lvl="1" indent="-171450">
              <a:buFont typeface="Arial" pitchFamily="34" charset="0"/>
              <a:buChar char="•"/>
            </a:pPr>
            <a:r>
              <a:rPr lang="en-US" dirty="0" smtClean="0">
                <a:latin typeface="Arial" pitchFamily="34" charset="0"/>
                <a:cs typeface="Arial" pitchFamily="34" charset="0"/>
              </a:rPr>
              <a:t>Win back customers</a:t>
            </a:r>
          </a:p>
          <a:p>
            <a:r>
              <a:rPr lang="en-US" dirty="0" smtClean="0">
                <a:latin typeface="Arial" pitchFamily="34" charset="0"/>
                <a:cs typeface="Arial" pitchFamily="34" charset="0"/>
              </a:rPr>
              <a:t>Keep customers</a:t>
            </a:r>
          </a:p>
          <a:p>
            <a:pPr marL="628650" lvl="1" indent="-171450">
              <a:buFont typeface="Arial" pitchFamily="34" charset="0"/>
              <a:buChar char="•"/>
            </a:pPr>
            <a:r>
              <a:rPr lang="en-US" dirty="0" smtClean="0">
                <a:latin typeface="Arial" pitchFamily="34" charset="0"/>
                <a:cs typeface="Arial" pitchFamily="34" charset="0"/>
              </a:rPr>
              <a:t>Establish sense of appreciate and value</a:t>
            </a:r>
          </a:p>
          <a:p>
            <a:pPr marL="628650" lvl="1" indent="-171450">
              <a:buFont typeface="Arial" pitchFamily="34" charset="0"/>
              <a:buChar char="•"/>
            </a:pPr>
            <a:r>
              <a:rPr lang="en-US" dirty="0" smtClean="0">
                <a:latin typeface="Arial" pitchFamily="34" charset="0"/>
                <a:cs typeface="Arial" pitchFamily="34" charset="0"/>
              </a:rPr>
              <a:t>Proactively care for customer needs</a:t>
            </a:r>
          </a:p>
          <a:p>
            <a:pPr marL="628650" lvl="1" indent="-171450">
              <a:buFont typeface="Arial" pitchFamily="34" charset="0"/>
              <a:buChar char="•"/>
            </a:pPr>
            <a:r>
              <a:rPr lang="en-US" dirty="0" smtClean="0">
                <a:latin typeface="Arial" pitchFamily="34" charset="0"/>
                <a:cs typeface="Arial" pitchFamily="34" charset="0"/>
              </a:rPr>
              <a:t>Gather requirements, trends and other relative information</a:t>
            </a:r>
          </a:p>
          <a:p>
            <a:r>
              <a:rPr lang="en-US" dirty="0" smtClean="0">
                <a:latin typeface="Arial" pitchFamily="34" charset="0"/>
                <a:cs typeface="Arial" pitchFamily="34" charset="0"/>
              </a:rPr>
              <a:t>Lower costs</a:t>
            </a:r>
          </a:p>
          <a:p>
            <a:pPr marL="628650" lvl="1" indent="-171450">
              <a:buFont typeface="Arial" pitchFamily="34" charset="0"/>
              <a:buChar char="•"/>
            </a:pPr>
            <a:r>
              <a:rPr lang="en-US" dirty="0" smtClean="0">
                <a:latin typeface="Arial" pitchFamily="34" charset="0"/>
                <a:cs typeface="Arial" pitchFamily="34" charset="0"/>
              </a:rPr>
              <a:t>Minimize debt loss</a:t>
            </a:r>
          </a:p>
          <a:p>
            <a:pPr marL="628650" lvl="1" indent="-171450">
              <a:buFont typeface="Arial" pitchFamily="34" charset="0"/>
              <a:buChar char="•"/>
            </a:pPr>
            <a:r>
              <a:rPr lang="en-US" dirty="0" smtClean="0">
                <a:latin typeface="Arial" pitchFamily="34" charset="0"/>
                <a:cs typeface="Arial" pitchFamily="34" charset="0"/>
              </a:rPr>
              <a:t>Reduce inbound contact center calls</a:t>
            </a:r>
          </a:p>
          <a:p>
            <a:pPr marL="628650" lvl="1" indent="-171450">
              <a:buFont typeface="Arial" pitchFamily="34" charset="0"/>
              <a:buChar char="•"/>
            </a:pPr>
            <a:r>
              <a:rPr lang="en-US" dirty="0" smtClean="0">
                <a:latin typeface="Arial" pitchFamily="34" charset="0"/>
                <a:cs typeface="Arial" pitchFamily="34" charset="0"/>
              </a:rPr>
              <a:t>Optimize workforce activity</a:t>
            </a:r>
          </a:p>
          <a:p>
            <a:pPr marL="628650" lvl="1" indent="-171450">
              <a:buFont typeface="Arial" pitchFamily="34" charset="0"/>
              <a:buChar char="•"/>
            </a:pPr>
            <a:r>
              <a:rPr lang="en-US" dirty="0" smtClean="0">
                <a:latin typeface="Arial" pitchFamily="34" charset="0"/>
                <a:cs typeface="Arial" pitchFamily="34" charset="0"/>
              </a:rPr>
              <a:t>Leverage the same system across the organization</a:t>
            </a:r>
          </a:p>
          <a:p>
            <a:pPr marL="628650" lvl="1" indent="-171450">
              <a:buFont typeface="Arial" pitchFamily="34" charset="0"/>
              <a:buChar char="•"/>
            </a:pPr>
            <a:r>
              <a:rPr lang="en-US" dirty="0" smtClean="0">
                <a:latin typeface="Arial" pitchFamily="34" charset="0"/>
                <a:cs typeface="Arial" pitchFamily="34" charset="0"/>
              </a:rPr>
              <a:t>Keep</a:t>
            </a:r>
            <a:r>
              <a:rPr lang="en-US" baseline="0" dirty="0" smtClean="0">
                <a:latin typeface="Arial" pitchFamily="34" charset="0"/>
                <a:cs typeface="Arial" pitchFamily="34" charset="0"/>
              </a:rPr>
              <a:t> on budget</a:t>
            </a:r>
            <a:endParaRPr lang="en-US" dirty="0" smtClean="0">
              <a:latin typeface="Arial" pitchFamily="34" charset="0"/>
              <a:cs typeface="Arial" pitchFamily="34" charset="0"/>
            </a:endParaRPr>
          </a:p>
          <a:p>
            <a:r>
              <a:rPr lang="en-US" dirty="0" smtClean="0">
                <a:latin typeface="Arial" pitchFamily="34" charset="0"/>
                <a:cs typeface="Arial" pitchFamily="34" charset="0"/>
              </a:rPr>
              <a:t>Reduce risk</a:t>
            </a:r>
          </a:p>
          <a:p>
            <a:pPr marL="605766" lvl="1" indent="-285726">
              <a:spcBef>
                <a:spcPts val="500"/>
              </a:spcBef>
              <a:spcAft>
                <a:spcPts val="500"/>
              </a:spcAft>
              <a:buSzPct val="90000"/>
              <a:buFont typeface="Arial" pitchFamily="34" charset="0"/>
              <a:buChar char="•"/>
            </a:pPr>
            <a:r>
              <a:rPr lang="en-US" dirty="0" smtClean="0">
                <a:latin typeface="Arial" pitchFamily="34" charset="0"/>
                <a:cs typeface="Arial" pitchFamily="34" charset="0"/>
              </a:rPr>
              <a:t>Adhere to regulatory and compliance requirements</a:t>
            </a:r>
          </a:p>
          <a:p>
            <a:pPr marL="605766" lvl="1" indent="-285726">
              <a:spcBef>
                <a:spcPts val="500"/>
              </a:spcBef>
              <a:spcAft>
                <a:spcPts val="500"/>
              </a:spcAft>
              <a:buSzPct val="90000"/>
              <a:buFont typeface="Arial" pitchFamily="34" charset="0"/>
              <a:buChar char="•"/>
            </a:pPr>
            <a:r>
              <a:rPr lang="en-US" dirty="0" smtClean="0">
                <a:latin typeface="Arial" pitchFamily="34" charset="0"/>
                <a:cs typeface="Arial" pitchFamily="34" charset="0"/>
              </a:rPr>
              <a:t>Ensure data security and customer privacy</a:t>
            </a:r>
          </a:p>
          <a:p>
            <a:pPr marL="605766" lvl="1" indent="-285726">
              <a:spcBef>
                <a:spcPts val="500"/>
              </a:spcBef>
              <a:spcAft>
                <a:spcPts val="500"/>
              </a:spcAft>
              <a:buSzPct val="90000"/>
              <a:buFont typeface="Arial" pitchFamily="34" charset="0"/>
              <a:buChar char="•"/>
            </a:pPr>
            <a:r>
              <a:rPr lang="en-US" dirty="0" smtClean="0">
                <a:latin typeface="Arial" pitchFamily="34" charset="0"/>
                <a:cs typeface="Arial" pitchFamily="34" charset="0"/>
              </a:rPr>
              <a:t>Reduce complexity of environment and integration</a:t>
            </a:r>
          </a:p>
        </p:txBody>
      </p:sp>
      <p:sp>
        <p:nvSpPr>
          <p:cNvPr id="4" name="Slide Number Placeholder 3"/>
          <p:cNvSpPr>
            <a:spLocks noGrp="1"/>
          </p:cNvSpPr>
          <p:nvPr>
            <p:ph type="sldNum" sz="quarter" idx="10"/>
          </p:nvPr>
        </p:nvSpPr>
        <p:spPr/>
        <p:txBody>
          <a:bodyPr/>
          <a:lstStyle/>
          <a:p>
            <a:fld id="{8ED49F55-555D-4630-93B0-E3155FF85DB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ED49F55-555D-4630-93B0-E3155FF85DBA}"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normAutofit/>
          </a:bodyPr>
          <a:lstStyle/>
          <a:p>
            <a:pPr marL="109041" indent="-109041">
              <a:lnSpc>
                <a:spcPct val="70000"/>
              </a:lnSpc>
            </a:pPr>
            <a:r>
              <a:rPr lang="en-US" dirty="0" smtClean="0"/>
              <a:t>When considering how you want to deliver proactive</a:t>
            </a:r>
            <a:r>
              <a:rPr lang="en-US" baseline="0" dirty="0" smtClean="0"/>
              <a:t> customer care, it is important to understand the channels through which end-customers want to be served. Channels such as email, chat, social media and through mobile applications are growing in use. However, it is important to note that live voice interactions are still the dominant form of customer service. This means that it is important to enable service through the multiple channels that make sense for your business, it is key to consider how they integrate seamlessly - with prior contact history and context carried over -  to a voice interaction.</a:t>
            </a:r>
            <a:endParaRPr lang="en-US" dirty="0"/>
          </a:p>
        </p:txBody>
      </p:sp>
      <p:sp>
        <p:nvSpPr>
          <p:cNvPr id="4" name="Slide Number Placeholder 3"/>
          <p:cNvSpPr>
            <a:spLocks noGrp="1"/>
          </p:cNvSpPr>
          <p:nvPr>
            <p:ph type="sldNum" sz="quarter" idx="10"/>
          </p:nvPr>
        </p:nvSpPr>
        <p:spPr/>
        <p:txBody>
          <a:bodyPr/>
          <a:lstStyle/>
          <a:p>
            <a:fld id="{4BA92C5E-BF34-4775-B657-4ADF2F3104CA}"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8013"/>
            <a:ext cx="4073525" cy="3055937"/>
          </a:xfrm>
        </p:spPr>
      </p:sp>
      <p:sp>
        <p:nvSpPr>
          <p:cNvPr id="3" name="Notes Placeholder 2"/>
          <p:cNvSpPr>
            <a:spLocks noGrp="1"/>
          </p:cNvSpPr>
          <p:nvPr>
            <p:ph type="body" idx="1"/>
          </p:nvPr>
        </p:nvSpPr>
        <p:spPr/>
        <p:txBody>
          <a:bodyPr/>
          <a:lstStyle/>
          <a:p>
            <a:pPr marL="339706" indent="-339706">
              <a:lnSpc>
                <a:spcPct val="90000"/>
              </a:lnSpc>
              <a:spcBef>
                <a:spcPts val="1800"/>
              </a:spcBef>
              <a:spcAft>
                <a:spcPts val="1200"/>
              </a:spcAft>
              <a:buClr>
                <a:schemeClr val="accent1"/>
              </a:buClr>
              <a:buSzPct val="120000"/>
            </a:pPr>
            <a:endParaRPr lang="en-US" dirty="0"/>
          </a:p>
          <a:p>
            <a:endParaRPr lang="en-US" dirty="0"/>
          </a:p>
        </p:txBody>
      </p:sp>
      <p:sp>
        <p:nvSpPr>
          <p:cNvPr id="4" name="Slide Number Placeholder 3"/>
          <p:cNvSpPr>
            <a:spLocks noGrp="1"/>
          </p:cNvSpPr>
          <p:nvPr>
            <p:ph type="sldNum" sz="quarter" idx="10"/>
          </p:nvPr>
        </p:nvSpPr>
        <p:spPr/>
        <p:txBody>
          <a:bodyPr/>
          <a:lstStyle/>
          <a:p>
            <a:fld id="{4BA92C5E-BF34-4775-B657-4ADF2F3104CA}" type="slidenum">
              <a:rPr lang="en-US" smtClean="0"/>
              <a:pPr/>
              <a:t>7</a:t>
            </a:fld>
            <a:endParaRPr lang="en-US" dirty="0"/>
          </a:p>
        </p:txBody>
      </p:sp>
    </p:spTree>
    <p:extLst>
      <p:ext uri="{BB962C8B-B14F-4D97-AF65-F5344CB8AC3E}">
        <p14:creationId xmlns:p14="http://schemas.microsoft.com/office/powerpoint/2010/main" val="2579959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ltLang="en-US"/>
              <a:t>© 2009 Avaya Inc. All rights reserved.</a:t>
            </a:r>
          </a:p>
        </p:txBody>
      </p:sp>
      <p:sp>
        <p:nvSpPr>
          <p:cNvPr id="5" name="Rectangle 7"/>
          <p:cNvSpPr>
            <a:spLocks noGrp="1" noChangeArrowheads="1"/>
          </p:cNvSpPr>
          <p:nvPr>
            <p:ph type="sldNum" sz="quarter" idx="5"/>
          </p:nvPr>
        </p:nvSpPr>
        <p:spPr>
          <a:ln/>
        </p:spPr>
        <p:txBody>
          <a:bodyPr/>
          <a:lstStyle/>
          <a:p>
            <a:fld id="{DE577C58-B019-47D2-B642-C0D1F33D55DA}" type="slidenum">
              <a:rPr lang="en-US" altLang="en-US"/>
              <a:pPr/>
              <a:t>8</a:t>
            </a:fld>
            <a:endParaRPr lang="en-US" altLang="en-US"/>
          </a:p>
        </p:txBody>
      </p:sp>
      <p:sp>
        <p:nvSpPr>
          <p:cNvPr id="812034" name="Rectangle 2"/>
          <p:cNvSpPr>
            <a:spLocks noGrp="1" noRot="1" noChangeAspect="1" noChangeArrowheads="1" noTextEdit="1"/>
          </p:cNvSpPr>
          <p:nvPr>
            <p:ph type="sldImg"/>
          </p:nvPr>
        </p:nvSpPr>
        <p:spPr>
          <a:xfrm>
            <a:off x="1144588" y="684213"/>
            <a:ext cx="4570412" cy="3429000"/>
          </a:xfrm>
          <a:ln/>
        </p:spPr>
      </p:sp>
      <p:sp>
        <p:nvSpPr>
          <p:cNvPr id="812035" name="Rectangle 3"/>
          <p:cNvSpPr>
            <a:spLocks noGrp="1" noChangeArrowheads="1"/>
          </p:cNvSpPr>
          <p:nvPr>
            <p:ph type="body" idx="1"/>
          </p:nvPr>
        </p:nvSpPr>
        <p:spPr>
          <a:xfrm>
            <a:off x="686098" y="4346727"/>
            <a:ext cx="5487293" cy="4112381"/>
          </a:xfrm>
        </p:spPr>
        <p:txBody>
          <a:bodyPr lIns="87414" tIns="43707" rIns="87414" bIns="43707"/>
          <a:lstStyle/>
          <a:p>
            <a:r>
              <a:rPr lang="en-US" altLang="en-US" dirty="0" smtClean="0"/>
              <a:t>Outbound has evolved from traditional dialing,</a:t>
            </a:r>
            <a:r>
              <a:rPr lang="en-US" altLang="en-US" baseline="0" dirty="0" smtClean="0"/>
              <a:t> strongly leveraged by telemarketing and </a:t>
            </a:r>
            <a:r>
              <a:rPr lang="en-US" altLang="en-US" baseline="0" dirty="0" err="1" smtClean="0"/>
              <a:t>telecollections</a:t>
            </a:r>
            <a:r>
              <a:rPr lang="en-US" altLang="en-US" baseline="0" dirty="0" smtClean="0"/>
              <a:t> companies to inbound and outbound blending where companies took advantage of the technology to increase the productivity of their agents by enabling outbound agents to conduct typically inbound agent tasks and vice versa. Today, outbound is not just about dialing, but about proactive customer care – everything from notifications about upcoming events and service changes to surveys. And it is not just via voice; proactive customer care can take place via two-way SMS and email.</a:t>
            </a:r>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Avaya currently delivers a number of products in the outbound market.</a:t>
            </a:r>
          </a:p>
          <a:p>
            <a:r>
              <a:rPr lang="en-GB" dirty="0" smtClean="0"/>
              <a:t>Proactive Contact is Avaya's high performance industry leading outbound solution primarily targeted</a:t>
            </a:r>
            <a:r>
              <a:rPr lang="en-GB" baseline="0" dirty="0" smtClean="0"/>
              <a:t> to address</a:t>
            </a:r>
            <a:r>
              <a:rPr lang="en-GB" dirty="0" smtClean="0"/>
              <a:t> agent based customer contact.  Traditional markets</a:t>
            </a:r>
            <a:r>
              <a:rPr lang="en-GB" baseline="0" dirty="0" smtClean="0"/>
              <a:t> for this solution include Fortune 500 customers engaging in Collections, Telemarketing and </a:t>
            </a:r>
            <a:r>
              <a:rPr lang="en-GB" baseline="0" dirty="0" err="1" smtClean="0"/>
              <a:t>Teleservicing</a:t>
            </a:r>
            <a:r>
              <a:rPr lang="en-GB" baseline="0" dirty="0" smtClean="0"/>
              <a:t>.</a:t>
            </a:r>
            <a:endParaRPr lang="en-GB" dirty="0" smtClean="0"/>
          </a:p>
          <a:p>
            <a:r>
              <a:rPr lang="en-GB" dirty="0" smtClean="0"/>
              <a:t>The</a:t>
            </a:r>
            <a:r>
              <a:rPr lang="en-GB" dirty="0" smtClean="0">
                <a:solidFill>
                  <a:schemeClr val="accent1"/>
                </a:solidFill>
              </a:rPr>
              <a:t> Avaya</a:t>
            </a:r>
            <a:r>
              <a:rPr lang="en-GB" dirty="0" smtClean="0"/>
              <a:t> Proactive Outreach offer is a solution supported by Professional Services that integrates Proactive Contact and Avaya Voice Portal as well as the</a:t>
            </a:r>
            <a:r>
              <a:rPr lang="en-GB" baseline="0" dirty="0" smtClean="0"/>
              <a:t> upcoming </a:t>
            </a:r>
            <a:r>
              <a:rPr lang="en-GB" dirty="0" smtClean="0"/>
              <a:t>Avaya Aura® Experience Portal</a:t>
            </a:r>
            <a:r>
              <a:rPr lang="en-GB" baseline="0" dirty="0" smtClean="0"/>
              <a:t> for advanced "agentless" and self-service campaigns.  I</a:t>
            </a:r>
            <a:r>
              <a:rPr lang="en-GB" dirty="0" smtClean="0"/>
              <a:t>n other words, the Proactive</a:t>
            </a:r>
            <a:r>
              <a:rPr lang="en-GB" baseline="0" dirty="0" smtClean="0"/>
              <a:t> Contact</a:t>
            </a:r>
            <a:r>
              <a:rPr lang="en-GB" dirty="0" smtClean="0"/>
              <a:t> system's strengths</a:t>
            </a:r>
            <a:r>
              <a:rPr lang="en-GB" baseline="0" dirty="0" smtClean="0"/>
              <a:t> are </a:t>
            </a:r>
            <a:r>
              <a:rPr lang="en-GB" dirty="0" smtClean="0"/>
              <a:t>combined with the industry leading Avaya IVR solution for a powerful low-cost alternative to agent-based campaigns.</a:t>
            </a:r>
          </a:p>
          <a:p>
            <a:r>
              <a:rPr lang="en-GB" dirty="0" smtClean="0">
                <a:solidFill>
                  <a:schemeClr val="accent1"/>
                </a:solidFill>
              </a:rPr>
              <a:t>Avaya</a:t>
            </a:r>
            <a:r>
              <a:rPr lang="en-GB" dirty="0" smtClean="0"/>
              <a:t> has also started the process of migrating to a unified outbound solution. Proactive Outreach Manager (or POM) is Avaya’s next generation outbound platform and runs on the Avaya Aura</a:t>
            </a:r>
            <a:r>
              <a:rPr lang="en-GB" baseline="0" dirty="0" smtClean="0"/>
              <a:t> </a:t>
            </a:r>
            <a:r>
              <a:rPr lang="en-GB" dirty="0" smtClean="0"/>
              <a:t>Experience Portal.  Proactive</a:t>
            </a:r>
            <a:r>
              <a:rPr lang="en-GB" baseline="0" dirty="0" smtClean="0"/>
              <a:t> Outreach Manager is c</a:t>
            </a:r>
            <a:r>
              <a:rPr lang="en-GB" dirty="0" smtClean="0"/>
              <a:t>urrently released as an "agentless" solution</a:t>
            </a:r>
            <a:r>
              <a:rPr lang="en-GB" baseline="0" dirty="0" smtClean="0"/>
              <a:t> but</a:t>
            </a:r>
            <a:r>
              <a:rPr lang="en-GB" dirty="0" smtClean="0"/>
              <a:t> future releases will add agent-based outbound capabilities for all types of outbound strategies.  Ultimately,</a:t>
            </a:r>
            <a:r>
              <a:rPr lang="en-GB" baseline="0" dirty="0" smtClean="0"/>
              <a:t> Proactive Outreach Manager will bring all of the power and value that Proactive Contact offers today together with additional channels of outbound communication such as email and SMS.  In the meantime, you can sell Proactive Contact with the confidence that the next-generation Avaya Aura</a:t>
            </a:r>
            <a:r>
              <a:rPr lang="en-GB" baseline="30000" dirty="0" smtClean="0"/>
              <a:t>®</a:t>
            </a:r>
            <a:r>
              <a:rPr lang="en-GB" baseline="0" dirty="0" smtClean="0"/>
              <a:t> Contact </a:t>
            </a:r>
            <a:r>
              <a:rPr lang="en-GB" baseline="0" dirty="0" err="1" smtClean="0"/>
              <a:t>Center</a:t>
            </a:r>
            <a:r>
              <a:rPr lang="en-GB" baseline="0" dirty="0" smtClean="0"/>
              <a:t> will include a world-class outbound solution when your customer is ready to migrate.</a:t>
            </a:r>
            <a:endParaRPr lang="en-GB" dirty="0" smtClean="0"/>
          </a:p>
        </p:txBody>
      </p:sp>
      <p:sp>
        <p:nvSpPr>
          <p:cNvPr id="4" name="Slide Number Placeholder 3"/>
          <p:cNvSpPr>
            <a:spLocks noGrp="1"/>
          </p:cNvSpPr>
          <p:nvPr>
            <p:ph type="sldNum" sz="quarter" idx="10"/>
          </p:nvPr>
        </p:nvSpPr>
        <p:spPr/>
        <p:txBody>
          <a:bodyPr/>
          <a:lstStyle/>
          <a:p>
            <a:fld id="{8ED49F55-555D-4630-93B0-E3155FF85DBA}"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p:cNvSpPr/>
          <p:nvPr/>
        </p:nvSpPr>
        <p:spPr bwMode="white">
          <a:xfrm>
            <a:off x="0" y="3170238"/>
            <a:ext cx="9144000" cy="2925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42"/>
          <p:cNvSpPr>
            <a:spLocks noChangeArrowheads="1"/>
          </p:cNvSpPr>
          <p:nvPr/>
        </p:nvSpPr>
        <p:spPr bwMode="invGray">
          <a:xfrm flipH="1">
            <a:off x="0" y="-6350"/>
            <a:ext cx="9144000" cy="365125"/>
          </a:xfrm>
          <a:prstGeom prst="rect">
            <a:avLst/>
          </a:prstGeom>
          <a:gradFill rotWithShape="1">
            <a:gsLst>
              <a:gs pos="0">
                <a:srgbClr val="91050F"/>
              </a:gs>
              <a:gs pos="100000">
                <a:srgbClr val="D10811"/>
              </a:gs>
            </a:gsLst>
            <a:lin ang="0" scaled="1"/>
          </a:gradFill>
          <a:ln w="9525">
            <a:noFill/>
            <a:miter lim="800000"/>
            <a:headEnd/>
            <a:tailEnd/>
          </a:ln>
        </p:spPr>
        <p:txBody>
          <a:bodyPr wrap="none" anchor="ctr"/>
          <a:lstStyle/>
          <a:p>
            <a:pPr fontAlgn="auto">
              <a:spcBef>
                <a:spcPts val="0"/>
              </a:spcBef>
              <a:spcAft>
                <a:spcPts val="0"/>
              </a:spcAft>
              <a:defRPr/>
            </a:pPr>
            <a:endParaRPr lang="en-US"/>
          </a:p>
        </p:txBody>
      </p:sp>
      <p:grpSp>
        <p:nvGrpSpPr>
          <p:cNvPr id="7" name="Group 97"/>
          <p:cNvGrpSpPr>
            <a:grpSpLocks/>
          </p:cNvGrpSpPr>
          <p:nvPr/>
        </p:nvGrpSpPr>
        <p:grpSpPr bwMode="auto">
          <a:xfrm>
            <a:off x="2324100" y="-6350"/>
            <a:ext cx="6821488" cy="365125"/>
            <a:chOff x="3784600" y="0"/>
            <a:chExt cx="5359400" cy="281857"/>
          </a:xfrm>
        </p:grpSpPr>
        <p:sp>
          <p:nvSpPr>
            <p:cNvPr id="8" name="Rectangle 496"/>
            <p:cNvSpPr>
              <a:spLocks noChangeArrowheads="1"/>
            </p:cNvSpPr>
            <p:nvPr/>
          </p:nvSpPr>
          <p:spPr bwMode="invGray">
            <a:xfrm>
              <a:off x="4100153" y="0"/>
              <a:ext cx="305574" cy="274504"/>
            </a:xfrm>
            <a:prstGeom prst="rect">
              <a:avLst/>
            </a:prstGeom>
            <a:solidFill>
              <a:srgbClr val="D10811">
                <a:alpha val="70195"/>
              </a:srgbClr>
            </a:solidFill>
            <a:ln w="9525">
              <a:noFill/>
              <a:miter lim="800000"/>
              <a:headEnd/>
              <a:tailEnd/>
            </a:ln>
          </p:spPr>
          <p:txBody>
            <a:bodyPr wrap="none" anchor="ctr"/>
            <a:lstStyle/>
            <a:p>
              <a:pPr fontAlgn="auto">
                <a:spcBef>
                  <a:spcPts val="0"/>
                </a:spcBef>
                <a:spcAft>
                  <a:spcPts val="0"/>
                </a:spcAft>
                <a:defRPr/>
              </a:pPr>
              <a:endParaRPr lang="en-US"/>
            </a:p>
          </p:txBody>
        </p:sp>
        <p:sp>
          <p:nvSpPr>
            <p:cNvPr id="9" name="Rectangle 497"/>
            <p:cNvSpPr>
              <a:spLocks noChangeArrowheads="1"/>
            </p:cNvSpPr>
            <p:nvPr/>
          </p:nvSpPr>
          <p:spPr bwMode="invGray">
            <a:xfrm>
              <a:off x="3784600" y="0"/>
              <a:ext cx="304327" cy="274504"/>
            </a:xfrm>
            <a:prstGeom prst="rect">
              <a:avLst/>
            </a:prstGeom>
            <a:solidFill>
              <a:srgbClr val="D10811">
                <a:alpha val="59999"/>
              </a:srgbClr>
            </a:solidFill>
            <a:ln w="9525">
              <a:noFill/>
              <a:miter lim="800000"/>
              <a:headEnd/>
              <a:tailEnd/>
            </a:ln>
          </p:spPr>
          <p:txBody>
            <a:bodyPr wrap="none" anchor="ctr"/>
            <a:lstStyle/>
            <a:p>
              <a:pPr fontAlgn="auto">
                <a:spcBef>
                  <a:spcPts val="0"/>
                </a:spcBef>
                <a:spcAft>
                  <a:spcPts val="0"/>
                </a:spcAft>
                <a:defRPr/>
              </a:pPr>
              <a:endParaRPr lang="en-US"/>
            </a:p>
          </p:txBody>
        </p:sp>
        <p:sp>
          <p:nvSpPr>
            <p:cNvPr id="10" name="Rectangle 498"/>
            <p:cNvSpPr>
              <a:spLocks noChangeArrowheads="1"/>
            </p:cNvSpPr>
            <p:nvPr/>
          </p:nvSpPr>
          <p:spPr bwMode="invGray">
            <a:xfrm>
              <a:off x="8519131" y="0"/>
              <a:ext cx="624869" cy="278181"/>
            </a:xfrm>
            <a:prstGeom prst="rect">
              <a:avLst/>
            </a:prstGeom>
            <a:solidFill>
              <a:srgbClr val="D10811">
                <a:alpha val="45882"/>
              </a:srgbClr>
            </a:solidFill>
            <a:ln w="9525" algn="ctr">
              <a:noFill/>
              <a:miter lim="800000"/>
              <a:headEnd/>
              <a:tailEnd/>
            </a:ln>
          </p:spPr>
          <p:txBody>
            <a:bodyPr wrap="none" anchor="ctr"/>
            <a:lstStyle/>
            <a:p>
              <a:pPr fontAlgn="auto">
                <a:spcBef>
                  <a:spcPts val="0"/>
                </a:spcBef>
                <a:spcAft>
                  <a:spcPts val="0"/>
                </a:spcAft>
                <a:defRPr/>
              </a:pPr>
              <a:endParaRPr lang="en-US"/>
            </a:p>
          </p:txBody>
        </p:sp>
        <p:sp>
          <p:nvSpPr>
            <p:cNvPr id="11" name="Rectangle 499"/>
            <p:cNvSpPr>
              <a:spLocks noChangeArrowheads="1"/>
            </p:cNvSpPr>
            <p:nvPr/>
          </p:nvSpPr>
          <p:spPr bwMode="invGray">
            <a:xfrm>
              <a:off x="7875554" y="0"/>
              <a:ext cx="304327" cy="274504"/>
            </a:xfrm>
            <a:prstGeom prst="rect">
              <a:avLst/>
            </a:prstGeom>
            <a:solidFill>
              <a:srgbClr val="D10811">
                <a:alpha val="79999"/>
              </a:srgbClr>
            </a:solidFill>
            <a:ln w="9525" algn="ctr">
              <a:noFill/>
              <a:miter lim="800000"/>
              <a:headEnd/>
              <a:tailEnd/>
            </a:ln>
          </p:spPr>
          <p:txBody>
            <a:bodyPr wrap="none" anchor="ctr"/>
            <a:lstStyle/>
            <a:p>
              <a:pPr fontAlgn="auto">
                <a:spcBef>
                  <a:spcPts val="0"/>
                </a:spcBef>
                <a:spcAft>
                  <a:spcPts val="0"/>
                </a:spcAft>
                <a:defRPr/>
              </a:pPr>
              <a:endParaRPr lang="en-US"/>
            </a:p>
          </p:txBody>
        </p:sp>
        <p:sp>
          <p:nvSpPr>
            <p:cNvPr id="12" name="Rectangle 500"/>
            <p:cNvSpPr>
              <a:spLocks noChangeArrowheads="1"/>
            </p:cNvSpPr>
            <p:nvPr/>
          </p:nvSpPr>
          <p:spPr bwMode="invGray">
            <a:xfrm>
              <a:off x="5677914" y="0"/>
              <a:ext cx="305575" cy="274504"/>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p>
          </p:txBody>
        </p:sp>
        <p:sp>
          <p:nvSpPr>
            <p:cNvPr id="13" name="Rectangle 501"/>
            <p:cNvSpPr>
              <a:spLocks noChangeArrowheads="1"/>
            </p:cNvSpPr>
            <p:nvPr/>
          </p:nvSpPr>
          <p:spPr bwMode="invGray">
            <a:xfrm>
              <a:off x="5362362" y="0"/>
              <a:ext cx="305574" cy="274504"/>
            </a:xfrm>
            <a:prstGeom prst="rect">
              <a:avLst/>
            </a:prstGeom>
            <a:solidFill>
              <a:srgbClr val="D10811">
                <a:alpha val="70195"/>
              </a:srgbClr>
            </a:solidFill>
            <a:ln w="9525">
              <a:noFill/>
              <a:miter lim="800000"/>
              <a:headEnd/>
              <a:tailEnd/>
            </a:ln>
          </p:spPr>
          <p:txBody>
            <a:bodyPr wrap="none" anchor="ctr"/>
            <a:lstStyle/>
            <a:p>
              <a:pPr fontAlgn="auto">
                <a:spcBef>
                  <a:spcPts val="0"/>
                </a:spcBef>
                <a:spcAft>
                  <a:spcPts val="0"/>
                </a:spcAft>
                <a:defRPr/>
              </a:pPr>
              <a:endParaRPr lang="en-US"/>
            </a:p>
          </p:txBody>
        </p:sp>
        <p:sp>
          <p:nvSpPr>
            <p:cNvPr id="14" name="Rectangle 602"/>
            <p:cNvSpPr>
              <a:spLocks noChangeArrowheads="1"/>
            </p:cNvSpPr>
            <p:nvPr/>
          </p:nvSpPr>
          <p:spPr bwMode="invGray">
            <a:xfrm>
              <a:off x="6962573" y="0"/>
              <a:ext cx="922959" cy="281857"/>
            </a:xfrm>
            <a:prstGeom prst="rect">
              <a:avLst/>
            </a:prstGeom>
            <a:solidFill>
              <a:srgbClr val="D10811"/>
            </a:solidFill>
            <a:ln w="9525">
              <a:noFill/>
              <a:miter lim="800000"/>
              <a:headEnd/>
              <a:tailEnd/>
            </a:ln>
          </p:spPr>
          <p:txBody>
            <a:bodyPr wrap="none" anchor="ctr"/>
            <a:lstStyle/>
            <a:p>
              <a:pPr fontAlgn="auto">
                <a:spcBef>
                  <a:spcPts val="0"/>
                </a:spcBef>
                <a:spcAft>
                  <a:spcPts val="0"/>
                </a:spcAft>
                <a:defRPr/>
              </a:pPr>
              <a:endParaRPr lang="en-US"/>
            </a:p>
          </p:txBody>
        </p:sp>
        <p:sp>
          <p:nvSpPr>
            <p:cNvPr id="15" name="Rectangle 609"/>
            <p:cNvSpPr>
              <a:spLocks noChangeArrowheads="1"/>
            </p:cNvSpPr>
            <p:nvPr/>
          </p:nvSpPr>
          <p:spPr bwMode="invGray">
            <a:xfrm>
              <a:off x="6166833" y="0"/>
              <a:ext cx="305575" cy="274504"/>
            </a:xfrm>
            <a:prstGeom prst="rect">
              <a:avLst/>
            </a:prstGeom>
            <a:solidFill>
              <a:srgbClr val="D10811">
                <a:alpha val="38039"/>
              </a:srgbClr>
            </a:solidFill>
            <a:ln w="9525">
              <a:noFill/>
              <a:miter lim="800000"/>
              <a:headEnd/>
              <a:tailEnd/>
            </a:ln>
          </p:spPr>
          <p:txBody>
            <a:bodyPr wrap="none" anchor="ctr"/>
            <a:lstStyle/>
            <a:p>
              <a:pPr fontAlgn="auto">
                <a:spcBef>
                  <a:spcPts val="0"/>
                </a:spcBef>
                <a:spcAft>
                  <a:spcPts val="0"/>
                </a:spcAft>
                <a:defRPr/>
              </a:pPr>
              <a:endParaRPr lang="en-US"/>
            </a:p>
          </p:txBody>
        </p:sp>
      </p:grpSp>
      <p:grpSp>
        <p:nvGrpSpPr>
          <p:cNvPr id="16" name="Group 97"/>
          <p:cNvGrpSpPr>
            <a:grpSpLocks/>
          </p:cNvGrpSpPr>
          <p:nvPr/>
        </p:nvGrpSpPr>
        <p:grpSpPr bwMode="auto">
          <a:xfrm>
            <a:off x="2322513" y="-6350"/>
            <a:ext cx="6821487" cy="352425"/>
            <a:chOff x="3784600" y="0"/>
            <a:chExt cx="5359400" cy="276868"/>
          </a:xfrm>
        </p:grpSpPr>
        <p:sp>
          <p:nvSpPr>
            <p:cNvPr id="17" name="Rectangle 496"/>
            <p:cNvSpPr>
              <a:spLocks noChangeArrowheads="1"/>
            </p:cNvSpPr>
            <p:nvPr/>
          </p:nvSpPr>
          <p:spPr bwMode="invGray">
            <a:xfrm>
              <a:off x="4100152" y="0"/>
              <a:ext cx="305575" cy="274374"/>
            </a:xfrm>
            <a:prstGeom prst="rect">
              <a:avLst/>
            </a:prstGeom>
            <a:solidFill>
              <a:srgbClr val="D10811">
                <a:alpha val="70195"/>
              </a:srgbClr>
            </a:solidFill>
            <a:ln w="9525">
              <a:noFill/>
              <a:miter lim="800000"/>
              <a:headEnd/>
              <a:tailEnd/>
            </a:ln>
          </p:spPr>
          <p:txBody>
            <a:bodyPr wrap="none" anchor="ctr"/>
            <a:lstStyle/>
            <a:p>
              <a:pPr fontAlgn="auto">
                <a:spcBef>
                  <a:spcPts val="0"/>
                </a:spcBef>
                <a:spcAft>
                  <a:spcPts val="0"/>
                </a:spcAft>
                <a:defRPr/>
              </a:pPr>
              <a:endParaRPr lang="en-US"/>
            </a:p>
          </p:txBody>
        </p:sp>
        <p:sp>
          <p:nvSpPr>
            <p:cNvPr id="18" name="Rectangle 497"/>
            <p:cNvSpPr>
              <a:spLocks noChangeArrowheads="1"/>
            </p:cNvSpPr>
            <p:nvPr/>
          </p:nvSpPr>
          <p:spPr bwMode="invGray">
            <a:xfrm>
              <a:off x="3784600" y="0"/>
              <a:ext cx="304327" cy="274374"/>
            </a:xfrm>
            <a:prstGeom prst="rect">
              <a:avLst/>
            </a:prstGeom>
            <a:solidFill>
              <a:srgbClr val="D10811">
                <a:alpha val="59999"/>
              </a:srgbClr>
            </a:solidFill>
            <a:ln w="9525">
              <a:noFill/>
              <a:miter lim="800000"/>
              <a:headEnd/>
              <a:tailEnd/>
            </a:ln>
          </p:spPr>
          <p:txBody>
            <a:bodyPr wrap="none" anchor="ctr"/>
            <a:lstStyle/>
            <a:p>
              <a:pPr fontAlgn="auto">
                <a:spcBef>
                  <a:spcPts val="0"/>
                </a:spcBef>
                <a:spcAft>
                  <a:spcPts val="0"/>
                </a:spcAft>
                <a:defRPr/>
              </a:pPr>
              <a:endParaRPr lang="en-US"/>
            </a:p>
          </p:txBody>
        </p:sp>
        <p:sp>
          <p:nvSpPr>
            <p:cNvPr id="19" name="Rectangle 498"/>
            <p:cNvSpPr>
              <a:spLocks noChangeArrowheads="1"/>
            </p:cNvSpPr>
            <p:nvPr/>
          </p:nvSpPr>
          <p:spPr bwMode="invGray">
            <a:xfrm>
              <a:off x="8519132" y="0"/>
              <a:ext cx="624868" cy="276868"/>
            </a:xfrm>
            <a:prstGeom prst="rect">
              <a:avLst/>
            </a:prstGeom>
            <a:solidFill>
              <a:srgbClr val="D10811">
                <a:alpha val="45882"/>
              </a:srgbClr>
            </a:solidFill>
            <a:ln w="9525" algn="ctr">
              <a:noFill/>
              <a:miter lim="800000"/>
              <a:headEnd/>
              <a:tailEnd/>
            </a:ln>
          </p:spPr>
          <p:txBody>
            <a:bodyPr wrap="none" anchor="ctr"/>
            <a:lstStyle/>
            <a:p>
              <a:pPr fontAlgn="auto">
                <a:spcBef>
                  <a:spcPts val="0"/>
                </a:spcBef>
                <a:spcAft>
                  <a:spcPts val="0"/>
                </a:spcAft>
                <a:defRPr/>
              </a:pPr>
              <a:endParaRPr lang="en-US"/>
            </a:p>
          </p:txBody>
        </p:sp>
        <p:sp>
          <p:nvSpPr>
            <p:cNvPr id="20" name="Rectangle 499"/>
            <p:cNvSpPr>
              <a:spLocks noChangeArrowheads="1"/>
            </p:cNvSpPr>
            <p:nvPr/>
          </p:nvSpPr>
          <p:spPr bwMode="invGray">
            <a:xfrm>
              <a:off x="7875555" y="0"/>
              <a:ext cx="304327" cy="274374"/>
            </a:xfrm>
            <a:prstGeom prst="rect">
              <a:avLst/>
            </a:prstGeom>
            <a:solidFill>
              <a:srgbClr val="D10811">
                <a:alpha val="79999"/>
              </a:srgbClr>
            </a:solidFill>
            <a:ln w="9525" algn="ctr">
              <a:noFill/>
              <a:miter lim="800000"/>
              <a:headEnd/>
              <a:tailEnd/>
            </a:ln>
          </p:spPr>
          <p:txBody>
            <a:bodyPr wrap="none" anchor="ctr"/>
            <a:lstStyle/>
            <a:p>
              <a:pPr fontAlgn="auto">
                <a:spcBef>
                  <a:spcPts val="0"/>
                </a:spcBef>
                <a:spcAft>
                  <a:spcPts val="0"/>
                </a:spcAft>
                <a:defRPr/>
              </a:pPr>
              <a:endParaRPr lang="en-US"/>
            </a:p>
          </p:txBody>
        </p:sp>
        <p:sp>
          <p:nvSpPr>
            <p:cNvPr id="21" name="Rectangle 500"/>
            <p:cNvSpPr>
              <a:spLocks noChangeArrowheads="1"/>
            </p:cNvSpPr>
            <p:nvPr/>
          </p:nvSpPr>
          <p:spPr bwMode="invGray">
            <a:xfrm>
              <a:off x="5677914" y="0"/>
              <a:ext cx="305574" cy="274374"/>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p>
          </p:txBody>
        </p:sp>
        <p:sp>
          <p:nvSpPr>
            <p:cNvPr id="22" name="Rectangle 501"/>
            <p:cNvSpPr>
              <a:spLocks noChangeArrowheads="1"/>
            </p:cNvSpPr>
            <p:nvPr/>
          </p:nvSpPr>
          <p:spPr bwMode="invGray">
            <a:xfrm>
              <a:off x="5362361" y="0"/>
              <a:ext cx="305575" cy="274374"/>
            </a:xfrm>
            <a:prstGeom prst="rect">
              <a:avLst/>
            </a:prstGeom>
            <a:solidFill>
              <a:srgbClr val="D10811">
                <a:alpha val="70195"/>
              </a:srgbClr>
            </a:solidFill>
            <a:ln w="9525">
              <a:noFill/>
              <a:miter lim="800000"/>
              <a:headEnd/>
              <a:tailEnd/>
            </a:ln>
          </p:spPr>
          <p:txBody>
            <a:bodyPr wrap="none" anchor="ctr"/>
            <a:lstStyle/>
            <a:p>
              <a:pPr fontAlgn="auto">
                <a:spcBef>
                  <a:spcPts val="0"/>
                </a:spcBef>
                <a:spcAft>
                  <a:spcPts val="0"/>
                </a:spcAft>
                <a:defRPr/>
              </a:pPr>
              <a:endParaRPr lang="en-US"/>
            </a:p>
          </p:txBody>
        </p:sp>
        <p:sp>
          <p:nvSpPr>
            <p:cNvPr id="23" name="Rectangle 609"/>
            <p:cNvSpPr>
              <a:spLocks noChangeArrowheads="1"/>
            </p:cNvSpPr>
            <p:nvPr/>
          </p:nvSpPr>
          <p:spPr bwMode="invGray">
            <a:xfrm>
              <a:off x="6166833" y="0"/>
              <a:ext cx="305574" cy="274374"/>
            </a:xfrm>
            <a:prstGeom prst="rect">
              <a:avLst/>
            </a:prstGeom>
            <a:solidFill>
              <a:srgbClr val="D10811">
                <a:alpha val="38039"/>
              </a:srgbClr>
            </a:solidFill>
            <a:ln w="9525">
              <a:noFill/>
              <a:miter lim="800000"/>
              <a:headEnd/>
              <a:tailEnd/>
            </a:ln>
          </p:spPr>
          <p:txBody>
            <a:bodyPr wrap="none" anchor="ctr"/>
            <a:lstStyle/>
            <a:p>
              <a:pPr fontAlgn="auto">
                <a:spcBef>
                  <a:spcPts val="0"/>
                </a:spcBef>
                <a:spcAft>
                  <a:spcPts val="0"/>
                </a:spcAft>
                <a:defRPr/>
              </a:pPr>
              <a:endParaRPr lang="en-US"/>
            </a:p>
          </p:txBody>
        </p:sp>
      </p:grpSp>
      <p:cxnSp>
        <p:nvCxnSpPr>
          <p:cNvPr id="24" name="Straight Connector 23"/>
          <p:cNvCxnSpPr/>
          <p:nvPr/>
        </p:nvCxnSpPr>
        <p:spPr bwMode="ltGray">
          <a:xfrm>
            <a:off x="0" y="3171825"/>
            <a:ext cx="913923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ltGray">
          <a:xfrm>
            <a:off x="0" y="6100763"/>
            <a:ext cx="913923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682496" y="3429000"/>
            <a:ext cx="6089904" cy="1365504"/>
          </a:xfrm>
        </p:spPr>
        <p:txBody>
          <a:bodyPr>
            <a:noAutofit/>
          </a:bodyPr>
          <a:lstStyle/>
          <a:p>
            <a:r>
              <a:rPr lang="en-US" smtClean="0"/>
              <a:t>Click to edit Master title style</a:t>
            </a:r>
            <a:endParaRPr lang="en-US"/>
          </a:p>
        </p:txBody>
      </p:sp>
      <p:sp>
        <p:nvSpPr>
          <p:cNvPr id="3" name="Subtitle 2"/>
          <p:cNvSpPr>
            <a:spLocks noGrp="1"/>
          </p:cNvSpPr>
          <p:nvPr>
            <p:ph type="subTitle" idx="1"/>
          </p:nvPr>
        </p:nvSpPr>
        <p:spPr>
          <a:xfrm>
            <a:off x="1676400" y="4876800"/>
            <a:ext cx="6089904" cy="990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6" name="Date Placeholder 3"/>
          <p:cNvSpPr>
            <a:spLocks noGrp="1"/>
          </p:cNvSpPr>
          <p:nvPr>
            <p:ph type="dt" sz="half" idx="10"/>
          </p:nvPr>
        </p:nvSpPr>
        <p:spPr/>
        <p:txBody>
          <a:bodyPr/>
          <a:lstStyle>
            <a:lvl1pPr>
              <a:defRPr/>
            </a:lvl1pPr>
          </a:lstStyle>
          <a:p>
            <a:pPr>
              <a:defRPr/>
            </a:pPr>
            <a:fld id="{B9E2FB69-74BF-405B-ABE5-3E9FB738440D}" type="datetime1">
              <a:rPr lang="en-US"/>
              <a:pPr>
                <a:defRPr/>
              </a:pPr>
              <a:t>4/22/2015</a:t>
            </a:fld>
            <a:endParaRPr lang="en-US"/>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4153" y="1905000"/>
            <a:ext cx="2726882" cy="991953"/>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5BE6A70-7E53-404A-BB56-57FA19531DC9}" type="datetime1">
              <a:rPr lang="en-US"/>
              <a:pPr>
                <a:defRPr/>
              </a:pPr>
              <a:t>4/22/2015</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34715"/>
            <a:ext cx="8229600" cy="838200"/>
          </a:xfrm>
        </p:spPr>
        <p:txBody>
          <a:bodyPr/>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457200" y="1447800"/>
            <a:ext cx="8229600" cy="4267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6172200"/>
            <a:ext cx="8229600" cy="228600"/>
          </a:xfrm>
        </p:spPr>
        <p:txBody>
          <a:bodyPr>
            <a:noAutofit/>
          </a:bodyPr>
          <a:lstStyle>
            <a:lvl1pPr marL="0" indent="0">
              <a:buNone/>
              <a:defRPr sz="11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BEE0162-B384-47E5-963F-941B4770DA1A}" type="datetime1">
              <a:rPr lang="en-US"/>
              <a:pPr>
                <a:defRPr/>
              </a:pPr>
              <a:t>4/22/2015</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34715"/>
            <a:ext cx="8229600" cy="838200"/>
          </a:xfrm>
        </p:spPr>
        <p:txBody>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bwMode="gray">
          <a:xfrm>
            <a:off x="5186597" y="1600200"/>
            <a:ext cx="3342806" cy="3789206"/>
          </a:xfrm>
          <a:ln w="152400">
            <a:solidFill>
              <a:schemeClr val="bg2"/>
            </a:solidFill>
            <a:miter lim="800000"/>
          </a:ln>
        </p:spPr>
        <p:txBody>
          <a:bodyPr tIns="182880" rtlCol="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457200" y="1447800"/>
            <a:ext cx="4267200" cy="4724400"/>
          </a:xfrm>
        </p:spPr>
        <p:txBody>
          <a:bodyPr>
            <a:noAutofit/>
          </a:bodyPr>
          <a:lstStyle>
            <a:lvl1pPr marL="0" indent="0" algn="l">
              <a:spcBef>
                <a:spcPts val="0"/>
              </a:spcBef>
              <a:buNone/>
              <a:defRPr sz="2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3A4FB1E-A0B2-4C5D-AD3E-C66D25603E20}" type="datetime1">
              <a:rPr lang="en-US"/>
              <a:pPr>
                <a:defRPr/>
              </a:pPr>
              <a:t>4/22/2015</a:t>
            </a:fld>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Bulleted Text">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57200" y="1447800"/>
            <a:ext cx="4343400" cy="4724400"/>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9" name="Picture Placeholder 8"/>
          <p:cNvSpPr>
            <a:spLocks noGrp="1"/>
          </p:cNvSpPr>
          <p:nvPr>
            <p:ph type="pic" sz="quarter" idx="13"/>
          </p:nvPr>
        </p:nvSpPr>
        <p:spPr bwMode="gray">
          <a:xfrm>
            <a:off x="5184648" y="1600200"/>
            <a:ext cx="3346704" cy="3785616"/>
          </a:xfrm>
          <a:ln w="152400">
            <a:solidFill>
              <a:schemeClr val="bg2"/>
            </a:solidFill>
            <a:miter lim="800000"/>
          </a:ln>
        </p:spPr>
        <p:txBody>
          <a:bodyPr tIns="182880" rtlCol="0">
            <a:normAutofit/>
          </a:bodyPr>
          <a:lstStyle>
            <a:lvl1pPr algn="ctr">
              <a:buNone/>
              <a:defRPr sz="2000"/>
            </a:lvl1pPr>
          </a:lstStyle>
          <a:p>
            <a:pPr lvl="0"/>
            <a:r>
              <a:rPr lang="en-US" noProof="0" smtClean="0"/>
              <a:t>Click icon to add picture</a:t>
            </a:r>
            <a:endParaRPr lang="en-US" noProof="0"/>
          </a:p>
        </p:txBody>
      </p:sp>
      <p:sp>
        <p:nvSpPr>
          <p:cNvPr id="5" name="Date Placeholder 3"/>
          <p:cNvSpPr>
            <a:spLocks noGrp="1"/>
          </p:cNvSpPr>
          <p:nvPr>
            <p:ph type="dt" sz="half" idx="15"/>
          </p:nvPr>
        </p:nvSpPr>
        <p:spPr/>
        <p:txBody>
          <a:bodyPr/>
          <a:lstStyle>
            <a:lvl1pPr>
              <a:defRPr/>
            </a:lvl1pPr>
          </a:lstStyle>
          <a:p>
            <a:pPr>
              <a:defRPr/>
            </a:pPr>
            <a:fld id="{DFE23AC8-BEA7-43D9-8AC3-5A69073B59B3}" type="datetime1">
              <a:rPr lang="en-US"/>
              <a:pPr>
                <a:defRPr/>
              </a:pPr>
              <a:t>4/22/2015</a:t>
            </a:fld>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Pictures with Bulleted Text">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57200" y="3886200"/>
            <a:ext cx="3886200" cy="2286000"/>
          </a:xfrm>
        </p:spPr>
        <p:txBody>
          <a:bodyPr>
            <a:noAutofit/>
          </a:bodyPr>
          <a:lstStyle>
            <a:lvl1pPr marL="231775" indent="-231775">
              <a:defRPr sz="1800"/>
            </a:lvl1pPr>
            <a:lvl2pPr marL="508000" indent="-217488">
              <a:defRPr sz="1600"/>
            </a:lvl2pPr>
            <a:lvl3pPr marL="798513" indent="-174625">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9" name="Picture Placeholder 8"/>
          <p:cNvSpPr>
            <a:spLocks noGrp="1"/>
          </p:cNvSpPr>
          <p:nvPr>
            <p:ph type="pic" sz="quarter" idx="13"/>
          </p:nvPr>
        </p:nvSpPr>
        <p:spPr bwMode="gray">
          <a:xfrm>
            <a:off x="4876800" y="1600200"/>
            <a:ext cx="3657600" cy="2057400"/>
          </a:xfrm>
          <a:ln w="152400">
            <a:solidFill>
              <a:schemeClr val="bg2"/>
            </a:solidFill>
            <a:miter lim="800000"/>
          </a:ln>
        </p:spPr>
        <p:txBody>
          <a:bodyPr tIns="182880" rtlCol="0">
            <a:normAutofit/>
          </a:bodyPr>
          <a:lstStyle>
            <a:lvl1pPr algn="ctr">
              <a:buNone/>
              <a:defRPr sz="2000"/>
            </a:lvl1pPr>
          </a:lstStyle>
          <a:p>
            <a:pPr lvl="0"/>
            <a:r>
              <a:rPr lang="en-US" noProof="0" smtClean="0"/>
              <a:t>Click icon to add picture</a:t>
            </a:r>
            <a:endParaRPr lang="en-US" noProof="0"/>
          </a:p>
        </p:txBody>
      </p:sp>
      <p:sp>
        <p:nvSpPr>
          <p:cNvPr id="10" name="Text Placeholder 10"/>
          <p:cNvSpPr>
            <a:spLocks noGrp="1"/>
          </p:cNvSpPr>
          <p:nvPr>
            <p:ph type="body" sz="quarter" idx="15"/>
          </p:nvPr>
        </p:nvSpPr>
        <p:spPr>
          <a:xfrm>
            <a:off x="4724400" y="3886200"/>
            <a:ext cx="3962400" cy="2286000"/>
          </a:xfrm>
        </p:spPr>
        <p:txBody>
          <a:bodyPr>
            <a:noAutofit/>
          </a:bodyPr>
          <a:lstStyle>
            <a:lvl1pPr marL="231775" indent="-231775">
              <a:defRPr sz="1800"/>
            </a:lvl1pPr>
            <a:lvl2pPr marL="566738" indent="-219075">
              <a:defRPr sz="1600"/>
            </a:lvl2pPr>
            <a:lvl3pPr marL="914400" indent="-231775">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p:txBody>
      </p:sp>
      <p:sp>
        <p:nvSpPr>
          <p:cNvPr id="12" name="Picture Placeholder 8"/>
          <p:cNvSpPr>
            <a:spLocks noGrp="1"/>
          </p:cNvSpPr>
          <p:nvPr>
            <p:ph type="pic" sz="quarter" idx="16"/>
          </p:nvPr>
        </p:nvSpPr>
        <p:spPr bwMode="gray">
          <a:xfrm>
            <a:off x="601835" y="1600200"/>
            <a:ext cx="3657600" cy="2057400"/>
          </a:xfrm>
          <a:ln w="152400">
            <a:solidFill>
              <a:schemeClr val="bg2"/>
            </a:solidFill>
            <a:miter lim="800000"/>
          </a:ln>
        </p:spPr>
        <p:txBody>
          <a:bodyPr tIns="182880" rtlCol="0">
            <a:normAutofit/>
          </a:bodyPr>
          <a:lstStyle>
            <a:lvl1pPr algn="ctr">
              <a:buNone/>
              <a:defRPr sz="2000"/>
            </a:lvl1pPr>
          </a:lstStyle>
          <a:p>
            <a:pPr lvl="0"/>
            <a:r>
              <a:rPr lang="en-US" noProof="0" smtClean="0"/>
              <a:t>Click icon to add picture</a:t>
            </a:r>
            <a:endParaRPr lang="en-US" noProof="0"/>
          </a:p>
        </p:txBody>
      </p:sp>
      <p:sp>
        <p:nvSpPr>
          <p:cNvPr id="7" name="Date Placeholder 3"/>
          <p:cNvSpPr>
            <a:spLocks noGrp="1"/>
          </p:cNvSpPr>
          <p:nvPr>
            <p:ph type="dt" sz="half" idx="17"/>
          </p:nvPr>
        </p:nvSpPr>
        <p:spPr/>
        <p:txBody>
          <a:bodyPr/>
          <a:lstStyle>
            <a:lvl1pPr>
              <a:defRPr/>
            </a:lvl1pPr>
          </a:lstStyle>
          <a:p>
            <a:pPr>
              <a:defRPr/>
            </a:pPr>
            <a:fld id="{D0E5291C-AFB2-465E-A398-348AD4A1FC2E}" type="datetime1">
              <a:rPr lang="en-US"/>
              <a:pPr>
                <a:defRPr/>
              </a:pPr>
              <a:t>4/22/2015</a:t>
            </a:fld>
            <a:endParaRPr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ree Pictures with Bulleted Text">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57200" y="3657600"/>
            <a:ext cx="2423160" cy="2514600"/>
          </a:xfrm>
        </p:spPr>
        <p:txBody>
          <a:bodyPr>
            <a:noAutofit/>
          </a:bodyPr>
          <a:lstStyle>
            <a:lvl1pPr marL="231775" indent="-231775">
              <a:defRPr sz="1800"/>
            </a:lvl1pPr>
            <a:lvl2pPr marL="566738" indent="-219075">
              <a:defRPr sz="1600"/>
            </a:lvl2pPr>
            <a:lvl3pPr marL="914400" indent="-231775">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Text Placeholder 10"/>
          <p:cNvSpPr>
            <a:spLocks noGrp="1"/>
          </p:cNvSpPr>
          <p:nvPr>
            <p:ph type="body" sz="quarter" idx="15"/>
          </p:nvPr>
        </p:nvSpPr>
        <p:spPr>
          <a:xfrm>
            <a:off x="3338286" y="3657600"/>
            <a:ext cx="2423160" cy="2514600"/>
          </a:xfrm>
        </p:spPr>
        <p:txBody>
          <a:bodyPr>
            <a:noAutofit/>
          </a:bodyPr>
          <a:lstStyle>
            <a:lvl1pPr marL="231775" indent="-231775">
              <a:defRPr sz="1800"/>
            </a:lvl1pPr>
            <a:lvl2pPr marL="566738" indent="-219075">
              <a:defRPr sz="1600"/>
            </a:lvl2pPr>
            <a:lvl3pPr marL="914400" indent="-231775">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12" name="Picture Placeholder 8"/>
          <p:cNvSpPr>
            <a:spLocks noGrp="1"/>
          </p:cNvSpPr>
          <p:nvPr>
            <p:ph type="pic" sz="quarter" idx="16"/>
          </p:nvPr>
        </p:nvSpPr>
        <p:spPr bwMode="gray">
          <a:xfrm>
            <a:off x="632867" y="1600200"/>
            <a:ext cx="2200274" cy="1777144"/>
          </a:xfrm>
          <a:ln w="152400">
            <a:solidFill>
              <a:schemeClr val="bg2"/>
            </a:solidFill>
            <a:miter lim="800000"/>
          </a:ln>
        </p:spPr>
        <p:txBody>
          <a:bodyPr tIns="182880" rtlCol="0">
            <a:normAutofit/>
          </a:bodyPr>
          <a:lstStyle>
            <a:lvl1pPr marL="0" indent="0" algn="ctr">
              <a:buNone/>
              <a:tabLst/>
              <a:defRPr sz="1800"/>
            </a:lvl1pPr>
          </a:lstStyle>
          <a:p>
            <a:pPr lvl="0"/>
            <a:r>
              <a:rPr lang="en-US" noProof="0" smtClean="0"/>
              <a:t>Click icon to add picture</a:t>
            </a:r>
            <a:endParaRPr lang="en-US" noProof="0"/>
          </a:p>
        </p:txBody>
      </p:sp>
      <p:sp>
        <p:nvSpPr>
          <p:cNvPr id="13" name="Picture Placeholder 8"/>
          <p:cNvSpPr>
            <a:spLocks noGrp="1"/>
          </p:cNvSpPr>
          <p:nvPr>
            <p:ph type="pic" sz="quarter" idx="17"/>
          </p:nvPr>
        </p:nvSpPr>
        <p:spPr bwMode="gray">
          <a:xfrm>
            <a:off x="3470148" y="1600200"/>
            <a:ext cx="2203704" cy="1773936"/>
          </a:xfrm>
          <a:ln w="152400">
            <a:solidFill>
              <a:schemeClr val="bg2"/>
            </a:solidFill>
            <a:miter lim="800000"/>
          </a:ln>
        </p:spPr>
        <p:txBody>
          <a:bodyPr tIns="182880" rtlCol="0">
            <a:normAutofit/>
          </a:bodyPr>
          <a:lstStyle>
            <a:lvl1pPr marL="0" indent="0" algn="ctr">
              <a:buNone/>
              <a:defRPr sz="1800"/>
            </a:lvl1pPr>
          </a:lstStyle>
          <a:p>
            <a:pPr lvl="0"/>
            <a:r>
              <a:rPr lang="en-US" noProof="0" smtClean="0"/>
              <a:t>Click icon to add picture</a:t>
            </a:r>
            <a:endParaRPr lang="en-US" noProof="0"/>
          </a:p>
        </p:txBody>
      </p:sp>
      <p:sp>
        <p:nvSpPr>
          <p:cNvPr id="9" name="Picture Placeholder 8"/>
          <p:cNvSpPr>
            <a:spLocks noGrp="1"/>
          </p:cNvSpPr>
          <p:nvPr>
            <p:ph type="pic" sz="quarter" idx="13"/>
          </p:nvPr>
        </p:nvSpPr>
        <p:spPr bwMode="gray">
          <a:xfrm>
            <a:off x="6314857" y="1600200"/>
            <a:ext cx="2199556" cy="1776564"/>
          </a:xfrm>
          <a:ln w="152400">
            <a:solidFill>
              <a:schemeClr val="bg2"/>
            </a:solidFill>
            <a:miter lim="800000"/>
          </a:ln>
        </p:spPr>
        <p:txBody>
          <a:bodyPr tIns="182880" rtlCol="0">
            <a:normAutofit/>
          </a:bodyPr>
          <a:lstStyle>
            <a:lvl1pPr marL="0" indent="0" algn="ctr">
              <a:buNone/>
              <a:defRPr sz="1800"/>
            </a:lvl1pPr>
          </a:lstStyle>
          <a:p>
            <a:pPr lvl="0"/>
            <a:r>
              <a:rPr lang="en-US" noProof="0" smtClean="0"/>
              <a:t>Click icon to add picture</a:t>
            </a:r>
            <a:endParaRPr lang="en-US" noProof="0"/>
          </a:p>
        </p:txBody>
      </p:sp>
      <p:sp>
        <p:nvSpPr>
          <p:cNvPr id="14" name="Text Placeholder 10"/>
          <p:cNvSpPr>
            <a:spLocks noGrp="1"/>
          </p:cNvSpPr>
          <p:nvPr>
            <p:ph type="body" sz="quarter" idx="18"/>
          </p:nvPr>
        </p:nvSpPr>
        <p:spPr>
          <a:xfrm>
            <a:off x="6204858" y="3657600"/>
            <a:ext cx="2423160" cy="2514600"/>
          </a:xfrm>
        </p:spPr>
        <p:txBody>
          <a:bodyPr>
            <a:noAutofit/>
          </a:bodyPr>
          <a:lstStyle>
            <a:lvl1pPr marL="231775" indent="-231775">
              <a:defRPr sz="1800"/>
            </a:lvl1pPr>
            <a:lvl2pPr marL="566738" indent="-219075">
              <a:defRPr sz="1600"/>
            </a:lvl2pPr>
            <a:lvl3pPr marL="914400" indent="-231775">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15" name="Date Placeholder 3"/>
          <p:cNvSpPr>
            <a:spLocks noGrp="1"/>
          </p:cNvSpPr>
          <p:nvPr>
            <p:ph type="dt" sz="half" idx="19"/>
          </p:nvPr>
        </p:nvSpPr>
        <p:spPr/>
        <p:txBody>
          <a:bodyPr/>
          <a:lstStyle>
            <a:lvl1pPr>
              <a:defRPr/>
            </a:lvl1pPr>
          </a:lstStyle>
          <a:p>
            <a:pPr>
              <a:defRPr/>
            </a:pPr>
            <a:fld id="{A6DE8A47-7E45-479B-A365-A75D49C65496}" type="datetime1">
              <a:rPr lang="en-US"/>
              <a:pPr>
                <a:defRPr/>
              </a:pPr>
              <a:t>4/22/2015</a:t>
            </a:fld>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37028" y="3657600"/>
            <a:ext cx="2343332" cy="2514600"/>
          </a:xfrm>
        </p:spPr>
        <p:txBody>
          <a:bodyPr>
            <a:noAutofit/>
          </a:bodyPr>
          <a:lstStyle>
            <a:lvl1pPr marL="0" indent="0">
              <a:spcBef>
                <a:spcPts val="0"/>
              </a:spcBef>
              <a:buNone/>
              <a:defRPr sz="1800"/>
            </a:lvl1pPr>
            <a:lvl2pPr marL="0" indent="0">
              <a:buNone/>
              <a:defRPr sz="1800"/>
            </a:lvl2pPr>
            <a:lvl3pPr marL="914400" indent="-231775">
              <a:defRPr sz="1400"/>
            </a:lvl3pPr>
            <a:lvl4pPr>
              <a:defRPr sz="1400"/>
            </a:lvl4pPr>
            <a:lvl5pPr>
              <a:defRPr sz="1400"/>
            </a:lvl5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5" name="Text Placeholder 10"/>
          <p:cNvSpPr>
            <a:spLocks noGrp="1"/>
          </p:cNvSpPr>
          <p:nvPr>
            <p:ph type="body" sz="quarter" idx="19"/>
          </p:nvPr>
        </p:nvSpPr>
        <p:spPr>
          <a:xfrm>
            <a:off x="3418114" y="3657600"/>
            <a:ext cx="2343332" cy="2514600"/>
          </a:xfrm>
        </p:spPr>
        <p:txBody>
          <a:bodyPr>
            <a:noAutofit/>
          </a:bodyPr>
          <a:lstStyle>
            <a:lvl1pPr marL="0" indent="0">
              <a:spcBef>
                <a:spcPts val="0"/>
              </a:spcBef>
              <a:buNone/>
              <a:defRPr sz="1800"/>
            </a:lvl1pPr>
            <a:lvl2pPr marL="0" indent="0">
              <a:buNone/>
              <a:defRPr sz="1800"/>
            </a:lvl2pPr>
            <a:lvl3pPr marL="914400" indent="-231775">
              <a:defRPr sz="1400"/>
            </a:lvl3pPr>
            <a:lvl4pPr>
              <a:defRPr sz="1400"/>
            </a:lvl4pPr>
            <a:lvl5pPr>
              <a:defRPr sz="1400"/>
            </a:lvl5pPr>
          </a:lstStyle>
          <a:p>
            <a:pPr lvl="0"/>
            <a:r>
              <a:rPr lang="en-US" smtClean="0"/>
              <a:t>Click to edit Master text styles</a:t>
            </a:r>
          </a:p>
        </p:txBody>
      </p:sp>
      <p:sp>
        <p:nvSpPr>
          <p:cNvPr id="16" name="Text Placeholder 10"/>
          <p:cNvSpPr>
            <a:spLocks noGrp="1"/>
          </p:cNvSpPr>
          <p:nvPr>
            <p:ph type="body" sz="quarter" idx="20"/>
          </p:nvPr>
        </p:nvSpPr>
        <p:spPr>
          <a:xfrm>
            <a:off x="6284686" y="3657600"/>
            <a:ext cx="2343332" cy="2514600"/>
          </a:xfrm>
        </p:spPr>
        <p:txBody>
          <a:bodyPr>
            <a:noAutofit/>
          </a:bodyPr>
          <a:lstStyle>
            <a:lvl1pPr marL="0" indent="0">
              <a:spcBef>
                <a:spcPts val="0"/>
              </a:spcBef>
              <a:buNone/>
              <a:defRPr sz="1800"/>
            </a:lvl1pPr>
            <a:lvl2pPr marL="0" indent="0">
              <a:buNone/>
              <a:defRPr sz="1800"/>
            </a:lvl2pPr>
            <a:lvl3pPr marL="914400" indent="-231775">
              <a:defRPr sz="1400"/>
            </a:lvl3pPr>
            <a:lvl4pPr>
              <a:defRPr sz="1400"/>
            </a:lvl4pPr>
            <a:lvl5pPr>
              <a:defRPr sz="1400"/>
            </a:lvl5pPr>
          </a:lstStyle>
          <a:p>
            <a:pPr lvl="0"/>
            <a:r>
              <a:rPr lang="en-US" smtClean="0"/>
              <a:t>Click to edit Master text styles</a:t>
            </a:r>
          </a:p>
        </p:txBody>
      </p:sp>
      <p:sp>
        <p:nvSpPr>
          <p:cNvPr id="14" name="Picture Placeholder 8"/>
          <p:cNvSpPr>
            <a:spLocks noGrp="1"/>
          </p:cNvSpPr>
          <p:nvPr>
            <p:ph type="pic" sz="quarter" idx="16"/>
          </p:nvPr>
        </p:nvSpPr>
        <p:spPr bwMode="gray">
          <a:xfrm>
            <a:off x="632867" y="1600200"/>
            <a:ext cx="2200274" cy="1777144"/>
          </a:xfrm>
          <a:ln w="152400">
            <a:solidFill>
              <a:schemeClr val="bg2"/>
            </a:solidFill>
            <a:miter lim="800000"/>
          </a:ln>
        </p:spPr>
        <p:txBody>
          <a:bodyPr tIns="182880" rtlCol="0">
            <a:normAutofit/>
          </a:bodyPr>
          <a:lstStyle>
            <a:lvl1pPr marL="0" indent="0" algn="ctr">
              <a:buNone/>
              <a:tabLst/>
              <a:defRPr sz="1800"/>
            </a:lvl1pPr>
          </a:lstStyle>
          <a:p>
            <a:pPr lvl="0"/>
            <a:r>
              <a:rPr lang="en-US" noProof="0" smtClean="0"/>
              <a:t>Click icon to add picture</a:t>
            </a:r>
            <a:endParaRPr lang="en-US" noProof="0"/>
          </a:p>
        </p:txBody>
      </p:sp>
      <p:sp>
        <p:nvSpPr>
          <p:cNvPr id="17" name="Picture Placeholder 8"/>
          <p:cNvSpPr>
            <a:spLocks noGrp="1"/>
          </p:cNvSpPr>
          <p:nvPr>
            <p:ph type="pic" sz="quarter" idx="17"/>
          </p:nvPr>
        </p:nvSpPr>
        <p:spPr bwMode="gray">
          <a:xfrm>
            <a:off x="3470148" y="1600200"/>
            <a:ext cx="2203704" cy="1773936"/>
          </a:xfrm>
          <a:ln w="152400">
            <a:solidFill>
              <a:schemeClr val="bg2"/>
            </a:solidFill>
            <a:miter lim="800000"/>
          </a:ln>
        </p:spPr>
        <p:txBody>
          <a:bodyPr tIns="182880" rtlCol="0">
            <a:normAutofit/>
          </a:bodyPr>
          <a:lstStyle>
            <a:lvl1pPr marL="0" indent="0" algn="ctr">
              <a:buNone/>
              <a:defRPr sz="1800"/>
            </a:lvl1pPr>
          </a:lstStyle>
          <a:p>
            <a:pPr lvl="0"/>
            <a:r>
              <a:rPr lang="en-US" noProof="0" smtClean="0"/>
              <a:t>Click icon to add picture</a:t>
            </a:r>
            <a:endParaRPr lang="en-US" noProof="0"/>
          </a:p>
        </p:txBody>
      </p:sp>
      <p:sp>
        <p:nvSpPr>
          <p:cNvPr id="18" name="Picture Placeholder 8"/>
          <p:cNvSpPr>
            <a:spLocks noGrp="1"/>
          </p:cNvSpPr>
          <p:nvPr>
            <p:ph type="pic" sz="quarter" idx="13"/>
          </p:nvPr>
        </p:nvSpPr>
        <p:spPr bwMode="gray">
          <a:xfrm>
            <a:off x="6314857" y="1600200"/>
            <a:ext cx="2199556" cy="1776564"/>
          </a:xfrm>
          <a:ln w="152400">
            <a:solidFill>
              <a:schemeClr val="bg2"/>
            </a:solidFill>
            <a:miter lim="800000"/>
          </a:ln>
        </p:spPr>
        <p:txBody>
          <a:bodyPr tIns="182880" rtlCol="0">
            <a:normAutofit/>
          </a:bodyPr>
          <a:lstStyle>
            <a:lvl1pPr marL="0" indent="0" algn="ctr">
              <a:buNone/>
              <a:defRPr sz="1800"/>
            </a:lvl1pPr>
          </a:lstStyle>
          <a:p>
            <a:pPr lvl="0"/>
            <a:r>
              <a:rPr lang="en-US" noProof="0" smtClean="0"/>
              <a:t>Click icon to add picture</a:t>
            </a:r>
            <a:endParaRPr lang="en-US" noProof="0"/>
          </a:p>
        </p:txBody>
      </p:sp>
      <p:sp>
        <p:nvSpPr>
          <p:cNvPr id="9" name="Date Placeholder 3"/>
          <p:cNvSpPr>
            <a:spLocks noGrp="1"/>
          </p:cNvSpPr>
          <p:nvPr>
            <p:ph type="dt" sz="half" idx="21"/>
          </p:nvPr>
        </p:nvSpPr>
        <p:spPr/>
        <p:txBody>
          <a:bodyPr/>
          <a:lstStyle>
            <a:lvl1pPr>
              <a:defRPr/>
            </a:lvl1pPr>
          </a:lstStyle>
          <a:p>
            <a:pPr>
              <a:defRPr/>
            </a:pPr>
            <a:fld id="{E6033565-19A2-41FD-A54F-9A33CFC0235D}" type="datetime1">
              <a:rPr lang="en-US"/>
              <a:pPr>
                <a:defRPr/>
              </a:pPr>
              <a:t>4/22/2015</a:t>
            </a:fld>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hree Pictures with One Textbox">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57200" y="3657600"/>
            <a:ext cx="8229600" cy="2514600"/>
          </a:xfrm>
        </p:spPr>
        <p:txBody>
          <a:bodyPr>
            <a:noAutofit/>
          </a:bodyPr>
          <a:lstStyle>
            <a:lvl1pPr marL="231775" indent="-231775">
              <a:defRPr sz="1800"/>
            </a:lvl1pPr>
            <a:lvl2pPr marL="566738" indent="-219075">
              <a:defRPr sz="1600"/>
            </a:lvl2pPr>
            <a:lvl3pPr marL="914400" indent="-231775">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Picture Placeholder 8"/>
          <p:cNvSpPr>
            <a:spLocks noGrp="1"/>
          </p:cNvSpPr>
          <p:nvPr>
            <p:ph type="pic" sz="quarter" idx="16"/>
          </p:nvPr>
        </p:nvSpPr>
        <p:spPr bwMode="gray">
          <a:xfrm>
            <a:off x="632867" y="1600200"/>
            <a:ext cx="2200274" cy="1777144"/>
          </a:xfrm>
          <a:ln w="152400">
            <a:solidFill>
              <a:schemeClr val="bg2"/>
            </a:solidFill>
            <a:miter lim="800000"/>
          </a:ln>
        </p:spPr>
        <p:txBody>
          <a:bodyPr tIns="182880" rtlCol="0">
            <a:normAutofit/>
          </a:bodyPr>
          <a:lstStyle>
            <a:lvl1pPr marL="0" indent="0" algn="ctr">
              <a:buNone/>
              <a:tabLst/>
              <a:defRPr sz="1800"/>
            </a:lvl1pPr>
          </a:lstStyle>
          <a:p>
            <a:pPr lvl="0"/>
            <a:r>
              <a:rPr lang="en-US" noProof="0" smtClean="0"/>
              <a:t>Click icon to add picture</a:t>
            </a:r>
            <a:endParaRPr lang="en-US" noProof="0"/>
          </a:p>
        </p:txBody>
      </p:sp>
      <p:sp>
        <p:nvSpPr>
          <p:cNvPr id="14" name="Picture Placeholder 8"/>
          <p:cNvSpPr>
            <a:spLocks noGrp="1"/>
          </p:cNvSpPr>
          <p:nvPr>
            <p:ph type="pic" sz="quarter" idx="17"/>
          </p:nvPr>
        </p:nvSpPr>
        <p:spPr bwMode="gray">
          <a:xfrm>
            <a:off x="3470148" y="1600200"/>
            <a:ext cx="2203704" cy="1773936"/>
          </a:xfrm>
          <a:ln w="152400">
            <a:solidFill>
              <a:schemeClr val="bg2"/>
            </a:solidFill>
            <a:miter lim="800000"/>
          </a:ln>
        </p:spPr>
        <p:txBody>
          <a:bodyPr tIns="182880" rtlCol="0">
            <a:normAutofit/>
          </a:bodyPr>
          <a:lstStyle>
            <a:lvl1pPr marL="0" indent="0" algn="ctr">
              <a:buNone/>
              <a:defRPr sz="1800"/>
            </a:lvl1pPr>
          </a:lstStyle>
          <a:p>
            <a:pPr lvl="0"/>
            <a:r>
              <a:rPr lang="en-US" noProof="0" smtClean="0"/>
              <a:t>Click icon to add picture</a:t>
            </a:r>
            <a:endParaRPr lang="en-US" noProof="0"/>
          </a:p>
        </p:txBody>
      </p:sp>
      <p:sp>
        <p:nvSpPr>
          <p:cNvPr id="15" name="Picture Placeholder 8"/>
          <p:cNvSpPr>
            <a:spLocks noGrp="1"/>
          </p:cNvSpPr>
          <p:nvPr>
            <p:ph type="pic" sz="quarter" idx="13"/>
          </p:nvPr>
        </p:nvSpPr>
        <p:spPr bwMode="gray">
          <a:xfrm>
            <a:off x="6314857" y="1600200"/>
            <a:ext cx="2199556" cy="1776564"/>
          </a:xfrm>
          <a:ln w="152400">
            <a:solidFill>
              <a:schemeClr val="bg2"/>
            </a:solidFill>
            <a:miter lim="800000"/>
          </a:ln>
        </p:spPr>
        <p:txBody>
          <a:bodyPr tIns="182880" rtlCol="0">
            <a:normAutofit/>
          </a:bodyPr>
          <a:lstStyle>
            <a:lvl1pPr marL="0" indent="0" algn="ctr">
              <a:buNone/>
              <a:defRPr sz="1800"/>
            </a:lvl1pPr>
          </a:lstStyle>
          <a:p>
            <a:pPr lvl="0"/>
            <a:r>
              <a:rPr lang="en-US" noProof="0" smtClean="0"/>
              <a:t>Click icon to add picture</a:t>
            </a:r>
            <a:endParaRPr lang="en-US" noProof="0"/>
          </a:p>
        </p:txBody>
      </p:sp>
      <p:sp>
        <p:nvSpPr>
          <p:cNvPr id="7" name="Date Placeholder 3"/>
          <p:cNvSpPr>
            <a:spLocks noGrp="1"/>
          </p:cNvSpPr>
          <p:nvPr>
            <p:ph type="dt" sz="half" idx="18"/>
          </p:nvPr>
        </p:nvSpPr>
        <p:spPr/>
        <p:txBody>
          <a:bodyPr/>
          <a:lstStyle>
            <a:lvl1pPr>
              <a:defRPr/>
            </a:lvl1pPr>
          </a:lstStyle>
          <a:p>
            <a:pPr>
              <a:defRPr/>
            </a:pPr>
            <a:fld id="{343EF1A4-87BE-4407-B629-C274FE6C539E}" type="datetime1">
              <a:rPr lang="en-US"/>
              <a:pPr>
                <a:defRPr/>
              </a:pPr>
              <a:t>4/22/2015</a:t>
            </a:fld>
            <a:endParaRPr 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orizontal 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434715"/>
            <a:ext cx="8229600" cy="838200"/>
          </a:xfrm>
        </p:spPr>
        <p:txBody>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bwMode="gray">
          <a:xfrm>
            <a:off x="1573968" y="1740674"/>
            <a:ext cx="5996066" cy="3837480"/>
          </a:xfrm>
          <a:ln w="152400">
            <a:solidFill>
              <a:schemeClr val="bg2"/>
            </a:solidFill>
            <a:miter lim="800000"/>
          </a:ln>
        </p:spPr>
        <p:txBody>
          <a:bodyPr tIns="182880" rtlCol="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Date Placeholder 3"/>
          <p:cNvSpPr>
            <a:spLocks noGrp="1"/>
          </p:cNvSpPr>
          <p:nvPr>
            <p:ph type="dt" sz="half" idx="10"/>
          </p:nvPr>
        </p:nvSpPr>
        <p:spPr/>
        <p:txBody>
          <a:bodyPr/>
          <a:lstStyle>
            <a:lvl1pPr>
              <a:defRPr/>
            </a:lvl1pPr>
          </a:lstStyle>
          <a:p>
            <a:pPr>
              <a:defRPr/>
            </a:pPr>
            <a:fld id="{CE716E4B-2E12-45B3-AFD5-257402CFA830}" type="datetime1">
              <a:rPr lang="en-US"/>
              <a:pPr>
                <a:defRPr/>
              </a:pPr>
              <a:t>4/22/2015</a:t>
            </a:fld>
            <a:endParaRPr 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Avaya Logo">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6942" y="2639884"/>
            <a:ext cx="4862513" cy="1764349"/>
          </a:xfrm>
          <a:prstGeom prst="rect">
            <a:avLst/>
          </a:prstGeom>
        </p:spPr>
      </p:pic>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p:nvPr/>
        </p:nvSpPr>
        <p:spPr>
          <a:xfrm>
            <a:off x="8377238" y="6565900"/>
            <a:ext cx="309562" cy="203200"/>
          </a:xfrm>
          <a:prstGeom prst="rect">
            <a:avLst/>
          </a:prstGeom>
          <a:noFill/>
        </p:spPr>
        <p:txBody>
          <a:bodyPr wrap="none" anchor="ctr">
            <a:spAutoFit/>
          </a:bodyPr>
          <a:lstStyle/>
          <a:p>
            <a:pPr algn="r" fontAlgn="auto">
              <a:lnSpc>
                <a:spcPct val="90000"/>
              </a:lnSpc>
              <a:spcBef>
                <a:spcPts val="0"/>
              </a:spcBef>
              <a:spcAft>
                <a:spcPts val="0"/>
              </a:spcAft>
              <a:defRPr/>
            </a:pPr>
            <a:fld id="{0ED29D91-04B6-4AE1-93FB-9619CC05D692}" type="slidenum">
              <a:rPr lang="en-US" sz="800">
                <a:solidFill>
                  <a:srgbClr val="8F8F8F"/>
                </a:solidFill>
                <a:latin typeface="+mn-lt"/>
              </a:rPr>
              <a:pPr algn="r" fontAlgn="auto">
                <a:lnSpc>
                  <a:spcPct val="90000"/>
                </a:lnSpc>
                <a:spcBef>
                  <a:spcPts val="0"/>
                </a:spcBef>
                <a:spcAft>
                  <a:spcPts val="0"/>
                </a:spcAft>
                <a:defRPr/>
              </a:pPr>
              <a:t>‹#›</a:t>
            </a:fld>
            <a:endParaRPr lang="en-US" sz="800" dirty="0">
              <a:solidFill>
                <a:srgbClr val="8F8F8F"/>
              </a:solidFill>
              <a:latin typeface="+mn-lt"/>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5A0F829-DB11-4880-93B3-C92520BAD79D}" type="datetime1">
              <a:rPr lang="en-US"/>
              <a:pPr>
                <a:defRPr/>
              </a:pPr>
              <a:t>4/22/2015</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9220C29-DE3F-4F27-BE2C-378407B850F9}" type="datetime1">
              <a:rPr lang="en-US"/>
              <a:pPr>
                <a:defRPr/>
              </a:pPr>
              <a:t>4/22/2015</a:t>
            </a:fld>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6065"/>
            <a:ext cx="2057400" cy="571613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6065"/>
            <a:ext cx="6019800" cy="571613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05D767-EB41-4DF8-9BEC-1C50F8BB4833}" type="datetime1">
              <a:rPr lang="en-US"/>
              <a:pPr>
                <a:defRPr/>
              </a:pPr>
              <a:t>4/22/2015</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05000"/>
            <a:ext cx="82296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57200" y="1295400"/>
            <a:ext cx="8229600" cy="457200"/>
          </a:xfrm>
        </p:spPr>
        <p:txBody>
          <a:bodyPr>
            <a:noAutofit/>
          </a:bodyPr>
          <a:lstStyle>
            <a:lvl1pPr marL="0" indent="0">
              <a:spcBef>
                <a:spcPts val="0"/>
              </a:spcBef>
              <a:buNone/>
              <a:defRPr sz="2200">
                <a:solidFill>
                  <a:schemeClr val="accent1"/>
                </a:solidFill>
              </a:defRPr>
            </a:lvl1pPr>
            <a:lvl2pPr marL="0" indent="0">
              <a:spcBef>
                <a:spcPts val="0"/>
              </a:spcBef>
              <a:buNone/>
              <a:defRPr sz="2200"/>
            </a:lvl2pPr>
            <a:lvl3pPr>
              <a:spcBef>
                <a:spcPts val="0"/>
              </a:spcBef>
              <a:buNone/>
              <a:defRPr sz="2200"/>
            </a:lvl3pPr>
            <a:lvl4pPr>
              <a:spcBef>
                <a:spcPts val="0"/>
              </a:spcBef>
              <a:buNone/>
              <a:defRPr sz="2200"/>
            </a:lvl4pPr>
            <a:lvl5pPr>
              <a:spcBef>
                <a:spcPts val="0"/>
              </a:spcBef>
              <a:buNone/>
              <a:defRPr sz="2200"/>
            </a:lvl5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fld id="{A9107736-E12C-408F-A97E-1E5026324C7D}" type="datetime1">
              <a:rPr lang="en-US"/>
              <a:pPr>
                <a:defRPr/>
              </a:pPr>
              <a:t>4/22/2015</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42"/>
          <p:cNvSpPr>
            <a:spLocks noChangeArrowheads="1"/>
          </p:cNvSpPr>
          <p:nvPr/>
        </p:nvSpPr>
        <p:spPr bwMode="invGray">
          <a:xfrm>
            <a:off x="0" y="1581150"/>
            <a:ext cx="9144000" cy="3475038"/>
          </a:xfrm>
          <a:prstGeom prst="rect">
            <a:avLst/>
          </a:prstGeom>
          <a:gradFill rotWithShape="1">
            <a:gsLst>
              <a:gs pos="0">
                <a:srgbClr val="98050E"/>
              </a:gs>
              <a:gs pos="100000">
                <a:srgbClr val="D10811"/>
              </a:gs>
            </a:gsLst>
            <a:lin ang="0" scaled="1"/>
          </a:gra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5" name="Rectangle 7"/>
          <p:cNvSpPr>
            <a:spLocks noChangeArrowheads="1"/>
          </p:cNvSpPr>
          <p:nvPr/>
        </p:nvSpPr>
        <p:spPr bwMode="invGray">
          <a:xfrm>
            <a:off x="3159125" y="1581150"/>
            <a:ext cx="304800" cy="246063"/>
          </a:xfrm>
          <a:prstGeom prst="rect">
            <a:avLst/>
          </a:prstGeom>
          <a:solidFill>
            <a:srgbClr val="D10811">
              <a:alpha val="70195"/>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6" name="Rectangle 8"/>
          <p:cNvSpPr>
            <a:spLocks noChangeArrowheads="1"/>
          </p:cNvSpPr>
          <p:nvPr/>
        </p:nvSpPr>
        <p:spPr bwMode="invGray">
          <a:xfrm>
            <a:off x="2843213" y="1581150"/>
            <a:ext cx="304800" cy="246063"/>
          </a:xfrm>
          <a:prstGeom prst="rect">
            <a:avLst/>
          </a:prstGeom>
          <a:solidFill>
            <a:srgbClr val="D10811">
              <a:alpha val="5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7" name="Rectangle 14"/>
          <p:cNvSpPr>
            <a:spLocks noChangeArrowheads="1"/>
          </p:cNvSpPr>
          <p:nvPr/>
        </p:nvSpPr>
        <p:spPr bwMode="invGray">
          <a:xfrm>
            <a:off x="8526463"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8" name="Rectangle 15"/>
          <p:cNvSpPr>
            <a:spLocks noChangeArrowheads="1"/>
          </p:cNvSpPr>
          <p:nvPr/>
        </p:nvSpPr>
        <p:spPr bwMode="invGray">
          <a:xfrm>
            <a:off x="8210550"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9" name="Rectangle 16"/>
          <p:cNvSpPr>
            <a:spLocks noChangeArrowheads="1"/>
          </p:cNvSpPr>
          <p:nvPr/>
        </p:nvSpPr>
        <p:spPr bwMode="invGray">
          <a:xfrm>
            <a:off x="7894638"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0" name="Rectangle 17"/>
          <p:cNvSpPr>
            <a:spLocks noChangeArrowheads="1"/>
          </p:cNvSpPr>
          <p:nvPr/>
        </p:nvSpPr>
        <p:spPr bwMode="invGray">
          <a:xfrm>
            <a:off x="7578725"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1" name="Rectangle 18"/>
          <p:cNvSpPr>
            <a:spLocks noChangeArrowheads="1"/>
          </p:cNvSpPr>
          <p:nvPr/>
        </p:nvSpPr>
        <p:spPr bwMode="invGray">
          <a:xfrm>
            <a:off x="7262813"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2" name="Rectangle 19"/>
          <p:cNvSpPr>
            <a:spLocks noChangeArrowheads="1"/>
          </p:cNvSpPr>
          <p:nvPr/>
        </p:nvSpPr>
        <p:spPr bwMode="invGray">
          <a:xfrm>
            <a:off x="6946900"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3" name="Rectangle 20"/>
          <p:cNvSpPr>
            <a:spLocks noChangeArrowheads="1"/>
          </p:cNvSpPr>
          <p:nvPr/>
        </p:nvSpPr>
        <p:spPr bwMode="invGray">
          <a:xfrm>
            <a:off x="6630988"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4" name="Rectangle 21"/>
          <p:cNvSpPr>
            <a:spLocks noChangeArrowheads="1"/>
          </p:cNvSpPr>
          <p:nvPr/>
        </p:nvSpPr>
        <p:spPr bwMode="invGray">
          <a:xfrm>
            <a:off x="6316663" y="1581150"/>
            <a:ext cx="304800" cy="250825"/>
          </a:xfrm>
          <a:prstGeom prst="rect">
            <a:avLst/>
          </a:prstGeom>
          <a:solidFill>
            <a:srgbClr val="D10811"/>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5" name="Rectangle 22"/>
          <p:cNvSpPr>
            <a:spLocks noChangeArrowheads="1"/>
          </p:cNvSpPr>
          <p:nvPr/>
        </p:nvSpPr>
        <p:spPr bwMode="invGray">
          <a:xfrm>
            <a:off x="6000750"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6" name="Rectangle 23"/>
          <p:cNvSpPr>
            <a:spLocks noChangeArrowheads="1"/>
          </p:cNvSpPr>
          <p:nvPr/>
        </p:nvSpPr>
        <p:spPr bwMode="invGray">
          <a:xfrm>
            <a:off x="5684838"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7" name="Rectangle 24"/>
          <p:cNvSpPr>
            <a:spLocks noChangeArrowheads="1"/>
          </p:cNvSpPr>
          <p:nvPr/>
        </p:nvSpPr>
        <p:spPr bwMode="invGray">
          <a:xfrm>
            <a:off x="5368925" y="1581150"/>
            <a:ext cx="304800" cy="250825"/>
          </a:xfrm>
          <a:prstGeom prst="rect">
            <a:avLst/>
          </a:prstGeom>
          <a:solidFill>
            <a:srgbClr val="D10811">
              <a:alpha val="3803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8" name="Rectangle 26"/>
          <p:cNvSpPr>
            <a:spLocks noChangeArrowheads="1"/>
          </p:cNvSpPr>
          <p:nvPr/>
        </p:nvSpPr>
        <p:spPr bwMode="invGray">
          <a:xfrm>
            <a:off x="4737100"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9" name="Rectangle 27"/>
          <p:cNvSpPr>
            <a:spLocks noChangeArrowheads="1"/>
          </p:cNvSpPr>
          <p:nvPr/>
        </p:nvSpPr>
        <p:spPr bwMode="invGray">
          <a:xfrm>
            <a:off x="4421188" y="1581150"/>
            <a:ext cx="304800" cy="250825"/>
          </a:xfrm>
          <a:prstGeom prst="rect">
            <a:avLst/>
          </a:prstGeom>
          <a:solidFill>
            <a:srgbClr val="D10811">
              <a:alpha val="70195"/>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0" name="Rectangle 301"/>
          <p:cNvSpPr>
            <a:spLocks noChangeArrowheads="1"/>
          </p:cNvSpPr>
          <p:nvPr/>
        </p:nvSpPr>
        <p:spPr bwMode="invGray">
          <a:xfrm>
            <a:off x="3473450" y="4767263"/>
            <a:ext cx="304800" cy="274637"/>
          </a:xfrm>
          <a:prstGeom prst="rect">
            <a:avLst/>
          </a:prstGeom>
          <a:solidFill>
            <a:srgbClr val="D10811">
              <a:alpha val="70195"/>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1" name="Rectangle 302"/>
          <p:cNvSpPr>
            <a:spLocks noChangeArrowheads="1"/>
          </p:cNvSpPr>
          <p:nvPr/>
        </p:nvSpPr>
        <p:spPr bwMode="invGray">
          <a:xfrm>
            <a:off x="3157538" y="4767263"/>
            <a:ext cx="304800" cy="274637"/>
          </a:xfrm>
          <a:prstGeom prst="rect">
            <a:avLst/>
          </a:prstGeom>
          <a:solidFill>
            <a:srgbClr val="D10811">
              <a:alpha val="3803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2" name="Rectangle 304"/>
          <p:cNvSpPr>
            <a:spLocks noChangeArrowheads="1"/>
          </p:cNvSpPr>
          <p:nvPr/>
        </p:nvSpPr>
        <p:spPr bwMode="invGray">
          <a:xfrm>
            <a:off x="2525713" y="4767263"/>
            <a:ext cx="304800" cy="274637"/>
          </a:xfrm>
          <a:prstGeom prst="rect">
            <a:avLst/>
          </a:prstGeom>
          <a:solidFill>
            <a:srgbClr val="D10811">
              <a:alpha val="5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3" name="Rectangle 305"/>
          <p:cNvSpPr>
            <a:spLocks noChangeArrowheads="1"/>
          </p:cNvSpPr>
          <p:nvPr/>
        </p:nvSpPr>
        <p:spPr bwMode="invGray">
          <a:xfrm>
            <a:off x="2209800" y="4767263"/>
            <a:ext cx="304800" cy="274637"/>
          </a:xfrm>
          <a:prstGeom prst="rect">
            <a:avLst/>
          </a:prstGeom>
          <a:solidFill>
            <a:srgbClr val="D10811">
              <a:alpha val="36862"/>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4" name="Rectangle 307"/>
          <p:cNvSpPr>
            <a:spLocks noChangeArrowheads="1"/>
          </p:cNvSpPr>
          <p:nvPr/>
        </p:nvSpPr>
        <p:spPr bwMode="invGray">
          <a:xfrm>
            <a:off x="1579563" y="4767263"/>
            <a:ext cx="304800" cy="274637"/>
          </a:xfrm>
          <a:prstGeom prst="rect">
            <a:avLst/>
          </a:prstGeom>
          <a:solidFill>
            <a:srgbClr val="D10811">
              <a:alpha val="36862"/>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5" name="Rectangle 311"/>
          <p:cNvSpPr>
            <a:spLocks noChangeArrowheads="1"/>
          </p:cNvSpPr>
          <p:nvPr/>
        </p:nvSpPr>
        <p:spPr bwMode="invGray">
          <a:xfrm>
            <a:off x="8524875" y="4767263"/>
            <a:ext cx="304800" cy="274637"/>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6" name="Rectangle 312"/>
          <p:cNvSpPr>
            <a:spLocks noChangeArrowheads="1"/>
          </p:cNvSpPr>
          <p:nvPr/>
        </p:nvSpPr>
        <p:spPr bwMode="invGray">
          <a:xfrm>
            <a:off x="8208963" y="4767263"/>
            <a:ext cx="304800" cy="274637"/>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7" name="Rectangle 314"/>
          <p:cNvSpPr>
            <a:spLocks noChangeArrowheads="1"/>
          </p:cNvSpPr>
          <p:nvPr/>
        </p:nvSpPr>
        <p:spPr bwMode="invGray">
          <a:xfrm>
            <a:off x="7577138" y="4767263"/>
            <a:ext cx="304800" cy="274637"/>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8" name="Rectangle 315"/>
          <p:cNvSpPr>
            <a:spLocks noChangeArrowheads="1"/>
          </p:cNvSpPr>
          <p:nvPr/>
        </p:nvSpPr>
        <p:spPr bwMode="invGray">
          <a:xfrm>
            <a:off x="7261225" y="4767263"/>
            <a:ext cx="304800" cy="274637"/>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9" name="Rectangle 317"/>
          <p:cNvSpPr>
            <a:spLocks noChangeArrowheads="1"/>
          </p:cNvSpPr>
          <p:nvPr/>
        </p:nvSpPr>
        <p:spPr bwMode="invGray">
          <a:xfrm>
            <a:off x="6629400" y="4767263"/>
            <a:ext cx="304800" cy="274637"/>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30" name="Rectangle 318"/>
          <p:cNvSpPr>
            <a:spLocks noChangeArrowheads="1"/>
          </p:cNvSpPr>
          <p:nvPr/>
        </p:nvSpPr>
        <p:spPr bwMode="invGray">
          <a:xfrm>
            <a:off x="6315075" y="4767263"/>
            <a:ext cx="304800" cy="274637"/>
          </a:xfrm>
          <a:prstGeom prst="rect">
            <a:avLst/>
          </a:prstGeom>
          <a:solidFill>
            <a:srgbClr val="D10811"/>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31" name="Rectangle 321"/>
          <p:cNvSpPr>
            <a:spLocks noChangeArrowheads="1"/>
          </p:cNvSpPr>
          <p:nvPr/>
        </p:nvSpPr>
        <p:spPr bwMode="invGray">
          <a:xfrm>
            <a:off x="5367338" y="4767263"/>
            <a:ext cx="304800" cy="274637"/>
          </a:xfrm>
          <a:prstGeom prst="rect">
            <a:avLst/>
          </a:prstGeom>
          <a:solidFill>
            <a:srgbClr val="D10811">
              <a:alpha val="38039"/>
            </a:srgbClr>
          </a:solidFill>
          <a:ln w="9525" algn="ctr">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32" name="Rectangle 323"/>
          <p:cNvSpPr>
            <a:spLocks noChangeArrowheads="1"/>
          </p:cNvSpPr>
          <p:nvPr/>
        </p:nvSpPr>
        <p:spPr bwMode="invGray">
          <a:xfrm>
            <a:off x="4735513" y="4767263"/>
            <a:ext cx="304800" cy="274637"/>
          </a:xfrm>
          <a:prstGeom prst="rect">
            <a:avLst/>
          </a:prstGeom>
          <a:solidFill>
            <a:srgbClr val="D10811">
              <a:alpha val="38039"/>
            </a:srgbClr>
          </a:solidFill>
          <a:ln w="9525" algn="ctr">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33" name="Rectangle 32"/>
          <p:cNvSpPr/>
          <p:nvPr/>
        </p:nvSpPr>
        <p:spPr bwMode="white">
          <a:xfrm>
            <a:off x="0" y="1847850"/>
            <a:ext cx="9144000" cy="2925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4" name="Group 818"/>
          <p:cNvGrpSpPr>
            <a:grpSpLocks/>
          </p:cNvGrpSpPr>
          <p:nvPr/>
        </p:nvGrpSpPr>
        <p:grpSpPr bwMode="auto">
          <a:xfrm>
            <a:off x="7472363" y="701675"/>
            <a:ext cx="1111250" cy="314325"/>
            <a:chOff x="3063" y="4976"/>
            <a:chExt cx="2916" cy="828"/>
          </a:xfrm>
        </p:grpSpPr>
        <p:sp>
          <p:nvSpPr>
            <p:cNvPr id="35" name="Freeform 819"/>
            <p:cNvSpPr>
              <a:spLocks/>
            </p:cNvSpPr>
            <p:nvPr/>
          </p:nvSpPr>
          <p:spPr bwMode="black">
            <a:xfrm>
              <a:off x="5308" y="4976"/>
              <a:ext cx="671" cy="606"/>
            </a:xfrm>
            <a:custGeom>
              <a:avLst/>
              <a:gdLst>
                <a:gd name="T0" fmla="*/ 199 w 672"/>
                <a:gd name="T1" fmla="*/ 433 h 606"/>
                <a:gd name="T2" fmla="*/ 399 w 672"/>
                <a:gd name="T3" fmla="*/ 433 h 606"/>
                <a:gd name="T4" fmla="*/ 430 w 672"/>
                <a:gd name="T5" fmla="*/ 512 h 606"/>
                <a:gd name="T6" fmla="*/ 161 w 672"/>
                <a:gd name="T7" fmla="*/ 512 h 606"/>
                <a:gd name="T8" fmla="*/ 117 w 672"/>
                <a:gd name="T9" fmla="*/ 606 h 606"/>
                <a:gd name="T10" fmla="*/ 0 w 672"/>
                <a:gd name="T11" fmla="*/ 606 h 606"/>
                <a:gd name="T12" fmla="*/ 294 w 672"/>
                <a:gd name="T13" fmla="*/ 0 h 606"/>
                <a:gd name="T14" fmla="*/ 375 w 672"/>
                <a:gd name="T15" fmla="*/ 0 h 606"/>
                <a:gd name="T16" fmla="*/ 672 w 672"/>
                <a:gd name="T17" fmla="*/ 606 h 606"/>
                <a:gd name="T18" fmla="*/ 552 w 672"/>
                <a:gd name="T19" fmla="*/ 606 h 606"/>
                <a:gd name="T20" fmla="*/ 337 w 672"/>
                <a:gd name="T21" fmla="*/ 138 h 606"/>
                <a:gd name="T22" fmla="*/ 199 w 672"/>
                <a:gd name="T23" fmla="*/ 433 h 606"/>
                <a:gd name="T24" fmla="*/ 199 w 672"/>
                <a:gd name="T25" fmla="*/ 433 h 606"/>
                <a:gd name="T26" fmla="*/ 199 w 672"/>
                <a:gd name="T27" fmla="*/ 433 h 6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6"/>
                <a:gd name="T44" fmla="*/ 672 w 672"/>
                <a:gd name="T45" fmla="*/ 606 h 6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6">
                  <a:moveTo>
                    <a:pt x="199" y="433"/>
                  </a:moveTo>
                  <a:lnTo>
                    <a:pt x="399" y="433"/>
                  </a:lnTo>
                  <a:lnTo>
                    <a:pt x="430" y="512"/>
                  </a:lnTo>
                  <a:lnTo>
                    <a:pt x="161" y="512"/>
                  </a:lnTo>
                  <a:lnTo>
                    <a:pt x="117" y="606"/>
                  </a:lnTo>
                  <a:lnTo>
                    <a:pt x="0" y="606"/>
                  </a:lnTo>
                  <a:lnTo>
                    <a:pt x="294" y="0"/>
                  </a:lnTo>
                  <a:lnTo>
                    <a:pt x="375" y="0"/>
                  </a:lnTo>
                  <a:lnTo>
                    <a:pt x="672" y="606"/>
                  </a:lnTo>
                  <a:lnTo>
                    <a:pt x="552" y="606"/>
                  </a:lnTo>
                  <a:lnTo>
                    <a:pt x="337" y="138"/>
                  </a:lnTo>
                  <a:lnTo>
                    <a:pt x="199" y="433"/>
                  </a:lnTo>
                  <a:close/>
                </a:path>
              </a:pathLst>
            </a:custGeom>
            <a:solidFill>
              <a:srgbClr val="CC0000"/>
            </a:solidFill>
            <a:ln w="9525">
              <a:noFill/>
              <a:round/>
              <a:headEnd/>
              <a:tailEnd/>
            </a:ln>
          </p:spPr>
          <p:txBody>
            <a:bodyPr/>
            <a:lstStyle/>
            <a:p>
              <a:pPr fontAlgn="auto">
                <a:spcBef>
                  <a:spcPts val="0"/>
                </a:spcBef>
                <a:spcAft>
                  <a:spcPts val="0"/>
                </a:spcAft>
                <a:defRPr/>
              </a:pPr>
              <a:endParaRPr lang="en-US">
                <a:latin typeface="+mn-lt"/>
              </a:endParaRPr>
            </a:p>
          </p:txBody>
        </p:sp>
        <p:sp>
          <p:nvSpPr>
            <p:cNvPr id="36" name="Freeform 820"/>
            <p:cNvSpPr>
              <a:spLocks/>
            </p:cNvSpPr>
            <p:nvPr/>
          </p:nvSpPr>
          <p:spPr bwMode="black">
            <a:xfrm>
              <a:off x="3063" y="4980"/>
              <a:ext cx="671" cy="602"/>
            </a:xfrm>
            <a:custGeom>
              <a:avLst/>
              <a:gdLst>
                <a:gd name="T0" fmla="*/ 199 w 672"/>
                <a:gd name="T1" fmla="*/ 430 h 600"/>
                <a:gd name="T2" fmla="*/ 399 w 672"/>
                <a:gd name="T3" fmla="*/ 430 h 600"/>
                <a:gd name="T4" fmla="*/ 434 w 672"/>
                <a:gd name="T5" fmla="*/ 507 h 600"/>
                <a:gd name="T6" fmla="*/ 165 w 672"/>
                <a:gd name="T7" fmla="*/ 507 h 600"/>
                <a:gd name="T8" fmla="*/ 122 w 672"/>
                <a:gd name="T9" fmla="*/ 600 h 600"/>
                <a:gd name="T10" fmla="*/ 0 w 672"/>
                <a:gd name="T11" fmla="*/ 600 h 600"/>
                <a:gd name="T12" fmla="*/ 298 w 672"/>
                <a:gd name="T13" fmla="*/ 0 h 600"/>
                <a:gd name="T14" fmla="*/ 380 w 672"/>
                <a:gd name="T15" fmla="*/ 0 h 600"/>
                <a:gd name="T16" fmla="*/ 672 w 672"/>
                <a:gd name="T17" fmla="*/ 600 h 600"/>
                <a:gd name="T18" fmla="*/ 555 w 672"/>
                <a:gd name="T19" fmla="*/ 600 h 600"/>
                <a:gd name="T20" fmla="*/ 337 w 672"/>
                <a:gd name="T21" fmla="*/ 135 h 600"/>
                <a:gd name="T22" fmla="*/ 199 w 672"/>
                <a:gd name="T23" fmla="*/ 430 h 600"/>
                <a:gd name="T24" fmla="*/ 199 w 672"/>
                <a:gd name="T25" fmla="*/ 430 h 600"/>
                <a:gd name="T26" fmla="*/ 199 w 672"/>
                <a:gd name="T27" fmla="*/ 430 h 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0"/>
                <a:gd name="T44" fmla="*/ 672 w 672"/>
                <a:gd name="T45" fmla="*/ 600 h 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0">
                  <a:moveTo>
                    <a:pt x="199" y="430"/>
                  </a:moveTo>
                  <a:lnTo>
                    <a:pt x="399" y="430"/>
                  </a:lnTo>
                  <a:lnTo>
                    <a:pt x="434" y="507"/>
                  </a:lnTo>
                  <a:lnTo>
                    <a:pt x="165" y="507"/>
                  </a:lnTo>
                  <a:lnTo>
                    <a:pt x="122" y="600"/>
                  </a:lnTo>
                  <a:lnTo>
                    <a:pt x="0" y="600"/>
                  </a:lnTo>
                  <a:lnTo>
                    <a:pt x="298" y="0"/>
                  </a:lnTo>
                  <a:lnTo>
                    <a:pt x="380" y="0"/>
                  </a:lnTo>
                  <a:lnTo>
                    <a:pt x="672" y="600"/>
                  </a:lnTo>
                  <a:lnTo>
                    <a:pt x="555" y="600"/>
                  </a:lnTo>
                  <a:lnTo>
                    <a:pt x="337" y="135"/>
                  </a:lnTo>
                  <a:lnTo>
                    <a:pt x="199" y="430"/>
                  </a:lnTo>
                  <a:close/>
                </a:path>
              </a:pathLst>
            </a:custGeom>
            <a:solidFill>
              <a:srgbClr val="CC0000"/>
            </a:solidFill>
            <a:ln w="9525">
              <a:noFill/>
              <a:round/>
              <a:headEnd/>
              <a:tailEnd/>
            </a:ln>
          </p:spPr>
          <p:txBody>
            <a:bodyPr/>
            <a:lstStyle/>
            <a:p>
              <a:pPr fontAlgn="auto">
                <a:spcBef>
                  <a:spcPts val="0"/>
                </a:spcBef>
                <a:spcAft>
                  <a:spcPts val="0"/>
                </a:spcAft>
                <a:defRPr/>
              </a:pPr>
              <a:endParaRPr lang="en-US">
                <a:latin typeface="+mn-lt"/>
              </a:endParaRPr>
            </a:p>
          </p:txBody>
        </p:sp>
        <p:sp>
          <p:nvSpPr>
            <p:cNvPr id="37" name="Freeform 821"/>
            <p:cNvSpPr>
              <a:spLocks/>
            </p:cNvSpPr>
            <p:nvPr/>
          </p:nvSpPr>
          <p:spPr bwMode="black">
            <a:xfrm>
              <a:off x="4179" y="4980"/>
              <a:ext cx="671" cy="602"/>
            </a:xfrm>
            <a:custGeom>
              <a:avLst/>
              <a:gdLst>
                <a:gd name="T0" fmla="*/ 199 w 672"/>
                <a:gd name="T1" fmla="*/ 430 h 600"/>
                <a:gd name="T2" fmla="*/ 402 w 672"/>
                <a:gd name="T3" fmla="*/ 430 h 600"/>
                <a:gd name="T4" fmla="*/ 434 w 672"/>
                <a:gd name="T5" fmla="*/ 507 h 600"/>
                <a:gd name="T6" fmla="*/ 164 w 672"/>
                <a:gd name="T7" fmla="*/ 507 h 600"/>
                <a:gd name="T8" fmla="*/ 121 w 672"/>
                <a:gd name="T9" fmla="*/ 600 h 600"/>
                <a:gd name="T10" fmla="*/ 0 w 672"/>
                <a:gd name="T11" fmla="*/ 600 h 600"/>
                <a:gd name="T12" fmla="*/ 297 w 672"/>
                <a:gd name="T13" fmla="*/ 0 h 600"/>
                <a:gd name="T14" fmla="*/ 379 w 672"/>
                <a:gd name="T15" fmla="*/ 0 h 600"/>
                <a:gd name="T16" fmla="*/ 672 w 672"/>
                <a:gd name="T17" fmla="*/ 600 h 600"/>
                <a:gd name="T18" fmla="*/ 555 w 672"/>
                <a:gd name="T19" fmla="*/ 600 h 600"/>
                <a:gd name="T20" fmla="*/ 336 w 672"/>
                <a:gd name="T21" fmla="*/ 135 h 600"/>
                <a:gd name="T22" fmla="*/ 199 w 672"/>
                <a:gd name="T23" fmla="*/ 430 h 600"/>
                <a:gd name="T24" fmla="*/ 199 w 672"/>
                <a:gd name="T25" fmla="*/ 430 h 600"/>
                <a:gd name="T26" fmla="*/ 199 w 672"/>
                <a:gd name="T27" fmla="*/ 430 h 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0"/>
                <a:gd name="T44" fmla="*/ 672 w 672"/>
                <a:gd name="T45" fmla="*/ 600 h 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0">
                  <a:moveTo>
                    <a:pt x="199" y="430"/>
                  </a:moveTo>
                  <a:lnTo>
                    <a:pt x="402" y="430"/>
                  </a:lnTo>
                  <a:lnTo>
                    <a:pt x="434" y="507"/>
                  </a:lnTo>
                  <a:lnTo>
                    <a:pt x="164" y="507"/>
                  </a:lnTo>
                  <a:lnTo>
                    <a:pt x="121" y="600"/>
                  </a:lnTo>
                  <a:lnTo>
                    <a:pt x="0" y="600"/>
                  </a:lnTo>
                  <a:lnTo>
                    <a:pt x="297" y="0"/>
                  </a:lnTo>
                  <a:lnTo>
                    <a:pt x="379" y="0"/>
                  </a:lnTo>
                  <a:lnTo>
                    <a:pt x="672" y="600"/>
                  </a:lnTo>
                  <a:lnTo>
                    <a:pt x="555" y="600"/>
                  </a:lnTo>
                  <a:lnTo>
                    <a:pt x="336" y="135"/>
                  </a:lnTo>
                  <a:lnTo>
                    <a:pt x="199" y="430"/>
                  </a:lnTo>
                  <a:close/>
                </a:path>
              </a:pathLst>
            </a:custGeom>
            <a:solidFill>
              <a:srgbClr val="CC0000"/>
            </a:solidFill>
            <a:ln w="9525">
              <a:noFill/>
              <a:round/>
              <a:headEnd/>
              <a:tailEnd/>
            </a:ln>
          </p:spPr>
          <p:txBody>
            <a:bodyPr/>
            <a:lstStyle/>
            <a:p>
              <a:pPr fontAlgn="auto">
                <a:spcBef>
                  <a:spcPts val="0"/>
                </a:spcBef>
                <a:spcAft>
                  <a:spcPts val="0"/>
                </a:spcAft>
                <a:defRPr/>
              </a:pPr>
              <a:endParaRPr lang="en-US">
                <a:latin typeface="+mn-lt"/>
              </a:endParaRPr>
            </a:p>
          </p:txBody>
        </p:sp>
        <p:sp>
          <p:nvSpPr>
            <p:cNvPr id="38" name="Freeform 822"/>
            <p:cNvSpPr>
              <a:spLocks/>
            </p:cNvSpPr>
            <p:nvPr/>
          </p:nvSpPr>
          <p:spPr bwMode="black">
            <a:xfrm>
              <a:off x="3625" y="4976"/>
              <a:ext cx="667" cy="606"/>
            </a:xfrm>
            <a:custGeom>
              <a:avLst/>
              <a:gdLst>
                <a:gd name="T0" fmla="*/ 0 w 666"/>
                <a:gd name="T1" fmla="*/ 0 h 606"/>
                <a:gd name="T2" fmla="*/ 291 w 666"/>
                <a:gd name="T3" fmla="*/ 606 h 606"/>
                <a:gd name="T4" fmla="*/ 298 w 666"/>
                <a:gd name="T5" fmla="*/ 606 h 606"/>
                <a:gd name="T6" fmla="*/ 369 w 666"/>
                <a:gd name="T7" fmla="*/ 606 h 606"/>
                <a:gd name="T8" fmla="*/ 376 w 666"/>
                <a:gd name="T9" fmla="*/ 606 h 606"/>
                <a:gd name="T10" fmla="*/ 666 w 666"/>
                <a:gd name="T11" fmla="*/ 0 h 606"/>
                <a:gd name="T12" fmla="*/ 550 w 666"/>
                <a:gd name="T13" fmla="*/ 0 h 606"/>
                <a:gd name="T14" fmla="*/ 334 w 666"/>
                <a:gd name="T15" fmla="*/ 477 h 606"/>
                <a:gd name="T16" fmla="*/ 117 w 666"/>
                <a:gd name="T17" fmla="*/ 0 h 606"/>
                <a:gd name="T18" fmla="*/ 0 w 666"/>
                <a:gd name="T19" fmla="*/ 0 h 606"/>
                <a:gd name="T20" fmla="*/ 0 w 666"/>
                <a:gd name="T21" fmla="*/ 0 h 606"/>
                <a:gd name="T22" fmla="*/ 0 w 666"/>
                <a:gd name="T23" fmla="*/ 0 h 6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6"/>
                <a:gd name="T37" fmla="*/ 0 h 606"/>
                <a:gd name="T38" fmla="*/ 666 w 666"/>
                <a:gd name="T39" fmla="*/ 606 h 6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6" h="606">
                  <a:moveTo>
                    <a:pt x="0" y="0"/>
                  </a:moveTo>
                  <a:lnTo>
                    <a:pt x="291" y="606"/>
                  </a:lnTo>
                  <a:lnTo>
                    <a:pt x="298" y="606"/>
                  </a:lnTo>
                  <a:lnTo>
                    <a:pt x="369" y="606"/>
                  </a:lnTo>
                  <a:lnTo>
                    <a:pt x="376" y="606"/>
                  </a:lnTo>
                  <a:lnTo>
                    <a:pt x="666" y="0"/>
                  </a:lnTo>
                  <a:lnTo>
                    <a:pt x="550" y="0"/>
                  </a:lnTo>
                  <a:lnTo>
                    <a:pt x="334" y="477"/>
                  </a:lnTo>
                  <a:lnTo>
                    <a:pt x="117" y="0"/>
                  </a:lnTo>
                  <a:lnTo>
                    <a:pt x="0" y="0"/>
                  </a:lnTo>
                  <a:close/>
                </a:path>
              </a:pathLst>
            </a:custGeom>
            <a:solidFill>
              <a:srgbClr val="CC0000"/>
            </a:solidFill>
            <a:ln w="9525">
              <a:noFill/>
              <a:round/>
              <a:headEnd/>
              <a:tailEnd/>
            </a:ln>
          </p:spPr>
          <p:txBody>
            <a:bodyPr/>
            <a:lstStyle/>
            <a:p>
              <a:pPr fontAlgn="auto">
                <a:spcBef>
                  <a:spcPts val="0"/>
                </a:spcBef>
                <a:spcAft>
                  <a:spcPts val="0"/>
                </a:spcAft>
                <a:defRPr/>
              </a:pPr>
              <a:endParaRPr lang="en-US">
                <a:latin typeface="+mn-lt"/>
              </a:endParaRPr>
            </a:p>
          </p:txBody>
        </p:sp>
        <p:sp>
          <p:nvSpPr>
            <p:cNvPr id="39" name="Freeform 823"/>
            <p:cNvSpPr>
              <a:spLocks/>
            </p:cNvSpPr>
            <p:nvPr/>
          </p:nvSpPr>
          <p:spPr bwMode="black">
            <a:xfrm>
              <a:off x="4754" y="4976"/>
              <a:ext cx="667" cy="828"/>
            </a:xfrm>
            <a:custGeom>
              <a:avLst/>
              <a:gdLst>
                <a:gd name="T0" fmla="*/ 264 w 666"/>
                <a:gd name="T1" fmla="*/ 828 h 828"/>
                <a:gd name="T2" fmla="*/ 666 w 666"/>
                <a:gd name="T3" fmla="*/ 0 h 828"/>
                <a:gd name="T4" fmla="*/ 546 w 666"/>
                <a:gd name="T5" fmla="*/ 0 h 828"/>
                <a:gd name="T6" fmla="*/ 325 w 666"/>
                <a:gd name="T7" fmla="*/ 482 h 828"/>
                <a:gd name="T8" fmla="*/ 115 w 666"/>
                <a:gd name="T9" fmla="*/ 0 h 828"/>
                <a:gd name="T10" fmla="*/ 0 w 666"/>
                <a:gd name="T11" fmla="*/ 0 h 828"/>
                <a:gd name="T12" fmla="*/ 264 w 666"/>
                <a:gd name="T13" fmla="*/ 603 h 828"/>
                <a:gd name="T14" fmla="*/ 151 w 666"/>
                <a:gd name="T15" fmla="*/ 828 h 828"/>
                <a:gd name="T16" fmla="*/ 264 w 666"/>
                <a:gd name="T17" fmla="*/ 828 h 828"/>
                <a:gd name="T18" fmla="*/ 264 w 666"/>
                <a:gd name="T19" fmla="*/ 828 h 828"/>
                <a:gd name="T20" fmla="*/ 264 w 666"/>
                <a:gd name="T21" fmla="*/ 828 h 8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6"/>
                <a:gd name="T34" fmla="*/ 0 h 828"/>
                <a:gd name="T35" fmla="*/ 666 w 666"/>
                <a:gd name="T36" fmla="*/ 828 h 8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6" h="828">
                  <a:moveTo>
                    <a:pt x="264" y="828"/>
                  </a:moveTo>
                  <a:lnTo>
                    <a:pt x="666" y="0"/>
                  </a:lnTo>
                  <a:lnTo>
                    <a:pt x="546" y="0"/>
                  </a:lnTo>
                  <a:lnTo>
                    <a:pt x="325" y="482"/>
                  </a:lnTo>
                  <a:lnTo>
                    <a:pt x="115" y="0"/>
                  </a:lnTo>
                  <a:lnTo>
                    <a:pt x="0" y="0"/>
                  </a:lnTo>
                  <a:lnTo>
                    <a:pt x="264" y="603"/>
                  </a:lnTo>
                  <a:lnTo>
                    <a:pt x="151" y="828"/>
                  </a:lnTo>
                  <a:lnTo>
                    <a:pt x="264" y="828"/>
                  </a:lnTo>
                  <a:close/>
                </a:path>
              </a:pathLst>
            </a:custGeom>
            <a:solidFill>
              <a:srgbClr val="CC0000"/>
            </a:solidFill>
            <a:ln w="9525">
              <a:noFill/>
              <a:round/>
              <a:headEnd/>
              <a:tailEnd/>
            </a:ln>
          </p:spPr>
          <p:txBody>
            <a:bodyPr/>
            <a:lstStyle/>
            <a:p>
              <a:pPr fontAlgn="auto">
                <a:spcBef>
                  <a:spcPts val="0"/>
                </a:spcBef>
                <a:spcAft>
                  <a:spcPts val="0"/>
                </a:spcAft>
                <a:defRPr/>
              </a:pPr>
              <a:endParaRPr lang="en-US">
                <a:latin typeface="+mn-lt"/>
              </a:endParaRPr>
            </a:p>
          </p:txBody>
        </p:sp>
      </p:grpSp>
      <p:sp>
        <p:nvSpPr>
          <p:cNvPr id="40" name="TextBox 39"/>
          <p:cNvSpPr txBox="1"/>
          <p:nvPr/>
        </p:nvSpPr>
        <p:spPr>
          <a:xfrm>
            <a:off x="8377238" y="6565900"/>
            <a:ext cx="309562" cy="203200"/>
          </a:xfrm>
          <a:prstGeom prst="rect">
            <a:avLst/>
          </a:prstGeom>
          <a:noFill/>
        </p:spPr>
        <p:txBody>
          <a:bodyPr wrap="none" anchor="ctr">
            <a:spAutoFit/>
          </a:bodyPr>
          <a:lstStyle/>
          <a:p>
            <a:pPr algn="r" fontAlgn="auto">
              <a:lnSpc>
                <a:spcPct val="90000"/>
              </a:lnSpc>
              <a:spcBef>
                <a:spcPts val="0"/>
              </a:spcBef>
              <a:spcAft>
                <a:spcPts val="0"/>
              </a:spcAft>
              <a:defRPr/>
            </a:pPr>
            <a:fld id="{8843355D-58BB-4B0D-AC8C-5BC74E2072EE}" type="slidenum">
              <a:rPr lang="en-US" sz="800">
                <a:solidFill>
                  <a:srgbClr val="8F8F8F"/>
                </a:solidFill>
                <a:latin typeface="+mn-lt"/>
              </a:rPr>
              <a:pPr algn="r" fontAlgn="auto">
                <a:lnSpc>
                  <a:spcPct val="90000"/>
                </a:lnSpc>
                <a:spcBef>
                  <a:spcPts val="0"/>
                </a:spcBef>
                <a:spcAft>
                  <a:spcPts val="0"/>
                </a:spcAft>
                <a:defRPr/>
              </a:pPr>
              <a:t>‹#›</a:t>
            </a:fld>
            <a:endParaRPr lang="en-US" sz="800" dirty="0">
              <a:solidFill>
                <a:srgbClr val="8F8F8F"/>
              </a:solidFill>
              <a:latin typeface="+mn-lt"/>
            </a:endParaRPr>
          </a:p>
        </p:txBody>
      </p:sp>
      <p:sp>
        <p:nvSpPr>
          <p:cNvPr id="41" name="TextBox 40"/>
          <p:cNvSpPr txBox="1"/>
          <p:nvPr/>
        </p:nvSpPr>
        <p:spPr>
          <a:xfrm>
            <a:off x="457200" y="6537325"/>
            <a:ext cx="1912938" cy="203200"/>
          </a:xfrm>
          <a:prstGeom prst="rect">
            <a:avLst/>
          </a:prstGeom>
          <a:noFill/>
        </p:spPr>
        <p:txBody>
          <a:bodyPr wrap="none" anchor="ctr">
            <a:spAutoFit/>
          </a:bodyPr>
          <a:lstStyle/>
          <a:p>
            <a:pPr fontAlgn="auto">
              <a:lnSpc>
                <a:spcPct val="90000"/>
              </a:lnSpc>
              <a:spcBef>
                <a:spcPts val="0"/>
              </a:spcBef>
              <a:spcAft>
                <a:spcPts val="0"/>
              </a:spcAft>
              <a:defRPr/>
            </a:pPr>
            <a:r>
              <a:rPr lang="en-US" sz="800" dirty="0">
                <a:solidFill>
                  <a:srgbClr val="8F8F8F"/>
                </a:solidFill>
                <a:latin typeface="+mn-lt"/>
              </a:rPr>
              <a:t>© </a:t>
            </a:r>
            <a:r>
              <a:rPr lang="en-US" sz="800" dirty="0" smtClean="0">
                <a:solidFill>
                  <a:srgbClr val="8F8F8F"/>
                </a:solidFill>
                <a:latin typeface="+mn-lt"/>
              </a:rPr>
              <a:t>2015 </a:t>
            </a:r>
            <a:r>
              <a:rPr lang="en-US" sz="800" dirty="0">
                <a:solidFill>
                  <a:srgbClr val="8F8F8F"/>
                </a:solidFill>
                <a:latin typeface="+mn-lt"/>
              </a:rPr>
              <a:t>Avaya Inc. All rights reserved.</a:t>
            </a:r>
          </a:p>
        </p:txBody>
      </p:sp>
      <p:sp>
        <p:nvSpPr>
          <p:cNvPr id="2" name="Title 1"/>
          <p:cNvSpPr>
            <a:spLocks noGrp="1"/>
          </p:cNvSpPr>
          <p:nvPr>
            <p:ph type="title"/>
          </p:nvPr>
        </p:nvSpPr>
        <p:spPr>
          <a:xfrm>
            <a:off x="722312" y="2130552"/>
            <a:ext cx="6400800" cy="1097280"/>
          </a:xfrm>
        </p:spPr>
        <p:txBody>
          <a:bodyPr/>
          <a:lstStyle>
            <a:lvl1pPr algn="r">
              <a:defRPr sz="2800" b="0" i="0" cap="none" baseline="0">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722312" y="3300984"/>
            <a:ext cx="6400800" cy="1130300"/>
          </a:xfrm>
        </p:spPr>
        <p:txBody>
          <a:bodyPr>
            <a:noAutofit/>
          </a:bodyPr>
          <a:lstStyle>
            <a:lvl1pPr marL="0" indent="0" algn="r">
              <a:buNone/>
              <a:defRPr sz="24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2" name="Date Placeholder 3"/>
          <p:cNvSpPr>
            <a:spLocks noGrp="1"/>
          </p:cNvSpPr>
          <p:nvPr>
            <p:ph type="dt" sz="half" idx="10"/>
          </p:nvPr>
        </p:nvSpPr>
        <p:spPr/>
        <p:txBody>
          <a:bodyPr/>
          <a:lstStyle>
            <a:lvl1pPr>
              <a:defRPr/>
            </a:lvl1pPr>
          </a:lstStyle>
          <a:p>
            <a:pPr>
              <a:defRPr/>
            </a:pPr>
            <a:fld id="{A0B5786A-EE7A-489F-BD6E-5FCD8098C9BC}" type="datetime1">
              <a:rPr lang="en-US"/>
              <a:pPr>
                <a:defRPr/>
              </a:pPr>
              <a:t>4/22/2015</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Quote Slide">
    <p:spTree>
      <p:nvGrpSpPr>
        <p:cNvPr id="1" name=""/>
        <p:cNvGrpSpPr/>
        <p:nvPr/>
      </p:nvGrpSpPr>
      <p:grpSpPr>
        <a:xfrm>
          <a:off x="0" y="0"/>
          <a:ext cx="0" cy="0"/>
          <a:chOff x="0" y="0"/>
          <a:chExt cx="0" cy="0"/>
        </a:xfrm>
      </p:grpSpPr>
      <p:sp>
        <p:nvSpPr>
          <p:cNvPr id="5" name="Rectangle 42"/>
          <p:cNvSpPr>
            <a:spLocks noChangeArrowheads="1"/>
          </p:cNvSpPr>
          <p:nvPr/>
        </p:nvSpPr>
        <p:spPr bwMode="invGray">
          <a:xfrm>
            <a:off x="0" y="1581150"/>
            <a:ext cx="9144000" cy="3475038"/>
          </a:xfrm>
          <a:prstGeom prst="rect">
            <a:avLst/>
          </a:prstGeom>
          <a:gradFill rotWithShape="1">
            <a:gsLst>
              <a:gs pos="0">
                <a:srgbClr val="98050E"/>
              </a:gs>
              <a:gs pos="100000">
                <a:srgbClr val="D10811"/>
              </a:gs>
            </a:gsLst>
            <a:lin ang="0" scaled="1"/>
          </a:gra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6" name="Rectangle 7"/>
          <p:cNvSpPr>
            <a:spLocks noChangeArrowheads="1"/>
          </p:cNvSpPr>
          <p:nvPr/>
        </p:nvSpPr>
        <p:spPr bwMode="invGray">
          <a:xfrm>
            <a:off x="3159125" y="1581150"/>
            <a:ext cx="304800" cy="246063"/>
          </a:xfrm>
          <a:prstGeom prst="rect">
            <a:avLst/>
          </a:prstGeom>
          <a:solidFill>
            <a:srgbClr val="D10811">
              <a:alpha val="70195"/>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7" name="Rectangle 8"/>
          <p:cNvSpPr>
            <a:spLocks noChangeArrowheads="1"/>
          </p:cNvSpPr>
          <p:nvPr/>
        </p:nvSpPr>
        <p:spPr bwMode="invGray">
          <a:xfrm>
            <a:off x="2843213" y="1581150"/>
            <a:ext cx="304800" cy="246063"/>
          </a:xfrm>
          <a:prstGeom prst="rect">
            <a:avLst/>
          </a:prstGeom>
          <a:solidFill>
            <a:srgbClr val="D10811">
              <a:alpha val="5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8" name="Rectangle 14"/>
          <p:cNvSpPr>
            <a:spLocks noChangeArrowheads="1"/>
          </p:cNvSpPr>
          <p:nvPr/>
        </p:nvSpPr>
        <p:spPr bwMode="invGray">
          <a:xfrm>
            <a:off x="8526463"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9" name="Rectangle 15"/>
          <p:cNvSpPr>
            <a:spLocks noChangeArrowheads="1"/>
          </p:cNvSpPr>
          <p:nvPr/>
        </p:nvSpPr>
        <p:spPr bwMode="invGray">
          <a:xfrm>
            <a:off x="8210550"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0" name="Rectangle 16"/>
          <p:cNvSpPr>
            <a:spLocks noChangeArrowheads="1"/>
          </p:cNvSpPr>
          <p:nvPr/>
        </p:nvSpPr>
        <p:spPr bwMode="invGray">
          <a:xfrm>
            <a:off x="7894638"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1" name="Rectangle 17"/>
          <p:cNvSpPr>
            <a:spLocks noChangeArrowheads="1"/>
          </p:cNvSpPr>
          <p:nvPr/>
        </p:nvSpPr>
        <p:spPr bwMode="invGray">
          <a:xfrm>
            <a:off x="7578725"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2" name="Rectangle 18"/>
          <p:cNvSpPr>
            <a:spLocks noChangeArrowheads="1"/>
          </p:cNvSpPr>
          <p:nvPr/>
        </p:nvSpPr>
        <p:spPr bwMode="invGray">
          <a:xfrm>
            <a:off x="7262813"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3" name="Rectangle 19"/>
          <p:cNvSpPr>
            <a:spLocks noChangeArrowheads="1"/>
          </p:cNvSpPr>
          <p:nvPr/>
        </p:nvSpPr>
        <p:spPr bwMode="invGray">
          <a:xfrm>
            <a:off x="6946900"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4" name="Rectangle 20"/>
          <p:cNvSpPr>
            <a:spLocks noChangeArrowheads="1"/>
          </p:cNvSpPr>
          <p:nvPr/>
        </p:nvSpPr>
        <p:spPr bwMode="invGray">
          <a:xfrm>
            <a:off x="6630988"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5" name="Rectangle 21"/>
          <p:cNvSpPr>
            <a:spLocks noChangeArrowheads="1"/>
          </p:cNvSpPr>
          <p:nvPr/>
        </p:nvSpPr>
        <p:spPr bwMode="invGray">
          <a:xfrm>
            <a:off x="6316663" y="1581150"/>
            <a:ext cx="304800" cy="250825"/>
          </a:xfrm>
          <a:prstGeom prst="rect">
            <a:avLst/>
          </a:prstGeom>
          <a:solidFill>
            <a:srgbClr val="D10811"/>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6" name="Rectangle 22"/>
          <p:cNvSpPr>
            <a:spLocks noChangeArrowheads="1"/>
          </p:cNvSpPr>
          <p:nvPr/>
        </p:nvSpPr>
        <p:spPr bwMode="invGray">
          <a:xfrm>
            <a:off x="6000750"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7" name="Rectangle 23"/>
          <p:cNvSpPr>
            <a:spLocks noChangeArrowheads="1"/>
          </p:cNvSpPr>
          <p:nvPr/>
        </p:nvSpPr>
        <p:spPr bwMode="invGray">
          <a:xfrm>
            <a:off x="5684838"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8" name="Rectangle 24"/>
          <p:cNvSpPr>
            <a:spLocks noChangeArrowheads="1"/>
          </p:cNvSpPr>
          <p:nvPr/>
        </p:nvSpPr>
        <p:spPr bwMode="invGray">
          <a:xfrm>
            <a:off x="5368925" y="1581150"/>
            <a:ext cx="304800" cy="250825"/>
          </a:xfrm>
          <a:prstGeom prst="rect">
            <a:avLst/>
          </a:prstGeom>
          <a:solidFill>
            <a:srgbClr val="D10811">
              <a:alpha val="3803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9" name="Rectangle 26"/>
          <p:cNvSpPr>
            <a:spLocks noChangeArrowheads="1"/>
          </p:cNvSpPr>
          <p:nvPr/>
        </p:nvSpPr>
        <p:spPr bwMode="invGray">
          <a:xfrm>
            <a:off x="4737100"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0" name="Rectangle 27"/>
          <p:cNvSpPr>
            <a:spLocks noChangeArrowheads="1"/>
          </p:cNvSpPr>
          <p:nvPr/>
        </p:nvSpPr>
        <p:spPr bwMode="invGray">
          <a:xfrm>
            <a:off x="4421188" y="1581150"/>
            <a:ext cx="304800" cy="250825"/>
          </a:xfrm>
          <a:prstGeom prst="rect">
            <a:avLst/>
          </a:prstGeom>
          <a:solidFill>
            <a:srgbClr val="D10811">
              <a:alpha val="70195"/>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1" name="Rectangle 301"/>
          <p:cNvSpPr>
            <a:spLocks noChangeArrowheads="1"/>
          </p:cNvSpPr>
          <p:nvPr/>
        </p:nvSpPr>
        <p:spPr bwMode="invGray">
          <a:xfrm>
            <a:off x="3473450" y="4767263"/>
            <a:ext cx="304800" cy="274637"/>
          </a:xfrm>
          <a:prstGeom prst="rect">
            <a:avLst/>
          </a:prstGeom>
          <a:solidFill>
            <a:srgbClr val="D10811">
              <a:alpha val="70195"/>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2" name="Rectangle 302"/>
          <p:cNvSpPr>
            <a:spLocks noChangeArrowheads="1"/>
          </p:cNvSpPr>
          <p:nvPr/>
        </p:nvSpPr>
        <p:spPr bwMode="invGray">
          <a:xfrm>
            <a:off x="3157538" y="4767263"/>
            <a:ext cx="304800" cy="274637"/>
          </a:xfrm>
          <a:prstGeom prst="rect">
            <a:avLst/>
          </a:prstGeom>
          <a:solidFill>
            <a:srgbClr val="D10811">
              <a:alpha val="3803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3" name="Rectangle 304"/>
          <p:cNvSpPr>
            <a:spLocks noChangeArrowheads="1"/>
          </p:cNvSpPr>
          <p:nvPr/>
        </p:nvSpPr>
        <p:spPr bwMode="invGray">
          <a:xfrm>
            <a:off x="2525713" y="4767263"/>
            <a:ext cx="304800" cy="274637"/>
          </a:xfrm>
          <a:prstGeom prst="rect">
            <a:avLst/>
          </a:prstGeom>
          <a:solidFill>
            <a:srgbClr val="D10811">
              <a:alpha val="5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4" name="Rectangle 305"/>
          <p:cNvSpPr>
            <a:spLocks noChangeArrowheads="1"/>
          </p:cNvSpPr>
          <p:nvPr/>
        </p:nvSpPr>
        <p:spPr bwMode="invGray">
          <a:xfrm>
            <a:off x="2209800" y="4767263"/>
            <a:ext cx="304800" cy="274637"/>
          </a:xfrm>
          <a:prstGeom prst="rect">
            <a:avLst/>
          </a:prstGeom>
          <a:solidFill>
            <a:srgbClr val="D10811">
              <a:alpha val="36862"/>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5" name="Rectangle 307"/>
          <p:cNvSpPr>
            <a:spLocks noChangeArrowheads="1"/>
          </p:cNvSpPr>
          <p:nvPr/>
        </p:nvSpPr>
        <p:spPr bwMode="invGray">
          <a:xfrm>
            <a:off x="1579563" y="4767263"/>
            <a:ext cx="304800" cy="274637"/>
          </a:xfrm>
          <a:prstGeom prst="rect">
            <a:avLst/>
          </a:prstGeom>
          <a:solidFill>
            <a:srgbClr val="D10811">
              <a:alpha val="36862"/>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6" name="Rectangle 311"/>
          <p:cNvSpPr>
            <a:spLocks noChangeArrowheads="1"/>
          </p:cNvSpPr>
          <p:nvPr/>
        </p:nvSpPr>
        <p:spPr bwMode="invGray">
          <a:xfrm>
            <a:off x="8524875" y="4767263"/>
            <a:ext cx="304800" cy="274637"/>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7" name="Rectangle 312"/>
          <p:cNvSpPr>
            <a:spLocks noChangeArrowheads="1"/>
          </p:cNvSpPr>
          <p:nvPr/>
        </p:nvSpPr>
        <p:spPr bwMode="invGray">
          <a:xfrm>
            <a:off x="8208963" y="4767263"/>
            <a:ext cx="304800" cy="274637"/>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8" name="Rectangle 314"/>
          <p:cNvSpPr>
            <a:spLocks noChangeArrowheads="1"/>
          </p:cNvSpPr>
          <p:nvPr/>
        </p:nvSpPr>
        <p:spPr bwMode="invGray">
          <a:xfrm>
            <a:off x="7577138" y="4767263"/>
            <a:ext cx="304800" cy="274637"/>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9" name="Rectangle 315"/>
          <p:cNvSpPr>
            <a:spLocks noChangeArrowheads="1"/>
          </p:cNvSpPr>
          <p:nvPr/>
        </p:nvSpPr>
        <p:spPr bwMode="invGray">
          <a:xfrm>
            <a:off x="7261225" y="4767263"/>
            <a:ext cx="304800" cy="274637"/>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30" name="Rectangle 317"/>
          <p:cNvSpPr>
            <a:spLocks noChangeArrowheads="1"/>
          </p:cNvSpPr>
          <p:nvPr/>
        </p:nvSpPr>
        <p:spPr bwMode="invGray">
          <a:xfrm>
            <a:off x="6629400" y="4767263"/>
            <a:ext cx="304800" cy="274637"/>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31" name="Rectangle 318"/>
          <p:cNvSpPr>
            <a:spLocks noChangeArrowheads="1"/>
          </p:cNvSpPr>
          <p:nvPr/>
        </p:nvSpPr>
        <p:spPr bwMode="invGray">
          <a:xfrm>
            <a:off x="6315075" y="4767263"/>
            <a:ext cx="304800" cy="274637"/>
          </a:xfrm>
          <a:prstGeom prst="rect">
            <a:avLst/>
          </a:prstGeom>
          <a:solidFill>
            <a:srgbClr val="D10811"/>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32" name="Rectangle 321"/>
          <p:cNvSpPr>
            <a:spLocks noChangeArrowheads="1"/>
          </p:cNvSpPr>
          <p:nvPr/>
        </p:nvSpPr>
        <p:spPr bwMode="invGray">
          <a:xfrm>
            <a:off x="5367338" y="4767263"/>
            <a:ext cx="304800" cy="274637"/>
          </a:xfrm>
          <a:prstGeom prst="rect">
            <a:avLst/>
          </a:prstGeom>
          <a:solidFill>
            <a:srgbClr val="D10811">
              <a:alpha val="38039"/>
            </a:srgbClr>
          </a:solidFill>
          <a:ln w="9525" algn="ctr">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33" name="Rectangle 323"/>
          <p:cNvSpPr>
            <a:spLocks noChangeArrowheads="1"/>
          </p:cNvSpPr>
          <p:nvPr/>
        </p:nvSpPr>
        <p:spPr bwMode="invGray">
          <a:xfrm>
            <a:off x="4735513" y="4767263"/>
            <a:ext cx="304800" cy="274637"/>
          </a:xfrm>
          <a:prstGeom prst="rect">
            <a:avLst/>
          </a:prstGeom>
          <a:solidFill>
            <a:srgbClr val="D10811">
              <a:alpha val="38039"/>
            </a:srgbClr>
          </a:solidFill>
          <a:ln w="9525" algn="ctr">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34" name="Rectangle 33"/>
          <p:cNvSpPr/>
          <p:nvPr/>
        </p:nvSpPr>
        <p:spPr bwMode="white">
          <a:xfrm>
            <a:off x="0" y="1847850"/>
            <a:ext cx="9144000" cy="2925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5" name="Group 818"/>
          <p:cNvGrpSpPr>
            <a:grpSpLocks/>
          </p:cNvGrpSpPr>
          <p:nvPr/>
        </p:nvGrpSpPr>
        <p:grpSpPr bwMode="auto">
          <a:xfrm>
            <a:off x="7472363" y="701675"/>
            <a:ext cx="1111250" cy="314325"/>
            <a:chOff x="3063" y="4976"/>
            <a:chExt cx="2916" cy="828"/>
          </a:xfrm>
        </p:grpSpPr>
        <p:sp>
          <p:nvSpPr>
            <p:cNvPr id="36" name="Freeform 819"/>
            <p:cNvSpPr>
              <a:spLocks/>
            </p:cNvSpPr>
            <p:nvPr/>
          </p:nvSpPr>
          <p:spPr bwMode="black">
            <a:xfrm>
              <a:off x="5308" y="4976"/>
              <a:ext cx="671" cy="606"/>
            </a:xfrm>
            <a:custGeom>
              <a:avLst/>
              <a:gdLst>
                <a:gd name="T0" fmla="*/ 199 w 672"/>
                <a:gd name="T1" fmla="*/ 433 h 606"/>
                <a:gd name="T2" fmla="*/ 399 w 672"/>
                <a:gd name="T3" fmla="*/ 433 h 606"/>
                <a:gd name="T4" fmla="*/ 430 w 672"/>
                <a:gd name="T5" fmla="*/ 512 h 606"/>
                <a:gd name="T6" fmla="*/ 161 w 672"/>
                <a:gd name="T7" fmla="*/ 512 h 606"/>
                <a:gd name="T8" fmla="*/ 117 w 672"/>
                <a:gd name="T9" fmla="*/ 606 h 606"/>
                <a:gd name="T10" fmla="*/ 0 w 672"/>
                <a:gd name="T11" fmla="*/ 606 h 606"/>
                <a:gd name="T12" fmla="*/ 294 w 672"/>
                <a:gd name="T13" fmla="*/ 0 h 606"/>
                <a:gd name="T14" fmla="*/ 375 w 672"/>
                <a:gd name="T15" fmla="*/ 0 h 606"/>
                <a:gd name="T16" fmla="*/ 672 w 672"/>
                <a:gd name="T17" fmla="*/ 606 h 606"/>
                <a:gd name="T18" fmla="*/ 552 w 672"/>
                <a:gd name="T19" fmla="*/ 606 h 606"/>
                <a:gd name="T20" fmla="*/ 337 w 672"/>
                <a:gd name="T21" fmla="*/ 138 h 606"/>
                <a:gd name="T22" fmla="*/ 199 w 672"/>
                <a:gd name="T23" fmla="*/ 433 h 606"/>
                <a:gd name="T24" fmla="*/ 199 w 672"/>
                <a:gd name="T25" fmla="*/ 433 h 606"/>
                <a:gd name="T26" fmla="*/ 199 w 672"/>
                <a:gd name="T27" fmla="*/ 433 h 6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6"/>
                <a:gd name="T44" fmla="*/ 672 w 672"/>
                <a:gd name="T45" fmla="*/ 606 h 6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6">
                  <a:moveTo>
                    <a:pt x="199" y="433"/>
                  </a:moveTo>
                  <a:lnTo>
                    <a:pt x="399" y="433"/>
                  </a:lnTo>
                  <a:lnTo>
                    <a:pt x="430" y="512"/>
                  </a:lnTo>
                  <a:lnTo>
                    <a:pt x="161" y="512"/>
                  </a:lnTo>
                  <a:lnTo>
                    <a:pt x="117" y="606"/>
                  </a:lnTo>
                  <a:lnTo>
                    <a:pt x="0" y="606"/>
                  </a:lnTo>
                  <a:lnTo>
                    <a:pt x="294" y="0"/>
                  </a:lnTo>
                  <a:lnTo>
                    <a:pt x="375" y="0"/>
                  </a:lnTo>
                  <a:lnTo>
                    <a:pt x="672" y="606"/>
                  </a:lnTo>
                  <a:lnTo>
                    <a:pt x="552" y="606"/>
                  </a:lnTo>
                  <a:lnTo>
                    <a:pt x="337" y="138"/>
                  </a:lnTo>
                  <a:lnTo>
                    <a:pt x="199" y="433"/>
                  </a:lnTo>
                  <a:close/>
                </a:path>
              </a:pathLst>
            </a:custGeom>
            <a:solidFill>
              <a:srgbClr val="CC0000"/>
            </a:solidFill>
            <a:ln w="9525">
              <a:noFill/>
              <a:round/>
              <a:headEnd/>
              <a:tailEnd/>
            </a:ln>
          </p:spPr>
          <p:txBody>
            <a:bodyPr/>
            <a:lstStyle/>
            <a:p>
              <a:pPr fontAlgn="auto">
                <a:spcBef>
                  <a:spcPts val="0"/>
                </a:spcBef>
                <a:spcAft>
                  <a:spcPts val="0"/>
                </a:spcAft>
                <a:defRPr/>
              </a:pPr>
              <a:endParaRPr lang="en-US">
                <a:latin typeface="+mn-lt"/>
              </a:endParaRPr>
            </a:p>
          </p:txBody>
        </p:sp>
        <p:sp>
          <p:nvSpPr>
            <p:cNvPr id="37" name="Freeform 820"/>
            <p:cNvSpPr>
              <a:spLocks/>
            </p:cNvSpPr>
            <p:nvPr/>
          </p:nvSpPr>
          <p:spPr bwMode="black">
            <a:xfrm>
              <a:off x="3063" y="4980"/>
              <a:ext cx="671" cy="602"/>
            </a:xfrm>
            <a:custGeom>
              <a:avLst/>
              <a:gdLst>
                <a:gd name="T0" fmla="*/ 199 w 672"/>
                <a:gd name="T1" fmla="*/ 430 h 600"/>
                <a:gd name="T2" fmla="*/ 399 w 672"/>
                <a:gd name="T3" fmla="*/ 430 h 600"/>
                <a:gd name="T4" fmla="*/ 434 w 672"/>
                <a:gd name="T5" fmla="*/ 507 h 600"/>
                <a:gd name="T6" fmla="*/ 165 w 672"/>
                <a:gd name="T7" fmla="*/ 507 h 600"/>
                <a:gd name="T8" fmla="*/ 122 w 672"/>
                <a:gd name="T9" fmla="*/ 600 h 600"/>
                <a:gd name="T10" fmla="*/ 0 w 672"/>
                <a:gd name="T11" fmla="*/ 600 h 600"/>
                <a:gd name="T12" fmla="*/ 298 w 672"/>
                <a:gd name="T13" fmla="*/ 0 h 600"/>
                <a:gd name="T14" fmla="*/ 380 w 672"/>
                <a:gd name="T15" fmla="*/ 0 h 600"/>
                <a:gd name="T16" fmla="*/ 672 w 672"/>
                <a:gd name="T17" fmla="*/ 600 h 600"/>
                <a:gd name="T18" fmla="*/ 555 w 672"/>
                <a:gd name="T19" fmla="*/ 600 h 600"/>
                <a:gd name="T20" fmla="*/ 337 w 672"/>
                <a:gd name="T21" fmla="*/ 135 h 600"/>
                <a:gd name="T22" fmla="*/ 199 w 672"/>
                <a:gd name="T23" fmla="*/ 430 h 600"/>
                <a:gd name="T24" fmla="*/ 199 w 672"/>
                <a:gd name="T25" fmla="*/ 430 h 600"/>
                <a:gd name="T26" fmla="*/ 199 w 672"/>
                <a:gd name="T27" fmla="*/ 430 h 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0"/>
                <a:gd name="T44" fmla="*/ 672 w 672"/>
                <a:gd name="T45" fmla="*/ 600 h 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0">
                  <a:moveTo>
                    <a:pt x="199" y="430"/>
                  </a:moveTo>
                  <a:lnTo>
                    <a:pt x="399" y="430"/>
                  </a:lnTo>
                  <a:lnTo>
                    <a:pt x="434" y="507"/>
                  </a:lnTo>
                  <a:lnTo>
                    <a:pt x="165" y="507"/>
                  </a:lnTo>
                  <a:lnTo>
                    <a:pt x="122" y="600"/>
                  </a:lnTo>
                  <a:lnTo>
                    <a:pt x="0" y="600"/>
                  </a:lnTo>
                  <a:lnTo>
                    <a:pt x="298" y="0"/>
                  </a:lnTo>
                  <a:lnTo>
                    <a:pt x="380" y="0"/>
                  </a:lnTo>
                  <a:lnTo>
                    <a:pt x="672" y="600"/>
                  </a:lnTo>
                  <a:lnTo>
                    <a:pt x="555" y="600"/>
                  </a:lnTo>
                  <a:lnTo>
                    <a:pt x="337" y="135"/>
                  </a:lnTo>
                  <a:lnTo>
                    <a:pt x="199" y="430"/>
                  </a:lnTo>
                  <a:close/>
                </a:path>
              </a:pathLst>
            </a:custGeom>
            <a:solidFill>
              <a:srgbClr val="CC0000"/>
            </a:solidFill>
            <a:ln w="9525">
              <a:noFill/>
              <a:round/>
              <a:headEnd/>
              <a:tailEnd/>
            </a:ln>
          </p:spPr>
          <p:txBody>
            <a:bodyPr/>
            <a:lstStyle/>
            <a:p>
              <a:pPr fontAlgn="auto">
                <a:spcBef>
                  <a:spcPts val="0"/>
                </a:spcBef>
                <a:spcAft>
                  <a:spcPts val="0"/>
                </a:spcAft>
                <a:defRPr/>
              </a:pPr>
              <a:endParaRPr lang="en-US">
                <a:latin typeface="+mn-lt"/>
              </a:endParaRPr>
            </a:p>
          </p:txBody>
        </p:sp>
        <p:sp>
          <p:nvSpPr>
            <p:cNvPr id="38" name="Freeform 821"/>
            <p:cNvSpPr>
              <a:spLocks/>
            </p:cNvSpPr>
            <p:nvPr/>
          </p:nvSpPr>
          <p:spPr bwMode="black">
            <a:xfrm>
              <a:off x="4179" y="4980"/>
              <a:ext cx="671" cy="602"/>
            </a:xfrm>
            <a:custGeom>
              <a:avLst/>
              <a:gdLst>
                <a:gd name="T0" fmla="*/ 199 w 672"/>
                <a:gd name="T1" fmla="*/ 430 h 600"/>
                <a:gd name="T2" fmla="*/ 402 w 672"/>
                <a:gd name="T3" fmla="*/ 430 h 600"/>
                <a:gd name="T4" fmla="*/ 434 w 672"/>
                <a:gd name="T5" fmla="*/ 507 h 600"/>
                <a:gd name="T6" fmla="*/ 164 w 672"/>
                <a:gd name="T7" fmla="*/ 507 h 600"/>
                <a:gd name="T8" fmla="*/ 121 w 672"/>
                <a:gd name="T9" fmla="*/ 600 h 600"/>
                <a:gd name="T10" fmla="*/ 0 w 672"/>
                <a:gd name="T11" fmla="*/ 600 h 600"/>
                <a:gd name="T12" fmla="*/ 297 w 672"/>
                <a:gd name="T13" fmla="*/ 0 h 600"/>
                <a:gd name="T14" fmla="*/ 379 w 672"/>
                <a:gd name="T15" fmla="*/ 0 h 600"/>
                <a:gd name="T16" fmla="*/ 672 w 672"/>
                <a:gd name="T17" fmla="*/ 600 h 600"/>
                <a:gd name="T18" fmla="*/ 555 w 672"/>
                <a:gd name="T19" fmla="*/ 600 h 600"/>
                <a:gd name="T20" fmla="*/ 336 w 672"/>
                <a:gd name="T21" fmla="*/ 135 h 600"/>
                <a:gd name="T22" fmla="*/ 199 w 672"/>
                <a:gd name="T23" fmla="*/ 430 h 600"/>
                <a:gd name="T24" fmla="*/ 199 w 672"/>
                <a:gd name="T25" fmla="*/ 430 h 600"/>
                <a:gd name="T26" fmla="*/ 199 w 672"/>
                <a:gd name="T27" fmla="*/ 430 h 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0"/>
                <a:gd name="T44" fmla="*/ 672 w 672"/>
                <a:gd name="T45" fmla="*/ 600 h 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0">
                  <a:moveTo>
                    <a:pt x="199" y="430"/>
                  </a:moveTo>
                  <a:lnTo>
                    <a:pt x="402" y="430"/>
                  </a:lnTo>
                  <a:lnTo>
                    <a:pt x="434" y="507"/>
                  </a:lnTo>
                  <a:lnTo>
                    <a:pt x="164" y="507"/>
                  </a:lnTo>
                  <a:lnTo>
                    <a:pt x="121" y="600"/>
                  </a:lnTo>
                  <a:lnTo>
                    <a:pt x="0" y="600"/>
                  </a:lnTo>
                  <a:lnTo>
                    <a:pt x="297" y="0"/>
                  </a:lnTo>
                  <a:lnTo>
                    <a:pt x="379" y="0"/>
                  </a:lnTo>
                  <a:lnTo>
                    <a:pt x="672" y="600"/>
                  </a:lnTo>
                  <a:lnTo>
                    <a:pt x="555" y="600"/>
                  </a:lnTo>
                  <a:lnTo>
                    <a:pt x="336" y="135"/>
                  </a:lnTo>
                  <a:lnTo>
                    <a:pt x="199" y="430"/>
                  </a:lnTo>
                  <a:close/>
                </a:path>
              </a:pathLst>
            </a:custGeom>
            <a:solidFill>
              <a:srgbClr val="CC0000"/>
            </a:solidFill>
            <a:ln w="9525">
              <a:noFill/>
              <a:round/>
              <a:headEnd/>
              <a:tailEnd/>
            </a:ln>
          </p:spPr>
          <p:txBody>
            <a:bodyPr/>
            <a:lstStyle/>
            <a:p>
              <a:pPr fontAlgn="auto">
                <a:spcBef>
                  <a:spcPts val="0"/>
                </a:spcBef>
                <a:spcAft>
                  <a:spcPts val="0"/>
                </a:spcAft>
                <a:defRPr/>
              </a:pPr>
              <a:endParaRPr lang="en-US">
                <a:latin typeface="+mn-lt"/>
              </a:endParaRPr>
            </a:p>
          </p:txBody>
        </p:sp>
        <p:sp>
          <p:nvSpPr>
            <p:cNvPr id="39" name="Freeform 822"/>
            <p:cNvSpPr>
              <a:spLocks/>
            </p:cNvSpPr>
            <p:nvPr/>
          </p:nvSpPr>
          <p:spPr bwMode="black">
            <a:xfrm>
              <a:off x="3625" y="4976"/>
              <a:ext cx="667" cy="606"/>
            </a:xfrm>
            <a:custGeom>
              <a:avLst/>
              <a:gdLst>
                <a:gd name="T0" fmla="*/ 0 w 666"/>
                <a:gd name="T1" fmla="*/ 0 h 606"/>
                <a:gd name="T2" fmla="*/ 291 w 666"/>
                <a:gd name="T3" fmla="*/ 606 h 606"/>
                <a:gd name="T4" fmla="*/ 298 w 666"/>
                <a:gd name="T5" fmla="*/ 606 h 606"/>
                <a:gd name="T6" fmla="*/ 369 w 666"/>
                <a:gd name="T7" fmla="*/ 606 h 606"/>
                <a:gd name="T8" fmla="*/ 376 w 666"/>
                <a:gd name="T9" fmla="*/ 606 h 606"/>
                <a:gd name="T10" fmla="*/ 666 w 666"/>
                <a:gd name="T11" fmla="*/ 0 h 606"/>
                <a:gd name="T12" fmla="*/ 550 w 666"/>
                <a:gd name="T13" fmla="*/ 0 h 606"/>
                <a:gd name="T14" fmla="*/ 334 w 666"/>
                <a:gd name="T15" fmla="*/ 477 h 606"/>
                <a:gd name="T16" fmla="*/ 117 w 666"/>
                <a:gd name="T17" fmla="*/ 0 h 606"/>
                <a:gd name="T18" fmla="*/ 0 w 666"/>
                <a:gd name="T19" fmla="*/ 0 h 606"/>
                <a:gd name="T20" fmla="*/ 0 w 666"/>
                <a:gd name="T21" fmla="*/ 0 h 606"/>
                <a:gd name="T22" fmla="*/ 0 w 666"/>
                <a:gd name="T23" fmla="*/ 0 h 6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6"/>
                <a:gd name="T37" fmla="*/ 0 h 606"/>
                <a:gd name="T38" fmla="*/ 666 w 666"/>
                <a:gd name="T39" fmla="*/ 606 h 6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6" h="606">
                  <a:moveTo>
                    <a:pt x="0" y="0"/>
                  </a:moveTo>
                  <a:lnTo>
                    <a:pt x="291" y="606"/>
                  </a:lnTo>
                  <a:lnTo>
                    <a:pt x="298" y="606"/>
                  </a:lnTo>
                  <a:lnTo>
                    <a:pt x="369" y="606"/>
                  </a:lnTo>
                  <a:lnTo>
                    <a:pt x="376" y="606"/>
                  </a:lnTo>
                  <a:lnTo>
                    <a:pt x="666" y="0"/>
                  </a:lnTo>
                  <a:lnTo>
                    <a:pt x="550" y="0"/>
                  </a:lnTo>
                  <a:lnTo>
                    <a:pt x="334" y="477"/>
                  </a:lnTo>
                  <a:lnTo>
                    <a:pt x="117" y="0"/>
                  </a:lnTo>
                  <a:lnTo>
                    <a:pt x="0" y="0"/>
                  </a:lnTo>
                  <a:close/>
                </a:path>
              </a:pathLst>
            </a:custGeom>
            <a:solidFill>
              <a:srgbClr val="CC0000"/>
            </a:solidFill>
            <a:ln w="9525">
              <a:noFill/>
              <a:round/>
              <a:headEnd/>
              <a:tailEnd/>
            </a:ln>
          </p:spPr>
          <p:txBody>
            <a:bodyPr/>
            <a:lstStyle/>
            <a:p>
              <a:pPr fontAlgn="auto">
                <a:spcBef>
                  <a:spcPts val="0"/>
                </a:spcBef>
                <a:spcAft>
                  <a:spcPts val="0"/>
                </a:spcAft>
                <a:defRPr/>
              </a:pPr>
              <a:endParaRPr lang="en-US">
                <a:latin typeface="+mn-lt"/>
              </a:endParaRPr>
            </a:p>
          </p:txBody>
        </p:sp>
        <p:sp>
          <p:nvSpPr>
            <p:cNvPr id="40" name="Freeform 823"/>
            <p:cNvSpPr>
              <a:spLocks/>
            </p:cNvSpPr>
            <p:nvPr/>
          </p:nvSpPr>
          <p:spPr bwMode="black">
            <a:xfrm>
              <a:off x="4754" y="4976"/>
              <a:ext cx="667" cy="828"/>
            </a:xfrm>
            <a:custGeom>
              <a:avLst/>
              <a:gdLst>
                <a:gd name="T0" fmla="*/ 264 w 666"/>
                <a:gd name="T1" fmla="*/ 828 h 828"/>
                <a:gd name="T2" fmla="*/ 666 w 666"/>
                <a:gd name="T3" fmla="*/ 0 h 828"/>
                <a:gd name="T4" fmla="*/ 546 w 666"/>
                <a:gd name="T5" fmla="*/ 0 h 828"/>
                <a:gd name="T6" fmla="*/ 325 w 666"/>
                <a:gd name="T7" fmla="*/ 482 h 828"/>
                <a:gd name="T8" fmla="*/ 115 w 666"/>
                <a:gd name="T9" fmla="*/ 0 h 828"/>
                <a:gd name="T10" fmla="*/ 0 w 666"/>
                <a:gd name="T11" fmla="*/ 0 h 828"/>
                <a:gd name="T12" fmla="*/ 264 w 666"/>
                <a:gd name="T13" fmla="*/ 603 h 828"/>
                <a:gd name="T14" fmla="*/ 151 w 666"/>
                <a:gd name="T15" fmla="*/ 828 h 828"/>
                <a:gd name="T16" fmla="*/ 264 w 666"/>
                <a:gd name="T17" fmla="*/ 828 h 828"/>
                <a:gd name="T18" fmla="*/ 264 w 666"/>
                <a:gd name="T19" fmla="*/ 828 h 828"/>
                <a:gd name="T20" fmla="*/ 264 w 666"/>
                <a:gd name="T21" fmla="*/ 828 h 8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6"/>
                <a:gd name="T34" fmla="*/ 0 h 828"/>
                <a:gd name="T35" fmla="*/ 666 w 666"/>
                <a:gd name="T36" fmla="*/ 828 h 8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6" h="828">
                  <a:moveTo>
                    <a:pt x="264" y="828"/>
                  </a:moveTo>
                  <a:lnTo>
                    <a:pt x="666" y="0"/>
                  </a:lnTo>
                  <a:lnTo>
                    <a:pt x="546" y="0"/>
                  </a:lnTo>
                  <a:lnTo>
                    <a:pt x="325" y="482"/>
                  </a:lnTo>
                  <a:lnTo>
                    <a:pt x="115" y="0"/>
                  </a:lnTo>
                  <a:lnTo>
                    <a:pt x="0" y="0"/>
                  </a:lnTo>
                  <a:lnTo>
                    <a:pt x="264" y="603"/>
                  </a:lnTo>
                  <a:lnTo>
                    <a:pt x="151" y="828"/>
                  </a:lnTo>
                  <a:lnTo>
                    <a:pt x="264" y="828"/>
                  </a:lnTo>
                  <a:close/>
                </a:path>
              </a:pathLst>
            </a:custGeom>
            <a:solidFill>
              <a:srgbClr val="CC0000"/>
            </a:solidFill>
            <a:ln w="9525">
              <a:noFill/>
              <a:round/>
              <a:headEnd/>
              <a:tailEnd/>
            </a:ln>
          </p:spPr>
          <p:txBody>
            <a:bodyPr/>
            <a:lstStyle/>
            <a:p>
              <a:pPr fontAlgn="auto">
                <a:spcBef>
                  <a:spcPts val="0"/>
                </a:spcBef>
                <a:spcAft>
                  <a:spcPts val="0"/>
                </a:spcAft>
                <a:defRPr/>
              </a:pPr>
              <a:endParaRPr lang="en-US">
                <a:latin typeface="+mn-lt"/>
              </a:endParaRPr>
            </a:p>
          </p:txBody>
        </p:sp>
      </p:grpSp>
      <p:sp>
        <p:nvSpPr>
          <p:cNvPr id="41" name="TextBox 40"/>
          <p:cNvSpPr txBox="1"/>
          <p:nvPr/>
        </p:nvSpPr>
        <p:spPr>
          <a:xfrm>
            <a:off x="8377238" y="6565900"/>
            <a:ext cx="309562" cy="203200"/>
          </a:xfrm>
          <a:prstGeom prst="rect">
            <a:avLst/>
          </a:prstGeom>
          <a:noFill/>
        </p:spPr>
        <p:txBody>
          <a:bodyPr wrap="none" anchor="ctr">
            <a:spAutoFit/>
          </a:bodyPr>
          <a:lstStyle/>
          <a:p>
            <a:pPr algn="r" fontAlgn="auto">
              <a:lnSpc>
                <a:spcPct val="90000"/>
              </a:lnSpc>
              <a:spcBef>
                <a:spcPts val="0"/>
              </a:spcBef>
              <a:spcAft>
                <a:spcPts val="0"/>
              </a:spcAft>
              <a:defRPr/>
            </a:pPr>
            <a:fld id="{9BD790E0-83F8-4905-81B5-F0909A85648A}" type="slidenum">
              <a:rPr lang="en-US" sz="800">
                <a:solidFill>
                  <a:srgbClr val="8F8F8F"/>
                </a:solidFill>
                <a:latin typeface="+mn-lt"/>
              </a:rPr>
              <a:pPr algn="r" fontAlgn="auto">
                <a:lnSpc>
                  <a:spcPct val="90000"/>
                </a:lnSpc>
                <a:spcBef>
                  <a:spcPts val="0"/>
                </a:spcBef>
                <a:spcAft>
                  <a:spcPts val="0"/>
                </a:spcAft>
                <a:defRPr/>
              </a:pPr>
              <a:t>‹#›</a:t>
            </a:fld>
            <a:endParaRPr lang="en-US" sz="800" dirty="0">
              <a:solidFill>
                <a:srgbClr val="8F8F8F"/>
              </a:solidFill>
              <a:latin typeface="+mn-lt"/>
            </a:endParaRPr>
          </a:p>
        </p:txBody>
      </p:sp>
      <p:sp>
        <p:nvSpPr>
          <p:cNvPr id="42" name="TextBox 41"/>
          <p:cNvSpPr txBox="1"/>
          <p:nvPr/>
        </p:nvSpPr>
        <p:spPr>
          <a:xfrm>
            <a:off x="457200" y="6537325"/>
            <a:ext cx="1912938" cy="203200"/>
          </a:xfrm>
          <a:prstGeom prst="rect">
            <a:avLst/>
          </a:prstGeom>
          <a:noFill/>
        </p:spPr>
        <p:txBody>
          <a:bodyPr wrap="none" anchor="ctr">
            <a:spAutoFit/>
          </a:bodyPr>
          <a:lstStyle/>
          <a:p>
            <a:pPr fontAlgn="auto">
              <a:lnSpc>
                <a:spcPct val="90000"/>
              </a:lnSpc>
              <a:spcBef>
                <a:spcPts val="0"/>
              </a:spcBef>
              <a:spcAft>
                <a:spcPts val="0"/>
              </a:spcAft>
              <a:defRPr/>
            </a:pPr>
            <a:r>
              <a:rPr lang="en-US" sz="800" dirty="0">
                <a:solidFill>
                  <a:srgbClr val="8F8F8F"/>
                </a:solidFill>
                <a:latin typeface="+mn-lt"/>
              </a:rPr>
              <a:t>© </a:t>
            </a:r>
            <a:r>
              <a:rPr lang="en-US" sz="800" dirty="0" smtClean="0">
                <a:solidFill>
                  <a:srgbClr val="8F8F8F"/>
                </a:solidFill>
                <a:latin typeface="+mn-lt"/>
              </a:rPr>
              <a:t>2015 </a:t>
            </a:r>
            <a:r>
              <a:rPr lang="en-US" sz="800" dirty="0">
                <a:solidFill>
                  <a:srgbClr val="8F8F8F"/>
                </a:solidFill>
                <a:latin typeface="+mn-lt"/>
              </a:rPr>
              <a:t>Avaya Inc. All rights reserved.</a:t>
            </a:r>
          </a:p>
        </p:txBody>
      </p:sp>
      <p:sp>
        <p:nvSpPr>
          <p:cNvPr id="2" name="Title 1"/>
          <p:cNvSpPr>
            <a:spLocks noGrp="1"/>
          </p:cNvSpPr>
          <p:nvPr>
            <p:ph type="title"/>
          </p:nvPr>
        </p:nvSpPr>
        <p:spPr>
          <a:xfrm>
            <a:off x="1447800" y="2130552"/>
            <a:ext cx="6745224" cy="2029968"/>
          </a:xfrm>
        </p:spPr>
        <p:txBody>
          <a:bodyPr anchor="ctr"/>
          <a:lstStyle>
            <a:lvl1pPr algn="r">
              <a:defRPr sz="2800" b="0" i="0" cap="none" baseline="0">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1447800" y="5357611"/>
            <a:ext cx="6745224" cy="476519"/>
          </a:xfrm>
        </p:spPr>
        <p:txBody>
          <a:bodyPr anchor="b">
            <a:noAutofit/>
          </a:bodyPr>
          <a:lstStyle>
            <a:lvl1pPr marL="0" indent="0" algn="r">
              <a:lnSpc>
                <a:spcPct val="90000"/>
              </a:lnSpc>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8" name="Text Placeholder 2"/>
          <p:cNvSpPr>
            <a:spLocks noGrp="1"/>
          </p:cNvSpPr>
          <p:nvPr>
            <p:ph type="body" idx="13"/>
          </p:nvPr>
        </p:nvSpPr>
        <p:spPr>
          <a:xfrm>
            <a:off x="1447800" y="5841642"/>
            <a:ext cx="6745224" cy="381000"/>
          </a:xfrm>
        </p:spPr>
        <p:txBody>
          <a:bodyPr>
            <a:normAutofit/>
          </a:bodyPr>
          <a:lstStyle>
            <a:lvl1pPr marL="0" indent="0" algn="r">
              <a:lnSpc>
                <a:spcPct val="90000"/>
              </a:lnSpc>
              <a:spcBef>
                <a:spcPts val="0"/>
              </a:spcBef>
              <a:buNone/>
              <a:defRPr sz="2000" i="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3" name="Date Placeholder 3"/>
          <p:cNvSpPr>
            <a:spLocks noGrp="1"/>
          </p:cNvSpPr>
          <p:nvPr>
            <p:ph type="dt" sz="half" idx="14"/>
          </p:nvPr>
        </p:nvSpPr>
        <p:spPr/>
        <p:txBody>
          <a:bodyPr/>
          <a:lstStyle>
            <a:lvl1pPr>
              <a:defRPr/>
            </a:lvl1pPr>
          </a:lstStyle>
          <a:p>
            <a:pPr>
              <a:defRPr/>
            </a:pPr>
            <a:fld id="{C2475694-1621-44E3-88A2-A1A5EEBCFCAD}" type="datetime1">
              <a:rPr lang="en-US"/>
              <a:pPr>
                <a:defRPr/>
              </a:pPr>
              <a:t>4/22/2015</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7244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7244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C5EDEAC-8599-4076-A83E-D5307EF1D4A5}" type="datetime1">
              <a:rPr lang="en-US"/>
              <a:pPr>
                <a:defRPr/>
              </a:pPr>
              <a:t>4/22/2015</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47800"/>
            <a:ext cx="4040188" cy="750888"/>
          </a:xfrm>
        </p:spPr>
        <p:txBody>
          <a:bodyPr anchor="b">
            <a:norm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286000"/>
            <a:ext cx="4040188" cy="3886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447800"/>
            <a:ext cx="4041775" cy="750888"/>
          </a:xfrm>
        </p:spPr>
        <p:txBody>
          <a:bodyPr anchor="b">
            <a:norm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86000"/>
            <a:ext cx="4041775" cy="3886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7F0085F-EA51-4D95-9CA8-D16795F8B7EC}" type="datetime1">
              <a:rPr lang="en-US"/>
              <a:pPr>
                <a:defRPr/>
              </a:pPr>
              <a:t>4/22/2015</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D756E62-0C45-4998-812E-87FC982C523B}" type="datetime1">
              <a:rPr lang="en-US"/>
              <a:pPr>
                <a:defRPr/>
              </a:pPr>
              <a:t>4/22/2015</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457200" y="1295400"/>
            <a:ext cx="8229600" cy="457200"/>
          </a:xfrm>
        </p:spPr>
        <p:txBody>
          <a:bodyPr>
            <a:normAutofit/>
          </a:bodyPr>
          <a:lstStyle>
            <a:lvl1pPr marL="0" indent="0">
              <a:spcBef>
                <a:spcPts val="0"/>
              </a:spcBef>
              <a:buNone/>
              <a:defRPr sz="2200">
                <a:solidFill>
                  <a:schemeClr val="accent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smtClean="0"/>
              <a:t>Click to edit Master text styles</a:t>
            </a:r>
          </a:p>
        </p:txBody>
      </p:sp>
      <p:sp>
        <p:nvSpPr>
          <p:cNvPr id="4" name="Date Placeholder 3"/>
          <p:cNvSpPr>
            <a:spLocks noGrp="1"/>
          </p:cNvSpPr>
          <p:nvPr>
            <p:ph type="dt" sz="half" idx="14"/>
          </p:nvPr>
        </p:nvSpPr>
        <p:spPr/>
        <p:txBody>
          <a:bodyPr/>
          <a:lstStyle>
            <a:lvl1pPr>
              <a:defRPr/>
            </a:lvl1pPr>
          </a:lstStyle>
          <a:p>
            <a:pPr>
              <a:defRPr/>
            </a:pPr>
            <a:fld id="{A2699836-8E3E-45FF-B350-270FF7EE3B1B}" type="datetime1">
              <a:rPr lang="en-US"/>
              <a:pPr>
                <a:defRPr/>
              </a:pPr>
              <a:t>4/22/2015</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invGray">
          <a:xfrm>
            <a:off x="0" y="-7938"/>
            <a:ext cx="9144000" cy="366713"/>
          </a:xfrm>
          <a:prstGeom prst="rect">
            <a:avLst/>
          </a:prstGeom>
          <a:gradFill rotWithShape="1">
            <a:gsLst>
              <a:gs pos="0">
                <a:srgbClr val="91050F">
                  <a:alpha val="76000"/>
                </a:srgbClr>
              </a:gs>
              <a:gs pos="100000">
                <a:srgbClr val="D10811"/>
              </a:gs>
            </a:gsLst>
            <a:lin ang="0" scaled="1"/>
          </a:gradFill>
          <a:ln w="9525">
            <a:noFill/>
            <a:miter lim="800000"/>
            <a:headEnd/>
            <a:tailEnd/>
          </a:ln>
        </p:spPr>
        <p:txBody>
          <a:bodyPr wrap="none" anchor="ctr"/>
          <a:lstStyle/>
          <a:p>
            <a:pPr fontAlgn="auto">
              <a:spcBef>
                <a:spcPts val="0"/>
              </a:spcBef>
              <a:spcAft>
                <a:spcPts val="0"/>
              </a:spcAft>
              <a:defRPr/>
            </a:pPr>
            <a:endParaRPr lang="en-US"/>
          </a:p>
        </p:txBody>
      </p:sp>
      <p:sp>
        <p:nvSpPr>
          <p:cNvPr id="9" name="Rectangle 68"/>
          <p:cNvSpPr>
            <a:spLocks noChangeArrowheads="1"/>
          </p:cNvSpPr>
          <p:nvPr/>
        </p:nvSpPr>
        <p:spPr bwMode="invGray">
          <a:xfrm>
            <a:off x="5662613" y="-7938"/>
            <a:ext cx="390525" cy="365126"/>
          </a:xfrm>
          <a:prstGeom prst="rect">
            <a:avLst/>
          </a:prstGeom>
          <a:solidFill>
            <a:schemeClr val="accent1">
              <a:lumMod val="60000"/>
              <a:lumOff val="40000"/>
            </a:schemeClr>
          </a:solidFill>
          <a:ln w="9525">
            <a:noFill/>
            <a:miter lim="800000"/>
            <a:headEnd/>
            <a:tailEnd/>
          </a:ln>
        </p:spPr>
        <p:txBody>
          <a:bodyPr wrap="none" anchor="ctr"/>
          <a:lstStyle/>
          <a:p>
            <a:pPr fontAlgn="auto">
              <a:spcBef>
                <a:spcPts val="0"/>
              </a:spcBef>
              <a:spcAft>
                <a:spcPts val="0"/>
              </a:spcAft>
              <a:defRPr/>
            </a:pPr>
            <a:endParaRPr lang="en-US" kern="0">
              <a:solidFill>
                <a:sysClr val="windowText" lastClr="000000"/>
              </a:solidFill>
            </a:endParaRPr>
          </a:p>
        </p:txBody>
      </p:sp>
      <p:sp>
        <p:nvSpPr>
          <p:cNvPr id="10" name="Rectangle 69"/>
          <p:cNvSpPr>
            <a:spLocks noChangeArrowheads="1"/>
          </p:cNvSpPr>
          <p:nvPr/>
        </p:nvSpPr>
        <p:spPr bwMode="invGray">
          <a:xfrm>
            <a:off x="5257800" y="-7938"/>
            <a:ext cx="390525" cy="365126"/>
          </a:xfrm>
          <a:prstGeom prst="rect">
            <a:avLst/>
          </a:prstGeom>
          <a:solidFill>
            <a:schemeClr val="accent1">
              <a:lumMod val="60000"/>
              <a:lumOff val="40000"/>
            </a:schemeClr>
          </a:solidFill>
          <a:ln w="9525">
            <a:noFill/>
            <a:miter lim="800000"/>
            <a:headEnd/>
            <a:tailEnd/>
          </a:ln>
        </p:spPr>
        <p:txBody>
          <a:bodyPr wrap="none" anchor="ctr"/>
          <a:lstStyle/>
          <a:p>
            <a:pPr fontAlgn="auto">
              <a:spcBef>
                <a:spcPts val="0"/>
              </a:spcBef>
              <a:spcAft>
                <a:spcPts val="0"/>
              </a:spcAft>
              <a:defRPr/>
            </a:pPr>
            <a:endParaRPr lang="en-US" kern="0">
              <a:solidFill>
                <a:sysClr val="windowText" lastClr="000000"/>
              </a:solidFill>
            </a:endParaRPr>
          </a:p>
        </p:txBody>
      </p:sp>
      <p:sp>
        <p:nvSpPr>
          <p:cNvPr id="11" name="Rectangle 72"/>
          <p:cNvSpPr>
            <a:spLocks noChangeArrowheads="1"/>
          </p:cNvSpPr>
          <p:nvPr/>
        </p:nvSpPr>
        <p:spPr bwMode="invGray">
          <a:xfrm>
            <a:off x="4043363" y="-7938"/>
            <a:ext cx="390525" cy="365126"/>
          </a:xfrm>
          <a:prstGeom prst="rect">
            <a:avLst/>
          </a:prstGeom>
          <a:solidFill>
            <a:schemeClr val="accent1">
              <a:lumMod val="75000"/>
            </a:schemeClr>
          </a:solidFill>
          <a:ln w="9525">
            <a:noFill/>
            <a:miter lim="800000"/>
            <a:headEnd/>
            <a:tailEnd/>
          </a:ln>
        </p:spPr>
        <p:txBody>
          <a:bodyPr wrap="none" anchor="ctr"/>
          <a:lstStyle/>
          <a:p>
            <a:pPr fontAlgn="auto">
              <a:spcBef>
                <a:spcPts val="0"/>
              </a:spcBef>
              <a:spcAft>
                <a:spcPts val="0"/>
              </a:spcAft>
              <a:defRPr/>
            </a:pPr>
            <a:endParaRPr lang="en-US" kern="0">
              <a:solidFill>
                <a:sysClr val="windowText" lastClr="000000"/>
              </a:solidFill>
            </a:endParaRPr>
          </a:p>
        </p:txBody>
      </p:sp>
      <p:sp>
        <p:nvSpPr>
          <p:cNvPr id="12" name="Rectangle 73"/>
          <p:cNvSpPr>
            <a:spLocks noChangeArrowheads="1"/>
          </p:cNvSpPr>
          <p:nvPr/>
        </p:nvSpPr>
        <p:spPr bwMode="invGray">
          <a:xfrm>
            <a:off x="3638550" y="-7938"/>
            <a:ext cx="390525" cy="365126"/>
          </a:xfrm>
          <a:prstGeom prst="rect">
            <a:avLst/>
          </a:prstGeom>
          <a:solidFill>
            <a:schemeClr val="accent1">
              <a:lumMod val="75000"/>
            </a:schemeClr>
          </a:solidFill>
          <a:ln w="9525">
            <a:noFill/>
            <a:miter lim="800000"/>
            <a:headEnd/>
            <a:tailEnd/>
          </a:ln>
        </p:spPr>
        <p:txBody>
          <a:bodyPr wrap="none" anchor="ctr"/>
          <a:lstStyle/>
          <a:p>
            <a:pPr fontAlgn="auto">
              <a:spcBef>
                <a:spcPts val="0"/>
              </a:spcBef>
              <a:spcAft>
                <a:spcPts val="0"/>
              </a:spcAft>
              <a:defRPr/>
            </a:pPr>
            <a:endParaRPr lang="en-US" kern="0">
              <a:solidFill>
                <a:sysClr val="windowText" lastClr="000000"/>
              </a:solidFill>
            </a:endParaRPr>
          </a:p>
        </p:txBody>
      </p:sp>
      <p:sp>
        <p:nvSpPr>
          <p:cNvPr id="13" name="Rectangle 76"/>
          <p:cNvSpPr>
            <a:spLocks noChangeArrowheads="1"/>
          </p:cNvSpPr>
          <p:nvPr/>
        </p:nvSpPr>
        <p:spPr bwMode="invGray">
          <a:xfrm>
            <a:off x="2427288" y="-7938"/>
            <a:ext cx="390525" cy="365126"/>
          </a:xfrm>
          <a:prstGeom prst="rect">
            <a:avLst/>
          </a:prstGeom>
          <a:solidFill>
            <a:schemeClr val="accent1">
              <a:lumMod val="60000"/>
              <a:lumOff val="40000"/>
            </a:schemeClr>
          </a:solidFill>
          <a:ln w="9525">
            <a:noFill/>
            <a:miter lim="800000"/>
            <a:headEnd/>
            <a:tailEnd/>
          </a:ln>
        </p:spPr>
        <p:txBody>
          <a:bodyPr wrap="none" anchor="ctr"/>
          <a:lstStyle/>
          <a:p>
            <a:pPr fontAlgn="auto">
              <a:spcBef>
                <a:spcPts val="0"/>
              </a:spcBef>
              <a:spcAft>
                <a:spcPts val="0"/>
              </a:spcAft>
              <a:defRPr/>
            </a:pPr>
            <a:endParaRPr lang="en-US" kern="0">
              <a:solidFill>
                <a:sysClr val="windowText" lastClr="000000"/>
              </a:solidFill>
            </a:endParaRPr>
          </a:p>
        </p:txBody>
      </p:sp>
      <p:sp>
        <p:nvSpPr>
          <p:cNvPr id="14" name="Rectangle 77"/>
          <p:cNvSpPr>
            <a:spLocks noChangeArrowheads="1"/>
          </p:cNvSpPr>
          <p:nvPr/>
        </p:nvSpPr>
        <p:spPr bwMode="invGray">
          <a:xfrm>
            <a:off x="2022475" y="-7938"/>
            <a:ext cx="390525" cy="365126"/>
          </a:xfrm>
          <a:prstGeom prst="rect">
            <a:avLst/>
          </a:prstGeom>
          <a:solidFill>
            <a:schemeClr val="accent1">
              <a:lumMod val="75000"/>
            </a:schemeClr>
          </a:solidFill>
          <a:ln w="9525">
            <a:noFill/>
            <a:miter lim="800000"/>
            <a:headEnd/>
            <a:tailEnd/>
          </a:ln>
        </p:spPr>
        <p:txBody>
          <a:bodyPr wrap="none" anchor="ctr"/>
          <a:lstStyle/>
          <a:p>
            <a:pPr fontAlgn="auto">
              <a:spcBef>
                <a:spcPts val="0"/>
              </a:spcBef>
              <a:spcAft>
                <a:spcPts val="0"/>
              </a:spcAft>
              <a:defRPr/>
            </a:pPr>
            <a:endParaRPr lang="en-US" kern="0">
              <a:solidFill>
                <a:sysClr val="windowText" lastClr="000000"/>
              </a:solidFill>
            </a:endParaRPr>
          </a:p>
        </p:txBody>
      </p:sp>
      <p:sp>
        <p:nvSpPr>
          <p:cNvPr id="15" name="Rectangle 79"/>
          <p:cNvSpPr>
            <a:spLocks noChangeArrowheads="1"/>
          </p:cNvSpPr>
          <p:nvPr/>
        </p:nvSpPr>
        <p:spPr bwMode="invGray">
          <a:xfrm>
            <a:off x="1212850" y="-7938"/>
            <a:ext cx="390525" cy="365126"/>
          </a:xfrm>
          <a:prstGeom prst="rect">
            <a:avLst/>
          </a:prstGeom>
          <a:solidFill>
            <a:schemeClr val="accent1">
              <a:lumMod val="60000"/>
              <a:lumOff val="40000"/>
            </a:schemeClr>
          </a:solidFill>
          <a:ln w="9525">
            <a:noFill/>
            <a:miter lim="800000"/>
            <a:headEnd/>
            <a:tailEnd/>
          </a:ln>
        </p:spPr>
        <p:txBody>
          <a:bodyPr wrap="none" anchor="ctr"/>
          <a:lstStyle/>
          <a:p>
            <a:pPr fontAlgn="auto">
              <a:spcBef>
                <a:spcPts val="0"/>
              </a:spcBef>
              <a:spcAft>
                <a:spcPts val="0"/>
              </a:spcAft>
              <a:defRPr/>
            </a:pPr>
            <a:endParaRPr lang="en-US" kern="0">
              <a:solidFill>
                <a:sysClr val="windowText" lastClr="000000"/>
              </a:solidFill>
            </a:endParaRPr>
          </a:p>
        </p:txBody>
      </p:sp>
      <p:sp>
        <p:nvSpPr>
          <p:cNvPr id="16" name="Rectangle 82"/>
          <p:cNvSpPr>
            <a:spLocks noChangeArrowheads="1"/>
          </p:cNvSpPr>
          <p:nvPr/>
        </p:nvSpPr>
        <p:spPr bwMode="invGray">
          <a:xfrm>
            <a:off x="0" y="-7938"/>
            <a:ext cx="390525" cy="365126"/>
          </a:xfrm>
          <a:prstGeom prst="rect">
            <a:avLst/>
          </a:prstGeom>
          <a:solidFill>
            <a:schemeClr val="accent1">
              <a:lumMod val="60000"/>
              <a:lumOff val="40000"/>
            </a:schemeClr>
          </a:solidFill>
          <a:ln w="9525" algn="ctr">
            <a:noFill/>
            <a:miter lim="800000"/>
            <a:headEnd/>
            <a:tailEnd/>
          </a:ln>
        </p:spPr>
        <p:txBody>
          <a:bodyPr wrap="none" anchor="ctr"/>
          <a:lstStyle/>
          <a:p>
            <a:pPr fontAlgn="auto">
              <a:spcBef>
                <a:spcPts val="0"/>
              </a:spcBef>
              <a:spcAft>
                <a:spcPts val="0"/>
              </a:spcAft>
              <a:defRPr/>
            </a:pPr>
            <a:endParaRPr lang="en-US" kern="0">
              <a:solidFill>
                <a:sysClr val="windowText" lastClr="000000"/>
              </a:solidFill>
            </a:endParaRPr>
          </a:p>
        </p:txBody>
      </p:sp>
      <p:sp>
        <p:nvSpPr>
          <p:cNvPr id="21" name="Rectangle 6"/>
          <p:cNvSpPr>
            <a:spLocks noChangeArrowheads="1"/>
          </p:cNvSpPr>
          <p:nvPr/>
        </p:nvSpPr>
        <p:spPr bwMode="invGray">
          <a:xfrm>
            <a:off x="0" y="-7938"/>
            <a:ext cx="9144000" cy="366713"/>
          </a:xfrm>
          <a:prstGeom prst="rect">
            <a:avLst/>
          </a:prstGeom>
          <a:gradFill rotWithShape="1">
            <a:gsLst>
              <a:gs pos="0">
                <a:srgbClr val="91050F">
                  <a:alpha val="76000"/>
                </a:srgbClr>
              </a:gs>
              <a:gs pos="100000">
                <a:srgbClr val="D10811"/>
              </a:gs>
            </a:gsLst>
            <a:lin ang="0" scaled="1"/>
          </a:gradFill>
          <a:ln w="9525">
            <a:noFill/>
            <a:miter lim="800000"/>
            <a:headEnd/>
            <a:tailEnd/>
          </a:ln>
        </p:spPr>
        <p:txBody>
          <a:bodyPr wrap="none" anchor="ctr"/>
          <a:lstStyle/>
          <a:p>
            <a:pPr fontAlgn="auto">
              <a:spcBef>
                <a:spcPts val="0"/>
              </a:spcBef>
              <a:spcAft>
                <a:spcPts val="0"/>
              </a:spcAft>
              <a:defRPr/>
            </a:pPr>
            <a:endParaRPr lang="en-US"/>
          </a:p>
        </p:txBody>
      </p:sp>
      <p:grpSp>
        <p:nvGrpSpPr>
          <p:cNvPr id="2" name="Group 127"/>
          <p:cNvGrpSpPr>
            <a:grpSpLocks/>
          </p:cNvGrpSpPr>
          <p:nvPr/>
        </p:nvGrpSpPr>
        <p:grpSpPr bwMode="black">
          <a:xfrm>
            <a:off x="7908916" y="80554"/>
            <a:ext cx="858838" cy="242887"/>
            <a:chOff x="4707" y="440"/>
            <a:chExt cx="700" cy="198"/>
          </a:xfrm>
          <a:solidFill>
            <a:sysClr val="window" lastClr="FFFFFF"/>
          </a:solidFill>
        </p:grpSpPr>
        <p:sp>
          <p:nvSpPr>
            <p:cNvPr id="23" name="Freeform 128"/>
            <p:cNvSpPr>
              <a:spLocks/>
            </p:cNvSpPr>
            <p:nvPr/>
          </p:nvSpPr>
          <p:spPr bwMode="black">
            <a:xfrm>
              <a:off x="5247" y="440"/>
              <a:ext cx="160" cy="145"/>
            </a:xfrm>
            <a:custGeom>
              <a:avLst/>
              <a:gdLst>
                <a:gd name="T0" fmla="*/ 199 w 672"/>
                <a:gd name="T1" fmla="*/ 433 h 606"/>
                <a:gd name="T2" fmla="*/ 399 w 672"/>
                <a:gd name="T3" fmla="*/ 433 h 606"/>
                <a:gd name="T4" fmla="*/ 430 w 672"/>
                <a:gd name="T5" fmla="*/ 512 h 606"/>
                <a:gd name="T6" fmla="*/ 161 w 672"/>
                <a:gd name="T7" fmla="*/ 512 h 606"/>
                <a:gd name="T8" fmla="*/ 117 w 672"/>
                <a:gd name="T9" fmla="*/ 606 h 606"/>
                <a:gd name="T10" fmla="*/ 0 w 672"/>
                <a:gd name="T11" fmla="*/ 606 h 606"/>
                <a:gd name="T12" fmla="*/ 294 w 672"/>
                <a:gd name="T13" fmla="*/ 0 h 606"/>
                <a:gd name="T14" fmla="*/ 375 w 672"/>
                <a:gd name="T15" fmla="*/ 0 h 606"/>
                <a:gd name="T16" fmla="*/ 672 w 672"/>
                <a:gd name="T17" fmla="*/ 606 h 606"/>
                <a:gd name="T18" fmla="*/ 552 w 672"/>
                <a:gd name="T19" fmla="*/ 606 h 606"/>
                <a:gd name="T20" fmla="*/ 337 w 672"/>
                <a:gd name="T21" fmla="*/ 138 h 606"/>
                <a:gd name="T22" fmla="*/ 199 w 672"/>
                <a:gd name="T23" fmla="*/ 433 h 606"/>
                <a:gd name="T24" fmla="*/ 199 w 672"/>
                <a:gd name="T25" fmla="*/ 433 h 606"/>
                <a:gd name="T26" fmla="*/ 199 w 672"/>
                <a:gd name="T27" fmla="*/ 433 h 6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6"/>
                <a:gd name="T44" fmla="*/ 672 w 672"/>
                <a:gd name="T45" fmla="*/ 606 h 6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6">
                  <a:moveTo>
                    <a:pt x="199" y="433"/>
                  </a:moveTo>
                  <a:lnTo>
                    <a:pt x="399" y="433"/>
                  </a:lnTo>
                  <a:lnTo>
                    <a:pt x="430" y="512"/>
                  </a:lnTo>
                  <a:lnTo>
                    <a:pt x="161" y="512"/>
                  </a:lnTo>
                  <a:lnTo>
                    <a:pt x="117" y="606"/>
                  </a:lnTo>
                  <a:lnTo>
                    <a:pt x="0" y="606"/>
                  </a:lnTo>
                  <a:lnTo>
                    <a:pt x="294" y="0"/>
                  </a:lnTo>
                  <a:lnTo>
                    <a:pt x="375" y="0"/>
                  </a:lnTo>
                  <a:lnTo>
                    <a:pt x="672" y="606"/>
                  </a:lnTo>
                  <a:lnTo>
                    <a:pt x="552" y="606"/>
                  </a:lnTo>
                  <a:lnTo>
                    <a:pt x="337" y="138"/>
                  </a:lnTo>
                  <a:lnTo>
                    <a:pt x="199" y="433"/>
                  </a:lnTo>
                  <a:close/>
                </a:path>
              </a:pathLst>
            </a:custGeom>
            <a:grpFill/>
            <a:ln w="9525">
              <a:noFill/>
              <a:round/>
              <a:headEnd/>
              <a:tailEnd/>
            </a:ln>
          </p:spPr>
          <p:txBody>
            <a:bodyPr/>
            <a:lstStyle/>
            <a:p>
              <a:pPr algn="ctr" fontAlgn="auto">
                <a:spcBef>
                  <a:spcPts val="0"/>
                </a:spcBef>
                <a:spcAft>
                  <a:spcPts val="0"/>
                </a:spcAft>
                <a:defRPr/>
              </a:pPr>
              <a:endParaRPr lang="en-US" kern="0">
                <a:solidFill>
                  <a:sysClr val="windowText" lastClr="000000"/>
                </a:solidFill>
              </a:endParaRPr>
            </a:p>
          </p:txBody>
        </p:sp>
        <p:sp>
          <p:nvSpPr>
            <p:cNvPr id="24" name="Freeform 129"/>
            <p:cNvSpPr>
              <a:spLocks/>
            </p:cNvSpPr>
            <p:nvPr/>
          </p:nvSpPr>
          <p:spPr bwMode="black">
            <a:xfrm>
              <a:off x="4707" y="441"/>
              <a:ext cx="160" cy="144"/>
            </a:xfrm>
            <a:custGeom>
              <a:avLst/>
              <a:gdLst>
                <a:gd name="T0" fmla="*/ 199 w 672"/>
                <a:gd name="T1" fmla="*/ 430 h 600"/>
                <a:gd name="T2" fmla="*/ 399 w 672"/>
                <a:gd name="T3" fmla="*/ 430 h 600"/>
                <a:gd name="T4" fmla="*/ 434 w 672"/>
                <a:gd name="T5" fmla="*/ 507 h 600"/>
                <a:gd name="T6" fmla="*/ 165 w 672"/>
                <a:gd name="T7" fmla="*/ 507 h 600"/>
                <a:gd name="T8" fmla="*/ 122 w 672"/>
                <a:gd name="T9" fmla="*/ 600 h 600"/>
                <a:gd name="T10" fmla="*/ 0 w 672"/>
                <a:gd name="T11" fmla="*/ 600 h 600"/>
                <a:gd name="T12" fmla="*/ 298 w 672"/>
                <a:gd name="T13" fmla="*/ 0 h 600"/>
                <a:gd name="T14" fmla="*/ 380 w 672"/>
                <a:gd name="T15" fmla="*/ 0 h 600"/>
                <a:gd name="T16" fmla="*/ 672 w 672"/>
                <a:gd name="T17" fmla="*/ 600 h 600"/>
                <a:gd name="T18" fmla="*/ 555 w 672"/>
                <a:gd name="T19" fmla="*/ 600 h 600"/>
                <a:gd name="T20" fmla="*/ 337 w 672"/>
                <a:gd name="T21" fmla="*/ 135 h 600"/>
                <a:gd name="T22" fmla="*/ 199 w 672"/>
                <a:gd name="T23" fmla="*/ 430 h 600"/>
                <a:gd name="T24" fmla="*/ 199 w 672"/>
                <a:gd name="T25" fmla="*/ 430 h 600"/>
                <a:gd name="T26" fmla="*/ 199 w 672"/>
                <a:gd name="T27" fmla="*/ 430 h 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0"/>
                <a:gd name="T44" fmla="*/ 672 w 672"/>
                <a:gd name="T45" fmla="*/ 600 h 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0">
                  <a:moveTo>
                    <a:pt x="199" y="430"/>
                  </a:moveTo>
                  <a:lnTo>
                    <a:pt x="399" y="430"/>
                  </a:lnTo>
                  <a:lnTo>
                    <a:pt x="434" y="507"/>
                  </a:lnTo>
                  <a:lnTo>
                    <a:pt x="165" y="507"/>
                  </a:lnTo>
                  <a:lnTo>
                    <a:pt x="122" y="600"/>
                  </a:lnTo>
                  <a:lnTo>
                    <a:pt x="0" y="600"/>
                  </a:lnTo>
                  <a:lnTo>
                    <a:pt x="298" y="0"/>
                  </a:lnTo>
                  <a:lnTo>
                    <a:pt x="380" y="0"/>
                  </a:lnTo>
                  <a:lnTo>
                    <a:pt x="672" y="600"/>
                  </a:lnTo>
                  <a:lnTo>
                    <a:pt x="555" y="600"/>
                  </a:lnTo>
                  <a:lnTo>
                    <a:pt x="337" y="135"/>
                  </a:lnTo>
                  <a:lnTo>
                    <a:pt x="199" y="430"/>
                  </a:lnTo>
                  <a:close/>
                </a:path>
              </a:pathLst>
            </a:custGeom>
            <a:grpFill/>
            <a:ln w="9525">
              <a:noFill/>
              <a:round/>
              <a:headEnd/>
              <a:tailEnd/>
            </a:ln>
          </p:spPr>
          <p:txBody>
            <a:bodyPr/>
            <a:lstStyle/>
            <a:p>
              <a:pPr algn="ctr" fontAlgn="auto">
                <a:spcBef>
                  <a:spcPts val="0"/>
                </a:spcBef>
                <a:spcAft>
                  <a:spcPts val="0"/>
                </a:spcAft>
                <a:defRPr/>
              </a:pPr>
              <a:endParaRPr lang="en-US" kern="0">
                <a:solidFill>
                  <a:sysClr val="windowText" lastClr="000000"/>
                </a:solidFill>
              </a:endParaRPr>
            </a:p>
          </p:txBody>
        </p:sp>
        <p:sp>
          <p:nvSpPr>
            <p:cNvPr id="25" name="Freeform 130"/>
            <p:cNvSpPr>
              <a:spLocks/>
            </p:cNvSpPr>
            <p:nvPr/>
          </p:nvSpPr>
          <p:spPr bwMode="black">
            <a:xfrm>
              <a:off x="4975" y="441"/>
              <a:ext cx="162" cy="144"/>
            </a:xfrm>
            <a:custGeom>
              <a:avLst/>
              <a:gdLst>
                <a:gd name="T0" fmla="*/ 199 w 672"/>
                <a:gd name="T1" fmla="*/ 430 h 600"/>
                <a:gd name="T2" fmla="*/ 402 w 672"/>
                <a:gd name="T3" fmla="*/ 430 h 600"/>
                <a:gd name="T4" fmla="*/ 434 w 672"/>
                <a:gd name="T5" fmla="*/ 507 h 600"/>
                <a:gd name="T6" fmla="*/ 164 w 672"/>
                <a:gd name="T7" fmla="*/ 507 h 600"/>
                <a:gd name="T8" fmla="*/ 121 w 672"/>
                <a:gd name="T9" fmla="*/ 600 h 600"/>
                <a:gd name="T10" fmla="*/ 0 w 672"/>
                <a:gd name="T11" fmla="*/ 600 h 600"/>
                <a:gd name="T12" fmla="*/ 297 w 672"/>
                <a:gd name="T13" fmla="*/ 0 h 600"/>
                <a:gd name="T14" fmla="*/ 379 w 672"/>
                <a:gd name="T15" fmla="*/ 0 h 600"/>
                <a:gd name="T16" fmla="*/ 672 w 672"/>
                <a:gd name="T17" fmla="*/ 600 h 600"/>
                <a:gd name="T18" fmla="*/ 555 w 672"/>
                <a:gd name="T19" fmla="*/ 600 h 600"/>
                <a:gd name="T20" fmla="*/ 336 w 672"/>
                <a:gd name="T21" fmla="*/ 135 h 600"/>
                <a:gd name="T22" fmla="*/ 199 w 672"/>
                <a:gd name="T23" fmla="*/ 430 h 600"/>
                <a:gd name="T24" fmla="*/ 199 w 672"/>
                <a:gd name="T25" fmla="*/ 430 h 600"/>
                <a:gd name="T26" fmla="*/ 199 w 672"/>
                <a:gd name="T27" fmla="*/ 430 h 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0"/>
                <a:gd name="T44" fmla="*/ 672 w 672"/>
                <a:gd name="T45" fmla="*/ 600 h 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0">
                  <a:moveTo>
                    <a:pt x="199" y="430"/>
                  </a:moveTo>
                  <a:lnTo>
                    <a:pt x="402" y="430"/>
                  </a:lnTo>
                  <a:lnTo>
                    <a:pt x="434" y="507"/>
                  </a:lnTo>
                  <a:lnTo>
                    <a:pt x="164" y="507"/>
                  </a:lnTo>
                  <a:lnTo>
                    <a:pt x="121" y="600"/>
                  </a:lnTo>
                  <a:lnTo>
                    <a:pt x="0" y="600"/>
                  </a:lnTo>
                  <a:lnTo>
                    <a:pt x="297" y="0"/>
                  </a:lnTo>
                  <a:lnTo>
                    <a:pt x="379" y="0"/>
                  </a:lnTo>
                  <a:lnTo>
                    <a:pt x="672" y="600"/>
                  </a:lnTo>
                  <a:lnTo>
                    <a:pt x="555" y="600"/>
                  </a:lnTo>
                  <a:lnTo>
                    <a:pt x="336" y="135"/>
                  </a:lnTo>
                  <a:lnTo>
                    <a:pt x="199" y="430"/>
                  </a:lnTo>
                  <a:close/>
                </a:path>
              </a:pathLst>
            </a:custGeom>
            <a:grpFill/>
            <a:ln w="9525">
              <a:noFill/>
              <a:round/>
              <a:headEnd/>
              <a:tailEnd/>
            </a:ln>
          </p:spPr>
          <p:txBody>
            <a:bodyPr/>
            <a:lstStyle/>
            <a:p>
              <a:pPr algn="ctr" fontAlgn="auto">
                <a:spcBef>
                  <a:spcPts val="0"/>
                </a:spcBef>
                <a:spcAft>
                  <a:spcPts val="0"/>
                </a:spcAft>
                <a:defRPr/>
              </a:pPr>
              <a:endParaRPr lang="en-US" kern="0">
                <a:solidFill>
                  <a:sysClr val="windowText" lastClr="000000"/>
                </a:solidFill>
              </a:endParaRPr>
            </a:p>
          </p:txBody>
        </p:sp>
        <p:sp>
          <p:nvSpPr>
            <p:cNvPr id="26" name="Freeform 131"/>
            <p:cNvSpPr>
              <a:spLocks/>
            </p:cNvSpPr>
            <p:nvPr/>
          </p:nvSpPr>
          <p:spPr bwMode="black">
            <a:xfrm>
              <a:off x="4842" y="440"/>
              <a:ext cx="160" cy="145"/>
            </a:xfrm>
            <a:custGeom>
              <a:avLst/>
              <a:gdLst>
                <a:gd name="T0" fmla="*/ 0 w 666"/>
                <a:gd name="T1" fmla="*/ 0 h 606"/>
                <a:gd name="T2" fmla="*/ 291 w 666"/>
                <a:gd name="T3" fmla="*/ 606 h 606"/>
                <a:gd name="T4" fmla="*/ 298 w 666"/>
                <a:gd name="T5" fmla="*/ 606 h 606"/>
                <a:gd name="T6" fmla="*/ 369 w 666"/>
                <a:gd name="T7" fmla="*/ 606 h 606"/>
                <a:gd name="T8" fmla="*/ 376 w 666"/>
                <a:gd name="T9" fmla="*/ 606 h 606"/>
                <a:gd name="T10" fmla="*/ 666 w 666"/>
                <a:gd name="T11" fmla="*/ 0 h 606"/>
                <a:gd name="T12" fmla="*/ 550 w 666"/>
                <a:gd name="T13" fmla="*/ 0 h 606"/>
                <a:gd name="T14" fmla="*/ 334 w 666"/>
                <a:gd name="T15" fmla="*/ 477 h 606"/>
                <a:gd name="T16" fmla="*/ 117 w 666"/>
                <a:gd name="T17" fmla="*/ 0 h 606"/>
                <a:gd name="T18" fmla="*/ 0 w 666"/>
                <a:gd name="T19" fmla="*/ 0 h 606"/>
                <a:gd name="T20" fmla="*/ 0 w 666"/>
                <a:gd name="T21" fmla="*/ 0 h 606"/>
                <a:gd name="T22" fmla="*/ 0 w 666"/>
                <a:gd name="T23" fmla="*/ 0 h 6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6"/>
                <a:gd name="T37" fmla="*/ 0 h 606"/>
                <a:gd name="T38" fmla="*/ 666 w 666"/>
                <a:gd name="T39" fmla="*/ 606 h 6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6" h="606">
                  <a:moveTo>
                    <a:pt x="0" y="0"/>
                  </a:moveTo>
                  <a:lnTo>
                    <a:pt x="291" y="606"/>
                  </a:lnTo>
                  <a:lnTo>
                    <a:pt x="298" y="606"/>
                  </a:lnTo>
                  <a:lnTo>
                    <a:pt x="369" y="606"/>
                  </a:lnTo>
                  <a:lnTo>
                    <a:pt x="376" y="606"/>
                  </a:lnTo>
                  <a:lnTo>
                    <a:pt x="666" y="0"/>
                  </a:lnTo>
                  <a:lnTo>
                    <a:pt x="550" y="0"/>
                  </a:lnTo>
                  <a:lnTo>
                    <a:pt x="334" y="477"/>
                  </a:lnTo>
                  <a:lnTo>
                    <a:pt x="117" y="0"/>
                  </a:lnTo>
                  <a:lnTo>
                    <a:pt x="0" y="0"/>
                  </a:lnTo>
                  <a:close/>
                </a:path>
              </a:pathLst>
            </a:custGeom>
            <a:grpFill/>
            <a:ln w="9525">
              <a:noFill/>
              <a:round/>
              <a:headEnd/>
              <a:tailEnd/>
            </a:ln>
          </p:spPr>
          <p:txBody>
            <a:bodyPr/>
            <a:lstStyle/>
            <a:p>
              <a:pPr algn="ctr" fontAlgn="auto">
                <a:spcBef>
                  <a:spcPts val="0"/>
                </a:spcBef>
                <a:spcAft>
                  <a:spcPts val="0"/>
                </a:spcAft>
                <a:defRPr/>
              </a:pPr>
              <a:endParaRPr lang="en-US" kern="0">
                <a:solidFill>
                  <a:sysClr val="windowText" lastClr="000000"/>
                </a:solidFill>
              </a:endParaRPr>
            </a:p>
          </p:txBody>
        </p:sp>
        <p:sp>
          <p:nvSpPr>
            <p:cNvPr id="27" name="Freeform 132"/>
            <p:cNvSpPr>
              <a:spLocks/>
            </p:cNvSpPr>
            <p:nvPr/>
          </p:nvSpPr>
          <p:spPr bwMode="black">
            <a:xfrm>
              <a:off x="5113" y="440"/>
              <a:ext cx="159" cy="198"/>
            </a:xfrm>
            <a:custGeom>
              <a:avLst/>
              <a:gdLst>
                <a:gd name="T0" fmla="*/ 264 w 666"/>
                <a:gd name="T1" fmla="*/ 828 h 828"/>
                <a:gd name="T2" fmla="*/ 666 w 666"/>
                <a:gd name="T3" fmla="*/ 0 h 828"/>
                <a:gd name="T4" fmla="*/ 546 w 666"/>
                <a:gd name="T5" fmla="*/ 0 h 828"/>
                <a:gd name="T6" fmla="*/ 325 w 666"/>
                <a:gd name="T7" fmla="*/ 482 h 828"/>
                <a:gd name="T8" fmla="*/ 115 w 666"/>
                <a:gd name="T9" fmla="*/ 0 h 828"/>
                <a:gd name="T10" fmla="*/ 0 w 666"/>
                <a:gd name="T11" fmla="*/ 0 h 828"/>
                <a:gd name="T12" fmla="*/ 264 w 666"/>
                <a:gd name="T13" fmla="*/ 603 h 828"/>
                <a:gd name="T14" fmla="*/ 151 w 666"/>
                <a:gd name="T15" fmla="*/ 828 h 828"/>
                <a:gd name="T16" fmla="*/ 264 w 666"/>
                <a:gd name="T17" fmla="*/ 828 h 828"/>
                <a:gd name="T18" fmla="*/ 264 w 666"/>
                <a:gd name="T19" fmla="*/ 828 h 828"/>
                <a:gd name="T20" fmla="*/ 264 w 666"/>
                <a:gd name="T21" fmla="*/ 828 h 8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6"/>
                <a:gd name="T34" fmla="*/ 0 h 828"/>
                <a:gd name="T35" fmla="*/ 666 w 666"/>
                <a:gd name="T36" fmla="*/ 828 h 8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6" h="828">
                  <a:moveTo>
                    <a:pt x="264" y="828"/>
                  </a:moveTo>
                  <a:lnTo>
                    <a:pt x="666" y="0"/>
                  </a:lnTo>
                  <a:lnTo>
                    <a:pt x="546" y="0"/>
                  </a:lnTo>
                  <a:lnTo>
                    <a:pt x="325" y="482"/>
                  </a:lnTo>
                  <a:lnTo>
                    <a:pt x="115" y="0"/>
                  </a:lnTo>
                  <a:lnTo>
                    <a:pt x="0" y="0"/>
                  </a:lnTo>
                  <a:lnTo>
                    <a:pt x="264" y="603"/>
                  </a:lnTo>
                  <a:lnTo>
                    <a:pt x="151" y="828"/>
                  </a:lnTo>
                  <a:lnTo>
                    <a:pt x="264" y="828"/>
                  </a:lnTo>
                  <a:close/>
                </a:path>
              </a:pathLst>
            </a:custGeom>
            <a:grpFill/>
            <a:ln w="9525">
              <a:noFill/>
              <a:round/>
              <a:headEnd/>
              <a:tailEnd/>
            </a:ln>
          </p:spPr>
          <p:txBody>
            <a:bodyPr/>
            <a:lstStyle/>
            <a:p>
              <a:pPr algn="ctr" fontAlgn="auto">
                <a:spcBef>
                  <a:spcPts val="0"/>
                </a:spcBef>
                <a:spcAft>
                  <a:spcPts val="0"/>
                </a:spcAft>
                <a:defRPr/>
              </a:pPr>
              <a:endParaRPr lang="en-US" kern="0">
                <a:solidFill>
                  <a:sysClr val="windowText" lastClr="000000"/>
                </a:solidFill>
              </a:endParaRPr>
            </a:p>
          </p:txBody>
        </p:sp>
      </p:grpSp>
      <p:sp>
        <p:nvSpPr>
          <p:cNvPr id="8205" name="Title Placeholder 1"/>
          <p:cNvSpPr>
            <a:spLocks noGrp="1"/>
          </p:cNvSpPr>
          <p:nvPr>
            <p:ph type="title"/>
          </p:nvPr>
        </p:nvSpPr>
        <p:spPr bwMode="auto">
          <a:xfrm>
            <a:off x="457200" y="434975"/>
            <a:ext cx="8229600" cy="838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206" name="Text Placeholder 2"/>
          <p:cNvSpPr>
            <a:spLocks noGrp="1"/>
          </p:cNvSpPr>
          <p:nvPr>
            <p:ph type="body" idx="1"/>
          </p:nvPr>
        </p:nvSpPr>
        <p:spPr bwMode="auto">
          <a:xfrm>
            <a:off x="457200" y="1447800"/>
            <a:ext cx="8229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858000" y="6537325"/>
            <a:ext cx="762000" cy="244475"/>
          </a:xfrm>
          <a:prstGeom prst="rect">
            <a:avLst/>
          </a:prstGeom>
        </p:spPr>
        <p:txBody>
          <a:bodyPr vert="horz" lIns="91440" tIns="45720" rIns="91440" bIns="45720" rtlCol="0" anchor="ctr"/>
          <a:lstStyle>
            <a:lvl1pPr algn="r" fontAlgn="auto">
              <a:spcBef>
                <a:spcPts val="0"/>
              </a:spcBef>
              <a:spcAft>
                <a:spcPts val="0"/>
              </a:spcAft>
              <a:defRPr sz="800">
                <a:solidFill>
                  <a:schemeClr val="tx1">
                    <a:tint val="75000"/>
                  </a:schemeClr>
                </a:solidFill>
                <a:latin typeface="+mn-lt"/>
              </a:defRPr>
            </a:lvl1pPr>
          </a:lstStyle>
          <a:p>
            <a:pPr>
              <a:defRPr/>
            </a:pPr>
            <a:fld id="{CA94597B-2A90-4F41-B948-841538029784}" type="datetime1">
              <a:rPr lang="en-US"/>
              <a:pPr>
                <a:defRPr/>
              </a:pPr>
              <a:t>4/22/2015</a:t>
            </a:fld>
            <a:endParaRPr lang="en-US"/>
          </a:p>
        </p:txBody>
      </p:sp>
      <p:sp>
        <p:nvSpPr>
          <p:cNvPr id="28" name="TextBox 27"/>
          <p:cNvSpPr txBox="1"/>
          <p:nvPr/>
        </p:nvSpPr>
        <p:spPr>
          <a:xfrm>
            <a:off x="457200" y="6537325"/>
            <a:ext cx="1912938" cy="203200"/>
          </a:xfrm>
          <a:prstGeom prst="rect">
            <a:avLst/>
          </a:prstGeom>
          <a:noFill/>
        </p:spPr>
        <p:txBody>
          <a:bodyPr wrap="none" anchor="ctr">
            <a:spAutoFit/>
          </a:bodyPr>
          <a:lstStyle/>
          <a:p>
            <a:pPr fontAlgn="auto">
              <a:lnSpc>
                <a:spcPct val="90000"/>
              </a:lnSpc>
              <a:spcBef>
                <a:spcPts val="0"/>
              </a:spcBef>
              <a:spcAft>
                <a:spcPts val="0"/>
              </a:spcAft>
              <a:defRPr/>
            </a:pPr>
            <a:r>
              <a:rPr lang="en-US" sz="800" dirty="0">
                <a:solidFill>
                  <a:srgbClr val="8F8F8F"/>
                </a:solidFill>
                <a:latin typeface="+mn-lt"/>
              </a:rPr>
              <a:t>© </a:t>
            </a:r>
            <a:r>
              <a:rPr lang="en-US" sz="800" dirty="0" smtClean="0">
                <a:solidFill>
                  <a:srgbClr val="8F8F8F"/>
                </a:solidFill>
                <a:latin typeface="+mn-lt"/>
              </a:rPr>
              <a:t>2015 </a:t>
            </a:r>
            <a:r>
              <a:rPr lang="en-US" sz="800" dirty="0">
                <a:solidFill>
                  <a:srgbClr val="8F8F8F"/>
                </a:solidFill>
                <a:latin typeface="+mn-lt"/>
              </a:rPr>
              <a:t>Avaya Inc. All rights reserved.</a:t>
            </a:r>
          </a:p>
        </p:txBody>
      </p:sp>
      <p:sp>
        <p:nvSpPr>
          <p:cNvPr id="29" name="TextBox 28"/>
          <p:cNvSpPr txBox="1"/>
          <p:nvPr/>
        </p:nvSpPr>
        <p:spPr>
          <a:xfrm>
            <a:off x="8377238" y="6565900"/>
            <a:ext cx="309562" cy="203200"/>
          </a:xfrm>
          <a:prstGeom prst="rect">
            <a:avLst/>
          </a:prstGeom>
          <a:noFill/>
        </p:spPr>
        <p:txBody>
          <a:bodyPr wrap="none" anchor="ctr">
            <a:spAutoFit/>
          </a:bodyPr>
          <a:lstStyle/>
          <a:p>
            <a:pPr algn="r" fontAlgn="auto">
              <a:lnSpc>
                <a:spcPct val="90000"/>
              </a:lnSpc>
              <a:spcBef>
                <a:spcPts val="0"/>
              </a:spcBef>
              <a:spcAft>
                <a:spcPts val="0"/>
              </a:spcAft>
              <a:defRPr/>
            </a:pPr>
            <a:fld id="{1438E190-EFFD-4C4E-A22F-1EEC1ECC4377}" type="slidenum">
              <a:rPr lang="en-US" sz="800">
                <a:solidFill>
                  <a:srgbClr val="8F8F8F"/>
                </a:solidFill>
                <a:latin typeface="+mn-lt"/>
              </a:rPr>
              <a:pPr algn="r" fontAlgn="auto">
                <a:lnSpc>
                  <a:spcPct val="90000"/>
                </a:lnSpc>
                <a:spcBef>
                  <a:spcPts val="0"/>
                </a:spcBef>
                <a:spcAft>
                  <a:spcPts val="0"/>
                </a:spcAft>
                <a:defRPr/>
              </a:pPr>
              <a:t>‹#›</a:t>
            </a:fld>
            <a:endParaRPr lang="en-US" sz="800" dirty="0">
              <a:solidFill>
                <a:srgbClr val="8F8F8F"/>
              </a:solidFill>
              <a:latin typeface="+mn-lt"/>
            </a:endParaRP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39" r:id="rId3"/>
    <p:sldLayoutId id="2147483757" r:id="rId4"/>
    <p:sldLayoutId id="2147483758"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9" r:id="rId19"/>
    <p:sldLayoutId id="2147483753" r:id="rId20"/>
    <p:sldLayoutId id="2147483754" r:id="rId21"/>
  </p:sldLayoutIdLst>
  <p:transition>
    <p:fade/>
  </p:transition>
  <p:hf hdr="0" dt="0"/>
  <p:txStyles>
    <p:titleStyle>
      <a:lvl1pPr algn="l" rtl="0" eaLnBrk="1" fontAlgn="base" hangingPunct="1">
        <a:lnSpc>
          <a:spcPct val="90000"/>
        </a:lnSpc>
        <a:spcBef>
          <a:spcPct val="0"/>
        </a:spcBef>
        <a:spcAft>
          <a:spcPct val="0"/>
        </a:spcAft>
        <a:defRPr sz="2800" kern="1200">
          <a:solidFill>
            <a:schemeClr val="tx1"/>
          </a:solidFill>
          <a:latin typeface="+mj-lt"/>
          <a:ea typeface="+mj-ea"/>
          <a:cs typeface="+mj-cs"/>
        </a:defRPr>
      </a:lvl1pPr>
      <a:lvl2pPr algn="l" rtl="0" eaLnBrk="1" fontAlgn="base" hangingPunct="1">
        <a:lnSpc>
          <a:spcPct val="90000"/>
        </a:lnSpc>
        <a:spcBef>
          <a:spcPct val="0"/>
        </a:spcBef>
        <a:spcAft>
          <a:spcPct val="0"/>
        </a:spcAft>
        <a:defRPr sz="2800">
          <a:solidFill>
            <a:schemeClr val="tx1"/>
          </a:solidFill>
          <a:latin typeface="Arial" charset="0"/>
        </a:defRPr>
      </a:lvl2pPr>
      <a:lvl3pPr algn="l" rtl="0" eaLnBrk="1" fontAlgn="base" hangingPunct="1">
        <a:lnSpc>
          <a:spcPct val="90000"/>
        </a:lnSpc>
        <a:spcBef>
          <a:spcPct val="0"/>
        </a:spcBef>
        <a:spcAft>
          <a:spcPct val="0"/>
        </a:spcAft>
        <a:defRPr sz="2800">
          <a:solidFill>
            <a:schemeClr val="tx1"/>
          </a:solidFill>
          <a:latin typeface="Arial" charset="0"/>
        </a:defRPr>
      </a:lvl3pPr>
      <a:lvl4pPr algn="l" rtl="0" eaLnBrk="1" fontAlgn="base" hangingPunct="1">
        <a:lnSpc>
          <a:spcPct val="90000"/>
        </a:lnSpc>
        <a:spcBef>
          <a:spcPct val="0"/>
        </a:spcBef>
        <a:spcAft>
          <a:spcPct val="0"/>
        </a:spcAft>
        <a:defRPr sz="2800">
          <a:solidFill>
            <a:schemeClr val="tx1"/>
          </a:solidFill>
          <a:latin typeface="Arial" charset="0"/>
        </a:defRPr>
      </a:lvl4pPr>
      <a:lvl5pPr algn="l" rtl="0" eaLnBrk="1" fontAlgn="base" hangingPunct="1">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1"/>
          </a:solidFill>
          <a:latin typeface="Arial" charset="0"/>
        </a:defRPr>
      </a:lvl6pPr>
      <a:lvl7pPr marL="914400" algn="l" rtl="0" eaLnBrk="1" fontAlgn="base" hangingPunct="1">
        <a:lnSpc>
          <a:spcPct val="90000"/>
        </a:lnSpc>
        <a:spcBef>
          <a:spcPct val="0"/>
        </a:spcBef>
        <a:spcAft>
          <a:spcPct val="0"/>
        </a:spcAft>
        <a:defRPr sz="2800">
          <a:solidFill>
            <a:schemeClr val="tx1"/>
          </a:solidFill>
          <a:latin typeface="Arial" charset="0"/>
        </a:defRPr>
      </a:lvl7pPr>
      <a:lvl8pPr marL="1371600" algn="l" rtl="0" eaLnBrk="1" fontAlgn="base" hangingPunct="1">
        <a:lnSpc>
          <a:spcPct val="90000"/>
        </a:lnSpc>
        <a:spcBef>
          <a:spcPct val="0"/>
        </a:spcBef>
        <a:spcAft>
          <a:spcPct val="0"/>
        </a:spcAft>
        <a:defRPr sz="2800">
          <a:solidFill>
            <a:schemeClr val="tx1"/>
          </a:solidFill>
          <a:latin typeface="Arial" charset="0"/>
        </a:defRPr>
      </a:lvl8pPr>
      <a:lvl9pPr marL="1828800" algn="l" rtl="0" eaLnBrk="1" fontAlgn="base" hangingPunct="1">
        <a:lnSpc>
          <a:spcPct val="90000"/>
        </a:lnSpc>
        <a:spcBef>
          <a:spcPct val="0"/>
        </a:spcBef>
        <a:spcAft>
          <a:spcPct val="0"/>
        </a:spcAft>
        <a:defRPr sz="2800">
          <a:solidFill>
            <a:schemeClr val="tx1"/>
          </a:solidFill>
          <a:latin typeface="Arial" charset="0"/>
        </a:defRPr>
      </a:lvl9pPr>
    </p:titleStyle>
    <p:bodyStyle>
      <a:lvl1pPr marL="365125" indent="-365125" algn="l" rtl="0" eaLnBrk="1" fontAlgn="base" hangingPunct="1">
        <a:lnSpc>
          <a:spcPct val="90000"/>
        </a:lnSpc>
        <a:spcBef>
          <a:spcPts val="1200"/>
        </a:spcBef>
        <a:spcAft>
          <a:spcPct val="0"/>
        </a:spcAft>
        <a:buClr>
          <a:schemeClr val="accent1"/>
        </a:buClr>
        <a:buFont typeface="Webdings" pitchFamily="18" charset="2"/>
        <a:buChar char="4"/>
        <a:defRPr sz="2400" kern="1200">
          <a:solidFill>
            <a:schemeClr val="tx1"/>
          </a:solidFill>
          <a:latin typeface="+mn-lt"/>
          <a:ea typeface="+mn-ea"/>
          <a:cs typeface="+mn-cs"/>
        </a:defRPr>
      </a:lvl1pPr>
      <a:lvl2pPr marL="685800" indent="-228600" algn="l" rtl="0" eaLnBrk="1" fontAlgn="base" hangingPunct="1">
        <a:lnSpc>
          <a:spcPct val="90000"/>
        </a:lnSpc>
        <a:spcBef>
          <a:spcPts val="800"/>
        </a:spcBef>
        <a:spcAft>
          <a:spcPct val="0"/>
        </a:spcAft>
        <a:buClr>
          <a:schemeClr val="accent2"/>
        </a:buClr>
        <a:buFont typeface="Arial" charset="0"/>
        <a:buChar char="–"/>
        <a:defRPr sz="2200" kern="1200">
          <a:solidFill>
            <a:schemeClr val="tx1"/>
          </a:solidFill>
          <a:latin typeface="+mn-lt"/>
          <a:ea typeface="+mn-ea"/>
          <a:cs typeface="+mn-cs"/>
        </a:defRPr>
      </a:lvl2pPr>
      <a:lvl3pPr marL="1096963" indent="-228600" algn="l" rtl="0" eaLnBrk="1" fontAlgn="base" hangingPunct="1">
        <a:lnSpc>
          <a:spcPct val="90000"/>
        </a:lnSpc>
        <a:spcBef>
          <a:spcPts val="600"/>
        </a:spcBef>
        <a:spcAft>
          <a:spcPct val="0"/>
        </a:spcAft>
        <a:buClr>
          <a:schemeClr val="accent2"/>
        </a:buClr>
        <a:buFont typeface="Arial" charset="0"/>
        <a:buChar char="–"/>
        <a:defRPr kern="1200">
          <a:solidFill>
            <a:schemeClr val="tx1"/>
          </a:solidFill>
          <a:latin typeface="+mn-lt"/>
          <a:ea typeface="+mn-ea"/>
          <a:cs typeface="+mn-cs"/>
        </a:defRPr>
      </a:lvl3pPr>
      <a:lvl4pPr marL="1462088" indent="-228600" algn="l" rtl="0" eaLnBrk="1" fontAlgn="base" hangingPunct="1">
        <a:lnSpc>
          <a:spcPct val="90000"/>
        </a:lnSpc>
        <a:spcBef>
          <a:spcPts val="600"/>
        </a:spcBef>
        <a:spcAft>
          <a:spcPct val="0"/>
        </a:spcAft>
        <a:buClr>
          <a:schemeClr val="accent2"/>
        </a:buClr>
        <a:buFont typeface="Arial" charset="0"/>
        <a:buChar char="–"/>
        <a:defRPr sz="1600" kern="1200">
          <a:solidFill>
            <a:schemeClr val="tx1"/>
          </a:solidFill>
          <a:latin typeface="+mn-lt"/>
          <a:ea typeface="+mn-ea"/>
          <a:cs typeface="+mn-cs"/>
        </a:defRPr>
      </a:lvl4pPr>
      <a:lvl5pPr marL="1828800" indent="-228600" algn="l" rtl="0" eaLnBrk="1" fontAlgn="base" hangingPunct="1">
        <a:lnSpc>
          <a:spcPct val="90000"/>
        </a:lnSpc>
        <a:spcBef>
          <a:spcPts val="600"/>
        </a:spcBef>
        <a:spcAft>
          <a:spcPct val="0"/>
        </a:spcAft>
        <a:buClr>
          <a:schemeClr val="accent2"/>
        </a:buClr>
        <a:buFont typeface="Arial" charset="0"/>
        <a:buChar char="–"/>
        <a:defRPr sz="1600" kern="1200">
          <a:solidFill>
            <a:schemeClr val="tx1"/>
          </a:solidFill>
          <a:latin typeface="+mn-lt"/>
          <a:ea typeface="+mn-ea"/>
          <a:cs typeface="+mn-cs"/>
        </a:defRPr>
      </a:lvl5pPr>
      <a:lvl6pPr marL="219456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6pPr>
      <a:lvl7pPr marL="256032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7pPr>
      <a:lvl8pPr marL="292608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8pPr>
      <a:lvl9pPr marL="32918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13" Type="http://schemas.openxmlformats.org/officeDocument/2006/relationships/image" Target="../media/image18.jpeg"/><Relationship Id="rId3" Type="http://schemas.openxmlformats.org/officeDocument/2006/relationships/tags" Target="../tags/tag4.xml"/><Relationship Id="rId7" Type="http://schemas.openxmlformats.org/officeDocument/2006/relationships/slideLayout" Target="../slideLayouts/slideLayout8.xml"/><Relationship Id="rId12" Type="http://schemas.openxmlformats.org/officeDocument/2006/relationships/image" Target="../media/image17.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16.jpeg"/><Relationship Id="rId5" Type="http://schemas.openxmlformats.org/officeDocument/2006/relationships/tags" Target="../tags/tag6.xml"/><Relationship Id="rId15" Type="http://schemas.openxmlformats.org/officeDocument/2006/relationships/image" Target="../media/image20.jpeg"/><Relationship Id="rId10" Type="http://schemas.openxmlformats.org/officeDocument/2006/relationships/hyperlink" Target="http://www.darkfibersolutions.com/handing_over_money.jpg" TargetMode="External"/><Relationship Id="rId4" Type="http://schemas.openxmlformats.org/officeDocument/2006/relationships/tags" Target="../tags/tag5.xml"/><Relationship Id="rId9" Type="http://schemas.openxmlformats.org/officeDocument/2006/relationships/image" Target="../media/image15.gif"/><Relationship Id="rId14"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tags" Target="../tags/tag20.xml"/><Relationship Id="rId18" Type="http://schemas.openxmlformats.org/officeDocument/2006/relationships/notesSlide" Target="../notesSlides/notesSlide12.xml"/><Relationship Id="rId3" Type="http://schemas.openxmlformats.org/officeDocument/2006/relationships/tags" Target="../tags/tag10.xml"/><Relationship Id="rId21" Type="http://schemas.openxmlformats.org/officeDocument/2006/relationships/image" Target="../media/image23.jpeg"/><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slideLayout" Target="../slideLayouts/slideLayout8.xml"/><Relationship Id="rId2" Type="http://schemas.openxmlformats.org/officeDocument/2006/relationships/tags" Target="../tags/tag9.xml"/><Relationship Id="rId16" Type="http://schemas.openxmlformats.org/officeDocument/2006/relationships/tags" Target="../tags/tag23.xml"/><Relationship Id="rId20" Type="http://schemas.openxmlformats.org/officeDocument/2006/relationships/image" Target="../media/image22.jpeg"/><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tags" Target="../tags/tag18.xml"/><Relationship Id="rId24" Type="http://schemas.openxmlformats.org/officeDocument/2006/relationships/image" Target="../media/image26.png"/><Relationship Id="rId5" Type="http://schemas.openxmlformats.org/officeDocument/2006/relationships/tags" Target="../tags/tag12.xml"/><Relationship Id="rId15" Type="http://schemas.openxmlformats.org/officeDocument/2006/relationships/tags" Target="../tags/tag22.xml"/><Relationship Id="rId23" Type="http://schemas.openxmlformats.org/officeDocument/2006/relationships/image" Target="../media/image25.png"/><Relationship Id="rId10" Type="http://schemas.openxmlformats.org/officeDocument/2006/relationships/tags" Target="../tags/tag17.xml"/><Relationship Id="rId19" Type="http://schemas.openxmlformats.org/officeDocument/2006/relationships/image" Target="../media/image21.gif"/><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tags" Target="../tags/tag21.xml"/><Relationship Id="rId22"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hyperlink" Target="https://www.youtube.com/watch?v=opRDsVZ2_8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18.jpeg"/><Relationship Id="rId4" Type="http://schemas.openxmlformats.org/officeDocument/2006/relationships/hyperlink" Target="http://www.avaya.com/usa/documents/xcel-energy-white-paper-manage-cust-comm-in-serv-outage-gcc7068.pdf"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5.png"/><Relationship Id="rId5" Type="http://schemas.openxmlformats.org/officeDocument/2006/relationships/image" Target="../media/image29.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9.png"/><Relationship Id="rId5" Type="http://schemas.openxmlformats.org/officeDocument/2006/relationships/image" Target="../media/image21.gif"/><Relationship Id="rId10" Type="http://schemas.openxmlformats.org/officeDocument/2006/relationships/image" Target="../media/image44.png"/><Relationship Id="rId4" Type="http://schemas.openxmlformats.org/officeDocument/2006/relationships/notesSlide" Target="../notesSlides/notesSlide20.xml"/><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25.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jpeg"/><Relationship Id="rId2" Type="http://schemas.openxmlformats.org/officeDocument/2006/relationships/notesSlide" Target="../notesSlides/notesSlide30.xml"/><Relationship Id="rId16"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smtClean="0"/>
              <a:t>Speaker Name</a:t>
            </a:r>
            <a:endParaRPr lang="en-US" dirty="0"/>
          </a:p>
        </p:txBody>
      </p:sp>
      <p:sp>
        <p:nvSpPr>
          <p:cNvPr id="7" name="Title 3"/>
          <p:cNvSpPr>
            <a:spLocks noGrp="1"/>
          </p:cNvSpPr>
          <p:nvPr>
            <p:ph type="ctrTitle"/>
          </p:nvPr>
        </p:nvSpPr>
        <p:spPr>
          <a:xfrm>
            <a:off x="1682496" y="3429000"/>
            <a:ext cx="7004304" cy="1365504"/>
          </a:xfrm>
        </p:spPr>
        <p:txBody>
          <a:bodyPr/>
          <a:lstStyle/>
          <a:p>
            <a:pPr>
              <a:tabLst>
                <a:tab pos="4972050" algn="l"/>
              </a:tabLst>
            </a:pPr>
            <a:r>
              <a:rPr lang="en-US" smtClean="0"/>
              <a:t/>
            </a:r>
            <a:br>
              <a:rPr lang="en-US" smtClean="0"/>
            </a:br>
            <a:r>
              <a:rPr lang="en-US" smtClean="0"/>
              <a:t>Proactive </a:t>
            </a:r>
            <a:r>
              <a:rPr lang="en-US" dirty="0" smtClean="0"/>
              <a:t>Outreach Manager</a:t>
            </a:r>
            <a:br>
              <a:rPr lang="en-US" dirty="0" smtClean="0"/>
            </a:br>
            <a:r>
              <a:rPr lang="en-US" dirty="0" smtClean="0"/>
              <a:t>Customer Presentation</a:t>
            </a:r>
            <a:br>
              <a:rPr lang="en-US" dirty="0" smtClean="0"/>
            </a:br>
            <a:endParaRPr lang="en-US" dirty="0">
              <a:solidFill>
                <a:schemeClr val="accent1"/>
              </a:solidFill>
            </a:endParaRPr>
          </a:p>
        </p:txBody>
      </p:sp>
    </p:spTree>
    <p:extLst>
      <p:ext uri="{BB962C8B-B14F-4D97-AF65-F5344CB8AC3E}">
        <p14:creationId xmlns:p14="http://schemas.microsoft.com/office/powerpoint/2010/main" val="30085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61325" y="1146000"/>
            <a:ext cx="8454075" cy="1261872"/>
            <a:chOff x="461325" y="1146000"/>
            <a:chExt cx="8454075" cy="1261872"/>
          </a:xfrm>
        </p:grpSpPr>
        <p:sp>
          <p:nvSpPr>
            <p:cNvPr id="7" name="Rectangle 6"/>
            <p:cNvSpPr/>
            <p:nvPr/>
          </p:nvSpPr>
          <p:spPr>
            <a:xfrm>
              <a:off x="2059662" y="1155144"/>
              <a:ext cx="6855738" cy="1243584"/>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lvl="1" indent="-12700">
                <a:defRPr/>
              </a:pPr>
              <a:r>
                <a:rPr lang="en-US" dirty="0" smtClean="0">
                  <a:solidFill>
                    <a:srgbClr val="323232"/>
                  </a:solidFill>
                  <a:latin typeface="Arial" pitchFamily="34" charset="0"/>
                </a:rPr>
                <a:t>A complete solution to create and manage all outbound communications and campaigns, including agent-less multichannel notifications </a:t>
              </a:r>
              <a:r>
                <a:rPr lang="en-US" u="sng" dirty="0" smtClean="0">
                  <a:solidFill>
                    <a:srgbClr val="323232"/>
                  </a:solidFill>
                  <a:latin typeface="Arial" pitchFamily="34" charset="0"/>
                </a:rPr>
                <a:t>and</a:t>
              </a:r>
              <a:r>
                <a:rPr lang="en-US" dirty="0" smtClean="0">
                  <a:solidFill>
                    <a:srgbClr val="323232"/>
                  </a:solidFill>
                  <a:latin typeface="Arial" pitchFamily="34" charset="0"/>
                </a:rPr>
                <a:t> agent-based dialing campaigns</a:t>
              </a:r>
              <a:endParaRPr lang="en-US" dirty="0">
                <a:solidFill>
                  <a:srgbClr val="323232"/>
                </a:solidFill>
                <a:latin typeface="Arial" pitchFamily="34" charset="0"/>
              </a:endParaRPr>
            </a:p>
          </p:txBody>
        </p:sp>
        <p:sp>
          <p:nvSpPr>
            <p:cNvPr id="12" name="Oval 75"/>
            <p:cNvSpPr>
              <a:spLocks noChangeArrowheads="1"/>
            </p:cNvSpPr>
            <p:nvPr/>
          </p:nvSpPr>
          <p:spPr bwMode="auto">
            <a:xfrm>
              <a:off x="461325" y="1146000"/>
              <a:ext cx="1598337" cy="1261872"/>
            </a:xfrm>
            <a:prstGeom prst="rect">
              <a:avLst/>
            </a:prstGeom>
            <a:gradFill rotWithShape="1">
              <a:gsLst>
                <a:gs pos="0">
                  <a:srgbClr val="CC0000"/>
                </a:gs>
                <a:gs pos="100000">
                  <a:srgbClr val="960000"/>
                </a:gs>
              </a:gsLst>
              <a:lin ang="5400000" scaled="1"/>
            </a:gradFill>
            <a:ln>
              <a:noFill/>
            </a:ln>
            <a:effectLst>
              <a:outerShdw blurRad="63500" sx="102000" sy="102000" algn="ctr" rotWithShape="0">
                <a:prstClr val="black">
                  <a:alpha val="40000"/>
                </a:prstClr>
              </a:outerShdw>
            </a:effectLst>
            <a:extLst/>
          </p:spPr>
          <p:txBody>
            <a:bodyPr wrap="square" anchor="ctr"/>
            <a:lstStyle/>
            <a:p>
              <a:pPr lvl="0" algn="ctr"/>
              <a:r>
                <a:rPr lang="en-US" b="1" dirty="0" smtClean="0">
                  <a:solidFill>
                    <a:schemeClr val="bg1"/>
                  </a:solidFill>
                  <a:latin typeface="Arial" charset="0"/>
                </a:rPr>
                <a:t>One Unified Solution for Outbound</a:t>
              </a:r>
              <a:endParaRPr lang="en-US" b="1" dirty="0">
                <a:solidFill>
                  <a:schemeClr val="bg1"/>
                </a:solidFill>
                <a:latin typeface="Arial" charset="0"/>
              </a:endParaRPr>
            </a:p>
          </p:txBody>
        </p:sp>
      </p:grpSp>
      <p:sp>
        <p:nvSpPr>
          <p:cNvPr id="11" name="Title 10"/>
          <p:cNvSpPr>
            <a:spLocks noGrp="1"/>
          </p:cNvSpPr>
          <p:nvPr>
            <p:ph type="title"/>
          </p:nvPr>
        </p:nvSpPr>
        <p:spPr/>
        <p:txBody>
          <a:bodyPr anchor="ctr"/>
          <a:lstStyle/>
          <a:p>
            <a:pPr lvl="0"/>
            <a:r>
              <a:rPr lang="en-US" dirty="0" smtClean="0"/>
              <a:t>Avaya Proactive Outreach Manager</a:t>
            </a:r>
            <a:endParaRPr lang="en-US" dirty="0"/>
          </a:p>
        </p:txBody>
      </p:sp>
      <p:grpSp>
        <p:nvGrpSpPr>
          <p:cNvPr id="8" name="Group 7"/>
          <p:cNvGrpSpPr/>
          <p:nvPr/>
        </p:nvGrpSpPr>
        <p:grpSpPr>
          <a:xfrm>
            <a:off x="461325" y="2487859"/>
            <a:ext cx="8454075" cy="1261872"/>
            <a:chOff x="461325" y="2487859"/>
            <a:chExt cx="8454075" cy="1261872"/>
          </a:xfrm>
        </p:grpSpPr>
        <p:sp>
          <p:nvSpPr>
            <p:cNvPr id="14" name="Rectangle 13"/>
            <p:cNvSpPr/>
            <p:nvPr/>
          </p:nvSpPr>
          <p:spPr>
            <a:xfrm>
              <a:off x="2059662" y="2497003"/>
              <a:ext cx="6855738" cy="1243584"/>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lvl="1" indent="-12700">
                <a:defRPr/>
              </a:pPr>
              <a:r>
                <a:rPr lang="en-US" dirty="0">
                  <a:solidFill>
                    <a:srgbClr val="323232"/>
                  </a:solidFill>
                  <a:latin typeface="Arial" pitchFamily="34" charset="0"/>
                </a:rPr>
                <a:t>Multiple Expert Calling Algorithms – minimizes the time agents</a:t>
              </a:r>
              <a:br>
                <a:rPr lang="en-US" dirty="0">
                  <a:solidFill>
                    <a:srgbClr val="323232"/>
                  </a:solidFill>
                  <a:latin typeface="Arial" pitchFamily="34" charset="0"/>
                </a:rPr>
              </a:br>
              <a:r>
                <a:rPr lang="en-US" dirty="0">
                  <a:solidFill>
                    <a:srgbClr val="323232"/>
                  </a:solidFill>
                  <a:latin typeface="Arial" pitchFamily="34" charset="0"/>
                </a:rPr>
                <a:t>spend between each productive contact thereby maximizing their overall productivity</a:t>
              </a:r>
            </a:p>
          </p:txBody>
        </p:sp>
        <p:sp>
          <p:nvSpPr>
            <p:cNvPr id="15" name="Oval 75"/>
            <p:cNvSpPr>
              <a:spLocks noChangeArrowheads="1"/>
            </p:cNvSpPr>
            <p:nvPr/>
          </p:nvSpPr>
          <p:spPr bwMode="auto">
            <a:xfrm>
              <a:off x="461325" y="2487859"/>
              <a:ext cx="1598337" cy="1261872"/>
            </a:xfrm>
            <a:prstGeom prst="rect">
              <a:avLst/>
            </a:prstGeom>
            <a:gradFill rotWithShape="1">
              <a:gsLst>
                <a:gs pos="0">
                  <a:srgbClr val="CC0000"/>
                </a:gs>
                <a:gs pos="100000">
                  <a:srgbClr val="960000"/>
                </a:gs>
              </a:gsLst>
              <a:lin ang="5400000" scaled="1"/>
            </a:gradFill>
            <a:ln>
              <a:noFill/>
            </a:ln>
            <a:effectLst>
              <a:outerShdw blurRad="63500" sx="102000" sy="102000" algn="ctr" rotWithShape="0">
                <a:prstClr val="black">
                  <a:alpha val="40000"/>
                </a:prstClr>
              </a:outerShdw>
            </a:effectLst>
            <a:extLst/>
          </p:spPr>
          <p:txBody>
            <a:bodyPr wrap="square" anchor="ctr"/>
            <a:lstStyle/>
            <a:p>
              <a:pPr lvl="0" algn="ctr"/>
              <a:r>
                <a:rPr lang="en-US" b="1" dirty="0" smtClean="0">
                  <a:solidFill>
                    <a:schemeClr val="bg1"/>
                  </a:solidFill>
                  <a:latin typeface="Arial" charset="0"/>
                </a:rPr>
                <a:t>Predictive</a:t>
              </a:r>
              <a:r>
                <a:rPr lang="en-US" b="1" dirty="0">
                  <a:solidFill>
                    <a:schemeClr val="bg1"/>
                  </a:solidFill>
                  <a:latin typeface="Arial" charset="0"/>
                </a:rPr>
                <a:t/>
              </a:r>
              <a:br>
                <a:rPr lang="en-US" b="1" dirty="0">
                  <a:solidFill>
                    <a:schemeClr val="bg1"/>
                  </a:solidFill>
                  <a:latin typeface="Arial" charset="0"/>
                </a:rPr>
              </a:br>
              <a:r>
                <a:rPr lang="en-US" b="1" dirty="0">
                  <a:solidFill>
                    <a:schemeClr val="bg1"/>
                  </a:solidFill>
                  <a:latin typeface="Arial" charset="0"/>
                </a:rPr>
                <a:t>Dialing</a:t>
              </a:r>
            </a:p>
          </p:txBody>
        </p:sp>
      </p:grpSp>
      <p:grpSp>
        <p:nvGrpSpPr>
          <p:cNvPr id="9" name="Group 8"/>
          <p:cNvGrpSpPr/>
          <p:nvPr/>
        </p:nvGrpSpPr>
        <p:grpSpPr>
          <a:xfrm>
            <a:off x="461325" y="3829718"/>
            <a:ext cx="8454075" cy="1261872"/>
            <a:chOff x="461325" y="3829718"/>
            <a:chExt cx="8454075" cy="1261872"/>
          </a:xfrm>
        </p:grpSpPr>
        <p:sp>
          <p:nvSpPr>
            <p:cNvPr id="17" name="Rectangle 16"/>
            <p:cNvSpPr/>
            <p:nvPr/>
          </p:nvSpPr>
          <p:spPr>
            <a:xfrm>
              <a:off x="2059662" y="3838862"/>
              <a:ext cx="6855738" cy="1243584"/>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lvl="1" indent="-12700">
                <a:defRPr/>
              </a:pPr>
              <a:r>
                <a:rPr lang="en-US" dirty="0">
                  <a:solidFill>
                    <a:srgbClr val="323232"/>
                  </a:solidFill>
                  <a:latin typeface="Arial" pitchFamily="34" charset="0"/>
                </a:rPr>
                <a:t>Outbound and Inbound Blending – three unique options allow customers to match their business objectives with a blending option.  Captures non-productive Agent Ready Time and </a:t>
              </a:r>
              <a:r>
                <a:rPr lang="en-US" dirty="0" smtClean="0">
                  <a:solidFill>
                    <a:srgbClr val="323232"/>
                  </a:solidFill>
                  <a:latin typeface="Arial" pitchFamily="34" charset="0"/>
                </a:rPr>
                <a:t>uses</a:t>
              </a:r>
              <a:br>
                <a:rPr lang="en-US" dirty="0" smtClean="0">
                  <a:solidFill>
                    <a:srgbClr val="323232"/>
                  </a:solidFill>
                  <a:latin typeface="Arial" pitchFamily="34" charset="0"/>
                </a:rPr>
              </a:br>
              <a:r>
                <a:rPr lang="en-US" dirty="0" smtClean="0">
                  <a:solidFill>
                    <a:srgbClr val="323232"/>
                  </a:solidFill>
                  <a:latin typeface="Arial" pitchFamily="34" charset="0"/>
                </a:rPr>
                <a:t>it </a:t>
              </a:r>
              <a:r>
                <a:rPr lang="en-US" dirty="0">
                  <a:solidFill>
                    <a:srgbClr val="323232"/>
                  </a:solidFill>
                  <a:latin typeface="Arial" pitchFamily="34" charset="0"/>
                </a:rPr>
                <a:t>for productive outbound campaigns </a:t>
              </a:r>
            </a:p>
          </p:txBody>
        </p:sp>
        <p:sp>
          <p:nvSpPr>
            <p:cNvPr id="18" name="Oval 75"/>
            <p:cNvSpPr>
              <a:spLocks noChangeArrowheads="1"/>
            </p:cNvSpPr>
            <p:nvPr/>
          </p:nvSpPr>
          <p:spPr bwMode="auto">
            <a:xfrm>
              <a:off x="461325" y="3829718"/>
              <a:ext cx="1598337" cy="1261872"/>
            </a:xfrm>
            <a:prstGeom prst="rect">
              <a:avLst/>
            </a:prstGeom>
            <a:gradFill rotWithShape="1">
              <a:gsLst>
                <a:gs pos="0">
                  <a:srgbClr val="CC0000"/>
                </a:gs>
                <a:gs pos="100000">
                  <a:srgbClr val="960000"/>
                </a:gs>
              </a:gsLst>
              <a:lin ang="5400000" scaled="1"/>
            </a:gradFill>
            <a:ln>
              <a:noFill/>
            </a:ln>
            <a:effectLst>
              <a:outerShdw blurRad="63500" sx="102000" sy="102000" algn="ctr" rotWithShape="0">
                <a:prstClr val="black">
                  <a:alpha val="40000"/>
                </a:prstClr>
              </a:outerShdw>
            </a:effectLst>
            <a:extLst/>
          </p:spPr>
          <p:txBody>
            <a:bodyPr wrap="none" anchor="ctr"/>
            <a:lstStyle/>
            <a:p>
              <a:pPr lvl="0" algn="ctr"/>
              <a:r>
                <a:rPr lang="en-US" b="1" dirty="0">
                  <a:solidFill>
                    <a:schemeClr val="bg1"/>
                  </a:solidFill>
                  <a:latin typeface="Arial" charset="0"/>
                </a:rPr>
                <a:t>Blending</a:t>
              </a:r>
            </a:p>
          </p:txBody>
        </p:sp>
      </p:grpSp>
      <p:grpSp>
        <p:nvGrpSpPr>
          <p:cNvPr id="10" name="Group 9"/>
          <p:cNvGrpSpPr/>
          <p:nvPr/>
        </p:nvGrpSpPr>
        <p:grpSpPr>
          <a:xfrm>
            <a:off x="461325" y="5171578"/>
            <a:ext cx="8454075" cy="1261872"/>
            <a:chOff x="461325" y="5171578"/>
            <a:chExt cx="8454075" cy="1261872"/>
          </a:xfrm>
        </p:grpSpPr>
        <p:sp>
          <p:nvSpPr>
            <p:cNvPr id="20" name="Rectangle 19"/>
            <p:cNvSpPr/>
            <p:nvPr/>
          </p:nvSpPr>
          <p:spPr>
            <a:xfrm>
              <a:off x="2059662" y="5180722"/>
              <a:ext cx="6855738" cy="1243584"/>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lvl="1" indent="-12700">
                <a:defRPr/>
              </a:pPr>
              <a:r>
                <a:rPr lang="en-US" dirty="0" smtClean="0">
                  <a:solidFill>
                    <a:srgbClr val="323232"/>
                  </a:solidFill>
                  <a:latin typeface="Arial" pitchFamily="34" charset="0"/>
                </a:rPr>
                <a:t>Runs on Avaya Aura Experience Portal for unified management of inbound and outbound self-service. Integrates tightly with Avaya Call Center Elite and Avaya Aura Contact Center for simplified administration of inbound and outbound.</a:t>
              </a:r>
              <a:endParaRPr lang="en-US" dirty="0">
                <a:solidFill>
                  <a:srgbClr val="323232"/>
                </a:solidFill>
                <a:latin typeface="Arial" pitchFamily="34" charset="0"/>
              </a:endParaRPr>
            </a:p>
          </p:txBody>
        </p:sp>
        <p:sp>
          <p:nvSpPr>
            <p:cNvPr id="21" name="Oval 75"/>
            <p:cNvSpPr>
              <a:spLocks noChangeArrowheads="1"/>
            </p:cNvSpPr>
            <p:nvPr/>
          </p:nvSpPr>
          <p:spPr bwMode="auto">
            <a:xfrm>
              <a:off x="461325" y="5171578"/>
              <a:ext cx="1598337" cy="1261872"/>
            </a:xfrm>
            <a:prstGeom prst="rect">
              <a:avLst/>
            </a:prstGeom>
            <a:gradFill rotWithShape="1">
              <a:gsLst>
                <a:gs pos="0">
                  <a:srgbClr val="CC0000"/>
                </a:gs>
                <a:gs pos="100000">
                  <a:srgbClr val="960000"/>
                </a:gs>
              </a:gsLst>
              <a:lin ang="5400000" scaled="1"/>
            </a:gradFill>
            <a:ln>
              <a:noFill/>
            </a:ln>
            <a:effectLst>
              <a:outerShdw blurRad="63500" sx="102000" sy="102000" algn="ctr" rotWithShape="0">
                <a:prstClr val="black">
                  <a:alpha val="40000"/>
                </a:prstClr>
              </a:outerShdw>
            </a:effectLst>
            <a:extLst/>
          </p:spPr>
          <p:txBody>
            <a:bodyPr wrap="square" anchor="ctr"/>
            <a:lstStyle/>
            <a:p>
              <a:pPr lvl="0" algn="ctr"/>
              <a:r>
                <a:rPr lang="en-US" b="1" dirty="0" smtClean="0">
                  <a:solidFill>
                    <a:schemeClr val="bg1"/>
                  </a:solidFill>
                  <a:latin typeface="Arial" charset="0"/>
                </a:rPr>
                <a:t>Tight Integration with Contact Center</a:t>
              </a:r>
              <a:endParaRPr lang="en-US" b="1" dirty="0">
                <a:solidFill>
                  <a:schemeClr val="bg1"/>
                </a:solidFill>
                <a:latin typeface="Arial" charset="0"/>
              </a:endParaRPr>
            </a:p>
          </p:txBody>
        </p:sp>
      </p:grpSp>
    </p:spTree>
    <p:extLst>
      <p:ext uri="{BB962C8B-B14F-4D97-AF65-F5344CB8AC3E}">
        <p14:creationId xmlns:p14="http://schemas.microsoft.com/office/powerpoint/2010/main" val="326475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29"/>
          <p:cNvSpPr>
            <a:spLocks noChangeArrowheads="1"/>
          </p:cNvSpPr>
          <p:nvPr>
            <p:custDataLst>
              <p:tags r:id="rId1"/>
            </p:custDataLst>
          </p:nvPr>
        </p:nvSpPr>
        <p:spPr bwMode="gray">
          <a:xfrm>
            <a:off x="503238" y="1542848"/>
            <a:ext cx="3840162" cy="1097280"/>
          </a:xfrm>
          <a:prstGeom prst="roundRect">
            <a:avLst>
              <a:gd name="adj" fmla="val 9106"/>
            </a:avLst>
          </a:prstGeom>
          <a:gradFill flip="none" rotWithShape="1">
            <a:gsLst>
              <a:gs pos="0">
                <a:schemeClr val="accent1"/>
              </a:gs>
              <a:gs pos="42000">
                <a:srgbClr val="800000"/>
              </a:gs>
              <a:gs pos="100000">
                <a:schemeClr val="accent1"/>
              </a:gs>
            </a:gsLst>
            <a:lin ang="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eaLnBrk="0" hangingPunct="0">
              <a:defRPr/>
            </a:pPr>
            <a:endParaRPr lang="en-US" sz="1500" dirty="0">
              <a:solidFill>
                <a:schemeClr val="bg1"/>
              </a:solidFill>
            </a:endParaRPr>
          </a:p>
        </p:txBody>
      </p:sp>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b="4851"/>
          <a:stretch/>
        </p:blipFill>
        <p:spPr>
          <a:xfrm>
            <a:off x="727622" y="1657148"/>
            <a:ext cx="1001727" cy="868681"/>
          </a:xfrm>
          <a:prstGeom prst="roundRect">
            <a:avLst/>
          </a:prstGeom>
          <a:ln>
            <a:noFill/>
          </a:ln>
          <a:effectLst>
            <a:outerShdw blurRad="190500" algn="tl" rotWithShape="0">
              <a:srgbClr val="000000">
                <a:alpha val="70000"/>
              </a:srgbClr>
            </a:outerShdw>
          </a:effectLst>
        </p:spPr>
      </p:pic>
      <p:sp>
        <p:nvSpPr>
          <p:cNvPr id="6" name="AutoShape 8"/>
          <p:cNvSpPr>
            <a:spLocks noChangeArrowheads="1"/>
          </p:cNvSpPr>
          <p:nvPr>
            <p:custDataLst>
              <p:tags r:id="rId2"/>
            </p:custDataLst>
          </p:nvPr>
        </p:nvSpPr>
        <p:spPr bwMode="gray">
          <a:xfrm>
            <a:off x="4805363" y="4199528"/>
            <a:ext cx="3840163" cy="1097280"/>
          </a:xfrm>
          <a:prstGeom prst="roundRect">
            <a:avLst>
              <a:gd name="adj" fmla="val 9106"/>
            </a:avLst>
          </a:prstGeom>
          <a:gradFill flip="none" rotWithShape="1">
            <a:gsLst>
              <a:gs pos="0">
                <a:schemeClr val="accent1"/>
              </a:gs>
              <a:gs pos="42000">
                <a:srgbClr val="800000"/>
              </a:gs>
              <a:gs pos="100000">
                <a:schemeClr val="accent1"/>
              </a:gs>
            </a:gsLst>
            <a:lin ang="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eaLnBrk="0" hangingPunct="0">
              <a:defRPr/>
            </a:pPr>
            <a:endParaRPr lang="en-US" sz="1500" dirty="0">
              <a:solidFill>
                <a:schemeClr val="bg1"/>
              </a:solidFill>
            </a:endParaRPr>
          </a:p>
        </p:txBody>
      </p:sp>
      <p:sp>
        <p:nvSpPr>
          <p:cNvPr id="53251" name="Rectangle 9"/>
          <p:cNvSpPr>
            <a:spLocks noChangeArrowheads="1"/>
          </p:cNvSpPr>
          <p:nvPr/>
        </p:nvSpPr>
        <p:spPr bwMode="auto">
          <a:xfrm>
            <a:off x="5231461" y="4513218"/>
            <a:ext cx="1700212" cy="46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p>
            <a:pPr algn="ctr" eaLnBrk="0" hangingPunct="0"/>
            <a:r>
              <a:rPr lang="en-GB" sz="2000" dirty="0" smtClean="0">
                <a:solidFill>
                  <a:schemeClr val="bg1"/>
                </a:solidFill>
              </a:rPr>
              <a:t>Reduce Costs</a:t>
            </a:r>
            <a:endParaRPr lang="en-GB" sz="2000" dirty="0">
              <a:solidFill>
                <a:schemeClr val="bg1"/>
              </a:solidFill>
            </a:endParaRPr>
          </a:p>
        </p:txBody>
      </p:sp>
      <p:pic>
        <p:nvPicPr>
          <p:cNvPr id="53253" name="Picture 11" descr="handing_over_money">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l="7314" r="20605"/>
          <a:stretch>
            <a:fillRect/>
          </a:stretch>
        </p:blipFill>
        <p:spPr bwMode="auto">
          <a:xfrm>
            <a:off x="7403656" y="4314486"/>
            <a:ext cx="1023972" cy="867365"/>
          </a:xfrm>
          <a:prstGeom prst="round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15"/>
          <p:cNvSpPr>
            <a:spLocks noChangeArrowheads="1"/>
          </p:cNvSpPr>
          <p:nvPr>
            <p:custDataLst>
              <p:tags r:id="rId3"/>
            </p:custDataLst>
          </p:nvPr>
        </p:nvSpPr>
        <p:spPr bwMode="gray">
          <a:xfrm>
            <a:off x="485777" y="4202862"/>
            <a:ext cx="3840163" cy="1090613"/>
          </a:xfrm>
          <a:prstGeom prst="roundRect">
            <a:avLst>
              <a:gd name="adj" fmla="val 9106"/>
            </a:avLst>
          </a:prstGeom>
          <a:gradFill flip="none" rotWithShape="1">
            <a:gsLst>
              <a:gs pos="0">
                <a:schemeClr val="accent1"/>
              </a:gs>
              <a:gs pos="42000">
                <a:srgbClr val="800000"/>
              </a:gs>
              <a:gs pos="100000">
                <a:schemeClr val="accent1"/>
              </a:gs>
            </a:gsLst>
            <a:lin ang="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eaLnBrk="0" hangingPunct="0">
              <a:defRPr/>
            </a:pPr>
            <a:endParaRPr lang="en-US" sz="1500" dirty="0">
              <a:solidFill>
                <a:schemeClr val="bg1"/>
              </a:solidFill>
            </a:endParaRPr>
          </a:p>
        </p:txBody>
      </p:sp>
      <p:sp>
        <p:nvSpPr>
          <p:cNvPr id="53256" name="Rectangle 16"/>
          <p:cNvSpPr>
            <a:spLocks noChangeArrowheads="1"/>
          </p:cNvSpPr>
          <p:nvPr/>
        </p:nvSpPr>
        <p:spPr bwMode="auto">
          <a:xfrm>
            <a:off x="2119226" y="4513218"/>
            <a:ext cx="2176462" cy="46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p>
            <a:pPr algn="ctr" eaLnBrk="0" hangingPunct="0"/>
            <a:r>
              <a:rPr lang="en-GB" sz="2000" dirty="0" smtClean="0">
                <a:solidFill>
                  <a:schemeClr val="bg1"/>
                </a:solidFill>
              </a:rPr>
              <a:t>Increase Revenues &amp;</a:t>
            </a:r>
            <a:endParaRPr lang="en-GB" sz="2000" dirty="0">
              <a:solidFill>
                <a:schemeClr val="bg1"/>
              </a:solidFill>
            </a:endParaRPr>
          </a:p>
          <a:p>
            <a:pPr algn="ctr" eaLnBrk="0" hangingPunct="0"/>
            <a:r>
              <a:rPr lang="en-GB" sz="2000" dirty="0" smtClean="0">
                <a:solidFill>
                  <a:schemeClr val="bg1"/>
                </a:solidFill>
              </a:rPr>
              <a:t> Cross-selling</a:t>
            </a:r>
            <a:endParaRPr lang="en-GB" sz="2000" dirty="0">
              <a:solidFill>
                <a:schemeClr val="bg1"/>
              </a:solidFill>
            </a:endParaRPr>
          </a:p>
        </p:txBody>
      </p:sp>
      <p:pic>
        <p:nvPicPr>
          <p:cNvPr id="53258" name="Picture 18" descr="19145110-sm"/>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7622" y="4313828"/>
            <a:ext cx="997114" cy="868680"/>
          </a:xfrm>
          <a:prstGeom prst="round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22"/>
          <p:cNvSpPr>
            <a:spLocks noChangeArrowheads="1"/>
          </p:cNvSpPr>
          <p:nvPr>
            <p:custDataLst>
              <p:tags r:id="rId4"/>
            </p:custDataLst>
          </p:nvPr>
        </p:nvSpPr>
        <p:spPr bwMode="gray">
          <a:xfrm>
            <a:off x="485777" y="2872439"/>
            <a:ext cx="3840163" cy="1097280"/>
          </a:xfrm>
          <a:prstGeom prst="roundRect">
            <a:avLst>
              <a:gd name="adj" fmla="val 9106"/>
            </a:avLst>
          </a:prstGeom>
          <a:gradFill flip="none" rotWithShape="1">
            <a:gsLst>
              <a:gs pos="0">
                <a:schemeClr val="accent1"/>
              </a:gs>
              <a:gs pos="42000">
                <a:srgbClr val="800000"/>
              </a:gs>
              <a:gs pos="100000">
                <a:schemeClr val="accent1"/>
              </a:gs>
            </a:gsLst>
            <a:lin ang="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eaLnBrk="0" hangingPunct="0">
              <a:defRPr/>
            </a:pPr>
            <a:endParaRPr lang="en-US" sz="1500" dirty="0">
              <a:solidFill>
                <a:schemeClr val="bg1"/>
              </a:solidFill>
            </a:endParaRPr>
          </a:p>
        </p:txBody>
      </p:sp>
      <p:sp>
        <p:nvSpPr>
          <p:cNvPr id="53261" name="Rectangle 23"/>
          <p:cNvSpPr>
            <a:spLocks noChangeArrowheads="1"/>
          </p:cNvSpPr>
          <p:nvPr/>
        </p:nvSpPr>
        <p:spPr bwMode="auto">
          <a:xfrm>
            <a:off x="2123195" y="3005154"/>
            <a:ext cx="2168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p>
            <a:pPr algn="ctr" eaLnBrk="0" hangingPunct="0"/>
            <a:r>
              <a:rPr lang="en-GB" sz="2000" dirty="0">
                <a:solidFill>
                  <a:schemeClr val="bg1"/>
                </a:solidFill>
              </a:rPr>
              <a:t>Customer Surveys</a:t>
            </a:r>
          </a:p>
        </p:txBody>
      </p:sp>
      <p:pic>
        <p:nvPicPr>
          <p:cNvPr id="53263" name="Picture 25" descr="applause-sm"/>
          <p:cNvPicPr>
            <a:picLocks noChangeAspect="1" noChangeArrowheads="1"/>
          </p:cNvPicPr>
          <p:nvPr/>
        </p:nvPicPr>
        <p:blipFill>
          <a:blip r:embed="rId13" cstate="print">
            <a:extLst>
              <a:ext uri="{28A0092B-C50C-407E-A947-70E740481C1C}">
                <a14:useLocalDpi xmlns:a14="http://schemas.microsoft.com/office/drawing/2010/main" val="0"/>
              </a:ext>
            </a:extLst>
          </a:blip>
          <a:srcRect l="-128" t="-128" r="128" b="9602"/>
          <a:stretch>
            <a:fillRect/>
          </a:stretch>
        </p:blipFill>
        <p:spPr bwMode="auto">
          <a:xfrm>
            <a:off x="756741" y="2986739"/>
            <a:ext cx="938876" cy="868680"/>
          </a:xfrm>
          <a:prstGeom prst="round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6" name="Rectangle 30"/>
          <p:cNvSpPr>
            <a:spLocks noChangeArrowheads="1"/>
          </p:cNvSpPr>
          <p:nvPr/>
        </p:nvSpPr>
        <p:spPr bwMode="auto">
          <a:xfrm>
            <a:off x="2328776" y="1696201"/>
            <a:ext cx="1757363"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p>
            <a:pPr algn="ctr" eaLnBrk="0" hangingPunct="0"/>
            <a:r>
              <a:rPr lang="en-GB" sz="2000" dirty="0">
                <a:solidFill>
                  <a:schemeClr val="bg1"/>
                </a:solidFill>
              </a:rPr>
              <a:t>Customer Retention</a:t>
            </a:r>
          </a:p>
          <a:p>
            <a:pPr algn="ctr" eaLnBrk="0" hangingPunct="0"/>
            <a:r>
              <a:rPr lang="en-GB" sz="2000" dirty="0">
                <a:solidFill>
                  <a:schemeClr val="bg1"/>
                </a:solidFill>
              </a:rPr>
              <a:t>&amp; Win Back</a:t>
            </a:r>
          </a:p>
        </p:txBody>
      </p:sp>
      <p:sp>
        <p:nvSpPr>
          <p:cNvPr id="26" name="AutoShape 36"/>
          <p:cNvSpPr>
            <a:spLocks noChangeArrowheads="1"/>
          </p:cNvSpPr>
          <p:nvPr>
            <p:custDataLst>
              <p:tags r:id="rId5"/>
            </p:custDataLst>
          </p:nvPr>
        </p:nvSpPr>
        <p:spPr bwMode="gray">
          <a:xfrm>
            <a:off x="4805363" y="2872439"/>
            <a:ext cx="3840162" cy="1097280"/>
          </a:xfrm>
          <a:prstGeom prst="roundRect">
            <a:avLst>
              <a:gd name="adj" fmla="val 9106"/>
            </a:avLst>
          </a:prstGeom>
          <a:gradFill flip="none" rotWithShape="1">
            <a:gsLst>
              <a:gs pos="0">
                <a:schemeClr val="accent1"/>
              </a:gs>
              <a:gs pos="42000">
                <a:srgbClr val="800000"/>
              </a:gs>
              <a:gs pos="100000">
                <a:schemeClr val="accent1"/>
              </a:gs>
            </a:gsLst>
            <a:lin ang="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eaLnBrk="0" hangingPunct="0">
              <a:defRPr/>
            </a:pPr>
            <a:r>
              <a:rPr lang="en-US" sz="1500" dirty="0">
                <a:solidFill>
                  <a:schemeClr val="bg1"/>
                </a:solidFill>
              </a:rPr>
              <a:t>   </a:t>
            </a:r>
          </a:p>
        </p:txBody>
      </p:sp>
      <p:sp>
        <p:nvSpPr>
          <p:cNvPr id="53271" name="Rectangle 37"/>
          <p:cNvSpPr>
            <a:spLocks noChangeArrowheads="1"/>
          </p:cNvSpPr>
          <p:nvPr/>
        </p:nvSpPr>
        <p:spPr bwMode="auto">
          <a:xfrm>
            <a:off x="4980636" y="3186129"/>
            <a:ext cx="2201863" cy="46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p>
            <a:pPr algn="ctr" eaLnBrk="0" hangingPunct="0"/>
            <a:r>
              <a:rPr lang="en-GB" sz="2000" dirty="0" smtClean="0">
                <a:solidFill>
                  <a:schemeClr val="bg1"/>
                </a:solidFill>
              </a:rPr>
              <a:t>Fraud Alerts</a:t>
            </a:r>
            <a:endParaRPr lang="en-GB" sz="2000" dirty="0">
              <a:solidFill>
                <a:schemeClr val="bg1"/>
              </a:solidFill>
            </a:endParaRPr>
          </a:p>
        </p:txBody>
      </p:sp>
      <p:pic>
        <p:nvPicPr>
          <p:cNvPr id="53273" name="Picture 39" descr="19112805-sm"/>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19928" y="2986739"/>
            <a:ext cx="991428" cy="868680"/>
          </a:xfrm>
          <a:prstGeom prst="round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utoShape 43"/>
          <p:cNvSpPr>
            <a:spLocks noChangeArrowheads="1"/>
          </p:cNvSpPr>
          <p:nvPr>
            <p:custDataLst>
              <p:tags r:id="rId6"/>
            </p:custDataLst>
          </p:nvPr>
        </p:nvSpPr>
        <p:spPr bwMode="gray">
          <a:xfrm>
            <a:off x="4805363" y="1542848"/>
            <a:ext cx="3840162" cy="1097280"/>
          </a:xfrm>
          <a:prstGeom prst="roundRect">
            <a:avLst>
              <a:gd name="adj" fmla="val 9106"/>
            </a:avLst>
          </a:prstGeom>
          <a:gradFill flip="none" rotWithShape="1">
            <a:gsLst>
              <a:gs pos="0">
                <a:schemeClr val="accent1"/>
              </a:gs>
              <a:gs pos="42000">
                <a:srgbClr val="800000"/>
              </a:gs>
              <a:gs pos="100000">
                <a:schemeClr val="accent1"/>
              </a:gs>
            </a:gsLst>
            <a:lin ang="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eaLnBrk="0" hangingPunct="0">
              <a:defRPr/>
            </a:pPr>
            <a:endParaRPr lang="en-US" sz="1500" dirty="0">
              <a:solidFill>
                <a:schemeClr val="bg1"/>
              </a:solidFill>
            </a:endParaRPr>
          </a:p>
        </p:txBody>
      </p:sp>
      <p:sp>
        <p:nvSpPr>
          <p:cNvPr id="53276" name="Rectangle 44"/>
          <p:cNvSpPr>
            <a:spLocks noChangeArrowheads="1"/>
          </p:cNvSpPr>
          <p:nvPr/>
        </p:nvSpPr>
        <p:spPr bwMode="auto">
          <a:xfrm>
            <a:off x="5025086" y="1802563"/>
            <a:ext cx="2112963" cy="57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p>
            <a:pPr algn="ctr" eaLnBrk="0" hangingPunct="0"/>
            <a:r>
              <a:rPr lang="en-GB" sz="2000" dirty="0" smtClean="0">
                <a:solidFill>
                  <a:schemeClr val="bg1"/>
                </a:solidFill>
              </a:rPr>
              <a:t>Welcome Calls and Appointment Reminders</a:t>
            </a:r>
            <a:endParaRPr lang="en-GB" sz="2000" dirty="0">
              <a:solidFill>
                <a:schemeClr val="bg1"/>
              </a:solidFill>
            </a:endParaRPr>
          </a:p>
        </p:txBody>
      </p:sp>
      <p:pic>
        <p:nvPicPr>
          <p:cNvPr id="53278" name="Picture 46" descr="operator"/>
          <p:cNvPicPr>
            <a:picLocks noChangeAspect="1" noChangeArrowheads="1"/>
          </p:cNvPicPr>
          <p:nvPr/>
        </p:nvPicPr>
        <p:blipFill>
          <a:blip r:embed="rId15" cstate="print">
            <a:extLst>
              <a:ext uri="{28A0092B-C50C-407E-A947-70E740481C1C}">
                <a14:useLocalDpi xmlns:a14="http://schemas.microsoft.com/office/drawing/2010/main" val="0"/>
              </a:ext>
            </a:extLst>
          </a:blip>
          <a:srcRect l="49661" t="31134" b="6187"/>
          <a:stretch>
            <a:fillRect/>
          </a:stretch>
        </p:blipFill>
        <p:spPr bwMode="auto">
          <a:xfrm>
            <a:off x="7460463" y="1657148"/>
            <a:ext cx="910359" cy="868680"/>
          </a:xfrm>
          <a:prstGeom prst="round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80" name="Title 37"/>
          <p:cNvSpPr>
            <a:spLocks noGrp="1"/>
          </p:cNvSpPr>
          <p:nvPr>
            <p:ph type="title"/>
          </p:nvPr>
        </p:nvSpPr>
        <p:spPr/>
        <p:txBody>
          <a:bodyPr anchor="ctr">
            <a:normAutofit fontScale="90000"/>
          </a:bodyPr>
          <a:lstStyle/>
          <a:p>
            <a:r>
              <a:rPr lang="en-US" sz="3100" dirty="0" smtClean="0"/>
              <a:t>Proactive Outreach Manager </a:t>
            </a:r>
            <a:r>
              <a:rPr lang="en-US" dirty="0" smtClean="0"/>
              <a:t/>
            </a:r>
            <a:br>
              <a:rPr lang="en-US" dirty="0" smtClean="0"/>
            </a:br>
            <a:r>
              <a:rPr lang="en-US" sz="2700" dirty="0" smtClean="0">
                <a:solidFill>
                  <a:srgbClr val="C00000"/>
                </a:solidFill>
              </a:rPr>
              <a:t>Key Use Cases</a:t>
            </a:r>
            <a:endParaRPr lang="en-US" sz="2700" dirty="0">
              <a:solidFill>
                <a:srgbClr val="C00000"/>
              </a:solidFill>
            </a:endParaRPr>
          </a:p>
        </p:txBody>
      </p:sp>
      <p:grpSp>
        <p:nvGrpSpPr>
          <p:cNvPr id="36" name="Group 35"/>
          <p:cNvGrpSpPr/>
          <p:nvPr/>
        </p:nvGrpSpPr>
        <p:grpSpPr>
          <a:xfrm>
            <a:off x="-6350" y="5745834"/>
            <a:ext cx="9150350" cy="731520"/>
            <a:chOff x="-6350" y="5745834"/>
            <a:chExt cx="9150350" cy="731520"/>
          </a:xfrm>
        </p:grpSpPr>
        <p:sp>
          <p:nvSpPr>
            <p:cNvPr id="37" name="Rectangle 132"/>
            <p:cNvSpPr>
              <a:spLocks noChangeArrowheads="1"/>
            </p:cNvSpPr>
            <p:nvPr/>
          </p:nvSpPr>
          <p:spPr bwMode="auto">
            <a:xfrm>
              <a:off x="-6350" y="5745834"/>
              <a:ext cx="9150350" cy="731520"/>
            </a:xfrm>
            <a:prstGeom prst="rect">
              <a:avLst/>
            </a:prstGeom>
            <a:gradFill rotWithShape="1">
              <a:gsLst>
                <a:gs pos="0">
                  <a:srgbClr val="C30202"/>
                </a:gs>
                <a:gs pos="100000">
                  <a:srgbClr val="800000"/>
                </a:gs>
              </a:gsLst>
              <a:lin ang="5400000" scaled="1"/>
            </a:gradFill>
            <a:ln w="9525">
              <a:noFill/>
              <a:round/>
              <a:headEnd/>
              <a:tailEnd/>
            </a:ln>
          </p:spPr>
          <p:txBody>
            <a:bodyPr lIns="82124" tIns="41061" rIns="82124" bIns="41061" anchor="ctr"/>
            <a:lstStyle/>
            <a:p>
              <a:pPr algn="ctr"/>
              <a:endParaRPr lang="en-US" sz="1600" dirty="0">
                <a:solidFill>
                  <a:schemeClr val="bg1"/>
                </a:solidFill>
              </a:endParaRPr>
            </a:p>
          </p:txBody>
        </p:sp>
        <p:sp>
          <p:nvSpPr>
            <p:cNvPr id="39" name="Rectangle 132"/>
            <p:cNvSpPr>
              <a:spLocks noChangeArrowheads="1"/>
            </p:cNvSpPr>
            <p:nvPr/>
          </p:nvSpPr>
          <p:spPr bwMode="auto">
            <a:xfrm>
              <a:off x="0" y="5745834"/>
              <a:ext cx="1652588" cy="731520"/>
            </a:xfrm>
            <a:prstGeom prst="rect">
              <a:avLst/>
            </a:prstGeom>
            <a:gradFill flip="none" rotWithShape="1">
              <a:gsLst>
                <a:gs pos="0">
                  <a:schemeClr val="accent1">
                    <a:lumMod val="50000"/>
                  </a:schemeClr>
                </a:gs>
                <a:gs pos="100000">
                  <a:schemeClr val="accent1">
                    <a:alpha val="0"/>
                  </a:schemeClr>
                </a:gs>
              </a:gsLst>
              <a:lin ang="0" scaled="1"/>
              <a:tileRect/>
            </a:gradFill>
            <a:ln w="9525">
              <a:noFill/>
              <a:round/>
              <a:headEnd/>
              <a:tailEnd/>
            </a:ln>
          </p:spPr>
          <p:txBody>
            <a:bodyPr lIns="82124" tIns="41061" rIns="82124" bIns="41061" anchor="ctr"/>
            <a:lstStyle/>
            <a:p>
              <a:pPr>
                <a:defRPr/>
              </a:pPr>
              <a:endParaRPr lang="en-US">
                <a:solidFill>
                  <a:srgbClr val="5C5C5C"/>
                </a:solidFill>
                <a:ea typeface="+mn-ea"/>
              </a:endParaRPr>
            </a:p>
          </p:txBody>
        </p:sp>
        <p:sp>
          <p:nvSpPr>
            <p:cNvPr id="40" name="Rectangle 132"/>
            <p:cNvSpPr>
              <a:spLocks noChangeArrowheads="1"/>
            </p:cNvSpPr>
            <p:nvPr/>
          </p:nvSpPr>
          <p:spPr bwMode="auto">
            <a:xfrm flipH="1">
              <a:off x="8756292" y="5864129"/>
              <a:ext cx="381357" cy="494930"/>
            </a:xfrm>
            <a:prstGeom prst="homePlate">
              <a:avLst>
                <a:gd name="adj" fmla="val 50000"/>
              </a:avLst>
            </a:prstGeom>
            <a:gradFill rotWithShape="1">
              <a:gsLst>
                <a:gs pos="0">
                  <a:srgbClr val="C30202"/>
                </a:gs>
                <a:gs pos="100000">
                  <a:srgbClr val="800000"/>
                </a:gs>
              </a:gsLst>
              <a:lin ang="5400000" scaled="1"/>
            </a:gradFill>
            <a:ln w="9525">
              <a:noFill/>
              <a:round/>
              <a:headEnd/>
              <a:tailEnd/>
            </a:ln>
          </p:spPr>
          <p:txBody>
            <a:bodyPr lIns="82124" tIns="41061" rIns="82124" bIns="41061" anchor="ctr"/>
            <a:lstStyle/>
            <a:p>
              <a:endParaRPr lang="en-US">
                <a:solidFill>
                  <a:srgbClr val="5C5C5C"/>
                </a:solidFill>
              </a:endParaRPr>
            </a:p>
          </p:txBody>
        </p:sp>
        <p:sp>
          <p:nvSpPr>
            <p:cNvPr id="45" name="Rectangle 132"/>
            <p:cNvSpPr>
              <a:spLocks noChangeArrowheads="1"/>
            </p:cNvSpPr>
            <p:nvPr/>
          </p:nvSpPr>
          <p:spPr bwMode="auto">
            <a:xfrm flipH="1">
              <a:off x="7485063" y="5745834"/>
              <a:ext cx="1652587" cy="731520"/>
            </a:xfrm>
            <a:prstGeom prst="rect">
              <a:avLst/>
            </a:prstGeom>
            <a:gradFill flip="none" rotWithShape="1">
              <a:gsLst>
                <a:gs pos="0">
                  <a:schemeClr val="accent1">
                    <a:lumMod val="50000"/>
                  </a:schemeClr>
                </a:gs>
                <a:gs pos="100000">
                  <a:schemeClr val="accent1">
                    <a:alpha val="0"/>
                  </a:schemeClr>
                </a:gs>
              </a:gsLst>
              <a:lin ang="0" scaled="1"/>
              <a:tileRect/>
            </a:gradFill>
            <a:ln w="9525">
              <a:noFill/>
              <a:round/>
              <a:headEnd/>
              <a:tailEnd/>
            </a:ln>
          </p:spPr>
          <p:txBody>
            <a:bodyPr lIns="82124" tIns="41061" rIns="82124" bIns="41061" anchor="ctr"/>
            <a:lstStyle/>
            <a:p>
              <a:pPr>
                <a:defRPr/>
              </a:pPr>
              <a:endParaRPr lang="en-US">
                <a:solidFill>
                  <a:srgbClr val="5C5C5C"/>
                </a:solidFill>
                <a:ea typeface="+mn-ea"/>
              </a:endParaRPr>
            </a:p>
          </p:txBody>
        </p:sp>
        <p:grpSp>
          <p:nvGrpSpPr>
            <p:cNvPr id="46" name="Group 23"/>
            <p:cNvGrpSpPr>
              <a:grpSpLocks/>
            </p:cNvGrpSpPr>
            <p:nvPr/>
          </p:nvGrpSpPr>
          <p:grpSpPr bwMode="auto">
            <a:xfrm>
              <a:off x="-6349" y="5835476"/>
              <a:ext cx="9143998" cy="552237"/>
              <a:chOff x="1" y="5381923"/>
              <a:chExt cx="9143999" cy="850642"/>
            </a:xfrm>
          </p:grpSpPr>
          <p:sp>
            <p:nvSpPr>
              <p:cNvPr id="48" name="Rectangle 132"/>
              <p:cNvSpPr>
                <a:spLocks noChangeArrowheads="1"/>
              </p:cNvSpPr>
              <p:nvPr/>
            </p:nvSpPr>
            <p:spPr bwMode="auto">
              <a:xfrm>
                <a:off x="1" y="5381923"/>
                <a:ext cx="616284" cy="850642"/>
              </a:xfrm>
              <a:prstGeom prst="homePlate">
                <a:avLst>
                  <a:gd name="adj" fmla="val 37250"/>
                </a:avLst>
              </a:prstGeom>
              <a:gradFill rotWithShape="1">
                <a:gsLst>
                  <a:gs pos="0">
                    <a:srgbClr val="C30202"/>
                  </a:gs>
                  <a:gs pos="100000">
                    <a:srgbClr val="800000"/>
                  </a:gs>
                </a:gsLst>
                <a:lin ang="5400000" scaled="1"/>
              </a:gradFill>
              <a:ln w="9525">
                <a:noFill/>
                <a:round/>
                <a:headEnd/>
                <a:tailEnd/>
              </a:ln>
            </p:spPr>
            <p:txBody>
              <a:bodyPr lIns="82124" tIns="41061" rIns="82124" bIns="41061" anchor="ctr"/>
              <a:lstStyle/>
              <a:p>
                <a:endParaRPr lang="en-US">
                  <a:solidFill>
                    <a:srgbClr val="5C5C5C"/>
                  </a:solidFill>
                </a:endParaRPr>
              </a:p>
            </p:txBody>
          </p:sp>
          <p:sp>
            <p:nvSpPr>
              <p:cNvPr id="49" name="Rectangle 132"/>
              <p:cNvSpPr>
                <a:spLocks noChangeArrowheads="1"/>
              </p:cNvSpPr>
              <p:nvPr/>
            </p:nvSpPr>
            <p:spPr bwMode="auto">
              <a:xfrm flipH="1">
                <a:off x="8527716" y="5381923"/>
                <a:ext cx="616284" cy="850642"/>
              </a:xfrm>
              <a:prstGeom prst="homePlate">
                <a:avLst>
                  <a:gd name="adj" fmla="val 37250"/>
                </a:avLst>
              </a:prstGeom>
              <a:gradFill rotWithShape="1">
                <a:gsLst>
                  <a:gs pos="0">
                    <a:srgbClr val="C30202"/>
                  </a:gs>
                  <a:gs pos="100000">
                    <a:srgbClr val="800000"/>
                  </a:gs>
                </a:gsLst>
                <a:lin ang="5400000" scaled="1"/>
              </a:gradFill>
              <a:ln w="9525">
                <a:noFill/>
                <a:round/>
                <a:headEnd/>
                <a:tailEnd/>
              </a:ln>
            </p:spPr>
            <p:txBody>
              <a:bodyPr lIns="82124" tIns="41061" rIns="82124" bIns="41061" anchor="ctr"/>
              <a:lstStyle/>
              <a:p>
                <a:endParaRPr lang="en-US">
                  <a:solidFill>
                    <a:srgbClr val="5C5C5C"/>
                  </a:solidFill>
                </a:endParaRPr>
              </a:p>
            </p:txBody>
          </p:sp>
        </p:grpSp>
        <p:sp>
          <p:nvSpPr>
            <p:cNvPr id="47" name="Rectangle 46"/>
            <p:cNvSpPr/>
            <p:nvPr/>
          </p:nvSpPr>
          <p:spPr>
            <a:xfrm>
              <a:off x="387708" y="5788429"/>
              <a:ext cx="8368584" cy="646331"/>
            </a:xfrm>
            <a:prstGeom prst="rect">
              <a:avLst/>
            </a:prstGeom>
          </p:spPr>
          <p:txBody>
            <a:bodyPr wrap="square" anchor="ctr">
              <a:spAutoFit/>
            </a:bodyPr>
            <a:lstStyle/>
            <a:p>
              <a:pPr algn="ctr"/>
              <a:r>
                <a:rPr lang="en-US" dirty="0">
                  <a:solidFill>
                    <a:schemeClr val="bg1"/>
                  </a:solidFill>
                </a:rPr>
                <a:t>Today’s Outbound Applications are Dynamic, </a:t>
              </a:r>
              <a:br>
                <a:rPr lang="en-US" dirty="0">
                  <a:solidFill>
                    <a:schemeClr val="bg1"/>
                  </a:solidFill>
                </a:rPr>
              </a:br>
              <a:r>
                <a:rPr lang="en-US" dirty="0">
                  <a:solidFill>
                    <a:schemeClr val="bg1"/>
                  </a:solidFill>
                </a:rPr>
                <a:t>Proactive vs. Reactive, Multi-channel, and “Context” </a:t>
              </a:r>
              <a:r>
                <a:rPr lang="en-US" dirty="0" smtClean="0">
                  <a:solidFill>
                    <a:schemeClr val="bg1"/>
                  </a:solidFill>
                </a:rPr>
                <a:t>Aware</a:t>
              </a:r>
              <a:endParaRPr lang="en-US" dirty="0">
                <a:solidFill>
                  <a:schemeClr val="bg1"/>
                </a:solidFill>
              </a:endParaRPr>
            </a:p>
          </p:txBody>
        </p:sp>
      </p:grpSp>
    </p:spTree>
    <p:extLst>
      <p:ext uri="{BB962C8B-B14F-4D97-AF65-F5344CB8AC3E}">
        <p14:creationId xmlns:p14="http://schemas.microsoft.com/office/powerpoint/2010/main" val="293880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80" name="Title 37"/>
          <p:cNvSpPr>
            <a:spLocks noGrp="1"/>
          </p:cNvSpPr>
          <p:nvPr>
            <p:ph type="title"/>
          </p:nvPr>
        </p:nvSpPr>
        <p:spPr/>
        <p:txBody>
          <a:bodyPr anchor="ctr">
            <a:normAutofit fontScale="90000"/>
          </a:bodyPr>
          <a:lstStyle/>
          <a:p>
            <a:r>
              <a:rPr lang="en-US" dirty="0" smtClean="0"/>
              <a:t>Proactive Outreach Manager</a:t>
            </a:r>
            <a:br>
              <a:rPr lang="en-US" dirty="0" smtClean="0"/>
            </a:br>
            <a:r>
              <a:rPr lang="en-US" sz="2700" dirty="0" smtClean="0">
                <a:solidFill>
                  <a:srgbClr val="C00000"/>
                </a:solidFill>
              </a:rPr>
              <a:t>Use Cases </a:t>
            </a:r>
            <a:r>
              <a:rPr lang="en-US" sz="2700" dirty="0">
                <a:solidFill>
                  <a:srgbClr val="C00000"/>
                </a:solidFill>
              </a:rPr>
              <a:t>by Industry</a:t>
            </a:r>
          </a:p>
        </p:txBody>
      </p:sp>
      <p:grpSp>
        <p:nvGrpSpPr>
          <p:cNvPr id="36" name="Group 35"/>
          <p:cNvGrpSpPr/>
          <p:nvPr/>
        </p:nvGrpSpPr>
        <p:grpSpPr>
          <a:xfrm>
            <a:off x="-6350" y="5745834"/>
            <a:ext cx="9150350" cy="731520"/>
            <a:chOff x="-6350" y="5745834"/>
            <a:chExt cx="9150350" cy="731520"/>
          </a:xfrm>
        </p:grpSpPr>
        <p:sp>
          <p:nvSpPr>
            <p:cNvPr id="37" name="Rectangle 132"/>
            <p:cNvSpPr>
              <a:spLocks noChangeArrowheads="1"/>
            </p:cNvSpPr>
            <p:nvPr/>
          </p:nvSpPr>
          <p:spPr bwMode="auto">
            <a:xfrm>
              <a:off x="-6350" y="5745834"/>
              <a:ext cx="9150350" cy="731520"/>
            </a:xfrm>
            <a:prstGeom prst="rect">
              <a:avLst/>
            </a:prstGeom>
            <a:gradFill rotWithShape="1">
              <a:gsLst>
                <a:gs pos="0">
                  <a:srgbClr val="C30202"/>
                </a:gs>
                <a:gs pos="100000">
                  <a:srgbClr val="800000"/>
                </a:gs>
              </a:gsLst>
              <a:lin ang="5400000" scaled="1"/>
            </a:gradFill>
            <a:ln w="9525">
              <a:noFill/>
              <a:round/>
              <a:headEnd/>
              <a:tailEnd/>
            </a:ln>
          </p:spPr>
          <p:txBody>
            <a:bodyPr lIns="82124" tIns="41061" rIns="82124" bIns="41061" anchor="ctr"/>
            <a:lstStyle/>
            <a:p>
              <a:pPr algn="ctr"/>
              <a:endParaRPr lang="en-US" sz="1600" dirty="0">
                <a:solidFill>
                  <a:schemeClr val="bg1"/>
                </a:solidFill>
              </a:endParaRPr>
            </a:p>
          </p:txBody>
        </p:sp>
        <p:sp>
          <p:nvSpPr>
            <p:cNvPr id="39" name="Rectangle 132"/>
            <p:cNvSpPr>
              <a:spLocks noChangeArrowheads="1"/>
            </p:cNvSpPr>
            <p:nvPr/>
          </p:nvSpPr>
          <p:spPr bwMode="auto">
            <a:xfrm>
              <a:off x="0" y="5745834"/>
              <a:ext cx="1652588" cy="731520"/>
            </a:xfrm>
            <a:prstGeom prst="rect">
              <a:avLst/>
            </a:prstGeom>
            <a:gradFill flip="none" rotWithShape="1">
              <a:gsLst>
                <a:gs pos="0">
                  <a:schemeClr val="accent1">
                    <a:lumMod val="50000"/>
                  </a:schemeClr>
                </a:gs>
                <a:gs pos="100000">
                  <a:schemeClr val="accent1">
                    <a:alpha val="0"/>
                  </a:schemeClr>
                </a:gs>
              </a:gsLst>
              <a:lin ang="0" scaled="1"/>
              <a:tileRect/>
            </a:gradFill>
            <a:ln w="9525">
              <a:noFill/>
              <a:round/>
              <a:headEnd/>
              <a:tailEnd/>
            </a:ln>
          </p:spPr>
          <p:txBody>
            <a:bodyPr lIns="82124" tIns="41061" rIns="82124" bIns="41061" anchor="ctr"/>
            <a:lstStyle/>
            <a:p>
              <a:pPr>
                <a:defRPr/>
              </a:pPr>
              <a:endParaRPr lang="en-US">
                <a:solidFill>
                  <a:srgbClr val="5C5C5C"/>
                </a:solidFill>
                <a:ea typeface="+mn-ea"/>
              </a:endParaRPr>
            </a:p>
          </p:txBody>
        </p:sp>
        <p:sp>
          <p:nvSpPr>
            <p:cNvPr id="40" name="Rectangle 132"/>
            <p:cNvSpPr>
              <a:spLocks noChangeArrowheads="1"/>
            </p:cNvSpPr>
            <p:nvPr/>
          </p:nvSpPr>
          <p:spPr bwMode="auto">
            <a:xfrm flipH="1">
              <a:off x="8756292" y="5864129"/>
              <a:ext cx="381357" cy="494930"/>
            </a:xfrm>
            <a:prstGeom prst="homePlate">
              <a:avLst>
                <a:gd name="adj" fmla="val 50000"/>
              </a:avLst>
            </a:prstGeom>
            <a:gradFill rotWithShape="1">
              <a:gsLst>
                <a:gs pos="0">
                  <a:srgbClr val="C30202"/>
                </a:gs>
                <a:gs pos="100000">
                  <a:srgbClr val="800000"/>
                </a:gs>
              </a:gsLst>
              <a:lin ang="5400000" scaled="1"/>
            </a:gradFill>
            <a:ln w="9525">
              <a:noFill/>
              <a:round/>
              <a:headEnd/>
              <a:tailEnd/>
            </a:ln>
          </p:spPr>
          <p:txBody>
            <a:bodyPr lIns="82124" tIns="41061" rIns="82124" bIns="41061" anchor="ctr"/>
            <a:lstStyle/>
            <a:p>
              <a:endParaRPr lang="en-US">
                <a:solidFill>
                  <a:srgbClr val="5C5C5C"/>
                </a:solidFill>
              </a:endParaRPr>
            </a:p>
          </p:txBody>
        </p:sp>
        <p:sp>
          <p:nvSpPr>
            <p:cNvPr id="45" name="Rectangle 132"/>
            <p:cNvSpPr>
              <a:spLocks noChangeArrowheads="1"/>
            </p:cNvSpPr>
            <p:nvPr/>
          </p:nvSpPr>
          <p:spPr bwMode="auto">
            <a:xfrm flipH="1">
              <a:off x="7485063" y="5745834"/>
              <a:ext cx="1652587" cy="731520"/>
            </a:xfrm>
            <a:prstGeom prst="rect">
              <a:avLst/>
            </a:prstGeom>
            <a:gradFill flip="none" rotWithShape="1">
              <a:gsLst>
                <a:gs pos="0">
                  <a:schemeClr val="accent1">
                    <a:lumMod val="50000"/>
                  </a:schemeClr>
                </a:gs>
                <a:gs pos="100000">
                  <a:schemeClr val="accent1">
                    <a:alpha val="0"/>
                  </a:schemeClr>
                </a:gs>
              </a:gsLst>
              <a:lin ang="0" scaled="1"/>
              <a:tileRect/>
            </a:gradFill>
            <a:ln w="9525">
              <a:noFill/>
              <a:round/>
              <a:headEnd/>
              <a:tailEnd/>
            </a:ln>
          </p:spPr>
          <p:txBody>
            <a:bodyPr lIns="82124" tIns="41061" rIns="82124" bIns="41061" anchor="ctr"/>
            <a:lstStyle/>
            <a:p>
              <a:pPr>
                <a:defRPr/>
              </a:pPr>
              <a:endParaRPr lang="en-US">
                <a:solidFill>
                  <a:srgbClr val="5C5C5C"/>
                </a:solidFill>
                <a:ea typeface="+mn-ea"/>
              </a:endParaRPr>
            </a:p>
          </p:txBody>
        </p:sp>
        <p:grpSp>
          <p:nvGrpSpPr>
            <p:cNvPr id="46" name="Group 23"/>
            <p:cNvGrpSpPr>
              <a:grpSpLocks/>
            </p:cNvGrpSpPr>
            <p:nvPr/>
          </p:nvGrpSpPr>
          <p:grpSpPr bwMode="auto">
            <a:xfrm>
              <a:off x="-6349" y="5835476"/>
              <a:ext cx="9143998" cy="552237"/>
              <a:chOff x="1" y="5381923"/>
              <a:chExt cx="9143999" cy="850642"/>
            </a:xfrm>
          </p:grpSpPr>
          <p:sp>
            <p:nvSpPr>
              <p:cNvPr id="48" name="Rectangle 132"/>
              <p:cNvSpPr>
                <a:spLocks noChangeArrowheads="1"/>
              </p:cNvSpPr>
              <p:nvPr/>
            </p:nvSpPr>
            <p:spPr bwMode="auto">
              <a:xfrm>
                <a:off x="1" y="5381923"/>
                <a:ext cx="616284" cy="850642"/>
              </a:xfrm>
              <a:prstGeom prst="homePlate">
                <a:avLst>
                  <a:gd name="adj" fmla="val 37250"/>
                </a:avLst>
              </a:prstGeom>
              <a:gradFill rotWithShape="1">
                <a:gsLst>
                  <a:gs pos="0">
                    <a:srgbClr val="C30202"/>
                  </a:gs>
                  <a:gs pos="100000">
                    <a:srgbClr val="800000"/>
                  </a:gs>
                </a:gsLst>
                <a:lin ang="5400000" scaled="1"/>
              </a:gradFill>
              <a:ln w="9525">
                <a:noFill/>
                <a:round/>
                <a:headEnd/>
                <a:tailEnd/>
              </a:ln>
            </p:spPr>
            <p:txBody>
              <a:bodyPr lIns="82124" tIns="41061" rIns="82124" bIns="41061" anchor="ctr"/>
              <a:lstStyle/>
              <a:p>
                <a:endParaRPr lang="en-US">
                  <a:solidFill>
                    <a:srgbClr val="5C5C5C"/>
                  </a:solidFill>
                </a:endParaRPr>
              </a:p>
            </p:txBody>
          </p:sp>
          <p:sp>
            <p:nvSpPr>
              <p:cNvPr id="49" name="Rectangle 132"/>
              <p:cNvSpPr>
                <a:spLocks noChangeArrowheads="1"/>
              </p:cNvSpPr>
              <p:nvPr/>
            </p:nvSpPr>
            <p:spPr bwMode="auto">
              <a:xfrm flipH="1">
                <a:off x="8527716" y="5381923"/>
                <a:ext cx="616284" cy="850642"/>
              </a:xfrm>
              <a:prstGeom prst="homePlate">
                <a:avLst>
                  <a:gd name="adj" fmla="val 37250"/>
                </a:avLst>
              </a:prstGeom>
              <a:gradFill rotWithShape="1">
                <a:gsLst>
                  <a:gs pos="0">
                    <a:srgbClr val="C30202"/>
                  </a:gs>
                  <a:gs pos="100000">
                    <a:srgbClr val="800000"/>
                  </a:gs>
                </a:gsLst>
                <a:lin ang="5400000" scaled="1"/>
              </a:gradFill>
              <a:ln w="9525">
                <a:noFill/>
                <a:round/>
                <a:headEnd/>
                <a:tailEnd/>
              </a:ln>
            </p:spPr>
            <p:txBody>
              <a:bodyPr lIns="82124" tIns="41061" rIns="82124" bIns="41061" anchor="ctr"/>
              <a:lstStyle/>
              <a:p>
                <a:endParaRPr lang="en-US">
                  <a:solidFill>
                    <a:srgbClr val="5C5C5C"/>
                  </a:solidFill>
                </a:endParaRPr>
              </a:p>
            </p:txBody>
          </p:sp>
        </p:grpSp>
        <p:sp>
          <p:nvSpPr>
            <p:cNvPr id="47" name="Rectangle 46"/>
            <p:cNvSpPr/>
            <p:nvPr/>
          </p:nvSpPr>
          <p:spPr>
            <a:xfrm>
              <a:off x="387708" y="5788429"/>
              <a:ext cx="8368584" cy="646331"/>
            </a:xfrm>
            <a:prstGeom prst="rect">
              <a:avLst/>
            </a:prstGeom>
          </p:spPr>
          <p:txBody>
            <a:bodyPr wrap="square" anchor="ctr">
              <a:spAutoFit/>
            </a:bodyPr>
            <a:lstStyle/>
            <a:p>
              <a:pPr algn="ctr"/>
              <a:r>
                <a:rPr lang="en-US" dirty="0">
                  <a:solidFill>
                    <a:schemeClr val="bg1"/>
                  </a:solidFill>
                </a:rPr>
                <a:t>Reach Customers with Information They Value, Improve Profitability</a:t>
              </a:r>
              <a:br>
                <a:rPr lang="en-US" dirty="0">
                  <a:solidFill>
                    <a:schemeClr val="bg1"/>
                  </a:solidFill>
                </a:rPr>
              </a:br>
              <a:r>
                <a:rPr lang="en-US" dirty="0">
                  <a:solidFill>
                    <a:schemeClr val="bg1"/>
                  </a:solidFill>
                </a:rPr>
                <a:t>and Collections, and Improve Contact Center Productivity</a:t>
              </a:r>
            </a:p>
          </p:txBody>
        </p:sp>
      </p:grpSp>
      <p:sp>
        <p:nvSpPr>
          <p:cNvPr id="16" name="AutoShape 22"/>
          <p:cNvSpPr>
            <a:spLocks noChangeArrowheads="1"/>
          </p:cNvSpPr>
          <p:nvPr>
            <p:custDataLst>
              <p:tags r:id="rId1"/>
            </p:custDataLst>
          </p:nvPr>
        </p:nvSpPr>
        <p:spPr bwMode="gray">
          <a:xfrm>
            <a:off x="496491" y="2804128"/>
            <a:ext cx="3840163" cy="1312964"/>
          </a:xfrm>
          <a:prstGeom prst="roundRect">
            <a:avLst>
              <a:gd name="adj" fmla="val 9106"/>
            </a:avLst>
          </a:prstGeom>
          <a:gradFill flip="none" rotWithShape="1">
            <a:gsLst>
              <a:gs pos="0">
                <a:schemeClr val="accent1"/>
              </a:gs>
              <a:gs pos="42000">
                <a:srgbClr val="800000"/>
              </a:gs>
              <a:gs pos="100000">
                <a:schemeClr val="accent1"/>
              </a:gs>
            </a:gsLst>
            <a:lin ang="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eaLnBrk="0" hangingPunct="0">
              <a:defRPr/>
            </a:pPr>
            <a:endParaRPr lang="en-US" sz="1500" dirty="0">
              <a:solidFill>
                <a:schemeClr val="bg1"/>
              </a:solidFill>
            </a:endParaRPr>
          </a:p>
        </p:txBody>
      </p:sp>
      <p:sp>
        <p:nvSpPr>
          <p:cNvPr id="53261" name="Rectangle 23"/>
          <p:cNvSpPr>
            <a:spLocks noChangeArrowheads="1"/>
          </p:cNvSpPr>
          <p:nvPr/>
        </p:nvSpPr>
        <p:spPr bwMode="auto">
          <a:xfrm>
            <a:off x="2039835" y="3075889"/>
            <a:ext cx="21685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lgn="ctr" eaLnBrk="0" hangingPunct="0"/>
            <a:r>
              <a:rPr lang="en-GB" sz="2200" dirty="0" smtClean="0">
                <a:solidFill>
                  <a:schemeClr val="bg1"/>
                </a:solidFill>
              </a:rPr>
              <a:t>Utilities</a:t>
            </a:r>
            <a:br>
              <a:rPr lang="en-GB" sz="2200" dirty="0" smtClean="0">
                <a:solidFill>
                  <a:schemeClr val="bg1"/>
                </a:solidFill>
              </a:rPr>
            </a:br>
            <a:r>
              <a:rPr lang="en-GB" sz="2200" dirty="0" smtClean="0">
                <a:solidFill>
                  <a:schemeClr val="bg1"/>
                </a:solidFill>
              </a:rPr>
              <a:t>&amp; Telecom</a:t>
            </a:r>
            <a:endParaRPr lang="en-GB" sz="2200" dirty="0">
              <a:solidFill>
                <a:schemeClr val="bg1"/>
              </a:solidFill>
            </a:endParaRPr>
          </a:p>
        </p:txBody>
      </p:sp>
      <p:sp>
        <p:nvSpPr>
          <p:cNvPr id="21" name="AutoShape 29"/>
          <p:cNvSpPr>
            <a:spLocks noChangeArrowheads="1"/>
          </p:cNvSpPr>
          <p:nvPr>
            <p:custDataLst>
              <p:tags r:id="rId2"/>
            </p:custDataLst>
          </p:nvPr>
        </p:nvSpPr>
        <p:spPr bwMode="gray">
          <a:xfrm>
            <a:off x="496491" y="1324628"/>
            <a:ext cx="3840162" cy="1312964"/>
          </a:xfrm>
          <a:prstGeom prst="roundRect">
            <a:avLst>
              <a:gd name="adj" fmla="val 9106"/>
            </a:avLst>
          </a:prstGeom>
          <a:gradFill flip="none" rotWithShape="1">
            <a:gsLst>
              <a:gs pos="0">
                <a:schemeClr val="accent1"/>
              </a:gs>
              <a:gs pos="42000">
                <a:srgbClr val="800000"/>
              </a:gs>
              <a:gs pos="100000">
                <a:schemeClr val="accent1"/>
              </a:gs>
            </a:gsLst>
            <a:lin ang="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eaLnBrk="0" hangingPunct="0">
              <a:defRPr/>
            </a:pPr>
            <a:endParaRPr lang="en-US" sz="1500" dirty="0">
              <a:solidFill>
                <a:schemeClr val="bg1"/>
              </a:solidFill>
            </a:endParaRPr>
          </a:p>
        </p:txBody>
      </p:sp>
      <p:sp>
        <p:nvSpPr>
          <p:cNvPr id="53266" name="Rectangle 30"/>
          <p:cNvSpPr>
            <a:spLocks noChangeArrowheads="1"/>
          </p:cNvSpPr>
          <p:nvPr/>
        </p:nvSpPr>
        <p:spPr bwMode="auto">
          <a:xfrm>
            <a:off x="2039835" y="1427113"/>
            <a:ext cx="216852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lgn="ctr" eaLnBrk="0" hangingPunct="0"/>
            <a:r>
              <a:rPr lang="en-GB" sz="2200" dirty="0" smtClean="0">
                <a:solidFill>
                  <a:schemeClr val="bg1"/>
                </a:solidFill>
              </a:rPr>
              <a:t>Financial Services</a:t>
            </a:r>
            <a:br>
              <a:rPr lang="en-GB" sz="2200" dirty="0" smtClean="0">
                <a:solidFill>
                  <a:schemeClr val="bg1"/>
                </a:solidFill>
              </a:rPr>
            </a:br>
            <a:r>
              <a:rPr lang="en-GB" sz="2200" dirty="0" smtClean="0">
                <a:solidFill>
                  <a:schemeClr val="bg1"/>
                </a:solidFill>
              </a:rPr>
              <a:t>&amp; </a:t>
            </a:r>
            <a:r>
              <a:rPr lang="en-GB" sz="2200" dirty="0">
                <a:solidFill>
                  <a:schemeClr val="bg1"/>
                </a:solidFill>
              </a:rPr>
              <a:t>Insurance</a:t>
            </a:r>
          </a:p>
        </p:txBody>
      </p:sp>
      <p:sp>
        <p:nvSpPr>
          <p:cNvPr id="26" name="AutoShape 36"/>
          <p:cNvSpPr>
            <a:spLocks noChangeArrowheads="1"/>
          </p:cNvSpPr>
          <p:nvPr>
            <p:custDataLst>
              <p:tags r:id="rId3"/>
            </p:custDataLst>
          </p:nvPr>
        </p:nvSpPr>
        <p:spPr bwMode="gray">
          <a:xfrm>
            <a:off x="4807347" y="2804128"/>
            <a:ext cx="3840162" cy="1312964"/>
          </a:xfrm>
          <a:prstGeom prst="roundRect">
            <a:avLst>
              <a:gd name="adj" fmla="val 9106"/>
            </a:avLst>
          </a:prstGeom>
          <a:gradFill flip="none" rotWithShape="1">
            <a:gsLst>
              <a:gs pos="0">
                <a:schemeClr val="accent1"/>
              </a:gs>
              <a:gs pos="42000">
                <a:srgbClr val="800000"/>
              </a:gs>
              <a:gs pos="100000">
                <a:schemeClr val="accent1"/>
              </a:gs>
            </a:gsLst>
            <a:lin ang="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eaLnBrk="0" hangingPunct="0">
              <a:defRPr/>
            </a:pPr>
            <a:r>
              <a:rPr lang="en-US" sz="1500" dirty="0">
                <a:solidFill>
                  <a:schemeClr val="bg1"/>
                </a:solidFill>
              </a:rPr>
              <a:t>   </a:t>
            </a:r>
          </a:p>
        </p:txBody>
      </p:sp>
      <p:sp>
        <p:nvSpPr>
          <p:cNvPr id="53271" name="Rectangle 37"/>
          <p:cNvSpPr>
            <a:spLocks noChangeArrowheads="1"/>
          </p:cNvSpPr>
          <p:nvPr/>
        </p:nvSpPr>
        <p:spPr bwMode="auto">
          <a:xfrm>
            <a:off x="5007004" y="3245167"/>
            <a:ext cx="22018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lgn="ctr" eaLnBrk="0" hangingPunct="0"/>
            <a:r>
              <a:rPr lang="en-GB" sz="2200" dirty="0" smtClean="0">
                <a:solidFill>
                  <a:schemeClr val="bg1"/>
                </a:solidFill>
              </a:rPr>
              <a:t>Airline &amp; Travel</a:t>
            </a:r>
            <a:endParaRPr lang="en-GB" sz="2200" dirty="0">
              <a:solidFill>
                <a:schemeClr val="bg1"/>
              </a:solidFill>
            </a:endParaRPr>
          </a:p>
        </p:txBody>
      </p:sp>
      <p:sp>
        <p:nvSpPr>
          <p:cNvPr id="31" name="AutoShape 43"/>
          <p:cNvSpPr>
            <a:spLocks noChangeArrowheads="1"/>
          </p:cNvSpPr>
          <p:nvPr>
            <p:custDataLst>
              <p:tags r:id="rId4"/>
            </p:custDataLst>
          </p:nvPr>
        </p:nvSpPr>
        <p:spPr bwMode="gray">
          <a:xfrm>
            <a:off x="4807347" y="1324628"/>
            <a:ext cx="3840162" cy="1312964"/>
          </a:xfrm>
          <a:prstGeom prst="roundRect">
            <a:avLst>
              <a:gd name="adj" fmla="val 9106"/>
            </a:avLst>
          </a:prstGeom>
          <a:gradFill flip="none" rotWithShape="1">
            <a:gsLst>
              <a:gs pos="0">
                <a:schemeClr val="accent1"/>
              </a:gs>
              <a:gs pos="42000">
                <a:srgbClr val="800000"/>
              </a:gs>
              <a:gs pos="100000">
                <a:schemeClr val="accent1"/>
              </a:gs>
            </a:gsLst>
            <a:lin ang="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eaLnBrk="0" hangingPunct="0">
              <a:defRPr/>
            </a:pPr>
            <a:endParaRPr lang="en-US" sz="1500" dirty="0">
              <a:solidFill>
                <a:schemeClr val="bg1"/>
              </a:solidFill>
            </a:endParaRPr>
          </a:p>
        </p:txBody>
      </p:sp>
      <p:sp>
        <p:nvSpPr>
          <p:cNvPr id="53276" name="Rectangle 44"/>
          <p:cNvSpPr>
            <a:spLocks noChangeArrowheads="1"/>
          </p:cNvSpPr>
          <p:nvPr/>
        </p:nvSpPr>
        <p:spPr bwMode="auto">
          <a:xfrm>
            <a:off x="5051454" y="1765667"/>
            <a:ext cx="21129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lgn="ctr" eaLnBrk="0" hangingPunct="0"/>
            <a:r>
              <a:rPr lang="en-GB" sz="2200" dirty="0">
                <a:solidFill>
                  <a:schemeClr val="bg1"/>
                </a:solidFill>
              </a:rPr>
              <a:t>Healthcare</a:t>
            </a:r>
          </a:p>
        </p:txBody>
      </p:sp>
      <p:pic>
        <p:nvPicPr>
          <p:cNvPr id="2" name="Picture 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06344" y="1487334"/>
            <a:ext cx="987552" cy="9875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5058" name="Picture 2" descr="C:\Documents and Settings\Peggy Dreher\Local Settings\Temporary Internet Files\Content.IE5\PZTOIFZX\MP900387953[1].jp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r="28666"/>
          <a:stretch/>
        </p:blipFill>
        <p:spPr bwMode="auto">
          <a:xfrm>
            <a:off x="752847" y="1487334"/>
            <a:ext cx="987552" cy="9875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5065" name="Picture 9" descr="C:\Documents and Settings\Peggy Dreher\Local Settings\Temporary Internet Files\Content.IE5\X22DQRHJ\MP900439299[1].jp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9934" r="23113"/>
          <a:stretch/>
        </p:blipFill>
        <p:spPr bwMode="auto">
          <a:xfrm>
            <a:off x="752847" y="2966834"/>
            <a:ext cx="987552" cy="9875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4" name="AutoShape 22"/>
          <p:cNvSpPr>
            <a:spLocks noChangeArrowheads="1"/>
          </p:cNvSpPr>
          <p:nvPr>
            <p:custDataLst>
              <p:tags r:id="rId5"/>
            </p:custDataLst>
          </p:nvPr>
        </p:nvSpPr>
        <p:spPr bwMode="gray">
          <a:xfrm>
            <a:off x="496491" y="4277805"/>
            <a:ext cx="3840163" cy="1312964"/>
          </a:xfrm>
          <a:prstGeom prst="roundRect">
            <a:avLst>
              <a:gd name="adj" fmla="val 9106"/>
            </a:avLst>
          </a:prstGeom>
          <a:gradFill flip="none" rotWithShape="1">
            <a:gsLst>
              <a:gs pos="0">
                <a:schemeClr val="accent1"/>
              </a:gs>
              <a:gs pos="42000">
                <a:srgbClr val="800000"/>
              </a:gs>
              <a:gs pos="100000">
                <a:schemeClr val="accent1"/>
              </a:gs>
            </a:gsLst>
            <a:lin ang="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eaLnBrk="0" hangingPunct="0">
              <a:defRPr/>
            </a:pPr>
            <a:endParaRPr lang="en-US" sz="1500" dirty="0">
              <a:solidFill>
                <a:schemeClr val="bg1"/>
              </a:solidFill>
            </a:endParaRPr>
          </a:p>
        </p:txBody>
      </p:sp>
      <p:sp>
        <p:nvSpPr>
          <p:cNvPr id="25" name="Rectangle 23"/>
          <p:cNvSpPr>
            <a:spLocks noChangeArrowheads="1"/>
          </p:cNvSpPr>
          <p:nvPr/>
        </p:nvSpPr>
        <p:spPr bwMode="auto">
          <a:xfrm>
            <a:off x="2039835" y="4718843"/>
            <a:ext cx="21685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lgn="ctr" eaLnBrk="0" hangingPunct="0"/>
            <a:r>
              <a:rPr lang="en-GB" sz="2200" dirty="0" smtClean="0">
                <a:solidFill>
                  <a:schemeClr val="bg1"/>
                </a:solidFill>
              </a:rPr>
              <a:t>Government</a:t>
            </a:r>
            <a:endParaRPr lang="en-GB" sz="2200" dirty="0">
              <a:solidFill>
                <a:schemeClr val="bg1"/>
              </a:solidFill>
            </a:endParaRPr>
          </a:p>
        </p:txBody>
      </p:sp>
      <p:sp>
        <p:nvSpPr>
          <p:cNvPr id="27" name="AutoShape 36"/>
          <p:cNvSpPr>
            <a:spLocks noChangeArrowheads="1"/>
          </p:cNvSpPr>
          <p:nvPr>
            <p:custDataLst>
              <p:tags r:id="rId6"/>
            </p:custDataLst>
          </p:nvPr>
        </p:nvSpPr>
        <p:spPr bwMode="gray">
          <a:xfrm>
            <a:off x="4807347" y="4277805"/>
            <a:ext cx="3840162" cy="1312964"/>
          </a:xfrm>
          <a:prstGeom prst="roundRect">
            <a:avLst>
              <a:gd name="adj" fmla="val 9106"/>
            </a:avLst>
          </a:prstGeom>
          <a:gradFill flip="none" rotWithShape="1">
            <a:gsLst>
              <a:gs pos="0">
                <a:schemeClr val="accent1"/>
              </a:gs>
              <a:gs pos="42000">
                <a:srgbClr val="800000"/>
              </a:gs>
              <a:gs pos="100000">
                <a:schemeClr val="accent1"/>
              </a:gs>
            </a:gsLst>
            <a:lin ang="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eaLnBrk="0" hangingPunct="0">
              <a:defRPr/>
            </a:pPr>
            <a:r>
              <a:rPr lang="en-US" sz="1500" dirty="0">
                <a:solidFill>
                  <a:schemeClr val="bg1"/>
                </a:solidFill>
              </a:rPr>
              <a:t>   </a:t>
            </a:r>
          </a:p>
        </p:txBody>
      </p:sp>
      <p:sp>
        <p:nvSpPr>
          <p:cNvPr id="28" name="Rectangle 37"/>
          <p:cNvSpPr>
            <a:spLocks noChangeArrowheads="1"/>
          </p:cNvSpPr>
          <p:nvPr/>
        </p:nvSpPr>
        <p:spPr bwMode="auto">
          <a:xfrm>
            <a:off x="5007004" y="4549567"/>
            <a:ext cx="22018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lgn="ctr" eaLnBrk="0" hangingPunct="0"/>
            <a:r>
              <a:rPr lang="en-GB" sz="2200" dirty="0" smtClean="0">
                <a:solidFill>
                  <a:schemeClr val="bg1"/>
                </a:solidFill>
              </a:rPr>
              <a:t>Consumer</a:t>
            </a:r>
            <a:br>
              <a:rPr lang="en-GB" sz="2200" dirty="0" smtClean="0">
                <a:solidFill>
                  <a:schemeClr val="bg1"/>
                </a:solidFill>
              </a:rPr>
            </a:br>
            <a:r>
              <a:rPr lang="en-GB" sz="2200" dirty="0" smtClean="0">
                <a:solidFill>
                  <a:schemeClr val="bg1"/>
                </a:solidFill>
              </a:rPr>
              <a:t>&amp; </a:t>
            </a:r>
            <a:r>
              <a:rPr lang="en-GB" sz="2200" dirty="0">
                <a:solidFill>
                  <a:schemeClr val="bg1"/>
                </a:solidFill>
              </a:rPr>
              <a:t>Retail</a:t>
            </a:r>
          </a:p>
        </p:txBody>
      </p:sp>
      <p:pic>
        <p:nvPicPr>
          <p:cNvPr id="29" name="Picture 28"/>
          <p:cNvPicPr>
            <a:picLocks noChangeAspect="1"/>
          </p:cNvPicPr>
          <p:nvPr/>
        </p:nvPicPr>
        <p:blipFill rotWithShape="1">
          <a:blip r:embed="rId22" cstate="print">
            <a:extLst>
              <a:ext uri="{28A0092B-C50C-407E-A947-70E740481C1C}">
                <a14:useLocalDpi xmlns:a14="http://schemas.microsoft.com/office/drawing/2010/main" val="0"/>
              </a:ext>
            </a:extLst>
          </a:blip>
          <a:srcRect l="19820" r="13827"/>
          <a:stretch/>
        </p:blipFill>
        <p:spPr>
          <a:xfrm>
            <a:off x="7406344" y="4440511"/>
            <a:ext cx="987552" cy="9875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4"/>
          <p:cNvPicPr>
            <a:picLocks noChangeAspect="1" noChangeArrowheads="1"/>
          </p:cNvPicPr>
          <p:nvPr>
            <p:custDataLst>
              <p:tags r:id="rId7"/>
            </p:custDataLst>
          </p:nvPr>
        </p:nvPicPr>
        <p:blipFill rotWithShape="1">
          <a:blip r:embed="rId23" cstate="print">
            <a:extLst>
              <a:ext uri="{28A0092B-C50C-407E-A947-70E740481C1C}">
                <a14:useLocalDpi xmlns:a14="http://schemas.microsoft.com/office/drawing/2010/main" val="0"/>
              </a:ext>
            </a:extLst>
          </a:blip>
          <a:srcRect r="42110"/>
          <a:stretch/>
        </p:blipFill>
        <p:spPr bwMode="auto">
          <a:xfrm>
            <a:off x="752848" y="4478601"/>
            <a:ext cx="987552" cy="894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p:cNvPicPr>
            <a:picLocks noChangeAspect="1" noChangeArrowheads="1"/>
          </p:cNvPicPr>
          <p:nvPr>
            <p:custDataLst>
              <p:tags r:id="rId8"/>
            </p:custDataLst>
          </p:nvPr>
        </p:nvPicPr>
        <p:blipFill rotWithShape="1">
          <a:blip r:embed="rId24" cstate="print">
            <a:extLst>
              <a:ext uri="{28A0092B-C50C-407E-A947-70E740481C1C}">
                <a14:useLocalDpi xmlns:a14="http://schemas.microsoft.com/office/drawing/2010/main" val="0"/>
              </a:ext>
            </a:extLst>
          </a:blip>
          <a:srcRect l="40000"/>
          <a:stretch/>
        </p:blipFill>
        <p:spPr bwMode="auto">
          <a:xfrm>
            <a:off x="7406344" y="3016072"/>
            <a:ext cx="987552" cy="8890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AutoShape 22"/>
          <p:cNvSpPr>
            <a:spLocks noChangeArrowheads="1"/>
          </p:cNvSpPr>
          <p:nvPr>
            <p:custDataLst>
              <p:tags r:id="rId9"/>
            </p:custDataLst>
          </p:nvPr>
        </p:nvSpPr>
        <p:spPr bwMode="gray">
          <a:xfrm>
            <a:off x="499257" y="2798581"/>
            <a:ext cx="3840163" cy="1312964"/>
          </a:xfrm>
          <a:prstGeom prst="roundRect">
            <a:avLst>
              <a:gd name="adj" fmla="val 9106"/>
            </a:avLst>
          </a:prstGeom>
          <a:gradFill flip="none" rotWithShape="1">
            <a:gsLst>
              <a:gs pos="0">
                <a:schemeClr val="accent1"/>
              </a:gs>
              <a:gs pos="42000">
                <a:srgbClr val="800000"/>
              </a:gs>
              <a:gs pos="100000">
                <a:schemeClr val="accent1"/>
              </a:gs>
            </a:gsLst>
            <a:lin ang="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eaLnBrk="0" hangingPunct="0">
              <a:defRPr/>
            </a:pPr>
            <a:endParaRPr lang="en-US" sz="1500" dirty="0">
              <a:solidFill>
                <a:schemeClr val="bg1"/>
              </a:solidFill>
            </a:endParaRPr>
          </a:p>
        </p:txBody>
      </p:sp>
      <p:sp>
        <p:nvSpPr>
          <p:cNvPr id="61" name="Rectangle 23"/>
          <p:cNvSpPr>
            <a:spLocks noChangeArrowheads="1"/>
          </p:cNvSpPr>
          <p:nvPr/>
        </p:nvSpPr>
        <p:spPr bwMode="auto">
          <a:xfrm>
            <a:off x="2042601" y="2793344"/>
            <a:ext cx="21685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lgn="ctr" eaLnBrk="0" hangingPunct="0"/>
            <a:r>
              <a:rPr lang="en-GB" sz="1600" b="1" dirty="0" smtClean="0">
                <a:solidFill>
                  <a:schemeClr val="bg1"/>
                </a:solidFill>
              </a:rPr>
              <a:t>Utilities</a:t>
            </a:r>
            <a:br>
              <a:rPr lang="en-GB" sz="1600" b="1" dirty="0" smtClean="0">
                <a:solidFill>
                  <a:schemeClr val="bg1"/>
                </a:solidFill>
              </a:rPr>
            </a:br>
            <a:r>
              <a:rPr lang="en-GB" sz="1600" b="1" u="sng" dirty="0" smtClean="0">
                <a:solidFill>
                  <a:schemeClr val="bg1"/>
                </a:solidFill>
              </a:rPr>
              <a:t>&amp; Telecom</a:t>
            </a:r>
          </a:p>
          <a:p>
            <a:pPr algn="ctr" eaLnBrk="0" hangingPunct="0"/>
            <a:r>
              <a:rPr lang="en-GB" sz="1600" dirty="0" smtClean="0">
                <a:solidFill>
                  <a:schemeClr val="bg1"/>
                </a:solidFill>
              </a:rPr>
              <a:t>Outages/Restoration</a:t>
            </a:r>
          </a:p>
          <a:p>
            <a:pPr algn="ctr" eaLnBrk="0" hangingPunct="0"/>
            <a:r>
              <a:rPr lang="en-GB" sz="1600" dirty="0" smtClean="0">
                <a:solidFill>
                  <a:schemeClr val="bg1"/>
                </a:solidFill>
              </a:rPr>
              <a:t>Minutes used</a:t>
            </a:r>
          </a:p>
          <a:p>
            <a:pPr algn="ctr" eaLnBrk="0" hangingPunct="0"/>
            <a:r>
              <a:rPr lang="en-GB" sz="1600" dirty="0" smtClean="0">
                <a:solidFill>
                  <a:schemeClr val="bg1"/>
                </a:solidFill>
              </a:rPr>
              <a:t>Field service notice</a:t>
            </a:r>
            <a:endParaRPr lang="en-GB" sz="1600" dirty="0">
              <a:solidFill>
                <a:schemeClr val="bg1"/>
              </a:solidFill>
            </a:endParaRPr>
          </a:p>
        </p:txBody>
      </p:sp>
      <p:sp>
        <p:nvSpPr>
          <p:cNvPr id="62" name="AutoShape 29"/>
          <p:cNvSpPr>
            <a:spLocks noChangeArrowheads="1"/>
          </p:cNvSpPr>
          <p:nvPr>
            <p:custDataLst>
              <p:tags r:id="rId10"/>
            </p:custDataLst>
          </p:nvPr>
        </p:nvSpPr>
        <p:spPr bwMode="gray">
          <a:xfrm>
            <a:off x="499257" y="1319081"/>
            <a:ext cx="3840162" cy="1312964"/>
          </a:xfrm>
          <a:prstGeom prst="roundRect">
            <a:avLst>
              <a:gd name="adj" fmla="val 9106"/>
            </a:avLst>
          </a:prstGeom>
          <a:gradFill flip="none" rotWithShape="1">
            <a:gsLst>
              <a:gs pos="0">
                <a:schemeClr val="accent1"/>
              </a:gs>
              <a:gs pos="42000">
                <a:srgbClr val="800000"/>
              </a:gs>
              <a:gs pos="100000">
                <a:schemeClr val="accent1"/>
              </a:gs>
            </a:gsLst>
            <a:lin ang="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eaLnBrk="0" hangingPunct="0">
              <a:defRPr/>
            </a:pPr>
            <a:endParaRPr lang="en-US" sz="1500" dirty="0">
              <a:solidFill>
                <a:schemeClr val="bg1"/>
              </a:solidFill>
            </a:endParaRPr>
          </a:p>
        </p:txBody>
      </p:sp>
      <p:sp>
        <p:nvSpPr>
          <p:cNvPr id="63" name="Rectangle 30"/>
          <p:cNvSpPr>
            <a:spLocks noChangeArrowheads="1"/>
          </p:cNvSpPr>
          <p:nvPr/>
        </p:nvSpPr>
        <p:spPr bwMode="auto">
          <a:xfrm>
            <a:off x="2042601" y="1003248"/>
            <a:ext cx="2099903"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lgn="ctr" eaLnBrk="0" hangingPunct="0"/>
            <a:endParaRPr lang="en-GB" dirty="0" smtClean="0">
              <a:solidFill>
                <a:schemeClr val="bg1"/>
              </a:solidFill>
            </a:endParaRPr>
          </a:p>
          <a:p>
            <a:pPr algn="ctr" eaLnBrk="0" hangingPunct="0"/>
            <a:r>
              <a:rPr lang="en-GB" sz="1600" b="1" dirty="0" smtClean="0">
                <a:solidFill>
                  <a:schemeClr val="bg1"/>
                </a:solidFill>
              </a:rPr>
              <a:t>Financial Services </a:t>
            </a:r>
            <a:r>
              <a:rPr lang="en-GB" sz="1600" b="1" u="sng" dirty="0" smtClean="0">
                <a:solidFill>
                  <a:schemeClr val="bg1"/>
                </a:solidFill>
              </a:rPr>
              <a:t>&amp; Insurance</a:t>
            </a:r>
          </a:p>
          <a:p>
            <a:pPr algn="ctr" eaLnBrk="0" hangingPunct="0"/>
            <a:r>
              <a:rPr lang="en-GB" sz="1600" dirty="0" smtClean="0">
                <a:solidFill>
                  <a:schemeClr val="bg1"/>
                </a:solidFill>
              </a:rPr>
              <a:t>On-boarding</a:t>
            </a:r>
          </a:p>
          <a:p>
            <a:pPr algn="ctr" eaLnBrk="0" hangingPunct="0"/>
            <a:r>
              <a:rPr lang="en-GB" sz="1600" dirty="0" smtClean="0">
                <a:solidFill>
                  <a:schemeClr val="bg1"/>
                </a:solidFill>
              </a:rPr>
              <a:t>Fraud alert</a:t>
            </a:r>
          </a:p>
          <a:p>
            <a:pPr algn="ctr" eaLnBrk="0" hangingPunct="0"/>
            <a:r>
              <a:rPr lang="en-GB" sz="1600" dirty="0" smtClean="0">
                <a:solidFill>
                  <a:schemeClr val="bg1"/>
                </a:solidFill>
              </a:rPr>
              <a:t>Payment reminder</a:t>
            </a:r>
            <a:endParaRPr lang="en-GB" sz="1600" dirty="0">
              <a:solidFill>
                <a:schemeClr val="bg1"/>
              </a:solidFill>
            </a:endParaRPr>
          </a:p>
        </p:txBody>
      </p:sp>
      <p:sp>
        <p:nvSpPr>
          <p:cNvPr id="64" name="AutoShape 36"/>
          <p:cNvSpPr>
            <a:spLocks noChangeArrowheads="1"/>
          </p:cNvSpPr>
          <p:nvPr>
            <p:custDataLst>
              <p:tags r:id="rId11"/>
            </p:custDataLst>
          </p:nvPr>
        </p:nvSpPr>
        <p:spPr bwMode="gray">
          <a:xfrm>
            <a:off x="4810113" y="2798581"/>
            <a:ext cx="3840162" cy="1312964"/>
          </a:xfrm>
          <a:prstGeom prst="roundRect">
            <a:avLst>
              <a:gd name="adj" fmla="val 9106"/>
            </a:avLst>
          </a:prstGeom>
          <a:gradFill flip="none" rotWithShape="1">
            <a:gsLst>
              <a:gs pos="0">
                <a:schemeClr val="accent1"/>
              </a:gs>
              <a:gs pos="42000">
                <a:srgbClr val="800000"/>
              </a:gs>
              <a:gs pos="100000">
                <a:schemeClr val="accent1"/>
              </a:gs>
            </a:gsLst>
            <a:lin ang="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eaLnBrk="0" hangingPunct="0">
              <a:defRPr/>
            </a:pPr>
            <a:r>
              <a:rPr lang="en-US" sz="1500" dirty="0">
                <a:solidFill>
                  <a:schemeClr val="bg1"/>
                </a:solidFill>
              </a:rPr>
              <a:t>   </a:t>
            </a:r>
          </a:p>
        </p:txBody>
      </p:sp>
      <p:sp>
        <p:nvSpPr>
          <p:cNvPr id="65" name="Rectangle 37"/>
          <p:cNvSpPr>
            <a:spLocks noChangeArrowheads="1"/>
          </p:cNvSpPr>
          <p:nvPr/>
        </p:nvSpPr>
        <p:spPr bwMode="auto">
          <a:xfrm>
            <a:off x="5009770" y="2916455"/>
            <a:ext cx="22018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lgn="ctr" eaLnBrk="0" hangingPunct="0"/>
            <a:r>
              <a:rPr lang="en-GB" sz="1600" b="1" u="sng" dirty="0" smtClean="0">
                <a:solidFill>
                  <a:schemeClr val="bg1"/>
                </a:solidFill>
              </a:rPr>
              <a:t>Airline &amp; Travel</a:t>
            </a:r>
          </a:p>
          <a:p>
            <a:pPr algn="ctr" eaLnBrk="0" hangingPunct="0"/>
            <a:r>
              <a:rPr lang="en-GB" sz="1600" dirty="0" smtClean="0">
                <a:solidFill>
                  <a:schemeClr val="bg1"/>
                </a:solidFill>
              </a:rPr>
              <a:t>Flight status update</a:t>
            </a:r>
          </a:p>
          <a:p>
            <a:pPr algn="ctr" eaLnBrk="0" hangingPunct="0"/>
            <a:r>
              <a:rPr lang="en-GB" sz="1600" dirty="0" smtClean="0">
                <a:solidFill>
                  <a:schemeClr val="bg1"/>
                </a:solidFill>
              </a:rPr>
              <a:t>Member rewards</a:t>
            </a:r>
          </a:p>
          <a:p>
            <a:pPr algn="ctr" eaLnBrk="0" hangingPunct="0"/>
            <a:r>
              <a:rPr lang="en-GB" sz="1600" dirty="0" smtClean="0">
                <a:solidFill>
                  <a:schemeClr val="bg1"/>
                </a:solidFill>
              </a:rPr>
              <a:t>Reservation update</a:t>
            </a:r>
            <a:endParaRPr lang="en-GB" sz="1600" dirty="0">
              <a:solidFill>
                <a:schemeClr val="bg1"/>
              </a:solidFill>
            </a:endParaRPr>
          </a:p>
        </p:txBody>
      </p:sp>
      <p:sp>
        <p:nvSpPr>
          <p:cNvPr id="66" name="AutoShape 43"/>
          <p:cNvSpPr>
            <a:spLocks noChangeArrowheads="1"/>
          </p:cNvSpPr>
          <p:nvPr>
            <p:custDataLst>
              <p:tags r:id="rId12"/>
            </p:custDataLst>
          </p:nvPr>
        </p:nvSpPr>
        <p:spPr bwMode="gray">
          <a:xfrm>
            <a:off x="4810113" y="1319081"/>
            <a:ext cx="3840162" cy="1312964"/>
          </a:xfrm>
          <a:prstGeom prst="roundRect">
            <a:avLst>
              <a:gd name="adj" fmla="val 9106"/>
            </a:avLst>
          </a:prstGeom>
          <a:gradFill flip="none" rotWithShape="1">
            <a:gsLst>
              <a:gs pos="0">
                <a:schemeClr val="accent1"/>
              </a:gs>
              <a:gs pos="42000">
                <a:srgbClr val="800000"/>
              </a:gs>
              <a:gs pos="100000">
                <a:schemeClr val="accent1"/>
              </a:gs>
            </a:gsLst>
            <a:lin ang="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eaLnBrk="0" hangingPunct="0">
              <a:defRPr/>
            </a:pPr>
            <a:endParaRPr lang="en-US" sz="1500" dirty="0">
              <a:solidFill>
                <a:schemeClr val="bg1"/>
              </a:solidFill>
            </a:endParaRPr>
          </a:p>
        </p:txBody>
      </p:sp>
      <p:sp>
        <p:nvSpPr>
          <p:cNvPr id="67" name="Rectangle 44"/>
          <p:cNvSpPr>
            <a:spLocks noChangeArrowheads="1"/>
          </p:cNvSpPr>
          <p:nvPr/>
        </p:nvSpPr>
        <p:spPr bwMode="auto">
          <a:xfrm>
            <a:off x="5054220" y="1436955"/>
            <a:ext cx="21129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lgn="ctr" eaLnBrk="0" hangingPunct="0"/>
            <a:r>
              <a:rPr lang="en-GB" sz="1600" b="1" u="sng" dirty="0" smtClean="0">
                <a:solidFill>
                  <a:schemeClr val="bg1"/>
                </a:solidFill>
              </a:rPr>
              <a:t>Healthcare</a:t>
            </a:r>
          </a:p>
          <a:p>
            <a:pPr algn="ctr" eaLnBrk="0" hangingPunct="0"/>
            <a:r>
              <a:rPr lang="en-GB" sz="1600" dirty="0" err="1" smtClean="0">
                <a:solidFill>
                  <a:schemeClr val="bg1"/>
                </a:solidFill>
              </a:rPr>
              <a:t>Enrollment</a:t>
            </a:r>
            <a:r>
              <a:rPr lang="en-GB" sz="1600" dirty="0" smtClean="0">
                <a:solidFill>
                  <a:schemeClr val="bg1"/>
                </a:solidFill>
              </a:rPr>
              <a:t>/Claims</a:t>
            </a:r>
          </a:p>
          <a:p>
            <a:pPr algn="ctr" eaLnBrk="0" hangingPunct="0"/>
            <a:r>
              <a:rPr lang="en-GB" sz="1600" dirty="0" smtClean="0">
                <a:solidFill>
                  <a:schemeClr val="bg1"/>
                </a:solidFill>
              </a:rPr>
              <a:t>Appt. reminders</a:t>
            </a:r>
          </a:p>
          <a:p>
            <a:pPr algn="ctr" eaLnBrk="0" hangingPunct="0"/>
            <a:r>
              <a:rPr lang="en-GB" sz="1600" dirty="0" smtClean="0">
                <a:solidFill>
                  <a:schemeClr val="bg1"/>
                </a:solidFill>
              </a:rPr>
              <a:t>Prescription renewal</a:t>
            </a:r>
            <a:endParaRPr lang="en-GB" sz="1600" dirty="0">
              <a:solidFill>
                <a:schemeClr val="bg1"/>
              </a:solidFill>
            </a:endParaRPr>
          </a:p>
        </p:txBody>
      </p:sp>
      <p:pic>
        <p:nvPicPr>
          <p:cNvPr id="68" name="Picture 6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340313" y="1481787"/>
            <a:ext cx="987552" cy="9875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9" name="Picture 2" descr="C:\Documents and Settings\Peggy Dreher\Local Settings\Temporary Internet Files\Content.IE5\PZTOIFZX\MP900387953[1].jp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r="28666"/>
          <a:stretch/>
        </p:blipFill>
        <p:spPr bwMode="auto">
          <a:xfrm>
            <a:off x="755613" y="1481787"/>
            <a:ext cx="987552" cy="9875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0" name="Picture 9" descr="C:\Documents and Settings\Peggy Dreher\Local Settings\Temporary Internet Files\Content.IE5\X22DQRHJ\MP900439299[1].jp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9934" r="23113"/>
          <a:stretch/>
        </p:blipFill>
        <p:spPr bwMode="auto">
          <a:xfrm>
            <a:off x="755613" y="2961287"/>
            <a:ext cx="987552" cy="9875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1" name="AutoShape 22"/>
          <p:cNvSpPr>
            <a:spLocks noChangeArrowheads="1"/>
          </p:cNvSpPr>
          <p:nvPr>
            <p:custDataLst>
              <p:tags r:id="rId13"/>
            </p:custDataLst>
          </p:nvPr>
        </p:nvSpPr>
        <p:spPr bwMode="gray">
          <a:xfrm>
            <a:off x="499257" y="4272258"/>
            <a:ext cx="3840163" cy="1312964"/>
          </a:xfrm>
          <a:prstGeom prst="roundRect">
            <a:avLst>
              <a:gd name="adj" fmla="val 9106"/>
            </a:avLst>
          </a:prstGeom>
          <a:gradFill flip="none" rotWithShape="1">
            <a:gsLst>
              <a:gs pos="0">
                <a:schemeClr val="accent1"/>
              </a:gs>
              <a:gs pos="42000">
                <a:srgbClr val="800000"/>
              </a:gs>
              <a:gs pos="100000">
                <a:schemeClr val="accent1"/>
              </a:gs>
            </a:gsLst>
            <a:lin ang="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eaLnBrk="0" hangingPunct="0">
              <a:defRPr/>
            </a:pPr>
            <a:endParaRPr lang="en-US" sz="1500" dirty="0">
              <a:solidFill>
                <a:schemeClr val="bg1"/>
              </a:solidFill>
            </a:endParaRPr>
          </a:p>
        </p:txBody>
      </p:sp>
      <p:sp>
        <p:nvSpPr>
          <p:cNvPr id="72" name="Rectangle 23"/>
          <p:cNvSpPr>
            <a:spLocks noChangeArrowheads="1"/>
          </p:cNvSpPr>
          <p:nvPr/>
        </p:nvSpPr>
        <p:spPr bwMode="auto">
          <a:xfrm>
            <a:off x="2042601" y="4390131"/>
            <a:ext cx="21685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lgn="ctr" eaLnBrk="0" hangingPunct="0"/>
            <a:r>
              <a:rPr lang="en-GB" sz="1600" b="1" u="sng" dirty="0" smtClean="0">
                <a:solidFill>
                  <a:schemeClr val="bg1"/>
                </a:solidFill>
              </a:rPr>
              <a:t>Government</a:t>
            </a:r>
          </a:p>
          <a:p>
            <a:pPr algn="ctr" eaLnBrk="0" hangingPunct="0"/>
            <a:r>
              <a:rPr lang="en-GB" sz="1600" dirty="0" smtClean="0">
                <a:solidFill>
                  <a:schemeClr val="bg1"/>
                </a:solidFill>
              </a:rPr>
              <a:t>Emergency</a:t>
            </a:r>
          </a:p>
          <a:p>
            <a:pPr algn="ctr" eaLnBrk="0" hangingPunct="0"/>
            <a:r>
              <a:rPr lang="en-GB" sz="1600" dirty="0" smtClean="0">
                <a:solidFill>
                  <a:schemeClr val="bg1"/>
                </a:solidFill>
              </a:rPr>
              <a:t>Tax reminders</a:t>
            </a:r>
          </a:p>
          <a:p>
            <a:pPr algn="ctr" eaLnBrk="0" hangingPunct="0"/>
            <a:r>
              <a:rPr lang="en-GB" sz="1600" dirty="0" smtClean="0">
                <a:solidFill>
                  <a:schemeClr val="bg1"/>
                </a:solidFill>
              </a:rPr>
              <a:t>Political campaigns</a:t>
            </a:r>
            <a:endParaRPr lang="en-GB" sz="1600" dirty="0">
              <a:solidFill>
                <a:schemeClr val="bg1"/>
              </a:solidFill>
            </a:endParaRPr>
          </a:p>
        </p:txBody>
      </p:sp>
      <p:sp>
        <p:nvSpPr>
          <p:cNvPr id="73" name="AutoShape 36"/>
          <p:cNvSpPr>
            <a:spLocks noChangeArrowheads="1"/>
          </p:cNvSpPr>
          <p:nvPr>
            <p:custDataLst>
              <p:tags r:id="rId14"/>
            </p:custDataLst>
          </p:nvPr>
        </p:nvSpPr>
        <p:spPr bwMode="gray">
          <a:xfrm>
            <a:off x="4810113" y="4272258"/>
            <a:ext cx="3840162" cy="1312964"/>
          </a:xfrm>
          <a:prstGeom prst="roundRect">
            <a:avLst>
              <a:gd name="adj" fmla="val 9106"/>
            </a:avLst>
          </a:prstGeom>
          <a:gradFill flip="none" rotWithShape="1">
            <a:gsLst>
              <a:gs pos="0">
                <a:schemeClr val="accent1"/>
              </a:gs>
              <a:gs pos="42000">
                <a:srgbClr val="800000"/>
              </a:gs>
              <a:gs pos="100000">
                <a:schemeClr val="accent1"/>
              </a:gs>
            </a:gsLst>
            <a:lin ang="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eaLnBrk="0" hangingPunct="0">
              <a:defRPr/>
            </a:pPr>
            <a:r>
              <a:rPr lang="en-US" sz="1500" dirty="0">
                <a:solidFill>
                  <a:schemeClr val="bg1"/>
                </a:solidFill>
              </a:rPr>
              <a:t>   </a:t>
            </a:r>
          </a:p>
        </p:txBody>
      </p:sp>
      <p:sp>
        <p:nvSpPr>
          <p:cNvPr id="74" name="Rectangle 37"/>
          <p:cNvSpPr>
            <a:spLocks noChangeArrowheads="1"/>
          </p:cNvSpPr>
          <p:nvPr/>
        </p:nvSpPr>
        <p:spPr bwMode="auto">
          <a:xfrm>
            <a:off x="5009770" y="4267022"/>
            <a:ext cx="22018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pPr algn="ctr" eaLnBrk="0" hangingPunct="0"/>
            <a:r>
              <a:rPr lang="en-GB" sz="1600" b="1" dirty="0" smtClean="0">
                <a:solidFill>
                  <a:schemeClr val="bg1"/>
                </a:solidFill>
              </a:rPr>
              <a:t>Consumer</a:t>
            </a:r>
            <a:br>
              <a:rPr lang="en-GB" sz="1600" b="1" dirty="0" smtClean="0">
                <a:solidFill>
                  <a:schemeClr val="bg1"/>
                </a:solidFill>
              </a:rPr>
            </a:br>
            <a:r>
              <a:rPr lang="en-GB" sz="1600" b="1" u="sng" dirty="0" smtClean="0">
                <a:solidFill>
                  <a:schemeClr val="bg1"/>
                </a:solidFill>
              </a:rPr>
              <a:t>&amp; Retail</a:t>
            </a:r>
          </a:p>
          <a:p>
            <a:pPr algn="ctr" eaLnBrk="0" hangingPunct="0"/>
            <a:r>
              <a:rPr lang="en-GB" sz="1600" dirty="0" smtClean="0">
                <a:solidFill>
                  <a:schemeClr val="bg1"/>
                </a:solidFill>
              </a:rPr>
              <a:t>Sale alerts</a:t>
            </a:r>
          </a:p>
          <a:p>
            <a:pPr algn="ctr" eaLnBrk="0" hangingPunct="0"/>
            <a:r>
              <a:rPr lang="en-GB" sz="1600" dirty="0" smtClean="0">
                <a:solidFill>
                  <a:schemeClr val="bg1"/>
                </a:solidFill>
              </a:rPr>
              <a:t>Order/Delivery status</a:t>
            </a:r>
          </a:p>
          <a:p>
            <a:pPr algn="ctr" eaLnBrk="0" hangingPunct="0"/>
            <a:r>
              <a:rPr lang="en-GB" sz="1600" dirty="0" smtClean="0">
                <a:solidFill>
                  <a:schemeClr val="bg1"/>
                </a:solidFill>
              </a:rPr>
              <a:t>Surveys</a:t>
            </a:r>
            <a:endParaRPr lang="en-GB" sz="1600" dirty="0">
              <a:solidFill>
                <a:schemeClr val="bg1"/>
              </a:solidFill>
            </a:endParaRPr>
          </a:p>
        </p:txBody>
      </p:sp>
      <p:pic>
        <p:nvPicPr>
          <p:cNvPr id="75" name="Picture 74"/>
          <p:cNvPicPr>
            <a:picLocks noChangeAspect="1"/>
          </p:cNvPicPr>
          <p:nvPr/>
        </p:nvPicPr>
        <p:blipFill rotWithShape="1">
          <a:blip r:embed="rId22" cstate="print">
            <a:extLst>
              <a:ext uri="{28A0092B-C50C-407E-A947-70E740481C1C}">
                <a14:useLocalDpi xmlns:a14="http://schemas.microsoft.com/office/drawing/2010/main" val="0"/>
              </a:ext>
            </a:extLst>
          </a:blip>
          <a:srcRect l="19820" r="13827"/>
          <a:stretch/>
        </p:blipFill>
        <p:spPr>
          <a:xfrm>
            <a:off x="7409110" y="4434964"/>
            <a:ext cx="987552" cy="9875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6" name="Picture 4"/>
          <p:cNvPicPr>
            <a:picLocks noChangeAspect="1" noChangeArrowheads="1"/>
          </p:cNvPicPr>
          <p:nvPr>
            <p:custDataLst>
              <p:tags r:id="rId15"/>
            </p:custDataLst>
          </p:nvPr>
        </p:nvPicPr>
        <p:blipFill rotWithShape="1">
          <a:blip r:embed="rId23" cstate="print">
            <a:extLst>
              <a:ext uri="{28A0092B-C50C-407E-A947-70E740481C1C}">
                <a14:useLocalDpi xmlns:a14="http://schemas.microsoft.com/office/drawing/2010/main" val="0"/>
              </a:ext>
            </a:extLst>
          </a:blip>
          <a:srcRect r="42110"/>
          <a:stretch/>
        </p:blipFill>
        <p:spPr bwMode="auto">
          <a:xfrm>
            <a:off x="755614" y="4473054"/>
            <a:ext cx="987552" cy="894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 name="Picture 2"/>
          <p:cNvPicPr>
            <a:picLocks noChangeAspect="1" noChangeArrowheads="1"/>
          </p:cNvPicPr>
          <p:nvPr>
            <p:custDataLst>
              <p:tags r:id="rId16"/>
            </p:custDataLst>
          </p:nvPr>
        </p:nvPicPr>
        <p:blipFill rotWithShape="1">
          <a:blip r:embed="rId24" cstate="print">
            <a:extLst>
              <a:ext uri="{28A0092B-C50C-407E-A947-70E740481C1C}">
                <a14:useLocalDpi xmlns:a14="http://schemas.microsoft.com/office/drawing/2010/main" val="0"/>
              </a:ext>
            </a:extLst>
          </a:blip>
          <a:srcRect l="40000"/>
          <a:stretch/>
        </p:blipFill>
        <p:spPr bwMode="auto">
          <a:xfrm>
            <a:off x="7409110" y="3010525"/>
            <a:ext cx="987552" cy="8890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015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down)">
                                      <p:cBhvr>
                                        <p:cTn id="7" dur="500"/>
                                        <p:tgtEl>
                                          <p:spTgt spid="6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wipe(down)">
                                      <p:cBhvr>
                                        <p:cTn id="10" dur="500"/>
                                        <p:tgtEl>
                                          <p:spTgt spid="6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wipe(down)">
                                      <p:cBhvr>
                                        <p:cTn id="13" dur="500"/>
                                        <p:tgtEl>
                                          <p:spTgt spid="6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ipe(down)">
                                      <p:cBhvr>
                                        <p:cTn id="16" dur="500"/>
                                        <p:tgtEl>
                                          <p:spTgt spid="6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down)">
                                      <p:cBhvr>
                                        <p:cTn id="19" dur="500"/>
                                        <p:tgtEl>
                                          <p:spTgt spid="6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down)">
                                      <p:cBhvr>
                                        <p:cTn id="22" dur="500"/>
                                        <p:tgtEl>
                                          <p:spTgt spid="6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wipe(down)">
                                      <p:cBhvr>
                                        <p:cTn id="25" dur="500"/>
                                        <p:tgtEl>
                                          <p:spTgt spid="6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down)">
                                      <p:cBhvr>
                                        <p:cTn id="28" dur="500"/>
                                        <p:tgtEl>
                                          <p:spTgt spid="67"/>
                                        </p:tgtEl>
                                      </p:cBhvr>
                                    </p:animEffect>
                                  </p:childTnLst>
                                </p:cTn>
                              </p:par>
                              <p:par>
                                <p:cTn id="29" presetID="22" presetClass="entr" presetSubtype="4"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wipe(down)">
                                      <p:cBhvr>
                                        <p:cTn id="31" dur="500"/>
                                        <p:tgtEl>
                                          <p:spTgt spid="68"/>
                                        </p:tgtEl>
                                      </p:cBhvr>
                                    </p:animEffect>
                                  </p:childTnLst>
                                </p:cTn>
                              </p:par>
                              <p:par>
                                <p:cTn id="32" presetID="22" presetClass="entr" presetSubtype="4" fill="hold"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wipe(down)">
                                      <p:cBhvr>
                                        <p:cTn id="34" dur="500"/>
                                        <p:tgtEl>
                                          <p:spTgt spid="69"/>
                                        </p:tgtEl>
                                      </p:cBhvr>
                                    </p:animEffect>
                                  </p:childTnLst>
                                </p:cTn>
                              </p:par>
                              <p:par>
                                <p:cTn id="35" presetID="22" presetClass="entr" presetSubtype="4" fill="hold" nodeType="with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down)">
                                      <p:cBhvr>
                                        <p:cTn id="37" dur="500"/>
                                        <p:tgtEl>
                                          <p:spTgt spid="7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wipe(down)">
                                      <p:cBhvr>
                                        <p:cTn id="40" dur="500"/>
                                        <p:tgtEl>
                                          <p:spTgt spid="71"/>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wipe(down)">
                                      <p:cBhvr>
                                        <p:cTn id="43" dur="500"/>
                                        <p:tgtEl>
                                          <p:spTgt spid="7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wipe(down)">
                                      <p:cBhvr>
                                        <p:cTn id="46" dur="500"/>
                                        <p:tgtEl>
                                          <p:spTgt spid="73"/>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74"/>
                                        </p:tgtEl>
                                        <p:attrNameLst>
                                          <p:attrName>style.visibility</p:attrName>
                                        </p:attrNameLst>
                                      </p:cBhvr>
                                      <p:to>
                                        <p:strVal val="visible"/>
                                      </p:to>
                                    </p:set>
                                    <p:animEffect transition="in" filter="wipe(down)">
                                      <p:cBhvr>
                                        <p:cTn id="49" dur="500"/>
                                        <p:tgtEl>
                                          <p:spTgt spid="74"/>
                                        </p:tgtEl>
                                      </p:cBhvr>
                                    </p:animEffect>
                                  </p:childTnLst>
                                </p:cTn>
                              </p:par>
                              <p:par>
                                <p:cTn id="50" presetID="22" presetClass="entr" presetSubtype="4" fill="hold" nodeType="withEffect">
                                  <p:stCondLst>
                                    <p:cond delay="0"/>
                                  </p:stCondLst>
                                  <p:childTnLst>
                                    <p:set>
                                      <p:cBhvr>
                                        <p:cTn id="51" dur="1" fill="hold">
                                          <p:stCondLst>
                                            <p:cond delay="0"/>
                                          </p:stCondLst>
                                        </p:cTn>
                                        <p:tgtEl>
                                          <p:spTgt spid="75"/>
                                        </p:tgtEl>
                                        <p:attrNameLst>
                                          <p:attrName>style.visibility</p:attrName>
                                        </p:attrNameLst>
                                      </p:cBhvr>
                                      <p:to>
                                        <p:strVal val="visible"/>
                                      </p:to>
                                    </p:set>
                                    <p:animEffect transition="in" filter="wipe(down)">
                                      <p:cBhvr>
                                        <p:cTn id="52" dur="500"/>
                                        <p:tgtEl>
                                          <p:spTgt spid="75"/>
                                        </p:tgtEl>
                                      </p:cBhvr>
                                    </p:animEffect>
                                  </p:childTnLst>
                                </p:cTn>
                              </p:par>
                              <p:par>
                                <p:cTn id="53" presetID="22" presetClass="entr" presetSubtype="4" fill="hold" nodeType="with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wipe(down)">
                                      <p:cBhvr>
                                        <p:cTn id="55" dur="500"/>
                                        <p:tgtEl>
                                          <p:spTgt spid="76"/>
                                        </p:tgtEl>
                                      </p:cBhvr>
                                    </p:animEffect>
                                  </p:childTnLst>
                                </p:cTn>
                              </p:par>
                              <p:par>
                                <p:cTn id="56" presetID="22" presetClass="entr" presetSubtype="4" fill="hold" nodeType="with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wipe(down)">
                                      <p:cBhvr>
                                        <p:cTn id="58"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animBg="1"/>
      <p:bldP spid="63" grpId="0"/>
      <p:bldP spid="64" grpId="0" animBg="1"/>
      <p:bldP spid="65" grpId="0"/>
      <p:bldP spid="66" grpId="0" animBg="1"/>
      <p:bldP spid="67" grpId="0"/>
      <p:bldP spid="71" grpId="0" animBg="1"/>
      <p:bldP spid="72" grpId="0"/>
      <p:bldP spid="73" grpId="0" animBg="1"/>
      <p:bldP spid="7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a:spLocks noGrp="1"/>
          </p:cNvSpPr>
          <p:nvPr>
            <p:ph type="title"/>
          </p:nvPr>
        </p:nvSpPr>
        <p:spPr>
          <a:xfrm>
            <a:off x="188794" y="387174"/>
            <a:ext cx="8229600" cy="838200"/>
          </a:xfrm>
        </p:spPr>
        <p:txBody>
          <a:bodyPr anchor="ctr"/>
          <a:lstStyle/>
          <a:p>
            <a:r>
              <a:rPr lang="en-US" dirty="0" smtClean="0"/>
              <a:t>Outbound Use Case: Increasing Revenues</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850727966"/>
              </p:ext>
            </p:extLst>
          </p:nvPr>
        </p:nvGraphicFramePr>
        <p:xfrm>
          <a:off x="4301357" y="1298144"/>
          <a:ext cx="4495877" cy="5244062"/>
        </p:xfrm>
        <a:graphic>
          <a:graphicData uri="http://schemas.openxmlformats.org/drawingml/2006/table">
            <a:tbl>
              <a:tblPr firstRow="1" bandRow="1">
                <a:tableStyleId>{5C22544A-7EE6-4342-B048-85BDC9FD1C3A}</a:tableStyleId>
              </a:tblPr>
              <a:tblGrid>
                <a:gridCol w="4495877"/>
              </a:tblGrid>
              <a:tr h="61913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70% of calls are no answer, busy,</a:t>
                      </a:r>
                      <a:br>
                        <a:rPr lang="en-US" sz="1600" b="1" dirty="0">
                          <a:solidFill>
                            <a:schemeClr val="tx1"/>
                          </a:solidFill>
                        </a:rPr>
                      </a:br>
                      <a:r>
                        <a:rPr lang="en-US" sz="1600" b="1" dirty="0">
                          <a:solidFill>
                            <a:schemeClr val="tx1"/>
                          </a:solidFill>
                        </a:rPr>
                        <a:t>or answer machine</a:t>
                      </a:r>
                    </a:p>
                  </a:txBody>
                  <a:tcPr marL="182880" marR="182880" marT="91440" marB="9144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7421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Predictive dialing passes only “live” contacts to agents</a:t>
                      </a:r>
                    </a:p>
                  </a:txBody>
                  <a:tcPr marL="182880" marR="182880" marT="91440" marB="9144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7421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rPr>
                        <a:t>Manual dialing generates 5 live contacts and 1 appointment per hour.</a:t>
                      </a:r>
                      <a:r>
                        <a:rPr lang="en-US" sz="1600" b="1" baseline="0" dirty="0" smtClean="0">
                          <a:solidFill>
                            <a:schemeClr val="tx1"/>
                          </a:solidFill>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baseline="0" dirty="0" smtClean="0">
                          <a:solidFill>
                            <a:schemeClr val="tx1"/>
                          </a:solidFill>
                        </a:rPr>
                        <a:t>Compare with </a:t>
                      </a:r>
                      <a:r>
                        <a:rPr lang="en-US" sz="1600" b="1" dirty="0" smtClean="0">
                          <a:solidFill>
                            <a:schemeClr val="tx1"/>
                          </a:solidFill>
                        </a:rPr>
                        <a:t>Predictive dialing which generates 3X</a:t>
                      </a:r>
                      <a:r>
                        <a:rPr lang="en-US" sz="1600" b="1" baseline="0" dirty="0" smtClean="0">
                          <a:solidFill>
                            <a:schemeClr val="tx1"/>
                          </a:solidFill>
                        </a:rPr>
                        <a:t> this.</a:t>
                      </a:r>
                      <a:endParaRPr lang="en-US" sz="1600" b="1" dirty="0" smtClean="0">
                        <a:solidFill>
                          <a:schemeClr val="tx1"/>
                        </a:solidFill>
                      </a:endParaRPr>
                    </a:p>
                  </a:txBody>
                  <a:tcPr marL="182880" marR="182880" marT="91440" marB="9144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7421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rPr>
                        <a:t>Outbound communications</a:t>
                      </a:r>
                      <a:r>
                        <a:rPr lang="en-US" sz="1600" b="1" baseline="0" dirty="0" smtClean="0">
                          <a:solidFill>
                            <a:schemeClr val="tx1"/>
                          </a:solidFill>
                        </a:rPr>
                        <a:t> via Email or SMS enable customers to respond back and generates hot lead</a:t>
                      </a:r>
                      <a:endParaRPr lang="en-US" sz="1600" b="1" dirty="0">
                        <a:solidFill>
                          <a:schemeClr val="tx1"/>
                        </a:solidFill>
                      </a:endParaRPr>
                    </a:p>
                  </a:txBody>
                  <a:tcPr marL="182880" marR="182880" marT="91440" marB="9144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8442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Sales closes 33% of appointments</a:t>
                      </a:r>
                      <a:br>
                        <a:rPr lang="en-US" sz="1600" b="1" dirty="0">
                          <a:solidFill>
                            <a:schemeClr val="tx1"/>
                          </a:solidFill>
                        </a:rPr>
                      </a:br>
                      <a:r>
                        <a:rPr lang="en-US" sz="1600" b="1" dirty="0">
                          <a:solidFill>
                            <a:schemeClr val="tx1"/>
                          </a:solidFill>
                        </a:rPr>
                        <a:t>and each deal is worth $2700, so each appointment worth $900</a:t>
                      </a:r>
                    </a:p>
                  </a:txBody>
                  <a:tcPr marL="182880" marR="182880" marT="91440" marB="9144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8442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Revenues increased </a:t>
                      </a:r>
                      <a:r>
                        <a:rPr lang="en-US" sz="1600" b="1" dirty="0">
                          <a:solidFill>
                            <a:srgbClr val="CC0000"/>
                          </a:solidFill>
                        </a:rPr>
                        <a:t>200%</a:t>
                      </a:r>
                      <a:r>
                        <a:rPr lang="en-US" sz="1600" b="1" dirty="0">
                          <a:solidFill>
                            <a:schemeClr val="tx1"/>
                          </a:solidFill>
                        </a:rPr>
                        <a:t> </a:t>
                      </a:r>
                      <a:r>
                        <a:rPr lang="en-US" sz="1600" b="1" dirty="0" smtClean="0">
                          <a:solidFill>
                            <a:schemeClr val="tx1"/>
                          </a:solidFill>
                        </a:rPr>
                        <a:t>with </a:t>
                      </a:r>
                      <a:r>
                        <a:rPr lang="en-US" sz="1600" b="1" dirty="0">
                          <a:solidFill>
                            <a:schemeClr val="tx1"/>
                          </a:solidFill>
                        </a:rPr>
                        <a:t>same </a:t>
                      </a:r>
                      <a:r>
                        <a:rPr lang="en-US" sz="1600" b="1" dirty="0" smtClean="0">
                          <a:solidFill>
                            <a:schemeClr val="tx1"/>
                          </a:solidFill>
                        </a:rPr>
                        <a:t>number</a:t>
                      </a:r>
                      <a:r>
                        <a:rPr lang="en-US" sz="1600" b="1" baseline="0" dirty="0" smtClean="0">
                          <a:solidFill>
                            <a:schemeClr val="tx1"/>
                          </a:solidFill>
                        </a:rPr>
                        <a:t> </a:t>
                      </a:r>
                      <a:r>
                        <a:rPr lang="en-US" sz="1600" b="1" dirty="0" smtClean="0">
                          <a:solidFill>
                            <a:schemeClr val="tx1"/>
                          </a:solidFill>
                        </a:rPr>
                        <a:t>of </a:t>
                      </a:r>
                      <a:r>
                        <a:rPr lang="en-US" sz="1600" b="1" dirty="0">
                          <a:solidFill>
                            <a:schemeClr val="tx1"/>
                          </a:solidFill>
                        </a:rPr>
                        <a:t>agents</a:t>
                      </a:r>
                      <a:endParaRPr lang="en-US" sz="1000" b="1" dirty="0">
                        <a:solidFill>
                          <a:schemeClr val="tx1"/>
                        </a:solidFill>
                        <a:sym typeface="Symbol" pitchFamily="18" charset="2"/>
                      </a:endParaRPr>
                    </a:p>
                  </a:txBody>
                  <a:tcPr marL="182880" marR="182880" marT="91440" marB="9144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CC0000"/>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
        <p:nvSpPr>
          <p:cNvPr id="15" name="Right Arrow Callout 14"/>
          <p:cNvSpPr/>
          <p:nvPr/>
        </p:nvSpPr>
        <p:spPr>
          <a:xfrm rot="5400000" flipV="1">
            <a:off x="6417220" y="4419539"/>
            <a:ext cx="264151" cy="4491402"/>
          </a:xfrm>
          <a:prstGeom prst="rightArrowCallout">
            <a:avLst>
              <a:gd name="adj1" fmla="val 76832"/>
              <a:gd name="adj2" fmla="val 60992"/>
              <a:gd name="adj3" fmla="val 43687"/>
              <a:gd name="adj4" fmla="val 75000"/>
            </a:avLst>
          </a:prstGeom>
          <a:gradFill flip="none" rotWithShape="1">
            <a:gsLst>
              <a:gs pos="9000">
                <a:schemeClr val="tx2">
                  <a:lumMod val="75000"/>
                  <a:lumOff val="25000"/>
                </a:schemeClr>
              </a:gs>
              <a:gs pos="100000">
                <a:schemeClr val="bg2">
                  <a:lumMod val="50000"/>
                </a:schemeClr>
              </a:gs>
            </a:gsLst>
            <a:lin ang="8100000" scaled="1"/>
            <a:tileRect/>
          </a:gra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6" name="Oval 3"/>
          <p:cNvSpPr>
            <a:spLocks noChangeArrowheads="1"/>
          </p:cNvSpPr>
          <p:nvPr/>
        </p:nvSpPr>
        <p:spPr bwMode="black">
          <a:xfrm>
            <a:off x="3638134" y="6630124"/>
            <a:ext cx="5822322" cy="288390"/>
          </a:xfrm>
          <a:prstGeom prst="ellipse">
            <a:avLst/>
          </a:prstGeom>
          <a:gradFill rotWithShape="1">
            <a:gsLst>
              <a:gs pos="0">
                <a:schemeClr val="tx2">
                  <a:alpha val="23000"/>
                </a:schemeClr>
              </a:gs>
              <a:gs pos="100000">
                <a:srgbClr val="FFFFFF">
                  <a:alpha val="0"/>
                </a:srgbClr>
              </a:gs>
            </a:gsLst>
            <a:path path="shape">
              <a:fillToRect l="50000" t="50000" r="50000" b="50000"/>
            </a:path>
          </a:gradFill>
          <a:ln w="50800">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400" b="0" i="0" u="none" strike="noStrike" kern="0" cap="none" spc="0" normalizeH="0" baseline="0" noProof="0" dirty="0">
              <a:ln>
                <a:noFill/>
              </a:ln>
              <a:solidFill>
                <a:sysClr val="windowText" lastClr="000000"/>
              </a:solidFill>
              <a:effectLst/>
              <a:uLnTx/>
              <a:uFillTx/>
              <a:ea typeface="ＭＳ Ｐゴシック" pitchFamily="34" charset="-128"/>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2811" y="457278"/>
            <a:ext cx="1052186" cy="768096"/>
          </a:xfrm>
          <a:prstGeom prst="roundRect">
            <a:avLst/>
          </a:prstGeom>
          <a:ln>
            <a:noFill/>
          </a:ln>
          <a:effectLst>
            <a:outerShdw blurRad="190500" algn="tl" rotWithShape="0">
              <a:srgbClr val="000000">
                <a:alpha val="70000"/>
              </a:srgbClr>
            </a:outerShdw>
          </a:effectLst>
        </p:spPr>
      </p:pic>
      <p:graphicFrame>
        <p:nvGraphicFramePr>
          <p:cNvPr id="2" name="Table 1"/>
          <p:cNvGraphicFramePr>
            <a:graphicFrameLocks noGrp="1"/>
          </p:cNvGraphicFramePr>
          <p:nvPr>
            <p:extLst>
              <p:ext uri="{D42A27DB-BD31-4B8C-83A1-F6EECF244321}">
                <p14:modId xmlns:p14="http://schemas.microsoft.com/office/powerpoint/2010/main" val="3184455994"/>
              </p:ext>
            </p:extLst>
          </p:nvPr>
        </p:nvGraphicFramePr>
        <p:xfrm>
          <a:off x="231466" y="1456451"/>
          <a:ext cx="3865046" cy="4998720"/>
        </p:xfrm>
        <a:graphic>
          <a:graphicData uri="http://schemas.openxmlformats.org/drawingml/2006/table">
            <a:tbl>
              <a:tblPr firstRow="1" bandRow="1">
                <a:tableStyleId>{5C22544A-7EE6-4342-B048-85BDC9FD1C3A}</a:tableStyleId>
              </a:tblPr>
              <a:tblGrid>
                <a:gridCol w="1353494"/>
                <a:gridCol w="2511552"/>
              </a:tblGrid>
              <a:tr h="795144">
                <a:tc>
                  <a:txBody>
                    <a:bodyPr/>
                    <a:lstStyle/>
                    <a:p>
                      <a:r>
                        <a:rPr lang="en-US" sz="1800" b="1" dirty="0" smtClean="0">
                          <a:solidFill>
                            <a:srgbClr val="CC0000"/>
                          </a:solidFill>
                        </a:rPr>
                        <a:t>Challenge</a:t>
                      </a:r>
                      <a:endParaRPr lang="en-US" dirty="0">
                        <a:solidFill>
                          <a:srgbClr val="CC0000"/>
                        </a:solidFill>
                      </a:endParaRP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CC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sym typeface="Arial" pitchFamily="34" charset="0"/>
                        </a:rPr>
                        <a:t>Schedule more security system sales appointments with same number of agents</a:t>
                      </a: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CC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C0000"/>
                          </a:solidFill>
                        </a:rPr>
                        <a:t>Current Solution</a:t>
                      </a: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sym typeface="Arial" pitchFamily="34" charset="0"/>
                        </a:rPr>
                        <a:t>Manual dialing</a:t>
                      </a:r>
                      <a:br>
                        <a:rPr lang="en-US" sz="1600" b="0" dirty="0" smtClean="0">
                          <a:solidFill>
                            <a:schemeClr val="tx1"/>
                          </a:solidFill>
                          <a:sym typeface="Arial" pitchFamily="34" charset="0"/>
                        </a:rPr>
                      </a:br>
                      <a:r>
                        <a:rPr lang="en-US" sz="1600" b="0" dirty="0" smtClean="0">
                          <a:solidFill>
                            <a:schemeClr val="tx1"/>
                          </a:solidFill>
                          <a:sym typeface="Arial" pitchFamily="34" charset="0"/>
                        </a:rPr>
                        <a:t>sales calls</a:t>
                      </a: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C0000"/>
                          </a:solidFill>
                        </a:rPr>
                        <a:t>New</a:t>
                      </a:r>
                      <a:br>
                        <a:rPr lang="en-US" sz="1800" b="1" dirty="0" smtClean="0">
                          <a:solidFill>
                            <a:srgbClr val="CC0000"/>
                          </a:solidFill>
                        </a:rPr>
                      </a:br>
                      <a:r>
                        <a:rPr lang="en-US" sz="1800" b="1" dirty="0" smtClean="0">
                          <a:solidFill>
                            <a:srgbClr val="CC0000"/>
                          </a:solidFill>
                        </a:rPr>
                        <a:t>Solution</a:t>
                      </a: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288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dirty="0" smtClean="0">
                          <a:solidFill>
                            <a:schemeClr val="tx1"/>
                          </a:solidFill>
                          <a:sym typeface="Arial" pitchFamily="34" charset="0"/>
                        </a:rPr>
                        <a:t>Predictive dialing with</a:t>
                      </a:r>
                      <a:r>
                        <a:rPr lang="en-US" sz="1600" b="0" baseline="0" dirty="0" smtClean="0">
                          <a:solidFill>
                            <a:schemeClr val="tx1"/>
                          </a:solidFill>
                          <a:sym typeface="Arial" pitchFamily="34" charset="0"/>
                        </a:rPr>
                        <a:t> Proactive Contact</a:t>
                      </a:r>
                    </a:p>
                    <a:p>
                      <a:pPr marL="18288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baseline="0" dirty="0" smtClean="0">
                          <a:solidFill>
                            <a:schemeClr val="tx1"/>
                          </a:solidFill>
                          <a:sym typeface="Arial" pitchFamily="34" charset="0"/>
                        </a:rPr>
                        <a:t>Schedule appointments via 2-way SMS with Proactive Outreach Manager (POM)</a:t>
                      </a:r>
                      <a:endParaRPr lang="en-US" sz="1600" b="0" dirty="0" smtClean="0">
                        <a:solidFill>
                          <a:schemeClr val="tx1"/>
                        </a:solidFill>
                        <a:sym typeface="Arial" pitchFamily="34" charset="0"/>
                      </a:endParaRP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C0000"/>
                          </a:solidFill>
                          <a:sym typeface="Arial" pitchFamily="34" charset="0"/>
                        </a:rPr>
                        <a:t>Results Expected</a:t>
                      </a: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C0000"/>
                      </a:solid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sym typeface="Arial" pitchFamily="34" charset="0"/>
                        </a:rPr>
                        <a:t>Increase revenues 200%</a:t>
                      </a: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C0000"/>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80236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a:spLocks noGrp="1"/>
          </p:cNvSpPr>
          <p:nvPr>
            <p:ph type="title"/>
          </p:nvPr>
        </p:nvSpPr>
        <p:spPr>
          <a:xfrm>
            <a:off x="188794" y="387174"/>
            <a:ext cx="8229600" cy="838200"/>
          </a:xfrm>
        </p:spPr>
        <p:txBody>
          <a:bodyPr anchor="ctr"/>
          <a:lstStyle/>
          <a:p>
            <a:pPr>
              <a:lnSpc>
                <a:spcPct val="100000"/>
              </a:lnSpc>
            </a:pPr>
            <a:r>
              <a:rPr lang="en-US" dirty="0" smtClean="0"/>
              <a:t>Scenario Demo: Increasing Revenues</a:t>
            </a:r>
            <a:br>
              <a:rPr lang="en-US" dirty="0" smtClean="0"/>
            </a:br>
            <a:r>
              <a:rPr lang="en-US" sz="2400" dirty="0" smtClean="0">
                <a:solidFill>
                  <a:srgbClr val="CC0000"/>
                </a:solidFill>
              </a:rPr>
              <a:t>Insurance Policy Renewals/Upsell</a:t>
            </a:r>
            <a:endParaRPr lang="en-US" sz="2400" dirty="0">
              <a:solidFill>
                <a:srgbClr val="CC0000"/>
              </a:solidFill>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2811" y="457278"/>
            <a:ext cx="1052186" cy="768096"/>
          </a:xfrm>
          <a:prstGeom prst="roundRect">
            <a:avLst/>
          </a:prstGeom>
          <a:ln>
            <a:noFill/>
          </a:ln>
          <a:effectLst>
            <a:outerShdw blurRad="190500" algn="tl" rotWithShape="0">
              <a:srgbClr val="000000">
                <a:alpha val="70000"/>
              </a:srgbClr>
            </a:outerShdw>
          </a:effectLst>
        </p:spPr>
      </p:pic>
      <p:pic>
        <p:nvPicPr>
          <p:cNvPr id="481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370" t="12102" r="36419" b="48530"/>
          <a:stretch/>
        </p:blipFill>
        <p:spPr bwMode="auto">
          <a:xfrm>
            <a:off x="2651818" y="2044862"/>
            <a:ext cx="5975687" cy="3315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0404" t="12026" r="36474" b="48597"/>
          <a:stretch/>
        </p:blipFill>
        <p:spPr bwMode="auto">
          <a:xfrm>
            <a:off x="2614876" y="2038624"/>
            <a:ext cx="6039855" cy="3357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631412" y="1762854"/>
            <a:ext cx="601044" cy="1070965"/>
            <a:chOff x="274741" y="1517076"/>
            <a:chExt cx="922788" cy="1779662"/>
          </a:xfrm>
        </p:grpSpPr>
        <p:pic>
          <p:nvPicPr>
            <p:cNvPr id="48" name="Picture 5"/>
            <p:cNvPicPr>
              <a:picLocks noChangeAspect="1" noChangeArrowheads="1"/>
            </p:cNvPicPr>
            <p:nvPr/>
          </p:nvPicPr>
          <p:blipFill>
            <a:blip r:embed="rId6" cstate="print"/>
            <a:srcRect/>
            <a:stretch>
              <a:fillRect/>
            </a:stretch>
          </p:blipFill>
          <p:spPr bwMode="auto">
            <a:xfrm>
              <a:off x="274741" y="1517076"/>
              <a:ext cx="922788" cy="1779662"/>
            </a:xfrm>
            <a:prstGeom prst="rect">
              <a:avLst/>
            </a:prstGeom>
            <a:noFill/>
            <a:ln w="9525">
              <a:noFill/>
              <a:miter lim="800000"/>
              <a:headEnd/>
              <a:tailEnd/>
            </a:ln>
          </p:spPr>
        </p:pic>
        <p:sp>
          <p:nvSpPr>
            <p:cNvPr id="2" name="Rectangle 1"/>
            <p:cNvSpPr/>
            <p:nvPr/>
          </p:nvSpPr>
          <p:spPr>
            <a:xfrm>
              <a:off x="335571" y="1806558"/>
              <a:ext cx="784775" cy="1200252"/>
            </a:xfrm>
            <a:prstGeom prst="rect">
              <a:avLst/>
            </a:prstGeom>
            <a:solidFill>
              <a:schemeClr val="tx2">
                <a:lumMod val="75000"/>
                <a:lumOff val="25000"/>
              </a:schemeClr>
            </a:solidFill>
            <a:ln w="19050">
              <a:solidFill>
                <a:schemeClr val="tx2">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grpSp>
      <p:pic>
        <p:nvPicPr>
          <p:cNvPr id="48133"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10376" t="11917" r="36434" b="48391"/>
          <a:stretch/>
        </p:blipFill>
        <p:spPr bwMode="auto">
          <a:xfrm>
            <a:off x="2603584" y="2018040"/>
            <a:ext cx="6040397" cy="3380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8" name="Group 57"/>
          <p:cNvGrpSpPr/>
          <p:nvPr/>
        </p:nvGrpSpPr>
        <p:grpSpPr>
          <a:xfrm>
            <a:off x="1273578" y="5011438"/>
            <a:ext cx="1225117" cy="697574"/>
            <a:chOff x="152012" y="5141059"/>
            <a:chExt cx="1225117" cy="697574"/>
          </a:xfrm>
        </p:grpSpPr>
        <p:grpSp>
          <p:nvGrpSpPr>
            <p:cNvPr id="50" name="Group 49"/>
            <p:cNvGrpSpPr/>
            <p:nvPr/>
          </p:nvGrpSpPr>
          <p:grpSpPr>
            <a:xfrm>
              <a:off x="152012" y="5167673"/>
              <a:ext cx="670677" cy="670960"/>
              <a:chOff x="6480372" y="4896708"/>
              <a:chExt cx="993016" cy="993434"/>
            </a:xfrm>
          </p:grpSpPr>
          <p:grpSp>
            <p:nvGrpSpPr>
              <p:cNvPr id="51" name="Group 50"/>
              <p:cNvGrpSpPr/>
              <p:nvPr/>
            </p:nvGrpSpPr>
            <p:grpSpPr>
              <a:xfrm>
                <a:off x="6480372" y="4896708"/>
                <a:ext cx="993016" cy="993434"/>
                <a:chOff x="6970194" y="1753468"/>
                <a:chExt cx="1905252" cy="1906053"/>
              </a:xfrm>
            </p:grpSpPr>
            <p:grpSp>
              <p:nvGrpSpPr>
                <p:cNvPr id="53" name="Group 25"/>
                <p:cNvGrpSpPr/>
                <p:nvPr/>
              </p:nvGrpSpPr>
              <p:grpSpPr>
                <a:xfrm>
                  <a:off x="6970194" y="1753468"/>
                  <a:ext cx="1905252" cy="1906053"/>
                  <a:chOff x="-3573398" y="2934704"/>
                  <a:chExt cx="1465807" cy="1466423"/>
                </a:xfrm>
              </p:grpSpPr>
              <p:sp>
                <p:nvSpPr>
                  <p:cNvPr id="55" name="Oval 18"/>
                  <p:cNvSpPr>
                    <a:spLocks noChangeArrowheads="1"/>
                  </p:cNvSpPr>
                  <p:nvPr/>
                </p:nvSpPr>
                <p:spPr bwMode="gray">
                  <a:xfrm>
                    <a:off x="-3573398" y="2934704"/>
                    <a:ext cx="1465807" cy="1466423"/>
                  </a:xfrm>
                  <a:prstGeom prst="ellipse">
                    <a:avLst/>
                  </a:prstGeom>
                  <a:gradFill rotWithShape="1">
                    <a:gsLst>
                      <a:gs pos="0">
                        <a:srgbClr val="A9A9A9">
                          <a:alpha val="50000"/>
                        </a:srgbClr>
                      </a:gs>
                      <a:gs pos="100000">
                        <a:srgbClr val="646464">
                          <a:alpha val="50000"/>
                        </a:srgbClr>
                      </a:gs>
                    </a:gsLst>
                    <a:lin ang="5400000" scaled="1"/>
                  </a:gradFill>
                  <a:ln w="6350" algn="ctr">
                    <a:solidFill>
                      <a:srgbClr val="A9A9A9"/>
                    </a:solidFill>
                    <a:round/>
                    <a:headEnd/>
                    <a:tailEnd/>
                  </a:ln>
                </p:spPr>
                <p:txBody>
                  <a:bodyPr wrap="none" anchor="ctr"/>
                  <a:lstStyle/>
                  <a:p>
                    <a:endParaRPr lang="en-US" sz="1600">
                      <a:solidFill>
                        <a:srgbClr val="000000"/>
                      </a:solidFill>
                      <a:cs typeface="Arial" charset="0"/>
                    </a:endParaRPr>
                  </a:p>
                </p:txBody>
              </p:sp>
              <p:sp>
                <p:nvSpPr>
                  <p:cNvPr id="56" name="Oval 19"/>
                  <p:cNvSpPr>
                    <a:spLocks noChangeArrowheads="1"/>
                  </p:cNvSpPr>
                  <p:nvPr/>
                </p:nvSpPr>
                <p:spPr bwMode="gray">
                  <a:xfrm>
                    <a:off x="-3475132" y="3033012"/>
                    <a:ext cx="1269275" cy="1269808"/>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6350" algn="ctr">
                    <a:solidFill>
                      <a:srgbClr val="FFFFFF"/>
                    </a:solidFill>
                    <a:round/>
                    <a:headEnd/>
                    <a:tailEnd/>
                  </a:ln>
                  <a:effectLst/>
                </p:spPr>
                <p:txBody>
                  <a:bodyPr wrap="none" anchor="ctr"/>
                  <a:lstStyle/>
                  <a:p>
                    <a:pPr fontAlgn="auto">
                      <a:lnSpc>
                        <a:spcPct val="90000"/>
                      </a:lnSpc>
                      <a:spcBef>
                        <a:spcPts val="0"/>
                      </a:spcBef>
                      <a:spcAft>
                        <a:spcPts val="0"/>
                      </a:spcAft>
                      <a:defRPr/>
                    </a:pPr>
                    <a:endParaRPr lang="en-US" sz="1600" kern="0">
                      <a:solidFill>
                        <a:srgbClr val="FFFFFF"/>
                      </a:solidFill>
                      <a:latin typeface="Arial"/>
                    </a:endParaRPr>
                  </a:p>
                </p:txBody>
              </p:sp>
            </p:grpSp>
            <p:sp>
              <p:nvSpPr>
                <p:cNvPr id="54" name="Oval 28"/>
                <p:cNvSpPr>
                  <a:spLocks noChangeArrowheads="1"/>
                </p:cNvSpPr>
                <p:nvPr/>
              </p:nvSpPr>
              <p:spPr bwMode="auto">
                <a:xfrm>
                  <a:off x="7318841" y="1947091"/>
                  <a:ext cx="1227962" cy="808274"/>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ＭＳ Ｐゴシック" charset="-128"/>
                  </a:endParaRPr>
                </a:p>
              </p:txBody>
            </p:sp>
          </p:grpSp>
          <p:sp>
            <p:nvSpPr>
              <p:cNvPr id="52" name="Freeform 16"/>
              <p:cNvSpPr>
                <a:spLocks/>
              </p:cNvSpPr>
              <p:nvPr/>
            </p:nvSpPr>
            <p:spPr bwMode="auto">
              <a:xfrm>
                <a:off x="6752153" y="5077615"/>
                <a:ext cx="474720" cy="631621"/>
              </a:xfrm>
              <a:custGeom>
                <a:avLst/>
                <a:gdLst>
                  <a:gd name="T0" fmla="*/ 50 w 50"/>
                  <a:gd name="T1" fmla="*/ 43 h 66"/>
                  <a:gd name="T2" fmla="*/ 45 w 50"/>
                  <a:gd name="T3" fmla="*/ 38 h 66"/>
                  <a:gd name="T4" fmla="*/ 45 w 50"/>
                  <a:gd name="T5" fmla="*/ 38 h 66"/>
                  <a:gd name="T6" fmla="*/ 46 w 50"/>
                  <a:gd name="T7" fmla="*/ 37 h 66"/>
                  <a:gd name="T8" fmla="*/ 49 w 50"/>
                  <a:gd name="T9" fmla="*/ 27 h 66"/>
                  <a:gd name="T10" fmla="*/ 25 w 50"/>
                  <a:gd name="T11" fmla="*/ 0 h 66"/>
                  <a:gd name="T12" fmla="*/ 0 w 50"/>
                  <a:gd name="T13" fmla="*/ 27 h 66"/>
                  <a:gd name="T14" fmla="*/ 3 w 50"/>
                  <a:gd name="T15" fmla="*/ 37 h 66"/>
                  <a:gd name="T16" fmla="*/ 4 w 50"/>
                  <a:gd name="T17" fmla="*/ 40 h 66"/>
                  <a:gd name="T18" fmla="*/ 4 w 50"/>
                  <a:gd name="T19" fmla="*/ 42 h 66"/>
                  <a:gd name="T20" fmla="*/ 6 w 50"/>
                  <a:gd name="T21" fmla="*/ 43 h 66"/>
                  <a:gd name="T22" fmla="*/ 7 w 50"/>
                  <a:gd name="T23" fmla="*/ 42 h 66"/>
                  <a:gd name="T24" fmla="*/ 7 w 50"/>
                  <a:gd name="T25" fmla="*/ 34 h 66"/>
                  <a:gd name="T26" fmla="*/ 6 w 50"/>
                  <a:gd name="T27" fmla="*/ 33 h 66"/>
                  <a:gd name="T28" fmla="*/ 4 w 50"/>
                  <a:gd name="T29" fmla="*/ 34 h 66"/>
                  <a:gd name="T30" fmla="*/ 2 w 50"/>
                  <a:gd name="T31" fmla="*/ 27 h 66"/>
                  <a:gd name="T32" fmla="*/ 25 w 50"/>
                  <a:gd name="T33" fmla="*/ 2 h 66"/>
                  <a:gd name="T34" fmla="*/ 47 w 50"/>
                  <a:gd name="T35" fmla="*/ 27 h 66"/>
                  <a:gd name="T36" fmla="*/ 45 w 50"/>
                  <a:gd name="T37" fmla="*/ 34 h 66"/>
                  <a:gd name="T38" fmla="*/ 41 w 50"/>
                  <a:gd name="T39" fmla="*/ 27 h 66"/>
                  <a:gd name="T40" fmla="*/ 38 w 50"/>
                  <a:gd name="T41" fmla="*/ 37 h 66"/>
                  <a:gd name="T42" fmla="*/ 41 w 50"/>
                  <a:gd name="T43" fmla="*/ 47 h 66"/>
                  <a:gd name="T44" fmla="*/ 45 w 50"/>
                  <a:gd name="T45" fmla="*/ 41 h 66"/>
                  <a:gd name="T46" fmla="*/ 47 w 50"/>
                  <a:gd name="T47" fmla="*/ 43 h 66"/>
                  <a:gd name="T48" fmla="*/ 32 w 50"/>
                  <a:gd name="T49" fmla="*/ 62 h 66"/>
                  <a:gd name="T50" fmla="*/ 30 w 50"/>
                  <a:gd name="T51" fmla="*/ 60 h 66"/>
                  <a:gd name="T52" fmla="*/ 26 w 50"/>
                  <a:gd name="T53" fmla="*/ 60 h 66"/>
                  <a:gd name="T54" fmla="*/ 23 w 50"/>
                  <a:gd name="T55" fmla="*/ 63 h 66"/>
                  <a:gd name="T56" fmla="*/ 26 w 50"/>
                  <a:gd name="T57" fmla="*/ 66 h 66"/>
                  <a:gd name="T58" fmla="*/ 30 w 50"/>
                  <a:gd name="T59" fmla="*/ 66 h 66"/>
                  <a:gd name="T60" fmla="*/ 32 w 50"/>
                  <a:gd name="T61" fmla="*/ 64 h 66"/>
                  <a:gd name="T62" fmla="*/ 50 w 50"/>
                  <a:gd name="T63" fmla="*/ 4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66">
                    <a:moveTo>
                      <a:pt x="50" y="43"/>
                    </a:moveTo>
                    <a:cubicBezTo>
                      <a:pt x="50" y="40"/>
                      <a:pt x="48" y="39"/>
                      <a:pt x="45" y="38"/>
                    </a:cubicBezTo>
                    <a:cubicBezTo>
                      <a:pt x="45" y="38"/>
                      <a:pt x="45" y="38"/>
                      <a:pt x="45" y="38"/>
                    </a:cubicBezTo>
                    <a:cubicBezTo>
                      <a:pt x="46" y="38"/>
                      <a:pt x="46" y="37"/>
                      <a:pt x="46" y="37"/>
                    </a:cubicBezTo>
                    <a:cubicBezTo>
                      <a:pt x="47" y="35"/>
                      <a:pt x="49" y="32"/>
                      <a:pt x="49" y="27"/>
                    </a:cubicBezTo>
                    <a:cubicBezTo>
                      <a:pt x="49" y="12"/>
                      <a:pt x="38" y="0"/>
                      <a:pt x="25" y="0"/>
                    </a:cubicBezTo>
                    <a:cubicBezTo>
                      <a:pt x="11" y="0"/>
                      <a:pt x="0" y="12"/>
                      <a:pt x="0" y="27"/>
                    </a:cubicBezTo>
                    <a:cubicBezTo>
                      <a:pt x="0" y="32"/>
                      <a:pt x="2" y="35"/>
                      <a:pt x="3" y="37"/>
                    </a:cubicBezTo>
                    <a:cubicBezTo>
                      <a:pt x="4" y="38"/>
                      <a:pt x="4" y="39"/>
                      <a:pt x="4" y="40"/>
                    </a:cubicBezTo>
                    <a:cubicBezTo>
                      <a:pt x="4" y="42"/>
                      <a:pt x="4" y="42"/>
                      <a:pt x="4" y="42"/>
                    </a:cubicBezTo>
                    <a:cubicBezTo>
                      <a:pt x="4" y="42"/>
                      <a:pt x="5" y="43"/>
                      <a:pt x="6" y="43"/>
                    </a:cubicBezTo>
                    <a:cubicBezTo>
                      <a:pt x="6" y="43"/>
                      <a:pt x="7" y="42"/>
                      <a:pt x="7" y="42"/>
                    </a:cubicBezTo>
                    <a:cubicBezTo>
                      <a:pt x="7" y="34"/>
                      <a:pt x="7" y="34"/>
                      <a:pt x="7" y="34"/>
                    </a:cubicBezTo>
                    <a:cubicBezTo>
                      <a:pt x="7" y="34"/>
                      <a:pt x="6" y="33"/>
                      <a:pt x="6" y="33"/>
                    </a:cubicBezTo>
                    <a:cubicBezTo>
                      <a:pt x="5" y="33"/>
                      <a:pt x="4" y="34"/>
                      <a:pt x="4" y="34"/>
                    </a:cubicBezTo>
                    <a:cubicBezTo>
                      <a:pt x="3" y="32"/>
                      <a:pt x="2" y="30"/>
                      <a:pt x="2" y="27"/>
                    </a:cubicBezTo>
                    <a:cubicBezTo>
                      <a:pt x="2" y="13"/>
                      <a:pt x="12" y="2"/>
                      <a:pt x="25" y="2"/>
                    </a:cubicBezTo>
                    <a:cubicBezTo>
                      <a:pt x="37" y="2"/>
                      <a:pt x="47" y="13"/>
                      <a:pt x="47" y="27"/>
                    </a:cubicBezTo>
                    <a:cubicBezTo>
                      <a:pt x="47" y="30"/>
                      <a:pt x="46" y="32"/>
                      <a:pt x="45" y="34"/>
                    </a:cubicBezTo>
                    <a:cubicBezTo>
                      <a:pt x="44" y="30"/>
                      <a:pt x="43" y="27"/>
                      <a:pt x="41" y="27"/>
                    </a:cubicBezTo>
                    <a:cubicBezTo>
                      <a:pt x="39" y="27"/>
                      <a:pt x="38" y="32"/>
                      <a:pt x="38" y="37"/>
                    </a:cubicBezTo>
                    <a:cubicBezTo>
                      <a:pt x="38" y="43"/>
                      <a:pt x="39" y="47"/>
                      <a:pt x="41" y="47"/>
                    </a:cubicBezTo>
                    <a:cubicBezTo>
                      <a:pt x="43" y="47"/>
                      <a:pt x="45" y="45"/>
                      <a:pt x="45" y="41"/>
                    </a:cubicBezTo>
                    <a:cubicBezTo>
                      <a:pt x="47" y="41"/>
                      <a:pt x="47" y="42"/>
                      <a:pt x="47" y="43"/>
                    </a:cubicBezTo>
                    <a:cubicBezTo>
                      <a:pt x="47" y="50"/>
                      <a:pt x="41" y="59"/>
                      <a:pt x="32" y="62"/>
                    </a:cubicBezTo>
                    <a:cubicBezTo>
                      <a:pt x="32" y="61"/>
                      <a:pt x="31" y="60"/>
                      <a:pt x="30" y="60"/>
                    </a:cubicBezTo>
                    <a:cubicBezTo>
                      <a:pt x="26" y="60"/>
                      <a:pt x="26" y="60"/>
                      <a:pt x="26" y="60"/>
                    </a:cubicBezTo>
                    <a:cubicBezTo>
                      <a:pt x="24" y="60"/>
                      <a:pt x="23" y="62"/>
                      <a:pt x="23" y="63"/>
                    </a:cubicBezTo>
                    <a:cubicBezTo>
                      <a:pt x="23" y="65"/>
                      <a:pt x="24" y="66"/>
                      <a:pt x="26" y="66"/>
                    </a:cubicBezTo>
                    <a:cubicBezTo>
                      <a:pt x="30" y="66"/>
                      <a:pt x="30" y="66"/>
                      <a:pt x="30" y="66"/>
                    </a:cubicBezTo>
                    <a:cubicBezTo>
                      <a:pt x="31" y="66"/>
                      <a:pt x="32" y="65"/>
                      <a:pt x="32" y="64"/>
                    </a:cubicBezTo>
                    <a:cubicBezTo>
                      <a:pt x="43" y="61"/>
                      <a:pt x="50" y="51"/>
                      <a:pt x="50" y="4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7" name="Group 53"/>
            <p:cNvGrpSpPr>
              <a:grpSpLocks/>
            </p:cNvGrpSpPr>
            <p:nvPr/>
          </p:nvGrpSpPr>
          <p:grpSpPr bwMode="auto">
            <a:xfrm>
              <a:off x="738954" y="5141059"/>
              <a:ext cx="638175" cy="561975"/>
              <a:chOff x="7619996" y="5624875"/>
              <a:chExt cx="660055" cy="591314"/>
            </a:xfrm>
          </p:grpSpPr>
          <p:sp>
            <p:nvSpPr>
              <p:cNvPr id="28" name="Oval 46"/>
              <p:cNvSpPr>
                <a:spLocks noChangeArrowheads="1"/>
              </p:cNvSpPr>
              <p:nvPr/>
            </p:nvSpPr>
            <p:spPr bwMode="auto">
              <a:xfrm>
                <a:off x="7619996" y="5624875"/>
                <a:ext cx="660055" cy="591314"/>
              </a:xfrm>
              <a:prstGeom prst="ellipse">
                <a:avLst/>
              </a:prstGeom>
              <a:solidFill>
                <a:sysClr val="window" lastClr="FFFF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0" tIns="0" rIns="0" bIns="0" anchor="ctr"/>
              <a:lstStyle/>
              <a:p>
                <a:pPr marL="0" marR="0" lvl="0" indent="0" defTabSz="914400" eaLnBrk="1" fontAlgn="auto" latinLnBrk="0" hangingPunct="1">
                  <a:lnSpc>
                    <a:spcPct val="9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23232"/>
                  </a:solidFill>
                  <a:effectLst/>
                  <a:uLnTx/>
                  <a:uFillTx/>
                  <a:ea typeface="MS PGothic" pitchFamily="34" charset="-128"/>
                </a:endParaRPr>
              </a:p>
            </p:txBody>
          </p:sp>
          <p:sp>
            <p:nvSpPr>
              <p:cNvPr id="29" name="AutoShape 62"/>
              <p:cNvSpPr>
                <a:spLocks noChangeArrowheads="1"/>
              </p:cNvSpPr>
              <p:nvPr/>
            </p:nvSpPr>
            <p:spPr bwMode="auto">
              <a:xfrm>
                <a:off x="7746389" y="5715000"/>
                <a:ext cx="407268" cy="229606"/>
              </a:xfrm>
              <a:prstGeom prst="wedgeRoundRectCallout">
                <a:avLst>
                  <a:gd name="adj1" fmla="val -43532"/>
                  <a:gd name="adj2" fmla="val 69861"/>
                  <a:gd name="adj3" fmla="val 16667"/>
                </a:avLst>
              </a:prstGeom>
              <a:solidFill>
                <a:sysClr val="window" lastClr="FFFFFF"/>
              </a:solidFill>
              <a:ln w="25400">
                <a:solidFill>
                  <a:srgbClr val="B40000"/>
                </a:solidFill>
                <a:miter lim="800000"/>
                <a:headEnd/>
                <a:tailEnd/>
              </a:ln>
            </p:spPr>
            <p:txBody>
              <a:bodyPr lIns="0" tIns="0" rIns="0" bIns="0"/>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fr-FR" sz="2400" b="0" i="0" u="none" strike="noStrike" kern="0" cap="none" spc="0" normalizeH="0" baseline="0" noProof="0" smtClean="0">
                  <a:ln>
                    <a:noFill/>
                  </a:ln>
                  <a:solidFill>
                    <a:srgbClr val="323232"/>
                  </a:solidFill>
                  <a:effectLst/>
                  <a:uLnTx/>
                  <a:uFillTx/>
                  <a:ea typeface="ＭＳ Ｐゴシック" pitchFamily="34" charset="-128"/>
                </a:endParaRPr>
              </a:p>
            </p:txBody>
          </p:sp>
          <p:sp>
            <p:nvSpPr>
              <p:cNvPr id="30" name="Text Box 72"/>
              <p:cNvSpPr txBox="1">
                <a:spLocks noChangeArrowheads="1"/>
              </p:cNvSpPr>
              <p:nvPr/>
            </p:nvSpPr>
            <p:spPr bwMode="auto">
              <a:xfrm>
                <a:off x="7805753" y="6005873"/>
                <a:ext cx="288541" cy="138499"/>
              </a:xfrm>
              <a:prstGeom prst="rect">
                <a:avLst/>
              </a:prstGeom>
              <a:noFill/>
              <a:ln w="9525">
                <a:noFill/>
                <a:miter lim="800000"/>
                <a:headEnd/>
                <a:tailEnd/>
              </a:ln>
            </p:spPr>
            <p:txBody>
              <a:bodyPr wrap="none" lIns="0" tIns="0" rIns="0" bIns="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smtClean="0">
                    <a:ln>
                      <a:noFill/>
                    </a:ln>
                    <a:solidFill>
                      <a:srgbClr val="323232"/>
                    </a:solidFill>
                    <a:effectLst/>
                    <a:uLnTx/>
                    <a:uFillTx/>
                    <a:ea typeface="ＭＳ Ｐゴシック" pitchFamily="34" charset="-128"/>
                  </a:rPr>
                  <a:t>Voice</a:t>
                </a:r>
              </a:p>
            </p:txBody>
          </p:sp>
        </p:grpSp>
      </p:grpSp>
      <p:pic>
        <p:nvPicPr>
          <p:cNvPr id="48134"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l="10393" t="12291" r="36418" b="48410"/>
          <a:stretch/>
        </p:blipFill>
        <p:spPr bwMode="auto">
          <a:xfrm>
            <a:off x="2614876" y="2032374"/>
            <a:ext cx="6059542" cy="3357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3" name="Group 62"/>
          <p:cNvGrpSpPr/>
          <p:nvPr/>
        </p:nvGrpSpPr>
        <p:grpSpPr>
          <a:xfrm>
            <a:off x="5035047" y="3286129"/>
            <a:ext cx="1219200" cy="702702"/>
            <a:chOff x="4917989" y="3004325"/>
            <a:chExt cx="1219200" cy="702702"/>
          </a:xfrm>
        </p:grpSpPr>
        <p:sp>
          <p:nvSpPr>
            <p:cNvPr id="60" name="Rectangle 59"/>
            <p:cNvSpPr/>
            <p:nvPr/>
          </p:nvSpPr>
          <p:spPr>
            <a:xfrm>
              <a:off x="4917989" y="3004325"/>
              <a:ext cx="1219200" cy="702702"/>
            </a:xfrm>
            <a:prstGeom prst="rect">
              <a:avLst/>
            </a:prstGeom>
            <a:solidFill>
              <a:schemeClr val="accent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sp>
          <p:nvSpPr>
            <p:cNvPr id="62" name="Isosceles Triangle 61">
              <a:hlinkClick r:id="rId9"/>
            </p:cNvPr>
            <p:cNvSpPr/>
            <p:nvPr/>
          </p:nvSpPr>
          <p:spPr>
            <a:xfrm rot="5400000">
              <a:off x="5305167" y="3041000"/>
              <a:ext cx="518984" cy="629353"/>
            </a:xfrm>
            <a:prstGeom prst="triangle">
              <a:avLst/>
            </a:prstGeom>
            <a:solidFill>
              <a:schemeClr val="tx2">
                <a:lumMod val="75000"/>
                <a:lumOff val="25000"/>
              </a:schemeClr>
            </a:solidFill>
            <a:ln w="19050">
              <a:solidFill>
                <a:schemeClr val="tx2">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grpSp>
      <p:sp>
        <p:nvSpPr>
          <p:cNvPr id="96" name="TextBox 95"/>
          <p:cNvSpPr txBox="1"/>
          <p:nvPr/>
        </p:nvSpPr>
        <p:spPr>
          <a:xfrm>
            <a:off x="2742155" y="5573413"/>
            <a:ext cx="6040398" cy="914400"/>
          </a:xfrm>
          <a:prstGeom prst="rect">
            <a:avLst/>
          </a:prstGeom>
          <a:noFill/>
        </p:spPr>
        <p:txBody>
          <a:bodyPr wrap="square" rtlCol="0">
            <a:noAutofit/>
          </a:bodyPr>
          <a:lstStyle/>
          <a:p>
            <a:pPr>
              <a:lnSpc>
                <a:spcPct val="90000"/>
              </a:lnSpc>
            </a:pP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Intelligent. Proactive. Superior Service. </a:t>
            </a:r>
          </a:p>
          <a:p>
            <a:pPr>
              <a:lnSpc>
                <a:spcPct val="90000"/>
              </a:lnSpc>
            </a:pP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Increase Customer Lifetime Value</a:t>
            </a:r>
          </a:p>
        </p:txBody>
      </p:sp>
      <p:grpSp>
        <p:nvGrpSpPr>
          <p:cNvPr id="33" name="Group 54"/>
          <p:cNvGrpSpPr>
            <a:grpSpLocks/>
          </p:cNvGrpSpPr>
          <p:nvPr/>
        </p:nvGrpSpPr>
        <p:grpSpPr bwMode="auto">
          <a:xfrm>
            <a:off x="2066807" y="1476702"/>
            <a:ext cx="573584" cy="521763"/>
            <a:chOff x="7239000" y="3810000"/>
            <a:chExt cx="608013" cy="580028"/>
          </a:xfrm>
        </p:grpSpPr>
        <p:grpSp>
          <p:nvGrpSpPr>
            <p:cNvPr id="34" name="Group 171"/>
            <p:cNvGrpSpPr>
              <a:grpSpLocks/>
            </p:cNvGrpSpPr>
            <p:nvPr/>
          </p:nvGrpSpPr>
          <p:grpSpPr bwMode="auto">
            <a:xfrm>
              <a:off x="7239000" y="3810000"/>
              <a:ext cx="608013" cy="580028"/>
              <a:chOff x="4211" y="3541"/>
              <a:chExt cx="376" cy="376"/>
            </a:xfrm>
          </p:grpSpPr>
          <p:sp>
            <p:nvSpPr>
              <p:cNvPr id="36" name="Oval 48"/>
              <p:cNvSpPr>
                <a:spLocks noChangeArrowheads="1"/>
              </p:cNvSpPr>
              <p:nvPr/>
            </p:nvSpPr>
            <p:spPr bwMode="auto">
              <a:xfrm>
                <a:off x="4211" y="3541"/>
                <a:ext cx="376" cy="376"/>
              </a:xfrm>
              <a:prstGeom prst="ellipse">
                <a:avLst/>
              </a:prstGeom>
              <a:solidFill>
                <a:srgbClr val="FFFF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0" tIns="0" rIns="0" bIns="0" anchor="ctr"/>
              <a:lstStyle/>
              <a:p>
                <a:pPr algn="ctr">
                  <a:lnSpc>
                    <a:spcPct val="90000"/>
                  </a:lnSpc>
                  <a:defRPr/>
                </a:pPr>
                <a:endParaRPr lang="en-US" sz="2400">
                  <a:solidFill>
                    <a:srgbClr val="323232"/>
                  </a:solidFill>
                  <a:ea typeface="MS PGothic" pitchFamily="34" charset="-128"/>
                </a:endParaRPr>
              </a:p>
            </p:txBody>
          </p:sp>
          <p:pic>
            <p:nvPicPr>
              <p:cNvPr id="37" name="Picture 6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57" y="3640"/>
                <a:ext cx="284"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Text Box 72"/>
            <p:cNvSpPr txBox="1">
              <a:spLocks noChangeArrowheads="1"/>
            </p:cNvSpPr>
            <p:nvPr/>
          </p:nvSpPr>
          <p:spPr bwMode="auto">
            <a:xfrm>
              <a:off x="7383463" y="4218403"/>
              <a:ext cx="317500" cy="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90000"/>
                </a:lnSpc>
              </a:pPr>
              <a:r>
                <a:rPr lang="en-US" sz="900">
                  <a:solidFill>
                    <a:srgbClr val="323232"/>
                  </a:solidFill>
                  <a:ea typeface="ＭＳ Ｐゴシック" pitchFamily="34" charset="-128"/>
                </a:rPr>
                <a:t>E Mail</a:t>
              </a:r>
            </a:p>
          </p:txBody>
        </p:sp>
      </p:grpSp>
      <p:grpSp>
        <p:nvGrpSpPr>
          <p:cNvPr id="38" name="Group 105"/>
          <p:cNvGrpSpPr>
            <a:grpSpLocks/>
          </p:cNvGrpSpPr>
          <p:nvPr/>
        </p:nvGrpSpPr>
        <p:grpSpPr bwMode="auto">
          <a:xfrm>
            <a:off x="2078233" y="2048850"/>
            <a:ext cx="573585" cy="521762"/>
            <a:chOff x="7162800" y="2133600"/>
            <a:chExt cx="760413" cy="725413"/>
          </a:xfrm>
        </p:grpSpPr>
        <p:sp>
          <p:nvSpPr>
            <p:cNvPr id="39" name="Oval 48"/>
            <p:cNvSpPr>
              <a:spLocks noChangeArrowheads="1"/>
            </p:cNvSpPr>
            <p:nvPr/>
          </p:nvSpPr>
          <p:spPr bwMode="auto">
            <a:xfrm>
              <a:off x="7162800" y="2133600"/>
              <a:ext cx="760413" cy="725413"/>
            </a:xfrm>
            <a:prstGeom prst="ellipse">
              <a:avLst/>
            </a:prstGeom>
            <a:solidFill>
              <a:srgbClr val="FFFF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0" tIns="0" rIns="0" bIns="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23232"/>
                </a:solidFill>
                <a:effectLst/>
                <a:uLnTx/>
                <a:uFillTx/>
                <a:ea typeface="MS PGothic" pitchFamily="34" charset="-128"/>
              </a:endParaRPr>
            </a:p>
          </p:txBody>
        </p:sp>
        <p:grpSp>
          <p:nvGrpSpPr>
            <p:cNvPr id="40" name="Group 447"/>
            <p:cNvGrpSpPr>
              <a:grpSpLocks/>
            </p:cNvGrpSpPr>
            <p:nvPr/>
          </p:nvGrpSpPr>
          <p:grpSpPr bwMode="auto">
            <a:xfrm>
              <a:off x="7370448" y="2286000"/>
              <a:ext cx="367349" cy="443008"/>
              <a:chOff x="5840534" y="4685506"/>
              <a:chExt cx="367349" cy="443008"/>
            </a:xfrm>
          </p:grpSpPr>
          <p:grpSp>
            <p:nvGrpSpPr>
              <p:cNvPr id="41" name="Group 163"/>
              <p:cNvGrpSpPr>
                <a:grpSpLocks noChangeAspect="1"/>
              </p:cNvGrpSpPr>
              <p:nvPr/>
            </p:nvGrpSpPr>
            <p:grpSpPr bwMode="auto">
              <a:xfrm>
                <a:off x="5840534" y="4685506"/>
                <a:ext cx="367349" cy="288925"/>
                <a:chOff x="2205" y="3134"/>
                <a:chExt cx="796" cy="636"/>
              </a:xfrm>
            </p:grpSpPr>
            <p:sp>
              <p:nvSpPr>
                <p:cNvPr id="43" name="Freeform 164"/>
                <p:cNvSpPr>
                  <a:spLocks noEditPoints="1"/>
                </p:cNvSpPr>
                <p:nvPr/>
              </p:nvSpPr>
              <p:spPr bwMode="auto">
                <a:xfrm>
                  <a:off x="2205" y="3358"/>
                  <a:ext cx="586" cy="412"/>
                </a:xfrm>
                <a:custGeom>
                  <a:avLst/>
                  <a:gdLst>
                    <a:gd name="T0" fmla="*/ 2147483647 w 248"/>
                    <a:gd name="T1" fmla="*/ 0 h 174"/>
                    <a:gd name="T2" fmla="*/ 2147483647 w 248"/>
                    <a:gd name="T3" fmla="*/ 0 h 174"/>
                    <a:gd name="T4" fmla="*/ 0 w 248"/>
                    <a:gd name="T5" fmla="*/ 2147483647 h 174"/>
                    <a:gd name="T6" fmla="*/ 0 w 248"/>
                    <a:gd name="T7" fmla="*/ 2147483647 h 174"/>
                    <a:gd name="T8" fmla="*/ 2147483647 w 248"/>
                    <a:gd name="T9" fmla="*/ 2147483647 h 174"/>
                    <a:gd name="T10" fmla="*/ 2147483647 w 248"/>
                    <a:gd name="T11" fmla="*/ 2147483647 h 174"/>
                    <a:gd name="T12" fmla="*/ 2147483647 w 248"/>
                    <a:gd name="T13" fmla="*/ 2147483647 h 174"/>
                    <a:gd name="T14" fmla="*/ 2147483647 w 248"/>
                    <a:gd name="T15" fmla="*/ 2147483647 h 174"/>
                    <a:gd name="T16" fmla="*/ 2147483647 w 248"/>
                    <a:gd name="T17" fmla="*/ 0 h 174"/>
                    <a:gd name="T18" fmla="*/ 2147483647 w 248"/>
                    <a:gd name="T19" fmla="*/ 2147483647 h 174"/>
                    <a:gd name="T20" fmla="*/ 2147483647 w 248"/>
                    <a:gd name="T21" fmla="*/ 2147483647 h 174"/>
                    <a:gd name="T22" fmla="*/ 2147483647 w 248"/>
                    <a:gd name="T23" fmla="*/ 2147483647 h 174"/>
                    <a:gd name="T24" fmla="*/ 2147483647 w 248"/>
                    <a:gd name="T25" fmla="*/ 2147483647 h 174"/>
                    <a:gd name="T26" fmla="*/ 2147483647 w 248"/>
                    <a:gd name="T27" fmla="*/ 2147483647 h 174"/>
                    <a:gd name="T28" fmla="*/ 2147483647 w 248"/>
                    <a:gd name="T29" fmla="*/ 2147483647 h 174"/>
                    <a:gd name="T30" fmla="*/ 2147483647 w 248"/>
                    <a:gd name="T31" fmla="*/ 2147483647 h 174"/>
                    <a:gd name="T32" fmla="*/ 2147483647 w 248"/>
                    <a:gd name="T33" fmla="*/ 2147483647 h 174"/>
                    <a:gd name="T34" fmla="*/ 2147483647 w 248"/>
                    <a:gd name="T35" fmla="*/ 2147483647 h 1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8"/>
                    <a:gd name="T55" fmla="*/ 0 h 174"/>
                    <a:gd name="T56" fmla="*/ 248 w 248"/>
                    <a:gd name="T57" fmla="*/ 174 h 1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8" h="174">
                      <a:moveTo>
                        <a:pt x="227" y="0"/>
                      </a:moveTo>
                      <a:cubicBezTo>
                        <a:pt x="21" y="0"/>
                        <a:pt x="21" y="0"/>
                        <a:pt x="21" y="0"/>
                      </a:cubicBezTo>
                      <a:cubicBezTo>
                        <a:pt x="10" y="0"/>
                        <a:pt x="0" y="10"/>
                        <a:pt x="0" y="21"/>
                      </a:cubicBezTo>
                      <a:cubicBezTo>
                        <a:pt x="0" y="153"/>
                        <a:pt x="0" y="153"/>
                        <a:pt x="0" y="153"/>
                      </a:cubicBezTo>
                      <a:cubicBezTo>
                        <a:pt x="0" y="164"/>
                        <a:pt x="10" y="174"/>
                        <a:pt x="21" y="174"/>
                      </a:cubicBezTo>
                      <a:cubicBezTo>
                        <a:pt x="227" y="174"/>
                        <a:pt x="227" y="174"/>
                        <a:pt x="227" y="174"/>
                      </a:cubicBezTo>
                      <a:cubicBezTo>
                        <a:pt x="239" y="174"/>
                        <a:pt x="248" y="164"/>
                        <a:pt x="248" y="153"/>
                      </a:cubicBezTo>
                      <a:cubicBezTo>
                        <a:pt x="248" y="21"/>
                        <a:pt x="248" y="21"/>
                        <a:pt x="248" y="21"/>
                      </a:cubicBezTo>
                      <a:cubicBezTo>
                        <a:pt x="248" y="10"/>
                        <a:pt x="239" y="0"/>
                        <a:pt x="227" y="0"/>
                      </a:cubicBezTo>
                      <a:close/>
                      <a:moveTo>
                        <a:pt x="232" y="142"/>
                      </a:moveTo>
                      <a:cubicBezTo>
                        <a:pt x="232" y="152"/>
                        <a:pt x="224" y="160"/>
                        <a:pt x="214" y="160"/>
                      </a:cubicBezTo>
                      <a:cubicBezTo>
                        <a:pt x="34" y="160"/>
                        <a:pt x="34" y="160"/>
                        <a:pt x="34" y="160"/>
                      </a:cubicBezTo>
                      <a:cubicBezTo>
                        <a:pt x="24" y="160"/>
                        <a:pt x="16" y="152"/>
                        <a:pt x="16" y="142"/>
                      </a:cubicBezTo>
                      <a:cubicBezTo>
                        <a:pt x="16" y="32"/>
                        <a:pt x="16" y="32"/>
                        <a:pt x="16" y="32"/>
                      </a:cubicBezTo>
                      <a:cubicBezTo>
                        <a:pt x="16" y="22"/>
                        <a:pt x="24" y="14"/>
                        <a:pt x="34" y="14"/>
                      </a:cubicBezTo>
                      <a:cubicBezTo>
                        <a:pt x="214" y="14"/>
                        <a:pt x="214" y="14"/>
                        <a:pt x="214" y="14"/>
                      </a:cubicBezTo>
                      <a:cubicBezTo>
                        <a:pt x="224" y="14"/>
                        <a:pt x="232" y="22"/>
                        <a:pt x="232" y="32"/>
                      </a:cubicBezTo>
                      <a:lnTo>
                        <a:pt x="232" y="142"/>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23232"/>
                    </a:solidFill>
                    <a:effectLst/>
                    <a:uLnTx/>
                    <a:uFillTx/>
                  </a:endParaRPr>
                </a:p>
              </p:txBody>
            </p:sp>
            <p:sp>
              <p:nvSpPr>
                <p:cNvPr id="44" name="Freeform 165"/>
                <p:cNvSpPr>
                  <a:spLocks noEditPoints="1"/>
                </p:cNvSpPr>
                <p:nvPr/>
              </p:nvSpPr>
              <p:spPr bwMode="auto">
                <a:xfrm>
                  <a:off x="2415" y="3134"/>
                  <a:ext cx="586" cy="411"/>
                </a:xfrm>
                <a:custGeom>
                  <a:avLst/>
                  <a:gdLst>
                    <a:gd name="T0" fmla="*/ 2147483647 w 248"/>
                    <a:gd name="T1" fmla="*/ 2147483647 h 174"/>
                    <a:gd name="T2" fmla="*/ 2147483647 w 248"/>
                    <a:gd name="T3" fmla="*/ 2147483647 h 174"/>
                    <a:gd name="T4" fmla="*/ 0 w 248"/>
                    <a:gd name="T5" fmla="*/ 2147483647 h 174"/>
                    <a:gd name="T6" fmla="*/ 0 w 248"/>
                    <a:gd name="T7" fmla="*/ 2147483647 h 174"/>
                    <a:gd name="T8" fmla="*/ 2147483647 w 248"/>
                    <a:gd name="T9" fmla="*/ 2147483647 h 174"/>
                    <a:gd name="T10" fmla="*/ 2147483647 w 248"/>
                    <a:gd name="T11" fmla="*/ 2147483647 h 174"/>
                    <a:gd name="T12" fmla="*/ 2147483647 w 248"/>
                    <a:gd name="T13" fmla="*/ 2147483647 h 174"/>
                    <a:gd name="T14" fmla="*/ 2147483647 w 248"/>
                    <a:gd name="T15" fmla="*/ 2147483647 h 174"/>
                    <a:gd name="T16" fmla="*/ 2147483647 w 248"/>
                    <a:gd name="T17" fmla="*/ 2147483647 h 174"/>
                    <a:gd name="T18" fmla="*/ 2147483647 w 248"/>
                    <a:gd name="T19" fmla="*/ 0 h 174"/>
                    <a:gd name="T20" fmla="*/ 2147483647 w 248"/>
                    <a:gd name="T21" fmla="*/ 0 h 174"/>
                    <a:gd name="T22" fmla="*/ 0 w 248"/>
                    <a:gd name="T23" fmla="*/ 2147483647 h 174"/>
                    <a:gd name="T24" fmla="*/ 0 w 248"/>
                    <a:gd name="T25" fmla="*/ 2147483647 h 174"/>
                    <a:gd name="T26" fmla="*/ 2147483647 w 248"/>
                    <a:gd name="T27" fmla="*/ 2147483647 h 174"/>
                    <a:gd name="T28" fmla="*/ 2147483647 w 248"/>
                    <a:gd name="T29" fmla="*/ 2147483647 h 174"/>
                    <a:gd name="T30" fmla="*/ 2147483647 w 248"/>
                    <a:gd name="T31" fmla="*/ 2147483647 h 174"/>
                    <a:gd name="T32" fmla="*/ 2147483647 w 248"/>
                    <a:gd name="T33" fmla="*/ 2147483647 h 174"/>
                    <a:gd name="T34" fmla="*/ 2147483647 w 248"/>
                    <a:gd name="T35" fmla="*/ 2147483647 h 174"/>
                    <a:gd name="T36" fmla="*/ 2147483647 w 248"/>
                    <a:gd name="T37" fmla="*/ 2147483647 h 174"/>
                    <a:gd name="T38" fmla="*/ 2147483647 w 248"/>
                    <a:gd name="T39" fmla="*/ 2147483647 h 174"/>
                    <a:gd name="T40" fmla="*/ 2147483647 w 248"/>
                    <a:gd name="T41" fmla="*/ 2147483647 h 174"/>
                    <a:gd name="T42" fmla="*/ 2147483647 w 248"/>
                    <a:gd name="T43" fmla="*/ 2147483647 h 174"/>
                    <a:gd name="T44" fmla="*/ 2147483647 w 248"/>
                    <a:gd name="T45" fmla="*/ 2147483647 h 174"/>
                    <a:gd name="T46" fmla="*/ 2147483647 w 248"/>
                    <a:gd name="T47" fmla="*/ 2147483647 h 174"/>
                    <a:gd name="T48" fmla="*/ 2147483647 w 248"/>
                    <a:gd name="T49" fmla="*/ 2147483647 h 174"/>
                    <a:gd name="T50" fmla="*/ 2147483647 w 248"/>
                    <a:gd name="T51" fmla="*/ 0 h 1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8"/>
                    <a:gd name="T79" fmla="*/ 0 h 174"/>
                    <a:gd name="T80" fmla="*/ 248 w 248"/>
                    <a:gd name="T81" fmla="*/ 174 h 1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8" h="174">
                      <a:moveTo>
                        <a:pt x="16" y="142"/>
                      </a:moveTo>
                      <a:cubicBezTo>
                        <a:pt x="16" y="95"/>
                        <a:pt x="16" y="95"/>
                        <a:pt x="16" y="95"/>
                      </a:cubicBezTo>
                      <a:cubicBezTo>
                        <a:pt x="0" y="95"/>
                        <a:pt x="0" y="95"/>
                        <a:pt x="0" y="95"/>
                      </a:cubicBezTo>
                      <a:cubicBezTo>
                        <a:pt x="0" y="152"/>
                        <a:pt x="0" y="152"/>
                        <a:pt x="0" y="152"/>
                      </a:cubicBezTo>
                      <a:cubicBezTo>
                        <a:pt x="0" y="164"/>
                        <a:pt x="10" y="174"/>
                        <a:pt x="21" y="174"/>
                      </a:cubicBezTo>
                      <a:cubicBezTo>
                        <a:pt x="159" y="174"/>
                        <a:pt x="159" y="174"/>
                        <a:pt x="159" y="174"/>
                      </a:cubicBezTo>
                      <a:cubicBezTo>
                        <a:pt x="159" y="160"/>
                        <a:pt x="159" y="160"/>
                        <a:pt x="159" y="160"/>
                      </a:cubicBezTo>
                      <a:cubicBezTo>
                        <a:pt x="34" y="160"/>
                        <a:pt x="34" y="160"/>
                        <a:pt x="34" y="160"/>
                      </a:cubicBezTo>
                      <a:cubicBezTo>
                        <a:pt x="24" y="160"/>
                        <a:pt x="16" y="152"/>
                        <a:pt x="16" y="142"/>
                      </a:cubicBezTo>
                      <a:close/>
                      <a:moveTo>
                        <a:pt x="227" y="0"/>
                      </a:moveTo>
                      <a:cubicBezTo>
                        <a:pt x="21" y="0"/>
                        <a:pt x="21" y="0"/>
                        <a:pt x="21" y="0"/>
                      </a:cubicBezTo>
                      <a:cubicBezTo>
                        <a:pt x="10" y="0"/>
                        <a:pt x="0" y="10"/>
                        <a:pt x="0" y="21"/>
                      </a:cubicBezTo>
                      <a:cubicBezTo>
                        <a:pt x="0" y="75"/>
                        <a:pt x="0" y="75"/>
                        <a:pt x="0" y="75"/>
                      </a:cubicBezTo>
                      <a:cubicBezTo>
                        <a:pt x="16" y="75"/>
                        <a:pt x="16" y="75"/>
                        <a:pt x="16" y="75"/>
                      </a:cubicBezTo>
                      <a:cubicBezTo>
                        <a:pt x="16" y="32"/>
                        <a:pt x="16" y="32"/>
                        <a:pt x="16" y="32"/>
                      </a:cubicBezTo>
                      <a:cubicBezTo>
                        <a:pt x="16" y="22"/>
                        <a:pt x="24" y="14"/>
                        <a:pt x="34" y="14"/>
                      </a:cubicBezTo>
                      <a:cubicBezTo>
                        <a:pt x="214" y="14"/>
                        <a:pt x="214" y="14"/>
                        <a:pt x="214" y="14"/>
                      </a:cubicBezTo>
                      <a:cubicBezTo>
                        <a:pt x="224" y="14"/>
                        <a:pt x="232" y="22"/>
                        <a:pt x="232" y="32"/>
                      </a:cubicBezTo>
                      <a:cubicBezTo>
                        <a:pt x="232" y="142"/>
                        <a:pt x="232" y="142"/>
                        <a:pt x="232" y="142"/>
                      </a:cubicBezTo>
                      <a:cubicBezTo>
                        <a:pt x="232" y="152"/>
                        <a:pt x="224" y="160"/>
                        <a:pt x="214" y="160"/>
                      </a:cubicBezTo>
                      <a:cubicBezTo>
                        <a:pt x="179" y="160"/>
                        <a:pt x="179" y="160"/>
                        <a:pt x="179" y="160"/>
                      </a:cubicBezTo>
                      <a:cubicBezTo>
                        <a:pt x="179" y="174"/>
                        <a:pt x="179" y="174"/>
                        <a:pt x="179" y="174"/>
                      </a:cubicBezTo>
                      <a:cubicBezTo>
                        <a:pt x="227" y="174"/>
                        <a:pt x="227" y="174"/>
                        <a:pt x="227" y="174"/>
                      </a:cubicBezTo>
                      <a:cubicBezTo>
                        <a:pt x="239" y="174"/>
                        <a:pt x="248" y="164"/>
                        <a:pt x="248" y="152"/>
                      </a:cubicBezTo>
                      <a:cubicBezTo>
                        <a:pt x="248" y="21"/>
                        <a:pt x="248" y="21"/>
                        <a:pt x="248" y="21"/>
                      </a:cubicBezTo>
                      <a:cubicBezTo>
                        <a:pt x="248" y="10"/>
                        <a:pt x="239" y="0"/>
                        <a:pt x="227" y="0"/>
                      </a:cubicBez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23232"/>
                    </a:solidFill>
                    <a:effectLst/>
                    <a:uLnTx/>
                    <a:uFillTx/>
                  </a:endParaRPr>
                </a:p>
              </p:txBody>
            </p:sp>
          </p:grpSp>
          <p:sp>
            <p:nvSpPr>
              <p:cNvPr id="42" name="Text Box 72"/>
              <p:cNvSpPr txBox="1">
                <a:spLocks noChangeArrowheads="1"/>
              </p:cNvSpPr>
              <p:nvPr/>
            </p:nvSpPr>
            <p:spPr bwMode="auto">
              <a:xfrm>
                <a:off x="5885024" y="4972620"/>
                <a:ext cx="280672" cy="15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323232"/>
                    </a:solidFill>
                    <a:effectLst/>
                    <a:uLnTx/>
                    <a:uFillTx/>
                    <a:latin typeface="Arial" pitchFamily="34" charset="0"/>
                    <a:ea typeface="ＭＳ Ｐゴシック" pitchFamily="34" charset="-128"/>
                  </a:rPr>
                  <a:t>Text</a:t>
                </a:r>
              </a:p>
            </p:txBody>
          </p:sp>
        </p:grpSp>
      </p:grpSp>
      <p:sp>
        <p:nvSpPr>
          <p:cNvPr id="73" name="AutoShape 4"/>
          <p:cNvSpPr>
            <a:spLocks noChangeArrowheads="1"/>
          </p:cNvSpPr>
          <p:nvPr/>
        </p:nvSpPr>
        <p:spPr bwMode="auto">
          <a:xfrm>
            <a:off x="837810" y="3080419"/>
            <a:ext cx="1126754" cy="1732879"/>
          </a:xfrm>
          <a:prstGeom prst="roundRect">
            <a:avLst>
              <a:gd name="adj" fmla="val 5546"/>
            </a:avLst>
          </a:prstGeom>
          <a:solidFill>
            <a:sysClr val="window" lastClr="FFFFFF">
              <a:lumMod val="95000"/>
            </a:sysClr>
          </a:solidFill>
          <a:ln w="12700">
            <a:solidFill>
              <a:srgbClr val="800000"/>
            </a:solidFill>
            <a:prstDash val="dash"/>
            <a:round/>
            <a:headEnd/>
            <a:tailEnd/>
          </a:ln>
          <a:effectLst>
            <a:outerShdw blurRad="63500" dist="38100" dir="2700000" algn="tl" rotWithShape="0">
              <a:srgbClr val="000000">
                <a:alpha val="39998"/>
              </a:srgbClr>
            </a:outerShdw>
          </a:effectLst>
        </p:spPr>
        <p:txBody>
          <a:bodyPr wrap="none" anchor="b" anchorCtr="1"/>
          <a:lstStyle/>
          <a:p>
            <a:pPr algn="r" fontAlgn="base">
              <a:spcBef>
                <a:spcPct val="0"/>
              </a:spcBef>
              <a:spcAft>
                <a:spcPct val="0"/>
              </a:spcAft>
              <a:defRPr/>
            </a:pPr>
            <a:endParaRPr lang="en-US" sz="1600" kern="0" dirty="0">
              <a:solidFill>
                <a:srgbClr val="7EAEDF"/>
              </a:solidFill>
              <a:ea typeface="MS PGothic"/>
              <a:cs typeface="MS PGothic"/>
            </a:endParaRPr>
          </a:p>
        </p:txBody>
      </p:sp>
      <p:sp>
        <p:nvSpPr>
          <p:cNvPr id="74" name="Rounded Rectangle 73"/>
          <p:cNvSpPr>
            <a:spLocks noChangeArrowheads="1"/>
          </p:cNvSpPr>
          <p:nvPr/>
        </p:nvSpPr>
        <p:spPr bwMode="auto">
          <a:xfrm>
            <a:off x="908237" y="3637480"/>
            <a:ext cx="977900" cy="573519"/>
          </a:xfrm>
          <a:prstGeom prst="roundRect">
            <a:avLst>
              <a:gd name="adj" fmla="val 11935"/>
            </a:avLst>
          </a:prstGeom>
          <a:gradFill rotWithShape="0">
            <a:gsLst>
              <a:gs pos="0">
                <a:srgbClr val="CC0000"/>
              </a:gs>
              <a:gs pos="100000">
                <a:srgbClr val="990000"/>
              </a:gs>
            </a:gsLst>
            <a:lin ang="5400000"/>
          </a:gradFill>
          <a:ln w="28575">
            <a:solidFill>
              <a:sysClr val="window" lastClr="FFFFFF"/>
            </a:solidFill>
            <a:round/>
            <a:headEnd/>
            <a:tailEnd/>
          </a:ln>
          <a:effectLst>
            <a:outerShdw blurRad="63500" dist="38100" dir="2700000" algn="tl" rotWithShape="0">
              <a:srgbClr val="000000">
                <a:alpha val="39998"/>
              </a:srgbClr>
            </a:outerShdw>
          </a:effectLst>
        </p:spPr>
        <p:txBody>
          <a:bodyPr lIns="548640" tIns="91440" rIns="182880" bIns="91440" anchor="ctr"/>
          <a:lstStyle/>
          <a:p>
            <a:pPr eaLnBrk="0" fontAlgn="base" hangingPunct="0">
              <a:spcBef>
                <a:spcPct val="20000"/>
              </a:spcBef>
              <a:spcAft>
                <a:spcPct val="0"/>
              </a:spcAft>
              <a:buClr>
                <a:srgbClr val="000000"/>
              </a:buClr>
              <a:buSzPct val="100000"/>
              <a:defRPr/>
            </a:pPr>
            <a:endParaRPr lang="en-US" sz="1100" kern="0" dirty="0">
              <a:solidFill>
                <a:prstClr val="white"/>
              </a:solidFill>
              <a:effectLst>
                <a:outerShdw blurRad="38100" dist="38100" dir="2700000" algn="tl">
                  <a:srgbClr val="000000">
                    <a:alpha val="43137"/>
                  </a:srgbClr>
                </a:outerShdw>
              </a:effectLst>
              <a:cs typeface="Arial" charset="0"/>
            </a:endParaRPr>
          </a:p>
        </p:txBody>
      </p:sp>
      <p:sp>
        <p:nvSpPr>
          <p:cNvPr id="75" name="Rounded Rectangle 140"/>
          <p:cNvSpPr>
            <a:spLocks noChangeArrowheads="1"/>
          </p:cNvSpPr>
          <p:nvPr/>
        </p:nvSpPr>
        <p:spPr bwMode="auto">
          <a:xfrm>
            <a:off x="939602" y="3683955"/>
            <a:ext cx="965065" cy="469468"/>
          </a:xfrm>
          <a:prstGeom prst="roundRect">
            <a:avLst>
              <a:gd name="adj" fmla="val 16667"/>
            </a:avLst>
          </a:prstGeom>
          <a:noFill/>
          <a:ln w="19050">
            <a:noFill/>
            <a:miter lim="800000"/>
            <a:headEnd/>
            <a:tailEnd/>
          </a:ln>
        </p:spPr>
        <p:txBody>
          <a:bodyPr wrap="none" anchor="ctr"/>
          <a:lstStyle/>
          <a:p>
            <a:pPr marL="0" marR="0" lvl="0" indent="0" algn="ctr" defTabSz="914400" eaLnBrk="1" fontAlgn="base" latinLnBrk="0" hangingPunct="1">
              <a:lnSpc>
                <a:spcPct val="80000"/>
              </a:lnSpc>
              <a:spcBef>
                <a:spcPct val="0"/>
              </a:spcBef>
              <a:spcAft>
                <a:spcPct val="0"/>
              </a:spcAft>
              <a:buClrTx/>
              <a:buSzTx/>
              <a:buFontTx/>
              <a:buNone/>
              <a:tabLst/>
              <a:defRPr/>
            </a:pPr>
            <a:r>
              <a:rPr kumimoji="0" lang="en-US" sz="1100" b="0" i="0" u="none" strike="noStrike" kern="0" cap="none" spc="0" normalizeH="0" baseline="0" noProof="0" dirty="0" smtClean="0">
                <a:ln>
                  <a:noFill/>
                </a:ln>
                <a:solidFill>
                  <a:prstClr val="white"/>
                </a:solidFill>
                <a:effectLst/>
                <a:uLnTx/>
                <a:uFillTx/>
              </a:rPr>
              <a:t>Proactive </a:t>
            </a:r>
          </a:p>
          <a:p>
            <a:pPr marL="0" marR="0" lvl="0" indent="0" algn="ctr" defTabSz="914400" eaLnBrk="1" fontAlgn="base" latinLnBrk="0" hangingPunct="1">
              <a:lnSpc>
                <a:spcPct val="80000"/>
              </a:lnSpc>
              <a:spcBef>
                <a:spcPct val="0"/>
              </a:spcBef>
              <a:spcAft>
                <a:spcPct val="0"/>
              </a:spcAft>
              <a:buClrTx/>
              <a:buSzTx/>
              <a:buFontTx/>
              <a:buNone/>
              <a:tabLst/>
              <a:defRPr/>
            </a:pPr>
            <a:r>
              <a:rPr kumimoji="0" lang="en-US" sz="1100" b="0" i="0" u="none" strike="noStrike" kern="0" cap="none" spc="0" normalizeH="0" baseline="0" noProof="0" dirty="0" smtClean="0">
                <a:ln>
                  <a:noFill/>
                </a:ln>
                <a:solidFill>
                  <a:prstClr val="white"/>
                </a:solidFill>
                <a:effectLst/>
                <a:uLnTx/>
                <a:uFillTx/>
              </a:rPr>
              <a:t>Outreach </a:t>
            </a:r>
          </a:p>
          <a:p>
            <a:pPr marL="0" marR="0" lvl="0" indent="0" algn="ctr" defTabSz="914400" eaLnBrk="1" fontAlgn="base" latinLnBrk="0" hangingPunct="1">
              <a:lnSpc>
                <a:spcPct val="80000"/>
              </a:lnSpc>
              <a:spcBef>
                <a:spcPct val="0"/>
              </a:spcBef>
              <a:spcAft>
                <a:spcPct val="0"/>
              </a:spcAft>
              <a:buClrTx/>
              <a:buSzTx/>
              <a:buFontTx/>
              <a:buNone/>
              <a:tabLst/>
              <a:defRPr/>
            </a:pPr>
            <a:r>
              <a:rPr kumimoji="0" lang="en-US" sz="1100" b="0" i="0" u="none" strike="noStrike" kern="0" cap="none" spc="0" normalizeH="0" baseline="0" noProof="0" dirty="0" smtClean="0">
                <a:ln>
                  <a:noFill/>
                </a:ln>
                <a:solidFill>
                  <a:prstClr val="white"/>
                </a:solidFill>
                <a:effectLst/>
                <a:uLnTx/>
                <a:uFillTx/>
              </a:rPr>
              <a:t>Manager</a:t>
            </a:r>
          </a:p>
        </p:txBody>
      </p:sp>
      <p:sp>
        <p:nvSpPr>
          <p:cNvPr id="76" name="Rounded Rectangle 75"/>
          <p:cNvSpPr>
            <a:spLocks noChangeArrowheads="1"/>
          </p:cNvSpPr>
          <p:nvPr/>
        </p:nvSpPr>
        <p:spPr bwMode="auto">
          <a:xfrm>
            <a:off x="918101" y="3134110"/>
            <a:ext cx="977900" cy="440912"/>
          </a:xfrm>
          <a:prstGeom prst="roundRect">
            <a:avLst>
              <a:gd name="adj" fmla="val 11935"/>
            </a:avLst>
          </a:prstGeom>
          <a:gradFill rotWithShape="0">
            <a:gsLst>
              <a:gs pos="0">
                <a:srgbClr val="CC0000"/>
              </a:gs>
              <a:gs pos="100000">
                <a:srgbClr val="990000"/>
              </a:gs>
            </a:gsLst>
            <a:lin ang="5400000"/>
          </a:gradFill>
          <a:ln w="28575">
            <a:solidFill>
              <a:sysClr val="window" lastClr="FFFFFF"/>
            </a:solidFill>
            <a:round/>
            <a:headEnd/>
            <a:tailEnd/>
          </a:ln>
          <a:effectLst>
            <a:outerShdw blurRad="63500" dist="38100" dir="2700000" algn="tl" rotWithShape="0">
              <a:srgbClr val="000000">
                <a:alpha val="39998"/>
              </a:srgbClr>
            </a:outerShdw>
          </a:effectLst>
        </p:spPr>
        <p:txBody>
          <a:bodyPr lIns="548640" tIns="91440" rIns="182880" bIns="91440" anchor="ctr"/>
          <a:lstStyle/>
          <a:p>
            <a:pPr eaLnBrk="0" fontAlgn="base" hangingPunct="0">
              <a:spcBef>
                <a:spcPct val="20000"/>
              </a:spcBef>
              <a:spcAft>
                <a:spcPct val="0"/>
              </a:spcAft>
              <a:buClr>
                <a:srgbClr val="000000"/>
              </a:buClr>
              <a:buSzPct val="100000"/>
              <a:defRPr/>
            </a:pPr>
            <a:endParaRPr lang="en-US" sz="1100" kern="0" dirty="0">
              <a:solidFill>
                <a:prstClr val="white"/>
              </a:solidFill>
              <a:effectLst>
                <a:outerShdw blurRad="38100" dist="38100" dir="2700000" algn="tl">
                  <a:srgbClr val="000000">
                    <a:alpha val="43137"/>
                  </a:srgbClr>
                </a:outerShdw>
              </a:effectLst>
              <a:cs typeface="Arial" charset="0"/>
            </a:endParaRPr>
          </a:p>
        </p:txBody>
      </p:sp>
      <p:sp>
        <p:nvSpPr>
          <p:cNvPr id="77" name="Rounded Rectangle 140"/>
          <p:cNvSpPr>
            <a:spLocks noChangeArrowheads="1"/>
          </p:cNvSpPr>
          <p:nvPr/>
        </p:nvSpPr>
        <p:spPr bwMode="auto">
          <a:xfrm>
            <a:off x="957704" y="3169839"/>
            <a:ext cx="965065" cy="360919"/>
          </a:xfrm>
          <a:prstGeom prst="roundRect">
            <a:avLst>
              <a:gd name="adj" fmla="val 16667"/>
            </a:avLst>
          </a:prstGeom>
          <a:noFill/>
          <a:ln w="19050">
            <a:noFill/>
            <a:miter lim="800000"/>
            <a:headEnd/>
            <a:tailEnd/>
          </a:ln>
        </p:spPr>
        <p:txBody>
          <a:bodyPr wrap="none" anchor="ctr"/>
          <a:lstStyle/>
          <a:p>
            <a:pPr marL="0" marR="0" lvl="0" indent="0" algn="ctr" defTabSz="914400" eaLnBrk="1" fontAlgn="base" latinLnBrk="0" hangingPunct="1">
              <a:lnSpc>
                <a:spcPct val="80000"/>
              </a:lnSpc>
              <a:spcBef>
                <a:spcPct val="0"/>
              </a:spcBef>
              <a:spcAft>
                <a:spcPct val="0"/>
              </a:spcAft>
              <a:buClrTx/>
              <a:buSzTx/>
              <a:buFontTx/>
              <a:buNone/>
              <a:tabLst/>
              <a:defRPr/>
            </a:pPr>
            <a:r>
              <a:rPr kumimoji="0" lang="en-US" sz="1100" b="0" i="0" u="none" strike="noStrike" kern="0" cap="none" spc="0" normalizeH="0" baseline="0" noProof="0" dirty="0" smtClean="0">
                <a:ln>
                  <a:noFill/>
                </a:ln>
                <a:solidFill>
                  <a:prstClr val="white"/>
                </a:solidFill>
                <a:effectLst/>
                <a:uLnTx/>
                <a:uFillTx/>
              </a:rPr>
              <a:t>Experience </a:t>
            </a:r>
          </a:p>
          <a:p>
            <a:pPr marL="0" marR="0" lvl="0" indent="0" algn="ctr" defTabSz="914400" eaLnBrk="1" fontAlgn="base" latinLnBrk="0" hangingPunct="1">
              <a:lnSpc>
                <a:spcPct val="80000"/>
              </a:lnSpc>
              <a:spcBef>
                <a:spcPct val="0"/>
              </a:spcBef>
              <a:spcAft>
                <a:spcPct val="0"/>
              </a:spcAft>
              <a:buClrTx/>
              <a:buSzTx/>
              <a:buFontTx/>
              <a:buNone/>
              <a:tabLst/>
              <a:defRPr/>
            </a:pPr>
            <a:r>
              <a:rPr kumimoji="0" lang="en-US" sz="1100" b="0" i="0" u="none" strike="noStrike" kern="0" cap="none" spc="0" normalizeH="0" baseline="0" noProof="0" dirty="0" smtClean="0">
                <a:ln>
                  <a:noFill/>
                </a:ln>
                <a:solidFill>
                  <a:prstClr val="white"/>
                </a:solidFill>
                <a:effectLst/>
                <a:uLnTx/>
                <a:uFillTx/>
              </a:rPr>
              <a:t>Portal </a:t>
            </a:r>
          </a:p>
        </p:txBody>
      </p:sp>
      <p:sp>
        <p:nvSpPr>
          <p:cNvPr id="78" name="Rounded Rectangle 140"/>
          <p:cNvSpPr>
            <a:spLocks noChangeArrowheads="1"/>
          </p:cNvSpPr>
          <p:nvPr/>
        </p:nvSpPr>
        <p:spPr bwMode="auto">
          <a:xfrm>
            <a:off x="942876" y="4279563"/>
            <a:ext cx="965065" cy="469468"/>
          </a:xfrm>
          <a:prstGeom prst="rect">
            <a:avLst/>
          </a:prstGeom>
          <a:solidFill>
            <a:srgbClr val="C00000"/>
          </a:solidFill>
          <a:ln w="19050">
            <a:noFill/>
            <a:miter lim="800000"/>
            <a:headEnd/>
            <a:tailEnd/>
          </a:ln>
        </p:spPr>
        <p:txBody>
          <a:bodyPr wrap="square" anchor="ctr"/>
          <a:lstStyle/>
          <a:p>
            <a:pPr marL="0" marR="0" lvl="0" indent="0" algn="ctr" defTabSz="914400" eaLnBrk="1" fontAlgn="base" latinLnBrk="0" hangingPunct="1">
              <a:lnSpc>
                <a:spcPct val="80000"/>
              </a:lnSpc>
              <a:spcBef>
                <a:spcPct val="0"/>
              </a:spcBef>
              <a:spcAft>
                <a:spcPct val="0"/>
              </a:spcAft>
              <a:buClrTx/>
              <a:buSzTx/>
              <a:buFontTx/>
              <a:buNone/>
              <a:tabLst/>
              <a:defRPr/>
            </a:pPr>
            <a:r>
              <a:rPr kumimoji="0" lang="en-US" sz="1100" b="0" i="0" u="none" strike="noStrike" kern="0" cap="none" spc="0" normalizeH="0" baseline="0" noProof="0" dirty="0" smtClean="0">
                <a:ln>
                  <a:noFill/>
                </a:ln>
                <a:solidFill>
                  <a:prstClr val="white"/>
                </a:solidFill>
                <a:effectLst/>
                <a:uLnTx/>
                <a:uFillTx/>
              </a:rPr>
              <a:t>Proactive Notifications</a:t>
            </a:r>
          </a:p>
        </p:txBody>
      </p:sp>
      <p:grpSp>
        <p:nvGrpSpPr>
          <p:cNvPr id="79" name="Group 145"/>
          <p:cNvGrpSpPr>
            <a:grpSpLocks/>
          </p:cNvGrpSpPr>
          <p:nvPr/>
        </p:nvGrpSpPr>
        <p:grpSpPr bwMode="auto">
          <a:xfrm>
            <a:off x="250868" y="1772731"/>
            <a:ext cx="1096272" cy="731726"/>
            <a:chOff x="2586023" y="5337204"/>
            <a:chExt cx="1208427" cy="838200"/>
          </a:xfrm>
        </p:grpSpPr>
        <p:sp>
          <p:nvSpPr>
            <p:cNvPr id="80" name="Rounded Rectangle 79"/>
            <p:cNvSpPr>
              <a:spLocks noChangeArrowheads="1"/>
            </p:cNvSpPr>
            <p:nvPr/>
          </p:nvSpPr>
          <p:spPr bwMode="auto">
            <a:xfrm>
              <a:off x="2587647" y="5337204"/>
              <a:ext cx="1206803" cy="838200"/>
            </a:xfrm>
            <a:prstGeom prst="roundRect">
              <a:avLst>
                <a:gd name="adj" fmla="val 11935"/>
              </a:avLst>
            </a:prstGeom>
            <a:solidFill>
              <a:srgbClr val="A9A9A9"/>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lIns="548640" tIns="91440" rIns="182880" bIns="91440" anchor="ctr"/>
            <a:lstStyle/>
            <a:p>
              <a:pPr marL="0" marR="0" lvl="0" indent="0" defTabSz="914400" eaLnBrk="0" fontAlgn="auto" latinLnBrk="0" hangingPunct="0">
                <a:lnSpc>
                  <a:spcPct val="90000"/>
                </a:lnSpc>
                <a:spcBef>
                  <a:spcPct val="20000"/>
                </a:spcBef>
                <a:spcAft>
                  <a:spcPts val="0"/>
                </a:spcAft>
                <a:buClr>
                  <a:srgbClr val="000000"/>
                </a:buClr>
                <a:buSzPct val="100000"/>
                <a:buFontTx/>
                <a:buNone/>
                <a:tabLst/>
                <a:defRPr/>
              </a:pPr>
              <a:endParaRPr kumimoji="0" lang="en-US" sz="2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cs typeface="Arial" charset="0"/>
              </a:endParaRPr>
            </a:p>
          </p:txBody>
        </p:sp>
        <p:sp>
          <p:nvSpPr>
            <p:cNvPr id="81" name="Rounded Rectangle 140"/>
            <p:cNvSpPr>
              <a:spLocks noChangeArrowheads="1"/>
            </p:cNvSpPr>
            <p:nvPr/>
          </p:nvSpPr>
          <p:spPr bwMode="auto">
            <a:xfrm>
              <a:off x="2586023" y="5405127"/>
              <a:ext cx="1190634" cy="686129"/>
            </a:xfrm>
            <a:prstGeom prst="roundRect">
              <a:avLst>
                <a:gd name="adj" fmla="val 16667"/>
              </a:avLst>
            </a:prstGeom>
            <a:noFill/>
            <a:ln w="19050">
              <a:noFill/>
              <a:miter lim="800000"/>
              <a:headEnd/>
              <a:tailEnd/>
            </a:ln>
          </p:spPr>
          <p:txBody>
            <a:bodyPr wrap="none" anchor="ctr"/>
            <a:lstStyle/>
            <a:p>
              <a:pPr marL="0" marR="0" lvl="0" indent="0" algn="ctr" defTabSz="914400" eaLnBrk="1" fontAlgn="auto" latinLnBrk="0" hangingPunct="1">
                <a:lnSpc>
                  <a:spcPct val="8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white"/>
                </a:solidFill>
                <a:effectLst/>
                <a:uLnTx/>
                <a:uFillTx/>
              </a:endParaRPr>
            </a:p>
            <a:p>
              <a:pPr marL="0" marR="0" lvl="0" indent="0" algn="ctr" defTabSz="914400" eaLnBrk="1" fontAlgn="auto" latinLnBrk="0" hangingPunct="1">
                <a:lnSpc>
                  <a:spcPct val="8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white"/>
                </a:solidFill>
                <a:effectLst/>
                <a:uLnTx/>
                <a:uFillTx/>
              </a:endParaRPr>
            </a:p>
            <a:p>
              <a:pPr marL="0" marR="0" lvl="0" indent="0" algn="ctr" defTabSz="914400" eaLnBrk="1" fontAlgn="auto" latinLnBrk="0" hangingPunct="1">
                <a:lnSpc>
                  <a:spcPct val="8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white"/>
                </a:solidFill>
                <a:effectLst/>
                <a:uLnTx/>
                <a:uFillTx/>
              </a:endParaRPr>
            </a:p>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rPr>
                <a:t>Customer </a:t>
              </a:r>
            </a:p>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rPr>
                <a:t>Systems</a:t>
              </a:r>
            </a:p>
            <a:p>
              <a:pPr marL="0" marR="0" lvl="0" indent="0" algn="ctr" defTabSz="914400" eaLnBrk="1" fontAlgn="auto" latinLnBrk="0" hangingPunct="1">
                <a:lnSpc>
                  <a:spcPct val="8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white"/>
                </a:solidFill>
                <a:effectLst/>
                <a:uLnTx/>
                <a:uFillTx/>
              </a:endParaRPr>
            </a:p>
            <a:p>
              <a:pPr marL="0" marR="0" lvl="0" indent="0" algn="ctr" defTabSz="914400" eaLnBrk="1" fontAlgn="auto" latinLnBrk="0" hangingPunct="1">
                <a:lnSpc>
                  <a:spcPct val="8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white"/>
                </a:solidFill>
                <a:effectLst/>
                <a:uLnTx/>
                <a:uFillTx/>
              </a:endParaRPr>
            </a:p>
          </p:txBody>
        </p:sp>
      </p:grpSp>
      <p:cxnSp>
        <p:nvCxnSpPr>
          <p:cNvPr id="82" name="Straight Arrow Connector 18"/>
          <p:cNvCxnSpPr>
            <a:cxnSpLocks noChangeShapeType="1"/>
          </p:cNvCxnSpPr>
          <p:nvPr/>
        </p:nvCxnSpPr>
        <p:spPr bwMode="auto">
          <a:xfrm>
            <a:off x="441351" y="2537165"/>
            <a:ext cx="306773" cy="1017154"/>
          </a:xfrm>
          <a:prstGeom prst="straightConnector1">
            <a:avLst/>
          </a:prstGeom>
          <a:noFill/>
          <a:ln w="28575" cap="rnd">
            <a:solidFill>
              <a:srgbClr val="CC0000"/>
            </a:solidFill>
            <a:prstDash val="sysDot"/>
            <a:round/>
            <a:headEnd/>
            <a:tailEnd type="arrow" w="lg" len="sm"/>
          </a:ln>
        </p:spPr>
      </p:cxnSp>
      <p:cxnSp>
        <p:nvCxnSpPr>
          <p:cNvPr id="83" name="Straight Arrow Connector 140"/>
          <p:cNvCxnSpPr>
            <a:cxnSpLocks noChangeShapeType="1"/>
          </p:cNvCxnSpPr>
          <p:nvPr/>
        </p:nvCxnSpPr>
        <p:spPr bwMode="auto">
          <a:xfrm flipV="1">
            <a:off x="1982723" y="2814256"/>
            <a:ext cx="318588" cy="512609"/>
          </a:xfrm>
          <a:prstGeom prst="straightConnector1">
            <a:avLst/>
          </a:prstGeom>
          <a:noFill/>
          <a:ln w="28575" cap="rnd">
            <a:solidFill>
              <a:srgbClr val="CC0000"/>
            </a:solidFill>
            <a:prstDash val="sysDot"/>
            <a:round/>
            <a:headEnd/>
            <a:tailEnd type="arrow" w="lg" len="sm"/>
          </a:ln>
        </p:spPr>
      </p:cxnSp>
      <p:cxnSp>
        <p:nvCxnSpPr>
          <p:cNvPr id="84" name="Straight Arrow Connector 140"/>
          <p:cNvCxnSpPr>
            <a:cxnSpLocks noChangeShapeType="1"/>
          </p:cNvCxnSpPr>
          <p:nvPr/>
        </p:nvCxnSpPr>
        <p:spPr bwMode="auto">
          <a:xfrm>
            <a:off x="1992193" y="4575686"/>
            <a:ext cx="242670" cy="346690"/>
          </a:xfrm>
          <a:prstGeom prst="straightConnector1">
            <a:avLst/>
          </a:prstGeom>
          <a:noFill/>
          <a:ln w="28575" cap="rnd">
            <a:solidFill>
              <a:srgbClr val="CC0000"/>
            </a:solidFill>
            <a:prstDash val="sysDot"/>
            <a:round/>
            <a:headEnd/>
            <a:tailEnd type="arrow" w="lg" len="sm"/>
          </a:ln>
        </p:spPr>
      </p:cxnSp>
      <p:grpSp>
        <p:nvGrpSpPr>
          <p:cNvPr id="86" name="Group 145"/>
          <p:cNvGrpSpPr>
            <a:grpSpLocks/>
          </p:cNvGrpSpPr>
          <p:nvPr/>
        </p:nvGrpSpPr>
        <p:grpSpPr bwMode="auto">
          <a:xfrm>
            <a:off x="172070" y="5097091"/>
            <a:ext cx="995363" cy="603250"/>
            <a:chOff x="2586023" y="5337204"/>
            <a:chExt cx="1208427" cy="838200"/>
          </a:xfrm>
        </p:grpSpPr>
        <p:sp>
          <p:nvSpPr>
            <p:cNvPr id="87" name="Rounded Rectangle 86"/>
            <p:cNvSpPr>
              <a:spLocks noChangeArrowheads="1"/>
            </p:cNvSpPr>
            <p:nvPr/>
          </p:nvSpPr>
          <p:spPr bwMode="auto">
            <a:xfrm>
              <a:off x="2587951" y="5337204"/>
              <a:ext cx="1206499" cy="838200"/>
            </a:xfrm>
            <a:prstGeom prst="roundRect">
              <a:avLst>
                <a:gd name="adj" fmla="val 11935"/>
              </a:avLst>
            </a:prstGeom>
            <a:solidFill>
              <a:srgbClr val="A9A9A9"/>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lIns="548640" tIns="91440" rIns="182880" bIns="91440" anchor="ctr"/>
            <a:lstStyle/>
            <a:p>
              <a:pPr marL="0" marR="0" lvl="0" indent="0" defTabSz="914400" eaLnBrk="0" fontAlgn="auto" latinLnBrk="0" hangingPunct="0">
                <a:lnSpc>
                  <a:spcPct val="90000"/>
                </a:lnSpc>
                <a:spcBef>
                  <a:spcPct val="20000"/>
                </a:spcBef>
                <a:spcAft>
                  <a:spcPts val="0"/>
                </a:spcAft>
                <a:buClr>
                  <a:srgbClr val="000000"/>
                </a:buClr>
                <a:buSzPct val="100000"/>
                <a:buFontTx/>
                <a:buNone/>
                <a:tabLst/>
                <a:defRPr/>
              </a:pPr>
              <a:endParaRPr kumimoji="0" lang="en-US" sz="2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cs typeface="Arial" charset="0"/>
              </a:endParaRPr>
            </a:p>
          </p:txBody>
        </p:sp>
        <p:sp>
          <p:nvSpPr>
            <p:cNvPr id="88" name="Rounded Rectangle 140"/>
            <p:cNvSpPr>
              <a:spLocks noChangeArrowheads="1"/>
            </p:cNvSpPr>
            <p:nvPr/>
          </p:nvSpPr>
          <p:spPr bwMode="auto">
            <a:xfrm>
              <a:off x="2586023" y="5405127"/>
              <a:ext cx="1190634" cy="686129"/>
            </a:xfrm>
            <a:prstGeom prst="roundRect">
              <a:avLst>
                <a:gd name="adj" fmla="val 16667"/>
              </a:avLst>
            </a:prstGeom>
            <a:noFill/>
            <a:ln w="19050">
              <a:noFill/>
              <a:miter lim="800000"/>
              <a:headEnd/>
              <a:tailEnd/>
            </a:ln>
          </p:spPr>
          <p:txBody>
            <a:bodyPr wrap="none" anchor="ct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smtClean="0">
                  <a:ln>
                    <a:noFill/>
                  </a:ln>
                  <a:solidFill>
                    <a:prstClr val="white"/>
                  </a:solidFill>
                  <a:effectLst/>
                  <a:uLnTx/>
                  <a:uFillTx/>
                </a:rPr>
                <a:t>Reports</a:t>
              </a:r>
            </a:p>
          </p:txBody>
        </p:sp>
      </p:grpSp>
      <p:cxnSp>
        <p:nvCxnSpPr>
          <p:cNvPr id="89" name="Straight Arrow Connector 30"/>
          <p:cNvCxnSpPr>
            <a:cxnSpLocks noChangeShapeType="1"/>
          </p:cNvCxnSpPr>
          <p:nvPr/>
        </p:nvCxnSpPr>
        <p:spPr bwMode="auto">
          <a:xfrm flipH="1">
            <a:off x="441351" y="4412942"/>
            <a:ext cx="362088" cy="625110"/>
          </a:xfrm>
          <a:prstGeom prst="straightConnector1">
            <a:avLst/>
          </a:prstGeom>
          <a:noFill/>
          <a:ln w="28575" cap="rnd">
            <a:solidFill>
              <a:srgbClr val="CC0000"/>
            </a:solidFill>
            <a:prstDash val="sysDot"/>
            <a:round/>
            <a:headEnd/>
            <a:tailEnd type="arrow" w="lg" len="sm"/>
          </a:ln>
        </p:spPr>
      </p:cxnSp>
    </p:spTree>
    <p:extLst>
      <p:ext uri="{BB962C8B-B14F-4D97-AF65-F5344CB8AC3E}">
        <p14:creationId xmlns:p14="http://schemas.microsoft.com/office/powerpoint/2010/main" val="188430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childTnLst>
                                </p:cTn>
                              </p:par>
                              <p:par>
                                <p:cTn id="7" presetID="10" presetClass="entr" presetSubtype="0" fill="hold" nodeType="withEffect">
                                  <p:stCondLst>
                                    <p:cond delay="500"/>
                                  </p:stCondLst>
                                  <p:childTnLst>
                                    <p:set>
                                      <p:cBhvr>
                                        <p:cTn id="8" dur="1" fill="hold">
                                          <p:stCondLst>
                                            <p:cond delay="0"/>
                                          </p:stCondLst>
                                        </p:cTn>
                                        <p:tgtEl>
                                          <p:spTgt spid="79"/>
                                        </p:tgtEl>
                                        <p:attrNameLst>
                                          <p:attrName>style.visibility</p:attrName>
                                        </p:attrNameLst>
                                      </p:cBhvr>
                                      <p:to>
                                        <p:strVal val="visible"/>
                                      </p:to>
                                    </p:set>
                                    <p:animEffect transition="in" filter="fade">
                                      <p:cBhvr>
                                        <p:cTn id="9" dur="1000"/>
                                        <p:tgtEl>
                                          <p:spTgt spid="79"/>
                                        </p:tgtEl>
                                      </p:cBhvr>
                                    </p:animEffect>
                                  </p:childTnLst>
                                </p:cTn>
                              </p:par>
                              <p:par>
                                <p:cTn id="10" presetID="10" presetClass="entr" presetSubtype="0" fill="hold" grpId="0" nodeType="withEffect">
                                  <p:stCondLst>
                                    <p:cond delay="100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1000"/>
                                        <p:tgtEl>
                                          <p:spTgt spid="73"/>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1000"/>
                                        <p:tgtEl>
                                          <p:spTgt spid="74"/>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75"/>
                                        </p:tgtEl>
                                        <p:attrNameLst>
                                          <p:attrName>style.visibility</p:attrName>
                                        </p:attrNameLst>
                                      </p:cBhvr>
                                      <p:to>
                                        <p:strVal val="visible"/>
                                      </p:to>
                                    </p:set>
                                    <p:animEffect transition="in" filter="fade">
                                      <p:cBhvr>
                                        <p:cTn id="18" dur="1000"/>
                                        <p:tgtEl>
                                          <p:spTgt spid="75"/>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76"/>
                                        </p:tgtEl>
                                        <p:attrNameLst>
                                          <p:attrName>style.visibility</p:attrName>
                                        </p:attrNameLst>
                                      </p:cBhvr>
                                      <p:to>
                                        <p:strVal val="visible"/>
                                      </p:to>
                                    </p:set>
                                    <p:animEffect transition="in" filter="fade">
                                      <p:cBhvr>
                                        <p:cTn id="21" dur="1000"/>
                                        <p:tgtEl>
                                          <p:spTgt spid="76"/>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77"/>
                                        </p:tgtEl>
                                        <p:attrNameLst>
                                          <p:attrName>style.visibility</p:attrName>
                                        </p:attrNameLst>
                                      </p:cBhvr>
                                      <p:to>
                                        <p:strVal val="visible"/>
                                      </p:to>
                                    </p:set>
                                    <p:animEffect transition="in" filter="fade">
                                      <p:cBhvr>
                                        <p:cTn id="24" dur="1000"/>
                                        <p:tgtEl>
                                          <p:spTgt spid="77"/>
                                        </p:tgtEl>
                                      </p:cBhvr>
                                    </p:animEffect>
                                  </p:childTnLst>
                                </p:cTn>
                              </p:par>
                              <p:par>
                                <p:cTn id="25" presetID="10" presetClass="entr" presetSubtype="0" fill="hold" grpId="0" nodeType="withEffect">
                                  <p:stCondLst>
                                    <p:cond delay="1000"/>
                                  </p:stCondLst>
                                  <p:childTnLst>
                                    <p:set>
                                      <p:cBhvr>
                                        <p:cTn id="26" dur="1" fill="hold">
                                          <p:stCondLst>
                                            <p:cond delay="0"/>
                                          </p:stCondLst>
                                        </p:cTn>
                                        <p:tgtEl>
                                          <p:spTgt spid="78"/>
                                        </p:tgtEl>
                                        <p:attrNameLst>
                                          <p:attrName>style.visibility</p:attrName>
                                        </p:attrNameLst>
                                      </p:cBhvr>
                                      <p:to>
                                        <p:strVal val="visible"/>
                                      </p:to>
                                    </p:set>
                                    <p:animEffect transition="in" filter="fade">
                                      <p:cBhvr>
                                        <p:cTn id="27" dur="1000"/>
                                        <p:tgtEl>
                                          <p:spTgt spid="78"/>
                                        </p:tgtEl>
                                      </p:cBhvr>
                                    </p:animEffect>
                                  </p:childTnLst>
                                </p:cTn>
                              </p:par>
                              <p:par>
                                <p:cTn id="28" presetID="10" presetClass="entr" presetSubtype="0" fill="hold" nodeType="withEffect">
                                  <p:stCondLst>
                                    <p:cond delay="100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1000"/>
                                        <p:tgtEl>
                                          <p:spTgt spid="82"/>
                                        </p:tgtEl>
                                      </p:cBhvr>
                                    </p:animEffect>
                                  </p:childTnLst>
                                </p:cTn>
                              </p:par>
                              <p:par>
                                <p:cTn id="31" presetID="10" presetClass="entr" presetSubtype="0" fill="hold" nodeType="withEffect">
                                  <p:stCondLst>
                                    <p:cond delay="1500"/>
                                  </p:stCondLst>
                                  <p:childTnLst>
                                    <p:set>
                                      <p:cBhvr>
                                        <p:cTn id="32" dur="1" fill="hold">
                                          <p:stCondLst>
                                            <p:cond delay="0"/>
                                          </p:stCondLst>
                                        </p:cTn>
                                        <p:tgtEl>
                                          <p:spTgt spid="83"/>
                                        </p:tgtEl>
                                        <p:attrNameLst>
                                          <p:attrName>style.visibility</p:attrName>
                                        </p:attrNameLst>
                                      </p:cBhvr>
                                      <p:to>
                                        <p:strVal val="visible"/>
                                      </p:to>
                                    </p:set>
                                    <p:animEffect transition="in" filter="fade">
                                      <p:cBhvr>
                                        <p:cTn id="33" dur="1000"/>
                                        <p:tgtEl>
                                          <p:spTgt spid="83"/>
                                        </p:tgtEl>
                                      </p:cBhvr>
                                    </p:animEffect>
                                  </p:childTnLst>
                                </p:cTn>
                              </p:par>
                              <p:par>
                                <p:cTn id="34" presetID="10" presetClass="entr" presetSubtype="0" fill="hold" nodeType="withEffect">
                                  <p:stCondLst>
                                    <p:cond delay="150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childTnLst>
                                </p:cTn>
                              </p:par>
                              <p:par>
                                <p:cTn id="37" presetID="10" presetClass="entr" presetSubtype="0" fill="hold" nodeType="withEffect">
                                  <p:stCondLst>
                                    <p:cond delay="150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000"/>
                                        <p:tgtEl>
                                          <p:spTgt spid="33"/>
                                        </p:tgtEl>
                                      </p:cBhvr>
                                    </p:animEffect>
                                  </p:childTnLst>
                                </p:cTn>
                              </p:par>
                              <p:par>
                                <p:cTn id="40" presetID="10" presetClass="entr" presetSubtype="0" fill="hold" nodeType="withEffect">
                                  <p:stCondLst>
                                    <p:cond delay="150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133"/>
                                        </p:tgtEl>
                                        <p:attrNameLst>
                                          <p:attrName>style.visibility</p:attrName>
                                        </p:attrNameLst>
                                      </p:cBhvr>
                                      <p:to>
                                        <p:strVal val="visible"/>
                                      </p:to>
                                    </p:set>
                                  </p:childTnLst>
                                </p:cTn>
                              </p:par>
                              <p:par>
                                <p:cTn id="47" presetID="10" presetClass="entr" presetSubtype="0" fill="hold" nodeType="withEffect">
                                  <p:stCondLst>
                                    <p:cond delay="500"/>
                                  </p:stCondLst>
                                  <p:childTnLst>
                                    <p:set>
                                      <p:cBhvr>
                                        <p:cTn id="48" dur="1" fill="hold">
                                          <p:stCondLst>
                                            <p:cond delay="0"/>
                                          </p:stCondLst>
                                        </p:cTn>
                                        <p:tgtEl>
                                          <p:spTgt spid="84"/>
                                        </p:tgtEl>
                                        <p:attrNameLst>
                                          <p:attrName>style.visibility</p:attrName>
                                        </p:attrNameLst>
                                      </p:cBhvr>
                                      <p:to>
                                        <p:strVal val="visible"/>
                                      </p:to>
                                    </p:set>
                                    <p:animEffect transition="in" filter="fade">
                                      <p:cBhvr>
                                        <p:cTn id="49" dur="1000"/>
                                        <p:tgtEl>
                                          <p:spTgt spid="84"/>
                                        </p:tgtEl>
                                      </p:cBhvr>
                                    </p:animEffect>
                                  </p:childTnLst>
                                </p:cTn>
                              </p:par>
                              <p:par>
                                <p:cTn id="50" presetID="10" presetClass="entr" presetSubtype="0" fill="hold" nodeType="withEffect">
                                  <p:stCondLst>
                                    <p:cond delay="50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1000"/>
                                        <p:tgtEl>
                                          <p:spTgt spid="58"/>
                                        </p:tgtEl>
                                      </p:cBhvr>
                                    </p:animEffect>
                                  </p:childTnLst>
                                </p:cTn>
                              </p:par>
                              <p:par>
                                <p:cTn id="53" presetID="10" presetClass="entr" presetSubtype="0" fill="hold" nodeType="withEffect">
                                  <p:stCondLst>
                                    <p:cond delay="1000"/>
                                  </p:stCondLst>
                                  <p:childTnLst>
                                    <p:set>
                                      <p:cBhvr>
                                        <p:cTn id="54" dur="1" fill="hold">
                                          <p:stCondLst>
                                            <p:cond delay="0"/>
                                          </p:stCondLst>
                                        </p:cTn>
                                        <p:tgtEl>
                                          <p:spTgt spid="89"/>
                                        </p:tgtEl>
                                        <p:attrNameLst>
                                          <p:attrName>style.visibility</p:attrName>
                                        </p:attrNameLst>
                                      </p:cBhvr>
                                      <p:to>
                                        <p:strVal val="visible"/>
                                      </p:to>
                                    </p:set>
                                    <p:animEffect transition="in" filter="fade">
                                      <p:cBhvr>
                                        <p:cTn id="55" dur="1000"/>
                                        <p:tgtEl>
                                          <p:spTgt spid="89"/>
                                        </p:tgtEl>
                                      </p:cBhvr>
                                    </p:animEffect>
                                  </p:childTnLst>
                                </p:cTn>
                              </p:par>
                              <p:par>
                                <p:cTn id="56" presetID="10" presetClass="entr" presetSubtype="0" fill="hold" nodeType="withEffect">
                                  <p:stCondLst>
                                    <p:cond delay="1000"/>
                                  </p:stCondLst>
                                  <p:childTnLst>
                                    <p:set>
                                      <p:cBhvr>
                                        <p:cTn id="57" dur="1" fill="hold">
                                          <p:stCondLst>
                                            <p:cond delay="0"/>
                                          </p:stCondLst>
                                        </p:cTn>
                                        <p:tgtEl>
                                          <p:spTgt spid="86"/>
                                        </p:tgtEl>
                                        <p:attrNameLst>
                                          <p:attrName>style.visibility</p:attrName>
                                        </p:attrNameLst>
                                      </p:cBhvr>
                                      <p:to>
                                        <p:strVal val="visible"/>
                                      </p:to>
                                    </p:set>
                                    <p:animEffect transition="in" filter="fade">
                                      <p:cBhvr>
                                        <p:cTn id="58" dur="1000"/>
                                        <p:tgtEl>
                                          <p:spTgt spid="86"/>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8134"/>
                                        </p:tgtEl>
                                        <p:attrNameLst>
                                          <p:attrName>style.visibility</p:attrName>
                                        </p:attrNameLst>
                                      </p:cBhvr>
                                      <p:to>
                                        <p:strVal val="visible"/>
                                      </p:to>
                                    </p:set>
                                  </p:childTnLst>
                                </p:cTn>
                              </p:par>
                              <p:par>
                                <p:cTn id="63" presetID="1" presetClass="entr" presetSubtype="0" fill="hold" nodeType="withEffect">
                                  <p:stCondLst>
                                    <p:cond delay="1000"/>
                                  </p:stCondLst>
                                  <p:childTnLst>
                                    <p:set>
                                      <p:cBhvr>
                                        <p:cTn id="64" dur="1" fill="hold">
                                          <p:stCondLst>
                                            <p:cond delay="0"/>
                                          </p:stCondLst>
                                        </p:cTn>
                                        <p:tgtEl>
                                          <p:spTgt spid="63"/>
                                        </p:tgtEl>
                                        <p:attrNameLst>
                                          <p:attrName>style.visibility</p:attrName>
                                        </p:attrNameLst>
                                      </p:cBhvr>
                                      <p:to>
                                        <p:strVal val="visible"/>
                                      </p:to>
                                    </p:set>
                                  </p:childTnLst>
                                </p:cTn>
                              </p:par>
                              <p:par>
                                <p:cTn id="65" presetID="1" presetClass="entr" presetSubtype="0" fill="hold" grpId="0" nodeType="withEffect">
                                  <p:stCondLst>
                                    <p:cond delay="1000"/>
                                  </p:stCondLst>
                                  <p:childTnLst>
                                    <p:set>
                                      <p:cBhvr>
                                        <p:cTn id="6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73" grpId="0" animBg="1"/>
      <p:bldP spid="74" grpId="0" animBg="1"/>
      <p:bldP spid="75" grpId="0"/>
      <p:bldP spid="76" grpId="0" animBg="1"/>
      <p:bldP spid="77" grpId="0"/>
      <p:bldP spid="7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a:spLocks noGrp="1"/>
          </p:cNvSpPr>
          <p:nvPr>
            <p:ph type="title"/>
          </p:nvPr>
        </p:nvSpPr>
        <p:spPr>
          <a:xfrm>
            <a:off x="174558" y="434715"/>
            <a:ext cx="8229600" cy="838200"/>
          </a:xfrm>
        </p:spPr>
        <p:txBody>
          <a:bodyPr anchor="ctr"/>
          <a:lstStyle/>
          <a:p>
            <a:pPr>
              <a:lnSpc>
                <a:spcPct val="100000"/>
              </a:lnSpc>
            </a:pPr>
            <a:r>
              <a:rPr lang="en-US" dirty="0" smtClean="0"/>
              <a:t>Outbound Use Case: Reducing Costs</a:t>
            </a:r>
            <a:r>
              <a:rPr lang="en-US" dirty="0"/>
              <a:t/>
            </a:r>
            <a:br>
              <a:rPr lang="en-US" dirty="0"/>
            </a:br>
            <a:r>
              <a:rPr lang="en-US" sz="2400" dirty="0">
                <a:solidFill>
                  <a:srgbClr val="C00000"/>
                </a:solidFill>
              </a:rPr>
              <a:t>Collections</a:t>
            </a:r>
            <a:endParaRPr lang="en-US" sz="2400" dirty="0"/>
          </a:p>
        </p:txBody>
      </p:sp>
      <p:graphicFrame>
        <p:nvGraphicFramePr>
          <p:cNvPr id="8" name="Table 7"/>
          <p:cNvGraphicFramePr>
            <a:graphicFrameLocks noGrp="1"/>
          </p:cNvGraphicFramePr>
          <p:nvPr>
            <p:extLst>
              <p:ext uri="{D42A27DB-BD31-4B8C-83A1-F6EECF244321}">
                <p14:modId xmlns:p14="http://schemas.microsoft.com/office/powerpoint/2010/main" val="91401568"/>
              </p:ext>
            </p:extLst>
          </p:nvPr>
        </p:nvGraphicFramePr>
        <p:xfrm>
          <a:off x="4301357" y="1472717"/>
          <a:ext cx="4495877" cy="4836041"/>
        </p:xfrm>
        <a:graphic>
          <a:graphicData uri="http://schemas.openxmlformats.org/drawingml/2006/table">
            <a:tbl>
              <a:tblPr firstRow="1" bandRow="1">
                <a:tableStyleId>{5C22544A-7EE6-4342-B048-85BDC9FD1C3A}</a:tableStyleId>
              </a:tblPr>
              <a:tblGrid>
                <a:gridCol w="4495877"/>
              </a:tblGrid>
              <a:tr h="61913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50% of calls result in non-live contact</a:t>
                      </a:r>
                    </a:p>
                  </a:txBody>
                  <a:tcPr marL="182880" marR="182880" marT="91440" marB="9144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7421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Predictive dialing passes only “live” contacts to </a:t>
                      </a:r>
                      <a:r>
                        <a:rPr lang="en-US" sz="1600" b="1" dirty="0" smtClean="0">
                          <a:solidFill>
                            <a:schemeClr val="tx1"/>
                          </a:solidFill>
                        </a:rPr>
                        <a:t>agents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rPr>
                        <a:t>Late</a:t>
                      </a:r>
                      <a:r>
                        <a:rPr lang="en-US" sz="1600" b="1" baseline="0" dirty="0" smtClean="0">
                          <a:solidFill>
                            <a:schemeClr val="tx1"/>
                          </a:solidFill>
                        </a:rPr>
                        <a:t> p</a:t>
                      </a:r>
                      <a:r>
                        <a:rPr lang="en-US" sz="1600" b="1" dirty="0" smtClean="0">
                          <a:solidFill>
                            <a:schemeClr val="tx1"/>
                          </a:solidFill>
                        </a:rPr>
                        <a:t>ayment</a:t>
                      </a:r>
                      <a:r>
                        <a:rPr lang="en-US" sz="1600" b="1" baseline="0" dirty="0" smtClean="0">
                          <a:solidFill>
                            <a:schemeClr val="tx1"/>
                          </a:solidFill>
                        </a:rPr>
                        <a:t> notifications via email/SMS enables customers option to respond via same channel or escalate to call</a:t>
                      </a:r>
                      <a:endParaRPr lang="en-US" sz="1600" b="1" dirty="0">
                        <a:solidFill>
                          <a:schemeClr val="tx1"/>
                        </a:solidFill>
                      </a:endParaRPr>
                    </a:p>
                  </a:txBody>
                  <a:tcPr marL="182880" marR="182880" marT="91440" marB="9144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7421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Manual dialing generated 8 live contacts and 4 promise to pays per hour</a:t>
                      </a:r>
                    </a:p>
                  </a:txBody>
                  <a:tcPr marL="182880" marR="182880" marT="91440" marB="9144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7421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Predictive dialing generated 16 live contacts, increasing collections rate 100% to 8 promise-to-pays per hour</a:t>
                      </a:r>
                    </a:p>
                  </a:txBody>
                  <a:tcPr marL="182880" marR="182880" marT="91440" marB="9144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8442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Uncollectable debt </a:t>
                      </a:r>
                      <a:r>
                        <a:rPr lang="en-US" sz="1600" b="1" dirty="0" smtClean="0">
                          <a:solidFill>
                            <a:schemeClr val="tx1"/>
                          </a:solidFill>
                        </a:rPr>
                        <a:t>decreased </a:t>
                      </a:r>
                      <a:r>
                        <a:rPr lang="en-US" sz="1600" b="1" dirty="0" smtClean="0">
                          <a:solidFill>
                            <a:srgbClr val="CC0000"/>
                          </a:solidFill>
                        </a:rPr>
                        <a:t>35%.</a:t>
                      </a:r>
                      <a:r>
                        <a:rPr lang="en-US" sz="1600" b="1" baseline="0" dirty="0" smtClean="0">
                          <a:solidFill>
                            <a:srgbClr val="CC0000"/>
                          </a:solidFill>
                        </a:rPr>
                        <a:t> </a:t>
                      </a:r>
                      <a:r>
                        <a:rPr lang="en-US" sz="1600" b="1" kern="1200" dirty="0" smtClean="0">
                          <a:solidFill>
                            <a:schemeClr val="tx1"/>
                          </a:solidFill>
                          <a:latin typeface="+mn-lt"/>
                          <a:ea typeface="+mn-ea"/>
                          <a:cs typeface="+mn-cs"/>
                        </a:rPr>
                        <a:t>A</a:t>
                      </a:r>
                      <a:r>
                        <a:rPr lang="en-US" sz="1600" b="1" dirty="0" smtClean="0">
                          <a:solidFill>
                            <a:schemeClr val="tx1"/>
                          </a:solidFill>
                        </a:rPr>
                        <a:t>gents </a:t>
                      </a:r>
                      <a:r>
                        <a:rPr lang="en-US" sz="1600" b="1" dirty="0">
                          <a:solidFill>
                            <a:schemeClr val="tx1"/>
                          </a:solidFill>
                        </a:rPr>
                        <a:t>were able to contact more past due customers earlier </a:t>
                      </a:r>
                      <a:r>
                        <a:rPr lang="en-US" sz="1600" b="1" dirty="0" smtClean="0">
                          <a:solidFill>
                            <a:schemeClr val="tx1"/>
                          </a:solidFill>
                        </a:rPr>
                        <a:t>before </a:t>
                      </a:r>
                      <a:r>
                        <a:rPr lang="en-US" sz="1600" b="1" dirty="0">
                          <a:solidFill>
                            <a:schemeClr val="tx1"/>
                          </a:solidFill>
                        </a:rPr>
                        <a:t>progressing</a:t>
                      </a:r>
                      <a:br>
                        <a:rPr lang="en-US" sz="1600" b="1" dirty="0">
                          <a:solidFill>
                            <a:schemeClr val="tx1"/>
                          </a:solidFill>
                        </a:rPr>
                      </a:br>
                      <a:r>
                        <a:rPr lang="en-US" sz="1600" b="1" dirty="0">
                          <a:solidFill>
                            <a:schemeClr val="tx1"/>
                          </a:solidFill>
                        </a:rPr>
                        <a:t>to unsuccessful late stage processes</a:t>
                      </a:r>
                    </a:p>
                  </a:txBody>
                  <a:tcPr marL="182880" marR="182880" marT="91440" marB="9144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CC0000"/>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
        <p:nvSpPr>
          <p:cNvPr id="15" name="Right Arrow Callout 14"/>
          <p:cNvSpPr/>
          <p:nvPr/>
        </p:nvSpPr>
        <p:spPr>
          <a:xfrm rot="5400000" flipV="1">
            <a:off x="6417220" y="4147959"/>
            <a:ext cx="264151" cy="4491402"/>
          </a:xfrm>
          <a:prstGeom prst="rightArrowCallout">
            <a:avLst>
              <a:gd name="adj1" fmla="val 76832"/>
              <a:gd name="adj2" fmla="val 60992"/>
              <a:gd name="adj3" fmla="val 43687"/>
              <a:gd name="adj4" fmla="val 75000"/>
            </a:avLst>
          </a:prstGeom>
          <a:gradFill flip="none" rotWithShape="1">
            <a:gsLst>
              <a:gs pos="9000">
                <a:schemeClr val="tx2">
                  <a:lumMod val="75000"/>
                  <a:lumOff val="25000"/>
                </a:schemeClr>
              </a:gs>
              <a:gs pos="100000">
                <a:schemeClr val="bg2">
                  <a:lumMod val="50000"/>
                </a:schemeClr>
              </a:gs>
            </a:gsLst>
            <a:lin ang="8100000" scaled="1"/>
            <a:tileRect/>
          </a:gra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6" name="Oval 3"/>
          <p:cNvSpPr>
            <a:spLocks noChangeArrowheads="1"/>
          </p:cNvSpPr>
          <p:nvPr/>
        </p:nvSpPr>
        <p:spPr bwMode="black">
          <a:xfrm>
            <a:off x="3638134" y="6441674"/>
            <a:ext cx="5822322" cy="288390"/>
          </a:xfrm>
          <a:prstGeom prst="ellipse">
            <a:avLst/>
          </a:prstGeom>
          <a:gradFill rotWithShape="1">
            <a:gsLst>
              <a:gs pos="0">
                <a:schemeClr val="tx2">
                  <a:alpha val="23000"/>
                </a:schemeClr>
              </a:gs>
              <a:gs pos="100000">
                <a:srgbClr val="FFFFFF">
                  <a:alpha val="0"/>
                </a:srgbClr>
              </a:gs>
            </a:gsLst>
            <a:path path="shape">
              <a:fillToRect l="50000" t="50000" r="50000" b="50000"/>
            </a:path>
          </a:gradFill>
          <a:ln w="50800">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400" b="0" i="0" u="none" strike="noStrike" kern="0" cap="none" spc="0" normalizeH="0" baseline="0" noProof="0" dirty="0">
              <a:ln>
                <a:noFill/>
              </a:ln>
              <a:solidFill>
                <a:sysClr val="windowText" lastClr="000000"/>
              </a:solidFill>
              <a:effectLst/>
              <a:uLnTx/>
              <a:uFillTx/>
              <a:ea typeface="ＭＳ Ｐゴシック" pitchFamily="34" charset="-128"/>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965" t="14122" b="34068"/>
          <a:stretch/>
        </p:blipFill>
        <p:spPr>
          <a:xfrm>
            <a:off x="7744859" y="463490"/>
            <a:ext cx="1050138" cy="768096"/>
          </a:xfrm>
          <a:prstGeom prst="roundRect">
            <a:avLst/>
          </a:prstGeom>
          <a:ln>
            <a:noFill/>
          </a:ln>
          <a:effectLst>
            <a:outerShdw blurRad="190500" algn="tl" rotWithShape="0">
              <a:srgbClr val="000000">
                <a:alpha val="70000"/>
              </a:srgbClr>
            </a:outerShdw>
          </a:effectLst>
        </p:spPr>
      </p:pic>
      <p:graphicFrame>
        <p:nvGraphicFramePr>
          <p:cNvPr id="11" name="Table 10"/>
          <p:cNvGraphicFramePr>
            <a:graphicFrameLocks noGrp="1"/>
          </p:cNvGraphicFramePr>
          <p:nvPr>
            <p:extLst>
              <p:ext uri="{D42A27DB-BD31-4B8C-83A1-F6EECF244321}">
                <p14:modId xmlns:p14="http://schemas.microsoft.com/office/powerpoint/2010/main" val="1464992033"/>
              </p:ext>
            </p:extLst>
          </p:nvPr>
        </p:nvGraphicFramePr>
        <p:xfrm>
          <a:off x="231466" y="1547894"/>
          <a:ext cx="3865046" cy="4754880"/>
        </p:xfrm>
        <a:graphic>
          <a:graphicData uri="http://schemas.openxmlformats.org/drawingml/2006/table">
            <a:tbl>
              <a:tblPr firstRow="1" bandRow="1">
                <a:tableStyleId>{5C22544A-7EE6-4342-B048-85BDC9FD1C3A}</a:tableStyleId>
              </a:tblPr>
              <a:tblGrid>
                <a:gridCol w="1353494"/>
                <a:gridCol w="2511552"/>
              </a:tblGrid>
              <a:tr h="795144">
                <a:tc>
                  <a:txBody>
                    <a:bodyPr/>
                    <a:lstStyle/>
                    <a:p>
                      <a:r>
                        <a:rPr lang="en-US" sz="1800" b="1" dirty="0" smtClean="0">
                          <a:solidFill>
                            <a:srgbClr val="CC0000"/>
                          </a:solidFill>
                        </a:rPr>
                        <a:t>Challenge</a:t>
                      </a:r>
                      <a:endParaRPr lang="en-US" dirty="0">
                        <a:solidFill>
                          <a:srgbClr val="CC0000"/>
                        </a:solidFill>
                      </a:endParaRP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CC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sym typeface="Arial" pitchFamily="34" charset="0"/>
                        </a:rPr>
                        <a:t>Increase “live contact” rate without adding agents</a:t>
                      </a: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CC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C0000"/>
                          </a:solidFill>
                        </a:rPr>
                        <a:t>Current Solution</a:t>
                      </a: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sym typeface="Arial" pitchFamily="34" charset="0"/>
                        </a:rPr>
                        <a:t>Manual dialing</a:t>
                      </a:r>
                      <a:br>
                        <a:rPr lang="en-US" sz="1600" b="0" dirty="0" smtClean="0">
                          <a:solidFill>
                            <a:schemeClr val="tx1"/>
                          </a:solidFill>
                          <a:sym typeface="Arial" pitchFamily="34" charset="0"/>
                        </a:rPr>
                      </a:br>
                      <a:r>
                        <a:rPr lang="en-US" sz="1600" b="0" dirty="0" smtClean="0">
                          <a:solidFill>
                            <a:schemeClr val="tx1"/>
                          </a:solidFill>
                          <a:sym typeface="Arial" pitchFamily="34" charset="0"/>
                        </a:rPr>
                        <a:t>collections calls</a:t>
                      </a: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C0000"/>
                          </a:solidFill>
                        </a:rPr>
                        <a:t>New</a:t>
                      </a:r>
                      <a:br>
                        <a:rPr lang="en-US" sz="1800" b="1" dirty="0" smtClean="0">
                          <a:solidFill>
                            <a:srgbClr val="CC0000"/>
                          </a:solidFill>
                        </a:rPr>
                      </a:br>
                      <a:r>
                        <a:rPr lang="en-US" sz="1800" b="1" dirty="0" smtClean="0">
                          <a:solidFill>
                            <a:srgbClr val="CC0000"/>
                          </a:solidFill>
                        </a:rPr>
                        <a:t>Solution</a:t>
                      </a: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8288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smtClean="0">
                          <a:solidFill>
                            <a:schemeClr val="tx1"/>
                          </a:solidFill>
                          <a:latin typeface="+mn-lt"/>
                          <a:ea typeface="+mn-ea"/>
                          <a:cs typeface="+mn-cs"/>
                          <a:sym typeface="Arial" pitchFamily="34" charset="0"/>
                        </a:rPr>
                        <a:t>Predictive dialing with Proactive Contact</a:t>
                      </a:r>
                    </a:p>
                    <a:p>
                      <a:pPr marL="18288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smtClean="0">
                          <a:solidFill>
                            <a:schemeClr val="tx1"/>
                          </a:solidFill>
                          <a:latin typeface="+mn-lt"/>
                          <a:ea typeface="+mn-ea"/>
                          <a:cs typeface="+mn-cs"/>
                          <a:sym typeface="Arial" pitchFamily="34" charset="0"/>
                        </a:rPr>
                        <a:t>Unify agent-based dialing with multi-channel</a:t>
                      </a:r>
                      <a:r>
                        <a:rPr lang="en-US" sz="1600" b="0" kern="1200" baseline="0" dirty="0" smtClean="0">
                          <a:solidFill>
                            <a:schemeClr val="tx1"/>
                          </a:solidFill>
                          <a:latin typeface="+mn-lt"/>
                          <a:ea typeface="+mn-ea"/>
                          <a:cs typeface="+mn-cs"/>
                          <a:sym typeface="Arial" pitchFamily="34" charset="0"/>
                        </a:rPr>
                        <a:t> notifications via POM</a:t>
                      </a:r>
                      <a:endParaRPr lang="en-US" sz="1600" b="0" kern="1200" dirty="0" smtClean="0">
                        <a:solidFill>
                          <a:schemeClr val="tx1"/>
                        </a:solidFill>
                        <a:latin typeface="+mn-lt"/>
                        <a:ea typeface="+mn-ea"/>
                        <a:cs typeface="+mn-cs"/>
                        <a:sym typeface="Arial" pitchFamily="34" charset="0"/>
                      </a:endParaRP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C0000"/>
                          </a:solidFill>
                          <a:sym typeface="Arial" pitchFamily="34" charset="0"/>
                        </a:rPr>
                        <a:t>Results Expected</a:t>
                      </a: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C0000"/>
                      </a:solid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sym typeface="Arial" pitchFamily="34" charset="0"/>
                        </a:rPr>
                        <a:t>Decrease uncollectable debt 35%</a:t>
                      </a: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C0000"/>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416675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a:spLocks noGrp="1"/>
          </p:cNvSpPr>
          <p:nvPr>
            <p:ph type="title"/>
          </p:nvPr>
        </p:nvSpPr>
        <p:spPr>
          <a:xfrm>
            <a:off x="202837" y="464711"/>
            <a:ext cx="8229600" cy="838200"/>
          </a:xfrm>
        </p:spPr>
        <p:txBody>
          <a:bodyPr anchor="ctr"/>
          <a:lstStyle/>
          <a:p>
            <a:pPr>
              <a:lnSpc>
                <a:spcPct val="100000"/>
              </a:lnSpc>
            </a:pPr>
            <a:r>
              <a:rPr lang="en-US" dirty="0" smtClean="0"/>
              <a:t>Outbound Use Case: Reducing </a:t>
            </a:r>
            <a:r>
              <a:rPr lang="en-US" dirty="0"/>
              <a:t>Costs</a:t>
            </a:r>
            <a:br>
              <a:rPr lang="en-US" dirty="0"/>
            </a:br>
            <a:r>
              <a:rPr lang="en-US" sz="2400" dirty="0">
                <a:solidFill>
                  <a:srgbClr val="CC0000"/>
                </a:solidFill>
              </a:rPr>
              <a:t>Great Flexibility</a:t>
            </a:r>
          </a:p>
        </p:txBody>
      </p:sp>
      <p:graphicFrame>
        <p:nvGraphicFramePr>
          <p:cNvPr id="8" name="Table 7"/>
          <p:cNvGraphicFramePr>
            <a:graphicFrameLocks noGrp="1"/>
          </p:cNvGraphicFramePr>
          <p:nvPr>
            <p:extLst>
              <p:ext uri="{D42A27DB-BD31-4B8C-83A1-F6EECF244321}">
                <p14:modId xmlns:p14="http://schemas.microsoft.com/office/powerpoint/2010/main" val="778000925"/>
              </p:ext>
            </p:extLst>
          </p:nvPr>
        </p:nvGraphicFramePr>
        <p:xfrm>
          <a:off x="4666997" y="1396999"/>
          <a:ext cx="4239598" cy="4596028"/>
        </p:xfrm>
        <a:graphic>
          <a:graphicData uri="http://schemas.openxmlformats.org/drawingml/2006/table">
            <a:tbl>
              <a:tblPr firstRow="1" bandRow="1">
                <a:tableStyleId>{5C22544A-7EE6-4342-B048-85BDC9FD1C3A}</a:tableStyleId>
              </a:tblPr>
              <a:tblGrid>
                <a:gridCol w="4239598"/>
              </a:tblGrid>
              <a:tr h="5274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20,000  contacts at $1.70  = $34,000</a:t>
                      </a:r>
                    </a:p>
                  </a:txBody>
                  <a:tcPr marL="182880" marR="182880" marT="91440" marB="9144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82879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30% effectiveness leaves 14,000 contacts that still need to be made</a:t>
                      </a:r>
                    </a:p>
                  </a:txBody>
                  <a:tcPr marL="182880" marR="182880" marT="91440" marB="9144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5274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14,000 contacts at $10 = $140,000</a:t>
                      </a:r>
                    </a:p>
                  </a:txBody>
                  <a:tcPr marL="182880" marR="182880" marT="91440" marB="9144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5274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Total cost for all contacts is $174,000</a:t>
                      </a:r>
                    </a:p>
                  </a:txBody>
                  <a:tcPr marL="182880" marR="182880" marT="91440" marB="9144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5274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If all contacts were live…</a:t>
                      </a:r>
                    </a:p>
                  </a:txBody>
                  <a:tcPr marL="182880" marR="182880" marT="91440" marB="9144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5274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20,000 contacts at $10 = $200,000</a:t>
                      </a:r>
                    </a:p>
                  </a:txBody>
                  <a:tcPr marL="182880" marR="182880" marT="91440" marB="9144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11301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By using an agentless strategy up front the cost savings is </a:t>
                      </a:r>
                      <a:r>
                        <a:rPr lang="en-US" sz="1600" b="1" dirty="0">
                          <a:solidFill>
                            <a:srgbClr val="CC0000"/>
                          </a:solidFill>
                        </a:rPr>
                        <a:t>$26,000 </a:t>
                      </a:r>
                      <a:r>
                        <a:rPr lang="en-US" sz="1600" b="1" dirty="0">
                          <a:solidFill>
                            <a:schemeClr val="tx1"/>
                          </a:solidFill>
                        </a:rPr>
                        <a:t>for each 20,000 contacts</a:t>
                      </a:r>
                    </a:p>
                  </a:txBody>
                  <a:tcPr marL="182880" marR="182880" marT="91440" marB="9144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CC0000"/>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
        <p:nvSpPr>
          <p:cNvPr id="15" name="Right Arrow Callout 14"/>
          <p:cNvSpPr/>
          <p:nvPr/>
        </p:nvSpPr>
        <p:spPr>
          <a:xfrm rot="5400000" flipV="1">
            <a:off x="6654720" y="4082025"/>
            <a:ext cx="264151" cy="4235376"/>
          </a:xfrm>
          <a:prstGeom prst="rightArrowCallout">
            <a:avLst>
              <a:gd name="adj1" fmla="val 76832"/>
              <a:gd name="adj2" fmla="val 60992"/>
              <a:gd name="adj3" fmla="val 43687"/>
              <a:gd name="adj4" fmla="val 75000"/>
            </a:avLst>
          </a:prstGeom>
          <a:gradFill flip="none" rotWithShape="1">
            <a:gsLst>
              <a:gs pos="9000">
                <a:schemeClr val="tx2">
                  <a:lumMod val="75000"/>
                  <a:lumOff val="25000"/>
                </a:schemeClr>
              </a:gs>
              <a:gs pos="100000">
                <a:schemeClr val="bg2">
                  <a:lumMod val="50000"/>
                </a:schemeClr>
              </a:gs>
            </a:gsLst>
            <a:lin ang="8100000" scaled="1"/>
            <a:tileRect/>
          </a:gra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6" name="Oval 3"/>
          <p:cNvSpPr>
            <a:spLocks noChangeArrowheads="1"/>
          </p:cNvSpPr>
          <p:nvPr/>
        </p:nvSpPr>
        <p:spPr bwMode="black">
          <a:xfrm>
            <a:off x="4041579" y="6314230"/>
            <a:ext cx="5490432" cy="288390"/>
          </a:xfrm>
          <a:prstGeom prst="ellipse">
            <a:avLst/>
          </a:prstGeom>
          <a:gradFill rotWithShape="1">
            <a:gsLst>
              <a:gs pos="0">
                <a:schemeClr val="tx2">
                  <a:alpha val="23000"/>
                </a:schemeClr>
              </a:gs>
              <a:gs pos="100000">
                <a:srgbClr val="FFFFFF">
                  <a:alpha val="0"/>
                </a:srgbClr>
              </a:gs>
            </a:gsLst>
            <a:path path="shape">
              <a:fillToRect l="50000" t="50000" r="50000" b="50000"/>
            </a:path>
          </a:gradFill>
          <a:ln w="50800">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400" b="0" i="0" u="none" strike="noStrike" kern="0" cap="none" spc="0" normalizeH="0" baseline="0" noProof="0" dirty="0">
              <a:ln>
                <a:noFill/>
              </a:ln>
              <a:solidFill>
                <a:sysClr val="windowText" lastClr="000000"/>
              </a:solidFill>
              <a:effectLst/>
              <a:uLnTx/>
              <a:uFillTx/>
              <a:ea typeface="ＭＳ Ｐゴシック" pitchFamily="34" charset="-128"/>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2965" t="14122" b="34068"/>
          <a:stretch/>
        </p:blipFill>
        <p:spPr>
          <a:xfrm>
            <a:off x="7812383" y="517380"/>
            <a:ext cx="1134587" cy="810470"/>
          </a:xfrm>
          <a:prstGeom prst="roundRect">
            <a:avLst>
              <a:gd name="adj" fmla="val 10583"/>
            </a:avLst>
          </a:prstGeom>
          <a:ln>
            <a:noFill/>
          </a:ln>
          <a:effectLst>
            <a:outerShdw blurRad="190500" algn="tl" rotWithShape="0">
              <a:srgbClr val="000000">
                <a:alpha val="70000"/>
              </a:srgbClr>
            </a:outerShdw>
          </a:effectLst>
        </p:spPr>
      </p:pic>
      <p:graphicFrame>
        <p:nvGraphicFramePr>
          <p:cNvPr id="12" name="Table 11"/>
          <p:cNvGraphicFramePr>
            <a:graphicFrameLocks noGrp="1"/>
          </p:cNvGraphicFramePr>
          <p:nvPr>
            <p:extLst>
              <p:ext uri="{D42A27DB-BD31-4B8C-83A1-F6EECF244321}">
                <p14:modId xmlns:p14="http://schemas.microsoft.com/office/powerpoint/2010/main" val="1730147585"/>
              </p:ext>
            </p:extLst>
          </p:nvPr>
        </p:nvGraphicFramePr>
        <p:xfrm>
          <a:off x="224188" y="1766894"/>
          <a:ext cx="4231156" cy="2743200"/>
        </p:xfrm>
        <a:graphic>
          <a:graphicData uri="http://schemas.openxmlformats.org/drawingml/2006/table">
            <a:tbl>
              <a:tblPr/>
              <a:tblGrid>
                <a:gridCol w="1577959"/>
                <a:gridCol w="1162844"/>
                <a:gridCol w="1490353"/>
              </a:tblGrid>
              <a:tr h="376921">
                <a:tc>
                  <a:txBody>
                    <a:bodyPr/>
                    <a:lstStyle/>
                    <a:p>
                      <a:pPr algn="l" fontAlgn="b"/>
                      <a:r>
                        <a:rPr lang="en-US" sz="1800" b="1" i="0" u="none" strike="noStrike" dirty="0">
                          <a:solidFill>
                            <a:schemeClr val="bg1"/>
                          </a:solidFill>
                          <a:latin typeface="+mn-lt"/>
                        </a:rPr>
                        <a:t>Item</a:t>
                      </a:r>
                    </a:p>
                  </a:txBody>
                  <a:tcPr marL="45720" marR="45720" anchor="ctr">
                    <a:lnL w="6350" cap="flat" cmpd="sng" algn="ctr">
                      <a:no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2700000" scaled="1"/>
                      <a:tileRect/>
                    </a:gradFill>
                  </a:tcPr>
                </a:tc>
                <a:tc>
                  <a:txBody>
                    <a:bodyPr/>
                    <a:lstStyle/>
                    <a:p>
                      <a:pPr algn="ctr" fontAlgn="b"/>
                      <a:r>
                        <a:rPr lang="en-US" sz="1800" b="1" i="0" u="none" strike="noStrike" dirty="0">
                          <a:solidFill>
                            <a:schemeClr val="bg1"/>
                          </a:solidFill>
                          <a:latin typeface="+mn-lt"/>
                        </a:rPr>
                        <a:t>Live Agent</a:t>
                      </a:r>
                    </a:p>
                  </a:txBody>
                  <a:tcPr marL="45720" marR="4572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2700000" scaled="1"/>
                      <a:tileRect/>
                    </a:gradFill>
                  </a:tcPr>
                </a:tc>
                <a:tc>
                  <a:txBody>
                    <a:bodyPr/>
                    <a:lstStyle/>
                    <a:p>
                      <a:pPr algn="ctr" fontAlgn="b"/>
                      <a:r>
                        <a:rPr lang="en-US" sz="1800" b="1" i="0" u="none" strike="noStrike" dirty="0">
                          <a:solidFill>
                            <a:schemeClr val="bg1"/>
                          </a:solidFill>
                          <a:latin typeface="+mn-lt"/>
                        </a:rPr>
                        <a:t>Agentless</a:t>
                      </a:r>
                    </a:p>
                  </a:txBody>
                  <a:tcPr marL="45720" marR="45720" anchor="ctr">
                    <a:lnL w="12700" cap="flat" cmpd="sng" algn="ctr">
                      <a:solidFill>
                        <a:schemeClr val="bg1">
                          <a:lumMod val="9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2700000" scaled="1"/>
                      <a:tileRect/>
                    </a:gradFill>
                  </a:tcPr>
                </a:tc>
              </a:tr>
              <a:tr h="238743">
                <a:tc>
                  <a:txBody>
                    <a:bodyPr/>
                    <a:lstStyle/>
                    <a:p>
                      <a:pPr algn="l" fontAlgn="b"/>
                      <a:r>
                        <a:rPr lang="en-US" sz="1800" b="0" i="0" u="none" strike="noStrike" dirty="0">
                          <a:solidFill>
                            <a:srgbClr val="000000"/>
                          </a:solidFill>
                          <a:latin typeface="+mn-lt"/>
                        </a:rPr>
                        <a:t>Agent Labor</a:t>
                      </a:r>
                    </a:p>
                  </a:txBody>
                  <a:tcPr marL="45720" marR="45720" anchor="ctr">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fontAlgn="b"/>
                      <a:r>
                        <a:rPr lang="en-US" sz="1800" b="0" i="0" u="none" strike="noStrike" dirty="0">
                          <a:solidFill>
                            <a:srgbClr val="000000"/>
                          </a:solidFill>
                          <a:latin typeface="+mn-lt"/>
                        </a:rPr>
                        <a:t>70%</a:t>
                      </a: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fontAlgn="b"/>
                      <a:r>
                        <a:rPr lang="en-US" sz="1800" b="0" i="0" u="none" strike="noStrike" dirty="0">
                          <a:solidFill>
                            <a:srgbClr val="000000"/>
                          </a:solidFill>
                          <a:latin typeface="+mn-lt"/>
                        </a:rPr>
                        <a:t>5%</a:t>
                      </a: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r>
              <a:tr h="238743">
                <a:tc>
                  <a:txBody>
                    <a:bodyPr/>
                    <a:lstStyle/>
                    <a:p>
                      <a:pPr algn="l" fontAlgn="b"/>
                      <a:r>
                        <a:rPr lang="en-US" sz="1800" b="0" i="0" u="none" strike="noStrike" dirty="0">
                          <a:solidFill>
                            <a:srgbClr val="000000"/>
                          </a:solidFill>
                          <a:latin typeface="+mn-lt"/>
                        </a:rPr>
                        <a:t>Systems</a:t>
                      </a:r>
                    </a:p>
                  </a:txBody>
                  <a:tcPr marL="45720" marR="45720" anchor="ctr">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000000"/>
                          </a:solidFill>
                          <a:latin typeface="+mn-lt"/>
                        </a:rPr>
                        <a:t>10%</a:t>
                      </a: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000000"/>
                          </a:solidFill>
                          <a:latin typeface="+mn-lt"/>
                        </a:rPr>
                        <a:t>5%</a:t>
                      </a: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8743">
                <a:tc>
                  <a:txBody>
                    <a:bodyPr/>
                    <a:lstStyle/>
                    <a:p>
                      <a:pPr algn="l" fontAlgn="b"/>
                      <a:r>
                        <a:rPr lang="en-US" sz="1800" b="0" i="0" u="none" strike="noStrike" dirty="0">
                          <a:solidFill>
                            <a:srgbClr val="000000"/>
                          </a:solidFill>
                          <a:latin typeface="+mn-lt"/>
                        </a:rPr>
                        <a:t>IT Costs</a:t>
                      </a:r>
                    </a:p>
                  </a:txBody>
                  <a:tcPr marL="45720" marR="45720" anchor="ctr">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fontAlgn="b"/>
                      <a:r>
                        <a:rPr lang="en-US" sz="1800" b="0" i="0" u="none" strike="noStrike" dirty="0">
                          <a:solidFill>
                            <a:srgbClr val="000000"/>
                          </a:solidFill>
                          <a:latin typeface="+mn-lt"/>
                        </a:rPr>
                        <a:t>5%</a:t>
                      </a: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ctr" fontAlgn="b"/>
                      <a:r>
                        <a:rPr lang="en-US" sz="1800" b="0" i="0" u="none" strike="noStrike" dirty="0">
                          <a:solidFill>
                            <a:srgbClr val="000000"/>
                          </a:solidFill>
                          <a:latin typeface="+mn-lt"/>
                        </a:rPr>
                        <a:t>2%</a:t>
                      </a: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r>
              <a:tr h="238743">
                <a:tc>
                  <a:txBody>
                    <a:bodyPr/>
                    <a:lstStyle/>
                    <a:p>
                      <a:pPr algn="l" fontAlgn="b"/>
                      <a:r>
                        <a:rPr lang="en-US" sz="1800" b="0" i="0" u="none" strike="noStrike">
                          <a:solidFill>
                            <a:srgbClr val="000000"/>
                          </a:solidFill>
                          <a:latin typeface="+mn-lt"/>
                        </a:rPr>
                        <a:t>Management</a:t>
                      </a:r>
                    </a:p>
                  </a:txBody>
                  <a:tcPr marL="45720" marR="45720" anchor="ctr">
                    <a:lnL w="1270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000000"/>
                          </a:solidFill>
                          <a:latin typeface="+mn-lt"/>
                        </a:rPr>
                        <a:t>15%</a:t>
                      </a: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000000"/>
                          </a:solidFill>
                          <a:latin typeface="+mn-lt"/>
                        </a:rPr>
                        <a:t>5%</a:t>
                      </a: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tcPr>
                </a:tc>
              </a:tr>
              <a:tr h="421265">
                <a:tc>
                  <a:txBody>
                    <a:bodyPr/>
                    <a:lstStyle/>
                    <a:p>
                      <a:pPr algn="l" fontAlgn="b"/>
                      <a:r>
                        <a:rPr lang="en-US" sz="1800" b="1" i="0" u="none" strike="noStrike" dirty="0">
                          <a:solidFill>
                            <a:srgbClr val="C00000"/>
                          </a:solidFill>
                          <a:latin typeface="+mn-lt"/>
                        </a:rPr>
                        <a:t>Cost Per Contact</a:t>
                      </a:r>
                    </a:p>
                  </a:txBody>
                  <a:tcPr marL="45720" marR="45720" anchor="ctr">
                    <a:lnL w="6350" cap="flat" cmpd="sng" algn="ctr">
                      <a:no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28575" cap="flat" cmpd="sng" algn="ctr">
                      <a:solidFill>
                        <a:srgbClr val="CC0000"/>
                      </a:solidFill>
                      <a:prstDash val="solid"/>
                      <a:round/>
                      <a:headEnd type="none" w="med" len="med"/>
                      <a:tailEnd type="none" w="med" len="med"/>
                    </a:lnT>
                    <a:lnB w="28575"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rgbClr val="C00000"/>
                          </a:solidFill>
                          <a:latin typeface="+mn-lt"/>
                        </a:rPr>
                        <a:t>$10.00</a:t>
                      </a: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28575" cap="flat" cmpd="sng" algn="ctr">
                      <a:solidFill>
                        <a:srgbClr val="CC0000"/>
                      </a:solidFill>
                      <a:prstDash val="solid"/>
                      <a:round/>
                      <a:headEnd type="none" w="med" len="med"/>
                      <a:tailEnd type="none" w="med" len="med"/>
                    </a:lnT>
                    <a:lnB w="28575"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1" i="0" u="none" strike="noStrike" dirty="0">
                          <a:solidFill>
                            <a:srgbClr val="C00000"/>
                          </a:solidFill>
                          <a:latin typeface="+mn-lt"/>
                        </a:rPr>
                        <a:t>$1.70</a:t>
                      </a:r>
                    </a:p>
                  </a:txBody>
                  <a:tcPr marL="45720" marR="45720" anchor="ctr">
                    <a:lnL w="12700" cap="flat" cmpd="sng" algn="ctr">
                      <a:solidFill>
                        <a:schemeClr val="bg1">
                          <a:lumMod val="65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CC0000"/>
                      </a:solidFill>
                      <a:prstDash val="solid"/>
                      <a:round/>
                      <a:headEnd type="none" w="med" len="med"/>
                      <a:tailEnd type="none" w="med" len="med"/>
                    </a:lnT>
                    <a:lnB w="28575"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4" name="AutoShape 29"/>
          <p:cNvSpPr>
            <a:spLocks noChangeArrowheads="1"/>
          </p:cNvSpPr>
          <p:nvPr>
            <p:custDataLst>
              <p:tags r:id="rId1"/>
            </p:custDataLst>
          </p:nvPr>
        </p:nvSpPr>
        <p:spPr bwMode="gray">
          <a:xfrm>
            <a:off x="202837" y="4619503"/>
            <a:ext cx="4273858" cy="1641035"/>
          </a:xfrm>
          <a:prstGeom prst="roundRect">
            <a:avLst>
              <a:gd name="adj" fmla="val 9106"/>
            </a:avLst>
          </a:prstGeom>
          <a:gradFill flip="none" rotWithShape="1">
            <a:gsLst>
              <a:gs pos="0">
                <a:schemeClr val="accent1"/>
              </a:gs>
              <a:gs pos="42000">
                <a:srgbClr val="800000"/>
              </a:gs>
              <a:gs pos="100000">
                <a:schemeClr val="accent1"/>
              </a:gs>
            </a:gsLst>
            <a:lin ang="0" scaled="1"/>
            <a:tileRect/>
          </a:gradFill>
          <a:ln>
            <a:headEnd/>
            <a:tailEnd/>
          </a:ln>
        </p:spPr>
        <p:style>
          <a:lnRef idx="1">
            <a:schemeClr val="accent2"/>
          </a:lnRef>
          <a:fillRef idx="2">
            <a:schemeClr val="accent2"/>
          </a:fillRef>
          <a:effectRef idx="1">
            <a:schemeClr val="accent2"/>
          </a:effectRef>
          <a:fontRef idx="minor">
            <a:schemeClr val="dk1"/>
          </a:fontRef>
        </p:style>
        <p:txBody>
          <a:bodyPr wrap="square" anchor="ctr"/>
          <a:lstStyle/>
          <a:p>
            <a:pPr algn="ctr">
              <a:lnSpc>
                <a:spcPts val="2000"/>
              </a:lnSpc>
              <a:defRPr/>
            </a:pPr>
            <a:r>
              <a:rPr lang="en-US" dirty="0">
                <a:solidFill>
                  <a:schemeClr val="lt1"/>
                </a:solidFill>
              </a:rPr>
              <a:t>If the cost of a live </a:t>
            </a:r>
            <a:r>
              <a:rPr lang="en-US" dirty="0" smtClean="0">
                <a:solidFill>
                  <a:schemeClr val="lt1"/>
                </a:solidFill>
              </a:rPr>
              <a:t>contact</a:t>
            </a:r>
            <a:br>
              <a:rPr lang="en-US" dirty="0" smtClean="0">
                <a:solidFill>
                  <a:schemeClr val="lt1"/>
                </a:solidFill>
              </a:rPr>
            </a:br>
            <a:r>
              <a:rPr lang="en-US" dirty="0" smtClean="0">
                <a:solidFill>
                  <a:schemeClr val="lt1"/>
                </a:solidFill>
              </a:rPr>
              <a:t>is </a:t>
            </a:r>
            <a:r>
              <a:rPr lang="en-US" dirty="0">
                <a:solidFill>
                  <a:schemeClr val="lt1"/>
                </a:solidFill>
              </a:rPr>
              <a:t>$10, then an agentless contact is only $1.70.  However, the effectiveness of the agentless contact may only be 30% of a live contact</a:t>
            </a:r>
          </a:p>
        </p:txBody>
      </p:sp>
      <p:sp>
        <p:nvSpPr>
          <p:cNvPr id="3" name="Rectangle 2"/>
          <p:cNvSpPr/>
          <p:nvPr/>
        </p:nvSpPr>
        <p:spPr>
          <a:xfrm>
            <a:off x="875262" y="1336265"/>
            <a:ext cx="2929008" cy="369332"/>
          </a:xfrm>
          <a:prstGeom prst="rect">
            <a:avLst/>
          </a:prstGeom>
        </p:spPr>
        <p:txBody>
          <a:bodyPr wrap="none">
            <a:spAutoFit/>
          </a:bodyPr>
          <a:lstStyle/>
          <a:p>
            <a:pPr algn="ctr">
              <a:spcAft>
                <a:spcPts val="1000"/>
              </a:spcAft>
              <a:defRPr/>
            </a:pPr>
            <a:r>
              <a:rPr lang="en-US" b="1" dirty="0">
                <a:solidFill>
                  <a:srgbClr val="323232"/>
                </a:solidFill>
                <a:cs typeface="Arial" pitchFamily="34" charset="0"/>
              </a:rPr>
              <a:t>Cost Structure (example)</a:t>
            </a:r>
          </a:p>
        </p:txBody>
      </p:sp>
    </p:spTree>
    <p:extLst>
      <p:ext uri="{BB962C8B-B14F-4D97-AF65-F5344CB8AC3E}">
        <p14:creationId xmlns:p14="http://schemas.microsoft.com/office/powerpoint/2010/main" val="386886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583846592"/>
              </p:ext>
            </p:extLst>
          </p:nvPr>
        </p:nvGraphicFramePr>
        <p:xfrm>
          <a:off x="4090087" y="1364648"/>
          <a:ext cx="4707148" cy="5131302"/>
        </p:xfrm>
        <a:graphic>
          <a:graphicData uri="http://schemas.openxmlformats.org/drawingml/2006/table">
            <a:tbl>
              <a:tblPr firstRow="1" bandRow="1">
                <a:tableStyleId>{5C22544A-7EE6-4342-B048-85BDC9FD1C3A}</a:tableStyleId>
              </a:tblPr>
              <a:tblGrid>
                <a:gridCol w="4707148"/>
              </a:tblGrid>
              <a:tr h="61913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30% subscriber defection rate (96% result from company indifference, service dissatisfaction, or lured away by competitors or friends)</a:t>
                      </a:r>
                    </a:p>
                  </a:txBody>
                  <a:tcPr marL="182880" marR="182880" marT="91440" marB="9144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7421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Inbound agents </a:t>
                      </a:r>
                      <a:r>
                        <a:rPr lang="en-US" sz="1500" b="1" dirty="0" smtClean="0">
                          <a:solidFill>
                            <a:schemeClr val="tx1"/>
                          </a:solidFill>
                        </a:rPr>
                        <a:t>were only contacted </a:t>
                      </a:r>
                      <a:r>
                        <a:rPr lang="en-US" sz="1500" b="1" dirty="0">
                          <a:solidFill>
                            <a:schemeClr val="tx1"/>
                          </a:solidFill>
                        </a:rPr>
                        <a:t>after the subscriber had an </a:t>
                      </a:r>
                      <a:r>
                        <a:rPr lang="en-US" sz="1500" b="1" dirty="0" smtClean="0">
                          <a:solidFill>
                            <a:schemeClr val="tx1"/>
                          </a:solidFill>
                        </a:rPr>
                        <a:t>issue.</a:t>
                      </a:r>
                      <a:r>
                        <a:rPr lang="en-US" sz="1500" b="1" baseline="0" dirty="0" smtClean="0">
                          <a:solidFill>
                            <a:schemeClr val="tx1"/>
                          </a:solidFill>
                        </a:rPr>
                        <a:t>  A</a:t>
                      </a:r>
                      <a:r>
                        <a:rPr lang="en-US" sz="1500" b="1" dirty="0" smtClean="0">
                          <a:solidFill>
                            <a:schemeClr val="tx1"/>
                          </a:solidFill>
                        </a:rPr>
                        <a:t>gents were</a:t>
                      </a:r>
                      <a:r>
                        <a:rPr lang="en-US" sz="1500" b="1" baseline="0" dirty="0" smtClean="0">
                          <a:solidFill>
                            <a:schemeClr val="tx1"/>
                          </a:solidFill>
                        </a:rPr>
                        <a:t> forced to be reactive and were</a:t>
                      </a:r>
                      <a:r>
                        <a:rPr lang="en-US" sz="1500" b="1" dirty="0" smtClean="0">
                          <a:solidFill>
                            <a:schemeClr val="tx1"/>
                          </a:solidFill>
                        </a:rPr>
                        <a:t> </a:t>
                      </a:r>
                      <a:r>
                        <a:rPr lang="en-US" sz="1500" b="1" dirty="0">
                          <a:solidFill>
                            <a:schemeClr val="tx1"/>
                          </a:solidFill>
                        </a:rPr>
                        <a:t>not </a:t>
                      </a:r>
                      <a:r>
                        <a:rPr lang="en-US" sz="1500" b="1" dirty="0" smtClean="0">
                          <a:solidFill>
                            <a:schemeClr val="tx1"/>
                          </a:solidFill>
                        </a:rPr>
                        <a:t>given tools to</a:t>
                      </a:r>
                      <a:r>
                        <a:rPr lang="en-US" sz="1500" b="1" baseline="0" dirty="0" smtClean="0">
                          <a:solidFill>
                            <a:schemeClr val="tx1"/>
                          </a:solidFill>
                        </a:rPr>
                        <a:t> deliver </a:t>
                      </a:r>
                      <a:r>
                        <a:rPr lang="en-US" sz="1500" b="1" dirty="0" smtClean="0">
                          <a:solidFill>
                            <a:schemeClr val="tx1"/>
                          </a:solidFill>
                        </a:rPr>
                        <a:t>service </a:t>
                      </a:r>
                      <a:r>
                        <a:rPr lang="en-US" sz="1500" b="1" dirty="0">
                          <a:solidFill>
                            <a:schemeClr val="tx1"/>
                          </a:solidFill>
                        </a:rPr>
                        <a:t>satisfaction surveys</a:t>
                      </a:r>
                    </a:p>
                  </a:txBody>
                  <a:tcPr marL="182880" marR="182880" marT="91440" marB="9144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7421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Started </a:t>
                      </a:r>
                      <a:r>
                        <a:rPr lang="en-US" sz="1500" b="1" i="1" dirty="0">
                          <a:solidFill>
                            <a:srgbClr val="C00000"/>
                          </a:solidFill>
                        </a:rPr>
                        <a:t>proactively</a:t>
                      </a:r>
                      <a:r>
                        <a:rPr lang="en-US" sz="1500" b="1" dirty="0">
                          <a:solidFill>
                            <a:schemeClr val="tx1"/>
                          </a:solidFill>
                        </a:rPr>
                        <a:t> sending customer care self-service calls for welcome </a:t>
                      </a:r>
                      <a:r>
                        <a:rPr lang="en-US" sz="1500" b="1" dirty="0" smtClean="0">
                          <a:solidFill>
                            <a:schemeClr val="tx1"/>
                          </a:solidFill>
                        </a:rPr>
                        <a:t>notices,  </a:t>
                      </a:r>
                      <a:r>
                        <a:rPr lang="en-US" sz="1500" b="1" dirty="0">
                          <a:solidFill>
                            <a:schemeClr val="tx1"/>
                          </a:solidFill>
                        </a:rPr>
                        <a:t>account activity alerts, and service satisfaction surveys</a:t>
                      </a:r>
                    </a:p>
                  </a:txBody>
                  <a:tcPr marL="182880" marR="182880" marT="91440" marB="9144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7421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Annual </a:t>
                      </a:r>
                      <a:r>
                        <a:rPr lang="en-US" sz="1500" b="1" dirty="0" smtClean="0">
                          <a:solidFill>
                            <a:schemeClr val="tx1"/>
                          </a:solidFill>
                        </a:rPr>
                        <a:t>average revenue per user </a:t>
                      </a:r>
                      <a:r>
                        <a:rPr lang="en-US" sz="1500" b="1" dirty="0">
                          <a:solidFill>
                            <a:schemeClr val="tx1"/>
                          </a:solidFill>
                        </a:rPr>
                        <a:t>is $600, and </a:t>
                      </a:r>
                      <a:r>
                        <a:rPr lang="en-US" sz="1500" b="1" dirty="0" smtClean="0">
                          <a:solidFill>
                            <a:schemeClr val="tx1"/>
                          </a:solidFill>
                        </a:rPr>
                        <a:t>they lose an </a:t>
                      </a:r>
                      <a:r>
                        <a:rPr lang="en-US" sz="1500" b="1" dirty="0">
                          <a:solidFill>
                            <a:schemeClr val="tx1"/>
                          </a:solidFill>
                        </a:rPr>
                        <a:t>average of 300K customers </a:t>
                      </a:r>
                      <a:r>
                        <a:rPr lang="en-US" sz="1500" b="1" dirty="0" smtClean="0">
                          <a:solidFill>
                            <a:schemeClr val="tx1"/>
                          </a:solidFill>
                        </a:rPr>
                        <a:t>/</a:t>
                      </a:r>
                      <a:r>
                        <a:rPr lang="en-US" sz="1500" b="1" baseline="0" dirty="0" smtClean="0">
                          <a:solidFill>
                            <a:schemeClr val="tx1"/>
                          </a:solidFill>
                        </a:rPr>
                        <a:t> </a:t>
                      </a:r>
                      <a:r>
                        <a:rPr lang="en-US" sz="1500" b="1" dirty="0" smtClean="0">
                          <a:solidFill>
                            <a:schemeClr val="tx1"/>
                          </a:solidFill>
                        </a:rPr>
                        <a:t>year</a:t>
                      </a:r>
                      <a:endParaRPr lang="en-US" sz="1500" b="1" dirty="0">
                        <a:solidFill>
                          <a:schemeClr val="tx1"/>
                        </a:solidFill>
                      </a:endParaRPr>
                    </a:p>
                  </a:txBody>
                  <a:tcPr marL="182880" marR="182880" marT="91440" marB="9144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CC0000"/>
                      </a:solidFill>
                      <a:prstDash val="solid"/>
                      <a:round/>
                      <a:headEnd type="none" w="med" len="med"/>
                      <a:tailEnd type="none" w="med" len="med"/>
                    </a:lnT>
                    <a:lnB w="12700" cap="flat" cmpd="sng" algn="ctr">
                      <a:solidFill>
                        <a:srgbClr val="CC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8442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With </a:t>
                      </a:r>
                      <a:r>
                        <a:rPr lang="en-US" sz="1500" b="1" dirty="0" smtClean="0">
                          <a:solidFill>
                            <a:schemeClr val="tx1"/>
                          </a:solidFill>
                        </a:rPr>
                        <a:t>POM, </a:t>
                      </a:r>
                      <a:r>
                        <a:rPr lang="en-US" sz="1500" b="1" dirty="0">
                          <a:solidFill>
                            <a:schemeClr val="tx1"/>
                          </a:solidFill>
                        </a:rPr>
                        <a:t>defections decreased </a:t>
                      </a:r>
                      <a:r>
                        <a:rPr lang="en-US" sz="1500" b="1" dirty="0">
                          <a:solidFill>
                            <a:srgbClr val="CC0000"/>
                          </a:solidFill>
                        </a:rPr>
                        <a:t>10</a:t>
                      </a:r>
                      <a:r>
                        <a:rPr lang="en-US" sz="1500" b="1" dirty="0" smtClean="0">
                          <a:solidFill>
                            <a:srgbClr val="CC0000"/>
                          </a:solidFill>
                        </a:rPr>
                        <a:t>%</a:t>
                      </a:r>
                      <a:r>
                        <a:rPr lang="en-US" sz="1500" b="1" dirty="0" smtClean="0">
                          <a:solidFill>
                            <a:schemeClr val="tx1"/>
                          </a:solidFill>
                        </a:rPr>
                        <a:t>.</a:t>
                      </a:r>
                      <a:r>
                        <a:rPr lang="en-US" sz="1500" b="1" baseline="0" dirty="0" smtClean="0">
                          <a:solidFill>
                            <a:schemeClr val="tx1"/>
                          </a:solidFill>
                        </a:rPr>
                        <a:t> </a:t>
                      </a:r>
                      <a:r>
                        <a:rPr lang="en-US" sz="1500" b="1" dirty="0" smtClean="0">
                          <a:solidFill>
                            <a:schemeClr val="tx1"/>
                          </a:solidFill>
                        </a:rPr>
                        <a:t>$18M </a:t>
                      </a:r>
                      <a:r>
                        <a:rPr lang="en-US" sz="1500" b="1" dirty="0">
                          <a:solidFill>
                            <a:schemeClr val="tx1"/>
                          </a:solidFill>
                        </a:rPr>
                        <a:t>in revenues were preserved every year without </a:t>
                      </a:r>
                      <a:r>
                        <a:rPr lang="en-US" sz="1500" b="1" dirty="0" smtClean="0">
                          <a:solidFill>
                            <a:schemeClr val="tx1"/>
                          </a:solidFill>
                        </a:rPr>
                        <a:t>adding agents. POM</a:t>
                      </a:r>
                      <a:r>
                        <a:rPr lang="en-US" sz="1500" b="1" baseline="0" dirty="0" smtClean="0">
                          <a:solidFill>
                            <a:schemeClr val="tx1"/>
                          </a:solidFill>
                        </a:rPr>
                        <a:t> delivers further productivity gains via </a:t>
                      </a:r>
                      <a:r>
                        <a:rPr lang="en-US" sz="1500" b="1" baseline="0" dirty="0" smtClean="0">
                          <a:solidFill>
                            <a:srgbClr val="C00000"/>
                          </a:solidFill>
                        </a:rPr>
                        <a:t>blending, </a:t>
                      </a:r>
                      <a:r>
                        <a:rPr lang="en-US" sz="1500" b="1" baseline="0" dirty="0" smtClean="0">
                          <a:solidFill>
                            <a:schemeClr val="tx1"/>
                          </a:solidFill>
                        </a:rPr>
                        <a:t>enabling inbound agents to perform outbound tasks and vice versa</a:t>
                      </a:r>
                      <a:endParaRPr lang="en-US" sz="1500" b="1" dirty="0">
                        <a:solidFill>
                          <a:schemeClr val="tx1"/>
                        </a:solidFill>
                      </a:endParaRPr>
                    </a:p>
                  </a:txBody>
                  <a:tcPr marL="182880" marR="182880" marT="91440" marB="9144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12700" cap="flat" cmpd="sng" algn="ctr">
                      <a:solidFill>
                        <a:srgbClr val="CC0000"/>
                      </a:solid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bl>
          </a:graphicData>
        </a:graphic>
      </p:graphicFrame>
      <p:sp>
        <p:nvSpPr>
          <p:cNvPr id="97" name="Title 1"/>
          <p:cNvSpPr>
            <a:spLocks noGrp="1"/>
          </p:cNvSpPr>
          <p:nvPr>
            <p:ph type="title"/>
          </p:nvPr>
        </p:nvSpPr>
        <p:spPr>
          <a:xfrm>
            <a:off x="157932" y="355510"/>
            <a:ext cx="8229600" cy="838200"/>
          </a:xfrm>
        </p:spPr>
        <p:txBody>
          <a:bodyPr anchor="ctr"/>
          <a:lstStyle/>
          <a:p>
            <a:pPr>
              <a:lnSpc>
                <a:spcPct val="100000"/>
              </a:lnSpc>
            </a:pPr>
            <a:r>
              <a:rPr lang="en-US" dirty="0" smtClean="0"/>
              <a:t>Outbound Use Case: Improve Service</a:t>
            </a:r>
            <a:br>
              <a:rPr lang="en-US" dirty="0" smtClean="0"/>
            </a:br>
            <a:r>
              <a:rPr lang="en-US" sz="2400" dirty="0">
                <a:solidFill>
                  <a:srgbClr val="CC0000"/>
                </a:solidFill>
              </a:rPr>
              <a:t>Improve CSAT and Productivity with Blending</a:t>
            </a:r>
          </a:p>
        </p:txBody>
      </p:sp>
      <p:sp>
        <p:nvSpPr>
          <p:cNvPr id="15" name="Right Arrow Callout 14"/>
          <p:cNvSpPr/>
          <p:nvPr/>
        </p:nvSpPr>
        <p:spPr>
          <a:xfrm rot="5400000" flipV="1">
            <a:off x="6314286" y="4206791"/>
            <a:ext cx="264151" cy="4697271"/>
          </a:xfrm>
          <a:prstGeom prst="rightArrowCallout">
            <a:avLst>
              <a:gd name="adj1" fmla="val 76832"/>
              <a:gd name="adj2" fmla="val 60992"/>
              <a:gd name="adj3" fmla="val 43687"/>
              <a:gd name="adj4" fmla="val 75000"/>
            </a:avLst>
          </a:prstGeom>
          <a:gradFill flip="none" rotWithShape="1">
            <a:gsLst>
              <a:gs pos="9000">
                <a:schemeClr val="tx2">
                  <a:lumMod val="75000"/>
                  <a:lumOff val="25000"/>
                </a:schemeClr>
              </a:gs>
              <a:gs pos="100000">
                <a:schemeClr val="bg2">
                  <a:lumMod val="50000"/>
                </a:schemeClr>
              </a:gs>
            </a:gsLst>
            <a:lin ang="8100000" scaled="1"/>
            <a:tileRect/>
          </a:gra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6" name="Oval 3"/>
          <p:cNvSpPr>
            <a:spLocks noChangeArrowheads="1"/>
          </p:cNvSpPr>
          <p:nvPr/>
        </p:nvSpPr>
        <p:spPr bwMode="black">
          <a:xfrm>
            <a:off x="3371261" y="6603440"/>
            <a:ext cx="6089195" cy="288390"/>
          </a:xfrm>
          <a:prstGeom prst="ellipse">
            <a:avLst/>
          </a:prstGeom>
          <a:gradFill rotWithShape="1">
            <a:gsLst>
              <a:gs pos="0">
                <a:schemeClr val="tx2">
                  <a:alpha val="23000"/>
                </a:schemeClr>
              </a:gs>
              <a:gs pos="100000">
                <a:srgbClr val="FFFFFF">
                  <a:alpha val="0"/>
                </a:srgbClr>
              </a:gs>
            </a:gsLst>
            <a:path path="shape">
              <a:fillToRect l="50000" t="50000" r="50000" b="50000"/>
            </a:path>
          </a:gradFill>
          <a:ln w="50800">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400" b="0" i="0" u="none" strike="noStrike" kern="0" cap="none" spc="0" normalizeH="0" baseline="0" noProof="0" dirty="0">
              <a:ln>
                <a:noFill/>
              </a:ln>
              <a:solidFill>
                <a:sysClr val="windowText" lastClr="000000"/>
              </a:solidFill>
              <a:effectLst/>
              <a:uLnTx/>
              <a:uFillTx/>
              <a:ea typeface="ＭＳ Ｐゴシック" pitchFamily="34" charset="-128"/>
            </a:endParaRPr>
          </a:p>
        </p:txBody>
      </p:sp>
      <p:graphicFrame>
        <p:nvGraphicFramePr>
          <p:cNvPr id="10" name="Table 9"/>
          <p:cNvGraphicFramePr>
            <a:graphicFrameLocks noGrp="1"/>
          </p:cNvGraphicFramePr>
          <p:nvPr>
            <p:extLst>
              <p:ext uri="{D42A27DB-BD31-4B8C-83A1-F6EECF244321}">
                <p14:modId xmlns:p14="http://schemas.microsoft.com/office/powerpoint/2010/main" val="2537617581"/>
              </p:ext>
            </p:extLst>
          </p:nvPr>
        </p:nvGraphicFramePr>
        <p:xfrm>
          <a:off x="231466" y="1522955"/>
          <a:ext cx="3723017" cy="3931920"/>
        </p:xfrm>
        <a:graphic>
          <a:graphicData uri="http://schemas.openxmlformats.org/drawingml/2006/table">
            <a:tbl>
              <a:tblPr firstRow="1" bandRow="1">
                <a:tableStyleId>{5C22544A-7EE6-4342-B048-85BDC9FD1C3A}</a:tableStyleId>
              </a:tblPr>
              <a:tblGrid>
                <a:gridCol w="1303757"/>
                <a:gridCol w="2419260"/>
              </a:tblGrid>
              <a:tr h="795144">
                <a:tc>
                  <a:txBody>
                    <a:bodyPr/>
                    <a:lstStyle/>
                    <a:p>
                      <a:r>
                        <a:rPr lang="en-US" sz="1800" b="1" dirty="0" smtClean="0">
                          <a:solidFill>
                            <a:srgbClr val="CC0000"/>
                          </a:solidFill>
                        </a:rPr>
                        <a:t>Challenge</a:t>
                      </a:r>
                      <a:endParaRPr lang="en-US" dirty="0">
                        <a:solidFill>
                          <a:srgbClr val="CC0000"/>
                        </a:solidFill>
                      </a:endParaRP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CC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sym typeface="Arial" pitchFamily="34" charset="0"/>
                        </a:rPr>
                        <a:t>Increase CSAT rates without additional agents</a:t>
                      </a: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CC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C0000"/>
                          </a:solidFill>
                        </a:rPr>
                        <a:t>Current Solution</a:t>
                      </a: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sym typeface="Arial" pitchFamily="34" charset="0"/>
                        </a:rPr>
                        <a:t>Inbound Contact Center</a:t>
                      </a: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C0000"/>
                          </a:solidFill>
                        </a:rPr>
                        <a:t>New</a:t>
                      </a:r>
                      <a:br>
                        <a:rPr lang="en-US" sz="1800" b="1" dirty="0" smtClean="0">
                          <a:solidFill>
                            <a:srgbClr val="CC0000"/>
                          </a:solidFill>
                        </a:rPr>
                      </a:br>
                      <a:r>
                        <a:rPr lang="en-US" sz="1800" b="1" dirty="0" smtClean="0">
                          <a:solidFill>
                            <a:srgbClr val="CC0000"/>
                          </a:solidFill>
                        </a:rPr>
                        <a:t>Solution</a:t>
                      </a: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sym typeface="Arial" pitchFamily="34" charset="0"/>
                        </a:rPr>
                        <a:t>Proactive Outreach Manager (POM)</a:t>
                      </a: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CC0000"/>
                          </a:solidFill>
                          <a:sym typeface="Arial" pitchFamily="34" charset="0"/>
                        </a:rPr>
                        <a:t>Results Expected</a:t>
                      </a: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C0000"/>
                      </a:solidFill>
                      <a:prstDash val="solid"/>
                      <a:round/>
                      <a:headEnd type="none" w="med" len="med"/>
                      <a:tailEnd type="none" w="med" len="med"/>
                    </a:lnB>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chemeClr val="tx1"/>
                          </a:solidFill>
                          <a:sym typeface="Arial" pitchFamily="34" charset="0"/>
                        </a:rPr>
                        <a:t>Reduce defection</a:t>
                      </a:r>
                      <a:br>
                        <a:rPr lang="en-US" sz="1800" b="0" dirty="0" smtClean="0">
                          <a:solidFill>
                            <a:schemeClr val="tx1"/>
                          </a:solidFill>
                          <a:sym typeface="Arial" pitchFamily="34" charset="0"/>
                        </a:rPr>
                      </a:br>
                      <a:r>
                        <a:rPr lang="en-US" sz="1800" b="0" dirty="0" smtClean="0">
                          <a:solidFill>
                            <a:schemeClr val="tx1"/>
                          </a:solidFill>
                          <a:sym typeface="Arial" pitchFamily="34" charset="0"/>
                        </a:rPr>
                        <a:t>rate 10%</a:t>
                      </a:r>
                    </a:p>
                  </a:txBody>
                  <a:tcPr marT="182880" marB="182880">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CC0000"/>
                      </a:solidFill>
                      <a:prstDash val="solid"/>
                      <a:round/>
                      <a:headEnd type="none" w="med" len="med"/>
                      <a:tailEnd type="none" w="med" len="med"/>
                    </a:lnB>
                    <a:noFill/>
                  </a:tcPr>
                </a:tc>
              </a:tr>
            </a:tbl>
          </a:graphicData>
        </a:graphic>
      </p:graphicFrame>
      <p:pic>
        <p:nvPicPr>
          <p:cNvPr id="9" name="Picture 25" descr="applause-sm"/>
          <p:cNvPicPr>
            <a:picLocks noChangeAspect="1" noChangeArrowheads="1"/>
          </p:cNvPicPr>
          <p:nvPr/>
        </p:nvPicPr>
        <p:blipFill>
          <a:blip r:embed="rId3" cstate="print">
            <a:extLst>
              <a:ext uri="{28A0092B-C50C-407E-A947-70E740481C1C}">
                <a14:useLocalDpi xmlns:a14="http://schemas.microsoft.com/office/drawing/2010/main" val="0"/>
              </a:ext>
            </a:extLst>
          </a:blip>
          <a:srcRect l="-128" t="-128" r="128" b="9602"/>
          <a:stretch>
            <a:fillRect/>
          </a:stretch>
        </p:blipFill>
        <p:spPr bwMode="auto">
          <a:xfrm>
            <a:off x="7873213" y="423000"/>
            <a:ext cx="938876" cy="868680"/>
          </a:xfrm>
          <a:prstGeom prst="round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40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
          <p:cNvSpPr>
            <a:spLocks noGrp="1" noChangeArrowheads="1"/>
          </p:cNvSpPr>
          <p:nvPr>
            <p:ph type="title"/>
          </p:nvPr>
        </p:nvSpPr>
        <p:spPr>
          <a:xfrm>
            <a:off x="191184" y="384837"/>
            <a:ext cx="8229600" cy="838200"/>
          </a:xfrm>
        </p:spPr>
        <p:txBody>
          <a:bodyPr anchor="ctr"/>
          <a:lstStyle/>
          <a:p>
            <a:pPr>
              <a:lnSpc>
                <a:spcPct val="100000"/>
              </a:lnSpc>
            </a:pPr>
            <a:r>
              <a:rPr lang="en-US" dirty="0" smtClean="0"/>
              <a:t>Case Study: Improve Service</a:t>
            </a:r>
            <a:r>
              <a:rPr lang="en-US" dirty="0"/>
              <a:t/>
            </a:r>
            <a:br>
              <a:rPr lang="en-US" dirty="0"/>
            </a:br>
            <a:r>
              <a:rPr lang="en-US" sz="2400" dirty="0">
                <a:solidFill>
                  <a:srgbClr val="CC0000"/>
                </a:solidFill>
              </a:rPr>
              <a:t>Major Utility Company</a:t>
            </a:r>
          </a:p>
        </p:txBody>
      </p:sp>
      <p:grpSp>
        <p:nvGrpSpPr>
          <p:cNvPr id="19" name="Group 18"/>
          <p:cNvGrpSpPr/>
          <p:nvPr/>
        </p:nvGrpSpPr>
        <p:grpSpPr>
          <a:xfrm>
            <a:off x="2818209" y="1414297"/>
            <a:ext cx="6103096" cy="1620459"/>
            <a:chOff x="2878978" y="525116"/>
            <a:chExt cx="6103096" cy="2190751"/>
          </a:xfrm>
        </p:grpSpPr>
        <p:pic>
          <p:nvPicPr>
            <p:cNvPr id="20" name="Picture 19" descr="subtle gray background"/>
            <p:cNvPicPr>
              <a:picLocks noChangeAspect="1" noChangeArrowheads="1"/>
            </p:cNvPicPr>
            <p:nvPr/>
          </p:nvPicPr>
          <p:blipFill>
            <a:blip r:embed="rId3" cstate="print"/>
            <a:srcRect t="5840"/>
            <a:stretch>
              <a:fillRect/>
            </a:stretch>
          </p:blipFill>
          <p:spPr bwMode="auto">
            <a:xfrm>
              <a:off x="2878978" y="525116"/>
              <a:ext cx="6103096" cy="2190751"/>
            </a:xfrm>
            <a:prstGeom prst="rect">
              <a:avLst/>
            </a:prstGeom>
            <a:noFill/>
            <a:ln w="9525">
              <a:noFill/>
              <a:miter lim="800000"/>
              <a:headEnd/>
              <a:tailEnd/>
            </a:ln>
          </p:spPr>
        </p:pic>
        <p:cxnSp>
          <p:nvCxnSpPr>
            <p:cNvPr id="21" name="Straight Connector 20"/>
            <p:cNvCxnSpPr/>
            <p:nvPr/>
          </p:nvCxnSpPr>
          <p:spPr>
            <a:xfrm>
              <a:off x="2878978" y="525116"/>
              <a:ext cx="609991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878978" y="2705928"/>
              <a:ext cx="609991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2818209" y="3167783"/>
            <a:ext cx="6099048" cy="3277357"/>
            <a:chOff x="2878978" y="2773790"/>
            <a:chExt cx="6099048" cy="3824984"/>
          </a:xfrm>
        </p:grpSpPr>
        <p:pic>
          <p:nvPicPr>
            <p:cNvPr id="24" name="Picture 23" descr="subtle gray background"/>
            <p:cNvPicPr>
              <a:picLocks noChangeAspect="1" noChangeArrowheads="1"/>
            </p:cNvPicPr>
            <p:nvPr/>
          </p:nvPicPr>
          <p:blipFill>
            <a:blip r:embed="rId3" cstate="print"/>
            <a:srcRect t="5840"/>
            <a:stretch>
              <a:fillRect/>
            </a:stretch>
          </p:blipFill>
          <p:spPr bwMode="auto">
            <a:xfrm>
              <a:off x="2878978" y="2773790"/>
              <a:ext cx="6099048" cy="3824984"/>
            </a:xfrm>
            <a:prstGeom prst="rect">
              <a:avLst/>
            </a:prstGeom>
            <a:noFill/>
            <a:ln w="9525">
              <a:noFill/>
              <a:miter lim="800000"/>
              <a:headEnd/>
              <a:tailEnd/>
            </a:ln>
          </p:spPr>
        </p:pic>
        <p:cxnSp>
          <p:nvCxnSpPr>
            <p:cNvPr id="25" name="Straight Connector 24"/>
            <p:cNvCxnSpPr/>
            <p:nvPr/>
          </p:nvCxnSpPr>
          <p:spPr>
            <a:xfrm>
              <a:off x="2878978" y="2773790"/>
              <a:ext cx="609587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78978" y="6598774"/>
              <a:ext cx="607504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8" name="Rectangle 27"/>
          <p:cNvSpPr>
            <a:spLocks noChangeArrowheads="1"/>
          </p:cNvSpPr>
          <p:nvPr/>
        </p:nvSpPr>
        <p:spPr bwMode="auto">
          <a:xfrm>
            <a:off x="222695" y="1414296"/>
            <a:ext cx="2484431" cy="5030843"/>
          </a:xfrm>
          <a:prstGeom prst="rect">
            <a:avLst/>
          </a:prstGeom>
          <a:solidFill>
            <a:schemeClr val="accent1"/>
          </a:solidFill>
          <a:ln w="9525">
            <a:noFill/>
            <a:miter lim="800000"/>
            <a:headEnd/>
            <a:tailEnd/>
          </a:ln>
        </p:spPr>
        <p:txBody>
          <a:bodyPr wrap="none" anchor="ctr"/>
          <a:lstStyle>
            <a:defPPr>
              <a:defRPr lang="en-US"/>
            </a:defPPr>
            <a:lvl1pPr algn="l" rtl="0" fontAlgn="base">
              <a:spcBef>
                <a:spcPct val="0"/>
              </a:spcBef>
              <a:spcAft>
                <a:spcPct val="0"/>
              </a:spcAft>
              <a:defRPr kern="1200">
                <a:solidFill>
                  <a:schemeClr val="tx2"/>
                </a:solidFill>
                <a:latin typeface="Arial" charset="0"/>
                <a:ea typeface="+mn-ea"/>
                <a:cs typeface="+mn-cs"/>
              </a:defRPr>
            </a:lvl1pPr>
            <a:lvl2pPr marL="457200" algn="l" rtl="0" fontAlgn="base">
              <a:spcBef>
                <a:spcPct val="0"/>
              </a:spcBef>
              <a:spcAft>
                <a:spcPct val="0"/>
              </a:spcAft>
              <a:defRPr kern="1200">
                <a:solidFill>
                  <a:schemeClr val="tx2"/>
                </a:solidFill>
                <a:latin typeface="Arial" charset="0"/>
                <a:ea typeface="+mn-ea"/>
                <a:cs typeface="+mn-cs"/>
              </a:defRPr>
            </a:lvl2pPr>
            <a:lvl3pPr marL="914400" algn="l" rtl="0" fontAlgn="base">
              <a:spcBef>
                <a:spcPct val="0"/>
              </a:spcBef>
              <a:spcAft>
                <a:spcPct val="0"/>
              </a:spcAft>
              <a:defRPr kern="1200">
                <a:solidFill>
                  <a:schemeClr val="tx2"/>
                </a:solidFill>
                <a:latin typeface="Arial" charset="0"/>
                <a:ea typeface="+mn-ea"/>
                <a:cs typeface="+mn-cs"/>
              </a:defRPr>
            </a:lvl3pPr>
            <a:lvl4pPr marL="1371600" algn="l" rtl="0" fontAlgn="base">
              <a:spcBef>
                <a:spcPct val="0"/>
              </a:spcBef>
              <a:spcAft>
                <a:spcPct val="0"/>
              </a:spcAft>
              <a:defRPr kern="1200">
                <a:solidFill>
                  <a:schemeClr val="tx2"/>
                </a:solidFill>
                <a:latin typeface="Arial" charset="0"/>
                <a:ea typeface="+mn-ea"/>
                <a:cs typeface="+mn-cs"/>
              </a:defRPr>
            </a:lvl4pPr>
            <a:lvl5pPr marL="1828800" algn="l" rtl="0" fontAlgn="base">
              <a:spcBef>
                <a:spcPct val="0"/>
              </a:spcBef>
              <a:spcAft>
                <a:spcPct val="0"/>
              </a:spcAft>
              <a:defRPr kern="1200">
                <a:solidFill>
                  <a:schemeClr val="tx2"/>
                </a:solidFill>
                <a:latin typeface="Arial" charset="0"/>
                <a:ea typeface="+mn-ea"/>
                <a:cs typeface="+mn-cs"/>
              </a:defRPr>
            </a:lvl5pPr>
            <a:lvl6pPr marL="2286000" algn="l" defTabSz="914400" rtl="0" eaLnBrk="1" latinLnBrk="0" hangingPunct="1">
              <a:defRPr kern="1200">
                <a:solidFill>
                  <a:schemeClr val="tx2"/>
                </a:solidFill>
                <a:latin typeface="Arial" charset="0"/>
                <a:ea typeface="+mn-ea"/>
                <a:cs typeface="+mn-cs"/>
              </a:defRPr>
            </a:lvl6pPr>
            <a:lvl7pPr marL="2743200" algn="l" defTabSz="914400" rtl="0" eaLnBrk="1" latinLnBrk="0" hangingPunct="1">
              <a:defRPr kern="1200">
                <a:solidFill>
                  <a:schemeClr val="tx2"/>
                </a:solidFill>
                <a:latin typeface="Arial" charset="0"/>
                <a:ea typeface="+mn-ea"/>
                <a:cs typeface="+mn-cs"/>
              </a:defRPr>
            </a:lvl7pPr>
            <a:lvl8pPr marL="3200400" algn="l" defTabSz="914400" rtl="0" eaLnBrk="1" latinLnBrk="0" hangingPunct="1">
              <a:defRPr kern="1200">
                <a:solidFill>
                  <a:schemeClr val="tx2"/>
                </a:solidFill>
                <a:latin typeface="Arial" charset="0"/>
                <a:ea typeface="+mn-ea"/>
                <a:cs typeface="+mn-cs"/>
              </a:defRPr>
            </a:lvl8pPr>
            <a:lvl9pPr marL="3657600" algn="l" defTabSz="914400" rtl="0" eaLnBrk="1" latinLnBrk="0" hangingPunct="1">
              <a:defRPr kern="1200">
                <a:solidFill>
                  <a:schemeClr val="tx2"/>
                </a:solidFill>
                <a:latin typeface="Arial" charset="0"/>
                <a:ea typeface="+mn-ea"/>
                <a:cs typeface="+mn-cs"/>
              </a:defRPr>
            </a:lvl9pPr>
          </a:lstStyle>
          <a:p>
            <a:pPr algn="ctr"/>
            <a:endParaRPr lang="en-US"/>
          </a:p>
        </p:txBody>
      </p:sp>
      <p:sp>
        <p:nvSpPr>
          <p:cNvPr id="30" name="Rectangle 29"/>
          <p:cNvSpPr>
            <a:spLocks noGrp="1" noChangeArrowheads="1"/>
          </p:cNvSpPr>
          <p:nvPr/>
        </p:nvSpPr>
        <p:spPr bwMode="auto">
          <a:xfrm>
            <a:off x="4655891" y="1608330"/>
            <a:ext cx="4076024" cy="12560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5000"/>
              </a:lnSpc>
              <a:spcBef>
                <a:spcPct val="55000"/>
              </a:spcBef>
              <a:spcAft>
                <a:spcPct val="0"/>
              </a:spcAft>
              <a:buClr>
                <a:srgbClr val="CC0000"/>
              </a:buClr>
              <a:buFont typeface="Webdings" pitchFamily="18" charset="2"/>
              <a:buChar char="4"/>
              <a:defRPr sz="2400">
                <a:solidFill>
                  <a:srgbClr val="323232"/>
                </a:solidFill>
                <a:latin typeface="+mn-lt"/>
                <a:ea typeface="+mn-ea"/>
                <a:cs typeface="+mn-cs"/>
              </a:defRPr>
            </a:lvl1pPr>
            <a:lvl2pPr marL="685800" indent="-228600" algn="l" rtl="0" eaLnBrk="1" fontAlgn="base" hangingPunct="1">
              <a:lnSpc>
                <a:spcPct val="95000"/>
              </a:lnSpc>
              <a:spcBef>
                <a:spcPct val="25000"/>
              </a:spcBef>
              <a:spcAft>
                <a:spcPct val="0"/>
              </a:spcAft>
              <a:buClr>
                <a:srgbClr val="A9A9A9"/>
              </a:buClr>
              <a:buSzPct val="110000"/>
              <a:buFont typeface="Gotham-Book" pitchFamily="2" charset="0"/>
              <a:buChar char="–"/>
              <a:defRPr sz="2200">
                <a:solidFill>
                  <a:srgbClr val="323232"/>
                </a:solidFill>
                <a:latin typeface="+mn-lt"/>
              </a:defRPr>
            </a:lvl2pPr>
            <a:lvl3pPr marL="1143000" indent="-228600" algn="l" rtl="0" eaLnBrk="1" fontAlgn="base" hangingPunct="1">
              <a:lnSpc>
                <a:spcPct val="95000"/>
              </a:lnSpc>
              <a:spcBef>
                <a:spcPct val="25000"/>
              </a:spcBef>
              <a:spcAft>
                <a:spcPct val="0"/>
              </a:spcAft>
              <a:buClr>
                <a:srgbClr val="A9A9A9"/>
              </a:buClr>
              <a:buSzPct val="110000"/>
              <a:buFont typeface="Gotham-Book" pitchFamily="2" charset="0"/>
              <a:buChar char="–"/>
              <a:defRPr sz="2000">
                <a:solidFill>
                  <a:srgbClr val="323232"/>
                </a:solidFill>
                <a:latin typeface="+mn-lt"/>
              </a:defRPr>
            </a:lvl3pPr>
            <a:lvl4pPr marL="1543050" indent="-171450" algn="l" rtl="0" eaLnBrk="1" fontAlgn="base" hangingPunct="1">
              <a:lnSpc>
                <a:spcPct val="95000"/>
              </a:lnSpc>
              <a:spcBef>
                <a:spcPct val="25000"/>
              </a:spcBef>
              <a:spcAft>
                <a:spcPct val="0"/>
              </a:spcAft>
              <a:buClr>
                <a:srgbClr val="A9A9A9"/>
              </a:buClr>
              <a:buSzPct val="110000"/>
              <a:buFont typeface="Gotham-Book" pitchFamily="2" charset="0"/>
              <a:buChar char="–"/>
              <a:defRPr sz="2000">
                <a:solidFill>
                  <a:srgbClr val="323232"/>
                </a:solidFill>
                <a:latin typeface="+mn-lt"/>
              </a:defRPr>
            </a:lvl4pPr>
            <a:lvl5pPr marL="2000250" indent="-171450" algn="l" rtl="0" eaLnBrk="1" fontAlgn="base" hangingPunct="1">
              <a:lnSpc>
                <a:spcPct val="95000"/>
              </a:lnSpc>
              <a:spcBef>
                <a:spcPct val="25000"/>
              </a:spcBef>
              <a:spcAft>
                <a:spcPct val="0"/>
              </a:spcAft>
              <a:buClr>
                <a:srgbClr val="A9A9A9"/>
              </a:buClr>
              <a:buSzPct val="110000"/>
              <a:buFont typeface="Gotham-Book" pitchFamily="2" charset="0"/>
              <a:buChar char="–"/>
              <a:defRPr sz="1600">
                <a:solidFill>
                  <a:srgbClr val="323232"/>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spcBef>
                <a:spcPts val="200"/>
              </a:spcBef>
              <a:spcAft>
                <a:spcPts val="0"/>
              </a:spcAft>
              <a:buClr>
                <a:srgbClr val="C00000"/>
              </a:buClr>
              <a:buNone/>
            </a:pPr>
            <a:r>
              <a:rPr lang="en-US" sz="1800" b="1" dirty="0" smtClean="0">
                <a:solidFill>
                  <a:srgbClr val="C00000"/>
                </a:solidFill>
              </a:rPr>
              <a:t>Solution</a:t>
            </a:r>
          </a:p>
          <a:p>
            <a:pPr marL="285750" indent="-285750">
              <a:spcBef>
                <a:spcPts val="600"/>
              </a:spcBef>
            </a:pPr>
            <a:r>
              <a:rPr lang="en-US" sz="1500" kern="1200" dirty="0" smtClean="0"/>
              <a:t>Avaya Proactive Outreach Manager</a:t>
            </a:r>
          </a:p>
          <a:p>
            <a:pPr marL="285750" indent="-285750">
              <a:spcBef>
                <a:spcPts val="600"/>
              </a:spcBef>
            </a:pPr>
            <a:r>
              <a:rPr lang="en-US" sz="1500" dirty="0" smtClean="0"/>
              <a:t>Avaya Voice Portal</a:t>
            </a:r>
          </a:p>
          <a:p>
            <a:pPr marL="285750" indent="-285750">
              <a:spcBef>
                <a:spcPts val="600"/>
              </a:spcBef>
            </a:pPr>
            <a:r>
              <a:rPr lang="en-US" sz="1500" dirty="0" smtClean="0"/>
              <a:t>Intelligent Customer Routing</a:t>
            </a:r>
            <a:endParaRPr lang="en-US" sz="1500" kern="1200" dirty="0"/>
          </a:p>
        </p:txBody>
      </p:sp>
      <p:sp>
        <p:nvSpPr>
          <p:cNvPr id="31" name="TextBox 30"/>
          <p:cNvSpPr txBox="1">
            <a:spLocks noChangeArrowheads="1"/>
          </p:cNvSpPr>
          <p:nvPr/>
        </p:nvSpPr>
        <p:spPr bwMode="auto">
          <a:xfrm>
            <a:off x="2780885" y="3241171"/>
            <a:ext cx="6124104" cy="31263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2"/>
                </a:solidFill>
                <a:latin typeface="Arial" charset="0"/>
                <a:ea typeface="+mn-ea"/>
                <a:cs typeface="+mn-cs"/>
              </a:defRPr>
            </a:lvl1pPr>
            <a:lvl2pPr marL="457200" algn="l" rtl="0" fontAlgn="base">
              <a:spcBef>
                <a:spcPct val="0"/>
              </a:spcBef>
              <a:spcAft>
                <a:spcPct val="0"/>
              </a:spcAft>
              <a:defRPr kern="1200">
                <a:solidFill>
                  <a:schemeClr val="tx2"/>
                </a:solidFill>
                <a:latin typeface="Arial" charset="0"/>
                <a:ea typeface="+mn-ea"/>
                <a:cs typeface="+mn-cs"/>
              </a:defRPr>
            </a:lvl2pPr>
            <a:lvl3pPr marL="914400" algn="l" rtl="0" fontAlgn="base">
              <a:spcBef>
                <a:spcPct val="0"/>
              </a:spcBef>
              <a:spcAft>
                <a:spcPct val="0"/>
              </a:spcAft>
              <a:defRPr kern="1200">
                <a:solidFill>
                  <a:schemeClr val="tx2"/>
                </a:solidFill>
                <a:latin typeface="Arial" charset="0"/>
                <a:ea typeface="+mn-ea"/>
                <a:cs typeface="+mn-cs"/>
              </a:defRPr>
            </a:lvl3pPr>
            <a:lvl4pPr marL="1371600" algn="l" rtl="0" fontAlgn="base">
              <a:spcBef>
                <a:spcPct val="0"/>
              </a:spcBef>
              <a:spcAft>
                <a:spcPct val="0"/>
              </a:spcAft>
              <a:defRPr kern="1200">
                <a:solidFill>
                  <a:schemeClr val="tx2"/>
                </a:solidFill>
                <a:latin typeface="Arial" charset="0"/>
                <a:ea typeface="+mn-ea"/>
                <a:cs typeface="+mn-cs"/>
              </a:defRPr>
            </a:lvl4pPr>
            <a:lvl5pPr marL="1828800" algn="l" rtl="0" fontAlgn="base">
              <a:spcBef>
                <a:spcPct val="0"/>
              </a:spcBef>
              <a:spcAft>
                <a:spcPct val="0"/>
              </a:spcAft>
              <a:defRPr kern="1200">
                <a:solidFill>
                  <a:schemeClr val="tx2"/>
                </a:solidFill>
                <a:latin typeface="Arial" charset="0"/>
                <a:ea typeface="+mn-ea"/>
                <a:cs typeface="+mn-cs"/>
              </a:defRPr>
            </a:lvl5pPr>
            <a:lvl6pPr marL="2286000" algn="l" defTabSz="914400" rtl="0" eaLnBrk="1" latinLnBrk="0" hangingPunct="1">
              <a:defRPr kern="1200">
                <a:solidFill>
                  <a:schemeClr val="tx2"/>
                </a:solidFill>
                <a:latin typeface="Arial" charset="0"/>
                <a:ea typeface="+mn-ea"/>
                <a:cs typeface="+mn-cs"/>
              </a:defRPr>
            </a:lvl6pPr>
            <a:lvl7pPr marL="2743200" algn="l" defTabSz="914400" rtl="0" eaLnBrk="1" latinLnBrk="0" hangingPunct="1">
              <a:defRPr kern="1200">
                <a:solidFill>
                  <a:schemeClr val="tx2"/>
                </a:solidFill>
                <a:latin typeface="Arial" charset="0"/>
                <a:ea typeface="+mn-ea"/>
                <a:cs typeface="+mn-cs"/>
              </a:defRPr>
            </a:lvl7pPr>
            <a:lvl8pPr marL="3200400" algn="l" defTabSz="914400" rtl="0" eaLnBrk="1" latinLnBrk="0" hangingPunct="1">
              <a:defRPr kern="1200">
                <a:solidFill>
                  <a:schemeClr val="tx2"/>
                </a:solidFill>
                <a:latin typeface="Arial" charset="0"/>
                <a:ea typeface="+mn-ea"/>
                <a:cs typeface="+mn-cs"/>
              </a:defRPr>
            </a:lvl8pPr>
            <a:lvl9pPr marL="3657600" algn="l" defTabSz="914400" rtl="0" eaLnBrk="1" latinLnBrk="0" hangingPunct="1">
              <a:defRPr kern="1200">
                <a:solidFill>
                  <a:schemeClr val="tx2"/>
                </a:solidFill>
                <a:latin typeface="Arial" charset="0"/>
                <a:ea typeface="+mn-ea"/>
                <a:cs typeface="+mn-cs"/>
              </a:defRPr>
            </a:lvl9pPr>
          </a:lstStyle>
          <a:p>
            <a:pPr marL="0" indent="0">
              <a:spcBef>
                <a:spcPts val="200"/>
              </a:spcBef>
              <a:spcAft>
                <a:spcPts val="0"/>
              </a:spcAft>
              <a:buClr>
                <a:srgbClr val="C00000"/>
              </a:buClr>
              <a:buNone/>
            </a:pPr>
            <a:r>
              <a:rPr lang="en-US" sz="1800" b="1" dirty="0" smtClean="0">
                <a:solidFill>
                  <a:srgbClr val="C00000"/>
                </a:solidFill>
              </a:rPr>
              <a:t>Business Value</a:t>
            </a:r>
          </a:p>
          <a:p>
            <a:pPr marL="285750" indent="-285750">
              <a:spcAft>
                <a:spcPts val="600"/>
              </a:spcAft>
            </a:pPr>
            <a:r>
              <a:rPr lang="en-US" sz="1700" dirty="0" smtClean="0"/>
              <a:t>With new capabilities, Xcel has been able to quickly and effectively address customer questions even during high volume periods. </a:t>
            </a:r>
            <a:r>
              <a:rPr lang="en-US" sz="1700" dirty="0" smtClean="0">
                <a:hlinkClick r:id="rId4"/>
              </a:rPr>
              <a:t>Case Study</a:t>
            </a:r>
            <a:endParaRPr lang="en-US" sz="1600" dirty="0" smtClean="0"/>
          </a:p>
          <a:p>
            <a:pPr marL="514350" lvl="1">
              <a:spcBef>
                <a:spcPts val="800"/>
              </a:spcBef>
              <a:buFont typeface="Arial" pitchFamily="34" charset="0"/>
              <a:buChar char="–"/>
            </a:pPr>
            <a:r>
              <a:rPr lang="en-US" sz="1600" dirty="0" smtClean="0"/>
              <a:t> With upfront outage notification and callback functionality, reduced inbound calls by 5% during outages </a:t>
            </a:r>
            <a:endParaRPr lang="en-US" sz="1600" dirty="0"/>
          </a:p>
          <a:p>
            <a:pPr marL="514350" lvl="1">
              <a:spcBef>
                <a:spcPts val="800"/>
              </a:spcBef>
              <a:buFont typeface="Arial" pitchFamily="34" charset="0"/>
              <a:buChar char="–"/>
            </a:pPr>
            <a:r>
              <a:rPr lang="en-US" sz="1600" spc="-30" dirty="0" smtClean="0"/>
              <a:t> 25% reduction in repeat calls due to high wait times</a:t>
            </a:r>
          </a:p>
          <a:p>
            <a:pPr marL="514350" lvl="1">
              <a:spcBef>
                <a:spcPts val="800"/>
              </a:spcBef>
              <a:buFont typeface="Arial" pitchFamily="34" charset="0"/>
              <a:buChar char="–"/>
            </a:pPr>
            <a:r>
              <a:rPr lang="en-US" sz="1600" spc="-30" dirty="0" smtClean="0"/>
              <a:t> Due to cost reduction, was able to reduce reliance on third-party outsources. Better able to control customer experience and only transfer to outsourcer when call threshold reached</a:t>
            </a:r>
            <a:endParaRPr lang="en-US" sz="1600" spc="-30" dirty="0"/>
          </a:p>
        </p:txBody>
      </p:sp>
      <p:sp>
        <p:nvSpPr>
          <p:cNvPr id="32" name="Rectangle 31"/>
          <p:cNvSpPr/>
          <p:nvPr/>
        </p:nvSpPr>
        <p:spPr>
          <a:xfrm>
            <a:off x="286015" y="1498187"/>
            <a:ext cx="2357790" cy="6566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sp>
        <p:nvSpPr>
          <p:cNvPr id="33" name="TextBox 7"/>
          <p:cNvSpPr txBox="1"/>
          <p:nvPr/>
        </p:nvSpPr>
        <p:spPr>
          <a:xfrm>
            <a:off x="304789" y="2294269"/>
            <a:ext cx="2427281" cy="3308598"/>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2"/>
                </a:solidFill>
                <a:latin typeface="Arial" charset="0"/>
                <a:ea typeface="+mn-ea"/>
                <a:cs typeface="+mn-cs"/>
              </a:defRPr>
            </a:lvl1pPr>
            <a:lvl2pPr marL="457200" algn="l" rtl="0" fontAlgn="base">
              <a:spcBef>
                <a:spcPct val="0"/>
              </a:spcBef>
              <a:spcAft>
                <a:spcPct val="0"/>
              </a:spcAft>
              <a:defRPr kern="1200">
                <a:solidFill>
                  <a:schemeClr val="tx2"/>
                </a:solidFill>
                <a:latin typeface="Arial" charset="0"/>
                <a:ea typeface="+mn-ea"/>
                <a:cs typeface="+mn-cs"/>
              </a:defRPr>
            </a:lvl2pPr>
            <a:lvl3pPr marL="914400" algn="l" rtl="0" fontAlgn="base">
              <a:spcBef>
                <a:spcPct val="0"/>
              </a:spcBef>
              <a:spcAft>
                <a:spcPct val="0"/>
              </a:spcAft>
              <a:defRPr kern="1200">
                <a:solidFill>
                  <a:schemeClr val="tx2"/>
                </a:solidFill>
                <a:latin typeface="Arial" charset="0"/>
                <a:ea typeface="+mn-ea"/>
                <a:cs typeface="+mn-cs"/>
              </a:defRPr>
            </a:lvl3pPr>
            <a:lvl4pPr marL="1371600" algn="l" rtl="0" fontAlgn="base">
              <a:spcBef>
                <a:spcPct val="0"/>
              </a:spcBef>
              <a:spcAft>
                <a:spcPct val="0"/>
              </a:spcAft>
              <a:defRPr kern="1200">
                <a:solidFill>
                  <a:schemeClr val="tx2"/>
                </a:solidFill>
                <a:latin typeface="Arial" charset="0"/>
                <a:ea typeface="+mn-ea"/>
                <a:cs typeface="+mn-cs"/>
              </a:defRPr>
            </a:lvl4pPr>
            <a:lvl5pPr marL="1828800" algn="l" rtl="0" fontAlgn="base">
              <a:spcBef>
                <a:spcPct val="0"/>
              </a:spcBef>
              <a:spcAft>
                <a:spcPct val="0"/>
              </a:spcAft>
              <a:defRPr kern="1200">
                <a:solidFill>
                  <a:schemeClr val="tx2"/>
                </a:solidFill>
                <a:latin typeface="Arial" charset="0"/>
                <a:ea typeface="+mn-ea"/>
                <a:cs typeface="+mn-cs"/>
              </a:defRPr>
            </a:lvl5pPr>
            <a:lvl6pPr marL="2286000" algn="l" defTabSz="914400" rtl="0" eaLnBrk="1" latinLnBrk="0" hangingPunct="1">
              <a:defRPr kern="1200">
                <a:solidFill>
                  <a:schemeClr val="tx2"/>
                </a:solidFill>
                <a:latin typeface="Arial" charset="0"/>
                <a:ea typeface="+mn-ea"/>
                <a:cs typeface="+mn-cs"/>
              </a:defRPr>
            </a:lvl6pPr>
            <a:lvl7pPr marL="2743200" algn="l" defTabSz="914400" rtl="0" eaLnBrk="1" latinLnBrk="0" hangingPunct="1">
              <a:defRPr kern="1200">
                <a:solidFill>
                  <a:schemeClr val="tx2"/>
                </a:solidFill>
                <a:latin typeface="Arial" charset="0"/>
                <a:ea typeface="+mn-ea"/>
                <a:cs typeface="+mn-cs"/>
              </a:defRPr>
            </a:lvl7pPr>
            <a:lvl8pPr marL="3200400" algn="l" defTabSz="914400" rtl="0" eaLnBrk="1" latinLnBrk="0" hangingPunct="1">
              <a:defRPr kern="1200">
                <a:solidFill>
                  <a:schemeClr val="tx2"/>
                </a:solidFill>
                <a:latin typeface="Arial" charset="0"/>
                <a:ea typeface="+mn-ea"/>
                <a:cs typeface="+mn-cs"/>
              </a:defRPr>
            </a:lvl8pPr>
            <a:lvl9pPr marL="3657600" algn="l" defTabSz="914400" rtl="0" eaLnBrk="1" latinLnBrk="0" hangingPunct="1">
              <a:defRPr kern="1200">
                <a:solidFill>
                  <a:schemeClr val="tx2"/>
                </a:solidFill>
                <a:latin typeface="Arial" charset="0"/>
                <a:ea typeface="+mn-ea"/>
                <a:cs typeface="+mn-cs"/>
              </a:defRPr>
            </a:lvl9pPr>
          </a:lstStyle>
          <a:p>
            <a:pPr>
              <a:spcBef>
                <a:spcPts val="600"/>
              </a:spcBef>
              <a:spcAft>
                <a:spcPts val="0"/>
              </a:spcAft>
              <a:buClr>
                <a:srgbClr val="C00000"/>
              </a:buClr>
            </a:pPr>
            <a:r>
              <a:rPr lang="en-US" b="1" dirty="0" smtClean="0">
                <a:solidFill>
                  <a:schemeClr val="bg1"/>
                </a:solidFill>
              </a:rPr>
              <a:t>Problem</a:t>
            </a:r>
          </a:p>
          <a:p>
            <a:pPr marL="285750" indent="-285750">
              <a:spcBef>
                <a:spcPts val="600"/>
              </a:spcBef>
              <a:spcAft>
                <a:spcPts val="0"/>
              </a:spcAft>
              <a:buClr>
                <a:schemeClr val="bg1"/>
              </a:buClr>
              <a:buFont typeface="Webdings" pitchFamily="18" charset="2"/>
              <a:buChar char="4"/>
            </a:pPr>
            <a:r>
              <a:rPr lang="en-US" sz="1600" dirty="0" smtClean="0">
                <a:solidFill>
                  <a:schemeClr val="bg1"/>
                </a:solidFill>
              </a:rPr>
              <a:t>Prior call center infrastructure too complex and costly</a:t>
            </a:r>
          </a:p>
          <a:p>
            <a:pPr marL="285750" indent="-285750">
              <a:spcBef>
                <a:spcPts val="600"/>
              </a:spcBef>
              <a:spcAft>
                <a:spcPts val="0"/>
              </a:spcAft>
              <a:buClr>
                <a:schemeClr val="bg1"/>
              </a:buClr>
              <a:buFont typeface="Webdings" pitchFamily="18" charset="2"/>
              <a:buChar char="4"/>
            </a:pPr>
            <a:r>
              <a:rPr lang="en-US" sz="1600" dirty="0" smtClean="0">
                <a:solidFill>
                  <a:schemeClr val="bg1"/>
                </a:solidFill>
              </a:rPr>
              <a:t>Need to ensure 5.3 million customers could reach them and be served at all times</a:t>
            </a:r>
          </a:p>
          <a:p>
            <a:pPr marL="285750" indent="-285750">
              <a:spcBef>
                <a:spcPts val="600"/>
              </a:spcBef>
              <a:spcAft>
                <a:spcPts val="0"/>
              </a:spcAft>
              <a:buClr>
                <a:schemeClr val="bg1"/>
              </a:buClr>
              <a:buFont typeface="Webdings" pitchFamily="18" charset="2"/>
              <a:buChar char="4"/>
            </a:pPr>
            <a:r>
              <a:rPr lang="en-US" sz="1600" dirty="0" smtClean="0">
                <a:solidFill>
                  <a:schemeClr val="bg1"/>
                </a:solidFill>
              </a:rPr>
              <a:t>Wanted to do more than just answer calls; improve customer service</a:t>
            </a:r>
            <a:endParaRPr lang="en-US" sz="1600" dirty="0">
              <a:solidFill>
                <a:schemeClr val="bg1"/>
              </a:solidFill>
            </a:endParaRPr>
          </a:p>
        </p:txBody>
      </p:sp>
      <p:pic>
        <p:nvPicPr>
          <p:cNvPr id="34" name="Picture 25" descr="applause-sm"/>
          <p:cNvPicPr>
            <a:picLocks noChangeAspect="1" noChangeArrowheads="1"/>
          </p:cNvPicPr>
          <p:nvPr/>
        </p:nvPicPr>
        <p:blipFill>
          <a:blip r:embed="rId5" cstate="print">
            <a:extLst>
              <a:ext uri="{28A0092B-C50C-407E-A947-70E740481C1C}">
                <a14:useLocalDpi xmlns:a14="http://schemas.microsoft.com/office/drawing/2010/main" val="0"/>
              </a:ext>
            </a:extLst>
          </a:blip>
          <a:srcRect l="-128" t="-128" r="128" b="9602"/>
          <a:stretch>
            <a:fillRect/>
          </a:stretch>
        </p:blipFill>
        <p:spPr bwMode="auto">
          <a:xfrm>
            <a:off x="7887383" y="408406"/>
            <a:ext cx="938876" cy="868680"/>
          </a:xfrm>
          <a:prstGeom prst="round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6860" t="41020" r="59514" b="39541"/>
          <a:stretch/>
        </p:blipFill>
        <p:spPr bwMode="auto">
          <a:xfrm>
            <a:off x="3151742" y="1527548"/>
            <a:ext cx="1302812" cy="1393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6860" t="86361" r="62244" b="9826"/>
          <a:stretch/>
        </p:blipFill>
        <p:spPr bwMode="auto">
          <a:xfrm>
            <a:off x="605728" y="1608330"/>
            <a:ext cx="1660572" cy="435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736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a:spLocks noGrp="1"/>
          </p:cNvSpPr>
          <p:nvPr>
            <p:ph type="title"/>
          </p:nvPr>
        </p:nvSpPr>
        <p:spPr>
          <a:xfrm>
            <a:off x="188794" y="387174"/>
            <a:ext cx="8229600" cy="838200"/>
          </a:xfrm>
        </p:spPr>
        <p:txBody>
          <a:bodyPr anchor="ctr"/>
          <a:lstStyle/>
          <a:p>
            <a:pPr>
              <a:lnSpc>
                <a:spcPct val="100000"/>
              </a:lnSpc>
            </a:pPr>
            <a:r>
              <a:rPr lang="en-US" dirty="0" smtClean="0"/>
              <a:t>Scenario Demo: Improve Service</a:t>
            </a:r>
            <a:br>
              <a:rPr lang="en-US" dirty="0" smtClean="0"/>
            </a:br>
            <a:r>
              <a:rPr lang="en-US" sz="2400" dirty="0" smtClean="0">
                <a:solidFill>
                  <a:srgbClr val="CC0000"/>
                </a:solidFill>
              </a:rPr>
              <a:t>Interactive Airline </a:t>
            </a:r>
            <a:r>
              <a:rPr lang="en-US" sz="2400" dirty="0">
                <a:solidFill>
                  <a:srgbClr val="CC0000"/>
                </a:solidFill>
              </a:rPr>
              <a:t>Flight Status Notification</a:t>
            </a:r>
          </a:p>
        </p:txBody>
      </p:sp>
      <p:pic>
        <p:nvPicPr>
          <p:cNvPr id="4813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396" t="8297" r="20857" b="7385"/>
          <a:stretch/>
        </p:blipFill>
        <p:spPr bwMode="auto">
          <a:xfrm>
            <a:off x="264777" y="1677798"/>
            <a:ext cx="4124171" cy="3637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5873" t="731" r="53651" b="54774"/>
          <a:stretch/>
        </p:blipFill>
        <p:spPr bwMode="auto">
          <a:xfrm>
            <a:off x="954069" y="3224695"/>
            <a:ext cx="3495163" cy="3189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2845640" y="3354219"/>
            <a:ext cx="1660573" cy="3312485"/>
            <a:chOff x="7134423" y="1762854"/>
            <a:chExt cx="1660573" cy="3312485"/>
          </a:xfrm>
        </p:grpSpPr>
        <p:grpSp>
          <p:nvGrpSpPr>
            <p:cNvPr id="10" name="Group 9"/>
            <p:cNvGrpSpPr/>
            <p:nvPr/>
          </p:nvGrpSpPr>
          <p:grpSpPr>
            <a:xfrm>
              <a:off x="7134423" y="1762854"/>
              <a:ext cx="1660573" cy="3312485"/>
              <a:chOff x="274741" y="1517076"/>
              <a:chExt cx="922788" cy="1779662"/>
            </a:xfrm>
          </p:grpSpPr>
          <p:pic>
            <p:nvPicPr>
              <p:cNvPr id="11" name="Picture 5"/>
              <p:cNvPicPr>
                <a:picLocks noChangeAspect="1" noChangeArrowheads="1"/>
              </p:cNvPicPr>
              <p:nvPr/>
            </p:nvPicPr>
            <p:blipFill>
              <a:blip r:embed="rId5" cstate="print"/>
              <a:srcRect/>
              <a:stretch>
                <a:fillRect/>
              </a:stretch>
            </p:blipFill>
            <p:spPr bwMode="auto">
              <a:xfrm>
                <a:off x="274741" y="1517076"/>
                <a:ext cx="922788" cy="1779662"/>
              </a:xfrm>
              <a:prstGeom prst="rect">
                <a:avLst/>
              </a:prstGeom>
              <a:noFill/>
              <a:ln w="9525">
                <a:noFill/>
                <a:miter lim="800000"/>
                <a:headEnd/>
                <a:tailEnd/>
              </a:ln>
            </p:spPr>
          </p:pic>
          <p:sp>
            <p:nvSpPr>
              <p:cNvPr id="12" name="Rectangle 11"/>
              <p:cNvSpPr/>
              <p:nvPr/>
            </p:nvSpPr>
            <p:spPr>
              <a:xfrm>
                <a:off x="335571" y="1806558"/>
                <a:ext cx="792951" cy="1200252"/>
              </a:xfrm>
              <a:prstGeom prst="rect">
                <a:avLst/>
              </a:prstGeom>
              <a:solidFill>
                <a:schemeClr val="bg1"/>
              </a:solidFill>
              <a:ln w="19050">
                <a:solidFill>
                  <a:schemeClr val="tx2">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grpSp>
        <p:grpSp>
          <p:nvGrpSpPr>
            <p:cNvPr id="6" name="Group 5"/>
            <p:cNvGrpSpPr/>
            <p:nvPr/>
          </p:nvGrpSpPr>
          <p:grpSpPr>
            <a:xfrm>
              <a:off x="7258601" y="2339109"/>
              <a:ext cx="1329922" cy="2113250"/>
              <a:chOff x="5910745" y="1225374"/>
              <a:chExt cx="1412216" cy="1965145"/>
            </a:xfrm>
          </p:grpSpPr>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b="89916"/>
              <a:stretch/>
            </p:blipFill>
            <p:spPr>
              <a:xfrm>
                <a:off x="5910745" y="1225374"/>
                <a:ext cx="1412216" cy="252774"/>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t="45913" b="8063"/>
              <a:stretch/>
            </p:blipFill>
            <p:spPr>
              <a:xfrm>
                <a:off x="5910745" y="1490268"/>
                <a:ext cx="1412216" cy="1153683"/>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t="24604" b="53591"/>
              <a:stretch/>
            </p:blipFill>
            <p:spPr>
              <a:xfrm>
                <a:off x="5910745" y="2643951"/>
                <a:ext cx="1412216" cy="546568"/>
              </a:xfrm>
              <a:prstGeom prst="rect">
                <a:avLst/>
              </a:prstGeom>
            </p:spPr>
          </p:pic>
        </p:grpSp>
      </p:grpSp>
      <p:sp>
        <p:nvSpPr>
          <p:cNvPr id="21" name="TextBox 20"/>
          <p:cNvSpPr txBox="1"/>
          <p:nvPr/>
        </p:nvSpPr>
        <p:spPr>
          <a:xfrm>
            <a:off x="4506213" y="1636032"/>
            <a:ext cx="3635989" cy="801636"/>
          </a:xfrm>
          <a:prstGeom prst="rect">
            <a:avLst/>
          </a:prstGeom>
          <a:noFill/>
        </p:spPr>
        <p:txBody>
          <a:bodyPr wrap="square" rtlCol="0">
            <a:noAutofit/>
          </a:bodyPr>
          <a:lstStyle/>
          <a:p>
            <a:pPr>
              <a:lnSpc>
                <a:spcPct val="90000"/>
              </a:lnSpc>
            </a:pP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Choice in Proactive Notice</a:t>
            </a:r>
            <a:endPar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nSpc>
                <a:spcPct val="90000"/>
              </a:lnSpc>
            </a:pPr>
            <a:endPar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22" name="TextBox 21"/>
          <p:cNvSpPr txBox="1"/>
          <p:nvPr/>
        </p:nvSpPr>
        <p:spPr>
          <a:xfrm>
            <a:off x="4540981" y="2125421"/>
            <a:ext cx="2846025" cy="430660"/>
          </a:xfrm>
          <a:prstGeom prst="rect">
            <a:avLst/>
          </a:prstGeom>
          <a:noFill/>
        </p:spPr>
        <p:txBody>
          <a:bodyPr wrap="square" rtlCol="0">
            <a:noAutofit/>
          </a:bodyPr>
          <a:lstStyle/>
          <a:p>
            <a:pPr>
              <a:lnSpc>
                <a:spcPct val="90000"/>
              </a:lnSpc>
            </a:pP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2-Way Interactions</a:t>
            </a:r>
            <a:endPar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nSpc>
                <a:spcPct val="90000"/>
              </a:lnSpc>
            </a:pPr>
            <a:endPar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23" name="Picture 22"/>
          <p:cNvPicPr/>
          <p:nvPr/>
        </p:nvPicPr>
        <p:blipFill>
          <a:blip r:embed="rId9">
            <a:extLst>
              <a:ext uri="{28A0092B-C50C-407E-A947-70E740481C1C}">
                <a14:useLocalDpi xmlns:a14="http://schemas.microsoft.com/office/drawing/2010/main" val="0"/>
              </a:ext>
            </a:extLst>
          </a:blip>
          <a:stretch>
            <a:fillRect/>
          </a:stretch>
        </p:blipFill>
        <p:spPr>
          <a:xfrm>
            <a:off x="5033473" y="3224695"/>
            <a:ext cx="2850601" cy="3189337"/>
          </a:xfrm>
          <a:prstGeom prst="rect">
            <a:avLst/>
          </a:prstGeom>
        </p:spPr>
      </p:pic>
      <p:pic>
        <p:nvPicPr>
          <p:cNvPr id="24" name="Picture 23"/>
          <p:cNvPicPr/>
          <p:nvPr/>
        </p:nvPicPr>
        <p:blipFill>
          <a:blip r:embed="rId10">
            <a:extLst>
              <a:ext uri="{28A0092B-C50C-407E-A947-70E740481C1C}">
                <a14:useLocalDpi xmlns:a14="http://schemas.microsoft.com/office/drawing/2010/main" val="0"/>
              </a:ext>
            </a:extLst>
          </a:blip>
          <a:stretch>
            <a:fillRect/>
          </a:stretch>
        </p:blipFill>
        <p:spPr>
          <a:xfrm>
            <a:off x="5537675" y="4215332"/>
            <a:ext cx="2604527" cy="2397051"/>
          </a:xfrm>
          <a:prstGeom prst="rect">
            <a:avLst/>
          </a:prstGeom>
        </p:spPr>
      </p:pic>
      <p:sp>
        <p:nvSpPr>
          <p:cNvPr id="25" name="TextBox 24"/>
          <p:cNvSpPr txBox="1"/>
          <p:nvPr/>
        </p:nvSpPr>
        <p:spPr>
          <a:xfrm>
            <a:off x="4549527" y="2648659"/>
            <a:ext cx="4245470" cy="576036"/>
          </a:xfrm>
          <a:prstGeom prst="rect">
            <a:avLst/>
          </a:prstGeom>
          <a:noFill/>
        </p:spPr>
        <p:txBody>
          <a:bodyPr wrap="square" rtlCol="0">
            <a:noAutofit/>
          </a:bodyPr>
          <a:lstStyle/>
          <a:p>
            <a:pPr>
              <a:lnSpc>
                <a:spcPct val="90000"/>
              </a:lnSpc>
            </a:pP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Context &amp; Scripting for Agents</a:t>
            </a:r>
            <a:endPar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nSpc>
                <a:spcPct val="90000"/>
              </a:lnSpc>
            </a:pPr>
            <a:endPar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26" name="Picture 25"/>
          <p:cNvPicPr>
            <a:picLocks/>
          </p:cNvPicPr>
          <p:nvPr/>
        </p:nvPicPr>
        <p:blipFill rotWithShape="1">
          <a:blip r:embed="rId11" cstate="print">
            <a:extLst>
              <a:ext uri="{28A0092B-C50C-407E-A947-70E740481C1C}">
                <a14:useLocalDpi xmlns:a14="http://schemas.microsoft.com/office/drawing/2010/main" val="0"/>
              </a:ext>
            </a:extLst>
          </a:blip>
          <a:srcRect l="7499"/>
          <a:stretch/>
        </p:blipFill>
        <p:spPr>
          <a:xfrm>
            <a:off x="7743437" y="460526"/>
            <a:ext cx="1051560" cy="768096"/>
          </a:xfrm>
          <a:prstGeom prst="round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5234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fade">
                                      <p:cBhvr>
                                        <p:cTn id="7" dur="500"/>
                                        <p:tgtEl>
                                          <p:spTgt spid="481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133"/>
                                        </p:tgtEl>
                                        <p:attrNameLst>
                                          <p:attrName>style.visibility</p:attrName>
                                        </p:attrNameLst>
                                      </p:cBhvr>
                                      <p:to>
                                        <p:strVal val="visible"/>
                                      </p:to>
                                    </p:set>
                                    <p:animEffect transition="in" filter="fade">
                                      <p:cBhvr>
                                        <p:cTn id="15" dur="500"/>
                                        <p:tgtEl>
                                          <p:spTgt spid="48133"/>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chor="ctr"/>
          <a:lstStyle/>
          <a:p>
            <a:r>
              <a:rPr lang="en-US" dirty="0"/>
              <a:t>Presentation Elements </a:t>
            </a:r>
          </a:p>
        </p:txBody>
      </p:sp>
      <p:sp>
        <p:nvSpPr>
          <p:cNvPr id="24579" name="Content Placeholder 2"/>
          <p:cNvSpPr>
            <a:spLocks noGrp="1"/>
          </p:cNvSpPr>
          <p:nvPr>
            <p:ph idx="1"/>
          </p:nvPr>
        </p:nvSpPr>
        <p:spPr>
          <a:xfrm>
            <a:off x="457200" y="1492131"/>
            <a:ext cx="8229600" cy="4724399"/>
          </a:xfrm>
        </p:spPr>
        <p:txBody>
          <a:bodyPr>
            <a:normAutofit lnSpcReduction="10000"/>
          </a:bodyPr>
          <a:lstStyle/>
          <a:p>
            <a:pPr marL="342900" indent="-342900">
              <a:spcBef>
                <a:spcPts val="1800"/>
              </a:spcBef>
              <a:buClr>
                <a:schemeClr val="accent1"/>
              </a:buClr>
              <a:buFont typeface="Webdings"/>
              <a:buChar char=""/>
              <a:tabLst>
                <a:tab pos="457200" algn="l"/>
              </a:tabLst>
            </a:pPr>
            <a:r>
              <a:rPr lang="en-US" dirty="0">
                <a:solidFill>
                  <a:schemeClr val="tx2"/>
                </a:solidFill>
                <a:ea typeface="Calibri"/>
                <a:cs typeface="Times New Roman"/>
              </a:rPr>
              <a:t>Outbound Business </a:t>
            </a:r>
            <a:r>
              <a:rPr lang="en-US" dirty="0" smtClean="0">
                <a:solidFill>
                  <a:schemeClr val="tx2"/>
                </a:solidFill>
                <a:ea typeface="Calibri"/>
                <a:cs typeface="Times New Roman"/>
              </a:rPr>
              <a:t>Challenges</a:t>
            </a:r>
          </a:p>
          <a:p>
            <a:pPr marL="342900" indent="-342900">
              <a:spcBef>
                <a:spcPts val="1800"/>
              </a:spcBef>
              <a:buClr>
                <a:schemeClr val="accent1"/>
              </a:buClr>
              <a:buFont typeface="Webdings"/>
              <a:buChar char=""/>
              <a:tabLst>
                <a:tab pos="457200" algn="l"/>
              </a:tabLst>
            </a:pPr>
            <a:r>
              <a:rPr lang="en-US" dirty="0" smtClean="0">
                <a:solidFill>
                  <a:schemeClr val="tx2"/>
                </a:solidFill>
                <a:ea typeface="Calibri"/>
                <a:cs typeface="Times New Roman"/>
              </a:rPr>
              <a:t>The </a:t>
            </a:r>
            <a:r>
              <a:rPr lang="en-US" dirty="0">
                <a:solidFill>
                  <a:schemeClr val="tx2"/>
                </a:solidFill>
                <a:ea typeface="Calibri"/>
                <a:cs typeface="Times New Roman"/>
              </a:rPr>
              <a:t>Value for Your Business</a:t>
            </a:r>
          </a:p>
          <a:p>
            <a:pPr marL="342900" indent="-342900">
              <a:spcBef>
                <a:spcPts val="1800"/>
              </a:spcBef>
              <a:buClr>
                <a:schemeClr val="accent1"/>
              </a:buClr>
              <a:buFont typeface="Webdings"/>
              <a:buChar char=""/>
              <a:tabLst>
                <a:tab pos="457200" algn="l"/>
              </a:tabLst>
            </a:pPr>
            <a:r>
              <a:rPr lang="en-US" dirty="0" smtClean="0">
                <a:solidFill>
                  <a:schemeClr val="tx2"/>
                </a:solidFill>
                <a:ea typeface="Calibri"/>
                <a:cs typeface="Times New Roman"/>
              </a:rPr>
              <a:t>Proactive Outreach Manager Overview</a:t>
            </a:r>
          </a:p>
          <a:p>
            <a:pPr marL="342900" indent="-342900">
              <a:spcBef>
                <a:spcPts val="1800"/>
              </a:spcBef>
              <a:buClr>
                <a:schemeClr val="accent1"/>
              </a:buClr>
              <a:buFont typeface="Webdings"/>
              <a:buChar char=""/>
              <a:tabLst>
                <a:tab pos="457200" algn="l"/>
              </a:tabLst>
            </a:pPr>
            <a:r>
              <a:rPr lang="en-US" dirty="0" smtClean="0">
                <a:solidFill>
                  <a:schemeClr val="tx2"/>
                </a:solidFill>
                <a:ea typeface="Calibri"/>
                <a:cs typeface="Times New Roman"/>
              </a:rPr>
              <a:t>Use Cases and Scenario Demonstrations</a:t>
            </a:r>
            <a:endParaRPr lang="en-US" dirty="0">
              <a:solidFill>
                <a:schemeClr val="tx2"/>
              </a:solidFill>
              <a:ea typeface="Calibri"/>
              <a:cs typeface="Times New Roman"/>
            </a:endParaRPr>
          </a:p>
          <a:p>
            <a:pPr marL="342900" indent="-342900">
              <a:spcBef>
                <a:spcPts val="1800"/>
              </a:spcBef>
              <a:buClr>
                <a:schemeClr val="accent1"/>
              </a:buClr>
              <a:buFont typeface="Webdings"/>
              <a:buChar char=""/>
              <a:tabLst>
                <a:tab pos="457200" algn="l"/>
              </a:tabLst>
            </a:pPr>
            <a:r>
              <a:rPr lang="en-US" dirty="0" smtClean="0">
                <a:solidFill>
                  <a:schemeClr val="tx2"/>
                </a:solidFill>
                <a:ea typeface="Calibri"/>
                <a:cs typeface="Times New Roman"/>
              </a:rPr>
              <a:t>Proactive Outreach Manager Features</a:t>
            </a:r>
            <a:endParaRPr lang="en-US" dirty="0">
              <a:solidFill>
                <a:schemeClr val="tx1">
                  <a:lumMod val="90000"/>
                  <a:lumOff val="10000"/>
                </a:schemeClr>
              </a:solidFill>
            </a:endParaRPr>
          </a:p>
          <a:p>
            <a:pPr marL="342900" indent="-342900">
              <a:spcBef>
                <a:spcPts val="1800"/>
              </a:spcBef>
              <a:buClr>
                <a:schemeClr val="accent1"/>
              </a:buClr>
              <a:buFont typeface="Webdings"/>
              <a:buChar char=""/>
              <a:tabLst>
                <a:tab pos="457200" algn="l"/>
              </a:tabLst>
            </a:pPr>
            <a:r>
              <a:rPr lang="en-US" dirty="0">
                <a:solidFill>
                  <a:schemeClr val="tx2"/>
                </a:solidFill>
                <a:ea typeface="Calibri"/>
                <a:cs typeface="Times New Roman"/>
              </a:rPr>
              <a:t>Avaya Professional Services</a:t>
            </a:r>
          </a:p>
          <a:p>
            <a:pPr marL="342900" indent="-342900">
              <a:spcBef>
                <a:spcPts val="1800"/>
              </a:spcBef>
              <a:buClr>
                <a:schemeClr val="accent1"/>
              </a:buClr>
              <a:buFont typeface="Webdings"/>
              <a:buChar char=""/>
              <a:tabLst>
                <a:tab pos="457200" algn="l"/>
              </a:tabLst>
            </a:pPr>
            <a:r>
              <a:rPr lang="en-US" dirty="0">
                <a:solidFill>
                  <a:schemeClr val="tx2"/>
                </a:solidFill>
                <a:ea typeface="Calibri"/>
                <a:cs typeface="Times New Roman"/>
              </a:rPr>
              <a:t>Avaya Managed Services </a:t>
            </a:r>
          </a:p>
          <a:p>
            <a:pPr marL="342900" indent="-342900">
              <a:spcBef>
                <a:spcPts val="1800"/>
              </a:spcBef>
              <a:buClr>
                <a:schemeClr val="accent1"/>
              </a:buClr>
              <a:buFont typeface="Webdings"/>
              <a:buChar char=""/>
              <a:tabLst>
                <a:tab pos="457200" algn="l"/>
              </a:tabLst>
            </a:pPr>
            <a:r>
              <a:rPr lang="en-US" dirty="0">
                <a:solidFill>
                  <a:schemeClr val="tx2"/>
                </a:solidFill>
                <a:ea typeface="Calibri"/>
                <a:cs typeface="Times New Roman"/>
              </a:rPr>
              <a:t>Support Advantage </a:t>
            </a:r>
          </a:p>
          <a:p>
            <a:pPr marL="342900" indent="-342900">
              <a:spcBef>
                <a:spcPts val="1800"/>
              </a:spcBef>
              <a:buClr>
                <a:schemeClr val="accent1"/>
              </a:buClr>
              <a:buFont typeface="Webdings"/>
              <a:buChar char=""/>
              <a:tabLst>
                <a:tab pos="457200" algn="l"/>
              </a:tabLst>
            </a:pPr>
            <a:r>
              <a:rPr lang="en-US" dirty="0">
                <a:solidFill>
                  <a:schemeClr val="tx2"/>
                </a:solidFill>
                <a:ea typeface="Calibri"/>
                <a:cs typeface="Times New Roman"/>
              </a:rPr>
              <a:t>Get Started Today</a:t>
            </a:r>
          </a:p>
        </p:txBody>
      </p:sp>
    </p:spTree>
    <p:extLst>
      <p:ext uri="{BB962C8B-B14F-4D97-AF65-F5344CB8AC3E}">
        <p14:creationId xmlns:p14="http://schemas.microsoft.com/office/powerpoint/2010/main" val="363718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a:spLocks noGrp="1"/>
          </p:cNvSpPr>
          <p:nvPr>
            <p:ph type="title"/>
          </p:nvPr>
        </p:nvSpPr>
        <p:spPr>
          <a:xfrm>
            <a:off x="188794" y="387174"/>
            <a:ext cx="8229600" cy="838200"/>
          </a:xfrm>
        </p:spPr>
        <p:txBody>
          <a:bodyPr anchor="ctr"/>
          <a:lstStyle/>
          <a:p>
            <a:pPr>
              <a:lnSpc>
                <a:spcPct val="100000"/>
              </a:lnSpc>
            </a:pPr>
            <a:r>
              <a:rPr lang="en-US" dirty="0" smtClean="0"/>
              <a:t>Scenario Demo: Improve Service</a:t>
            </a:r>
            <a:br>
              <a:rPr lang="en-US" dirty="0" smtClean="0"/>
            </a:br>
            <a:r>
              <a:rPr lang="en-US" sz="2400" dirty="0" smtClean="0">
                <a:solidFill>
                  <a:srgbClr val="CC0000"/>
                </a:solidFill>
              </a:rPr>
              <a:t>Healthcare Appointment Reminder</a:t>
            </a:r>
            <a:endParaRPr lang="en-US" sz="2400" dirty="0">
              <a:solidFill>
                <a:srgbClr val="CC0000"/>
              </a:solidFill>
            </a:endParaRPr>
          </a:p>
        </p:txBody>
      </p:sp>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2886" y="403619"/>
            <a:ext cx="987552" cy="9875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52" name="Group 51"/>
          <p:cNvGrpSpPr/>
          <p:nvPr/>
        </p:nvGrpSpPr>
        <p:grpSpPr>
          <a:xfrm>
            <a:off x="1779696" y="1762854"/>
            <a:ext cx="601044" cy="1070965"/>
            <a:chOff x="274741" y="1517076"/>
            <a:chExt cx="922788" cy="1779662"/>
          </a:xfrm>
        </p:grpSpPr>
        <p:pic>
          <p:nvPicPr>
            <p:cNvPr id="53" name="Picture 5"/>
            <p:cNvPicPr>
              <a:picLocks noChangeAspect="1" noChangeArrowheads="1"/>
            </p:cNvPicPr>
            <p:nvPr/>
          </p:nvPicPr>
          <p:blipFill>
            <a:blip r:embed="rId6" cstate="print"/>
            <a:srcRect/>
            <a:stretch>
              <a:fillRect/>
            </a:stretch>
          </p:blipFill>
          <p:spPr bwMode="auto">
            <a:xfrm>
              <a:off x="274741" y="1517076"/>
              <a:ext cx="922788" cy="1779662"/>
            </a:xfrm>
            <a:prstGeom prst="rect">
              <a:avLst/>
            </a:prstGeom>
            <a:noFill/>
            <a:ln w="9525">
              <a:noFill/>
              <a:miter lim="800000"/>
              <a:headEnd/>
              <a:tailEnd/>
            </a:ln>
          </p:spPr>
        </p:pic>
        <p:sp>
          <p:nvSpPr>
            <p:cNvPr id="54" name="Rectangle 53"/>
            <p:cNvSpPr/>
            <p:nvPr/>
          </p:nvSpPr>
          <p:spPr>
            <a:xfrm>
              <a:off x="335571" y="1806558"/>
              <a:ext cx="784775" cy="1200252"/>
            </a:xfrm>
            <a:prstGeom prst="rect">
              <a:avLst/>
            </a:prstGeom>
            <a:solidFill>
              <a:schemeClr val="tx2">
                <a:lumMod val="75000"/>
                <a:lumOff val="25000"/>
              </a:schemeClr>
            </a:solidFill>
            <a:ln w="19050">
              <a:solidFill>
                <a:schemeClr val="tx2">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grpSp>
      <p:grpSp>
        <p:nvGrpSpPr>
          <p:cNvPr id="57" name="Group 53"/>
          <p:cNvGrpSpPr>
            <a:grpSpLocks/>
          </p:cNvGrpSpPr>
          <p:nvPr/>
        </p:nvGrpSpPr>
        <p:grpSpPr bwMode="auto">
          <a:xfrm>
            <a:off x="2223329" y="2623617"/>
            <a:ext cx="573584" cy="510493"/>
            <a:chOff x="7619996" y="5624875"/>
            <a:chExt cx="660055" cy="591314"/>
          </a:xfrm>
        </p:grpSpPr>
        <p:sp>
          <p:nvSpPr>
            <p:cNvPr id="58" name="Oval 46"/>
            <p:cNvSpPr>
              <a:spLocks noChangeArrowheads="1"/>
            </p:cNvSpPr>
            <p:nvPr/>
          </p:nvSpPr>
          <p:spPr bwMode="auto">
            <a:xfrm>
              <a:off x="7619996" y="5624875"/>
              <a:ext cx="660055" cy="591314"/>
            </a:xfrm>
            <a:prstGeom prst="ellipse">
              <a:avLst/>
            </a:prstGeom>
            <a:solidFill>
              <a:sysClr val="window" lastClr="FFFF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0" tIns="0" rIns="0" bIns="0" anchor="ctr"/>
            <a:lstStyle/>
            <a:p>
              <a:pPr marL="0" marR="0" lvl="0" indent="0" defTabSz="914400" eaLnBrk="1" fontAlgn="auto" latinLnBrk="0" hangingPunct="1">
                <a:lnSpc>
                  <a:spcPct val="9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23232"/>
                </a:solidFill>
                <a:effectLst/>
                <a:uLnTx/>
                <a:uFillTx/>
                <a:ea typeface="MS PGothic" pitchFamily="34" charset="-128"/>
              </a:endParaRPr>
            </a:p>
          </p:txBody>
        </p:sp>
        <p:sp>
          <p:nvSpPr>
            <p:cNvPr id="59" name="AutoShape 62"/>
            <p:cNvSpPr>
              <a:spLocks noChangeArrowheads="1"/>
            </p:cNvSpPr>
            <p:nvPr/>
          </p:nvSpPr>
          <p:spPr bwMode="auto">
            <a:xfrm>
              <a:off x="7746389" y="5715000"/>
              <a:ext cx="407268" cy="229606"/>
            </a:xfrm>
            <a:prstGeom prst="wedgeRoundRectCallout">
              <a:avLst>
                <a:gd name="adj1" fmla="val -43532"/>
                <a:gd name="adj2" fmla="val 69861"/>
                <a:gd name="adj3" fmla="val 16667"/>
              </a:avLst>
            </a:prstGeom>
            <a:solidFill>
              <a:sysClr val="window" lastClr="FFFFFF"/>
            </a:solidFill>
            <a:ln w="25400">
              <a:solidFill>
                <a:srgbClr val="B40000"/>
              </a:solidFill>
              <a:miter lim="800000"/>
              <a:headEnd/>
              <a:tailEnd/>
            </a:ln>
          </p:spPr>
          <p:txBody>
            <a:bodyPr lIns="0" tIns="0" rIns="0" bIns="0"/>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fr-FR" sz="2400" b="0" i="0" u="none" strike="noStrike" kern="0" cap="none" spc="0" normalizeH="0" baseline="0" noProof="0" smtClean="0">
                <a:ln>
                  <a:noFill/>
                </a:ln>
                <a:solidFill>
                  <a:srgbClr val="323232"/>
                </a:solidFill>
                <a:effectLst/>
                <a:uLnTx/>
                <a:uFillTx/>
                <a:ea typeface="ＭＳ Ｐゴシック" pitchFamily="34" charset="-128"/>
              </a:endParaRPr>
            </a:p>
          </p:txBody>
        </p:sp>
        <p:sp>
          <p:nvSpPr>
            <p:cNvPr id="60" name="Text Box 72"/>
            <p:cNvSpPr txBox="1">
              <a:spLocks noChangeArrowheads="1"/>
            </p:cNvSpPr>
            <p:nvPr/>
          </p:nvSpPr>
          <p:spPr bwMode="auto">
            <a:xfrm>
              <a:off x="7805753" y="6005873"/>
              <a:ext cx="288541" cy="138499"/>
            </a:xfrm>
            <a:prstGeom prst="rect">
              <a:avLst/>
            </a:prstGeom>
            <a:noFill/>
            <a:ln w="9525">
              <a:noFill/>
              <a:miter lim="800000"/>
              <a:headEnd/>
              <a:tailEnd/>
            </a:ln>
          </p:spPr>
          <p:txBody>
            <a:bodyPr wrap="none" lIns="0" tIns="0" rIns="0" bIns="0">
              <a:sp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rgbClr val="323232"/>
                  </a:solidFill>
                  <a:effectLst/>
                  <a:uLnTx/>
                  <a:uFillTx/>
                  <a:ea typeface="ＭＳ Ｐゴシック" pitchFamily="34" charset="-128"/>
                </a:rPr>
                <a:t>Voice</a:t>
              </a:r>
            </a:p>
          </p:txBody>
        </p:sp>
      </p:grpSp>
      <p:grpSp>
        <p:nvGrpSpPr>
          <p:cNvPr id="67" name="Group 54"/>
          <p:cNvGrpSpPr>
            <a:grpSpLocks/>
          </p:cNvGrpSpPr>
          <p:nvPr/>
        </p:nvGrpSpPr>
        <p:grpSpPr bwMode="auto">
          <a:xfrm>
            <a:off x="2215091" y="1476702"/>
            <a:ext cx="573584" cy="521763"/>
            <a:chOff x="7239000" y="3810000"/>
            <a:chExt cx="608013" cy="580028"/>
          </a:xfrm>
        </p:grpSpPr>
        <p:grpSp>
          <p:nvGrpSpPr>
            <p:cNvPr id="68" name="Group 171"/>
            <p:cNvGrpSpPr>
              <a:grpSpLocks/>
            </p:cNvGrpSpPr>
            <p:nvPr/>
          </p:nvGrpSpPr>
          <p:grpSpPr bwMode="auto">
            <a:xfrm>
              <a:off x="7239000" y="3810000"/>
              <a:ext cx="608013" cy="580028"/>
              <a:chOff x="4211" y="3541"/>
              <a:chExt cx="376" cy="376"/>
            </a:xfrm>
          </p:grpSpPr>
          <p:sp>
            <p:nvSpPr>
              <p:cNvPr id="70" name="Oval 48"/>
              <p:cNvSpPr>
                <a:spLocks noChangeArrowheads="1"/>
              </p:cNvSpPr>
              <p:nvPr/>
            </p:nvSpPr>
            <p:spPr bwMode="auto">
              <a:xfrm>
                <a:off x="4211" y="3541"/>
                <a:ext cx="376" cy="376"/>
              </a:xfrm>
              <a:prstGeom prst="ellipse">
                <a:avLst/>
              </a:prstGeom>
              <a:solidFill>
                <a:srgbClr val="FFFF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0" tIns="0" rIns="0" bIns="0" anchor="ctr"/>
              <a:lstStyle/>
              <a:p>
                <a:pPr algn="ctr">
                  <a:lnSpc>
                    <a:spcPct val="90000"/>
                  </a:lnSpc>
                  <a:defRPr/>
                </a:pPr>
                <a:endParaRPr lang="en-US" sz="2400">
                  <a:solidFill>
                    <a:srgbClr val="323232"/>
                  </a:solidFill>
                  <a:ea typeface="MS PGothic" pitchFamily="34" charset="-128"/>
                </a:endParaRPr>
              </a:p>
            </p:txBody>
          </p:sp>
          <p:pic>
            <p:nvPicPr>
              <p:cNvPr id="71" name="Picture 6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57" y="3640"/>
                <a:ext cx="284"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 name="Text Box 72"/>
            <p:cNvSpPr txBox="1">
              <a:spLocks noChangeArrowheads="1"/>
            </p:cNvSpPr>
            <p:nvPr/>
          </p:nvSpPr>
          <p:spPr bwMode="auto">
            <a:xfrm>
              <a:off x="7383463" y="4218403"/>
              <a:ext cx="317500" cy="12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90000"/>
                </a:lnSpc>
              </a:pPr>
              <a:r>
                <a:rPr lang="en-US" sz="900">
                  <a:solidFill>
                    <a:srgbClr val="323232"/>
                  </a:solidFill>
                  <a:ea typeface="ＭＳ Ｐゴシック" pitchFamily="34" charset="-128"/>
                </a:rPr>
                <a:t>E Mail</a:t>
              </a:r>
            </a:p>
          </p:txBody>
        </p:sp>
      </p:grpSp>
      <p:grpSp>
        <p:nvGrpSpPr>
          <p:cNvPr id="72" name="Group 105"/>
          <p:cNvGrpSpPr>
            <a:grpSpLocks/>
          </p:cNvGrpSpPr>
          <p:nvPr/>
        </p:nvGrpSpPr>
        <p:grpSpPr bwMode="auto">
          <a:xfrm>
            <a:off x="2226517" y="2048850"/>
            <a:ext cx="573585" cy="521762"/>
            <a:chOff x="7162800" y="2133600"/>
            <a:chExt cx="760413" cy="725413"/>
          </a:xfrm>
        </p:grpSpPr>
        <p:sp>
          <p:nvSpPr>
            <p:cNvPr id="73" name="Oval 48"/>
            <p:cNvSpPr>
              <a:spLocks noChangeArrowheads="1"/>
            </p:cNvSpPr>
            <p:nvPr/>
          </p:nvSpPr>
          <p:spPr bwMode="auto">
            <a:xfrm>
              <a:off x="7162800" y="2133600"/>
              <a:ext cx="760413" cy="725413"/>
            </a:xfrm>
            <a:prstGeom prst="ellipse">
              <a:avLst/>
            </a:prstGeom>
            <a:solidFill>
              <a:srgbClr val="FFFF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0" tIns="0" rIns="0" bIns="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23232"/>
                </a:solidFill>
                <a:effectLst/>
                <a:uLnTx/>
                <a:uFillTx/>
                <a:ea typeface="MS PGothic" pitchFamily="34" charset="-128"/>
              </a:endParaRPr>
            </a:p>
          </p:txBody>
        </p:sp>
        <p:grpSp>
          <p:nvGrpSpPr>
            <p:cNvPr id="74" name="Group 447"/>
            <p:cNvGrpSpPr>
              <a:grpSpLocks/>
            </p:cNvGrpSpPr>
            <p:nvPr/>
          </p:nvGrpSpPr>
          <p:grpSpPr bwMode="auto">
            <a:xfrm>
              <a:off x="7370448" y="2286000"/>
              <a:ext cx="367349" cy="443008"/>
              <a:chOff x="5840534" y="4685506"/>
              <a:chExt cx="367349" cy="443008"/>
            </a:xfrm>
          </p:grpSpPr>
          <p:grpSp>
            <p:nvGrpSpPr>
              <p:cNvPr id="75" name="Group 163"/>
              <p:cNvGrpSpPr>
                <a:grpSpLocks noChangeAspect="1"/>
              </p:cNvGrpSpPr>
              <p:nvPr/>
            </p:nvGrpSpPr>
            <p:grpSpPr bwMode="auto">
              <a:xfrm>
                <a:off x="5840534" y="4685506"/>
                <a:ext cx="367349" cy="288925"/>
                <a:chOff x="2205" y="3134"/>
                <a:chExt cx="796" cy="636"/>
              </a:xfrm>
            </p:grpSpPr>
            <p:sp>
              <p:nvSpPr>
                <p:cNvPr id="77" name="Freeform 164"/>
                <p:cNvSpPr>
                  <a:spLocks noEditPoints="1"/>
                </p:cNvSpPr>
                <p:nvPr/>
              </p:nvSpPr>
              <p:spPr bwMode="auto">
                <a:xfrm>
                  <a:off x="2205" y="3358"/>
                  <a:ext cx="586" cy="412"/>
                </a:xfrm>
                <a:custGeom>
                  <a:avLst/>
                  <a:gdLst>
                    <a:gd name="T0" fmla="*/ 2147483647 w 248"/>
                    <a:gd name="T1" fmla="*/ 0 h 174"/>
                    <a:gd name="T2" fmla="*/ 2147483647 w 248"/>
                    <a:gd name="T3" fmla="*/ 0 h 174"/>
                    <a:gd name="T4" fmla="*/ 0 w 248"/>
                    <a:gd name="T5" fmla="*/ 2147483647 h 174"/>
                    <a:gd name="T6" fmla="*/ 0 w 248"/>
                    <a:gd name="T7" fmla="*/ 2147483647 h 174"/>
                    <a:gd name="T8" fmla="*/ 2147483647 w 248"/>
                    <a:gd name="T9" fmla="*/ 2147483647 h 174"/>
                    <a:gd name="T10" fmla="*/ 2147483647 w 248"/>
                    <a:gd name="T11" fmla="*/ 2147483647 h 174"/>
                    <a:gd name="T12" fmla="*/ 2147483647 w 248"/>
                    <a:gd name="T13" fmla="*/ 2147483647 h 174"/>
                    <a:gd name="T14" fmla="*/ 2147483647 w 248"/>
                    <a:gd name="T15" fmla="*/ 2147483647 h 174"/>
                    <a:gd name="T16" fmla="*/ 2147483647 w 248"/>
                    <a:gd name="T17" fmla="*/ 0 h 174"/>
                    <a:gd name="T18" fmla="*/ 2147483647 w 248"/>
                    <a:gd name="T19" fmla="*/ 2147483647 h 174"/>
                    <a:gd name="T20" fmla="*/ 2147483647 w 248"/>
                    <a:gd name="T21" fmla="*/ 2147483647 h 174"/>
                    <a:gd name="T22" fmla="*/ 2147483647 w 248"/>
                    <a:gd name="T23" fmla="*/ 2147483647 h 174"/>
                    <a:gd name="T24" fmla="*/ 2147483647 w 248"/>
                    <a:gd name="T25" fmla="*/ 2147483647 h 174"/>
                    <a:gd name="T26" fmla="*/ 2147483647 w 248"/>
                    <a:gd name="T27" fmla="*/ 2147483647 h 174"/>
                    <a:gd name="T28" fmla="*/ 2147483647 w 248"/>
                    <a:gd name="T29" fmla="*/ 2147483647 h 174"/>
                    <a:gd name="T30" fmla="*/ 2147483647 w 248"/>
                    <a:gd name="T31" fmla="*/ 2147483647 h 174"/>
                    <a:gd name="T32" fmla="*/ 2147483647 w 248"/>
                    <a:gd name="T33" fmla="*/ 2147483647 h 174"/>
                    <a:gd name="T34" fmla="*/ 2147483647 w 248"/>
                    <a:gd name="T35" fmla="*/ 2147483647 h 1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8"/>
                    <a:gd name="T55" fmla="*/ 0 h 174"/>
                    <a:gd name="T56" fmla="*/ 248 w 248"/>
                    <a:gd name="T57" fmla="*/ 174 h 1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8" h="174">
                      <a:moveTo>
                        <a:pt x="227" y="0"/>
                      </a:moveTo>
                      <a:cubicBezTo>
                        <a:pt x="21" y="0"/>
                        <a:pt x="21" y="0"/>
                        <a:pt x="21" y="0"/>
                      </a:cubicBezTo>
                      <a:cubicBezTo>
                        <a:pt x="10" y="0"/>
                        <a:pt x="0" y="10"/>
                        <a:pt x="0" y="21"/>
                      </a:cubicBezTo>
                      <a:cubicBezTo>
                        <a:pt x="0" y="153"/>
                        <a:pt x="0" y="153"/>
                        <a:pt x="0" y="153"/>
                      </a:cubicBezTo>
                      <a:cubicBezTo>
                        <a:pt x="0" y="164"/>
                        <a:pt x="10" y="174"/>
                        <a:pt x="21" y="174"/>
                      </a:cubicBezTo>
                      <a:cubicBezTo>
                        <a:pt x="227" y="174"/>
                        <a:pt x="227" y="174"/>
                        <a:pt x="227" y="174"/>
                      </a:cubicBezTo>
                      <a:cubicBezTo>
                        <a:pt x="239" y="174"/>
                        <a:pt x="248" y="164"/>
                        <a:pt x="248" y="153"/>
                      </a:cubicBezTo>
                      <a:cubicBezTo>
                        <a:pt x="248" y="21"/>
                        <a:pt x="248" y="21"/>
                        <a:pt x="248" y="21"/>
                      </a:cubicBezTo>
                      <a:cubicBezTo>
                        <a:pt x="248" y="10"/>
                        <a:pt x="239" y="0"/>
                        <a:pt x="227" y="0"/>
                      </a:cubicBezTo>
                      <a:close/>
                      <a:moveTo>
                        <a:pt x="232" y="142"/>
                      </a:moveTo>
                      <a:cubicBezTo>
                        <a:pt x="232" y="152"/>
                        <a:pt x="224" y="160"/>
                        <a:pt x="214" y="160"/>
                      </a:cubicBezTo>
                      <a:cubicBezTo>
                        <a:pt x="34" y="160"/>
                        <a:pt x="34" y="160"/>
                        <a:pt x="34" y="160"/>
                      </a:cubicBezTo>
                      <a:cubicBezTo>
                        <a:pt x="24" y="160"/>
                        <a:pt x="16" y="152"/>
                        <a:pt x="16" y="142"/>
                      </a:cubicBezTo>
                      <a:cubicBezTo>
                        <a:pt x="16" y="32"/>
                        <a:pt x="16" y="32"/>
                        <a:pt x="16" y="32"/>
                      </a:cubicBezTo>
                      <a:cubicBezTo>
                        <a:pt x="16" y="22"/>
                        <a:pt x="24" y="14"/>
                        <a:pt x="34" y="14"/>
                      </a:cubicBezTo>
                      <a:cubicBezTo>
                        <a:pt x="214" y="14"/>
                        <a:pt x="214" y="14"/>
                        <a:pt x="214" y="14"/>
                      </a:cubicBezTo>
                      <a:cubicBezTo>
                        <a:pt x="224" y="14"/>
                        <a:pt x="232" y="22"/>
                        <a:pt x="232" y="32"/>
                      </a:cubicBezTo>
                      <a:lnTo>
                        <a:pt x="232" y="142"/>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23232"/>
                    </a:solidFill>
                    <a:effectLst/>
                    <a:uLnTx/>
                    <a:uFillTx/>
                  </a:endParaRPr>
                </a:p>
              </p:txBody>
            </p:sp>
            <p:sp>
              <p:nvSpPr>
                <p:cNvPr id="78" name="Freeform 165"/>
                <p:cNvSpPr>
                  <a:spLocks noEditPoints="1"/>
                </p:cNvSpPr>
                <p:nvPr/>
              </p:nvSpPr>
              <p:spPr bwMode="auto">
                <a:xfrm>
                  <a:off x="2415" y="3134"/>
                  <a:ext cx="586" cy="411"/>
                </a:xfrm>
                <a:custGeom>
                  <a:avLst/>
                  <a:gdLst>
                    <a:gd name="T0" fmla="*/ 2147483647 w 248"/>
                    <a:gd name="T1" fmla="*/ 2147483647 h 174"/>
                    <a:gd name="T2" fmla="*/ 2147483647 w 248"/>
                    <a:gd name="T3" fmla="*/ 2147483647 h 174"/>
                    <a:gd name="T4" fmla="*/ 0 w 248"/>
                    <a:gd name="T5" fmla="*/ 2147483647 h 174"/>
                    <a:gd name="T6" fmla="*/ 0 w 248"/>
                    <a:gd name="T7" fmla="*/ 2147483647 h 174"/>
                    <a:gd name="T8" fmla="*/ 2147483647 w 248"/>
                    <a:gd name="T9" fmla="*/ 2147483647 h 174"/>
                    <a:gd name="T10" fmla="*/ 2147483647 w 248"/>
                    <a:gd name="T11" fmla="*/ 2147483647 h 174"/>
                    <a:gd name="T12" fmla="*/ 2147483647 w 248"/>
                    <a:gd name="T13" fmla="*/ 2147483647 h 174"/>
                    <a:gd name="T14" fmla="*/ 2147483647 w 248"/>
                    <a:gd name="T15" fmla="*/ 2147483647 h 174"/>
                    <a:gd name="T16" fmla="*/ 2147483647 w 248"/>
                    <a:gd name="T17" fmla="*/ 2147483647 h 174"/>
                    <a:gd name="T18" fmla="*/ 2147483647 w 248"/>
                    <a:gd name="T19" fmla="*/ 0 h 174"/>
                    <a:gd name="T20" fmla="*/ 2147483647 w 248"/>
                    <a:gd name="T21" fmla="*/ 0 h 174"/>
                    <a:gd name="T22" fmla="*/ 0 w 248"/>
                    <a:gd name="T23" fmla="*/ 2147483647 h 174"/>
                    <a:gd name="T24" fmla="*/ 0 w 248"/>
                    <a:gd name="T25" fmla="*/ 2147483647 h 174"/>
                    <a:gd name="T26" fmla="*/ 2147483647 w 248"/>
                    <a:gd name="T27" fmla="*/ 2147483647 h 174"/>
                    <a:gd name="T28" fmla="*/ 2147483647 w 248"/>
                    <a:gd name="T29" fmla="*/ 2147483647 h 174"/>
                    <a:gd name="T30" fmla="*/ 2147483647 w 248"/>
                    <a:gd name="T31" fmla="*/ 2147483647 h 174"/>
                    <a:gd name="T32" fmla="*/ 2147483647 w 248"/>
                    <a:gd name="T33" fmla="*/ 2147483647 h 174"/>
                    <a:gd name="T34" fmla="*/ 2147483647 w 248"/>
                    <a:gd name="T35" fmla="*/ 2147483647 h 174"/>
                    <a:gd name="T36" fmla="*/ 2147483647 w 248"/>
                    <a:gd name="T37" fmla="*/ 2147483647 h 174"/>
                    <a:gd name="T38" fmla="*/ 2147483647 w 248"/>
                    <a:gd name="T39" fmla="*/ 2147483647 h 174"/>
                    <a:gd name="T40" fmla="*/ 2147483647 w 248"/>
                    <a:gd name="T41" fmla="*/ 2147483647 h 174"/>
                    <a:gd name="T42" fmla="*/ 2147483647 w 248"/>
                    <a:gd name="T43" fmla="*/ 2147483647 h 174"/>
                    <a:gd name="T44" fmla="*/ 2147483647 w 248"/>
                    <a:gd name="T45" fmla="*/ 2147483647 h 174"/>
                    <a:gd name="T46" fmla="*/ 2147483647 w 248"/>
                    <a:gd name="T47" fmla="*/ 2147483647 h 174"/>
                    <a:gd name="T48" fmla="*/ 2147483647 w 248"/>
                    <a:gd name="T49" fmla="*/ 2147483647 h 174"/>
                    <a:gd name="T50" fmla="*/ 2147483647 w 248"/>
                    <a:gd name="T51" fmla="*/ 0 h 1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8"/>
                    <a:gd name="T79" fmla="*/ 0 h 174"/>
                    <a:gd name="T80" fmla="*/ 248 w 248"/>
                    <a:gd name="T81" fmla="*/ 174 h 1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8" h="174">
                      <a:moveTo>
                        <a:pt x="16" y="142"/>
                      </a:moveTo>
                      <a:cubicBezTo>
                        <a:pt x="16" y="95"/>
                        <a:pt x="16" y="95"/>
                        <a:pt x="16" y="95"/>
                      </a:cubicBezTo>
                      <a:cubicBezTo>
                        <a:pt x="0" y="95"/>
                        <a:pt x="0" y="95"/>
                        <a:pt x="0" y="95"/>
                      </a:cubicBezTo>
                      <a:cubicBezTo>
                        <a:pt x="0" y="152"/>
                        <a:pt x="0" y="152"/>
                        <a:pt x="0" y="152"/>
                      </a:cubicBezTo>
                      <a:cubicBezTo>
                        <a:pt x="0" y="164"/>
                        <a:pt x="10" y="174"/>
                        <a:pt x="21" y="174"/>
                      </a:cubicBezTo>
                      <a:cubicBezTo>
                        <a:pt x="159" y="174"/>
                        <a:pt x="159" y="174"/>
                        <a:pt x="159" y="174"/>
                      </a:cubicBezTo>
                      <a:cubicBezTo>
                        <a:pt x="159" y="160"/>
                        <a:pt x="159" y="160"/>
                        <a:pt x="159" y="160"/>
                      </a:cubicBezTo>
                      <a:cubicBezTo>
                        <a:pt x="34" y="160"/>
                        <a:pt x="34" y="160"/>
                        <a:pt x="34" y="160"/>
                      </a:cubicBezTo>
                      <a:cubicBezTo>
                        <a:pt x="24" y="160"/>
                        <a:pt x="16" y="152"/>
                        <a:pt x="16" y="142"/>
                      </a:cubicBezTo>
                      <a:close/>
                      <a:moveTo>
                        <a:pt x="227" y="0"/>
                      </a:moveTo>
                      <a:cubicBezTo>
                        <a:pt x="21" y="0"/>
                        <a:pt x="21" y="0"/>
                        <a:pt x="21" y="0"/>
                      </a:cubicBezTo>
                      <a:cubicBezTo>
                        <a:pt x="10" y="0"/>
                        <a:pt x="0" y="10"/>
                        <a:pt x="0" y="21"/>
                      </a:cubicBezTo>
                      <a:cubicBezTo>
                        <a:pt x="0" y="75"/>
                        <a:pt x="0" y="75"/>
                        <a:pt x="0" y="75"/>
                      </a:cubicBezTo>
                      <a:cubicBezTo>
                        <a:pt x="16" y="75"/>
                        <a:pt x="16" y="75"/>
                        <a:pt x="16" y="75"/>
                      </a:cubicBezTo>
                      <a:cubicBezTo>
                        <a:pt x="16" y="32"/>
                        <a:pt x="16" y="32"/>
                        <a:pt x="16" y="32"/>
                      </a:cubicBezTo>
                      <a:cubicBezTo>
                        <a:pt x="16" y="22"/>
                        <a:pt x="24" y="14"/>
                        <a:pt x="34" y="14"/>
                      </a:cubicBezTo>
                      <a:cubicBezTo>
                        <a:pt x="214" y="14"/>
                        <a:pt x="214" y="14"/>
                        <a:pt x="214" y="14"/>
                      </a:cubicBezTo>
                      <a:cubicBezTo>
                        <a:pt x="224" y="14"/>
                        <a:pt x="232" y="22"/>
                        <a:pt x="232" y="32"/>
                      </a:cubicBezTo>
                      <a:cubicBezTo>
                        <a:pt x="232" y="142"/>
                        <a:pt x="232" y="142"/>
                        <a:pt x="232" y="142"/>
                      </a:cubicBezTo>
                      <a:cubicBezTo>
                        <a:pt x="232" y="152"/>
                        <a:pt x="224" y="160"/>
                        <a:pt x="214" y="160"/>
                      </a:cubicBezTo>
                      <a:cubicBezTo>
                        <a:pt x="179" y="160"/>
                        <a:pt x="179" y="160"/>
                        <a:pt x="179" y="160"/>
                      </a:cubicBezTo>
                      <a:cubicBezTo>
                        <a:pt x="179" y="174"/>
                        <a:pt x="179" y="174"/>
                        <a:pt x="179" y="174"/>
                      </a:cubicBezTo>
                      <a:cubicBezTo>
                        <a:pt x="227" y="174"/>
                        <a:pt x="227" y="174"/>
                        <a:pt x="227" y="174"/>
                      </a:cubicBezTo>
                      <a:cubicBezTo>
                        <a:pt x="239" y="174"/>
                        <a:pt x="248" y="164"/>
                        <a:pt x="248" y="152"/>
                      </a:cubicBezTo>
                      <a:cubicBezTo>
                        <a:pt x="248" y="21"/>
                        <a:pt x="248" y="21"/>
                        <a:pt x="248" y="21"/>
                      </a:cubicBezTo>
                      <a:cubicBezTo>
                        <a:pt x="248" y="10"/>
                        <a:pt x="239" y="0"/>
                        <a:pt x="227" y="0"/>
                      </a:cubicBez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323232"/>
                    </a:solidFill>
                    <a:effectLst/>
                    <a:uLnTx/>
                    <a:uFillTx/>
                  </a:endParaRPr>
                </a:p>
              </p:txBody>
            </p:sp>
          </p:grpSp>
          <p:sp>
            <p:nvSpPr>
              <p:cNvPr id="76" name="Text Box 72"/>
              <p:cNvSpPr txBox="1">
                <a:spLocks noChangeArrowheads="1"/>
              </p:cNvSpPr>
              <p:nvPr/>
            </p:nvSpPr>
            <p:spPr bwMode="auto">
              <a:xfrm>
                <a:off x="5885024" y="4972620"/>
                <a:ext cx="280672" cy="15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900" b="0" i="0" u="none" strike="noStrike" kern="0" cap="none" spc="0" normalizeH="0" baseline="0" noProof="0">
                    <a:ln>
                      <a:noFill/>
                    </a:ln>
                    <a:solidFill>
                      <a:srgbClr val="323232"/>
                    </a:solidFill>
                    <a:effectLst/>
                    <a:uLnTx/>
                    <a:uFillTx/>
                    <a:latin typeface="Arial" pitchFamily="34" charset="0"/>
                    <a:ea typeface="ＭＳ Ｐゴシック" pitchFamily="34" charset="-128"/>
                  </a:rPr>
                  <a:t>Text</a:t>
                </a:r>
              </a:p>
            </p:txBody>
          </p:sp>
        </p:grpSp>
      </p:grpSp>
      <p:sp>
        <p:nvSpPr>
          <p:cNvPr id="79" name="AutoShape 4"/>
          <p:cNvSpPr>
            <a:spLocks noChangeArrowheads="1"/>
          </p:cNvSpPr>
          <p:nvPr/>
        </p:nvSpPr>
        <p:spPr bwMode="auto">
          <a:xfrm>
            <a:off x="986094" y="3080419"/>
            <a:ext cx="1126754" cy="1732879"/>
          </a:xfrm>
          <a:prstGeom prst="roundRect">
            <a:avLst>
              <a:gd name="adj" fmla="val 5546"/>
            </a:avLst>
          </a:prstGeom>
          <a:solidFill>
            <a:sysClr val="window" lastClr="FFFFFF">
              <a:lumMod val="95000"/>
            </a:sysClr>
          </a:solidFill>
          <a:ln w="12700">
            <a:solidFill>
              <a:srgbClr val="800000"/>
            </a:solidFill>
            <a:prstDash val="dash"/>
            <a:round/>
            <a:headEnd/>
            <a:tailEnd/>
          </a:ln>
          <a:effectLst>
            <a:outerShdw blurRad="63500" dist="38100" dir="2700000" algn="tl" rotWithShape="0">
              <a:srgbClr val="000000">
                <a:alpha val="39998"/>
              </a:srgbClr>
            </a:outerShdw>
          </a:effectLst>
        </p:spPr>
        <p:txBody>
          <a:bodyPr wrap="none" anchor="b" anchorCtr="1"/>
          <a:lstStyle/>
          <a:p>
            <a:pPr algn="r" fontAlgn="base">
              <a:spcBef>
                <a:spcPct val="0"/>
              </a:spcBef>
              <a:spcAft>
                <a:spcPct val="0"/>
              </a:spcAft>
              <a:defRPr/>
            </a:pPr>
            <a:endParaRPr lang="en-US" sz="1600" kern="0" dirty="0">
              <a:solidFill>
                <a:srgbClr val="7EAEDF"/>
              </a:solidFill>
              <a:ea typeface="MS PGothic"/>
              <a:cs typeface="MS PGothic"/>
            </a:endParaRPr>
          </a:p>
        </p:txBody>
      </p:sp>
      <p:sp>
        <p:nvSpPr>
          <p:cNvPr id="80" name="Rounded Rectangle 79"/>
          <p:cNvSpPr>
            <a:spLocks noChangeArrowheads="1"/>
          </p:cNvSpPr>
          <p:nvPr/>
        </p:nvSpPr>
        <p:spPr bwMode="auto">
          <a:xfrm>
            <a:off x="1056521" y="3637480"/>
            <a:ext cx="977900" cy="573519"/>
          </a:xfrm>
          <a:prstGeom prst="roundRect">
            <a:avLst>
              <a:gd name="adj" fmla="val 11935"/>
            </a:avLst>
          </a:prstGeom>
          <a:gradFill rotWithShape="0">
            <a:gsLst>
              <a:gs pos="0">
                <a:srgbClr val="CC0000"/>
              </a:gs>
              <a:gs pos="100000">
                <a:srgbClr val="990000"/>
              </a:gs>
            </a:gsLst>
            <a:lin ang="5400000"/>
          </a:gradFill>
          <a:ln w="28575">
            <a:solidFill>
              <a:sysClr val="window" lastClr="FFFFFF"/>
            </a:solidFill>
            <a:round/>
            <a:headEnd/>
            <a:tailEnd/>
          </a:ln>
          <a:effectLst>
            <a:outerShdw blurRad="63500" dist="38100" dir="2700000" algn="tl" rotWithShape="0">
              <a:srgbClr val="000000">
                <a:alpha val="39998"/>
              </a:srgbClr>
            </a:outerShdw>
          </a:effectLst>
        </p:spPr>
        <p:txBody>
          <a:bodyPr lIns="548640" tIns="91440" rIns="182880" bIns="91440" anchor="ctr"/>
          <a:lstStyle/>
          <a:p>
            <a:pPr eaLnBrk="0" fontAlgn="base" hangingPunct="0">
              <a:spcBef>
                <a:spcPct val="20000"/>
              </a:spcBef>
              <a:spcAft>
                <a:spcPct val="0"/>
              </a:spcAft>
              <a:buClr>
                <a:srgbClr val="000000"/>
              </a:buClr>
              <a:buSzPct val="100000"/>
              <a:defRPr/>
            </a:pPr>
            <a:endParaRPr lang="en-US" sz="1100" kern="0" dirty="0">
              <a:solidFill>
                <a:prstClr val="white"/>
              </a:solidFill>
              <a:effectLst>
                <a:outerShdw blurRad="38100" dist="38100" dir="2700000" algn="tl">
                  <a:srgbClr val="000000">
                    <a:alpha val="43137"/>
                  </a:srgbClr>
                </a:outerShdw>
              </a:effectLst>
              <a:cs typeface="Arial" charset="0"/>
            </a:endParaRPr>
          </a:p>
        </p:txBody>
      </p:sp>
      <p:sp>
        <p:nvSpPr>
          <p:cNvPr id="81" name="Rounded Rectangle 140"/>
          <p:cNvSpPr>
            <a:spLocks noChangeArrowheads="1"/>
          </p:cNvSpPr>
          <p:nvPr/>
        </p:nvSpPr>
        <p:spPr bwMode="auto">
          <a:xfrm>
            <a:off x="1087886" y="3683955"/>
            <a:ext cx="965065" cy="469468"/>
          </a:xfrm>
          <a:prstGeom prst="roundRect">
            <a:avLst>
              <a:gd name="adj" fmla="val 16667"/>
            </a:avLst>
          </a:prstGeom>
          <a:noFill/>
          <a:ln w="19050">
            <a:noFill/>
            <a:miter lim="800000"/>
            <a:headEnd/>
            <a:tailEnd/>
          </a:ln>
        </p:spPr>
        <p:txBody>
          <a:bodyPr wrap="none" anchor="ctr"/>
          <a:lstStyle/>
          <a:p>
            <a:pPr marL="0" marR="0" lvl="0" indent="0" algn="ctr" defTabSz="914400" eaLnBrk="1" fontAlgn="base" latinLnBrk="0" hangingPunct="1">
              <a:lnSpc>
                <a:spcPct val="80000"/>
              </a:lnSpc>
              <a:spcBef>
                <a:spcPct val="0"/>
              </a:spcBef>
              <a:spcAft>
                <a:spcPct val="0"/>
              </a:spcAft>
              <a:buClrTx/>
              <a:buSzTx/>
              <a:buFontTx/>
              <a:buNone/>
              <a:tabLst/>
              <a:defRPr/>
            </a:pPr>
            <a:r>
              <a:rPr kumimoji="0" lang="en-US" sz="1100" b="0" i="0" u="none" strike="noStrike" kern="0" cap="none" spc="0" normalizeH="0" baseline="0" noProof="0" dirty="0" smtClean="0">
                <a:ln>
                  <a:noFill/>
                </a:ln>
                <a:solidFill>
                  <a:prstClr val="white"/>
                </a:solidFill>
                <a:effectLst/>
                <a:uLnTx/>
                <a:uFillTx/>
              </a:rPr>
              <a:t>Proactive </a:t>
            </a:r>
          </a:p>
          <a:p>
            <a:pPr marL="0" marR="0" lvl="0" indent="0" algn="ctr" defTabSz="914400" eaLnBrk="1" fontAlgn="base" latinLnBrk="0" hangingPunct="1">
              <a:lnSpc>
                <a:spcPct val="80000"/>
              </a:lnSpc>
              <a:spcBef>
                <a:spcPct val="0"/>
              </a:spcBef>
              <a:spcAft>
                <a:spcPct val="0"/>
              </a:spcAft>
              <a:buClrTx/>
              <a:buSzTx/>
              <a:buFontTx/>
              <a:buNone/>
              <a:tabLst/>
              <a:defRPr/>
            </a:pPr>
            <a:r>
              <a:rPr kumimoji="0" lang="en-US" sz="1100" b="0" i="0" u="none" strike="noStrike" kern="0" cap="none" spc="0" normalizeH="0" baseline="0" noProof="0" dirty="0" smtClean="0">
                <a:ln>
                  <a:noFill/>
                </a:ln>
                <a:solidFill>
                  <a:prstClr val="white"/>
                </a:solidFill>
                <a:effectLst/>
                <a:uLnTx/>
                <a:uFillTx/>
              </a:rPr>
              <a:t>Outreach </a:t>
            </a:r>
          </a:p>
          <a:p>
            <a:pPr marL="0" marR="0" lvl="0" indent="0" algn="ctr" defTabSz="914400" eaLnBrk="1" fontAlgn="base" latinLnBrk="0" hangingPunct="1">
              <a:lnSpc>
                <a:spcPct val="80000"/>
              </a:lnSpc>
              <a:spcBef>
                <a:spcPct val="0"/>
              </a:spcBef>
              <a:spcAft>
                <a:spcPct val="0"/>
              </a:spcAft>
              <a:buClrTx/>
              <a:buSzTx/>
              <a:buFontTx/>
              <a:buNone/>
              <a:tabLst/>
              <a:defRPr/>
            </a:pPr>
            <a:r>
              <a:rPr kumimoji="0" lang="en-US" sz="1100" b="0" i="0" u="none" strike="noStrike" kern="0" cap="none" spc="0" normalizeH="0" baseline="0" noProof="0" dirty="0" smtClean="0">
                <a:ln>
                  <a:noFill/>
                </a:ln>
                <a:solidFill>
                  <a:prstClr val="white"/>
                </a:solidFill>
                <a:effectLst/>
                <a:uLnTx/>
                <a:uFillTx/>
              </a:rPr>
              <a:t>Manager</a:t>
            </a:r>
          </a:p>
        </p:txBody>
      </p:sp>
      <p:sp>
        <p:nvSpPr>
          <p:cNvPr id="82" name="Rounded Rectangle 81"/>
          <p:cNvSpPr>
            <a:spLocks noChangeArrowheads="1"/>
          </p:cNvSpPr>
          <p:nvPr/>
        </p:nvSpPr>
        <p:spPr bwMode="auto">
          <a:xfrm>
            <a:off x="1066385" y="3134110"/>
            <a:ext cx="977900" cy="440912"/>
          </a:xfrm>
          <a:prstGeom prst="roundRect">
            <a:avLst>
              <a:gd name="adj" fmla="val 11935"/>
            </a:avLst>
          </a:prstGeom>
          <a:gradFill rotWithShape="0">
            <a:gsLst>
              <a:gs pos="0">
                <a:srgbClr val="CC0000"/>
              </a:gs>
              <a:gs pos="100000">
                <a:srgbClr val="990000"/>
              </a:gs>
            </a:gsLst>
            <a:lin ang="5400000"/>
          </a:gradFill>
          <a:ln w="28575">
            <a:solidFill>
              <a:sysClr val="window" lastClr="FFFFFF"/>
            </a:solidFill>
            <a:round/>
            <a:headEnd/>
            <a:tailEnd/>
          </a:ln>
          <a:effectLst>
            <a:outerShdw blurRad="63500" dist="38100" dir="2700000" algn="tl" rotWithShape="0">
              <a:srgbClr val="000000">
                <a:alpha val="39998"/>
              </a:srgbClr>
            </a:outerShdw>
          </a:effectLst>
        </p:spPr>
        <p:txBody>
          <a:bodyPr lIns="548640" tIns="91440" rIns="182880" bIns="91440" anchor="ctr"/>
          <a:lstStyle/>
          <a:p>
            <a:pPr eaLnBrk="0" fontAlgn="base" hangingPunct="0">
              <a:spcBef>
                <a:spcPct val="20000"/>
              </a:spcBef>
              <a:spcAft>
                <a:spcPct val="0"/>
              </a:spcAft>
              <a:buClr>
                <a:srgbClr val="000000"/>
              </a:buClr>
              <a:buSzPct val="100000"/>
              <a:defRPr/>
            </a:pPr>
            <a:endParaRPr lang="en-US" sz="1100" kern="0" dirty="0">
              <a:solidFill>
                <a:prstClr val="white"/>
              </a:solidFill>
              <a:effectLst>
                <a:outerShdw blurRad="38100" dist="38100" dir="2700000" algn="tl">
                  <a:srgbClr val="000000">
                    <a:alpha val="43137"/>
                  </a:srgbClr>
                </a:outerShdw>
              </a:effectLst>
              <a:cs typeface="Arial" charset="0"/>
            </a:endParaRPr>
          </a:p>
        </p:txBody>
      </p:sp>
      <p:sp>
        <p:nvSpPr>
          <p:cNvPr id="83" name="Rounded Rectangle 140"/>
          <p:cNvSpPr>
            <a:spLocks noChangeArrowheads="1"/>
          </p:cNvSpPr>
          <p:nvPr/>
        </p:nvSpPr>
        <p:spPr bwMode="auto">
          <a:xfrm>
            <a:off x="1105988" y="3169839"/>
            <a:ext cx="965065" cy="360919"/>
          </a:xfrm>
          <a:prstGeom prst="roundRect">
            <a:avLst>
              <a:gd name="adj" fmla="val 16667"/>
            </a:avLst>
          </a:prstGeom>
          <a:noFill/>
          <a:ln w="19050">
            <a:noFill/>
            <a:miter lim="800000"/>
            <a:headEnd/>
            <a:tailEnd/>
          </a:ln>
        </p:spPr>
        <p:txBody>
          <a:bodyPr wrap="none" anchor="ctr"/>
          <a:lstStyle/>
          <a:p>
            <a:pPr marL="0" marR="0" lvl="0" indent="0" algn="ctr" defTabSz="914400" eaLnBrk="1" fontAlgn="base" latinLnBrk="0" hangingPunct="1">
              <a:lnSpc>
                <a:spcPct val="80000"/>
              </a:lnSpc>
              <a:spcBef>
                <a:spcPct val="0"/>
              </a:spcBef>
              <a:spcAft>
                <a:spcPct val="0"/>
              </a:spcAft>
              <a:buClrTx/>
              <a:buSzTx/>
              <a:buFontTx/>
              <a:buNone/>
              <a:tabLst/>
              <a:defRPr/>
            </a:pPr>
            <a:r>
              <a:rPr kumimoji="0" lang="en-US" sz="1100" b="0" i="0" u="none" strike="noStrike" kern="0" cap="none" spc="0" normalizeH="0" baseline="0" noProof="0" dirty="0" smtClean="0">
                <a:ln>
                  <a:noFill/>
                </a:ln>
                <a:solidFill>
                  <a:prstClr val="white"/>
                </a:solidFill>
                <a:effectLst/>
                <a:uLnTx/>
                <a:uFillTx/>
              </a:rPr>
              <a:t>Experience </a:t>
            </a:r>
          </a:p>
          <a:p>
            <a:pPr marL="0" marR="0" lvl="0" indent="0" algn="ctr" defTabSz="914400" eaLnBrk="1" fontAlgn="base" latinLnBrk="0" hangingPunct="1">
              <a:lnSpc>
                <a:spcPct val="80000"/>
              </a:lnSpc>
              <a:spcBef>
                <a:spcPct val="0"/>
              </a:spcBef>
              <a:spcAft>
                <a:spcPct val="0"/>
              </a:spcAft>
              <a:buClrTx/>
              <a:buSzTx/>
              <a:buFontTx/>
              <a:buNone/>
              <a:tabLst/>
              <a:defRPr/>
            </a:pPr>
            <a:r>
              <a:rPr kumimoji="0" lang="en-US" sz="1100" b="0" i="0" u="none" strike="noStrike" kern="0" cap="none" spc="0" normalizeH="0" baseline="0" noProof="0" dirty="0" smtClean="0">
                <a:ln>
                  <a:noFill/>
                </a:ln>
                <a:solidFill>
                  <a:prstClr val="white"/>
                </a:solidFill>
                <a:effectLst/>
                <a:uLnTx/>
                <a:uFillTx/>
              </a:rPr>
              <a:t>Portal </a:t>
            </a:r>
          </a:p>
        </p:txBody>
      </p:sp>
      <p:sp>
        <p:nvSpPr>
          <p:cNvPr id="84" name="Rounded Rectangle 140"/>
          <p:cNvSpPr>
            <a:spLocks noChangeArrowheads="1"/>
          </p:cNvSpPr>
          <p:nvPr/>
        </p:nvSpPr>
        <p:spPr bwMode="auto">
          <a:xfrm>
            <a:off x="1091160" y="4279563"/>
            <a:ext cx="965065" cy="469468"/>
          </a:xfrm>
          <a:prstGeom prst="rect">
            <a:avLst/>
          </a:prstGeom>
          <a:solidFill>
            <a:srgbClr val="C00000"/>
          </a:solidFill>
          <a:ln w="19050">
            <a:noFill/>
            <a:miter lim="800000"/>
            <a:headEnd/>
            <a:tailEnd/>
          </a:ln>
        </p:spPr>
        <p:txBody>
          <a:bodyPr wrap="square" anchor="ctr"/>
          <a:lstStyle/>
          <a:p>
            <a:pPr marL="0" marR="0" lvl="0" indent="0" algn="ctr" defTabSz="914400" eaLnBrk="1" fontAlgn="base" latinLnBrk="0" hangingPunct="1">
              <a:lnSpc>
                <a:spcPct val="80000"/>
              </a:lnSpc>
              <a:spcBef>
                <a:spcPct val="0"/>
              </a:spcBef>
              <a:spcAft>
                <a:spcPct val="0"/>
              </a:spcAft>
              <a:buClrTx/>
              <a:buSzTx/>
              <a:buFontTx/>
              <a:buNone/>
              <a:tabLst/>
              <a:defRPr/>
            </a:pPr>
            <a:r>
              <a:rPr kumimoji="0" lang="en-US" sz="1100" b="0" i="0" u="none" strike="noStrike" kern="0" cap="none" spc="0" normalizeH="0" baseline="0" noProof="0" dirty="0" smtClean="0">
                <a:ln>
                  <a:noFill/>
                </a:ln>
                <a:solidFill>
                  <a:prstClr val="white"/>
                </a:solidFill>
                <a:effectLst/>
                <a:uLnTx/>
                <a:uFillTx/>
              </a:rPr>
              <a:t>Proactive Notifications</a:t>
            </a:r>
          </a:p>
        </p:txBody>
      </p:sp>
      <p:grpSp>
        <p:nvGrpSpPr>
          <p:cNvPr id="85" name="Group 145"/>
          <p:cNvGrpSpPr>
            <a:grpSpLocks/>
          </p:cNvGrpSpPr>
          <p:nvPr/>
        </p:nvGrpSpPr>
        <p:grpSpPr bwMode="auto">
          <a:xfrm>
            <a:off x="399152" y="1772731"/>
            <a:ext cx="1096272" cy="731726"/>
            <a:chOff x="2586023" y="5337204"/>
            <a:chExt cx="1208427" cy="838200"/>
          </a:xfrm>
        </p:grpSpPr>
        <p:sp>
          <p:nvSpPr>
            <p:cNvPr id="86" name="Rounded Rectangle 85"/>
            <p:cNvSpPr>
              <a:spLocks noChangeArrowheads="1"/>
            </p:cNvSpPr>
            <p:nvPr/>
          </p:nvSpPr>
          <p:spPr bwMode="auto">
            <a:xfrm>
              <a:off x="2587647" y="5337204"/>
              <a:ext cx="1206803" cy="838200"/>
            </a:xfrm>
            <a:prstGeom prst="roundRect">
              <a:avLst>
                <a:gd name="adj" fmla="val 11935"/>
              </a:avLst>
            </a:prstGeom>
            <a:solidFill>
              <a:srgbClr val="A9A9A9"/>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lIns="548640" tIns="91440" rIns="182880" bIns="91440" anchor="ctr"/>
            <a:lstStyle/>
            <a:p>
              <a:pPr marL="0" marR="0" lvl="0" indent="0" defTabSz="914400" eaLnBrk="0" fontAlgn="auto" latinLnBrk="0" hangingPunct="0">
                <a:lnSpc>
                  <a:spcPct val="90000"/>
                </a:lnSpc>
                <a:spcBef>
                  <a:spcPct val="20000"/>
                </a:spcBef>
                <a:spcAft>
                  <a:spcPts val="0"/>
                </a:spcAft>
                <a:buClr>
                  <a:srgbClr val="000000"/>
                </a:buClr>
                <a:buSzPct val="100000"/>
                <a:buFontTx/>
                <a:buNone/>
                <a:tabLst/>
                <a:defRPr/>
              </a:pPr>
              <a:endParaRPr kumimoji="0" lang="en-US" sz="2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cs typeface="Arial" charset="0"/>
              </a:endParaRPr>
            </a:p>
          </p:txBody>
        </p:sp>
        <p:sp>
          <p:nvSpPr>
            <p:cNvPr id="87" name="Rounded Rectangle 140"/>
            <p:cNvSpPr>
              <a:spLocks noChangeArrowheads="1"/>
            </p:cNvSpPr>
            <p:nvPr/>
          </p:nvSpPr>
          <p:spPr bwMode="auto">
            <a:xfrm>
              <a:off x="2586023" y="5405127"/>
              <a:ext cx="1190634" cy="686129"/>
            </a:xfrm>
            <a:prstGeom prst="roundRect">
              <a:avLst>
                <a:gd name="adj" fmla="val 16667"/>
              </a:avLst>
            </a:prstGeom>
            <a:noFill/>
            <a:ln w="19050">
              <a:noFill/>
              <a:miter lim="800000"/>
              <a:headEnd/>
              <a:tailEnd/>
            </a:ln>
          </p:spPr>
          <p:txBody>
            <a:bodyPr wrap="none" anchor="ctr"/>
            <a:lstStyle/>
            <a:p>
              <a:pPr marL="0" marR="0" lvl="0" indent="0" algn="ctr" defTabSz="914400" eaLnBrk="1" fontAlgn="auto" latinLnBrk="0" hangingPunct="1">
                <a:lnSpc>
                  <a:spcPct val="8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white"/>
                </a:solidFill>
                <a:effectLst/>
                <a:uLnTx/>
                <a:uFillTx/>
              </a:endParaRPr>
            </a:p>
            <a:p>
              <a:pPr marL="0" marR="0" lvl="0" indent="0" algn="ctr" defTabSz="914400" eaLnBrk="1" fontAlgn="auto" latinLnBrk="0" hangingPunct="1">
                <a:lnSpc>
                  <a:spcPct val="8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white"/>
                </a:solidFill>
                <a:effectLst/>
                <a:uLnTx/>
                <a:uFillTx/>
              </a:endParaRPr>
            </a:p>
            <a:p>
              <a:pPr marL="0" marR="0" lvl="0" indent="0" algn="ctr" defTabSz="914400" eaLnBrk="1" fontAlgn="auto" latinLnBrk="0" hangingPunct="1">
                <a:lnSpc>
                  <a:spcPct val="8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white"/>
                </a:solidFill>
                <a:effectLst/>
                <a:uLnTx/>
                <a:uFillTx/>
              </a:endParaRPr>
            </a:p>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rPr>
                <a:t>Customer </a:t>
              </a:r>
            </a:p>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rPr>
                <a:t>Systems</a:t>
              </a:r>
            </a:p>
            <a:p>
              <a:pPr marL="0" marR="0" lvl="0" indent="0" algn="ctr" defTabSz="914400" eaLnBrk="1" fontAlgn="auto" latinLnBrk="0" hangingPunct="1">
                <a:lnSpc>
                  <a:spcPct val="8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white"/>
                </a:solidFill>
                <a:effectLst/>
                <a:uLnTx/>
                <a:uFillTx/>
              </a:endParaRPr>
            </a:p>
            <a:p>
              <a:pPr marL="0" marR="0" lvl="0" indent="0" algn="ctr" defTabSz="914400" eaLnBrk="1" fontAlgn="auto" latinLnBrk="0" hangingPunct="1">
                <a:lnSpc>
                  <a:spcPct val="8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white"/>
                </a:solidFill>
                <a:effectLst/>
                <a:uLnTx/>
                <a:uFillTx/>
              </a:endParaRPr>
            </a:p>
          </p:txBody>
        </p:sp>
      </p:grpSp>
      <p:cxnSp>
        <p:nvCxnSpPr>
          <p:cNvPr id="88" name="Straight Arrow Connector 18"/>
          <p:cNvCxnSpPr>
            <a:cxnSpLocks noChangeShapeType="1"/>
          </p:cNvCxnSpPr>
          <p:nvPr/>
        </p:nvCxnSpPr>
        <p:spPr bwMode="auto">
          <a:xfrm>
            <a:off x="589635" y="2537165"/>
            <a:ext cx="306773" cy="1017154"/>
          </a:xfrm>
          <a:prstGeom prst="straightConnector1">
            <a:avLst/>
          </a:prstGeom>
          <a:noFill/>
          <a:ln w="28575" cap="rnd">
            <a:solidFill>
              <a:srgbClr val="CC0000"/>
            </a:solidFill>
            <a:prstDash val="sysDot"/>
            <a:round/>
            <a:headEnd/>
            <a:tailEnd type="arrow" w="lg" len="sm"/>
          </a:ln>
        </p:spPr>
      </p:cxnSp>
      <p:cxnSp>
        <p:nvCxnSpPr>
          <p:cNvPr id="89" name="Straight Arrow Connector 140"/>
          <p:cNvCxnSpPr>
            <a:cxnSpLocks noChangeShapeType="1"/>
          </p:cNvCxnSpPr>
          <p:nvPr/>
        </p:nvCxnSpPr>
        <p:spPr bwMode="auto">
          <a:xfrm flipV="1">
            <a:off x="2122638" y="3169839"/>
            <a:ext cx="294068" cy="568797"/>
          </a:xfrm>
          <a:prstGeom prst="straightConnector1">
            <a:avLst/>
          </a:prstGeom>
          <a:noFill/>
          <a:ln w="28575" cap="rnd">
            <a:solidFill>
              <a:srgbClr val="CC0000"/>
            </a:solidFill>
            <a:prstDash val="sysDot"/>
            <a:round/>
            <a:headEnd/>
            <a:tailEnd type="arrow" w="lg" len="sm"/>
          </a:ln>
        </p:spPr>
      </p:cxnSp>
      <p:cxnSp>
        <p:nvCxnSpPr>
          <p:cNvPr id="90" name="Straight Arrow Connector 140"/>
          <p:cNvCxnSpPr>
            <a:cxnSpLocks noChangeShapeType="1"/>
          </p:cNvCxnSpPr>
          <p:nvPr/>
        </p:nvCxnSpPr>
        <p:spPr bwMode="auto">
          <a:xfrm>
            <a:off x="2112848" y="4051931"/>
            <a:ext cx="315773" cy="462366"/>
          </a:xfrm>
          <a:prstGeom prst="straightConnector1">
            <a:avLst/>
          </a:prstGeom>
          <a:noFill/>
          <a:ln w="28575" cap="rnd">
            <a:solidFill>
              <a:srgbClr val="CC0000"/>
            </a:solidFill>
            <a:prstDash val="sysDot"/>
            <a:round/>
            <a:headEnd/>
            <a:tailEnd type="arrow" w="lg" len="sm"/>
          </a:ln>
        </p:spPr>
      </p:cxnSp>
      <p:grpSp>
        <p:nvGrpSpPr>
          <p:cNvPr id="91" name="Group 145"/>
          <p:cNvGrpSpPr>
            <a:grpSpLocks/>
          </p:cNvGrpSpPr>
          <p:nvPr/>
        </p:nvGrpSpPr>
        <p:grpSpPr bwMode="auto">
          <a:xfrm>
            <a:off x="320354" y="5097091"/>
            <a:ext cx="995363" cy="603250"/>
            <a:chOff x="2586023" y="5337204"/>
            <a:chExt cx="1208427" cy="838200"/>
          </a:xfrm>
        </p:grpSpPr>
        <p:sp>
          <p:nvSpPr>
            <p:cNvPr id="92" name="Rounded Rectangle 91"/>
            <p:cNvSpPr>
              <a:spLocks noChangeArrowheads="1"/>
            </p:cNvSpPr>
            <p:nvPr/>
          </p:nvSpPr>
          <p:spPr bwMode="auto">
            <a:xfrm>
              <a:off x="2587951" y="5337204"/>
              <a:ext cx="1206499" cy="838200"/>
            </a:xfrm>
            <a:prstGeom prst="roundRect">
              <a:avLst>
                <a:gd name="adj" fmla="val 11935"/>
              </a:avLst>
            </a:prstGeom>
            <a:solidFill>
              <a:srgbClr val="A9A9A9"/>
            </a:solidFill>
            <a:ln w="38100" cap="flat" cmpd="sng" algn="ctr">
              <a:solidFill>
                <a:sysClr val="window" lastClr="FFFFFF"/>
              </a:solidFill>
              <a:prstDash val="solid"/>
              <a:headEnd/>
              <a:tailEnd/>
            </a:ln>
            <a:effectLst>
              <a:outerShdw blurRad="40000" dist="20000" dir="5400000" rotWithShape="0">
                <a:srgbClr val="000000">
                  <a:alpha val="38000"/>
                </a:srgbClr>
              </a:outerShdw>
            </a:effectLst>
          </p:spPr>
          <p:txBody>
            <a:bodyPr lIns="548640" tIns="91440" rIns="182880" bIns="91440" anchor="ctr"/>
            <a:lstStyle/>
            <a:p>
              <a:pPr marL="0" marR="0" lvl="0" indent="0" defTabSz="914400" eaLnBrk="0" fontAlgn="auto" latinLnBrk="0" hangingPunct="0">
                <a:lnSpc>
                  <a:spcPct val="90000"/>
                </a:lnSpc>
                <a:spcBef>
                  <a:spcPct val="20000"/>
                </a:spcBef>
                <a:spcAft>
                  <a:spcPts val="0"/>
                </a:spcAft>
                <a:buClr>
                  <a:srgbClr val="000000"/>
                </a:buClr>
                <a:buSzPct val="100000"/>
                <a:buFontTx/>
                <a:buNone/>
                <a:tabLst/>
                <a:defRPr/>
              </a:pPr>
              <a:endParaRPr kumimoji="0" lang="en-US" sz="2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a:cs typeface="Arial" charset="0"/>
              </a:endParaRPr>
            </a:p>
          </p:txBody>
        </p:sp>
        <p:sp>
          <p:nvSpPr>
            <p:cNvPr id="93" name="Rounded Rectangle 140"/>
            <p:cNvSpPr>
              <a:spLocks noChangeArrowheads="1"/>
            </p:cNvSpPr>
            <p:nvPr/>
          </p:nvSpPr>
          <p:spPr bwMode="auto">
            <a:xfrm>
              <a:off x="2586023" y="5405127"/>
              <a:ext cx="1190634" cy="686129"/>
            </a:xfrm>
            <a:prstGeom prst="roundRect">
              <a:avLst>
                <a:gd name="adj" fmla="val 16667"/>
              </a:avLst>
            </a:prstGeom>
            <a:noFill/>
            <a:ln w="19050">
              <a:noFill/>
              <a:miter lim="800000"/>
              <a:headEnd/>
              <a:tailEnd/>
            </a:ln>
          </p:spPr>
          <p:txBody>
            <a:bodyPr wrap="none" anchor="ct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smtClean="0">
                  <a:ln>
                    <a:noFill/>
                  </a:ln>
                  <a:solidFill>
                    <a:prstClr val="white"/>
                  </a:solidFill>
                  <a:effectLst/>
                  <a:uLnTx/>
                  <a:uFillTx/>
                </a:rPr>
                <a:t>Reports</a:t>
              </a:r>
            </a:p>
          </p:txBody>
        </p:sp>
      </p:grpSp>
      <p:cxnSp>
        <p:nvCxnSpPr>
          <p:cNvPr id="94" name="Straight Arrow Connector 30"/>
          <p:cNvCxnSpPr>
            <a:cxnSpLocks noChangeShapeType="1"/>
          </p:cNvCxnSpPr>
          <p:nvPr/>
        </p:nvCxnSpPr>
        <p:spPr bwMode="auto">
          <a:xfrm flipH="1">
            <a:off x="589635" y="4412942"/>
            <a:ext cx="362088" cy="625110"/>
          </a:xfrm>
          <a:prstGeom prst="straightConnector1">
            <a:avLst/>
          </a:prstGeom>
          <a:noFill/>
          <a:ln w="28575" cap="rnd">
            <a:solidFill>
              <a:srgbClr val="CC0000"/>
            </a:solidFill>
            <a:prstDash val="sysDot"/>
            <a:round/>
            <a:headEnd/>
            <a:tailEnd type="arrow" w="lg" len="sm"/>
          </a:ln>
        </p:spPr>
      </p:cxnSp>
      <p:pic>
        <p:nvPicPr>
          <p:cNvPr id="4915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0486" t="12037" r="36379" b="48638"/>
          <a:stretch/>
        </p:blipFill>
        <p:spPr bwMode="auto">
          <a:xfrm>
            <a:off x="2922917" y="1854200"/>
            <a:ext cx="5476058" cy="3039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82284-Scripted Conversation - Interactive Appointment Reminder.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356146" y="3379155"/>
            <a:ext cx="609600" cy="609600"/>
          </a:xfrm>
          <a:prstGeom prst="rect">
            <a:avLst/>
          </a:prstGeom>
        </p:spPr>
      </p:pic>
      <p:sp>
        <p:nvSpPr>
          <p:cNvPr id="6" name="TextBox 5"/>
          <p:cNvSpPr txBox="1"/>
          <p:nvPr/>
        </p:nvSpPr>
        <p:spPr>
          <a:xfrm>
            <a:off x="4272340" y="4247456"/>
            <a:ext cx="2777211" cy="646331"/>
          </a:xfrm>
          <a:prstGeom prst="rect">
            <a:avLst/>
          </a:prstGeom>
          <a:noFill/>
        </p:spPr>
        <p:txBody>
          <a:bodyPr wrap="square" rtlCol="0">
            <a:spAutoFit/>
          </a:bodyPr>
          <a:lstStyle/>
          <a:p>
            <a:pPr algn="ctr" fontAlgn="base">
              <a:spcBef>
                <a:spcPct val="0"/>
              </a:spcBef>
              <a:spcAft>
                <a:spcPct val="0"/>
              </a:spcAft>
            </a:pPr>
            <a:r>
              <a:rPr lang="en-US" dirty="0" smtClean="0">
                <a:solidFill>
                  <a:srgbClr val="FFC000"/>
                </a:solidFill>
                <a:effectLst>
                  <a:outerShdw blurRad="38100" dist="38100" dir="2700000" algn="tl">
                    <a:srgbClr val="000000">
                      <a:alpha val="43137"/>
                    </a:srgbClr>
                  </a:outerShdw>
                </a:effectLst>
              </a:rPr>
              <a:t>Click here</a:t>
            </a:r>
          </a:p>
          <a:p>
            <a:pPr algn="ctr" fontAlgn="base">
              <a:spcBef>
                <a:spcPct val="0"/>
              </a:spcBef>
              <a:spcAft>
                <a:spcPct val="0"/>
              </a:spcAft>
            </a:pPr>
            <a:r>
              <a:rPr lang="en-US" dirty="0" smtClean="0">
                <a:solidFill>
                  <a:srgbClr val="FFC000"/>
                </a:solidFill>
                <a:effectLst>
                  <a:outerShdw blurRad="38100" dist="38100" dir="2700000" algn="tl">
                    <a:srgbClr val="000000">
                      <a:alpha val="43137"/>
                    </a:srgbClr>
                  </a:outerShdw>
                </a:effectLst>
              </a:rPr>
              <a:t> for audio demo</a:t>
            </a:r>
            <a:endParaRPr lang="en-US" dirty="0">
              <a:solidFill>
                <a:srgbClr val="FFC000"/>
              </a:solidFill>
              <a:effectLst>
                <a:outerShdw blurRad="38100" dist="38100" dir="2700000" algn="tl">
                  <a:srgbClr val="000000">
                    <a:alpha val="43137"/>
                  </a:srgbClr>
                </a:outerShdw>
              </a:effectLst>
            </a:endParaRPr>
          </a:p>
        </p:txBody>
      </p:sp>
      <p:pic>
        <p:nvPicPr>
          <p:cNvPr id="49155"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l="39441" t="22511" r="35426" b="54978"/>
          <a:stretch/>
        </p:blipFill>
        <p:spPr bwMode="auto">
          <a:xfrm>
            <a:off x="2285264" y="4570621"/>
            <a:ext cx="2344404" cy="1574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8" name="TextBox 97"/>
          <p:cNvSpPr txBox="1"/>
          <p:nvPr/>
        </p:nvSpPr>
        <p:spPr>
          <a:xfrm>
            <a:off x="4785132" y="5083724"/>
            <a:ext cx="6040398" cy="914400"/>
          </a:xfrm>
          <a:prstGeom prst="rect">
            <a:avLst/>
          </a:prstGeom>
          <a:noFill/>
        </p:spPr>
        <p:txBody>
          <a:bodyPr wrap="square" rtlCol="0">
            <a:noAutofit/>
          </a:bodyPr>
          <a:lstStyle/>
          <a:p>
            <a:pPr>
              <a:lnSpc>
                <a:spcPct val="90000"/>
              </a:lnSpc>
            </a:pP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Intelligent. Proactive. </a:t>
            </a:r>
          </a:p>
          <a:p>
            <a:pPr>
              <a:lnSpc>
                <a:spcPct val="90000"/>
              </a:lnSpc>
            </a:pPr>
            <a:r>
              <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Improve Scheduling Efficiency</a:t>
            </a:r>
          </a:p>
          <a:p>
            <a:pPr>
              <a:lnSpc>
                <a:spcPct val="90000"/>
              </a:lnSpc>
            </a:pPr>
            <a:r>
              <a:rPr lang="en-US"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Deliver Better Patient Care</a:t>
            </a:r>
          </a:p>
          <a:p>
            <a:pPr>
              <a:lnSpc>
                <a:spcPct val="90000"/>
              </a:lnSpc>
            </a:pPr>
            <a:endParaRPr lang="en-US"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206381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1000"/>
                                        <p:tgtEl>
                                          <p:spTgt spid="79"/>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1000"/>
                                        <p:tgtEl>
                                          <p:spTgt spid="80"/>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81"/>
                                        </p:tgtEl>
                                        <p:attrNameLst>
                                          <p:attrName>style.visibility</p:attrName>
                                        </p:attrNameLst>
                                      </p:cBhvr>
                                      <p:to>
                                        <p:strVal val="visible"/>
                                      </p:to>
                                    </p:set>
                                    <p:animEffect transition="in" filter="fade">
                                      <p:cBhvr>
                                        <p:cTn id="16" dur="1000"/>
                                        <p:tgtEl>
                                          <p:spTgt spid="81"/>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1000"/>
                                        <p:tgtEl>
                                          <p:spTgt spid="83"/>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84"/>
                                        </p:tgtEl>
                                        <p:attrNameLst>
                                          <p:attrName>style.visibility</p:attrName>
                                        </p:attrNameLst>
                                      </p:cBhvr>
                                      <p:to>
                                        <p:strVal val="visible"/>
                                      </p:to>
                                    </p:set>
                                    <p:animEffect transition="in" filter="fade">
                                      <p:cBhvr>
                                        <p:cTn id="25" dur="1000"/>
                                        <p:tgtEl>
                                          <p:spTgt spid="84"/>
                                        </p:tgtEl>
                                      </p:cBhvr>
                                    </p:animEffect>
                                  </p:childTnLst>
                                </p:cTn>
                              </p:par>
                              <p:par>
                                <p:cTn id="26" presetID="10" presetClass="entr" presetSubtype="0" fill="hold" nodeType="withEffect">
                                  <p:stCondLst>
                                    <p:cond delay="1000"/>
                                  </p:stCondLst>
                                  <p:childTnLst>
                                    <p:set>
                                      <p:cBhvr>
                                        <p:cTn id="27" dur="1" fill="hold">
                                          <p:stCondLst>
                                            <p:cond delay="0"/>
                                          </p:stCondLst>
                                        </p:cTn>
                                        <p:tgtEl>
                                          <p:spTgt spid="88"/>
                                        </p:tgtEl>
                                        <p:attrNameLst>
                                          <p:attrName>style.visibility</p:attrName>
                                        </p:attrNameLst>
                                      </p:cBhvr>
                                      <p:to>
                                        <p:strVal val="visible"/>
                                      </p:to>
                                    </p:set>
                                    <p:animEffect transition="in" filter="fade">
                                      <p:cBhvr>
                                        <p:cTn id="28" dur="1000"/>
                                        <p:tgtEl>
                                          <p:spTgt spid="88"/>
                                        </p:tgtEl>
                                      </p:cBhvr>
                                    </p:animEffect>
                                  </p:childTnLst>
                                </p:cTn>
                              </p:par>
                              <p:par>
                                <p:cTn id="29" presetID="10" presetClass="entr" presetSubtype="0" fill="hold" nodeType="withEffect">
                                  <p:stCondLst>
                                    <p:cond delay="1500"/>
                                  </p:stCondLst>
                                  <p:childTnLst>
                                    <p:set>
                                      <p:cBhvr>
                                        <p:cTn id="30" dur="1" fill="hold">
                                          <p:stCondLst>
                                            <p:cond delay="0"/>
                                          </p:stCondLst>
                                        </p:cTn>
                                        <p:tgtEl>
                                          <p:spTgt spid="89"/>
                                        </p:tgtEl>
                                        <p:attrNameLst>
                                          <p:attrName>style.visibility</p:attrName>
                                        </p:attrNameLst>
                                      </p:cBhvr>
                                      <p:to>
                                        <p:strVal val="visible"/>
                                      </p:to>
                                    </p:set>
                                    <p:animEffect transition="in" filter="fade">
                                      <p:cBhvr>
                                        <p:cTn id="31" dur="1000"/>
                                        <p:tgtEl>
                                          <p:spTgt spid="89"/>
                                        </p:tgtEl>
                                      </p:cBhvr>
                                    </p:animEffect>
                                  </p:childTnLst>
                                </p:cTn>
                              </p:par>
                              <p:par>
                                <p:cTn id="32" presetID="10" presetClass="entr" presetSubtype="0" fill="hold" nodeType="withEffect">
                                  <p:stCondLst>
                                    <p:cond delay="150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1000"/>
                                        <p:tgtEl>
                                          <p:spTgt spid="52"/>
                                        </p:tgtEl>
                                      </p:cBhvr>
                                    </p:animEffect>
                                  </p:childTnLst>
                                </p:cTn>
                              </p:par>
                              <p:par>
                                <p:cTn id="35" presetID="10" presetClass="entr" presetSubtype="0" fill="hold" nodeType="withEffect">
                                  <p:stCondLst>
                                    <p:cond delay="150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1000"/>
                                        <p:tgtEl>
                                          <p:spTgt spid="67"/>
                                        </p:tgtEl>
                                      </p:cBhvr>
                                    </p:animEffect>
                                  </p:childTnLst>
                                </p:cTn>
                              </p:par>
                              <p:par>
                                <p:cTn id="38" presetID="10" presetClass="entr" presetSubtype="0" fill="hold" nodeType="withEffect">
                                  <p:stCondLst>
                                    <p:cond delay="1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1000"/>
                                        <p:tgtEl>
                                          <p:spTgt spid="72"/>
                                        </p:tgtEl>
                                      </p:cBhvr>
                                    </p:animEffect>
                                  </p:childTnLst>
                                </p:cTn>
                              </p:par>
                              <p:par>
                                <p:cTn id="41" presetID="10" presetClass="entr" presetSubtype="0" fill="hold" nodeType="withEffect">
                                  <p:stCondLst>
                                    <p:cond delay="150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1000"/>
                                        <p:tgtEl>
                                          <p:spTgt spid="57"/>
                                        </p:tgtEl>
                                      </p:cBhvr>
                                    </p:animEffect>
                                  </p:childTnLst>
                                </p:cTn>
                              </p:par>
                              <p:par>
                                <p:cTn id="44" presetID="10" presetClass="entr" presetSubtype="0" fill="hold" nodeType="withEffect">
                                  <p:stCondLst>
                                    <p:cond delay="2000"/>
                                  </p:stCondLst>
                                  <p:childTnLst>
                                    <p:set>
                                      <p:cBhvr>
                                        <p:cTn id="45" dur="1" fill="hold">
                                          <p:stCondLst>
                                            <p:cond delay="0"/>
                                          </p:stCondLst>
                                        </p:cTn>
                                        <p:tgtEl>
                                          <p:spTgt spid="90"/>
                                        </p:tgtEl>
                                        <p:attrNameLst>
                                          <p:attrName>style.visibility</p:attrName>
                                        </p:attrNameLst>
                                      </p:cBhvr>
                                      <p:to>
                                        <p:strVal val="visible"/>
                                      </p:to>
                                    </p:set>
                                    <p:animEffect transition="in" filter="fade">
                                      <p:cBhvr>
                                        <p:cTn id="46" dur="1000"/>
                                        <p:tgtEl>
                                          <p:spTgt spid="90"/>
                                        </p:tgtEl>
                                      </p:cBhvr>
                                    </p:animEffect>
                                  </p:childTnLst>
                                </p:cTn>
                              </p:par>
                              <p:par>
                                <p:cTn id="47" presetID="10" presetClass="entr" presetSubtype="0" fill="hold" nodeType="withEffect">
                                  <p:stCondLst>
                                    <p:cond delay="2000"/>
                                  </p:stCondLst>
                                  <p:childTnLst>
                                    <p:set>
                                      <p:cBhvr>
                                        <p:cTn id="48" dur="1" fill="hold">
                                          <p:stCondLst>
                                            <p:cond delay="0"/>
                                          </p:stCondLst>
                                        </p:cTn>
                                        <p:tgtEl>
                                          <p:spTgt spid="49155"/>
                                        </p:tgtEl>
                                        <p:attrNameLst>
                                          <p:attrName>style.visibility</p:attrName>
                                        </p:attrNameLst>
                                      </p:cBhvr>
                                      <p:to>
                                        <p:strVal val="visible"/>
                                      </p:to>
                                    </p:set>
                                    <p:animEffect transition="in" filter="fade">
                                      <p:cBhvr>
                                        <p:cTn id="49" dur="500"/>
                                        <p:tgtEl>
                                          <p:spTgt spid="49155"/>
                                        </p:tgtEl>
                                      </p:cBhvr>
                                    </p:animEffect>
                                  </p:childTnLst>
                                </p:cTn>
                              </p:par>
                              <p:par>
                                <p:cTn id="50" presetID="10" presetClass="entr" presetSubtype="0" fill="hold" nodeType="withEffect">
                                  <p:stCondLst>
                                    <p:cond delay="2500"/>
                                  </p:stCondLst>
                                  <p:childTnLst>
                                    <p:set>
                                      <p:cBhvr>
                                        <p:cTn id="51" dur="1" fill="hold">
                                          <p:stCondLst>
                                            <p:cond delay="0"/>
                                          </p:stCondLst>
                                        </p:cTn>
                                        <p:tgtEl>
                                          <p:spTgt spid="94"/>
                                        </p:tgtEl>
                                        <p:attrNameLst>
                                          <p:attrName>style.visibility</p:attrName>
                                        </p:attrNameLst>
                                      </p:cBhvr>
                                      <p:to>
                                        <p:strVal val="visible"/>
                                      </p:to>
                                    </p:set>
                                    <p:animEffect transition="in" filter="fade">
                                      <p:cBhvr>
                                        <p:cTn id="52" dur="1000"/>
                                        <p:tgtEl>
                                          <p:spTgt spid="94"/>
                                        </p:tgtEl>
                                      </p:cBhvr>
                                    </p:animEffect>
                                  </p:childTnLst>
                                </p:cTn>
                              </p:par>
                              <p:par>
                                <p:cTn id="53" presetID="10" presetClass="entr" presetSubtype="0" fill="hold" nodeType="withEffect">
                                  <p:stCondLst>
                                    <p:cond delay="2500"/>
                                  </p:stCondLst>
                                  <p:childTnLst>
                                    <p:set>
                                      <p:cBhvr>
                                        <p:cTn id="54" dur="1" fill="hold">
                                          <p:stCondLst>
                                            <p:cond delay="0"/>
                                          </p:stCondLst>
                                        </p:cTn>
                                        <p:tgtEl>
                                          <p:spTgt spid="91"/>
                                        </p:tgtEl>
                                        <p:attrNameLst>
                                          <p:attrName>style.visibility</p:attrName>
                                        </p:attrNameLst>
                                      </p:cBhvr>
                                      <p:to>
                                        <p:strVal val="visible"/>
                                      </p:to>
                                    </p:set>
                                    <p:animEffect transition="in" filter="fade">
                                      <p:cBhvr>
                                        <p:cTn id="55" dur="1000"/>
                                        <p:tgtEl>
                                          <p:spTgt spid="9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63865" fill="hold"/>
                                        <p:tgtEl>
                                          <p:spTgt spid="5"/>
                                        </p:tgtEl>
                                      </p:cBhvr>
                                    </p:cmd>
                                  </p:childTnLst>
                                </p:cTn>
                              </p:par>
                            </p:childTnLst>
                          </p:cTn>
                        </p:par>
                      </p:childTnLst>
                    </p:cTn>
                  </p:par>
                </p:childTnLst>
              </p:cTn>
              <p:nextCondLst>
                <p:cond evt="onClick" delay="0">
                  <p:tgtEl>
                    <p:spTgt spid="5"/>
                  </p:tgtEl>
                </p:cond>
              </p:nextCondLst>
            </p:seq>
            <p:audio>
              <p:cMediaNode vol="80000">
                <p:cTn id="65" fill="hold" display="0">
                  <p:stCondLst>
                    <p:cond delay="indefinite"/>
                  </p:stCondLst>
                  <p:endCondLst>
                    <p:cond evt="onStopAudio" delay="0">
                      <p:tgtEl>
                        <p:sldTgt/>
                      </p:tgtEl>
                    </p:cond>
                  </p:endCondLst>
                </p:cTn>
                <p:tgtEl>
                  <p:spTgt spid="5"/>
                </p:tgtEl>
              </p:cMediaNode>
            </p:audio>
          </p:childTnLst>
        </p:cTn>
      </p:par>
    </p:tnLst>
    <p:bldLst>
      <p:bldP spid="79" grpId="0" animBg="1"/>
      <p:bldP spid="80" grpId="0" animBg="1"/>
      <p:bldP spid="81" grpId="0"/>
      <p:bldP spid="82" grpId="0" animBg="1"/>
      <p:bldP spid="83" grpId="0"/>
      <p:bldP spid="84" grpId="0" animBg="1"/>
      <p:bldP spid="9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6" name="Title 3"/>
          <p:cNvSpPr>
            <a:spLocks noGrp="1"/>
          </p:cNvSpPr>
          <p:nvPr>
            <p:ph type="title"/>
          </p:nvPr>
        </p:nvSpPr>
        <p:spPr>
          <a:xfrm>
            <a:off x="305344" y="434715"/>
            <a:ext cx="8229600" cy="838200"/>
          </a:xfrm>
        </p:spPr>
        <p:txBody>
          <a:bodyPr anchor="ctr"/>
          <a:lstStyle/>
          <a:p>
            <a:r>
              <a:rPr lang="en-US" altLang="ko-KR" dirty="0" smtClean="0"/>
              <a:t>Proactive </a:t>
            </a:r>
            <a:r>
              <a:rPr lang="en-US" altLang="ko-KR" dirty="0"/>
              <a:t>Outreach </a:t>
            </a:r>
            <a:r>
              <a:rPr lang="en-US" altLang="ko-KR" dirty="0" smtClean="0"/>
              <a:t>Manager</a:t>
            </a:r>
            <a:br>
              <a:rPr lang="en-US" altLang="ko-KR" dirty="0" smtClean="0"/>
            </a:br>
            <a:r>
              <a:rPr lang="en-US" altLang="ko-KR" sz="2400" dirty="0" smtClean="0">
                <a:solidFill>
                  <a:srgbClr val="C00000"/>
                </a:solidFill>
              </a:rPr>
              <a:t>Overview</a:t>
            </a:r>
            <a:endParaRPr lang="en-US" altLang="ko-KR" sz="2400" dirty="0">
              <a:solidFill>
                <a:srgbClr val="C00000"/>
              </a:solidFill>
            </a:endParaRPr>
          </a:p>
        </p:txBody>
      </p:sp>
      <p:sp>
        <p:nvSpPr>
          <p:cNvPr id="13" name="Content Placeholder 12"/>
          <p:cNvSpPr>
            <a:spLocks noGrp="1"/>
          </p:cNvSpPr>
          <p:nvPr>
            <p:ph idx="1"/>
          </p:nvPr>
        </p:nvSpPr>
        <p:spPr>
          <a:xfrm>
            <a:off x="322289" y="1319493"/>
            <a:ext cx="5228673" cy="5435683"/>
          </a:xfrm>
        </p:spPr>
        <p:txBody>
          <a:bodyPr>
            <a:noAutofit/>
          </a:bodyPr>
          <a:lstStyle/>
          <a:p>
            <a:pPr marL="0" indent="0">
              <a:lnSpc>
                <a:spcPct val="100000"/>
              </a:lnSpc>
              <a:spcBef>
                <a:spcPts val="600"/>
              </a:spcBef>
              <a:buNone/>
            </a:pPr>
            <a:r>
              <a:rPr lang="en-US" altLang="ko-KR" sz="1600" b="1" dirty="0">
                <a:solidFill>
                  <a:srgbClr val="C00000"/>
                </a:solidFill>
              </a:rPr>
              <a:t>What is it?</a:t>
            </a:r>
          </a:p>
          <a:p>
            <a:pPr marL="365125" lvl="0" indent="-192088">
              <a:lnSpc>
                <a:spcPct val="100000"/>
              </a:lnSpc>
              <a:spcBef>
                <a:spcPts val="300"/>
              </a:spcBef>
            </a:pPr>
            <a:r>
              <a:rPr lang="en-US" sz="1350" dirty="0" smtClean="0"/>
              <a:t>A complete solution to create and manage all outbound communications, including agent-based Preview, Progressive &amp; Predictive dialing and agent-less communications through multiple channels</a:t>
            </a:r>
            <a:endParaRPr lang="en-US" sz="1350" dirty="0"/>
          </a:p>
          <a:p>
            <a:pPr marL="0" lvl="0" indent="0">
              <a:lnSpc>
                <a:spcPct val="100000"/>
              </a:lnSpc>
              <a:spcBef>
                <a:spcPts val="600"/>
              </a:spcBef>
              <a:buNone/>
            </a:pPr>
            <a:r>
              <a:rPr lang="en-US" altLang="ko-KR" sz="1600" b="1" dirty="0">
                <a:solidFill>
                  <a:srgbClr val="CC0000"/>
                </a:solidFill>
              </a:rPr>
              <a:t>Why does it matter?</a:t>
            </a:r>
          </a:p>
          <a:p>
            <a:pPr marL="365125" lvl="0" indent="-192088">
              <a:lnSpc>
                <a:spcPct val="100000"/>
              </a:lnSpc>
              <a:spcBef>
                <a:spcPts val="300"/>
              </a:spcBef>
            </a:pPr>
            <a:r>
              <a:rPr lang="en-US" sz="1350" dirty="0"/>
              <a:t>Enables organizations to proactively reach out to customers with </a:t>
            </a:r>
            <a:r>
              <a:rPr lang="en-US" sz="1350" dirty="0" smtClean="0"/>
              <a:t>right </a:t>
            </a:r>
            <a:r>
              <a:rPr lang="en-US" sz="1350" dirty="0"/>
              <a:t>information at </a:t>
            </a:r>
            <a:r>
              <a:rPr lang="en-US" sz="1350" dirty="0" smtClean="0"/>
              <a:t>right time &amp; at lowest possible costs</a:t>
            </a:r>
          </a:p>
          <a:p>
            <a:pPr marL="365125" lvl="0" indent="-192088">
              <a:lnSpc>
                <a:spcPct val="100000"/>
              </a:lnSpc>
              <a:spcBef>
                <a:spcPts val="300"/>
              </a:spcBef>
            </a:pPr>
            <a:r>
              <a:rPr lang="en-US" sz="1350" dirty="0" smtClean="0"/>
              <a:t>Improves customer satisfaction and inbound call volume management. Increases collections revenue.</a:t>
            </a:r>
          </a:p>
          <a:p>
            <a:pPr marL="0" lvl="0" indent="0">
              <a:lnSpc>
                <a:spcPct val="100000"/>
              </a:lnSpc>
              <a:spcBef>
                <a:spcPts val="600"/>
              </a:spcBef>
              <a:buNone/>
            </a:pPr>
            <a:r>
              <a:rPr lang="en-US" altLang="ko-KR" sz="1600" b="1" dirty="0" smtClean="0">
                <a:solidFill>
                  <a:srgbClr val="C00000"/>
                </a:solidFill>
              </a:rPr>
              <a:t>How does it work?</a:t>
            </a:r>
          </a:p>
          <a:p>
            <a:pPr marL="365125" indent="-192088">
              <a:lnSpc>
                <a:spcPct val="100000"/>
              </a:lnSpc>
              <a:spcBef>
                <a:spcPts val="300"/>
              </a:spcBef>
            </a:pPr>
            <a:r>
              <a:rPr lang="en-US" sz="1350" dirty="0" smtClean="0"/>
              <a:t>Run </a:t>
            </a:r>
            <a:r>
              <a:rPr lang="en-US" sz="1350" dirty="0"/>
              <a:t>with Avaya Aura® Experience </a:t>
            </a:r>
            <a:r>
              <a:rPr lang="en-US" sz="1350" dirty="0" smtClean="0"/>
              <a:t>Portal </a:t>
            </a:r>
            <a:r>
              <a:rPr lang="en-US" sz="1350" dirty="0"/>
              <a:t>to manage inbound as well as outbound</a:t>
            </a:r>
          </a:p>
          <a:p>
            <a:pPr marL="365125" indent="-192088">
              <a:lnSpc>
                <a:spcPct val="100000"/>
              </a:lnSpc>
              <a:spcBef>
                <a:spcPts val="300"/>
              </a:spcBef>
            </a:pPr>
            <a:r>
              <a:rPr lang="en-US" sz="1350" dirty="0"/>
              <a:t>Deploy with </a:t>
            </a:r>
            <a:r>
              <a:rPr lang="en-US" sz="1350" dirty="0" smtClean="0"/>
              <a:t>Avaya Call Center Elite and Avaya </a:t>
            </a:r>
            <a:r>
              <a:rPr lang="en-US" sz="1350" dirty="0"/>
              <a:t>Aura® </a:t>
            </a:r>
            <a:r>
              <a:rPr lang="en-US" sz="1350" dirty="0" smtClean="0"/>
              <a:t>Contact Center</a:t>
            </a:r>
          </a:p>
          <a:p>
            <a:pPr marL="365125" indent="-192088">
              <a:lnSpc>
                <a:spcPct val="100000"/>
              </a:lnSpc>
              <a:spcBef>
                <a:spcPts val="300"/>
              </a:spcBef>
            </a:pPr>
            <a:r>
              <a:rPr lang="en-US" sz="1350" dirty="0" smtClean="0"/>
              <a:t>VMware certified</a:t>
            </a:r>
            <a:endParaRPr lang="en-US" sz="1350" dirty="0"/>
          </a:p>
          <a:p>
            <a:pPr marL="365125" indent="-192088">
              <a:lnSpc>
                <a:spcPct val="100000"/>
              </a:lnSpc>
              <a:spcBef>
                <a:spcPts val="300"/>
              </a:spcBef>
            </a:pPr>
            <a:r>
              <a:rPr lang="en-US" sz="1350" dirty="0" smtClean="0"/>
              <a:t>Powerful </a:t>
            </a:r>
            <a:r>
              <a:rPr lang="en-US" sz="1350" dirty="0"/>
              <a:t>strategy builder to escalate between automated voice, </a:t>
            </a:r>
            <a:r>
              <a:rPr lang="en-US" sz="1350" dirty="0" smtClean="0"/>
              <a:t>2-way email &amp; SMS and contact center</a:t>
            </a:r>
            <a:endParaRPr lang="en-US" sz="1350" dirty="0"/>
          </a:p>
          <a:p>
            <a:pPr marL="365125" indent="-192088">
              <a:lnSpc>
                <a:spcPct val="100000"/>
              </a:lnSpc>
              <a:spcBef>
                <a:spcPts val="300"/>
              </a:spcBef>
            </a:pPr>
            <a:r>
              <a:rPr lang="en-US" sz="1350" dirty="0"/>
              <a:t>Extensive web services for rapid integration</a:t>
            </a:r>
          </a:p>
          <a:p>
            <a:pPr marL="365125" indent="-192088">
              <a:lnSpc>
                <a:spcPct val="100000"/>
              </a:lnSpc>
              <a:spcBef>
                <a:spcPts val="300"/>
              </a:spcBef>
            </a:pPr>
            <a:r>
              <a:rPr lang="en-US" sz="1350" dirty="0"/>
              <a:t>Easily create custom </a:t>
            </a:r>
            <a:r>
              <a:rPr lang="en-US" sz="1350" dirty="0" smtClean="0"/>
              <a:t>services with Orchestration </a:t>
            </a:r>
            <a:r>
              <a:rPr lang="en-US" sz="1350" dirty="0"/>
              <a:t>Designer</a:t>
            </a:r>
          </a:p>
          <a:p>
            <a:pPr marL="365125" indent="-192088">
              <a:lnSpc>
                <a:spcPct val="100000"/>
              </a:lnSpc>
              <a:spcBef>
                <a:spcPts val="300"/>
              </a:spcBef>
            </a:pPr>
            <a:r>
              <a:rPr lang="en-US" sz="1350" dirty="0" smtClean="0"/>
              <a:t>Stay in compliance with Do Not Call, Opt-In/Opt-Out list management</a:t>
            </a:r>
            <a:endParaRPr lang="en-US" altLang="ko-KR" sz="1350" dirty="0"/>
          </a:p>
        </p:txBody>
      </p:sp>
      <p:grpSp>
        <p:nvGrpSpPr>
          <p:cNvPr id="25" name="Group 24"/>
          <p:cNvGrpSpPr/>
          <p:nvPr/>
        </p:nvGrpSpPr>
        <p:grpSpPr>
          <a:xfrm>
            <a:off x="5550963" y="1540462"/>
            <a:ext cx="3269192" cy="4654598"/>
            <a:chOff x="5550963" y="1540462"/>
            <a:chExt cx="3269192" cy="4654598"/>
          </a:xfrm>
        </p:grpSpPr>
        <p:sp>
          <p:nvSpPr>
            <p:cNvPr id="54" name="Rectangle 53"/>
            <p:cNvSpPr/>
            <p:nvPr/>
          </p:nvSpPr>
          <p:spPr>
            <a:xfrm>
              <a:off x="5595299" y="1540462"/>
              <a:ext cx="3224856" cy="4654598"/>
            </a:xfrm>
            <a:prstGeom prst="rect">
              <a:avLst/>
            </a:prstGeom>
            <a:gradFill flip="none" rotWithShape="1">
              <a:gsLst>
                <a:gs pos="0">
                  <a:schemeClr val="bg1">
                    <a:lumMod val="85000"/>
                  </a:schemeClr>
                </a:gs>
                <a:gs pos="50000">
                  <a:schemeClr val="bg1">
                    <a:lumMod val="95000"/>
                  </a:schemeClr>
                </a:gs>
                <a:gs pos="100000">
                  <a:schemeClr val="bg1">
                    <a:lumMod val="85000"/>
                  </a:schemeClr>
                </a:gs>
              </a:gsLst>
              <a:lin ang="54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ct val="115000"/>
                </a:lnSpc>
                <a:spcAft>
                  <a:spcPts val="1000"/>
                </a:spcAft>
                <a:buClr>
                  <a:schemeClr val="accent1"/>
                </a:buClr>
                <a:buFont typeface="Webdings"/>
                <a:buChar char=""/>
                <a:tabLst>
                  <a:tab pos="457200" algn="l"/>
                </a:tabLst>
              </a:pPr>
              <a:endParaRPr lang="en-US" sz="1600" b="1" dirty="0">
                <a:solidFill>
                  <a:schemeClr val="tx2"/>
                </a:solidFill>
                <a:ea typeface="Calibri"/>
                <a:cs typeface="Times New Roman"/>
              </a:endParaRPr>
            </a:p>
          </p:txBody>
        </p:sp>
        <p:sp>
          <p:nvSpPr>
            <p:cNvPr id="67" name="Line 161"/>
            <p:cNvSpPr>
              <a:spLocks noChangeShapeType="1"/>
            </p:cNvSpPr>
            <p:nvPr/>
          </p:nvSpPr>
          <p:spPr bwMode="auto">
            <a:xfrm>
              <a:off x="7017281" y="4144100"/>
              <a:ext cx="0" cy="754236"/>
            </a:xfrm>
            <a:prstGeom prst="line">
              <a:avLst/>
            </a:prstGeom>
            <a:noFill/>
            <a:ln w="31750" cap="rnd">
              <a:solidFill>
                <a:srgbClr val="CC0000"/>
              </a:solidFill>
              <a:prstDash val="solid"/>
              <a:round/>
              <a:headEnd type="none" w="med" len="med"/>
              <a:tailEnd type="triangle" w="med" len="med"/>
            </a:ln>
          </p:spPr>
          <p:txBody>
            <a:bodyPr lIns="0" tIns="0" rIns="0" bIns="0"/>
            <a:lstStyle/>
            <a:p>
              <a:pPr eaLnBrk="1" fontAlgn="auto" hangingPunct="1">
                <a:spcBef>
                  <a:spcPts val="0"/>
                </a:spcBef>
                <a:spcAft>
                  <a:spcPts val="0"/>
                </a:spcAft>
                <a:defRPr/>
              </a:pPr>
              <a:endParaRPr lang="en-US" sz="1800" kern="0" baseline="0">
                <a:solidFill>
                  <a:sysClr val="windowText" lastClr="000000"/>
                </a:solidFill>
                <a:ea typeface="+mn-ea"/>
                <a:cs typeface="Arial" pitchFamily="34" charset="0"/>
              </a:endParaRPr>
            </a:p>
          </p:txBody>
        </p:sp>
        <p:sp>
          <p:nvSpPr>
            <p:cNvPr id="97" name="Line 161"/>
            <p:cNvSpPr>
              <a:spLocks noChangeShapeType="1"/>
            </p:cNvSpPr>
            <p:nvPr/>
          </p:nvSpPr>
          <p:spPr bwMode="auto">
            <a:xfrm flipV="1">
              <a:off x="7321731" y="2710767"/>
              <a:ext cx="302294" cy="484909"/>
            </a:xfrm>
            <a:prstGeom prst="line">
              <a:avLst/>
            </a:prstGeom>
            <a:noFill/>
            <a:ln w="31750" cap="rnd">
              <a:solidFill>
                <a:srgbClr val="CC0000"/>
              </a:solidFill>
              <a:prstDash val="solid"/>
              <a:round/>
              <a:headEnd type="none" w="med" len="med"/>
              <a:tailEnd type="triangle" w="med" len="med"/>
            </a:ln>
          </p:spPr>
          <p:txBody>
            <a:bodyPr lIns="0" tIns="0" rIns="0" bIns="0"/>
            <a:lstStyle/>
            <a:p>
              <a:pPr eaLnBrk="1" fontAlgn="auto" hangingPunct="1">
                <a:spcBef>
                  <a:spcPts val="0"/>
                </a:spcBef>
                <a:spcAft>
                  <a:spcPts val="0"/>
                </a:spcAft>
                <a:defRPr/>
              </a:pPr>
              <a:endParaRPr lang="en-US" sz="1800" kern="0" baseline="0">
                <a:solidFill>
                  <a:sysClr val="windowText" lastClr="000000"/>
                </a:solidFill>
                <a:ea typeface="+mn-ea"/>
                <a:cs typeface="Arial" pitchFamily="34" charset="0"/>
              </a:endParaRPr>
            </a:p>
          </p:txBody>
        </p:sp>
        <p:sp>
          <p:nvSpPr>
            <p:cNvPr id="98" name="Line 161"/>
            <p:cNvSpPr>
              <a:spLocks noChangeShapeType="1"/>
            </p:cNvSpPr>
            <p:nvPr/>
          </p:nvSpPr>
          <p:spPr bwMode="auto">
            <a:xfrm flipV="1">
              <a:off x="7570213" y="3184240"/>
              <a:ext cx="447926" cy="201812"/>
            </a:xfrm>
            <a:prstGeom prst="line">
              <a:avLst/>
            </a:prstGeom>
            <a:noFill/>
            <a:ln w="31750" cap="rnd">
              <a:solidFill>
                <a:srgbClr val="CC0000"/>
              </a:solidFill>
              <a:prstDash val="solid"/>
              <a:round/>
              <a:headEnd type="none" w="med" len="med"/>
              <a:tailEnd type="triangle" w="med" len="med"/>
            </a:ln>
          </p:spPr>
          <p:txBody>
            <a:bodyPr lIns="0" tIns="0" rIns="0" bIns="0"/>
            <a:lstStyle/>
            <a:p>
              <a:pPr eaLnBrk="1" fontAlgn="auto" hangingPunct="1">
                <a:spcBef>
                  <a:spcPts val="0"/>
                </a:spcBef>
                <a:spcAft>
                  <a:spcPts val="0"/>
                </a:spcAft>
                <a:defRPr/>
              </a:pPr>
              <a:endParaRPr lang="en-US" sz="1800" kern="0" baseline="0">
                <a:solidFill>
                  <a:sysClr val="windowText" lastClr="000000"/>
                </a:solidFill>
                <a:ea typeface="+mn-ea"/>
                <a:cs typeface="Arial" pitchFamily="34" charset="0"/>
              </a:endParaRPr>
            </a:p>
          </p:txBody>
        </p:sp>
        <p:sp>
          <p:nvSpPr>
            <p:cNvPr id="99" name="Line 161"/>
            <p:cNvSpPr>
              <a:spLocks noChangeShapeType="1"/>
            </p:cNvSpPr>
            <p:nvPr/>
          </p:nvSpPr>
          <p:spPr bwMode="auto">
            <a:xfrm>
              <a:off x="7476511" y="3654670"/>
              <a:ext cx="576902" cy="116424"/>
            </a:xfrm>
            <a:prstGeom prst="line">
              <a:avLst/>
            </a:prstGeom>
            <a:noFill/>
            <a:ln w="31750" cap="rnd">
              <a:solidFill>
                <a:srgbClr val="CC0000"/>
              </a:solidFill>
              <a:prstDash val="solid"/>
              <a:round/>
              <a:headEnd type="none" w="med" len="med"/>
              <a:tailEnd type="triangle" w="med" len="med"/>
            </a:ln>
          </p:spPr>
          <p:txBody>
            <a:bodyPr lIns="0" tIns="0" rIns="0" bIns="0"/>
            <a:lstStyle/>
            <a:p>
              <a:pPr eaLnBrk="1" fontAlgn="auto" hangingPunct="1">
                <a:spcBef>
                  <a:spcPts val="0"/>
                </a:spcBef>
                <a:spcAft>
                  <a:spcPts val="0"/>
                </a:spcAft>
                <a:defRPr/>
              </a:pPr>
              <a:endParaRPr lang="en-US" sz="1800" kern="0" baseline="0">
                <a:solidFill>
                  <a:sysClr val="windowText" lastClr="000000"/>
                </a:solidFill>
                <a:ea typeface="+mn-ea"/>
                <a:cs typeface="Arial" pitchFamily="34" charset="0"/>
              </a:endParaRPr>
            </a:p>
          </p:txBody>
        </p:sp>
        <p:cxnSp>
          <p:nvCxnSpPr>
            <p:cNvPr id="115" name="Straight Connector 144"/>
            <p:cNvCxnSpPr>
              <a:cxnSpLocks noChangeShapeType="1"/>
            </p:cNvCxnSpPr>
            <p:nvPr/>
          </p:nvCxnSpPr>
          <p:spPr bwMode="auto">
            <a:xfrm flipH="1">
              <a:off x="6236666" y="1784037"/>
              <a:ext cx="990600" cy="685800"/>
            </a:xfrm>
            <a:prstGeom prst="line">
              <a:avLst/>
            </a:prstGeom>
            <a:noFill/>
            <a:ln w="9525">
              <a:noFill/>
              <a:round/>
              <a:headEnd/>
              <a:tailEnd/>
            </a:ln>
          </p:spPr>
        </p:cxnSp>
        <p:sp>
          <p:nvSpPr>
            <p:cNvPr id="156" name="Rectangle 155"/>
            <p:cNvSpPr/>
            <p:nvPr/>
          </p:nvSpPr>
          <p:spPr bwMode="auto">
            <a:xfrm>
              <a:off x="5550963" y="1598821"/>
              <a:ext cx="1224050" cy="609600"/>
            </a:xfrm>
            <a:prstGeom prst="rect">
              <a:avLst/>
            </a:prstGeom>
            <a:noFill/>
            <a:ln w="9525" cap="flat" cmpd="sng" algn="ctr">
              <a:noFill/>
              <a:prstDash val="solid"/>
              <a:round/>
              <a:headEnd type="none" w="med" len="med"/>
              <a:tailEnd type="none" w="med" len="med"/>
            </a:ln>
            <a:effectLst/>
          </p:spPr>
          <p:txBody>
            <a:bodyPr vert="horz" wrap="square" lIns="91440" tIns="182880" rIns="91440" bIns="18288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effectLst/>
                  <a:uLnTx/>
                  <a:uFillTx/>
                  <a:ea typeface="ＭＳ Ｐゴシック" charset="-128"/>
                </a:rPr>
                <a:t>Campaign</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50" b="1" kern="0" baseline="0" dirty="0">
                  <a:ea typeface="ＭＳ Ｐゴシック" charset="-128"/>
                </a:rPr>
                <a:t>+</a:t>
              </a:r>
              <a:endParaRPr kumimoji="0" lang="en-US" sz="1050" b="1" i="0" u="none" strike="noStrike" kern="0" cap="none" spc="0" normalizeH="0" baseline="0" noProof="0" dirty="0">
                <a:ln>
                  <a:noFill/>
                </a:ln>
                <a:effectLst/>
                <a:uLnTx/>
                <a:uFillTx/>
                <a:ea typeface="ＭＳ Ｐゴシック"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effectLst/>
                  <a:uLnTx/>
                  <a:uFillTx/>
                  <a:ea typeface="ＭＳ Ｐゴシック" charset="-128"/>
                </a:rPr>
                <a:t>Customer Data</a:t>
              </a:r>
            </a:p>
          </p:txBody>
        </p:sp>
        <p:grpSp>
          <p:nvGrpSpPr>
            <p:cNvPr id="3" name="Group 26"/>
            <p:cNvGrpSpPr>
              <a:grpSpLocks/>
            </p:cNvGrpSpPr>
            <p:nvPr/>
          </p:nvGrpSpPr>
          <p:grpSpPr bwMode="auto">
            <a:xfrm>
              <a:off x="6061612" y="2651510"/>
              <a:ext cx="1861046" cy="1872265"/>
              <a:chOff x="2461" y="2141"/>
              <a:chExt cx="840" cy="840"/>
            </a:xfrm>
          </p:grpSpPr>
          <p:sp>
            <p:nvSpPr>
              <p:cNvPr id="51" name="Text Box 65"/>
              <p:cNvSpPr txBox="1">
                <a:spLocks noChangeArrowheads="1"/>
              </p:cNvSpPr>
              <p:nvPr/>
            </p:nvSpPr>
            <p:spPr bwMode="auto">
              <a:xfrm>
                <a:off x="2783" y="2229"/>
                <a:ext cx="196" cy="135"/>
              </a:xfrm>
              <a:prstGeom prst="rect">
                <a:avLst/>
              </a:prstGeom>
              <a:noFill/>
              <a:ln w="9525" algn="ctr">
                <a:noFill/>
                <a:miter lim="800000"/>
                <a:headEnd/>
                <a:tailEnd/>
              </a:ln>
            </p:spPr>
            <p:txBody>
              <a:bodyPr wrap="none" lIns="0" tIns="0" rIns="0" bIns="0">
                <a:spAutoFit/>
              </a:bodyPr>
              <a:lstStyle/>
              <a:p>
                <a:pPr eaLnBrk="1" fontAlgn="auto" hangingPunct="1">
                  <a:lnSpc>
                    <a:spcPct val="90000"/>
                  </a:lnSpc>
                  <a:spcBef>
                    <a:spcPts val="0"/>
                  </a:spcBef>
                  <a:spcAft>
                    <a:spcPts val="0"/>
                  </a:spcAft>
                  <a:defRPr/>
                </a:pPr>
                <a:r>
                  <a:rPr lang="en-US" sz="1200" kern="0" baseline="0">
                    <a:solidFill>
                      <a:sysClr val="windowText" lastClr="000000"/>
                    </a:solidFill>
                    <a:ea typeface="+mn-ea"/>
                    <a:cs typeface="Arial" pitchFamily="34" charset="0"/>
                  </a:rPr>
                  <a:t>SIP</a:t>
                </a:r>
              </a:p>
            </p:txBody>
          </p:sp>
          <p:grpSp>
            <p:nvGrpSpPr>
              <p:cNvPr id="4" name="Group 153"/>
              <p:cNvGrpSpPr>
                <a:grpSpLocks/>
              </p:cNvGrpSpPr>
              <p:nvPr/>
            </p:nvGrpSpPr>
            <p:grpSpPr bwMode="auto">
              <a:xfrm>
                <a:off x="2461" y="2141"/>
                <a:ext cx="840" cy="840"/>
                <a:chOff x="-1770" y="1488"/>
                <a:chExt cx="868" cy="868"/>
              </a:xfrm>
            </p:grpSpPr>
            <p:sp>
              <p:nvSpPr>
                <p:cNvPr id="57" name="Oval 154"/>
                <p:cNvSpPr>
                  <a:spLocks noChangeArrowheads="1"/>
                </p:cNvSpPr>
                <p:nvPr/>
              </p:nvSpPr>
              <p:spPr bwMode="auto">
                <a:xfrm>
                  <a:off x="-1770" y="1488"/>
                  <a:ext cx="868" cy="868"/>
                </a:xfrm>
                <a:prstGeom prst="ellipse">
                  <a:avLst/>
                </a:prstGeom>
                <a:gradFill rotWithShape="1">
                  <a:gsLst>
                    <a:gs pos="0">
                      <a:srgbClr val="969696">
                        <a:alpha val="60001"/>
                      </a:srgbClr>
                    </a:gs>
                    <a:gs pos="100000">
                      <a:srgbClr val="969696">
                        <a:alpha val="24001"/>
                      </a:srgbClr>
                    </a:gs>
                  </a:gsLst>
                  <a:lin ang="5400000" scaled="1"/>
                </a:gradFill>
                <a:ln w="9525" algn="ctr">
                  <a:noFill/>
                  <a:round/>
                  <a:headEnd/>
                  <a:tailEnd/>
                </a:ln>
              </p:spPr>
              <p:txBody>
                <a:bodyPr wrap="none" lIns="0" tIns="0" rIns="0" bIns="0" anchor="ctr"/>
                <a:lstStyle/>
                <a:p>
                  <a:pPr eaLnBrk="1" fontAlgn="auto" hangingPunct="1">
                    <a:lnSpc>
                      <a:spcPct val="90000"/>
                    </a:lnSpc>
                    <a:spcBef>
                      <a:spcPts val="0"/>
                    </a:spcBef>
                    <a:spcAft>
                      <a:spcPts val="0"/>
                    </a:spcAft>
                    <a:defRPr/>
                  </a:pPr>
                  <a:endParaRPr lang="en-US" sz="1800" kern="0" baseline="0">
                    <a:solidFill>
                      <a:sysClr val="windowText" lastClr="000000"/>
                    </a:solidFill>
                    <a:ea typeface="+mn-ea"/>
                    <a:cs typeface="Arial" pitchFamily="34" charset="0"/>
                  </a:endParaRPr>
                </a:p>
              </p:txBody>
            </p:sp>
            <p:sp>
              <p:nvSpPr>
                <p:cNvPr id="58" name="Oval 155"/>
                <p:cNvSpPr>
                  <a:spLocks noChangeArrowheads="1"/>
                </p:cNvSpPr>
                <p:nvPr/>
              </p:nvSpPr>
              <p:spPr bwMode="auto">
                <a:xfrm>
                  <a:off x="-1720" y="1538"/>
                  <a:ext cx="768" cy="768"/>
                </a:xfrm>
                <a:prstGeom prst="ellipse">
                  <a:avLst/>
                </a:prstGeom>
                <a:solidFill>
                  <a:srgbClr val="780000">
                    <a:alpha val="61960"/>
                  </a:srgbClr>
                </a:solidFill>
                <a:ln w="6350" algn="ctr">
                  <a:solidFill>
                    <a:srgbClr val="780000"/>
                  </a:solidFill>
                  <a:round/>
                  <a:headEnd/>
                  <a:tailEnd/>
                </a:ln>
              </p:spPr>
              <p:txBody>
                <a:bodyPr wrap="none" anchor="ctr"/>
                <a:lstStyle/>
                <a:p>
                  <a:pPr eaLnBrk="1" fontAlgn="auto" hangingPunct="1">
                    <a:lnSpc>
                      <a:spcPct val="90000"/>
                    </a:lnSpc>
                    <a:spcBef>
                      <a:spcPts val="0"/>
                    </a:spcBef>
                    <a:spcAft>
                      <a:spcPts val="0"/>
                    </a:spcAft>
                    <a:defRPr/>
                  </a:pPr>
                  <a:endParaRPr lang="en-US" sz="1800" kern="0" baseline="0">
                    <a:solidFill>
                      <a:sysClr val="windowText" lastClr="000000"/>
                    </a:solidFill>
                    <a:ea typeface="+mn-ea"/>
                    <a:cs typeface="Arial" pitchFamily="34" charset="0"/>
                  </a:endParaRPr>
                </a:p>
              </p:txBody>
            </p:sp>
            <p:sp>
              <p:nvSpPr>
                <p:cNvPr id="59" name="Oval 156"/>
                <p:cNvSpPr>
                  <a:spLocks noChangeArrowheads="1"/>
                </p:cNvSpPr>
                <p:nvPr/>
              </p:nvSpPr>
              <p:spPr bwMode="auto">
                <a:xfrm>
                  <a:off x="-1675" y="1583"/>
                  <a:ext cx="678" cy="678"/>
                </a:xfrm>
                <a:prstGeom prst="ellipse">
                  <a:avLst/>
                </a:prstGeom>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16200000" scaled="1"/>
                  <a:tileRect/>
                </a:gradFill>
                <a:ln w="19050" algn="ctr">
                  <a:solidFill>
                    <a:srgbClr val="780000"/>
                  </a:solidFill>
                  <a:round/>
                  <a:headEnd/>
                  <a:tailEnd/>
                </a:ln>
              </p:spPr>
              <p:txBody>
                <a:bodyPr wrap="none" anchor="ctr"/>
                <a:lstStyle/>
                <a:p>
                  <a:pPr eaLnBrk="1" fontAlgn="auto" hangingPunct="1">
                    <a:lnSpc>
                      <a:spcPct val="90000"/>
                    </a:lnSpc>
                    <a:spcBef>
                      <a:spcPts val="0"/>
                    </a:spcBef>
                    <a:spcAft>
                      <a:spcPts val="0"/>
                    </a:spcAft>
                    <a:defRPr/>
                  </a:pPr>
                  <a:endParaRPr lang="en-US" sz="1800" kern="0" baseline="0">
                    <a:solidFill>
                      <a:sysClr val="windowText" lastClr="000000"/>
                    </a:solidFill>
                    <a:ea typeface="+mn-ea"/>
                    <a:cs typeface="Arial" pitchFamily="34" charset="0"/>
                  </a:endParaRPr>
                </a:p>
              </p:txBody>
            </p:sp>
            <p:sp>
              <p:nvSpPr>
                <p:cNvPr id="60" name="Oval 157"/>
                <p:cNvSpPr>
                  <a:spLocks noChangeArrowheads="1"/>
                </p:cNvSpPr>
                <p:nvPr/>
              </p:nvSpPr>
              <p:spPr bwMode="auto">
                <a:xfrm>
                  <a:off x="-1585" y="1622"/>
                  <a:ext cx="498" cy="346"/>
                </a:xfrm>
                <a:prstGeom prst="ellipse">
                  <a:avLst/>
                </a:prstGeom>
                <a:gradFill rotWithShape="1">
                  <a:gsLst>
                    <a:gs pos="0">
                      <a:srgbClr val="FFFFFF">
                        <a:alpha val="35001"/>
                      </a:srgbClr>
                    </a:gs>
                    <a:gs pos="100000">
                      <a:srgbClr val="000000">
                        <a:alpha val="0"/>
                      </a:srgbClr>
                    </a:gs>
                  </a:gsLst>
                  <a:lin ang="5400000" scaled="1"/>
                </a:gradFill>
                <a:ln w="9525" algn="ctr">
                  <a:noFill/>
                  <a:round/>
                  <a:headEnd/>
                  <a:tailEnd/>
                </a:ln>
              </p:spPr>
              <p:txBody>
                <a:bodyPr wrap="none" lIns="73025" tIns="36511" rIns="73025" bIns="36511" anchor="ctr"/>
                <a:lstStyle/>
                <a:p>
                  <a:pPr eaLnBrk="1" fontAlgn="auto" hangingPunct="1">
                    <a:lnSpc>
                      <a:spcPct val="90000"/>
                    </a:lnSpc>
                    <a:spcBef>
                      <a:spcPts val="0"/>
                    </a:spcBef>
                    <a:spcAft>
                      <a:spcPts val="0"/>
                    </a:spcAft>
                    <a:defRPr/>
                  </a:pPr>
                  <a:endParaRPr lang="en-US" sz="1800" kern="0" baseline="0">
                    <a:solidFill>
                      <a:sysClr val="windowText" lastClr="000000"/>
                    </a:solidFill>
                    <a:ea typeface="+mn-ea"/>
                    <a:cs typeface="Arial" pitchFamily="34" charset="0"/>
                  </a:endParaRPr>
                </a:p>
              </p:txBody>
            </p:sp>
          </p:grpSp>
          <p:sp>
            <p:nvSpPr>
              <p:cNvPr id="53" name="Text Box 158"/>
              <p:cNvSpPr txBox="1">
                <a:spLocks noChangeArrowheads="1"/>
              </p:cNvSpPr>
              <p:nvPr/>
            </p:nvSpPr>
            <p:spPr bwMode="auto">
              <a:xfrm>
                <a:off x="2560" y="2485"/>
                <a:ext cx="642" cy="149"/>
              </a:xfrm>
              <a:prstGeom prst="rect">
                <a:avLst/>
              </a:prstGeom>
              <a:noFill/>
              <a:ln w="9525" algn="ctr">
                <a:noFill/>
                <a:miter lim="800000"/>
                <a:headEnd/>
                <a:tailEnd/>
              </a:ln>
            </p:spPr>
            <p:txBody>
              <a:bodyPr lIns="0" tIns="0" rIns="0" bIns="0" anchor="ctr">
                <a:spAutoFit/>
              </a:bodyPr>
              <a:lstStyle/>
              <a:p>
                <a:pPr algn="ctr" eaLnBrk="1" fontAlgn="auto" hangingPunct="1">
                  <a:lnSpc>
                    <a:spcPct val="90000"/>
                  </a:lnSpc>
                  <a:spcBef>
                    <a:spcPts val="0"/>
                  </a:spcBef>
                  <a:spcAft>
                    <a:spcPts val="0"/>
                  </a:spcAft>
                  <a:defRPr/>
                </a:pPr>
                <a:r>
                  <a:rPr lang="en-US" sz="1200" b="1" kern="0" baseline="0" dirty="0">
                    <a:solidFill>
                      <a:srgbClr val="FFFFFF"/>
                    </a:solidFill>
                    <a:ea typeface="+mn-ea"/>
                    <a:cs typeface="Arial" pitchFamily="34" charset="0"/>
                  </a:rPr>
                  <a:t>Proactive Outreach Manager</a:t>
                </a:r>
              </a:p>
            </p:txBody>
          </p:sp>
          <p:grpSp>
            <p:nvGrpSpPr>
              <p:cNvPr id="5" name="Group 159"/>
              <p:cNvGrpSpPr>
                <a:grpSpLocks/>
              </p:cNvGrpSpPr>
              <p:nvPr/>
            </p:nvGrpSpPr>
            <p:grpSpPr bwMode="auto">
              <a:xfrm rot="1237688">
                <a:off x="2625" y="2307"/>
                <a:ext cx="510" cy="512"/>
                <a:chOff x="3071" y="1260"/>
                <a:chExt cx="1716" cy="1720"/>
              </a:xfrm>
            </p:grpSpPr>
            <p:sp>
              <p:nvSpPr>
                <p:cNvPr id="55" name="AutoShape 160"/>
                <p:cNvSpPr>
                  <a:spLocks noChangeArrowheads="1"/>
                </p:cNvSpPr>
                <p:nvPr/>
              </p:nvSpPr>
              <p:spPr bwMode="auto">
                <a:xfrm rot="-2380073">
                  <a:off x="3071" y="1260"/>
                  <a:ext cx="1698" cy="16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7 w 21600"/>
                    <a:gd name="T19" fmla="*/ 3167 h 21600"/>
                    <a:gd name="T20" fmla="*/ 18433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393" y="7073"/>
                      </a:moveTo>
                      <a:cubicBezTo>
                        <a:pt x="16972" y="4176"/>
                        <a:pt x="14026" y="2341"/>
                        <a:pt x="10800" y="2341"/>
                      </a:cubicBezTo>
                      <a:cubicBezTo>
                        <a:pt x="6128" y="2341"/>
                        <a:pt x="2341" y="6128"/>
                        <a:pt x="2341" y="10800"/>
                      </a:cubicBezTo>
                      <a:lnTo>
                        <a:pt x="0" y="10800"/>
                      </a:lnTo>
                      <a:cubicBezTo>
                        <a:pt x="0" y="4835"/>
                        <a:pt x="4835" y="0"/>
                        <a:pt x="10800" y="0"/>
                      </a:cubicBezTo>
                      <a:cubicBezTo>
                        <a:pt x="14919" y="0"/>
                        <a:pt x="18680" y="2343"/>
                        <a:pt x="20495" y="6041"/>
                      </a:cubicBezTo>
                      <a:lnTo>
                        <a:pt x="22919" y="4852"/>
                      </a:lnTo>
                      <a:lnTo>
                        <a:pt x="21149" y="10032"/>
                      </a:lnTo>
                      <a:lnTo>
                        <a:pt x="15969" y="8262"/>
                      </a:lnTo>
                      <a:lnTo>
                        <a:pt x="18393" y="7073"/>
                      </a:lnTo>
                      <a:close/>
                    </a:path>
                  </a:pathLst>
                </a:custGeom>
                <a:gradFill rotWithShape="1">
                  <a:gsLst>
                    <a:gs pos="0">
                      <a:srgbClr val="767676">
                        <a:alpha val="0"/>
                      </a:srgbClr>
                    </a:gs>
                    <a:gs pos="100000">
                      <a:srgbClr val="FFFFFF"/>
                    </a:gs>
                  </a:gsLst>
                  <a:lin ang="0" scaled="1"/>
                </a:gradFill>
                <a:ln w="9525" algn="ctr">
                  <a:noFill/>
                  <a:miter lim="800000"/>
                  <a:headEnd/>
                  <a:tailEnd/>
                </a:ln>
              </p:spPr>
              <p:txBody>
                <a:bodyPr/>
                <a:lstStyle/>
                <a:p>
                  <a:pPr eaLnBrk="1" fontAlgn="auto" hangingPunct="1">
                    <a:spcBef>
                      <a:spcPts val="0"/>
                    </a:spcBef>
                    <a:spcAft>
                      <a:spcPts val="0"/>
                    </a:spcAft>
                    <a:defRPr/>
                  </a:pPr>
                  <a:endParaRPr lang="en-US" sz="1800" kern="0" baseline="0">
                    <a:solidFill>
                      <a:sysClr val="windowText" lastClr="000000"/>
                    </a:solidFill>
                    <a:ea typeface="+mn-ea"/>
                    <a:cs typeface="Arial" pitchFamily="34" charset="0"/>
                  </a:endParaRPr>
                </a:p>
              </p:txBody>
            </p:sp>
            <p:sp>
              <p:nvSpPr>
                <p:cNvPr id="56" name="AutoShape 161"/>
                <p:cNvSpPr>
                  <a:spLocks noChangeArrowheads="1"/>
                </p:cNvSpPr>
                <p:nvPr/>
              </p:nvSpPr>
              <p:spPr bwMode="auto">
                <a:xfrm rot="-2380073" flipH="1" flipV="1">
                  <a:off x="3089" y="1282"/>
                  <a:ext cx="1698" cy="169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7 w 21600"/>
                    <a:gd name="T19" fmla="*/ 3167 h 21600"/>
                    <a:gd name="T20" fmla="*/ 18433 w 21600"/>
                    <a:gd name="T21" fmla="*/ 18433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393" y="7073"/>
                      </a:moveTo>
                      <a:cubicBezTo>
                        <a:pt x="16972" y="4176"/>
                        <a:pt x="14026" y="2341"/>
                        <a:pt x="10800" y="2341"/>
                      </a:cubicBezTo>
                      <a:cubicBezTo>
                        <a:pt x="6128" y="2341"/>
                        <a:pt x="2341" y="6128"/>
                        <a:pt x="2341" y="10800"/>
                      </a:cubicBezTo>
                      <a:lnTo>
                        <a:pt x="0" y="10800"/>
                      </a:lnTo>
                      <a:cubicBezTo>
                        <a:pt x="0" y="4835"/>
                        <a:pt x="4835" y="0"/>
                        <a:pt x="10800" y="0"/>
                      </a:cubicBezTo>
                      <a:cubicBezTo>
                        <a:pt x="14919" y="0"/>
                        <a:pt x="18680" y="2343"/>
                        <a:pt x="20495" y="6041"/>
                      </a:cubicBezTo>
                      <a:lnTo>
                        <a:pt x="22919" y="4852"/>
                      </a:lnTo>
                      <a:lnTo>
                        <a:pt x="21149" y="10032"/>
                      </a:lnTo>
                      <a:lnTo>
                        <a:pt x="15969" y="8262"/>
                      </a:lnTo>
                      <a:lnTo>
                        <a:pt x="18393" y="7073"/>
                      </a:lnTo>
                      <a:close/>
                    </a:path>
                  </a:pathLst>
                </a:custGeom>
                <a:gradFill rotWithShape="1">
                  <a:gsLst>
                    <a:gs pos="0">
                      <a:srgbClr val="767676">
                        <a:alpha val="0"/>
                      </a:srgbClr>
                    </a:gs>
                    <a:gs pos="100000">
                      <a:srgbClr val="FFFFFF"/>
                    </a:gs>
                  </a:gsLst>
                  <a:lin ang="0" scaled="1"/>
                </a:gradFill>
                <a:ln w="9525" algn="ctr">
                  <a:noFill/>
                  <a:miter lim="800000"/>
                  <a:headEnd/>
                  <a:tailEnd/>
                </a:ln>
              </p:spPr>
              <p:txBody>
                <a:bodyPr/>
                <a:lstStyle/>
                <a:p>
                  <a:pPr eaLnBrk="1" fontAlgn="auto" hangingPunct="1">
                    <a:spcBef>
                      <a:spcPts val="0"/>
                    </a:spcBef>
                    <a:spcAft>
                      <a:spcPts val="0"/>
                    </a:spcAft>
                    <a:defRPr/>
                  </a:pPr>
                  <a:endParaRPr lang="en-US" sz="1800" kern="0" baseline="0">
                    <a:solidFill>
                      <a:sysClr val="windowText" lastClr="000000"/>
                    </a:solidFill>
                    <a:ea typeface="+mn-ea"/>
                    <a:cs typeface="Arial" pitchFamily="34" charset="0"/>
                  </a:endParaRPr>
                </a:p>
              </p:txBody>
            </p:sp>
          </p:grpSp>
        </p:grpSp>
        <p:sp>
          <p:nvSpPr>
            <p:cNvPr id="65" name="Text Box 28"/>
            <p:cNvSpPr txBox="1">
              <a:spLocks noChangeArrowheads="1"/>
            </p:cNvSpPr>
            <p:nvPr/>
          </p:nvSpPr>
          <p:spPr bwMode="auto">
            <a:xfrm>
              <a:off x="6485893" y="5787561"/>
              <a:ext cx="1061188" cy="290849"/>
            </a:xfrm>
            <a:prstGeom prst="rect">
              <a:avLst/>
            </a:prstGeom>
            <a:noFill/>
            <a:ln w="9525">
              <a:noFill/>
              <a:miter lim="800000"/>
              <a:headEnd/>
              <a:tailEnd/>
            </a:ln>
          </p:spPr>
          <p:txBody>
            <a:bodyPr wrap="none" lIns="0" tIns="0" rIns="0" bIns="0">
              <a:spAutoFit/>
            </a:bodyPr>
            <a:lstStyle/>
            <a:p>
              <a:pPr algn="ctr" eaLnBrk="1" fontAlgn="auto" hangingPunct="1">
                <a:lnSpc>
                  <a:spcPct val="90000"/>
                </a:lnSpc>
                <a:spcBef>
                  <a:spcPts val="0"/>
                </a:spcBef>
                <a:spcAft>
                  <a:spcPts val="0"/>
                </a:spcAft>
                <a:defRPr/>
              </a:pPr>
              <a:r>
                <a:rPr lang="en-US" sz="1050" b="1" kern="0" baseline="0" dirty="0">
                  <a:ea typeface="ＭＳ Ｐゴシック" pitchFamily="34" charset="-128"/>
                  <a:cs typeface="Arial" pitchFamily="34" charset="0"/>
                </a:rPr>
                <a:t>Live Agent</a:t>
              </a:r>
            </a:p>
            <a:p>
              <a:pPr algn="ctr" eaLnBrk="1" fontAlgn="auto" hangingPunct="1">
                <a:lnSpc>
                  <a:spcPct val="90000"/>
                </a:lnSpc>
                <a:spcBef>
                  <a:spcPts val="0"/>
                </a:spcBef>
                <a:spcAft>
                  <a:spcPts val="0"/>
                </a:spcAft>
                <a:defRPr/>
              </a:pPr>
              <a:r>
                <a:rPr lang="en-US" sz="1050" b="1" kern="0" baseline="0" dirty="0">
                  <a:ea typeface="ＭＳ Ｐゴシック" pitchFamily="34" charset="-128"/>
                  <a:cs typeface="Arial" pitchFamily="34" charset="0"/>
                </a:rPr>
                <a:t>(only as needed)</a:t>
              </a:r>
            </a:p>
          </p:txBody>
        </p:sp>
        <p:grpSp>
          <p:nvGrpSpPr>
            <p:cNvPr id="16" name="Group 15"/>
            <p:cNvGrpSpPr/>
            <p:nvPr/>
          </p:nvGrpSpPr>
          <p:grpSpPr>
            <a:xfrm>
              <a:off x="6608891" y="4910543"/>
              <a:ext cx="815192" cy="815536"/>
              <a:chOff x="6480372" y="4896708"/>
              <a:chExt cx="993016" cy="993434"/>
            </a:xfrm>
          </p:grpSpPr>
          <p:grpSp>
            <p:nvGrpSpPr>
              <p:cNvPr id="62" name="Group 61"/>
              <p:cNvGrpSpPr/>
              <p:nvPr/>
            </p:nvGrpSpPr>
            <p:grpSpPr>
              <a:xfrm>
                <a:off x="6480372" y="4896708"/>
                <a:ext cx="993016" cy="993434"/>
                <a:chOff x="6970194" y="1753468"/>
                <a:chExt cx="1905252" cy="1906053"/>
              </a:xfrm>
            </p:grpSpPr>
            <p:grpSp>
              <p:nvGrpSpPr>
                <p:cNvPr id="68" name="Group 25"/>
                <p:cNvGrpSpPr/>
                <p:nvPr/>
              </p:nvGrpSpPr>
              <p:grpSpPr>
                <a:xfrm>
                  <a:off x="6970194" y="1753468"/>
                  <a:ext cx="1905252" cy="1906053"/>
                  <a:chOff x="-3573398" y="2934704"/>
                  <a:chExt cx="1465807" cy="1466423"/>
                </a:xfrm>
              </p:grpSpPr>
              <p:sp>
                <p:nvSpPr>
                  <p:cNvPr id="74" name="Oval 18"/>
                  <p:cNvSpPr>
                    <a:spLocks noChangeArrowheads="1"/>
                  </p:cNvSpPr>
                  <p:nvPr/>
                </p:nvSpPr>
                <p:spPr bwMode="gray">
                  <a:xfrm>
                    <a:off x="-3573398" y="2934704"/>
                    <a:ext cx="1465807" cy="1466423"/>
                  </a:xfrm>
                  <a:prstGeom prst="ellipse">
                    <a:avLst/>
                  </a:prstGeom>
                  <a:gradFill rotWithShape="1">
                    <a:gsLst>
                      <a:gs pos="0">
                        <a:srgbClr val="A9A9A9">
                          <a:alpha val="50000"/>
                        </a:srgbClr>
                      </a:gs>
                      <a:gs pos="100000">
                        <a:srgbClr val="646464">
                          <a:alpha val="50000"/>
                        </a:srgbClr>
                      </a:gs>
                    </a:gsLst>
                    <a:lin ang="5400000" scaled="1"/>
                  </a:gradFill>
                  <a:ln w="6350" algn="ctr">
                    <a:solidFill>
                      <a:srgbClr val="A9A9A9"/>
                    </a:solidFill>
                    <a:round/>
                    <a:headEnd/>
                    <a:tailEnd/>
                  </a:ln>
                </p:spPr>
                <p:txBody>
                  <a:bodyPr wrap="none" anchor="ctr"/>
                  <a:lstStyle/>
                  <a:p>
                    <a:endParaRPr lang="en-US" sz="1600">
                      <a:solidFill>
                        <a:srgbClr val="000000"/>
                      </a:solidFill>
                      <a:cs typeface="Arial" charset="0"/>
                    </a:endParaRPr>
                  </a:p>
                </p:txBody>
              </p:sp>
              <p:sp>
                <p:nvSpPr>
                  <p:cNvPr id="75" name="Oval 19"/>
                  <p:cNvSpPr>
                    <a:spLocks noChangeArrowheads="1"/>
                  </p:cNvSpPr>
                  <p:nvPr/>
                </p:nvSpPr>
                <p:spPr bwMode="gray">
                  <a:xfrm>
                    <a:off x="-3475132" y="3033012"/>
                    <a:ext cx="1269275" cy="1269808"/>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6350" algn="ctr">
                    <a:solidFill>
                      <a:srgbClr val="FFFFFF"/>
                    </a:solidFill>
                    <a:round/>
                    <a:headEnd/>
                    <a:tailEnd/>
                  </a:ln>
                  <a:effectLst/>
                </p:spPr>
                <p:txBody>
                  <a:bodyPr wrap="none" anchor="ctr"/>
                  <a:lstStyle/>
                  <a:p>
                    <a:pPr fontAlgn="auto">
                      <a:lnSpc>
                        <a:spcPct val="90000"/>
                      </a:lnSpc>
                      <a:spcBef>
                        <a:spcPts val="0"/>
                      </a:spcBef>
                      <a:spcAft>
                        <a:spcPts val="0"/>
                      </a:spcAft>
                      <a:defRPr/>
                    </a:pPr>
                    <a:endParaRPr lang="en-US" sz="1600" kern="0">
                      <a:solidFill>
                        <a:srgbClr val="FFFFFF"/>
                      </a:solidFill>
                      <a:latin typeface="Arial"/>
                    </a:endParaRPr>
                  </a:p>
                </p:txBody>
              </p:sp>
            </p:grpSp>
            <p:sp>
              <p:nvSpPr>
                <p:cNvPr id="72" name="Oval 28"/>
                <p:cNvSpPr>
                  <a:spLocks noChangeArrowheads="1"/>
                </p:cNvSpPr>
                <p:nvPr/>
              </p:nvSpPr>
              <p:spPr bwMode="auto">
                <a:xfrm>
                  <a:off x="7318841" y="1947091"/>
                  <a:ext cx="1227962" cy="808274"/>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ＭＳ Ｐゴシック" charset="-128"/>
                  </a:endParaRPr>
                </a:p>
              </p:txBody>
            </p:sp>
          </p:grpSp>
          <p:sp>
            <p:nvSpPr>
              <p:cNvPr id="79" name="Freeform 16"/>
              <p:cNvSpPr>
                <a:spLocks/>
              </p:cNvSpPr>
              <p:nvPr/>
            </p:nvSpPr>
            <p:spPr bwMode="auto">
              <a:xfrm>
                <a:off x="6752153" y="5077615"/>
                <a:ext cx="474720" cy="631621"/>
              </a:xfrm>
              <a:custGeom>
                <a:avLst/>
                <a:gdLst>
                  <a:gd name="T0" fmla="*/ 50 w 50"/>
                  <a:gd name="T1" fmla="*/ 43 h 66"/>
                  <a:gd name="T2" fmla="*/ 45 w 50"/>
                  <a:gd name="T3" fmla="*/ 38 h 66"/>
                  <a:gd name="T4" fmla="*/ 45 w 50"/>
                  <a:gd name="T5" fmla="*/ 38 h 66"/>
                  <a:gd name="T6" fmla="*/ 46 w 50"/>
                  <a:gd name="T7" fmla="*/ 37 h 66"/>
                  <a:gd name="T8" fmla="*/ 49 w 50"/>
                  <a:gd name="T9" fmla="*/ 27 h 66"/>
                  <a:gd name="T10" fmla="*/ 25 w 50"/>
                  <a:gd name="T11" fmla="*/ 0 h 66"/>
                  <a:gd name="T12" fmla="*/ 0 w 50"/>
                  <a:gd name="T13" fmla="*/ 27 h 66"/>
                  <a:gd name="T14" fmla="*/ 3 w 50"/>
                  <a:gd name="T15" fmla="*/ 37 h 66"/>
                  <a:gd name="T16" fmla="*/ 4 w 50"/>
                  <a:gd name="T17" fmla="*/ 40 h 66"/>
                  <a:gd name="T18" fmla="*/ 4 w 50"/>
                  <a:gd name="T19" fmla="*/ 42 h 66"/>
                  <a:gd name="T20" fmla="*/ 6 w 50"/>
                  <a:gd name="T21" fmla="*/ 43 h 66"/>
                  <a:gd name="T22" fmla="*/ 7 w 50"/>
                  <a:gd name="T23" fmla="*/ 42 h 66"/>
                  <a:gd name="T24" fmla="*/ 7 w 50"/>
                  <a:gd name="T25" fmla="*/ 34 h 66"/>
                  <a:gd name="T26" fmla="*/ 6 w 50"/>
                  <a:gd name="T27" fmla="*/ 33 h 66"/>
                  <a:gd name="T28" fmla="*/ 4 w 50"/>
                  <a:gd name="T29" fmla="*/ 34 h 66"/>
                  <a:gd name="T30" fmla="*/ 2 w 50"/>
                  <a:gd name="T31" fmla="*/ 27 h 66"/>
                  <a:gd name="T32" fmla="*/ 25 w 50"/>
                  <a:gd name="T33" fmla="*/ 2 h 66"/>
                  <a:gd name="T34" fmla="*/ 47 w 50"/>
                  <a:gd name="T35" fmla="*/ 27 h 66"/>
                  <a:gd name="T36" fmla="*/ 45 w 50"/>
                  <a:gd name="T37" fmla="*/ 34 h 66"/>
                  <a:gd name="T38" fmla="*/ 41 w 50"/>
                  <a:gd name="T39" fmla="*/ 27 h 66"/>
                  <a:gd name="T40" fmla="*/ 38 w 50"/>
                  <a:gd name="T41" fmla="*/ 37 h 66"/>
                  <a:gd name="T42" fmla="*/ 41 w 50"/>
                  <a:gd name="T43" fmla="*/ 47 h 66"/>
                  <a:gd name="T44" fmla="*/ 45 w 50"/>
                  <a:gd name="T45" fmla="*/ 41 h 66"/>
                  <a:gd name="T46" fmla="*/ 47 w 50"/>
                  <a:gd name="T47" fmla="*/ 43 h 66"/>
                  <a:gd name="T48" fmla="*/ 32 w 50"/>
                  <a:gd name="T49" fmla="*/ 62 h 66"/>
                  <a:gd name="T50" fmla="*/ 30 w 50"/>
                  <a:gd name="T51" fmla="*/ 60 h 66"/>
                  <a:gd name="T52" fmla="*/ 26 w 50"/>
                  <a:gd name="T53" fmla="*/ 60 h 66"/>
                  <a:gd name="T54" fmla="*/ 23 w 50"/>
                  <a:gd name="T55" fmla="*/ 63 h 66"/>
                  <a:gd name="T56" fmla="*/ 26 w 50"/>
                  <a:gd name="T57" fmla="*/ 66 h 66"/>
                  <a:gd name="T58" fmla="*/ 30 w 50"/>
                  <a:gd name="T59" fmla="*/ 66 h 66"/>
                  <a:gd name="T60" fmla="*/ 32 w 50"/>
                  <a:gd name="T61" fmla="*/ 64 h 66"/>
                  <a:gd name="T62" fmla="*/ 50 w 50"/>
                  <a:gd name="T63" fmla="*/ 4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66">
                    <a:moveTo>
                      <a:pt x="50" y="43"/>
                    </a:moveTo>
                    <a:cubicBezTo>
                      <a:pt x="50" y="40"/>
                      <a:pt x="48" y="39"/>
                      <a:pt x="45" y="38"/>
                    </a:cubicBezTo>
                    <a:cubicBezTo>
                      <a:pt x="45" y="38"/>
                      <a:pt x="45" y="38"/>
                      <a:pt x="45" y="38"/>
                    </a:cubicBezTo>
                    <a:cubicBezTo>
                      <a:pt x="46" y="38"/>
                      <a:pt x="46" y="37"/>
                      <a:pt x="46" y="37"/>
                    </a:cubicBezTo>
                    <a:cubicBezTo>
                      <a:pt x="47" y="35"/>
                      <a:pt x="49" y="32"/>
                      <a:pt x="49" y="27"/>
                    </a:cubicBezTo>
                    <a:cubicBezTo>
                      <a:pt x="49" y="12"/>
                      <a:pt x="38" y="0"/>
                      <a:pt x="25" y="0"/>
                    </a:cubicBezTo>
                    <a:cubicBezTo>
                      <a:pt x="11" y="0"/>
                      <a:pt x="0" y="12"/>
                      <a:pt x="0" y="27"/>
                    </a:cubicBezTo>
                    <a:cubicBezTo>
                      <a:pt x="0" y="32"/>
                      <a:pt x="2" y="35"/>
                      <a:pt x="3" y="37"/>
                    </a:cubicBezTo>
                    <a:cubicBezTo>
                      <a:pt x="4" y="38"/>
                      <a:pt x="4" y="39"/>
                      <a:pt x="4" y="40"/>
                    </a:cubicBezTo>
                    <a:cubicBezTo>
                      <a:pt x="4" y="42"/>
                      <a:pt x="4" y="42"/>
                      <a:pt x="4" y="42"/>
                    </a:cubicBezTo>
                    <a:cubicBezTo>
                      <a:pt x="4" y="42"/>
                      <a:pt x="5" y="43"/>
                      <a:pt x="6" y="43"/>
                    </a:cubicBezTo>
                    <a:cubicBezTo>
                      <a:pt x="6" y="43"/>
                      <a:pt x="7" y="42"/>
                      <a:pt x="7" y="42"/>
                    </a:cubicBezTo>
                    <a:cubicBezTo>
                      <a:pt x="7" y="34"/>
                      <a:pt x="7" y="34"/>
                      <a:pt x="7" y="34"/>
                    </a:cubicBezTo>
                    <a:cubicBezTo>
                      <a:pt x="7" y="34"/>
                      <a:pt x="6" y="33"/>
                      <a:pt x="6" y="33"/>
                    </a:cubicBezTo>
                    <a:cubicBezTo>
                      <a:pt x="5" y="33"/>
                      <a:pt x="4" y="34"/>
                      <a:pt x="4" y="34"/>
                    </a:cubicBezTo>
                    <a:cubicBezTo>
                      <a:pt x="3" y="32"/>
                      <a:pt x="2" y="30"/>
                      <a:pt x="2" y="27"/>
                    </a:cubicBezTo>
                    <a:cubicBezTo>
                      <a:pt x="2" y="13"/>
                      <a:pt x="12" y="2"/>
                      <a:pt x="25" y="2"/>
                    </a:cubicBezTo>
                    <a:cubicBezTo>
                      <a:pt x="37" y="2"/>
                      <a:pt x="47" y="13"/>
                      <a:pt x="47" y="27"/>
                    </a:cubicBezTo>
                    <a:cubicBezTo>
                      <a:pt x="47" y="30"/>
                      <a:pt x="46" y="32"/>
                      <a:pt x="45" y="34"/>
                    </a:cubicBezTo>
                    <a:cubicBezTo>
                      <a:pt x="44" y="30"/>
                      <a:pt x="43" y="27"/>
                      <a:pt x="41" y="27"/>
                    </a:cubicBezTo>
                    <a:cubicBezTo>
                      <a:pt x="39" y="27"/>
                      <a:pt x="38" y="32"/>
                      <a:pt x="38" y="37"/>
                    </a:cubicBezTo>
                    <a:cubicBezTo>
                      <a:pt x="38" y="43"/>
                      <a:pt x="39" y="47"/>
                      <a:pt x="41" y="47"/>
                    </a:cubicBezTo>
                    <a:cubicBezTo>
                      <a:pt x="43" y="47"/>
                      <a:pt x="45" y="45"/>
                      <a:pt x="45" y="41"/>
                    </a:cubicBezTo>
                    <a:cubicBezTo>
                      <a:pt x="47" y="41"/>
                      <a:pt x="47" y="42"/>
                      <a:pt x="47" y="43"/>
                    </a:cubicBezTo>
                    <a:cubicBezTo>
                      <a:pt x="47" y="50"/>
                      <a:pt x="41" y="59"/>
                      <a:pt x="32" y="62"/>
                    </a:cubicBezTo>
                    <a:cubicBezTo>
                      <a:pt x="32" y="61"/>
                      <a:pt x="31" y="60"/>
                      <a:pt x="30" y="60"/>
                    </a:cubicBezTo>
                    <a:cubicBezTo>
                      <a:pt x="26" y="60"/>
                      <a:pt x="26" y="60"/>
                      <a:pt x="26" y="60"/>
                    </a:cubicBezTo>
                    <a:cubicBezTo>
                      <a:pt x="24" y="60"/>
                      <a:pt x="23" y="62"/>
                      <a:pt x="23" y="63"/>
                    </a:cubicBezTo>
                    <a:cubicBezTo>
                      <a:pt x="23" y="65"/>
                      <a:pt x="24" y="66"/>
                      <a:pt x="26" y="66"/>
                    </a:cubicBezTo>
                    <a:cubicBezTo>
                      <a:pt x="30" y="66"/>
                      <a:pt x="30" y="66"/>
                      <a:pt x="30" y="66"/>
                    </a:cubicBezTo>
                    <a:cubicBezTo>
                      <a:pt x="31" y="66"/>
                      <a:pt x="32" y="65"/>
                      <a:pt x="32" y="64"/>
                    </a:cubicBezTo>
                    <a:cubicBezTo>
                      <a:pt x="43" y="61"/>
                      <a:pt x="50" y="51"/>
                      <a:pt x="50" y="4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8" name="Freeform 17"/>
            <p:cNvSpPr/>
            <p:nvPr/>
          </p:nvSpPr>
          <p:spPr>
            <a:xfrm>
              <a:off x="6162989" y="2654419"/>
              <a:ext cx="338094" cy="731634"/>
            </a:xfrm>
            <a:custGeom>
              <a:avLst/>
              <a:gdLst>
                <a:gd name="connsiteX0" fmla="*/ 0 w 332268"/>
                <a:gd name="connsiteY0" fmla="*/ 0 h 773519"/>
                <a:gd name="connsiteX1" fmla="*/ 0 w 332268"/>
                <a:gd name="connsiteY1" fmla="*/ 297712 h 773519"/>
                <a:gd name="connsiteX2" fmla="*/ 332268 w 332268"/>
                <a:gd name="connsiteY2" fmla="*/ 297712 h 773519"/>
                <a:gd name="connsiteX3" fmla="*/ 332268 w 332268"/>
                <a:gd name="connsiteY3" fmla="*/ 773519 h 773519"/>
              </a:gdLst>
              <a:ahLst/>
              <a:cxnLst>
                <a:cxn ang="0">
                  <a:pos x="connsiteX0" y="connsiteY0"/>
                </a:cxn>
                <a:cxn ang="0">
                  <a:pos x="connsiteX1" y="connsiteY1"/>
                </a:cxn>
                <a:cxn ang="0">
                  <a:pos x="connsiteX2" y="connsiteY2"/>
                </a:cxn>
                <a:cxn ang="0">
                  <a:pos x="connsiteX3" y="connsiteY3"/>
                </a:cxn>
              </a:cxnLst>
              <a:rect l="l" t="t" r="r" b="b"/>
              <a:pathLst>
                <a:path w="332268" h="773519">
                  <a:moveTo>
                    <a:pt x="0" y="0"/>
                  </a:moveTo>
                  <a:lnTo>
                    <a:pt x="0" y="297712"/>
                  </a:lnTo>
                  <a:lnTo>
                    <a:pt x="332268" y="297712"/>
                  </a:lnTo>
                  <a:lnTo>
                    <a:pt x="332268" y="773519"/>
                  </a:lnTo>
                </a:path>
              </a:pathLst>
            </a:custGeom>
            <a:noFill/>
            <a:ln w="28575">
              <a:solidFill>
                <a:schemeClr val="accent1"/>
              </a:solidFill>
              <a:miter lim="800000"/>
            </a:ln>
            <a:effectLst>
              <a:glow rad="635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916841" y="2186587"/>
              <a:ext cx="492295" cy="494188"/>
              <a:chOff x="5916014" y="2220091"/>
              <a:chExt cx="492295" cy="437823"/>
            </a:xfrm>
          </p:grpSpPr>
          <p:sp>
            <p:nvSpPr>
              <p:cNvPr id="84" name="AutoShape 259"/>
              <p:cNvSpPr>
                <a:spLocks noChangeArrowheads="1"/>
              </p:cNvSpPr>
              <p:nvPr/>
            </p:nvSpPr>
            <p:spPr bwMode="auto">
              <a:xfrm>
                <a:off x="5916014" y="2465557"/>
                <a:ext cx="492293" cy="192357"/>
              </a:xfrm>
              <a:prstGeom prst="can">
                <a:avLst>
                  <a:gd name="adj" fmla="val 50000"/>
                </a:avLst>
              </a:prstGeom>
              <a:gradFill rotWithShape="1">
                <a:gsLst>
                  <a:gs pos="0">
                    <a:srgbClr val="CC0000"/>
                  </a:gs>
                  <a:gs pos="100000">
                    <a:srgbClr val="4E0016"/>
                  </a:gs>
                </a:gsLst>
                <a:lin ang="0" scaled="1"/>
              </a:gra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AutoShape 259"/>
              <p:cNvSpPr>
                <a:spLocks noChangeArrowheads="1"/>
              </p:cNvSpPr>
              <p:nvPr/>
            </p:nvSpPr>
            <p:spPr bwMode="auto">
              <a:xfrm>
                <a:off x="5916015" y="2342824"/>
                <a:ext cx="492293" cy="192357"/>
              </a:xfrm>
              <a:prstGeom prst="can">
                <a:avLst>
                  <a:gd name="adj" fmla="val 50000"/>
                </a:avLst>
              </a:prstGeom>
              <a:gradFill rotWithShape="1">
                <a:gsLst>
                  <a:gs pos="0">
                    <a:srgbClr val="CC0000"/>
                  </a:gs>
                  <a:gs pos="100000">
                    <a:srgbClr val="4E0016"/>
                  </a:gs>
                </a:gsLst>
                <a:lin ang="0" scaled="1"/>
              </a:gra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9" name="AutoShape 259"/>
              <p:cNvSpPr>
                <a:spLocks noChangeArrowheads="1"/>
              </p:cNvSpPr>
              <p:nvPr/>
            </p:nvSpPr>
            <p:spPr bwMode="auto">
              <a:xfrm>
                <a:off x="5916016" y="2220091"/>
                <a:ext cx="492293" cy="192357"/>
              </a:xfrm>
              <a:prstGeom prst="can">
                <a:avLst>
                  <a:gd name="adj" fmla="val 50000"/>
                </a:avLst>
              </a:prstGeom>
              <a:gradFill rotWithShape="1">
                <a:gsLst>
                  <a:gs pos="0">
                    <a:srgbClr val="CC0000"/>
                  </a:gs>
                  <a:gs pos="100000">
                    <a:srgbClr val="4E0016"/>
                  </a:gs>
                </a:gsLst>
                <a:lin ang="0" scaled="1"/>
              </a:grad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1" name="Group 20"/>
            <p:cNvGrpSpPr/>
            <p:nvPr/>
          </p:nvGrpSpPr>
          <p:grpSpPr>
            <a:xfrm>
              <a:off x="7519521" y="2166580"/>
              <a:ext cx="598881" cy="598881"/>
              <a:chOff x="8027502" y="1794121"/>
              <a:chExt cx="598881" cy="598881"/>
            </a:xfrm>
          </p:grpSpPr>
          <p:sp>
            <p:nvSpPr>
              <p:cNvPr id="20" name="Oval 19"/>
              <p:cNvSpPr/>
              <p:nvPr/>
            </p:nvSpPr>
            <p:spPr>
              <a:xfrm>
                <a:off x="8027502" y="1794121"/>
                <a:ext cx="598881" cy="598881"/>
              </a:xfrm>
              <a:prstGeom prst="ellipse">
                <a:avLst/>
              </a:prstGeom>
              <a:solidFill>
                <a:schemeClr val="bg1"/>
              </a:solidFill>
              <a:ln w="19050">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pic>
            <p:nvPicPr>
              <p:cNvPr id="83" name="Picture 60"/>
              <p:cNvPicPr>
                <a:picLocks noChangeAspect="1" noChangeArrowheads="1"/>
              </p:cNvPicPr>
              <p:nvPr/>
            </p:nvPicPr>
            <p:blipFill>
              <a:blip r:embed="rId3" cstate="print"/>
              <a:srcRect/>
              <a:stretch>
                <a:fillRect/>
              </a:stretch>
            </p:blipFill>
            <p:spPr bwMode="auto">
              <a:xfrm>
                <a:off x="8097320" y="1926481"/>
                <a:ext cx="459244" cy="255816"/>
              </a:xfrm>
              <a:prstGeom prst="rect">
                <a:avLst/>
              </a:prstGeom>
              <a:noFill/>
              <a:ln w="9525">
                <a:noFill/>
                <a:miter lim="800000"/>
                <a:headEnd/>
                <a:tailEnd/>
              </a:ln>
            </p:spPr>
          </p:pic>
          <p:sp>
            <p:nvSpPr>
              <p:cNvPr id="81" name="Text Box 72"/>
              <p:cNvSpPr txBox="1">
                <a:spLocks noChangeArrowheads="1"/>
              </p:cNvSpPr>
              <p:nvPr/>
            </p:nvSpPr>
            <p:spPr bwMode="auto">
              <a:xfrm>
                <a:off x="8182672" y="2206860"/>
                <a:ext cx="288541" cy="124650"/>
              </a:xfrm>
              <a:prstGeom prst="rect">
                <a:avLst/>
              </a:prstGeom>
              <a:noFill/>
              <a:ln w="9525">
                <a:noFill/>
                <a:miter lim="800000"/>
                <a:headEnd/>
                <a:tailEnd/>
              </a:ln>
            </p:spPr>
            <p:txBody>
              <a:bodyPr wrap="none" lIns="0" tIns="0" rIns="0" bIns="0">
                <a:spAutoFit/>
              </a:bodyPr>
              <a:lstStyle/>
              <a:p>
                <a:pPr algn="ctr" eaLnBrk="1" fontAlgn="auto" hangingPunct="1">
                  <a:lnSpc>
                    <a:spcPct val="90000"/>
                  </a:lnSpc>
                  <a:spcBef>
                    <a:spcPts val="0"/>
                  </a:spcBef>
                  <a:spcAft>
                    <a:spcPts val="0"/>
                  </a:spcAft>
                  <a:defRPr/>
                </a:pPr>
                <a:r>
                  <a:rPr lang="en-US" sz="900" kern="0" baseline="0" dirty="0">
                    <a:solidFill>
                      <a:srgbClr val="000000"/>
                    </a:solidFill>
                    <a:ea typeface="ＭＳ Ｐゴシック" pitchFamily="34" charset="-128"/>
                    <a:cs typeface="Arial" pitchFamily="34" charset="0"/>
                  </a:rPr>
                  <a:t>Email</a:t>
                </a:r>
              </a:p>
            </p:txBody>
          </p:sp>
        </p:grpSp>
        <p:grpSp>
          <p:nvGrpSpPr>
            <p:cNvPr id="22" name="Group 21"/>
            <p:cNvGrpSpPr/>
            <p:nvPr/>
          </p:nvGrpSpPr>
          <p:grpSpPr>
            <a:xfrm>
              <a:off x="8006288" y="2754183"/>
              <a:ext cx="598881" cy="598881"/>
              <a:chOff x="8016920" y="2740893"/>
              <a:chExt cx="598881" cy="598881"/>
            </a:xfrm>
          </p:grpSpPr>
          <p:sp>
            <p:nvSpPr>
              <p:cNvPr id="86" name="Oval 85"/>
              <p:cNvSpPr/>
              <p:nvPr/>
            </p:nvSpPr>
            <p:spPr>
              <a:xfrm>
                <a:off x="8016920" y="2740893"/>
                <a:ext cx="598881" cy="598881"/>
              </a:xfrm>
              <a:prstGeom prst="ellipse">
                <a:avLst/>
              </a:prstGeom>
              <a:solidFill>
                <a:schemeClr val="bg1"/>
              </a:solidFill>
              <a:ln w="19050">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70" name="AutoShape 62"/>
              <p:cNvSpPr>
                <a:spLocks noChangeArrowheads="1"/>
              </p:cNvSpPr>
              <p:nvPr/>
            </p:nvSpPr>
            <p:spPr bwMode="auto">
              <a:xfrm>
                <a:off x="8112619" y="2859994"/>
                <a:ext cx="407481" cy="229309"/>
              </a:xfrm>
              <a:prstGeom prst="wedgeRoundRectCallout">
                <a:avLst>
                  <a:gd name="adj1" fmla="val -43532"/>
                  <a:gd name="adj2" fmla="val 69861"/>
                  <a:gd name="adj3" fmla="val 16667"/>
                </a:avLst>
              </a:prstGeom>
              <a:solidFill>
                <a:srgbClr val="FFFFFF"/>
              </a:solidFill>
              <a:ln w="12700">
                <a:solidFill>
                  <a:srgbClr val="B40000"/>
                </a:solidFill>
                <a:miter lim="800000"/>
                <a:headEnd/>
                <a:tailEnd/>
              </a:ln>
            </p:spPr>
            <p:txBody>
              <a:bodyPr lIns="0" tIns="0" rIns="0" bIns="0"/>
              <a:lstStyle/>
              <a:p>
                <a:pPr algn="ctr" eaLnBrk="1" fontAlgn="auto" hangingPunct="1">
                  <a:lnSpc>
                    <a:spcPct val="90000"/>
                  </a:lnSpc>
                  <a:spcBef>
                    <a:spcPts val="0"/>
                  </a:spcBef>
                  <a:spcAft>
                    <a:spcPts val="0"/>
                  </a:spcAft>
                  <a:defRPr/>
                </a:pPr>
                <a:endParaRPr lang="en-US" kern="0" baseline="0">
                  <a:solidFill>
                    <a:sysClr val="windowText" lastClr="000000"/>
                  </a:solidFill>
                  <a:ea typeface="ＭＳ Ｐゴシック" pitchFamily="34" charset="-128"/>
                  <a:cs typeface="Arial" pitchFamily="34" charset="0"/>
                </a:endParaRPr>
              </a:p>
            </p:txBody>
          </p:sp>
        </p:grpSp>
        <p:grpSp>
          <p:nvGrpSpPr>
            <p:cNvPr id="23" name="Group 22"/>
            <p:cNvGrpSpPr/>
            <p:nvPr/>
          </p:nvGrpSpPr>
          <p:grpSpPr>
            <a:xfrm>
              <a:off x="8075487" y="3499946"/>
              <a:ext cx="598881" cy="598881"/>
              <a:chOff x="8096916" y="3499946"/>
              <a:chExt cx="598881" cy="598881"/>
            </a:xfrm>
          </p:grpSpPr>
          <p:sp>
            <p:nvSpPr>
              <p:cNvPr id="90" name="Oval 89"/>
              <p:cNvSpPr/>
              <p:nvPr/>
            </p:nvSpPr>
            <p:spPr>
              <a:xfrm>
                <a:off x="8096916" y="3499946"/>
                <a:ext cx="598881" cy="598881"/>
              </a:xfrm>
              <a:prstGeom prst="ellipse">
                <a:avLst/>
              </a:prstGeom>
              <a:solidFill>
                <a:schemeClr val="bg1"/>
              </a:solidFill>
              <a:ln w="19050">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92" name="Text Box 72"/>
              <p:cNvSpPr txBox="1">
                <a:spLocks noChangeArrowheads="1"/>
              </p:cNvSpPr>
              <p:nvPr/>
            </p:nvSpPr>
            <p:spPr bwMode="auto">
              <a:xfrm>
                <a:off x="8284146" y="3912685"/>
                <a:ext cx="224421" cy="124650"/>
              </a:xfrm>
              <a:prstGeom prst="rect">
                <a:avLst/>
              </a:prstGeom>
              <a:noFill/>
              <a:ln w="9525">
                <a:noFill/>
                <a:miter lim="800000"/>
                <a:headEnd/>
                <a:tailEnd/>
              </a:ln>
            </p:spPr>
            <p:txBody>
              <a:bodyPr wrap="none" lIns="0" tIns="0" rIns="0" bIns="0">
                <a:spAutoFit/>
              </a:bodyPr>
              <a:lstStyle/>
              <a:p>
                <a:pPr algn="ctr" eaLnBrk="1" fontAlgn="auto" hangingPunct="1">
                  <a:lnSpc>
                    <a:spcPct val="90000"/>
                  </a:lnSpc>
                  <a:spcBef>
                    <a:spcPts val="0"/>
                  </a:spcBef>
                  <a:spcAft>
                    <a:spcPts val="0"/>
                  </a:spcAft>
                  <a:defRPr/>
                </a:pPr>
                <a:r>
                  <a:rPr lang="en-US" sz="900" kern="0" baseline="0" dirty="0">
                    <a:solidFill>
                      <a:srgbClr val="000000"/>
                    </a:solidFill>
                    <a:ea typeface="ＭＳ Ｐゴシック" pitchFamily="34" charset="-128"/>
                    <a:cs typeface="Arial" pitchFamily="34" charset="0"/>
                  </a:rPr>
                  <a:t>Text</a:t>
                </a:r>
              </a:p>
            </p:txBody>
          </p:sp>
          <p:grpSp>
            <p:nvGrpSpPr>
              <p:cNvPr id="10" name="Group 163"/>
              <p:cNvGrpSpPr>
                <a:grpSpLocks noChangeAspect="1"/>
              </p:cNvGrpSpPr>
              <p:nvPr/>
            </p:nvGrpSpPr>
            <p:grpSpPr bwMode="auto">
              <a:xfrm>
                <a:off x="8190315" y="3587642"/>
                <a:ext cx="383015" cy="300939"/>
                <a:chOff x="2205" y="3134"/>
                <a:chExt cx="796" cy="636"/>
              </a:xfrm>
            </p:grpSpPr>
            <p:sp>
              <p:nvSpPr>
                <p:cNvPr id="77" name="Freeform 164"/>
                <p:cNvSpPr>
                  <a:spLocks noEditPoints="1"/>
                </p:cNvSpPr>
                <p:nvPr/>
              </p:nvSpPr>
              <p:spPr bwMode="auto">
                <a:xfrm>
                  <a:off x="2205" y="3358"/>
                  <a:ext cx="586" cy="412"/>
                </a:xfrm>
                <a:custGeom>
                  <a:avLst/>
                  <a:gdLst>
                    <a:gd name="T0" fmla="*/ 2147483647 w 248"/>
                    <a:gd name="T1" fmla="*/ 0 h 174"/>
                    <a:gd name="T2" fmla="*/ 2147483647 w 248"/>
                    <a:gd name="T3" fmla="*/ 0 h 174"/>
                    <a:gd name="T4" fmla="*/ 0 w 248"/>
                    <a:gd name="T5" fmla="*/ 2147483647 h 174"/>
                    <a:gd name="T6" fmla="*/ 0 w 248"/>
                    <a:gd name="T7" fmla="*/ 2147483647 h 174"/>
                    <a:gd name="T8" fmla="*/ 2147483647 w 248"/>
                    <a:gd name="T9" fmla="*/ 2147483647 h 174"/>
                    <a:gd name="T10" fmla="*/ 2147483647 w 248"/>
                    <a:gd name="T11" fmla="*/ 2147483647 h 174"/>
                    <a:gd name="T12" fmla="*/ 2147483647 w 248"/>
                    <a:gd name="T13" fmla="*/ 2147483647 h 174"/>
                    <a:gd name="T14" fmla="*/ 2147483647 w 248"/>
                    <a:gd name="T15" fmla="*/ 2147483647 h 174"/>
                    <a:gd name="T16" fmla="*/ 2147483647 w 248"/>
                    <a:gd name="T17" fmla="*/ 0 h 174"/>
                    <a:gd name="T18" fmla="*/ 2147483647 w 248"/>
                    <a:gd name="T19" fmla="*/ 2147483647 h 174"/>
                    <a:gd name="T20" fmla="*/ 2147483647 w 248"/>
                    <a:gd name="T21" fmla="*/ 2147483647 h 174"/>
                    <a:gd name="T22" fmla="*/ 2147483647 w 248"/>
                    <a:gd name="T23" fmla="*/ 2147483647 h 174"/>
                    <a:gd name="T24" fmla="*/ 2147483647 w 248"/>
                    <a:gd name="T25" fmla="*/ 2147483647 h 174"/>
                    <a:gd name="T26" fmla="*/ 2147483647 w 248"/>
                    <a:gd name="T27" fmla="*/ 2147483647 h 174"/>
                    <a:gd name="T28" fmla="*/ 2147483647 w 248"/>
                    <a:gd name="T29" fmla="*/ 2147483647 h 174"/>
                    <a:gd name="T30" fmla="*/ 2147483647 w 248"/>
                    <a:gd name="T31" fmla="*/ 2147483647 h 174"/>
                    <a:gd name="T32" fmla="*/ 2147483647 w 248"/>
                    <a:gd name="T33" fmla="*/ 2147483647 h 174"/>
                    <a:gd name="T34" fmla="*/ 2147483647 w 248"/>
                    <a:gd name="T35" fmla="*/ 2147483647 h 1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8"/>
                    <a:gd name="T55" fmla="*/ 0 h 174"/>
                    <a:gd name="T56" fmla="*/ 248 w 248"/>
                    <a:gd name="T57" fmla="*/ 174 h 1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8" h="174">
                      <a:moveTo>
                        <a:pt x="227" y="0"/>
                      </a:moveTo>
                      <a:cubicBezTo>
                        <a:pt x="21" y="0"/>
                        <a:pt x="21" y="0"/>
                        <a:pt x="21" y="0"/>
                      </a:cubicBezTo>
                      <a:cubicBezTo>
                        <a:pt x="10" y="0"/>
                        <a:pt x="0" y="10"/>
                        <a:pt x="0" y="21"/>
                      </a:cubicBezTo>
                      <a:cubicBezTo>
                        <a:pt x="0" y="153"/>
                        <a:pt x="0" y="153"/>
                        <a:pt x="0" y="153"/>
                      </a:cubicBezTo>
                      <a:cubicBezTo>
                        <a:pt x="0" y="164"/>
                        <a:pt x="10" y="174"/>
                        <a:pt x="21" y="174"/>
                      </a:cubicBezTo>
                      <a:cubicBezTo>
                        <a:pt x="227" y="174"/>
                        <a:pt x="227" y="174"/>
                        <a:pt x="227" y="174"/>
                      </a:cubicBezTo>
                      <a:cubicBezTo>
                        <a:pt x="239" y="174"/>
                        <a:pt x="248" y="164"/>
                        <a:pt x="248" y="153"/>
                      </a:cubicBezTo>
                      <a:cubicBezTo>
                        <a:pt x="248" y="21"/>
                        <a:pt x="248" y="21"/>
                        <a:pt x="248" y="21"/>
                      </a:cubicBezTo>
                      <a:cubicBezTo>
                        <a:pt x="248" y="10"/>
                        <a:pt x="239" y="0"/>
                        <a:pt x="227" y="0"/>
                      </a:cubicBezTo>
                      <a:close/>
                      <a:moveTo>
                        <a:pt x="232" y="142"/>
                      </a:moveTo>
                      <a:cubicBezTo>
                        <a:pt x="232" y="152"/>
                        <a:pt x="224" y="160"/>
                        <a:pt x="214" y="160"/>
                      </a:cubicBezTo>
                      <a:cubicBezTo>
                        <a:pt x="34" y="160"/>
                        <a:pt x="34" y="160"/>
                        <a:pt x="34" y="160"/>
                      </a:cubicBezTo>
                      <a:cubicBezTo>
                        <a:pt x="24" y="160"/>
                        <a:pt x="16" y="152"/>
                        <a:pt x="16" y="142"/>
                      </a:cubicBezTo>
                      <a:cubicBezTo>
                        <a:pt x="16" y="32"/>
                        <a:pt x="16" y="32"/>
                        <a:pt x="16" y="32"/>
                      </a:cubicBezTo>
                      <a:cubicBezTo>
                        <a:pt x="16" y="22"/>
                        <a:pt x="24" y="14"/>
                        <a:pt x="34" y="14"/>
                      </a:cubicBezTo>
                      <a:cubicBezTo>
                        <a:pt x="214" y="14"/>
                        <a:pt x="214" y="14"/>
                        <a:pt x="214" y="14"/>
                      </a:cubicBezTo>
                      <a:cubicBezTo>
                        <a:pt x="224" y="14"/>
                        <a:pt x="232" y="22"/>
                        <a:pt x="232" y="32"/>
                      </a:cubicBezTo>
                      <a:lnTo>
                        <a:pt x="232" y="142"/>
                      </a:lnTo>
                      <a:close/>
                    </a:path>
                  </a:pathLst>
                </a:custGeom>
                <a:solidFill>
                  <a:srgbClr val="CC0000"/>
                </a:solidFill>
                <a:ln w="9525">
                  <a:noFill/>
                  <a:round/>
                  <a:headEnd/>
                  <a:tailEnd/>
                </a:ln>
              </p:spPr>
              <p:txBody>
                <a:bodyPr/>
                <a:lstStyle/>
                <a:p>
                  <a:pPr eaLnBrk="1" fontAlgn="auto" hangingPunct="1">
                    <a:spcBef>
                      <a:spcPts val="0"/>
                    </a:spcBef>
                    <a:spcAft>
                      <a:spcPts val="0"/>
                    </a:spcAft>
                    <a:defRPr/>
                  </a:pPr>
                  <a:endParaRPr lang="en-US" sz="1800" kern="0" baseline="0">
                    <a:solidFill>
                      <a:sysClr val="windowText" lastClr="000000"/>
                    </a:solidFill>
                    <a:ea typeface="+mn-ea"/>
                    <a:cs typeface="Arial" pitchFamily="34" charset="0"/>
                  </a:endParaRPr>
                </a:p>
              </p:txBody>
            </p:sp>
            <p:sp>
              <p:nvSpPr>
                <p:cNvPr id="78" name="Freeform 165"/>
                <p:cNvSpPr>
                  <a:spLocks noEditPoints="1"/>
                </p:cNvSpPr>
                <p:nvPr/>
              </p:nvSpPr>
              <p:spPr bwMode="auto">
                <a:xfrm>
                  <a:off x="2415" y="3134"/>
                  <a:ext cx="586" cy="411"/>
                </a:xfrm>
                <a:custGeom>
                  <a:avLst/>
                  <a:gdLst>
                    <a:gd name="T0" fmla="*/ 2147483647 w 248"/>
                    <a:gd name="T1" fmla="*/ 2147483647 h 174"/>
                    <a:gd name="T2" fmla="*/ 2147483647 w 248"/>
                    <a:gd name="T3" fmla="*/ 2147483647 h 174"/>
                    <a:gd name="T4" fmla="*/ 0 w 248"/>
                    <a:gd name="T5" fmla="*/ 2147483647 h 174"/>
                    <a:gd name="T6" fmla="*/ 0 w 248"/>
                    <a:gd name="T7" fmla="*/ 2147483647 h 174"/>
                    <a:gd name="T8" fmla="*/ 2147483647 w 248"/>
                    <a:gd name="T9" fmla="*/ 2147483647 h 174"/>
                    <a:gd name="T10" fmla="*/ 2147483647 w 248"/>
                    <a:gd name="T11" fmla="*/ 2147483647 h 174"/>
                    <a:gd name="T12" fmla="*/ 2147483647 w 248"/>
                    <a:gd name="T13" fmla="*/ 2147483647 h 174"/>
                    <a:gd name="T14" fmla="*/ 2147483647 w 248"/>
                    <a:gd name="T15" fmla="*/ 2147483647 h 174"/>
                    <a:gd name="T16" fmla="*/ 2147483647 w 248"/>
                    <a:gd name="T17" fmla="*/ 2147483647 h 174"/>
                    <a:gd name="T18" fmla="*/ 2147483647 w 248"/>
                    <a:gd name="T19" fmla="*/ 0 h 174"/>
                    <a:gd name="T20" fmla="*/ 2147483647 w 248"/>
                    <a:gd name="T21" fmla="*/ 0 h 174"/>
                    <a:gd name="T22" fmla="*/ 0 w 248"/>
                    <a:gd name="T23" fmla="*/ 2147483647 h 174"/>
                    <a:gd name="T24" fmla="*/ 0 w 248"/>
                    <a:gd name="T25" fmla="*/ 2147483647 h 174"/>
                    <a:gd name="T26" fmla="*/ 2147483647 w 248"/>
                    <a:gd name="T27" fmla="*/ 2147483647 h 174"/>
                    <a:gd name="T28" fmla="*/ 2147483647 w 248"/>
                    <a:gd name="T29" fmla="*/ 2147483647 h 174"/>
                    <a:gd name="T30" fmla="*/ 2147483647 w 248"/>
                    <a:gd name="T31" fmla="*/ 2147483647 h 174"/>
                    <a:gd name="T32" fmla="*/ 2147483647 w 248"/>
                    <a:gd name="T33" fmla="*/ 2147483647 h 174"/>
                    <a:gd name="T34" fmla="*/ 2147483647 w 248"/>
                    <a:gd name="T35" fmla="*/ 2147483647 h 174"/>
                    <a:gd name="T36" fmla="*/ 2147483647 w 248"/>
                    <a:gd name="T37" fmla="*/ 2147483647 h 174"/>
                    <a:gd name="T38" fmla="*/ 2147483647 w 248"/>
                    <a:gd name="T39" fmla="*/ 2147483647 h 174"/>
                    <a:gd name="T40" fmla="*/ 2147483647 w 248"/>
                    <a:gd name="T41" fmla="*/ 2147483647 h 174"/>
                    <a:gd name="T42" fmla="*/ 2147483647 w 248"/>
                    <a:gd name="T43" fmla="*/ 2147483647 h 174"/>
                    <a:gd name="T44" fmla="*/ 2147483647 w 248"/>
                    <a:gd name="T45" fmla="*/ 2147483647 h 174"/>
                    <a:gd name="T46" fmla="*/ 2147483647 w 248"/>
                    <a:gd name="T47" fmla="*/ 2147483647 h 174"/>
                    <a:gd name="T48" fmla="*/ 2147483647 w 248"/>
                    <a:gd name="T49" fmla="*/ 2147483647 h 174"/>
                    <a:gd name="T50" fmla="*/ 2147483647 w 248"/>
                    <a:gd name="T51" fmla="*/ 0 h 1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8"/>
                    <a:gd name="T79" fmla="*/ 0 h 174"/>
                    <a:gd name="T80" fmla="*/ 248 w 248"/>
                    <a:gd name="T81" fmla="*/ 174 h 1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8" h="174">
                      <a:moveTo>
                        <a:pt x="16" y="142"/>
                      </a:moveTo>
                      <a:cubicBezTo>
                        <a:pt x="16" y="95"/>
                        <a:pt x="16" y="95"/>
                        <a:pt x="16" y="95"/>
                      </a:cubicBezTo>
                      <a:cubicBezTo>
                        <a:pt x="0" y="95"/>
                        <a:pt x="0" y="95"/>
                        <a:pt x="0" y="95"/>
                      </a:cubicBezTo>
                      <a:cubicBezTo>
                        <a:pt x="0" y="152"/>
                        <a:pt x="0" y="152"/>
                        <a:pt x="0" y="152"/>
                      </a:cubicBezTo>
                      <a:cubicBezTo>
                        <a:pt x="0" y="164"/>
                        <a:pt x="10" y="174"/>
                        <a:pt x="21" y="174"/>
                      </a:cubicBezTo>
                      <a:cubicBezTo>
                        <a:pt x="159" y="174"/>
                        <a:pt x="159" y="174"/>
                        <a:pt x="159" y="174"/>
                      </a:cubicBezTo>
                      <a:cubicBezTo>
                        <a:pt x="159" y="160"/>
                        <a:pt x="159" y="160"/>
                        <a:pt x="159" y="160"/>
                      </a:cubicBezTo>
                      <a:cubicBezTo>
                        <a:pt x="34" y="160"/>
                        <a:pt x="34" y="160"/>
                        <a:pt x="34" y="160"/>
                      </a:cubicBezTo>
                      <a:cubicBezTo>
                        <a:pt x="24" y="160"/>
                        <a:pt x="16" y="152"/>
                        <a:pt x="16" y="142"/>
                      </a:cubicBezTo>
                      <a:close/>
                      <a:moveTo>
                        <a:pt x="227" y="0"/>
                      </a:moveTo>
                      <a:cubicBezTo>
                        <a:pt x="21" y="0"/>
                        <a:pt x="21" y="0"/>
                        <a:pt x="21" y="0"/>
                      </a:cubicBezTo>
                      <a:cubicBezTo>
                        <a:pt x="10" y="0"/>
                        <a:pt x="0" y="10"/>
                        <a:pt x="0" y="21"/>
                      </a:cubicBezTo>
                      <a:cubicBezTo>
                        <a:pt x="0" y="75"/>
                        <a:pt x="0" y="75"/>
                        <a:pt x="0" y="75"/>
                      </a:cubicBezTo>
                      <a:cubicBezTo>
                        <a:pt x="16" y="75"/>
                        <a:pt x="16" y="75"/>
                        <a:pt x="16" y="75"/>
                      </a:cubicBezTo>
                      <a:cubicBezTo>
                        <a:pt x="16" y="32"/>
                        <a:pt x="16" y="32"/>
                        <a:pt x="16" y="32"/>
                      </a:cubicBezTo>
                      <a:cubicBezTo>
                        <a:pt x="16" y="22"/>
                        <a:pt x="24" y="14"/>
                        <a:pt x="34" y="14"/>
                      </a:cubicBezTo>
                      <a:cubicBezTo>
                        <a:pt x="214" y="14"/>
                        <a:pt x="214" y="14"/>
                        <a:pt x="214" y="14"/>
                      </a:cubicBezTo>
                      <a:cubicBezTo>
                        <a:pt x="224" y="14"/>
                        <a:pt x="232" y="22"/>
                        <a:pt x="232" y="32"/>
                      </a:cubicBezTo>
                      <a:cubicBezTo>
                        <a:pt x="232" y="142"/>
                        <a:pt x="232" y="142"/>
                        <a:pt x="232" y="142"/>
                      </a:cubicBezTo>
                      <a:cubicBezTo>
                        <a:pt x="232" y="152"/>
                        <a:pt x="224" y="160"/>
                        <a:pt x="214" y="160"/>
                      </a:cubicBezTo>
                      <a:cubicBezTo>
                        <a:pt x="179" y="160"/>
                        <a:pt x="179" y="160"/>
                        <a:pt x="179" y="160"/>
                      </a:cubicBezTo>
                      <a:cubicBezTo>
                        <a:pt x="179" y="174"/>
                        <a:pt x="179" y="174"/>
                        <a:pt x="179" y="174"/>
                      </a:cubicBezTo>
                      <a:cubicBezTo>
                        <a:pt x="227" y="174"/>
                        <a:pt x="227" y="174"/>
                        <a:pt x="227" y="174"/>
                      </a:cubicBezTo>
                      <a:cubicBezTo>
                        <a:pt x="239" y="174"/>
                        <a:pt x="248" y="164"/>
                        <a:pt x="248" y="152"/>
                      </a:cubicBezTo>
                      <a:cubicBezTo>
                        <a:pt x="248" y="21"/>
                        <a:pt x="248" y="21"/>
                        <a:pt x="248" y="21"/>
                      </a:cubicBezTo>
                      <a:cubicBezTo>
                        <a:pt x="248" y="10"/>
                        <a:pt x="239" y="0"/>
                        <a:pt x="227" y="0"/>
                      </a:cubicBezTo>
                      <a:close/>
                    </a:path>
                  </a:pathLst>
                </a:custGeom>
                <a:solidFill>
                  <a:srgbClr val="CC0000"/>
                </a:solidFill>
                <a:ln w="9525">
                  <a:noFill/>
                  <a:round/>
                  <a:headEnd/>
                  <a:tailEnd/>
                </a:ln>
              </p:spPr>
              <p:txBody>
                <a:bodyPr/>
                <a:lstStyle/>
                <a:p>
                  <a:pPr eaLnBrk="1" fontAlgn="auto" hangingPunct="1">
                    <a:spcBef>
                      <a:spcPts val="0"/>
                    </a:spcBef>
                    <a:spcAft>
                      <a:spcPts val="0"/>
                    </a:spcAft>
                    <a:defRPr/>
                  </a:pPr>
                  <a:endParaRPr lang="en-US" sz="1800" kern="0" baseline="0">
                    <a:solidFill>
                      <a:sysClr val="windowText" lastClr="000000"/>
                    </a:solidFill>
                    <a:ea typeface="+mn-ea"/>
                    <a:cs typeface="Arial" pitchFamily="34" charset="0"/>
                  </a:endParaRPr>
                </a:p>
              </p:txBody>
            </p:sp>
          </p:grpSp>
        </p:grpSp>
        <p:sp>
          <p:nvSpPr>
            <p:cNvPr id="88" name="Text Box 72"/>
            <p:cNvSpPr txBox="1">
              <a:spLocks noChangeArrowheads="1"/>
            </p:cNvSpPr>
            <p:nvPr/>
          </p:nvSpPr>
          <p:spPr bwMode="auto">
            <a:xfrm>
              <a:off x="8172090" y="3161969"/>
              <a:ext cx="288542" cy="124650"/>
            </a:xfrm>
            <a:prstGeom prst="rect">
              <a:avLst/>
            </a:prstGeom>
            <a:noFill/>
            <a:ln w="9525">
              <a:noFill/>
              <a:miter lim="800000"/>
              <a:headEnd/>
              <a:tailEnd/>
            </a:ln>
          </p:spPr>
          <p:txBody>
            <a:bodyPr wrap="none" lIns="0" tIns="0" rIns="0" bIns="0">
              <a:spAutoFit/>
            </a:bodyPr>
            <a:lstStyle/>
            <a:p>
              <a:pPr algn="ctr" eaLnBrk="1" fontAlgn="auto" hangingPunct="1">
                <a:lnSpc>
                  <a:spcPct val="90000"/>
                </a:lnSpc>
                <a:spcBef>
                  <a:spcPts val="0"/>
                </a:spcBef>
                <a:spcAft>
                  <a:spcPts val="0"/>
                </a:spcAft>
                <a:defRPr/>
              </a:pPr>
              <a:r>
                <a:rPr lang="en-US" sz="900" kern="0" baseline="0" dirty="0">
                  <a:solidFill>
                    <a:srgbClr val="000000"/>
                  </a:solidFill>
                  <a:ea typeface="ＭＳ Ｐゴシック" pitchFamily="34" charset="-128"/>
                  <a:cs typeface="Arial" pitchFamily="34" charset="0"/>
                </a:rPr>
                <a:t>Voice</a:t>
              </a:r>
            </a:p>
          </p:txBody>
        </p:sp>
      </p:grpSp>
    </p:spTree>
    <p:extLst>
      <p:ext uri="{BB962C8B-B14F-4D97-AF65-F5344CB8AC3E}">
        <p14:creationId xmlns:p14="http://schemas.microsoft.com/office/powerpoint/2010/main" val="196742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986"/>
            <a:ext cx="8229600" cy="838200"/>
          </a:xfrm>
        </p:spPr>
        <p:txBody>
          <a:bodyPr/>
          <a:lstStyle/>
          <a:p>
            <a:r>
              <a:rPr lang="en-US" dirty="0" smtClean="0"/>
              <a:t>Proactive Outreach Manager </a:t>
            </a:r>
            <a:r>
              <a:rPr lang="en-US" dirty="0" smtClean="0">
                <a:solidFill>
                  <a:schemeClr val="tx2"/>
                </a:solidFill>
              </a:rPr>
              <a:t>3.0.1</a:t>
            </a:r>
            <a:r>
              <a:rPr lang="en-US" dirty="0" smtClean="0"/>
              <a:t> </a:t>
            </a:r>
            <a:br>
              <a:rPr lang="en-US" dirty="0" smtClean="0"/>
            </a:br>
            <a:r>
              <a:rPr lang="en-US" sz="2400" dirty="0" smtClean="0">
                <a:solidFill>
                  <a:srgbClr val="C00000"/>
                </a:solidFill>
              </a:rPr>
              <a:t>Feature Highlights</a:t>
            </a:r>
            <a:endParaRPr lang="en-US" sz="2400" dirty="0">
              <a:solidFill>
                <a:srgbClr val="C00000"/>
              </a:solidFill>
            </a:endParaRPr>
          </a:p>
        </p:txBody>
      </p:sp>
      <p:sp>
        <p:nvSpPr>
          <p:cNvPr id="3" name="Content Placeholder 2"/>
          <p:cNvSpPr>
            <a:spLocks noGrp="1"/>
          </p:cNvSpPr>
          <p:nvPr>
            <p:ph idx="1"/>
          </p:nvPr>
        </p:nvSpPr>
        <p:spPr>
          <a:xfrm>
            <a:off x="457200" y="1593705"/>
            <a:ext cx="8229600" cy="4724399"/>
          </a:xfrm>
        </p:spPr>
        <p:txBody>
          <a:bodyPr>
            <a:normAutofit lnSpcReduction="10000"/>
          </a:bodyPr>
          <a:lstStyle/>
          <a:p>
            <a:r>
              <a:rPr lang="en-US" dirty="0"/>
              <a:t>Agent-based dialing with Preview, Progressive and Predictive Modes for </a:t>
            </a:r>
            <a:r>
              <a:rPr lang="en-US" dirty="0" smtClean="0"/>
              <a:t>Call Center Elite &amp; Avaya Aura Contact Center (AACC) integrated with agent-less notifications</a:t>
            </a:r>
            <a:endParaRPr lang="en-US" dirty="0"/>
          </a:p>
          <a:p>
            <a:r>
              <a:rPr lang="en-US" dirty="0"/>
              <a:t>Skills-based agent inbound and outbound blending</a:t>
            </a:r>
          </a:p>
          <a:p>
            <a:r>
              <a:rPr lang="en-US" dirty="0"/>
              <a:t>Common </a:t>
            </a:r>
            <a:r>
              <a:rPr lang="en-US" dirty="0" smtClean="0"/>
              <a:t>Agent </a:t>
            </a:r>
            <a:r>
              <a:rPr lang="en-US" dirty="0"/>
              <a:t>APIs for desktop</a:t>
            </a:r>
          </a:p>
          <a:p>
            <a:r>
              <a:rPr lang="en-US" dirty="0"/>
              <a:t>2-way SMS and </a:t>
            </a:r>
            <a:r>
              <a:rPr lang="en-US" dirty="0" smtClean="0"/>
              <a:t>Email interactions</a:t>
            </a:r>
            <a:endParaRPr lang="en-US" dirty="0"/>
          </a:p>
          <a:p>
            <a:r>
              <a:rPr lang="en-US" dirty="0"/>
              <a:t>Automated skills-based  pacing of agent-less multimedia outbound  for AACC in addition to </a:t>
            </a:r>
            <a:r>
              <a:rPr lang="en-US" dirty="0" smtClean="0"/>
              <a:t>Call Center Elite</a:t>
            </a:r>
          </a:p>
          <a:p>
            <a:r>
              <a:rPr lang="en-US" dirty="0" smtClean="0"/>
              <a:t>Campaign </a:t>
            </a:r>
            <a:r>
              <a:rPr lang="en-US" dirty="0"/>
              <a:t>and Agent real-time and historical reporting</a:t>
            </a:r>
          </a:p>
          <a:p>
            <a:r>
              <a:rPr lang="en-US" dirty="0"/>
              <a:t>Call Recording with Avaya </a:t>
            </a:r>
            <a:r>
              <a:rPr lang="en-US" dirty="0" smtClean="0"/>
              <a:t>WFO</a:t>
            </a:r>
            <a:endParaRPr lang="en-US" dirty="0"/>
          </a:p>
          <a:p>
            <a:r>
              <a:rPr lang="en-US" dirty="0"/>
              <a:t>Extensive Web </a:t>
            </a:r>
            <a:r>
              <a:rPr lang="en-US" dirty="0" smtClean="0"/>
              <a:t>Services</a:t>
            </a:r>
            <a:endParaRPr lang="en-US" dirty="0"/>
          </a:p>
        </p:txBody>
      </p:sp>
      <p:sp>
        <p:nvSpPr>
          <p:cNvPr id="4" name="Rectangle 3"/>
          <p:cNvSpPr/>
          <p:nvPr/>
        </p:nvSpPr>
        <p:spPr>
          <a:xfrm>
            <a:off x="6493260" y="5486400"/>
            <a:ext cx="1723549" cy="923330"/>
          </a:xfrm>
          <a:prstGeom prst="rect">
            <a:avLst/>
          </a:prstGeom>
          <a:noFill/>
        </p:spPr>
        <p:txBody>
          <a:bodyPr wrap="none" lIns="91440" tIns="45720" rIns="91440" bIns="45720">
            <a:spAutoFit/>
            <a:scene3d>
              <a:camera prst="orthographicFront"/>
              <a:lightRig rig="glow" dir="t">
                <a:rot lat="0" lon="0" rev="3600000"/>
              </a:lightRig>
            </a:scene3d>
            <a:sp3d extrusionH="57150" prstMaterial="softEdge">
              <a:bevelT w="29210" h="16510"/>
              <a:contourClr>
                <a:schemeClr val="accent4">
                  <a:alpha val="95000"/>
                </a:schemeClr>
              </a:contourClr>
            </a:sp3d>
          </a:bodyPr>
          <a:lstStyle/>
          <a:p>
            <a:pPr algn="ctr"/>
            <a:r>
              <a:rPr lang="en-US" sz="5400" b="1" cap="none" spc="0" dirty="0" smtClean="0">
                <a:ln>
                  <a:prstDash val="solid"/>
                </a:ln>
                <a:solidFill>
                  <a:srgbClr val="98050E"/>
                </a:solidFill>
                <a:effectLst>
                  <a:outerShdw blurRad="50800" dist="38100" dir="2700000" algn="tl" rotWithShape="0">
                    <a:prstClr val="black">
                      <a:alpha val="40000"/>
                    </a:prstClr>
                  </a:outerShdw>
                  <a:reflection blurRad="6350" stA="55000" endA="300" endPos="45500" dir="5400000" sy="-100000" algn="bl" rotWithShape="0"/>
                </a:effectLst>
              </a:rPr>
              <a:t>3.0.1</a:t>
            </a:r>
            <a:endParaRPr lang="en-US" sz="5400" b="1" cap="none" spc="0" dirty="0">
              <a:ln>
                <a:prstDash val="solid"/>
              </a:ln>
              <a:solidFill>
                <a:srgbClr val="98050E"/>
              </a:solidFill>
              <a:effectLst>
                <a:outerShdw blurRad="50800" dist="38100" dir="2700000" algn="tl" rotWithShape="0">
                  <a:prstClr val="black">
                    <a:alpha val="40000"/>
                  </a:prstClr>
                </a:outerShdw>
                <a:reflection blurRad="6350" stA="55000" endA="300" endPos="45500" dir="5400000" sy="-100000" algn="bl" rotWithShape="0"/>
              </a:effectLst>
            </a:endParaRPr>
          </a:p>
        </p:txBody>
      </p:sp>
    </p:spTree>
    <p:extLst>
      <p:ext uri="{BB962C8B-B14F-4D97-AF65-F5344CB8AC3E}">
        <p14:creationId xmlns:p14="http://schemas.microsoft.com/office/powerpoint/2010/main" val="175012973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Driving Business Results</a:t>
            </a:r>
            <a:br>
              <a:rPr lang="en-US" dirty="0" smtClean="0"/>
            </a:br>
            <a:r>
              <a:rPr lang="en-US" sz="2400" i="1" dirty="0" smtClean="0">
                <a:solidFill>
                  <a:schemeClr val="accent1"/>
                </a:solidFill>
              </a:rPr>
              <a:t>Preview, Progressive &amp; Predictive Dialing</a:t>
            </a:r>
            <a:endParaRPr lang="en-US" sz="2400" i="1" dirty="0">
              <a:solidFill>
                <a:schemeClr val="accent1"/>
              </a:solidFill>
            </a:endParaRPr>
          </a:p>
        </p:txBody>
      </p:sp>
      <p:sp>
        <p:nvSpPr>
          <p:cNvPr id="3" name="Rectangle 2"/>
          <p:cNvSpPr/>
          <p:nvPr/>
        </p:nvSpPr>
        <p:spPr>
          <a:xfrm>
            <a:off x="532263" y="1883391"/>
            <a:ext cx="8229599" cy="4299045"/>
          </a:xfrm>
          <a:prstGeom prst="rect">
            <a:avLst/>
          </a:prstGeom>
          <a:gradFill flip="none" rotWithShape="1">
            <a:gsLst>
              <a:gs pos="100000">
                <a:schemeClr val="tx1">
                  <a:lumMod val="25000"/>
                  <a:lumOff val="75000"/>
                  <a:alpha val="41000"/>
                </a:schemeClr>
              </a:gs>
              <a:gs pos="0">
                <a:schemeClr val="bg1">
                  <a:alpha val="4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3625889" y="2434800"/>
            <a:ext cx="4942795" cy="1406493"/>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65760" lvl="0" indent="-365760">
              <a:lnSpc>
                <a:spcPct val="90000"/>
              </a:lnSpc>
              <a:buClr>
                <a:srgbClr val="CC0000"/>
              </a:buClr>
              <a:buFont typeface="Webdings" pitchFamily="18" charset="2"/>
              <a:buChar char="4"/>
            </a:pPr>
            <a:endParaRPr lang="en-US" dirty="0" smtClean="0">
              <a:solidFill>
                <a:srgbClr val="323232"/>
              </a:solidFill>
            </a:endParaRPr>
          </a:p>
        </p:txBody>
      </p:sp>
      <p:sp>
        <p:nvSpPr>
          <p:cNvPr id="5" name="TextBox 30"/>
          <p:cNvSpPr txBox="1">
            <a:spLocks noChangeArrowheads="1"/>
          </p:cNvSpPr>
          <p:nvPr/>
        </p:nvSpPr>
        <p:spPr bwMode="auto">
          <a:xfrm>
            <a:off x="764276" y="1996271"/>
            <a:ext cx="7574506" cy="840230"/>
          </a:xfrm>
          <a:prstGeom prst="rect">
            <a:avLst/>
          </a:prstGeom>
          <a:noFill/>
          <a:ln w="9525">
            <a:noFill/>
            <a:miter lim="800000"/>
            <a:headEnd/>
            <a:tailEnd/>
          </a:ln>
        </p:spPr>
        <p:txBody>
          <a:bodyPr wrap="square">
            <a:spAutoFit/>
          </a:bodyPr>
          <a:lstStyle/>
          <a:p>
            <a:pPr>
              <a:lnSpc>
                <a:spcPct val="90000"/>
              </a:lnSpc>
              <a:spcBef>
                <a:spcPts val="600"/>
              </a:spcBef>
              <a:buClr>
                <a:srgbClr val="CC0000"/>
              </a:buClr>
            </a:pPr>
            <a:r>
              <a:rPr lang="en-US" b="1" kern="0" dirty="0" smtClean="0">
                <a:solidFill>
                  <a:srgbClr val="C00000"/>
                </a:solidFill>
              </a:rPr>
              <a:t>Execute outbound campaigns from one solution that integrates agent-less communications with your choice of agent-based dialing modes</a:t>
            </a:r>
          </a:p>
        </p:txBody>
      </p:sp>
      <p:sp>
        <p:nvSpPr>
          <p:cNvPr id="6" name="Rectangle 5"/>
          <p:cNvSpPr/>
          <p:nvPr/>
        </p:nvSpPr>
        <p:spPr bwMode="auto">
          <a:xfrm>
            <a:off x="0" y="1338646"/>
            <a:ext cx="9144000" cy="548640"/>
          </a:xfrm>
          <a:prstGeom prst="rect">
            <a:avLst/>
          </a:prstGeom>
          <a:gradFill rotWithShape="1">
            <a:gsLst>
              <a:gs pos="0">
                <a:srgbClr val="CC0000"/>
              </a:gs>
              <a:gs pos="100000">
                <a:srgbClr val="960000"/>
              </a:gs>
            </a:gsLst>
            <a:lin ang="5400000" scaled="1"/>
          </a:gradFill>
          <a:ln>
            <a:noFill/>
          </a:ln>
          <a:effectLst/>
        </p:spPr>
        <p:txBody>
          <a:bodyPr wrap="none" anchor="ctr"/>
          <a:lstStyle/>
          <a:p>
            <a:pPr algn="ctr">
              <a:lnSpc>
                <a:spcPct val="90000"/>
              </a:lnSpc>
              <a:defRPr/>
            </a:pPr>
            <a:r>
              <a:rPr lang="en-US" b="1" dirty="0" smtClean="0">
                <a:solidFill>
                  <a:schemeClr val="bg1"/>
                </a:solidFill>
                <a:ea typeface="Gulim" pitchFamily="34" charset="-127"/>
                <a:cs typeface="Arial" pitchFamily="34" charset="0"/>
              </a:rPr>
              <a:t>Make the best use of your agents’ time </a:t>
            </a:r>
            <a:endParaRPr lang="en-US" b="1" dirty="0">
              <a:solidFill>
                <a:schemeClr val="bg1"/>
              </a:solidFill>
              <a:ea typeface="Gulim" pitchFamily="34" charset="-127"/>
              <a:cs typeface="Arial" pitchFamily="34" charset="0"/>
            </a:endParaRPr>
          </a:p>
        </p:txBody>
      </p:sp>
      <p:sp>
        <p:nvSpPr>
          <p:cNvPr id="7" name="Right Arrow Callout 6"/>
          <p:cNvSpPr/>
          <p:nvPr/>
        </p:nvSpPr>
        <p:spPr>
          <a:xfrm rot="5400000" flipV="1">
            <a:off x="4509112" y="2037934"/>
            <a:ext cx="299534" cy="8200157"/>
          </a:xfrm>
          <a:prstGeom prst="rightArrowCallout">
            <a:avLst>
              <a:gd name="adj1" fmla="val 76832"/>
              <a:gd name="adj2" fmla="val 60992"/>
              <a:gd name="adj3" fmla="val 43687"/>
              <a:gd name="adj4" fmla="val 75000"/>
            </a:avLst>
          </a:prstGeom>
          <a:gradFill flip="none" rotWithShape="1">
            <a:gsLst>
              <a:gs pos="9000">
                <a:schemeClr val="tx2">
                  <a:lumMod val="75000"/>
                  <a:lumOff val="25000"/>
                </a:schemeClr>
              </a:gs>
              <a:gs pos="100000">
                <a:schemeClr val="bg2">
                  <a:lumMod val="50000"/>
                </a:schemeClr>
              </a:gs>
            </a:gsLst>
            <a:lin ang="8100000" scaled="1"/>
            <a:tileRect/>
          </a:gra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8" name="Oval 3"/>
          <p:cNvSpPr>
            <a:spLocks noChangeArrowheads="1"/>
          </p:cNvSpPr>
          <p:nvPr/>
        </p:nvSpPr>
        <p:spPr bwMode="black">
          <a:xfrm>
            <a:off x="564686" y="6230705"/>
            <a:ext cx="8210824" cy="320226"/>
          </a:xfrm>
          <a:prstGeom prst="ellipse">
            <a:avLst/>
          </a:prstGeom>
          <a:gradFill rotWithShape="1">
            <a:gsLst>
              <a:gs pos="0">
                <a:schemeClr val="tx2">
                  <a:alpha val="23000"/>
                </a:schemeClr>
              </a:gs>
              <a:gs pos="100000">
                <a:srgbClr val="FFFFFF">
                  <a:alpha val="0"/>
                </a:srgbClr>
              </a:gs>
            </a:gsLst>
            <a:path path="shape">
              <a:fillToRect l="50000" t="50000" r="50000" b="50000"/>
            </a:path>
          </a:gradFill>
          <a:ln w="50800">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400" b="0" i="0" u="none" strike="noStrike" kern="0" cap="none" spc="0" normalizeH="0" baseline="0" noProof="0" dirty="0" smtClean="0">
              <a:ln>
                <a:noFill/>
              </a:ln>
              <a:solidFill>
                <a:sysClr val="windowText" lastClr="000000"/>
              </a:solidFill>
              <a:effectLst/>
              <a:uLnTx/>
              <a:uFillTx/>
              <a:ea typeface="ＭＳ Ｐゴシック" pitchFamily="34" charset="-128"/>
            </a:endParaRPr>
          </a:p>
        </p:txBody>
      </p:sp>
      <p:sp>
        <p:nvSpPr>
          <p:cNvPr id="14" name="TextBox 13"/>
          <p:cNvSpPr txBox="1"/>
          <p:nvPr/>
        </p:nvSpPr>
        <p:spPr>
          <a:xfrm>
            <a:off x="764275" y="2879605"/>
            <a:ext cx="3671887" cy="2981325"/>
          </a:xfrm>
          <a:prstGeom prst="rect">
            <a:avLst/>
          </a:prstGeom>
          <a:noFill/>
        </p:spPr>
        <p:txBody>
          <a:bodyPr/>
          <a:lstStyle/>
          <a:p>
            <a:pPr marL="365760" indent="-365760">
              <a:lnSpc>
                <a:spcPct val="90000"/>
              </a:lnSpc>
              <a:spcBef>
                <a:spcPts val="900"/>
              </a:spcBef>
              <a:buClr>
                <a:srgbClr val="CC0000"/>
              </a:buClr>
              <a:buFont typeface="Webdings" pitchFamily="18" charset="2"/>
              <a:buChar char="4"/>
              <a:defRPr/>
            </a:pPr>
            <a:r>
              <a:rPr lang="en-US" dirty="0" smtClean="0">
                <a:solidFill>
                  <a:srgbClr val="323232"/>
                </a:solidFill>
              </a:rPr>
              <a:t>Ensure only live calls are passed on to your agents at 98.9% accuracy</a:t>
            </a:r>
          </a:p>
          <a:p>
            <a:pPr marL="365760" indent="-365760">
              <a:lnSpc>
                <a:spcPct val="90000"/>
              </a:lnSpc>
              <a:spcBef>
                <a:spcPts val="900"/>
              </a:spcBef>
              <a:buClr>
                <a:srgbClr val="CC0000"/>
              </a:buClr>
              <a:buFont typeface="Webdings" pitchFamily="18" charset="2"/>
              <a:buChar char="4"/>
              <a:defRPr/>
            </a:pPr>
            <a:r>
              <a:rPr lang="en-US" dirty="0" smtClean="0">
                <a:solidFill>
                  <a:srgbClr val="323232"/>
                </a:solidFill>
              </a:rPr>
              <a:t>Give your agents more control with the ability to preview customer data on screen before call is placed</a:t>
            </a:r>
          </a:p>
          <a:p>
            <a:pPr marL="365760" indent="-365760">
              <a:lnSpc>
                <a:spcPct val="90000"/>
              </a:lnSpc>
              <a:spcBef>
                <a:spcPts val="900"/>
              </a:spcBef>
              <a:buClr>
                <a:srgbClr val="CC0000"/>
              </a:buClr>
              <a:buFont typeface="Webdings" pitchFamily="18" charset="2"/>
              <a:buChar char="4"/>
              <a:defRPr/>
            </a:pPr>
            <a:r>
              <a:rPr lang="en-US" dirty="0" smtClean="0">
                <a:solidFill>
                  <a:srgbClr val="323232"/>
                </a:solidFill>
              </a:rPr>
              <a:t>Automate service level management with Cruise Control call pacing &amp; comply with nuisance regulations</a:t>
            </a:r>
            <a:endParaRPr lang="en-US" dirty="0">
              <a:solidFill>
                <a:srgbClr val="323232"/>
              </a:solidFill>
            </a:endParaRPr>
          </a:p>
          <a:p>
            <a:pPr>
              <a:lnSpc>
                <a:spcPct val="90000"/>
              </a:lnSpc>
              <a:spcBef>
                <a:spcPts val="900"/>
              </a:spcBef>
              <a:defRPr/>
            </a:pPr>
            <a:endParaRPr lang="en-US" dirty="0"/>
          </a:p>
        </p:txBody>
      </p:sp>
      <p:pic>
        <p:nvPicPr>
          <p:cNvPr id="1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9155" y="2686953"/>
            <a:ext cx="3326649" cy="3144806"/>
          </a:xfrm>
          <a:prstGeom prst="rect">
            <a:avLst/>
          </a:prstGeom>
          <a:noFill/>
          <a:effectLst>
            <a:outerShdw blurRad="190500" dist="889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0544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Driving Business Results</a:t>
            </a:r>
            <a:br>
              <a:rPr lang="en-US" dirty="0" smtClean="0"/>
            </a:br>
            <a:r>
              <a:rPr lang="en-US" sz="2400" i="1" dirty="0" smtClean="0">
                <a:solidFill>
                  <a:schemeClr val="accent1"/>
                </a:solidFill>
              </a:rPr>
              <a:t>Blended Inbound/Outbound Calling</a:t>
            </a:r>
            <a:endParaRPr lang="en-US" sz="2400" i="1" dirty="0">
              <a:solidFill>
                <a:schemeClr val="accent1"/>
              </a:solidFill>
            </a:endParaRPr>
          </a:p>
        </p:txBody>
      </p:sp>
      <p:sp>
        <p:nvSpPr>
          <p:cNvPr id="3" name="Rectangle 2"/>
          <p:cNvSpPr/>
          <p:nvPr/>
        </p:nvSpPr>
        <p:spPr>
          <a:xfrm>
            <a:off x="532263" y="1883391"/>
            <a:ext cx="8229599" cy="4299045"/>
          </a:xfrm>
          <a:prstGeom prst="rect">
            <a:avLst/>
          </a:prstGeom>
          <a:gradFill flip="none" rotWithShape="1">
            <a:gsLst>
              <a:gs pos="100000">
                <a:schemeClr val="tx1">
                  <a:lumMod val="25000"/>
                  <a:lumOff val="75000"/>
                  <a:alpha val="41000"/>
                </a:schemeClr>
              </a:gs>
              <a:gs pos="0">
                <a:schemeClr val="bg1">
                  <a:alpha val="4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3625889" y="2434800"/>
            <a:ext cx="4942795" cy="1406493"/>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65760" lvl="0" indent="-365760">
              <a:lnSpc>
                <a:spcPct val="90000"/>
              </a:lnSpc>
              <a:buClr>
                <a:srgbClr val="CC0000"/>
              </a:buClr>
              <a:buFont typeface="Webdings" pitchFamily="18" charset="2"/>
              <a:buChar char="4"/>
            </a:pPr>
            <a:endParaRPr lang="en-US" dirty="0" smtClean="0">
              <a:solidFill>
                <a:srgbClr val="323232"/>
              </a:solidFill>
            </a:endParaRPr>
          </a:p>
        </p:txBody>
      </p:sp>
      <p:sp>
        <p:nvSpPr>
          <p:cNvPr id="5" name="TextBox 30"/>
          <p:cNvSpPr txBox="1">
            <a:spLocks noChangeArrowheads="1"/>
          </p:cNvSpPr>
          <p:nvPr/>
        </p:nvSpPr>
        <p:spPr bwMode="auto">
          <a:xfrm>
            <a:off x="764276" y="1996271"/>
            <a:ext cx="7574506" cy="341632"/>
          </a:xfrm>
          <a:prstGeom prst="rect">
            <a:avLst/>
          </a:prstGeom>
          <a:noFill/>
          <a:ln w="9525">
            <a:noFill/>
            <a:miter lim="800000"/>
            <a:headEnd/>
            <a:tailEnd/>
          </a:ln>
        </p:spPr>
        <p:txBody>
          <a:bodyPr wrap="square">
            <a:spAutoFit/>
          </a:bodyPr>
          <a:lstStyle/>
          <a:p>
            <a:pPr>
              <a:lnSpc>
                <a:spcPct val="90000"/>
              </a:lnSpc>
              <a:spcBef>
                <a:spcPts val="600"/>
              </a:spcBef>
              <a:buClr>
                <a:srgbClr val="CC0000"/>
              </a:buClr>
            </a:pPr>
            <a:r>
              <a:rPr lang="en-US" b="1" kern="0" dirty="0" smtClean="0">
                <a:solidFill>
                  <a:srgbClr val="C00000"/>
                </a:solidFill>
              </a:rPr>
              <a:t>Blending Expands Agent Skills and Utilization</a:t>
            </a:r>
          </a:p>
        </p:txBody>
      </p:sp>
      <p:sp>
        <p:nvSpPr>
          <p:cNvPr id="6" name="Rectangle 5"/>
          <p:cNvSpPr/>
          <p:nvPr/>
        </p:nvSpPr>
        <p:spPr bwMode="auto">
          <a:xfrm>
            <a:off x="0" y="1338646"/>
            <a:ext cx="9144000" cy="548640"/>
          </a:xfrm>
          <a:prstGeom prst="rect">
            <a:avLst/>
          </a:prstGeom>
          <a:gradFill rotWithShape="1">
            <a:gsLst>
              <a:gs pos="0">
                <a:srgbClr val="CC0000"/>
              </a:gs>
              <a:gs pos="100000">
                <a:srgbClr val="960000"/>
              </a:gs>
            </a:gsLst>
            <a:lin ang="5400000" scaled="1"/>
          </a:gradFill>
          <a:ln>
            <a:noFill/>
          </a:ln>
          <a:effectLst/>
        </p:spPr>
        <p:txBody>
          <a:bodyPr wrap="none" anchor="ctr"/>
          <a:lstStyle/>
          <a:p>
            <a:pPr algn="ctr">
              <a:lnSpc>
                <a:spcPct val="90000"/>
              </a:lnSpc>
              <a:defRPr/>
            </a:pPr>
            <a:r>
              <a:rPr lang="en-US" b="1" dirty="0" smtClean="0">
                <a:solidFill>
                  <a:schemeClr val="bg1"/>
                </a:solidFill>
                <a:ea typeface="Gulim" pitchFamily="34" charset="-127"/>
                <a:cs typeface="Arial" pitchFamily="34" charset="0"/>
              </a:rPr>
              <a:t>Improve agent utilization while increasing ability to reach out to customers</a:t>
            </a:r>
            <a:endParaRPr lang="en-US" b="1" dirty="0">
              <a:solidFill>
                <a:schemeClr val="bg1"/>
              </a:solidFill>
              <a:ea typeface="Gulim" pitchFamily="34" charset="-127"/>
              <a:cs typeface="Arial" pitchFamily="34" charset="0"/>
            </a:endParaRPr>
          </a:p>
        </p:txBody>
      </p:sp>
      <p:sp>
        <p:nvSpPr>
          <p:cNvPr id="7" name="Right Arrow Callout 6"/>
          <p:cNvSpPr/>
          <p:nvPr/>
        </p:nvSpPr>
        <p:spPr>
          <a:xfrm rot="5400000" flipV="1">
            <a:off x="4509112" y="2037934"/>
            <a:ext cx="299534" cy="8200157"/>
          </a:xfrm>
          <a:prstGeom prst="rightArrowCallout">
            <a:avLst>
              <a:gd name="adj1" fmla="val 76832"/>
              <a:gd name="adj2" fmla="val 60992"/>
              <a:gd name="adj3" fmla="val 43687"/>
              <a:gd name="adj4" fmla="val 75000"/>
            </a:avLst>
          </a:prstGeom>
          <a:gradFill flip="none" rotWithShape="1">
            <a:gsLst>
              <a:gs pos="9000">
                <a:schemeClr val="tx2">
                  <a:lumMod val="75000"/>
                  <a:lumOff val="25000"/>
                </a:schemeClr>
              </a:gs>
              <a:gs pos="100000">
                <a:schemeClr val="bg2">
                  <a:lumMod val="50000"/>
                </a:schemeClr>
              </a:gs>
            </a:gsLst>
            <a:lin ang="8100000" scaled="1"/>
            <a:tileRect/>
          </a:gra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8" name="Oval 3"/>
          <p:cNvSpPr>
            <a:spLocks noChangeArrowheads="1"/>
          </p:cNvSpPr>
          <p:nvPr/>
        </p:nvSpPr>
        <p:spPr bwMode="black">
          <a:xfrm>
            <a:off x="564686" y="6230705"/>
            <a:ext cx="8210824" cy="320226"/>
          </a:xfrm>
          <a:prstGeom prst="ellipse">
            <a:avLst/>
          </a:prstGeom>
          <a:gradFill rotWithShape="1">
            <a:gsLst>
              <a:gs pos="0">
                <a:schemeClr val="tx2">
                  <a:alpha val="23000"/>
                </a:schemeClr>
              </a:gs>
              <a:gs pos="100000">
                <a:srgbClr val="FFFFFF">
                  <a:alpha val="0"/>
                </a:srgbClr>
              </a:gs>
            </a:gsLst>
            <a:path path="shape">
              <a:fillToRect l="50000" t="50000" r="50000" b="50000"/>
            </a:path>
          </a:gradFill>
          <a:ln w="50800">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400" b="0" i="0" u="none" strike="noStrike" kern="0" cap="none" spc="0" normalizeH="0" baseline="0" noProof="0" dirty="0" smtClean="0">
              <a:ln>
                <a:noFill/>
              </a:ln>
              <a:solidFill>
                <a:sysClr val="windowText" lastClr="000000"/>
              </a:solidFill>
              <a:effectLst/>
              <a:uLnTx/>
              <a:uFillTx/>
              <a:ea typeface="ＭＳ Ｐゴシック" pitchFamily="34" charset="-128"/>
            </a:endParaRPr>
          </a:p>
        </p:txBody>
      </p:sp>
      <p:sp>
        <p:nvSpPr>
          <p:cNvPr id="14" name="TextBox 13"/>
          <p:cNvSpPr txBox="1"/>
          <p:nvPr/>
        </p:nvSpPr>
        <p:spPr>
          <a:xfrm>
            <a:off x="763588" y="2587625"/>
            <a:ext cx="3671887" cy="2981325"/>
          </a:xfrm>
          <a:prstGeom prst="rect">
            <a:avLst/>
          </a:prstGeom>
          <a:noFill/>
        </p:spPr>
        <p:txBody>
          <a:bodyPr/>
          <a:lstStyle/>
          <a:p>
            <a:pPr marL="365760" indent="-365760">
              <a:lnSpc>
                <a:spcPct val="90000"/>
              </a:lnSpc>
              <a:spcBef>
                <a:spcPts val="900"/>
              </a:spcBef>
              <a:buClr>
                <a:srgbClr val="CC0000"/>
              </a:buClr>
              <a:buFont typeface="Webdings" pitchFamily="18" charset="2"/>
              <a:buChar char="4"/>
              <a:defRPr/>
            </a:pPr>
            <a:r>
              <a:rPr lang="en-US" dirty="0" smtClean="0">
                <a:solidFill>
                  <a:srgbClr val="323232"/>
                </a:solidFill>
              </a:rPr>
              <a:t>Agents </a:t>
            </a:r>
            <a:r>
              <a:rPr lang="en-US" dirty="0">
                <a:solidFill>
                  <a:srgbClr val="323232"/>
                </a:solidFill>
              </a:rPr>
              <a:t>presented with outbound calls when inbound volumes are </a:t>
            </a:r>
            <a:r>
              <a:rPr lang="en-US" dirty="0" smtClean="0">
                <a:solidFill>
                  <a:srgbClr val="323232"/>
                </a:solidFill>
              </a:rPr>
              <a:t>manageable</a:t>
            </a:r>
          </a:p>
          <a:p>
            <a:pPr marL="365760" indent="-365760">
              <a:lnSpc>
                <a:spcPct val="90000"/>
              </a:lnSpc>
              <a:spcBef>
                <a:spcPts val="900"/>
              </a:spcBef>
              <a:buClr>
                <a:srgbClr val="CC0000"/>
              </a:buClr>
              <a:buFont typeface="Webdings" pitchFamily="18" charset="2"/>
              <a:buChar char="4"/>
              <a:defRPr/>
            </a:pPr>
            <a:r>
              <a:rPr lang="en-US" dirty="0" smtClean="0">
                <a:solidFill>
                  <a:srgbClr val="323232"/>
                </a:solidFill>
              </a:rPr>
              <a:t>Provide timely, proactive notifications &amp; reminders</a:t>
            </a:r>
            <a:endParaRPr lang="en-US" dirty="0">
              <a:solidFill>
                <a:srgbClr val="323232"/>
              </a:solidFill>
            </a:endParaRPr>
          </a:p>
          <a:p>
            <a:pPr marL="365760" indent="-365760">
              <a:lnSpc>
                <a:spcPct val="90000"/>
              </a:lnSpc>
              <a:spcBef>
                <a:spcPts val="900"/>
              </a:spcBef>
              <a:buClr>
                <a:srgbClr val="CC0000"/>
              </a:buClr>
              <a:buFont typeface="Webdings" pitchFamily="18" charset="2"/>
              <a:buChar char="4"/>
              <a:defRPr/>
            </a:pPr>
            <a:r>
              <a:rPr lang="en-US" dirty="0">
                <a:solidFill>
                  <a:srgbClr val="323232"/>
                </a:solidFill>
              </a:rPr>
              <a:t>Revenue assurance through collections, appointment reminders and late payment reminders</a:t>
            </a:r>
          </a:p>
          <a:p>
            <a:pPr marL="365760" indent="-365760">
              <a:lnSpc>
                <a:spcPct val="90000"/>
              </a:lnSpc>
              <a:spcBef>
                <a:spcPts val="900"/>
              </a:spcBef>
              <a:buClr>
                <a:srgbClr val="CC0000"/>
              </a:buClr>
              <a:buFont typeface="Webdings" pitchFamily="18" charset="2"/>
              <a:buChar char="4"/>
              <a:defRPr/>
            </a:pPr>
            <a:endParaRPr lang="en-US" dirty="0"/>
          </a:p>
        </p:txBody>
      </p:sp>
      <p:pic>
        <p:nvPicPr>
          <p:cNvPr id="11" name="Picture 2" descr="C:\Documents and Settings\wmikkels\My Documents\My Documents\Contact Center\Sales Playbooks\2013 Surge\Multichannel\Email\EMC Ill text IM e-mail or chat. Please dont make me call. _files\image004.jpg"/>
          <p:cNvPicPr>
            <a:picLocks noChangeAspect="1" noChangeArrowheads="1"/>
          </p:cNvPicPr>
          <p:nvPr/>
        </p:nvPicPr>
        <p:blipFill rotWithShape="1">
          <a:blip r:embed="rId3" cstate="print"/>
          <a:srcRect l="7627" t="6829" b="3518"/>
          <a:stretch/>
        </p:blipFill>
        <p:spPr bwMode="auto">
          <a:xfrm>
            <a:off x="4717582" y="2587625"/>
            <a:ext cx="4057928" cy="2212012"/>
          </a:xfrm>
          <a:prstGeom prst="roundRect">
            <a:avLst>
              <a:gd name="adj" fmla="val 6873"/>
            </a:avLst>
          </a:prstGeom>
          <a:ln>
            <a:noFill/>
          </a:ln>
          <a:effectLst>
            <a:outerShdw blurRad="190500" algn="tl" rotWithShape="0">
              <a:srgbClr val="000000">
                <a:alpha val="70000"/>
              </a:srgbClr>
            </a:outerShdw>
          </a:effectLst>
        </p:spPr>
      </p:pic>
      <p:sp>
        <p:nvSpPr>
          <p:cNvPr id="12" name="TextBox 11"/>
          <p:cNvSpPr txBox="1"/>
          <p:nvPr/>
        </p:nvSpPr>
        <p:spPr>
          <a:xfrm>
            <a:off x="764275" y="5148262"/>
            <a:ext cx="7236725" cy="963296"/>
          </a:xfrm>
          <a:prstGeom prst="rect">
            <a:avLst/>
          </a:prstGeom>
          <a:noFill/>
        </p:spPr>
        <p:txBody>
          <a:bodyPr/>
          <a:lstStyle/>
          <a:p>
            <a:pPr marL="365760" indent="-365760">
              <a:lnSpc>
                <a:spcPct val="90000"/>
              </a:lnSpc>
              <a:spcBef>
                <a:spcPts val="900"/>
              </a:spcBef>
              <a:buClr>
                <a:srgbClr val="CC0000"/>
              </a:buClr>
              <a:buFont typeface="Webdings" pitchFamily="18" charset="2"/>
              <a:buChar char="4"/>
              <a:defRPr/>
            </a:pPr>
            <a:r>
              <a:rPr lang="en-US" dirty="0" smtClean="0">
                <a:solidFill>
                  <a:srgbClr val="323232"/>
                </a:solidFill>
              </a:rPr>
              <a:t>Use </a:t>
            </a:r>
            <a:r>
              <a:rPr lang="en-US" dirty="0">
                <a:solidFill>
                  <a:srgbClr val="323232"/>
                </a:solidFill>
              </a:rPr>
              <a:t>a single agent desktop </a:t>
            </a:r>
            <a:r>
              <a:rPr lang="en-US" dirty="0" smtClean="0">
                <a:solidFill>
                  <a:srgbClr val="323232"/>
                </a:solidFill>
              </a:rPr>
              <a:t>interface for </a:t>
            </a:r>
            <a:r>
              <a:rPr lang="en-US" dirty="0">
                <a:solidFill>
                  <a:srgbClr val="323232"/>
                </a:solidFill>
              </a:rPr>
              <a:t>both inbound and outbound calls</a:t>
            </a:r>
          </a:p>
          <a:p>
            <a:pPr marL="365760" indent="-365760">
              <a:lnSpc>
                <a:spcPct val="90000"/>
              </a:lnSpc>
              <a:spcBef>
                <a:spcPts val="900"/>
              </a:spcBef>
              <a:buClr>
                <a:srgbClr val="CC0000"/>
              </a:buClr>
              <a:buFont typeface="Webdings" pitchFamily="18" charset="2"/>
              <a:buChar char="4"/>
              <a:defRPr/>
            </a:pPr>
            <a:endParaRPr lang="en-US" dirty="0">
              <a:solidFill>
                <a:srgbClr val="323232"/>
              </a:solidFill>
            </a:endParaRPr>
          </a:p>
        </p:txBody>
      </p:sp>
    </p:spTree>
    <p:extLst>
      <p:ext uri="{BB962C8B-B14F-4D97-AF65-F5344CB8AC3E}">
        <p14:creationId xmlns:p14="http://schemas.microsoft.com/office/powerpoint/2010/main" val="389346524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Driving Business Results</a:t>
            </a:r>
            <a:br>
              <a:rPr lang="en-US" dirty="0" smtClean="0"/>
            </a:br>
            <a:r>
              <a:rPr lang="en-US" sz="2400" i="1" dirty="0" smtClean="0">
                <a:solidFill>
                  <a:schemeClr val="accent1"/>
                </a:solidFill>
              </a:rPr>
              <a:t>Reporting</a:t>
            </a:r>
            <a:endParaRPr lang="en-US" sz="2400" i="1" dirty="0">
              <a:solidFill>
                <a:schemeClr val="accent1"/>
              </a:solidFill>
            </a:endParaRPr>
          </a:p>
        </p:txBody>
      </p:sp>
      <p:sp>
        <p:nvSpPr>
          <p:cNvPr id="3" name="Rectangle 2"/>
          <p:cNvSpPr/>
          <p:nvPr/>
        </p:nvSpPr>
        <p:spPr>
          <a:xfrm>
            <a:off x="532263" y="1883391"/>
            <a:ext cx="8229599" cy="4299045"/>
          </a:xfrm>
          <a:prstGeom prst="rect">
            <a:avLst/>
          </a:prstGeom>
          <a:gradFill flip="none" rotWithShape="1">
            <a:gsLst>
              <a:gs pos="100000">
                <a:schemeClr val="tx1">
                  <a:lumMod val="25000"/>
                  <a:lumOff val="75000"/>
                  <a:alpha val="41000"/>
                </a:schemeClr>
              </a:gs>
              <a:gs pos="0">
                <a:schemeClr val="bg1">
                  <a:alpha val="4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3625889" y="2434800"/>
            <a:ext cx="4942795" cy="1406493"/>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65760" lvl="0" indent="-365760">
              <a:lnSpc>
                <a:spcPct val="90000"/>
              </a:lnSpc>
              <a:buClr>
                <a:srgbClr val="CC0000"/>
              </a:buClr>
              <a:buFont typeface="Webdings" pitchFamily="18" charset="2"/>
              <a:buChar char="4"/>
            </a:pPr>
            <a:endParaRPr lang="en-US" dirty="0" smtClean="0">
              <a:solidFill>
                <a:srgbClr val="323232"/>
              </a:solidFill>
            </a:endParaRPr>
          </a:p>
        </p:txBody>
      </p:sp>
      <p:sp>
        <p:nvSpPr>
          <p:cNvPr id="5" name="TextBox 30"/>
          <p:cNvSpPr txBox="1">
            <a:spLocks noChangeArrowheads="1"/>
          </p:cNvSpPr>
          <p:nvPr/>
        </p:nvSpPr>
        <p:spPr bwMode="auto">
          <a:xfrm>
            <a:off x="764276" y="1996271"/>
            <a:ext cx="7574506" cy="590931"/>
          </a:xfrm>
          <a:prstGeom prst="rect">
            <a:avLst/>
          </a:prstGeom>
          <a:noFill/>
          <a:ln w="9525">
            <a:noFill/>
            <a:miter lim="800000"/>
            <a:headEnd/>
            <a:tailEnd/>
          </a:ln>
        </p:spPr>
        <p:txBody>
          <a:bodyPr wrap="square">
            <a:spAutoFit/>
          </a:bodyPr>
          <a:lstStyle/>
          <a:p>
            <a:pPr>
              <a:lnSpc>
                <a:spcPct val="90000"/>
              </a:lnSpc>
              <a:spcBef>
                <a:spcPts val="600"/>
              </a:spcBef>
              <a:buClr>
                <a:srgbClr val="CC0000"/>
              </a:buClr>
            </a:pPr>
            <a:r>
              <a:rPr lang="en-US" b="1" kern="0" dirty="0" smtClean="0">
                <a:solidFill>
                  <a:srgbClr val="C00000"/>
                </a:solidFill>
              </a:rPr>
              <a:t>Gain real time insight into customer interactions and agent performance data</a:t>
            </a:r>
          </a:p>
        </p:txBody>
      </p:sp>
      <p:sp>
        <p:nvSpPr>
          <p:cNvPr id="6" name="Rectangle 5"/>
          <p:cNvSpPr/>
          <p:nvPr/>
        </p:nvSpPr>
        <p:spPr bwMode="auto">
          <a:xfrm>
            <a:off x="0" y="1338646"/>
            <a:ext cx="9144000" cy="548640"/>
          </a:xfrm>
          <a:prstGeom prst="rect">
            <a:avLst/>
          </a:prstGeom>
          <a:gradFill rotWithShape="1">
            <a:gsLst>
              <a:gs pos="0">
                <a:srgbClr val="CC0000"/>
              </a:gs>
              <a:gs pos="100000">
                <a:srgbClr val="960000"/>
              </a:gs>
            </a:gsLst>
            <a:lin ang="5400000" scaled="1"/>
          </a:gradFill>
          <a:ln>
            <a:noFill/>
          </a:ln>
          <a:effectLst/>
        </p:spPr>
        <p:txBody>
          <a:bodyPr wrap="none" anchor="ctr"/>
          <a:lstStyle/>
          <a:p>
            <a:pPr algn="ctr">
              <a:lnSpc>
                <a:spcPct val="90000"/>
              </a:lnSpc>
              <a:defRPr/>
            </a:pPr>
            <a:r>
              <a:rPr lang="en-US" b="1" dirty="0" smtClean="0">
                <a:solidFill>
                  <a:schemeClr val="bg1"/>
                </a:solidFill>
                <a:ea typeface="Gulim" pitchFamily="34" charset="-127"/>
                <a:cs typeface="Arial" pitchFamily="34" charset="0"/>
              </a:rPr>
              <a:t>Improve campaign efficiency and effectiveness with Avaya’s reporting capabilities</a:t>
            </a:r>
            <a:endParaRPr lang="en-US" b="1" dirty="0">
              <a:solidFill>
                <a:schemeClr val="bg1"/>
              </a:solidFill>
              <a:ea typeface="Gulim" pitchFamily="34" charset="-127"/>
              <a:cs typeface="Arial" pitchFamily="34" charset="0"/>
            </a:endParaRPr>
          </a:p>
        </p:txBody>
      </p:sp>
      <p:sp>
        <p:nvSpPr>
          <p:cNvPr id="7" name="Right Arrow Callout 6"/>
          <p:cNvSpPr/>
          <p:nvPr/>
        </p:nvSpPr>
        <p:spPr>
          <a:xfrm rot="5400000" flipV="1">
            <a:off x="4509112" y="2037934"/>
            <a:ext cx="299534" cy="8200157"/>
          </a:xfrm>
          <a:prstGeom prst="rightArrowCallout">
            <a:avLst>
              <a:gd name="adj1" fmla="val 76832"/>
              <a:gd name="adj2" fmla="val 60992"/>
              <a:gd name="adj3" fmla="val 43687"/>
              <a:gd name="adj4" fmla="val 75000"/>
            </a:avLst>
          </a:prstGeom>
          <a:gradFill flip="none" rotWithShape="1">
            <a:gsLst>
              <a:gs pos="9000">
                <a:schemeClr val="tx2">
                  <a:lumMod val="75000"/>
                  <a:lumOff val="25000"/>
                </a:schemeClr>
              </a:gs>
              <a:gs pos="100000">
                <a:schemeClr val="bg2">
                  <a:lumMod val="50000"/>
                </a:schemeClr>
              </a:gs>
            </a:gsLst>
            <a:lin ang="8100000" scaled="1"/>
            <a:tileRect/>
          </a:gra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8" name="Oval 3"/>
          <p:cNvSpPr>
            <a:spLocks noChangeArrowheads="1"/>
          </p:cNvSpPr>
          <p:nvPr/>
        </p:nvSpPr>
        <p:spPr bwMode="black">
          <a:xfrm>
            <a:off x="564686" y="6230705"/>
            <a:ext cx="8210824" cy="320226"/>
          </a:xfrm>
          <a:prstGeom prst="ellipse">
            <a:avLst/>
          </a:prstGeom>
          <a:gradFill rotWithShape="1">
            <a:gsLst>
              <a:gs pos="0">
                <a:schemeClr val="tx2">
                  <a:alpha val="23000"/>
                </a:schemeClr>
              </a:gs>
              <a:gs pos="100000">
                <a:srgbClr val="FFFFFF">
                  <a:alpha val="0"/>
                </a:srgbClr>
              </a:gs>
            </a:gsLst>
            <a:path path="shape">
              <a:fillToRect l="50000" t="50000" r="50000" b="50000"/>
            </a:path>
          </a:gradFill>
          <a:ln w="50800">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400" b="0" i="0" u="none" strike="noStrike" kern="0" cap="none" spc="0" normalizeH="0" baseline="0" noProof="0" dirty="0" smtClean="0">
              <a:ln>
                <a:noFill/>
              </a:ln>
              <a:solidFill>
                <a:sysClr val="windowText" lastClr="000000"/>
              </a:solidFill>
              <a:effectLst/>
              <a:uLnTx/>
              <a:uFillTx/>
              <a:ea typeface="ＭＳ Ｐゴシック" pitchFamily="34" charset="-128"/>
            </a:endParaRPr>
          </a:p>
        </p:txBody>
      </p:sp>
      <p:sp>
        <p:nvSpPr>
          <p:cNvPr id="14" name="TextBox 13"/>
          <p:cNvSpPr txBox="1"/>
          <p:nvPr/>
        </p:nvSpPr>
        <p:spPr>
          <a:xfrm>
            <a:off x="763587" y="2587625"/>
            <a:ext cx="4623763" cy="2981325"/>
          </a:xfrm>
          <a:prstGeom prst="rect">
            <a:avLst/>
          </a:prstGeom>
          <a:noFill/>
        </p:spPr>
        <p:txBody>
          <a:bodyPr/>
          <a:lstStyle/>
          <a:p>
            <a:pPr marL="365760" indent="-365760">
              <a:lnSpc>
                <a:spcPct val="90000"/>
              </a:lnSpc>
              <a:spcBef>
                <a:spcPts val="900"/>
              </a:spcBef>
              <a:buClr>
                <a:srgbClr val="CC0000"/>
              </a:buClr>
              <a:buFont typeface="Webdings" pitchFamily="18" charset="2"/>
              <a:buChar char="4"/>
              <a:defRPr/>
            </a:pPr>
            <a:r>
              <a:rPr lang="en-US" dirty="0">
                <a:solidFill>
                  <a:srgbClr val="323232"/>
                </a:solidFill>
              </a:rPr>
              <a:t>Gain visibility into campaign activity  (e.g., calls remaining, call results, and agent activity)</a:t>
            </a:r>
          </a:p>
          <a:p>
            <a:pPr marL="365760" indent="-365760">
              <a:lnSpc>
                <a:spcPct val="90000"/>
              </a:lnSpc>
              <a:spcBef>
                <a:spcPts val="900"/>
              </a:spcBef>
              <a:buClr>
                <a:srgbClr val="CC0000"/>
              </a:buClr>
              <a:buFont typeface="Webdings" pitchFamily="18" charset="2"/>
              <a:buChar char="4"/>
              <a:defRPr/>
            </a:pPr>
            <a:r>
              <a:rPr lang="en-US" dirty="0">
                <a:solidFill>
                  <a:srgbClr val="323232"/>
                </a:solidFill>
              </a:rPr>
              <a:t>Real-Time reporting through Campaign Monitor</a:t>
            </a:r>
          </a:p>
          <a:p>
            <a:pPr marL="365760" indent="-365760">
              <a:lnSpc>
                <a:spcPct val="90000"/>
              </a:lnSpc>
              <a:spcBef>
                <a:spcPts val="900"/>
              </a:spcBef>
              <a:buClr>
                <a:srgbClr val="CC0000"/>
              </a:buClr>
              <a:buFont typeface="Webdings" pitchFamily="18" charset="2"/>
              <a:buChar char="4"/>
              <a:defRPr/>
            </a:pPr>
            <a:r>
              <a:rPr lang="en-US" dirty="0">
                <a:solidFill>
                  <a:srgbClr val="323232"/>
                </a:solidFill>
              </a:rPr>
              <a:t>Post-campaign reporting through Campaign Analyst</a:t>
            </a:r>
          </a:p>
          <a:p>
            <a:pPr marL="365760" indent="-365760">
              <a:lnSpc>
                <a:spcPct val="90000"/>
              </a:lnSpc>
              <a:spcBef>
                <a:spcPts val="900"/>
              </a:spcBef>
              <a:buClr>
                <a:srgbClr val="CC0000"/>
              </a:buClr>
              <a:buFont typeface="Webdings" pitchFamily="18" charset="2"/>
              <a:buChar char="4"/>
              <a:defRPr/>
            </a:pPr>
            <a:r>
              <a:rPr lang="en-US" dirty="0">
                <a:solidFill>
                  <a:srgbClr val="323232"/>
                </a:solidFill>
              </a:rPr>
              <a:t>Create agent reports on agent work time and performance</a:t>
            </a:r>
          </a:p>
          <a:p>
            <a:pPr marL="365760" indent="-365760">
              <a:lnSpc>
                <a:spcPct val="90000"/>
              </a:lnSpc>
              <a:spcBef>
                <a:spcPts val="900"/>
              </a:spcBef>
              <a:buClr>
                <a:srgbClr val="CC0000"/>
              </a:buClr>
              <a:buFont typeface="Webdings" pitchFamily="18" charset="2"/>
              <a:buChar char="4"/>
              <a:defRPr/>
            </a:pPr>
            <a:r>
              <a:rPr lang="en-US" dirty="0">
                <a:solidFill>
                  <a:srgbClr val="323232"/>
                </a:solidFill>
              </a:rPr>
              <a:t>Pull reports using intuitive report wizard</a:t>
            </a:r>
          </a:p>
          <a:p>
            <a:pPr>
              <a:lnSpc>
                <a:spcPct val="90000"/>
              </a:lnSpc>
              <a:spcBef>
                <a:spcPts val="900"/>
              </a:spcBef>
              <a:defRPr/>
            </a:pPr>
            <a:endParaRPr lang="en-US" dirty="0"/>
          </a:p>
        </p:txBody>
      </p:sp>
      <p:pic>
        <p:nvPicPr>
          <p:cNvPr id="11" name="Content Placeholder 3" descr="02-StandardReports.JPG"/>
          <p:cNvPicPr>
            <a:picLocks noChangeAspect="1"/>
          </p:cNvPicPr>
          <p:nvPr>
            <p:custDataLst>
              <p:tags r:id="rId1"/>
            </p:custDataLst>
          </p:nvPr>
        </p:nvPicPr>
        <p:blipFill>
          <a:blip r:embed="rId4" cstate="print"/>
          <a:srcRect l="19969" t="26332" r="48102" b="4022"/>
          <a:stretch>
            <a:fillRect/>
          </a:stretch>
        </p:blipFill>
        <p:spPr>
          <a:xfrm>
            <a:off x="5859791" y="2434800"/>
            <a:ext cx="2353056" cy="34312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2349803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Driving Business Results</a:t>
            </a:r>
            <a:br>
              <a:rPr lang="en-US" dirty="0" smtClean="0"/>
            </a:br>
            <a:r>
              <a:rPr lang="en-US" sz="2400" i="1" dirty="0" smtClean="0">
                <a:solidFill>
                  <a:schemeClr val="accent1"/>
                </a:solidFill>
              </a:rPr>
              <a:t>Extensive Web Services</a:t>
            </a:r>
            <a:endParaRPr lang="en-US" sz="2400" i="1" dirty="0">
              <a:solidFill>
                <a:schemeClr val="accent1"/>
              </a:solidFill>
            </a:endParaRPr>
          </a:p>
        </p:txBody>
      </p:sp>
      <p:sp>
        <p:nvSpPr>
          <p:cNvPr id="3" name="Rectangle 2"/>
          <p:cNvSpPr/>
          <p:nvPr/>
        </p:nvSpPr>
        <p:spPr>
          <a:xfrm>
            <a:off x="532263" y="1883391"/>
            <a:ext cx="8229599" cy="4299045"/>
          </a:xfrm>
          <a:prstGeom prst="rect">
            <a:avLst/>
          </a:prstGeom>
          <a:gradFill flip="none" rotWithShape="1">
            <a:gsLst>
              <a:gs pos="100000">
                <a:schemeClr val="tx1">
                  <a:lumMod val="25000"/>
                  <a:lumOff val="75000"/>
                  <a:alpha val="41000"/>
                </a:schemeClr>
              </a:gs>
              <a:gs pos="0">
                <a:schemeClr val="bg1">
                  <a:alpha val="4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3625889" y="2434800"/>
            <a:ext cx="4942795" cy="1406493"/>
          </a:xfrm>
          <a:prstGeom prst="rect">
            <a:avLst/>
          </a:prstGeom>
          <a:no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365760" lvl="0" indent="-365760">
              <a:lnSpc>
                <a:spcPct val="90000"/>
              </a:lnSpc>
              <a:buClr>
                <a:srgbClr val="CC0000"/>
              </a:buClr>
              <a:buFont typeface="Webdings" pitchFamily="18" charset="2"/>
              <a:buChar char="4"/>
            </a:pPr>
            <a:endParaRPr lang="en-US" dirty="0" smtClean="0">
              <a:solidFill>
                <a:srgbClr val="323232"/>
              </a:solidFill>
            </a:endParaRPr>
          </a:p>
        </p:txBody>
      </p:sp>
      <p:sp>
        <p:nvSpPr>
          <p:cNvPr id="5" name="TextBox 30"/>
          <p:cNvSpPr txBox="1">
            <a:spLocks noChangeArrowheads="1"/>
          </p:cNvSpPr>
          <p:nvPr/>
        </p:nvSpPr>
        <p:spPr bwMode="auto">
          <a:xfrm>
            <a:off x="764276" y="1996271"/>
            <a:ext cx="7574506" cy="341632"/>
          </a:xfrm>
          <a:prstGeom prst="rect">
            <a:avLst/>
          </a:prstGeom>
          <a:noFill/>
          <a:ln w="9525">
            <a:noFill/>
            <a:miter lim="800000"/>
            <a:headEnd/>
            <a:tailEnd/>
          </a:ln>
        </p:spPr>
        <p:txBody>
          <a:bodyPr wrap="square">
            <a:spAutoFit/>
          </a:bodyPr>
          <a:lstStyle/>
          <a:p>
            <a:pPr>
              <a:lnSpc>
                <a:spcPct val="90000"/>
              </a:lnSpc>
              <a:spcBef>
                <a:spcPts val="600"/>
              </a:spcBef>
              <a:buClr>
                <a:srgbClr val="CC0000"/>
              </a:buClr>
            </a:pPr>
            <a:r>
              <a:rPr lang="en-US" b="1" kern="0" dirty="0" smtClean="0">
                <a:solidFill>
                  <a:srgbClr val="C00000"/>
                </a:solidFill>
              </a:rPr>
              <a:t>Extensive web services for rapid integration</a:t>
            </a:r>
          </a:p>
        </p:txBody>
      </p:sp>
      <p:sp>
        <p:nvSpPr>
          <p:cNvPr id="6" name="Rectangle 5"/>
          <p:cNvSpPr/>
          <p:nvPr/>
        </p:nvSpPr>
        <p:spPr bwMode="auto">
          <a:xfrm>
            <a:off x="0" y="1338646"/>
            <a:ext cx="9144000" cy="548640"/>
          </a:xfrm>
          <a:prstGeom prst="rect">
            <a:avLst/>
          </a:prstGeom>
          <a:gradFill rotWithShape="1">
            <a:gsLst>
              <a:gs pos="0">
                <a:srgbClr val="CC0000"/>
              </a:gs>
              <a:gs pos="100000">
                <a:srgbClr val="960000"/>
              </a:gs>
            </a:gsLst>
            <a:lin ang="5400000" scaled="1"/>
          </a:gradFill>
          <a:ln>
            <a:noFill/>
          </a:ln>
          <a:effectLst/>
        </p:spPr>
        <p:txBody>
          <a:bodyPr wrap="none" anchor="ctr"/>
          <a:lstStyle/>
          <a:p>
            <a:pPr algn="ctr">
              <a:lnSpc>
                <a:spcPct val="90000"/>
              </a:lnSpc>
              <a:defRPr/>
            </a:pPr>
            <a:r>
              <a:rPr lang="en-US" b="1" dirty="0" smtClean="0">
                <a:solidFill>
                  <a:schemeClr val="bg1"/>
                </a:solidFill>
                <a:ea typeface="Gulim" pitchFamily="34" charset="-127"/>
                <a:cs typeface="Arial" pitchFamily="34" charset="0"/>
              </a:rPr>
              <a:t>Quickly create sophisticated service applications</a:t>
            </a:r>
            <a:endParaRPr lang="en-US" b="1" dirty="0">
              <a:solidFill>
                <a:schemeClr val="bg1"/>
              </a:solidFill>
              <a:ea typeface="Gulim" pitchFamily="34" charset="-127"/>
              <a:cs typeface="Arial" pitchFamily="34" charset="0"/>
            </a:endParaRPr>
          </a:p>
        </p:txBody>
      </p:sp>
      <p:sp>
        <p:nvSpPr>
          <p:cNvPr id="7" name="Right Arrow Callout 6"/>
          <p:cNvSpPr/>
          <p:nvPr/>
        </p:nvSpPr>
        <p:spPr>
          <a:xfrm rot="5400000" flipV="1">
            <a:off x="4509112" y="2037934"/>
            <a:ext cx="299534" cy="8200157"/>
          </a:xfrm>
          <a:prstGeom prst="rightArrowCallout">
            <a:avLst>
              <a:gd name="adj1" fmla="val 76832"/>
              <a:gd name="adj2" fmla="val 60992"/>
              <a:gd name="adj3" fmla="val 43687"/>
              <a:gd name="adj4" fmla="val 75000"/>
            </a:avLst>
          </a:prstGeom>
          <a:gradFill flip="none" rotWithShape="1">
            <a:gsLst>
              <a:gs pos="9000">
                <a:schemeClr val="tx2">
                  <a:lumMod val="75000"/>
                  <a:lumOff val="25000"/>
                </a:schemeClr>
              </a:gs>
              <a:gs pos="100000">
                <a:schemeClr val="bg2">
                  <a:lumMod val="50000"/>
                </a:schemeClr>
              </a:gs>
            </a:gsLst>
            <a:lin ang="8100000" scaled="1"/>
            <a:tileRect/>
          </a:gra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8" name="Oval 3"/>
          <p:cNvSpPr>
            <a:spLocks noChangeArrowheads="1"/>
          </p:cNvSpPr>
          <p:nvPr/>
        </p:nvSpPr>
        <p:spPr bwMode="black">
          <a:xfrm>
            <a:off x="564686" y="6230705"/>
            <a:ext cx="8210824" cy="320226"/>
          </a:xfrm>
          <a:prstGeom prst="ellipse">
            <a:avLst/>
          </a:prstGeom>
          <a:gradFill rotWithShape="1">
            <a:gsLst>
              <a:gs pos="0">
                <a:schemeClr val="tx2">
                  <a:alpha val="23000"/>
                </a:schemeClr>
              </a:gs>
              <a:gs pos="100000">
                <a:srgbClr val="FFFFFF">
                  <a:alpha val="0"/>
                </a:srgbClr>
              </a:gs>
            </a:gsLst>
            <a:path path="shape">
              <a:fillToRect l="50000" t="50000" r="50000" b="50000"/>
            </a:path>
          </a:gradFill>
          <a:ln w="50800">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400" b="0" i="0" u="none" strike="noStrike" kern="0" cap="none" spc="0" normalizeH="0" baseline="0" noProof="0" dirty="0" smtClean="0">
              <a:ln>
                <a:noFill/>
              </a:ln>
              <a:solidFill>
                <a:sysClr val="windowText" lastClr="000000"/>
              </a:solidFill>
              <a:effectLst/>
              <a:uLnTx/>
              <a:uFillTx/>
              <a:ea typeface="ＭＳ Ｐゴシック" pitchFamily="34" charset="-128"/>
            </a:endParaRPr>
          </a:p>
        </p:txBody>
      </p:sp>
      <p:sp>
        <p:nvSpPr>
          <p:cNvPr id="14" name="TextBox 13"/>
          <p:cNvSpPr txBox="1"/>
          <p:nvPr/>
        </p:nvSpPr>
        <p:spPr>
          <a:xfrm>
            <a:off x="763587" y="2587625"/>
            <a:ext cx="3283757" cy="2981325"/>
          </a:xfrm>
          <a:prstGeom prst="rect">
            <a:avLst/>
          </a:prstGeom>
          <a:noFill/>
        </p:spPr>
        <p:txBody>
          <a:bodyPr/>
          <a:lstStyle/>
          <a:p>
            <a:pPr marL="365760" indent="-365760">
              <a:lnSpc>
                <a:spcPct val="90000"/>
              </a:lnSpc>
              <a:spcBef>
                <a:spcPts val="900"/>
              </a:spcBef>
              <a:buClr>
                <a:srgbClr val="CC0000"/>
              </a:buClr>
              <a:buFont typeface="Webdings" pitchFamily="18" charset="2"/>
              <a:buChar char="4"/>
              <a:defRPr/>
            </a:pPr>
            <a:r>
              <a:rPr lang="en-US" dirty="0" smtClean="0">
                <a:solidFill>
                  <a:srgbClr val="323232"/>
                </a:solidFill>
              </a:rPr>
              <a:t>Repurpose and reuse existing web applications and resources</a:t>
            </a:r>
          </a:p>
          <a:p>
            <a:pPr marL="365760" indent="-365760">
              <a:lnSpc>
                <a:spcPct val="90000"/>
              </a:lnSpc>
              <a:spcBef>
                <a:spcPts val="900"/>
              </a:spcBef>
              <a:buClr>
                <a:srgbClr val="CC0000"/>
              </a:buClr>
              <a:buFont typeface="Webdings" pitchFamily="18" charset="2"/>
              <a:buChar char="4"/>
              <a:defRPr/>
            </a:pPr>
            <a:r>
              <a:rPr lang="en-US" dirty="0" smtClean="0">
                <a:solidFill>
                  <a:srgbClr val="323232"/>
                </a:solidFill>
              </a:rPr>
              <a:t>Easily create interactive applications that dynamically adjust based on customer triggers, business rules &amp; agent availability with Orchestration Designer </a:t>
            </a:r>
            <a:endParaRPr lang="en-US" dirty="0">
              <a:solidFill>
                <a:srgbClr val="323232"/>
              </a:solidFill>
            </a:endParaRPr>
          </a:p>
          <a:p>
            <a:pPr>
              <a:lnSpc>
                <a:spcPct val="90000"/>
              </a:lnSpc>
              <a:spcBef>
                <a:spcPts val="900"/>
              </a:spcBef>
              <a:defRPr/>
            </a:pP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4247" y="2512238"/>
            <a:ext cx="4284437" cy="3056712"/>
          </a:xfrm>
          <a:prstGeom prst="rect">
            <a:avLst/>
          </a:prstGeom>
        </p:spPr>
      </p:pic>
    </p:spTree>
    <p:extLst>
      <p:ext uri="{BB962C8B-B14F-4D97-AF65-F5344CB8AC3E}">
        <p14:creationId xmlns:p14="http://schemas.microsoft.com/office/powerpoint/2010/main" val="395892719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3225268" y="1581488"/>
            <a:ext cx="2693463" cy="678171"/>
          </a:xfrm>
          <a:prstGeom prst="roundRect">
            <a:avLst/>
          </a:prstGeom>
          <a:gradFill flip="none" rotWithShape="1">
            <a:gsLst>
              <a:gs pos="0">
                <a:srgbClr val="325887">
                  <a:shade val="30000"/>
                  <a:satMod val="115000"/>
                </a:srgbClr>
              </a:gs>
              <a:gs pos="50000">
                <a:srgbClr val="325887">
                  <a:shade val="67500"/>
                  <a:satMod val="115000"/>
                </a:srgbClr>
              </a:gs>
              <a:gs pos="100000">
                <a:srgbClr val="325887">
                  <a:shade val="100000"/>
                  <a:satMod val="115000"/>
                </a:srgbClr>
              </a:gs>
            </a:gsLst>
            <a:lin ang="5400000" scaled="1"/>
            <a:tileRect/>
          </a:gradFill>
          <a:ln w="19050">
            <a:noFill/>
            <a:miter lim="800000"/>
          </a:ln>
          <a:effectLst>
            <a:reflection blurRad="6350" stA="52000" endA="300" endPos="35000" dir="5400000" sy="-100000" algn="bl" rotWithShape="0"/>
          </a:effectLst>
          <a:scene3d>
            <a:camera prst="orthographicFront"/>
            <a:lightRig rig="threePt" dir="t"/>
          </a:scene3d>
          <a:sp3d>
            <a:bevelT/>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lnSpc>
                <a:spcPct val="90000"/>
              </a:lnSpc>
              <a:defRPr/>
            </a:pPr>
            <a:r>
              <a:rPr lang="en-US" sz="2000" b="1" dirty="0">
                <a:effectLst>
                  <a:outerShdw blurRad="38100" dist="38100" dir="2700000" algn="tl">
                    <a:srgbClr val="000000">
                      <a:alpha val="43137"/>
                    </a:srgbClr>
                  </a:outerShdw>
                </a:effectLst>
              </a:rPr>
              <a:t>Optimization</a:t>
            </a:r>
          </a:p>
        </p:txBody>
      </p:sp>
      <p:sp>
        <p:nvSpPr>
          <p:cNvPr id="37891" name="Title 2"/>
          <p:cNvSpPr>
            <a:spLocks noGrp="1"/>
          </p:cNvSpPr>
          <p:nvPr>
            <p:ph type="title"/>
          </p:nvPr>
        </p:nvSpPr>
        <p:spPr>
          <a:xfrm>
            <a:off x="457199" y="434715"/>
            <a:ext cx="8546951" cy="838200"/>
          </a:xfrm>
        </p:spPr>
        <p:txBody>
          <a:bodyPr anchor="ctr"/>
          <a:lstStyle/>
          <a:p>
            <a:r>
              <a:rPr lang="en-US" dirty="0" smtClean="0">
                <a:ea typeface="ＭＳ Ｐゴシック" pitchFamily="34" charset="-128"/>
              </a:rPr>
              <a:t>Professional Services for all Your Self Service Needs</a:t>
            </a:r>
            <a:endParaRPr lang="en-US" sz="2400" dirty="0" smtClean="0">
              <a:ea typeface="ＭＳ Ｐゴシック" pitchFamily="34" charset="-128"/>
            </a:endParaRPr>
          </a:p>
        </p:txBody>
      </p:sp>
      <p:sp>
        <p:nvSpPr>
          <p:cNvPr id="29" name="Rounded Rectangle 28"/>
          <p:cNvSpPr/>
          <p:nvPr/>
        </p:nvSpPr>
        <p:spPr>
          <a:xfrm>
            <a:off x="302895" y="1581488"/>
            <a:ext cx="2693463" cy="678171"/>
          </a:xfrm>
          <a:prstGeom prst="roundRect">
            <a:avLst/>
          </a:prstGeom>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5400000" scaled="1"/>
            <a:tileRect/>
          </a:gradFill>
          <a:ln w="19050">
            <a:noFill/>
            <a:miter lim="800000"/>
          </a:ln>
          <a:effectLst>
            <a:reflection blurRad="6350" stA="52000" endA="300" endPos="35000" dir="5400000" sy="-100000" algn="bl" rotWithShape="0"/>
          </a:effectLst>
          <a:scene3d>
            <a:camera prst="orthographicFront"/>
            <a:lightRig rig="threePt" dir="t"/>
          </a:scene3d>
          <a:sp3d>
            <a:bevelT/>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lnSpc>
                <a:spcPct val="90000"/>
              </a:lnSpc>
              <a:defRPr/>
            </a:pPr>
            <a:r>
              <a:rPr lang="en-US" sz="2000" b="1" dirty="0">
                <a:effectLst>
                  <a:outerShdw blurRad="38100" dist="38100" dir="2700000" algn="tl">
                    <a:srgbClr val="000000">
                      <a:alpha val="43137"/>
                    </a:srgbClr>
                  </a:outerShdw>
                </a:effectLst>
              </a:rPr>
              <a:t>Enablement</a:t>
            </a:r>
          </a:p>
        </p:txBody>
      </p:sp>
      <p:sp>
        <p:nvSpPr>
          <p:cNvPr id="41" name="Rounded Rectangle 40"/>
          <p:cNvSpPr/>
          <p:nvPr/>
        </p:nvSpPr>
        <p:spPr>
          <a:xfrm>
            <a:off x="6147642" y="1581488"/>
            <a:ext cx="2693463" cy="678171"/>
          </a:xfrm>
          <a:prstGeom prst="roundRect">
            <a:avLst/>
          </a:prstGeom>
          <a:gradFill flip="none" rotWithShape="1">
            <a:gsLst>
              <a:gs pos="0">
                <a:srgbClr val="87A239">
                  <a:shade val="30000"/>
                  <a:satMod val="115000"/>
                </a:srgbClr>
              </a:gs>
              <a:gs pos="50000">
                <a:srgbClr val="87A239">
                  <a:shade val="67500"/>
                  <a:satMod val="115000"/>
                </a:srgbClr>
              </a:gs>
              <a:gs pos="100000">
                <a:srgbClr val="87A239">
                  <a:shade val="100000"/>
                  <a:satMod val="115000"/>
                </a:srgbClr>
              </a:gs>
            </a:gsLst>
            <a:lin ang="5400000" scaled="1"/>
            <a:tileRect/>
          </a:gradFill>
          <a:ln w="19050">
            <a:noFill/>
            <a:miter lim="800000"/>
          </a:ln>
          <a:effectLst>
            <a:reflection blurRad="6350" stA="52000" endA="300" endPos="35000" dir="5400000" sy="-100000" algn="bl" rotWithShape="0"/>
          </a:effectLst>
          <a:scene3d>
            <a:camera prst="orthographicFront"/>
            <a:lightRig rig="threePt" dir="t"/>
          </a:scene3d>
          <a:sp3d>
            <a:bevelT/>
          </a:sp3d>
        </p:spPr>
        <p:style>
          <a:lnRef idx="2">
            <a:schemeClr val="accent1">
              <a:shade val="50000"/>
            </a:schemeClr>
          </a:lnRef>
          <a:fillRef idx="1003">
            <a:schemeClr val="dk2"/>
          </a:fillRef>
          <a:effectRef idx="0">
            <a:schemeClr val="accent1"/>
          </a:effectRef>
          <a:fontRef idx="minor">
            <a:schemeClr val="lt1"/>
          </a:fontRef>
        </p:style>
        <p:txBody>
          <a:bodyPr anchor="ctr"/>
          <a:lstStyle/>
          <a:p>
            <a:pPr algn="ctr">
              <a:lnSpc>
                <a:spcPct val="90000"/>
              </a:lnSpc>
              <a:defRPr/>
            </a:pPr>
            <a:r>
              <a:rPr lang="en-US" sz="2000" b="1" dirty="0">
                <a:effectLst>
                  <a:outerShdw blurRad="38100" dist="38100" dir="2700000" algn="tl">
                    <a:srgbClr val="000000">
                      <a:alpha val="43137"/>
                    </a:srgbClr>
                  </a:outerShdw>
                </a:effectLst>
              </a:rPr>
              <a:t>Innovation</a:t>
            </a:r>
          </a:p>
        </p:txBody>
      </p:sp>
      <p:sp>
        <p:nvSpPr>
          <p:cNvPr id="45" name="Rounded Rectangle 44"/>
          <p:cNvSpPr/>
          <p:nvPr/>
        </p:nvSpPr>
        <p:spPr>
          <a:xfrm>
            <a:off x="3303270" y="2506674"/>
            <a:ext cx="2537460" cy="368618"/>
          </a:xfrm>
          <a:prstGeom prst="round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noFill/>
            <a:miter lim="800000"/>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1200" dirty="0">
                <a:solidFill>
                  <a:srgbClr val="323232"/>
                </a:solidFill>
              </a:rPr>
              <a:t>Contact </a:t>
            </a:r>
            <a:r>
              <a:rPr lang="en-US" sz="1200" dirty="0" smtClean="0">
                <a:solidFill>
                  <a:srgbClr val="323232"/>
                </a:solidFill>
              </a:rPr>
              <a:t>Center Optimization</a:t>
            </a:r>
            <a:endParaRPr lang="en-US" sz="1200" dirty="0">
              <a:solidFill>
                <a:srgbClr val="323232"/>
              </a:solidFill>
            </a:endParaRPr>
          </a:p>
        </p:txBody>
      </p:sp>
      <p:sp>
        <p:nvSpPr>
          <p:cNvPr id="47" name="Rounded Rectangle 46"/>
          <p:cNvSpPr/>
          <p:nvPr/>
        </p:nvSpPr>
        <p:spPr>
          <a:xfrm>
            <a:off x="3303270" y="2960064"/>
            <a:ext cx="2537460" cy="368618"/>
          </a:xfrm>
          <a:prstGeom prst="round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noFill/>
            <a:miter lim="800000"/>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1200" dirty="0">
                <a:solidFill>
                  <a:srgbClr val="323232"/>
                </a:solidFill>
              </a:rPr>
              <a:t>Solution Architecture </a:t>
            </a:r>
            <a:r>
              <a:rPr lang="en-US" sz="1200" dirty="0" smtClean="0">
                <a:solidFill>
                  <a:srgbClr val="323232"/>
                </a:solidFill>
              </a:rPr>
              <a:t>Services</a:t>
            </a:r>
            <a:endParaRPr lang="en-US" sz="1200" dirty="0">
              <a:solidFill>
                <a:srgbClr val="323232"/>
              </a:solidFill>
            </a:endParaRPr>
          </a:p>
        </p:txBody>
      </p:sp>
      <p:sp>
        <p:nvSpPr>
          <p:cNvPr id="50" name="Rounded Rectangle 49"/>
          <p:cNvSpPr/>
          <p:nvPr/>
        </p:nvSpPr>
        <p:spPr>
          <a:xfrm>
            <a:off x="3303270" y="3403930"/>
            <a:ext cx="2537460" cy="368618"/>
          </a:xfrm>
          <a:prstGeom prst="round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noFill/>
            <a:miter lim="800000"/>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1200" dirty="0">
                <a:solidFill>
                  <a:srgbClr val="323232"/>
                </a:solidFill>
              </a:rPr>
              <a:t>Network Readiness  Assessment</a:t>
            </a:r>
          </a:p>
        </p:txBody>
      </p:sp>
      <p:sp>
        <p:nvSpPr>
          <p:cNvPr id="51" name="Rounded Rectangle 50"/>
          <p:cNvSpPr/>
          <p:nvPr/>
        </p:nvSpPr>
        <p:spPr>
          <a:xfrm>
            <a:off x="3303269" y="4315725"/>
            <a:ext cx="2537460" cy="368618"/>
          </a:xfrm>
          <a:prstGeom prst="round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noFill/>
            <a:miter lim="800000"/>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1200" dirty="0">
                <a:solidFill>
                  <a:srgbClr val="323232"/>
                </a:solidFill>
              </a:rPr>
              <a:t>Security Assurance </a:t>
            </a:r>
            <a:r>
              <a:rPr lang="en-US" sz="1200" dirty="0" smtClean="0">
                <a:solidFill>
                  <a:srgbClr val="323232"/>
                </a:solidFill>
              </a:rPr>
              <a:t>Services</a:t>
            </a:r>
            <a:endParaRPr lang="en-US" sz="1200" dirty="0">
              <a:solidFill>
                <a:schemeClr val="accent1"/>
              </a:solidFill>
            </a:endParaRPr>
          </a:p>
        </p:txBody>
      </p:sp>
      <p:sp>
        <p:nvSpPr>
          <p:cNvPr id="54" name="Rounded Rectangle 53"/>
          <p:cNvSpPr/>
          <p:nvPr/>
        </p:nvSpPr>
        <p:spPr>
          <a:xfrm>
            <a:off x="3303269" y="4765643"/>
            <a:ext cx="2537460" cy="368618"/>
          </a:xfrm>
          <a:prstGeom prst="round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noFill/>
            <a:miter lim="800000"/>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1200" dirty="0">
                <a:solidFill>
                  <a:srgbClr val="323232"/>
                </a:solidFill>
              </a:rPr>
              <a:t>Stress Testing Service</a:t>
            </a:r>
          </a:p>
        </p:txBody>
      </p:sp>
      <p:sp>
        <p:nvSpPr>
          <p:cNvPr id="55" name="Rounded Rectangle 54"/>
          <p:cNvSpPr/>
          <p:nvPr/>
        </p:nvSpPr>
        <p:spPr>
          <a:xfrm>
            <a:off x="3303269" y="5226062"/>
            <a:ext cx="2537460" cy="368618"/>
          </a:xfrm>
          <a:prstGeom prst="round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noFill/>
            <a:miter lim="800000"/>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1200" dirty="0">
                <a:solidFill>
                  <a:srgbClr val="323232"/>
                </a:solidFill>
              </a:rPr>
              <a:t>Performance </a:t>
            </a:r>
            <a:r>
              <a:rPr lang="en-US" sz="1200" dirty="0" smtClean="0">
                <a:solidFill>
                  <a:srgbClr val="323232"/>
                </a:solidFill>
              </a:rPr>
              <a:t>Monitoring</a:t>
            </a:r>
            <a:endParaRPr lang="en-US" sz="1200" dirty="0">
              <a:solidFill>
                <a:srgbClr val="323232"/>
              </a:solidFill>
            </a:endParaRPr>
          </a:p>
        </p:txBody>
      </p:sp>
      <p:sp>
        <p:nvSpPr>
          <p:cNvPr id="56" name="Rounded Rectangle 55"/>
          <p:cNvSpPr/>
          <p:nvPr/>
        </p:nvSpPr>
        <p:spPr>
          <a:xfrm>
            <a:off x="6225643" y="2506674"/>
            <a:ext cx="2537460" cy="368618"/>
          </a:xfrm>
          <a:prstGeom prst="round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noFill/>
            <a:miter lim="800000"/>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1200" dirty="0">
                <a:solidFill>
                  <a:srgbClr val="323232"/>
                </a:solidFill>
              </a:rPr>
              <a:t>Advisory Services</a:t>
            </a:r>
          </a:p>
        </p:txBody>
      </p:sp>
      <p:sp>
        <p:nvSpPr>
          <p:cNvPr id="57" name="Rounded Rectangle 56"/>
          <p:cNvSpPr/>
          <p:nvPr/>
        </p:nvSpPr>
        <p:spPr>
          <a:xfrm>
            <a:off x="6225643" y="2960064"/>
            <a:ext cx="2537460" cy="368618"/>
          </a:xfrm>
          <a:prstGeom prst="round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noFill/>
            <a:miter lim="800000"/>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1200" dirty="0">
                <a:solidFill>
                  <a:srgbClr val="323232"/>
                </a:solidFill>
              </a:rPr>
              <a:t>SIP Transformation </a:t>
            </a:r>
            <a:r>
              <a:rPr lang="en-US" sz="1200" dirty="0" smtClean="0">
                <a:solidFill>
                  <a:srgbClr val="323232"/>
                </a:solidFill>
              </a:rPr>
              <a:t>Services</a:t>
            </a:r>
            <a:endParaRPr lang="en-US" sz="1200" dirty="0">
              <a:solidFill>
                <a:srgbClr val="323232"/>
              </a:solidFill>
            </a:endParaRPr>
          </a:p>
        </p:txBody>
      </p:sp>
      <p:sp>
        <p:nvSpPr>
          <p:cNvPr id="58" name="Rounded Rectangle 57"/>
          <p:cNvSpPr/>
          <p:nvPr/>
        </p:nvSpPr>
        <p:spPr>
          <a:xfrm>
            <a:off x="6225643" y="3403930"/>
            <a:ext cx="2537460" cy="368618"/>
          </a:xfrm>
          <a:prstGeom prst="round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noFill/>
            <a:miter lim="800000"/>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1200" dirty="0">
                <a:solidFill>
                  <a:srgbClr val="323232"/>
                </a:solidFill>
              </a:rPr>
              <a:t>Cloud Transformation Services</a:t>
            </a:r>
          </a:p>
        </p:txBody>
      </p:sp>
      <p:sp>
        <p:nvSpPr>
          <p:cNvPr id="60" name="Rounded Rectangle 59"/>
          <p:cNvSpPr/>
          <p:nvPr/>
        </p:nvSpPr>
        <p:spPr>
          <a:xfrm>
            <a:off x="6225643" y="3857319"/>
            <a:ext cx="2537460" cy="368618"/>
          </a:xfrm>
          <a:prstGeom prst="round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noFill/>
            <a:miter lim="800000"/>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1200" dirty="0">
                <a:solidFill>
                  <a:schemeClr val="tx1"/>
                </a:solidFill>
              </a:rPr>
              <a:t>Mobility Strategy Services</a:t>
            </a:r>
          </a:p>
        </p:txBody>
      </p:sp>
      <p:sp>
        <p:nvSpPr>
          <p:cNvPr id="64" name="Rounded Rectangle 63"/>
          <p:cNvSpPr/>
          <p:nvPr/>
        </p:nvSpPr>
        <p:spPr>
          <a:xfrm>
            <a:off x="380896" y="2506678"/>
            <a:ext cx="2537460" cy="922401"/>
          </a:xfrm>
          <a:prstGeom prst="roundRect">
            <a:avLst>
              <a:gd name="adj" fmla="val 9976"/>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noFill/>
            <a:miter lim="800000"/>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spcBef>
                <a:spcPts val="300"/>
              </a:spcBef>
              <a:defRPr/>
            </a:pPr>
            <a:r>
              <a:rPr lang="en-US" sz="1200" dirty="0">
                <a:solidFill>
                  <a:srgbClr val="323232"/>
                </a:solidFill>
              </a:rPr>
              <a:t>Deployment Services</a:t>
            </a:r>
          </a:p>
          <a:p>
            <a:pPr algn="ctr">
              <a:lnSpc>
                <a:spcPct val="90000"/>
              </a:lnSpc>
              <a:spcBef>
                <a:spcPts val="300"/>
              </a:spcBef>
              <a:defRPr/>
            </a:pPr>
            <a:r>
              <a:rPr lang="en-US" sz="1100" dirty="0">
                <a:solidFill>
                  <a:srgbClr val="323232"/>
                </a:solidFill>
              </a:rPr>
              <a:t>Basic</a:t>
            </a:r>
            <a:br>
              <a:rPr lang="en-US" sz="1100" dirty="0">
                <a:solidFill>
                  <a:srgbClr val="323232"/>
                </a:solidFill>
              </a:rPr>
            </a:br>
            <a:r>
              <a:rPr lang="en-US" sz="1100" dirty="0">
                <a:solidFill>
                  <a:srgbClr val="323232"/>
                </a:solidFill>
              </a:rPr>
              <a:t>Standard</a:t>
            </a:r>
            <a:br>
              <a:rPr lang="en-US" sz="1100" dirty="0">
                <a:solidFill>
                  <a:srgbClr val="323232"/>
                </a:solidFill>
              </a:rPr>
            </a:br>
            <a:r>
              <a:rPr lang="en-US" sz="1100" dirty="0">
                <a:solidFill>
                  <a:srgbClr val="323232"/>
                </a:solidFill>
              </a:rPr>
              <a:t>All Inclusive</a:t>
            </a:r>
          </a:p>
        </p:txBody>
      </p:sp>
      <p:sp>
        <p:nvSpPr>
          <p:cNvPr id="91" name="Rounded Rectangle 90"/>
          <p:cNvSpPr/>
          <p:nvPr/>
        </p:nvSpPr>
        <p:spPr>
          <a:xfrm>
            <a:off x="383858" y="5684214"/>
            <a:ext cx="8385810" cy="368618"/>
          </a:xfrm>
          <a:prstGeom prst="round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noFill/>
            <a:miter lim="800000"/>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1200" dirty="0" smtClean="0">
                <a:solidFill>
                  <a:srgbClr val="323232"/>
                </a:solidFill>
              </a:rPr>
              <a:t>Project &amp; Program </a:t>
            </a:r>
            <a:r>
              <a:rPr lang="en-US" sz="1200" dirty="0">
                <a:solidFill>
                  <a:srgbClr val="323232"/>
                </a:solidFill>
              </a:rPr>
              <a:t>Management</a:t>
            </a:r>
          </a:p>
        </p:txBody>
      </p:sp>
      <p:sp>
        <p:nvSpPr>
          <p:cNvPr id="20" name="Rounded Rectangle 19"/>
          <p:cNvSpPr/>
          <p:nvPr/>
        </p:nvSpPr>
        <p:spPr>
          <a:xfrm>
            <a:off x="6225643" y="4315725"/>
            <a:ext cx="2537460" cy="368618"/>
          </a:xfrm>
          <a:prstGeom prst="round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noFill/>
            <a:miter lim="800000"/>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1200" dirty="0">
                <a:solidFill>
                  <a:srgbClr val="323232"/>
                </a:solidFill>
              </a:rPr>
              <a:t>Social Media Services</a:t>
            </a:r>
          </a:p>
        </p:txBody>
      </p:sp>
      <p:sp>
        <p:nvSpPr>
          <p:cNvPr id="21" name="Rounded Rectangle 20"/>
          <p:cNvSpPr/>
          <p:nvPr/>
        </p:nvSpPr>
        <p:spPr>
          <a:xfrm>
            <a:off x="6200028" y="4765643"/>
            <a:ext cx="2537460" cy="368618"/>
          </a:xfrm>
          <a:prstGeom prst="round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noFill/>
            <a:miter lim="800000"/>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1200" dirty="0">
                <a:solidFill>
                  <a:srgbClr val="323232"/>
                </a:solidFill>
              </a:rPr>
              <a:t>Advanced </a:t>
            </a:r>
            <a:r>
              <a:rPr lang="en-US" sz="1200" dirty="0" smtClean="0">
                <a:solidFill>
                  <a:srgbClr val="323232"/>
                </a:solidFill>
              </a:rPr>
              <a:t>Software Applications</a:t>
            </a:r>
            <a:endParaRPr lang="en-US" sz="1200" dirty="0">
              <a:solidFill>
                <a:srgbClr val="323232"/>
              </a:solidFill>
            </a:endParaRPr>
          </a:p>
        </p:txBody>
      </p:sp>
      <p:sp>
        <p:nvSpPr>
          <p:cNvPr id="22" name="TextBox 1"/>
          <p:cNvSpPr txBox="1">
            <a:spLocks noChangeArrowheads="1"/>
          </p:cNvSpPr>
          <p:nvPr/>
        </p:nvSpPr>
        <p:spPr bwMode="auto">
          <a:xfrm>
            <a:off x="1554641" y="6299286"/>
            <a:ext cx="71231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lnSpc>
                <a:spcPct val="90000"/>
              </a:lnSpc>
            </a:pPr>
            <a:r>
              <a:rPr lang="en-US" sz="900" dirty="0" smtClean="0">
                <a:solidFill>
                  <a:srgbClr val="C00000"/>
                </a:solidFill>
              </a:rPr>
              <a:t>NOTE:  Most offers are available as a one-time service or </a:t>
            </a:r>
            <a:r>
              <a:rPr lang="en-US" sz="900" dirty="0" smtClean="0">
                <a:solidFill>
                  <a:srgbClr val="C00000"/>
                </a:solidFill>
                <a:cs typeface="Arial" charset="0"/>
              </a:rPr>
              <a:t> </a:t>
            </a:r>
            <a:r>
              <a:rPr lang="en-US" sz="900" dirty="0">
                <a:solidFill>
                  <a:srgbClr val="C00000"/>
                </a:solidFill>
                <a:cs typeface="Arial" charset="0"/>
              </a:rPr>
              <a:t>as a subscription service </a:t>
            </a:r>
            <a:r>
              <a:rPr lang="en-US" sz="900" dirty="0" smtClean="0">
                <a:solidFill>
                  <a:srgbClr val="C00000"/>
                </a:solidFill>
                <a:cs typeface="Arial" charset="0"/>
              </a:rPr>
              <a:t>through  </a:t>
            </a:r>
            <a:r>
              <a:rPr lang="en-US" sz="900" dirty="0">
                <a:solidFill>
                  <a:srgbClr val="C00000"/>
                </a:solidFill>
              </a:rPr>
              <a:t>Avaya </a:t>
            </a:r>
            <a:r>
              <a:rPr lang="en-US" sz="900" b="1" dirty="0">
                <a:solidFill>
                  <a:srgbClr val="C00000"/>
                </a:solidFill>
              </a:rPr>
              <a:t>Continuous Performance Services</a:t>
            </a:r>
          </a:p>
        </p:txBody>
      </p:sp>
      <p:sp>
        <p:nvSpPr>
          <p:cNvPr id="23" name="Rounded Rectangle 22"/>
          <p:cNvSpPr/>
          <p:nvPr/>
        </p:nvSpPr>
        <p:spPr>
          <a:xfrm>
            <a:off x="3303270" y="3857319"/>
            <a:ext cx="2537460" cy="368618"/>
          </a:xfrm>
          <a:prstGeom prst="round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5400000" scaled="1"/>
            <a:tileRect/>
          </a:gradFill>
          <a:ln w="19050">
            <a:noFill/>
            <a:miter lim="800000"/>
          </a:ln>
          <a:effectLst>
            <a:outerShdw blurRad="50800" dist="38100" dir="16200000"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r>
              <a:rPr lang="en-US" sz="1200" dirty="0" smtClean="0">
                <a:solidFill>
                  <a:srgbClr val="323232"/>
                </a:solidFill>
              </a:rPr>
              <a:t>Avaya Testing Services</a:t>
            </a:r>
            <a:endParaRPr lang="en-US" sz="1200" dirty="0">
              <a:solidFill>
                <a:schemeClr val="accent1"/>
              </a:solidFill>
            </a:endParaRPr>
          </a:p>
        </p:txBody>
      </p:sp>
      <p:sp>
        <p:nvSpPr>
          <p:cNvPr id="2" name="Oval 1"/>
          <p:cNvSpPr/>
          <p:nvPr/>
        </p:nvSpPr>
        <p:spPr>
          <a:xfrm>
            <a:off x="5938221" y="4625788"/>
            <a:ext cx="2947596" cy="688490"/>
          </a:xfrm>
          <a:prstGeom prst="ellipse">
            <a:avLst/>
          </a:prstGeom>
          <a:no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spTree>
    <p:extLst>
      <p:ext uri="{BB962C8B-B14F-4D97-AF65-F5344CB8AC3E}">
        <p14:creationId xmlns:p14="http://schemas.microsoft.com/office/powerpoint/2010/main" val="23534025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wipe(up)">
                                      <p:cBhvr>
                                        <p:cTn id="13" dur="500"/>
                                        <p:tgtEl>
                                          <p:spTgt spid="64"/>
                                        </p:tgtEl>
                                      </p:cBhvr>
                                    </p:animEffect>
                                  </p:childTnLst>
                                </p:cTn>
                              </p:par>
                            </p:childTnLst>
                          </p:cTn>
                        </p:par>
                        <p:par>
                          <p:cTn id="14" fill="hold">
                            <p:stCondLst>
                              <p:cond delay="1500"/>
                            </p:stCondLst>
                            <p:childTnLst>
                              <p:par>
                                <p:cTn id="15" presetID="53" presetClass="entr" presetSubtype="16" fill="hold" grpId="0" nodeType="afterEffect">
                                  <p:stCondLst>
                                    <p:cond delay="50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childTnLst>
                          </p:cTn>
                        </p:par>
                        <p:par>
                          <p:cTn id="20" fill="hold">
                            <p:stCondLst>
                              <p:cond delay="2500"/>
                            </p:stCondLst>
                            <p:childTnLst>
                              <p:par>
                                <p:cTn id="21" presetID="22" presetClass="entr" presetSubtype="1"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500"/>
                                        <p:tgtEl>
                                          <p:spTgt spid="45"/>
                                        </p:tgtEl>
                                      </p:cBhvr>
                                    </p:animEffect>
                                  </p:childTnLst>
                                </p:cTn>
                              </p:par>
                            </p:childTnLst>
                          </p:cTn>
                        </p:par>
                        <p:par>
                          <p:cTn id="24" fill="hold">
                            <p:stCondLst>
                              <p:cond delay="3000"/>
                            </p:stCondLst>
                            <p:childTnLst>
                              <p:par>
                                <p:cTn id="25" presetID="22" presetClass="entr" presetSubtype="1" fill="hold" grpId="0"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up)">
                                      <p:cBhvr>
                                        <p:cTn id="27" dur="500"/>
                                        <p:tgtEl>
                                          <p:spTgt spid="47"/>
                                        </p:tgtEl>
                                      </p:cBhvr>
                                    </p:animEffect>
                                  </p:childTnLst>
                                </p:cTn>
                              </p:par>
                            </p:childTnLst>
                          </p:cTn>
                        </p:par>
                        <p:par>
                          <p:cTn id="28" fill="hold">
                            <p:stCondLst>
                              <p:cond delay="3500"/>
                            </p:stCondLst>
                            <p:childTnLst>
                              <p:par>
                                <p:cTn id="29" presetID="22" presetClass="entr" presetSubtype="1" fill="hold" grpId="0"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up)">
                                      <p:cBhvr>
                                        <p:cTn id="31" dur="500"/>
                                        <p:tgtEl>
                                          <p:spTgt spid="50"/>
                                        </p:tgtEl>
                                      </p:cBhvr>
                                    </p:animEffect>
                                  </p:childTnLst>
                                </p:cTn>
                              </p:par>
                            </p:childTnLst>
                          </p:cTn>
                        </p:par>
                        <p:par>
                          <p:cTn id="32" fill="hold">
                            <p:stCondLst>
                              <p:cond delay="4000"/>
                            </p:stCondLst>
                            <p:childTnLst>
                              <p:par>
                                <p:cTn id="33" presetID="22" presetClass="entr" presetSubtype="1"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up)">
                                      <p:cBhvr>
                                        <p:cTn id="35" dur="500"/>
                                        <p:tgtEl>
                                          <p:spTgt spid="23"/>
                                        </p:tgtEl>
                                      </p:cBhvr>
                                    </p:animEffect>
                                  </p:childTnLst>
                                </p:cTn>
                              </p:par>
                            </p:childTnLst>
                          </p:cTn>
                        </p:par>
                        <p:par>
                          <p:cTn id="36" fill="hold">
                            <p:stCondLst>
                              <p:cond delay="4500"/>
                            </p:stCondLst>
                            <p:childTnLst>
                              <p:par>
                                <p:cTn id="37" presetID="22" presetClass="entr" presetSubtype="1" fill="hold" grpId="0"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up)">
                                      <p:cBhvr>
                                        <p:cTn id="39" dur="500"/>
                                        <p:tgtEl>
                                          <p:spTgt spid="51"/>
                                        </p:tgtEl>
                                      </p:cBhvr>
                                    </p:animEffect>
                                  </p:childTnLst>
                                </p:cTn>
                              </p:par>
                            </p:childTnLst>
                          </p:cTn>
                        </p:par>
                        <p:par>
                          <p:cTn id="40" fill="hold">
                            <p:stCondLst>
                              <p:cond delay="5000"/>
                            </p:stCondLst>
                            <p:childTnLst>
                              <p:par>
                                <p:cTn id="41" presetID="22" presetClass="entr" presetSubtype="1" fill="hold" grpId="0" nodeType="after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wipe(up)">
                                      <p:cBhvr>
                                        <p:cTn id="43" dur="500"/>
                                        <p:tgtEl>
                                          <p:spTgt spid="54"/>
                                        </p:tgtEl>
                                      </p:cBhvr>
                                    </p:animEffect>
                                  </p:childTnLst>
                                </p:cTn>
                              </p:par>
                            </p:childTnLst>
                          </p:cTn>
                        </p:par>
                        <p:par>
                          <p:cTn id="44" fill="hold">
                            <p:stCondLst>
                              <p:cond delay="5500"/>
                            </p:stCondLst>
                            <p:childTnLst>
                              <p:par>
                                <p:cTn id="45" presetID="22" presetClass="entr" presetSubtype="1" fill="hold" grpId="0" nodeType="after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wipe(up)">
                                      <p:cBhvr>
                                        <p:cTn id="47" dur="500"/>
                                        <p:tgtEl>
                                          <p:spTgt spid="55"/>
                                        </p:tgtEl>
                                      </p:cBhvr>
                                    </p:animEffect>
                                  </p:childTnLst>
                                </p:cTn>
                              </p:par>
                            </p:childTnLst>
                          </p:cTn>
                        </p:par>
                        <p:par>
                          <p:cTn id="48" fill="hold">
                            <p:stCondLst>
                              <p:cond delay="6000"/>
                            </p:stCondLst>
                            <p:childTnLst>
                              <p:par>
                                <p:cTn id="49" presetID="53" presetClass="entr" presetSubtype="16" fill="hold" grpId="0" nodeType="afterEffect">
                                  <p:stCondLst>
                                    <p:cond delay="500"/>
                                  </p:stCondLst>
                                  <p:childTnLst>
                                    <p:set>
                                      <p:cBhvr>
                                        <p:cTn id="50" dur="1" fill="hold">
                                          <p:stCondLst>
                                            <p:cond delay="0"/>
                                          </p:stCondLst>
                                        </p:cTn>
                                        <p:tgtEl>
                                          <p:spTgt spid="41"/>
                                        </p:tgtEl>
                                        <p:attrNameLst>
                                          <p:attrName>style.visibility</p:attrName>
                                        </p:attrNameLst>
                                      </p:cBhvr>
                                      <p:to>
                                        <p:strVal val="visible"/>
                                      </p:to>
                                    </p:set>
                                    <p:anim calcmode="lin" valueType="num">
                                      <p:cBhvr>
                                        <p:cTn id="51" dur="500" fill="hold"/>
                                        <p:tgtEl>
                                          <p:spTgt spid="41"/>
                                        </p:tgtEl>
                                        <p:attrNameLst>
                                          <p:attrName>ppt_w</p:attrName>
                                        </p:attrNameLst>
                                      </p:cBhvr>
                                      <p:tavLst>
                                        <p:tav tm="0">
                                          <p:val>
                                            <p:fltVal val="0"/>
                                          </p:val>
                                        </p:tav>
                                        <p:tav tm="100000">
                                          <p:val>
                                            <p:strVal val="#ppt_w"/>
                                          </p:val>
                                        </p:tav>
                                      </p:tavLst>
                                    </p:anim>
                                    <p:anim calcmode="lin" valueType="num">
                                      <p:cBhvr>
                                        <p:cTn id="52" dur="500" fill="hold"/>
                                        <p:tgtEl>
                                          <p:spTgt spid="41"/>
                                        </p:tgtEl>
                                        <p:attrNameLst>
                                          <p:attrName>ppt_h</p:attrName>
                                        </p:attrNameLst>
                                      </p:cBhvr>
                                      <p:tavLst>
                                        <p:tav tm="0">
                                          <p:val>
                                            <p:fltVal val="0"/>
                                          </p:val>
                                        </p:tav>
                                        <p:tav tm="100000">
                                          <p:val>
                                            <p:strVal val="#ppt_h"/>
                                          </p:val>
                                        </p:tav>
                                      </p:tavLst>
                                    </p:anim>
                                    <p:animEffect transition="in" filter="fade">
                                      <p:cBhvr>
                                        <p:cTn id="53" dur="500"/>
                                        <p:tgtEl>
                                          <p:spTgt spid="41"/>
                                        </p:tgtEl>
                                      </p:cBhvr>
                                    </p:animEffect>
                                  </p:childTnLst>
                                </p:cTn>
                              </p:par>
                            </p:childTnLst>
                          </p:cTn>
                        </p:par>
                        <p:par>
                          <p:cTn id="54" fill="hold">
                            <p:stCondLst>
                              <p:cond delay="7000"/>
                            </p:stCondLst>
                            <p:childTnLst>
                              <p:par>
                                <p:cTn id="55" presetID="22" presetClass="entr" presetSubtype="1" fill="hold" grpId="0" nodeType="after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wipe(up)">
                                      <p:cBhvr>
                                        <p:cTn id="57" dur="500"/>
                                        <p:tgtEl>
                                          <p:spTgt spid="56"/>
                                        </p:tgtEl>
                                      </p:cBhvr>
                                    </p:animEffect>
                                  </p:childTnLst>
                                </p:cTn>
                              </p:par>
                            </p:childTnLst>
                          </p:cTn>
                        </p:par>
                        <p:par>
                          <p:cTn id="58" fill="hold">
                            <p:stCondLst>
                              <p:cond delay="7500"/>
                            </p:stCondLst>
                            <p:childTnLst>
                              <p:par>
                                <p:cTn id="59" presetID="22" presetClass="entr" presetSubtype="1" fill="hold" grpId="0" nodeType="after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wipe(up)">
                                      <p:cBhvr>
                                        <p:cTn id="61" dur="500"/>
                                        <p:tgtEl>
                                          <p:spTgt spid="57"/>
                                        </p:tgtEl>
                                      </p:cBhvr>
                                    </p:animEffect>
                                  </p:childTnLst>
                                </p:cTn>
                              </p:par>
                            </p:childTnLst>
                          </p:cTn>
                        </p:par>
                        <p:par>
                          <p:cTn id="62" fill="hold">
                            <p:stCondLst>
                              <p:cond delay="8000"/>
                            </p:stCondLst>
                            <p:childTnLst>
                              <p:par>
                                <p:cTn id="63" presetID="22" presetClass="entr" presetSubtype="1" fill="hold" grpId="0" nodeType="after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wipe(up)">
                                      <p:cBhvr>
                                        <p:cTn id="65" dur="500"/>
                                        <p:tgtEl>
                                          <p:spTgt spid="58"/>
                                        </p:tgtEl>
                                      </p:cBhvr>
                                    </p:animEffect>
                                  </p:childTnLst>
                                </p:cTn>
                              </p:par>
                            </p:childTnLst>
                          </p:cTn>
                        </p:par>
                        <p:par>
                          <p:cTn id="66" fill="hold">
                            <p:stCondLst>
                              <p:cond delay="8500"/>
                            </p:stCondLst>
                            <p:childTnLst>
                              <p:par>
                                <p:cTn id="67" presetID="22" presetClass="entr" presetSubtype="1" fill="hold" grpId="0" nodeType="after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wipe(up)">
                                      <p:cBhvr>
                                        <p:cTn id="69" dur="500"/>
                                        <p:tgtEl>
                                          <p:spTgt spid="60"/>
                                        </p:tgtEl>
                                      </p:cBhvr>
                                    </p:animEffect>
                                  </p:childTnLst>
                                </p:cTn>
                              </p:par>
                            </p:childTnLst>
                          </p:cTn>
                        </p:par>
                        <p:par>
                          <p:cTn id="70" fill="hold">
                            <p:stCondLst>
                              <p:cond delay="9000"/>
                            </p:stCondLst>
                            <p:childTnLst>
                              <p:par>
                                <p:cTn id="71" presetID="22" presetClass="entr" presetSubtype="1"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up)">
                                      <p:cBhvr>
                                        <p:cTn id="73" dur="500"/>
                                        <p:tgtEl>
                                          <p:spTgt spid="20"/>
                                        </p:tgtEl>
                                      </p:cBhvr>
                                    </p:animEffect>
                                  </p:childTnLst>
                                </p:cTn>
                              </p:par>
                            </p:childTnLst>
                          </p:cTn>
                        </p:par>
                        <p:par>
                          <p:cTn id="74" fill="hold">
                            <p:stCondLst>
                              <p:cond delay="9500"/>
                            </p:stCondLst>
                            <p:childTnLst>
                              <p:par>
                                <p:cTn id="75" presetID="22" presetClass="entr" presetSubtype="1"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up)">
                                      <p:cBhvr>
                                        <p:cTn id="77" dur="500"/>
                                        <p:tgtEl>
                                          <p:spTgt spid="21"/>
                                        </p:tgtEl>
                                      </p:cBhvr>
                                    </p:animEffect>
                                  </p:childTnLst>
                                </p:cTn>
                              </p:par>
                            </p:childTnLst>
                          </p:cTn>
                        </p:par>
                        <p:par>
                          <p:cTn id="78" fill="hold">
                            <p:stCondLst>
                              <p:cond delay="10000"/>
                            </p:stCondLst>
                            <p:childTnLst>
                              <p:par>
                                <p:cTn id="79" presetID="22" presetClass="entr" presetSubtype="8" fill="hold" grpId="0" nodeType="afterEffect">
                                  <p:stCondLst>
                                    <p:cond delay="0"/>
                                  </p:stCondLst>
                                  <p:childTnLst>
                                    <p:set>
                                      <p:cBhvr>
                                        <p:cTn id="80" dur="1" fill="hold">
                                          <p:stCondLst>
                                            <p:cond delay="0"/>
                                          </p:stCondLst>
                                        </p:cTn>
                                        <p:tgtEl>
                                          <p:spTgt spid="91"/>
                                        </p:tgtEl>
                                        <p:attrNameLst>
                                          <p:attrName>style.visibility</p:attrName>
                                        </p:attrNameLst>
                                      </p:cBhvr>
                                      <p:to>
                                        <p:strVal val="visible"/>
                                      </p:to>
                                    </p:set>
                                    <p:animEffect transition="in" filter="wipe(left)">
                                      <p:cBhvr>
                                        <p:cTn id="81" dur="500"/>
                                        <p:tgtEl>
                                          <p:spTgt spid="91"/>
                                        </p:tgtEl>
                                      </p:cBhvr>
                                    </p:animEffect>
                                  </p:childTnLst>
                                </p:cTn>
                              </p:par>
                            </p:childTnLst>
                          </p:cTn>
                        </p:par>
                        <p:par>
                          <p:cTn id="82" fill="hold">
                            <p:stCondLst>
                              <p:cond delay="10500"/>
                            </p:stCondLst>
                            <p:childTnLst>
                              <p:par>
                                <p:cTn id="83" presetID="21" presetClass="entr" presetSubtype="1" fill="hold" grpId="0" nodeType="afterEffect">
                                  <p:stCondLst>
                                    <p:cond delay="500"/>
                                  </p:stCondLst>
                                  <p:childTnLst>
                                    <p:set>
                                      <p:cBhvr>
                                        <p:cTn id="84" dur="1" fill="hold">
                                          <p:stCondLst>
                                            <p:cond delay="0"/>
                                          </p:stCondLst>
                                        </p:cTn>
                                        <p:tgtEl>
                                          <p:spTgt spid="2"/>
                                        </p:tgtEl>
                                        <p:attrNameLst>
                                          <p:attrName>style.visibility</p:attrName>
                                        </p:attrNameLst>
                                      </p:cBhvr>
                                      <p:to>
                                        <p:strVal val="visible"/>
                                      </p:to>
                                    </p:set>
                                    <p:animEffect transition="in" filter="wheel(1)">
                                      <p:cBhvr>
                                        <p:cTn id="8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9" grpId="0" animBg="1"/>
      <p:bldP spid="41" grpId="0" animBg="1"/>
      <p:bldP spid="45" grpId="0" animBg="1"/>
      <p:bldP spid="47" grpId="0" animBg="1"/>
      <p:bldP spid="50" grpId="0" animBg="1"/>
      <p:bldP spid="51" grpId="0" animBg="1"/>
      <p:bldP spid="54" grpId="0" animBg="1"/>
      <p:bldP spid="55" grpId="0" animBg="1"/>
      <p:bldP spid="56" grpId="0" animBg="1"/>
      <p:bldP spid="57" grpId="0" animBg="1"/>
      <p:bldP spid="58" grpId="0" animBg="1"/>
      <p:bldP spid="60" grpId="0" animBg="1"/>
      <p:bldP spid="64" grpId="0" animBg="1"/>
      <p:bldP spid="91" grpId="0" animBg="1"/>
      <p:bldP spid="20" grpId="0" animBg="1"/>
      <p:bldP spid="21" grpId="0" animBg="1"/>
      <p:bldP spid="23"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 to Address Unique Business Challenges</a:t>
            </a:r>
            <a:endParaRPr lang="en-US" dirty="0"/>
          </a:p>
        </p:txBody>
      </p:sp>
      <p:sp>
        <p:nvSpPr>
          <p:cNvPr id="3" name="Rectangle 2"/>
          <p:cNvSpPr/>
          <p:nvPr/>
        </p:nvSpPr>
        <p:spPr>
          <a:xfrm>
            <a:off x="914973" y="1532965"/>
            <a:ext cx="7117403" cy="654423"/>
          </a:xfrm>
          <a:prstGeom prst="rect">
            <a:avLst/>
          </a:prstGeom>
          <a:solidFill>
            <a:schemeClr val="bg1"/>
          </a:solidFill>
          <a:ln w="1905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b="1" dirty="0" smtClean="0">
                <a:solidFill>
                  <a:schemeClr val="tx1"/>
                </a:solidFill>
              </a:rPr>
              <a:t>Advanced Software Applications</a:t>
            </a:r>
          </a:p>
        </p:txBody>
      </p:sp>
      <p:sp>
        <p:nvSpPr>
          <p:cNvPr id="6" name="Rectangle 5"/>
          <p:cNvSpPr/>
          <p:nvPr/>
        </p:nvSpPr>
        <p:spPr>
          <a:xfrm>
            <a:off x="910394" y="5889811"/>
            <a:ext cx="7148876" cy="286871"/>
          </a:xfrm>
          <a:prstGeom prst="rect">
            <a:avLst/>
          </a:prstGeom>
          <a:solidFill>
            <a:schemeClr val="bg1">
              <a:lumMod val="50000"/>
            </a:schemeClr>
          </a:solidFill>
          <a:ln w="1905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1400" b="1" dirty="0" smtClean="0"/>
              <a:t>Application Support</a:t>
            </a:r>
          </a:p>
        </p:txBody>
      </p:sp>
      <p:sp>
        <p:nvSpPr>
          <p:cNvPr id="7" name="Rectangle 6"/>
          <p:cNvSpPr/>
          <p:nvPr/>
        </p:nvSpPr>
        <p:spPr>
          <a:xfrm>
            <a:off x="910394" y="2259869"/>
            <a:ext cx="1365879" cy="2590800"/>
          </a:xfrm>
          <a:prstGeom prst="rect">
            <a:avLst/>
          </a:prstGeom>
          <a:solidFill>
            <a:schemeClr val="accent1">
              <a:lumMod val="50000"/>
            </a:schemeClr>
          </a:solidFill>
          <a:ln w="1905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ct val="125000"/>
              </a:lnSpc>
            </a:pPr>
            <a:r>
              <a:rPr lang="en-US" sz="1400" b="1" dirty="0"/>
              <a:t>Customer Experience Management Software </a:t>
            </a:r>
            <a:r>
              <a:rPr lang="en-US" sz="1400" b="1" dirty="0" smtClean="0"/>
              <a:t>Connectors</a:t>
            </a:r>
          </a:p>
        </p:txBody>
      </p:sp>
      <p:sp>
        <p:nvSpPr>
          <p:cNvPr id="8" name="Rectangle 7"/>
          <p:cNvSpPr/>
          <p:nvPr/>
        </p:nvSpPr>
        <p:spPr>
          <a:xfrm>
            <a:off x="2360197" y="2259867"/>
            <a:ext cx="1365879" cy="2590800"/>
          </a:xfrm>
          <a:prstGeom prst="rect">
            <a:avLst/>
          </a:prstGeom>
          <a:solidFill>
            <a:srgbClr val="D55D21"/>
          </a:solidFill>
          <a:ln w="1905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ct val="125000"/>
              </a:lnSpc>
            </a:pPr>
            <a:r>
              <a:rPr lang="en-US" sz="1400" b="1" dirty="0"/>
              <a:t>Customer Experience Management Agent </a:t>
            </a:r>
            <a:r>
              <a:rPr lang="en-US" sz="1400" b="1" dirty="0" smtClean="0"/>
              <a:t>Solutions</a:t>
            </a:r>
          </a:p>
        </p:txBody>
      </p:sp>
      <p:sp>
        <p:nvSpPr>
          <p:cNvPr id="9" name="Rectangle 8"/>
          <p:cNvSpPr/>
          <p:nvPr/>
        </p:nvSpPr>
        <p:spPr>
          <a:xfrm>
            <a:off x="3801035" y="2250141"/>
            <a:ext cx="1365879" cy="2590800"/>
          </a:xfrm>
          <a:prstGeom prst="rect">
            <a:avLst/>
          </a:prstGeom>
          <a:solidFill>
            <a:srgbClr val="576820"/>
          </a:solidFill>
          <a:ln w="1905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ct val="125000"/>
              </a:lnSpc>
            </a:pPr>
            <a:r>
              <a:rPr lang="en-US" sz="1400" b="1" dirty="0" smtClean="0"/>
              <a:t>Automated Self Service</a:t>
            </a:r>
          </a:p>
        </p:txBody>
      </p:sp>
      <p:sp>
        <p:nvSpPr>
          <p:cNvPr id="10" name="Rectangle 9"/>
          <p:cNvSpPr/>
          <p:nvPr/>
        </p:nvSpPr>
        <p:spPr>
          <a:xfrm>
            <a:off x="5231382" y="2259869"/>
            <a:ext cx="1365879" cy="2590800"/>
          </a:xfrm>
          <a:prstGeom prst="rect">
            <a:avLst/>
          </a:prstGeom>
          <a:solidFill>
            <a:srgbClr val="279199"/>
          </a:solidFill>
          <a:ln w="1905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ct val="125000"/>
              </a:lnSpc>
            </a:pPr>
            <a:r>
              <a:rPr lang="en-US" sz="1400" b="1" dirty="0"/>
              <a:t>Customer Experience Management Analytics</a:t>
            </a:r>
            <a:endParaRPr lang="en-US" sz="1400" b="1" dirty="0" smtClean="0"/>
          </a:p>
        </p:txBody>
      </p:sp>
      <p:sp>
        <p:nvSpPr>
          <p:cNvPr id="11" name="Rectangle 10"/>
          <p:cNvSpPr/>
          <p:nvPr/>
        </p:nvSpPr>
        <p:spPr>
          <a:xfrm>
            <a:off x="6672984" y="2249376"/>
            <a:ext cx="1362456" cy="2590800"/>
          </a:xfrm>
          <a:prstGeom prst="rect">
            <a:avLst/>
          </a:prstGeom>
          <a:solidFill>
            <a:srgbClr val="0070C0"/>
          </a:solidFill>
          <a:ln w="1905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lnSpc>
                <a:spcPct val="125000"/>
              </a:lnSpc>
            </a:pPr>
            <a:r>
              <a:rPr lang="en-US" sz="1400" b="1" dirty="0" smtClean="0"/>
              <a:t>Enterprise Collaboration</a:t>
            </a:r>
          </a:p>
        </p:txBody>
      </p:sp>
      <p:sp>
        <p:nvSpPr>
          <p:cNvPr id="12" name="Rectangle 11"/>
          <p:cNvSpPr/>
          <p:nvPr/>
        </p:nvSpPr>
        <p:spPr>
          <a:xfrm>
            <a:off x="919359" y="4921626"/>
            <a:ext cx="1365879" cy="905434"/>
          </a:xfrm>
          <a:prstGeom prst="rect">
            <a:avLst/>
          </a:prstGeom>
          <a:solidFill>
            <a:schemeClr val="accent1">
              <a:lumMod val="50000"/>
              <a:alpha val="50000"/>
            </a:schemeClr>
          </a:solidFill>
          <a:ln w="1905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square" lIns="0" rtlCol="0" anchor="ctr"/>
          <a:lstStyle/>
          <a:p>
            <a:pPr marL="171450" indent="-91440">
              <a:lnSpc>
                <a:spcPct val="90000"/>
              </a:lnSpc>
              <a:buFont typeface="Arial" panose="020B0604020202020204" pitchFamily="34" charset="0"/>
              <a:buChar char="•"/>
            </a:pPr>
            <a:r>
              <a:rPr lang="en-US" sz="1050" dirty="0" smtClean="0">
                <a:solidFill>
                  <a:schemeClr val="tx1"/>
                </a:solidFill>
              </a:rPr>
              <a:t>CRM</a:t>
            </a:r>
          </a:p>
          <a:p>
            <a:pPr marL="171450" indent="-91440">
              <a:lnSpc>
                <a:spcPct val="90000"/>
              </a:lnSpc>
              <a:buFont typeface="Arial" panose="020B0604020202020204" pitchFamily="34" charset="0"/>
              <a:buChar char="•"/>
            </a:pPr>
            <a:r>
              <a:rPr lang="en-US" sz="1050" dirty="0" smtClean="0">
                <a:solidFill>
                  <a:schemeClr val="tx1"/>
                </a:solidFill>
              </a:rPr>
              <a:t>Reporting</a:t>
            </a:r>
          </a:p>
          <a:p>
            <a:pPr marL="171450" indent="-91440">
              <a:lnSpc>
                <a:spcPct val="90000"/>
              </a:lnSpc>
              <a:buFont typeface="Arial" panose="020B0604020202020204" pitchFamily="34" charset="0"/>
              <a:buChar char="•"/>
            </a:pPr>
            <a:r>
              <a:rPr lang="en-US" sz="1050" dirty="0" smtClean="0">
                <a:solidFill>
                  <a:schemeClr val="tx1"/>
                </a:solidFill>
              </a:rPr>
              <a:t>Avaya</a:t>
            </a:r>
          </a:p>
          <a:p>
            <a:pPr marL="171450" indent="-91440">
              <a:lnSpc>
                <a:spcPct val="90000"/>
              </a:lnSpc>
              <a:buFont typeface="Arial" panose="020B0604020202020204" pitchFamily="34" charset="0"/>
              <a:buChar char="•"/>
            </a:pPr>
            <a:r>
              <a:rPr lang="en-US" sz="1050" dirty="0" smtClean="0">
                <a:solidFill>
                  <a:schemeClr val="tx1"/>
                </a:solidFill>
              </a:rPr>
              <a:t>3</a:t>
            </a:r>
            <a:r>
              <a:rPr lang="en-US" sz="1050" baseline="30000" dirty="0" smtClean="0">
                <a:solidFill>
                  <a:schemeClr val="tx1"/>
                </a:solidFill>
              </a:rPr>
              <a:t>rd</a:t>
            </a:r>
            <a:r>
              <a:rPr lang="en-US" sz="1050" dirty="0" smtClean="0">
                <a:solidFill>
                  <a:schemeClr val="tx1"/>
                </a:solidFill>
              </a:rPr>
              <a:t> </a:t>
            </a:r>
            <a:r>
              <a:rPr lang="en-US" sz="1050" dirty="0">
                <a:solidFill>
                  <a:schemeClr val="tx1"/>
                </a:solidFill>
              </a:rPr>
              <a:t>p</a:t>
            </a:r>
            <a:r>
              <a:rPr lang="en-US" sz="1050" dirty="0" smtClean="0">
                <a:solidFill>
                  <a:schemeClr val="tx1"/>
                </a:solidFill>
              </a:rPr>
              <a:t>arty </a:t>
            </a:r>
          </a:p>
        </p:txBody>
      </p:sp>
      <p:sp>
        <p:nvSpPr>
          <p:cNvPr id="14" name="Rectangle 13"/>
          <p:cNvSpPr/>
          <p:nvPr/>
        </p:nvSpPr>
        <p:spPr>
          <a:xfrm>
            <a:off x="2362677" y="4921626"/>
            <a:ext cx="1365879" cy="905434"/>
          </a:xfrm>
          <a:prstGeom prst="rect">
            <a:avLst/>
          </a:prstGeom>
          <a:solidFill>
            <a:srgbClr val="D55D21">
              <a:alpha val="50000"/>
            </a:srgbClr>
          </a:solidFill>
          <a:ln w="1905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square" lIns="0" rtlCol="0" anchor="ctr"/>
          <a:lstStyle/>
          <a:p>
            <a:pPr marL="171450" indent="-91440">
              <a:lnSpc>
                <a:spcPct val="90000"/>
              </a:lnSpc>
              <a:buFont typeface="Arial" panose="020B0604020202020204" pitchFamily="34" charset="0"/>
              <a:buChar char="•"/>
            </a:pPr>
            <a:r>
              <a:rPr lang="en-US" sz="1050" dirty="0" smtClean="0">
                <a:solidFill>
                  <a:schemeClr val="tx1"/>
                </a:solidFill>
              </a:rPr>
              <a:t>VDI Agent</a:t>
            </a:r>
          </a:p>
          <a:p>
            <a:pPr marL="171450" indent="-91440">
              <a:lnSpc>
                <a:spcPct val="90000"/>
              </a:lnSpc>
              <a:buFont typeface="Arial" panose="020B0604020202020204" pitchFamily="34" charset="0"/>
              <a:buChar char="•"/>
            </a:pPr>
            <a:r>
              <a:rPr lang="en-US" sz="1050" dirty="0" smtClean="0">
                <a:solidFill>
                  <a:schemeClr val="tx1"/>
                </a:solidFill>
              </a:rPr>
              <a:t>Screen Pops</a:t>
            </a:r>
          </a:p>
          <a:p>
            <a:pPr marL="171450" indent="-91440">
              <a:lnSpc>
                <a:spcPct val="90000"/>
              </a:lnSpc>
              <a:buFont typeface="Arial" panose="020B0604020202020204" pitchFamily="34" charset="0"/>
              <a:buChar char="•"/>
            </a:pPr>
            <a:r>
              <a:rPr lang="en-US" sz="1050" dirty="0" smtClean="0">
                <a:solidFill>
                  <a:schemeClr val="tx1"/>
                </a:solidFill>
              </a:rPr>
              <a:t>One Touch Video</a:t>
            </a:r>
          </a:p>
          <a:p>
            <a:pPr marL="171450" indent="-91440">
              <a:lnSpc>
                <a:spcPct val="90000"/>
              </a:lnSpc>
              <a:buFont typeface="Arial" panose="020B0604020202020204" pitchFamily="34" charset="0"/>
              <a:buChar char="•"/>
            </a:pPr>
            <a:r>
              <a:rPr lang="en-US" sz="1050" dirty="0" smtClean="0">
                <a:solidFill>
                  <a:schemeClr val="tx1"/>
                </a:solidFill>
              </a:rPr>
              <a:t>Web Agent</a:t>
            </a:r>
          </a:p>
        </p:txBody>
      </p:sp>
      <p:sp>
        <p:nvSpPr>
          <p:cNvPr id="15" name="Rectangle 14"/>
          <p:cNvSpPr/>
          <p:nvPr/>
        </p:nvSpPr>
        <p:spPr>
          <a:xfrm>
            <a:off x="3788065" y="4930590"/>
            <a:ext cx="1365879" cy="905434"/>
          </a:xfrm>
          <a:prstGeom prst="rect">
            <a:avLst/>
          </a:prstGeom>
          <a:solidFill>
            <a:srgbClr val="576820">
              <a:alpha val="50000"/>
            </a:srgbClr>
          </a:solidFill>
          <a:ln w="1905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lstStyle/>
          <a:p>
            <a:pPr marL="171450" indent="-91440">
              <a:lnSpc>
                <a:spcPct val="90000"/>
              </a:lnSpc>
              <a:buFont typeface="Arial" panose="020B0604020202020204" pitchFamily="34" charset="0"/>
              <a:buChar char="•"/>
            </a:pPr>
            <a:r>
              <a:rPr lang="en-US" sz="1050" dirty="0" smtClean="0">
                <a:solidFill>
                  <a:schemeClr val="tx1"/>
                </a:solidFill>
              </a:rPr>
              <a:t>Customer Routing</a:t>
            </a:r>
          </a:p>
          <a:p>
            <a:pPr marL="171450" indent="-91440">
              <a:lnSpc>
                <a:spcPct val="90000"/>
              </a:lnSpc>
              <a:buFont typeface="Arial" panose="020B0604020202020204" pitchFamily="34" charset="0"/>
              <a:buChar char="•"/>
            </a:pPr>
            <a:r>
              <a:rPr lang="en-US" sz="1050" dirty="0" smtClean="0">
                <a:solidFill>
                  <a:schemeClr val="tx1"/>
                </a:solidFill>
              </a:rPr>
              <a:t>Self Service Interactions</a:t>
            </a:r>
          </a:p>
          <a:p>
            <a:pPr marL="171450" indent="-91440">
              <a:lnSpc>
                <a:spcPct val="90000"/>
              </a:lnSpc>
              <a:buFont typeface="Arial" panose="020B0604020202020204" pitchFamily="34" charset="0"/>
              <a:buChar char="•"/>
            </a:pPr>
            <a:r>
              <a:rPr lang="en-US" sz="1050" dirty="0" smtClean="0">
                <a:solidFill>
                  <a:schemeClr val="tx1"/>
                </a:solidFill>
              </a:rPr>
              <a:t>Proactive Notifications</a:t>
            </a:r>
          </a:p>
        </p:txBody>
      </p:sp>
      <p:sp>
        <p:nvSpPr>
          <p:cNvPr id="16" name="Rectangle 15"/>
          <p:cNvSpPr/>
          <p:nvPr/>
        </p:nvSpPr>
        <p:spPr>
          <a:xfrm>
            <a:off x="5222418" y="4930591"/>
            <a:ext cx="1365879" cy="905434"/>
          </a:xfrm>
          <a:prstGeom prst="rect">
            <a:avLst/>
          </a:prstGeom>
          <a:solidFill>
            <a:srgbClr val="279199">
              <a:alpha val="50000"/>
            </a:srgbClr>
          </a:solidFill>
          <a:ln w="1905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square" lIns="0" rtlCol="0" anchor="ctr"/>
          <a:lstStyle/>
          <a:p>
            <a:pPr marL="171450" indent="-91440">
              <a:lnSpc>
                <a:spcPct val="90000"/>
              </a:lnSpc>
              <a:buFont typeface="Arial" panose="020B0604020202020204" pitchFamily="34" charset="0"/>
              <a:buChar char="•"/>
            </a:pPr>
            <a:r>
              <a:rPr lang="en-US" sz="1050" dirty="0" smtClean="0">
                <a:solidFill>
                  <a:schemeClr val="tx1"/>
                </a:solidFill>
              </a:rPr>
              <a:t>Wallboard</a:t>
            </a:r>
          </a:p>
          <a:p>
            <a:pPr marL="171450" indent="-91440">
              <a:lnSpc>
                <a:spcPct val="90000"/>
              </a:lnSpc>
              <a:buFont typeface="Arial" panose="020B0604020202020204" pitchFamily="34" charset="0"/>
              <a:buChar char="•"/>
            </a:pPr>
            <a:r>
              <a:rPr lang="en-US" sz="1050" dirty="0" smtClean="0">
                <a:solidFill>
                  <a:schemeClr val="tx1"/>
                </a:solidFill>
              </a:rPr>
              <a:t>Contact Analyzer</a:t>
            </a:r>
          </a:p>
          <a:p>
            <a:pPr marL="171450" indent="-91440">
              <a:lnSpc>
                <a:spcPct val="90000"/>
              </a:lnSpc>
              <a:buFont typeface="Arial" panose="020B0604020202020204" pitchFamily="34" charset="0"/>
              <a:buChar char="•"/>
            </a:pPr>
            <a:r>
              <a:rPr lang="en-US" sz="1050" dirty="0" smtClean="0">
                <a:solidFill>
                  <a:schemeClr val="tx1"/>
                </a:solidFill>
              </a:rPr>
              <a:t>Agent Map</a:t>
            </a:r>
          </a:p>
        </p:txBody>
      </p:sp>
      <p:sp>
        <p:nvSpPr>
          <p:cNvPr id="17" name="Rectangle 16"/>
          <p:cNvSpPr/>
          <p:nvPr/>
        </p:nvSpPr>
        <p:spPr>
          <a:xfrm>
            <a:off x="6647806" y="4930590"/>
            <a:ext cx="1365879" cy="905434"/>
          </a:xfrm>
          <a:prstGeom prst="rect">
            <a:avLst/>
          </a:prstGeom>
          <a:solidFill>
            <a:srgbClr val="0070C0">
              <a:alpha val="50000"/>
            </a:srgbClr>
          </a:solidFill>
          <a:ln w="19050">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square" lIns="0" rtlCol="0" anchor="ctr"/>
          <a:lstStyle/>
          <a:p>
            <a:pPr marL="171450" indent="-91440">
              <a:lnSpc>
                <a:spcPct val="90000"/>
              </a:lnSpc>
              <a:buFont typeface="Arial" panose="020B0604020202020204" pitchFamily="34" charset="0"/>
              <a:buChar char="•"/>
            </a:pPr>
            <a:r>
              <a:rPr lang="en-US" sz="1050" dirty="0" smtClean="0">
                <a:solidFill>
                  <a:schemeClr val="tx1"/>
                </a:solidFill>
              </a:rPr>
              <a:t>Guest Assist</a:t>
            </a:r>
          </a:p>
          <a:p>
            <a:pPr marL="171450" indent="-91440">
              <a:lnSpc>
                <a:spcPct val="90000"/>
              </a:lnSpc>
              <a:buFont typeface="Arial" panose="020B0604020202020204" pitchFamily="34" charset="0"/>
              <a:buChar char="•"/>
            </a:pPr>
            <a:r>
              <a:rPr lang="en-US" sz="1050" dirty="0" smtClean="0">
                <a:solidFill>
                  <a:schemeClr val="tx1"/>
                </a:solidFill>
              </a:rPr>
              <a:t>ANS</a:t>
            </a:r>
          </a:p>
          <a:p>
            <a:pPr marL="171450" indent="-91440">
              <a:lnSpc>
                <a:spcPct val="90000"/>
              </a:lnSpc>
              <a:buFont typeface="Arial" panose="020B0604020202020204" pitchFamily="34" charset="0"/>
              <a:buChar char="•"/>
            </a:pPr>
            <a:r>
              <a:rPr lang="en-US" sz="1050" dirty="0" smtClean="0">
                <a:solidFill>
                  <a:schemeClr val="tx1"/>
                </a:solidFill>
              </a:rPr>
              <a:t>MAA</a:t>
            </a:r>
          </a:p>
          <a:p>
            <a:pPr marL="171450" indent="-91440">
              <a:lnSpc>
                <a:spcPct val="90000"/>
              </a:lnSpc>
              <a:buFont typeface="Arial" panose="020B0604020202020204" pitchFamily="34" charset="0"/>
              <a:buChar char="•"/>
            </a:pPr>
            <a:r>
              <a:rPr lang="en-US" sz="1050" dirty="0" smtClean="0">
                <a:solidFill>
                  <a:schemeClr val="tx1"/>
                </a:solidFill>
              </a:rPr>
              <a:t>Caller ID</a:t>
            </a:r>
          </a:p>
          <a:p>
            <a:pPr marL="171450" indent="-91440">
              <a:lnSpc>
                <a:spcPct val="90000"/>
              </a:lnSpc>
              <a:buFont typeface="Arial" panose="020B0604020202020204" pitchFamily="34" charset="0"/>
              <a:buChar char="•"/>
            </a:pPr>
            <a:r>
              <a:rPr lang="en-US" sz="1050" dirty="0" smtClean="0">
                <a:solidFill>
                  <a:schemeClr val="tx1"/>
                </a:solidFill>
              </a:rPr>
              <a:t>Conf. Helper</a:t>
            </a:r>
          </a:p>
        </p:txBody>
      </p:sp>
    </p:spTree>
    <p:extLst>
      <p:ext uri="{BB962C8B-B14F-4D97-AF65-F5344CB8AC3E}">
        <p14:creationId xmlns:p14="http://schemas.microsoft.com/office/powerpoint/2010/main" val="673289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4" grpId="0" animBg="1"/>
      <p:bldP spid="15"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10718" y="4269447"/>
            <a:ext cx="4100436" cy="2131353"/>
          </a:xfrm>
          <a:prstGeom prst="rect">
            <a:avLst/>
          </a:prstGeom>
          <a:gradFill flip="none" rotWithShape="1">
            <a:gsLst>
              <a:gs pos="100000">
                <a:schemeClr val="tx1">
                  <a:lumMod val="25000"/>
                  <a:lumOff val="75000"/>
                  <a:alpha val="41000"/>
                </a:schemeClr>
              </a:gs>
              <a:gs pos="0">
                <a:schemeClr val="bg1">
                  <a:alpha val="4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760" indent="-365760">
              <a:lnSpc>
                <a:spcPct val="90000"/>
              </a:lnSpc>
              <a:spcBef>
                <a:spcPts val="1200"/>
              </a:spcBef>
              <a:buClr>
                <a:srgbClr val="CC0000"/>
              </a:buClr>
              <a:buFont typeface="Webdings" pitchFamily="18" charset="2"/>
              <a:buChar char="4"/>
            </a:pPr>
            <a:r>
              <a:rPr lang="en-US" sz="1700" dirty="0">
                <a:solidFill>
                  <a:schemeClr val="tx1"/>
                </a:solidFill>
              </a:rPr>
              <a:t>Optimize applications to support changing business </a:t>
            </a:r>
            <a:r>
              <a:rPr lang="en-US" sz="1700" dirty="0" smtClean="0">
                <a:solidFill>
                  <a:schemeClr val="tx1"/>
                </a:solidFill>
              </a:rPr>
              <a:t>drivers</a:t>
            </a:r>
            <a:endParaRPr lang="en-US" sz="1700" dirty="0">
              <a:solidFill>
                <a:schemeClr val="tx1"/>
              </a:solidFill>
            </a:endParaRPr>
          </a:p>
          <a:p>
            <a:pPr marL="365760" indent="-365760">
              <a:lnSpc>
                <a:spcPct val="90000"/>
              </a:lnSpc>
              <a:spcBef>
                <a:spcPts val="1200"/>
              </a:spcBef>
              <a:buClr>
                <a:srgbClr val="CC0000"/>
              </a:buClr>
              <a:buFont typeface="Webdings" pitchFamily="18" charset="2"/>
              <a:buChar char="4"/>
            </a:pPr>
            <a:r>
              <a:rPr lang="en-US" sz="1700" dirty="0" smtClean="0">
                <a:solidFill>
                  <a:schemeClr val="tx1"/>
                </a:solidFill>
              </a:rPr>
              <a:t>Prepackaged  and customizable multi-vendor management solutions</a:t>
            </a:r>
            <a:endParaRPr lang="en-US" sz="1700" dirty="0">
              <a:solidFill>
                <a:schemeClr val="tx1"/>
              </a:solidFill>
            </a:endParaRPr>
          </a:p>
          <a:p>
            <a:pPr marL="365760" indent="-365760">
              <a:lnSpc>
                <a:spcPct val="90000"/>
              </a:lnSpc>
              <a:spcBef>
                <a:spcPts val="1200"/>
              </a:spcBef>
              <a:buClr>
                <a:srgbClr val="CC0000"/>
              </a:buClr>
              <a:buFont typeface="Webdings" pitchFamily="18" charset="2"/>
              <a:buChar char="4"/>
            </a:pPr>
            <a:r>
              <a:rPr lang="en-US" sz="1700" dirty="0">
                <a:solidFill>
                  <a:schemeClr val="tx1"/>
                </a:solidFill>
              </a:rPr>
              <a:t>Predictable </a:t>
            </a:r>
            <a:r>
              <a:rPr lang="en-US" sz="1700" dirty="0" smtClean="0">
                <a:solidFill>
                  <a:schemeClr val="tx1"/>
                </a:solidFill>
              </a:rPr>
              <a:t>costs and Opex models </a:t>
            </a:r>
            <a:endParaRPr lang="en-US" sz="1700" dirty="0">
              <a:solidFill>
                <a:schemeClr val="tx1"/>
              </a:solidFill>
            </a:endParaRPr>
          </a:p>
          <a:p>
            <a:pPr marL="365760" indent="-365760">
              <a:lnSpc>
                <a:spcPct val="90000"/>
              </a:lnSpc>
              <a:spcBef>
                <a:spcPts val="1200"/>
              </a:spcBef>
              <a:buClr>
                <a:srgbClr val="CC0000"/>
              </a:buClr>
              <a:buFont typeface="Webdings" pitchFamily="18" charset="2"/>
              <a:buChar char="4"/>
            </a:pPr>
            <a:r>
              <a:rPr lang="en-US" sz="1700" dirty="0">
                <a:solidFill>
                  <a:schemeClr val="tx1"/>
                </a:solidFill>
              </a:rPr>
              <a:t>Agreed upon service and performance </a:t>
            </a:r>
            <a:r>
              <a:rPr lang="en-US" sz="1700" dirty="0" smtClean="0">
                <a:solidFill>
                  <a:schemeClr val="tx1"/>
                </a:solidFill>
              </a:rPr>
              <a:t>levels</a:t>
            </a:r>
            <a:endParaRPr lang="en-US" sz="1700" dirty="0">
              <a:solidFill>
                <a:schemeClr val="tx1"/>
              </a:solidFill>
            </a:endParaRPr>
          </a:p>
        </p:txBody>
      </p:sp>
      <p:sp>
        <p:nvSpPr>
          <p:cNvPr id="6" name="Rectangle 5"/>
          <p:cNvSpPr/>
          <p:nvPr/>
        </p:nvSpPr>
        <p:spPr bwMode="auto">
          <a:xfrm>
            <a:off x="510719" y="2125864"/>
            <a:ext cx="4102225" cy="1553938"/>
          </a:xfrm>
          <a:prstGeom prst="rect">
            <a:avLst/>
          </a:prstGeom>
          <a:gradFill flip="none" rotWithShape="1">
            <a:gsLst>
              <a:gs pos="100000">
                <a:schemeClr val="tx1">
                  <a:lumMod val="25000"/>
                  <a:lumOff val="75000"/>
                  <a:alpha val="41000"/>
                </a:schemeClr>
              </a:gs>
              <a:gs pos="0">
                <a:schemeClr val="bg1">
                  <a:alpha val="4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65760" indent="-365760">
              <a:lnSpc>
                <a:spcPct val="90000"/>
              </a:lnSpc>
              <a:spcBef>
                <a:spcPts val="1200"/>
              </a:spcBef>
              <a:buClr>
                <a:srgbClr val="CC0000"/>
              </a:buClr>
              <a:buFont typeface="Webdings" pitchFamily="18" charset="2"/>
              <a:buChar char="4"/>
            </a:pPr>
            <a:r>
              <a:rPr lang="en-US" sz="1700" dirty="0">
                <a:solidFill>
                  <a:schemeClr val="tx1"/>
                </a:solidFill>
              </a:rPr>
              <a:t>Extend Staff skill sets without hiring new employees</a:t>
            </a:r>
          </a:p>
          <a:p>
            <a:pPr marL="365760" indent="-365760">
              <a:lnSpc>
                <a:spcPct val="90000"/>
              </a:lnSpc>
              <a:spcBef>
                <a:spcPts val="1200"/>
              </a:spcBef>
              <a:buClr>
                <a:srgbClr val="CC0000"/>
              </a:buClr>
              <a:buFont typeface="Webdings" pitchFamily="18" charset="2"/>
              <a:buChar char="4"/>
            </a:pPr>
            <a:r>
              <a:rPr lang="en-US" sz="1700" dirty="0" smtClean="0">
                <a:solidFill>
                  <a:schemeClr val="tx1"/>
                </a:solidFill>
              </a:rPr>
              <a:t>Simplify  and Increase productivity  </a:t>
            </a:r>
            <a:endParaRPr lang="en-US" sz="1700" dirty="0">
              <a:solidFill>
                <a:schemeClr val="tx1"/>
              </a:solidFill>
            </a:endParaRPr>
          </a:p>
          <a:p>
            <a:pPr marL="365760" indent="-365760">
              <a:lnSpc>
                <a:spcPct val="90000"/>
              </a:lnSpc>
              <a:spcBef>
                <a:spcPts val="1200"/>
              </a:spcBef>
              <a:buClr>
                <a:srgbClr val="CC0000"/>
              </a:buClr>
              <a:buFont typeface="Webdings" pitchFamily="18" charset="2"/>
              <a:buChar char="4"/>
            </a:pPr>
            <a:r>
              <a:rPr lang="en-US" sz="1700" dirty="0" smtClean="0">
                <a:solidFill>
                  <a:schemeClr val="tx1"/>
                </a:solidFill>
              </a:rPr>
              <a:t>Interactive and Customizable management tools and portal </a:t>
            </a:r>
            <a:endParaRPr lang="en-US" sz="1700" dirty="0">
              <a:solidFill>
                <a:schemeClr val="tx1"/>
              </a:solidFill>
            </a:endParaRPr>
          </a:p>
        </p:txBody>
      </p:sp>
      <p:sp>
        <p:nvSpPr>
          <p:cNvPr id="7" name="Rectangle 6"/>
          <p:cNvSpPr/>
          <p:nvPr/>
        </p:nvSpPr>
        <p:spPr>
          <a:xfrm>
            <a:off x="510718" y="3769751"/>
            <a:ext cx="4121905" cy="496887"/>
          </a:xfrm>
          <a:prstGeom prst="rect">
            <a:avLst/>
          </a:prstGeom>
          <a:gradFill rotWithShape="1">
            <a:gsLst>
              <a:gs pos="0">
                <a:srgbClr val="CC0000"/>
              </a:gs>
              <a:gs pos="100000">
                <a:srgbClr val="960000"/>
              </a:gs>
            </a:gsLst>
            <a:lin ang="5400000" scaled="1"/>
          </a:gradFill>
          <a:ln>
            <a:noFill/>
          </a:ln>
          <a:effectLst/>
        </p:spPr>
        <p:txBody>
          <a:bodyPr wrap="none" anchor="ctr"/>
          <a:lstStyle/>
          <a:p>
            <a:pPr algn="ctr" defTabSz="979488" eaLnBrk="0" hangingPunct="0"/>
            <a:r>
              <a:rPr lang="en-US" b="1" dirty="0">
                <a:solidFill>
                  <a:schemeClr val="bg1"/>
                </a:solidFill>
              </a:rPr>
              <a:t>Maximize Your Investment</a:t>
            </a:r>
          </a:p>
        </p:txBody>
      </p:sp>
      <p:sp>
        <p:nvSpPr>
          <p:cNvPr id="11" name="Title 10"/>
          <p:cNvSpPr>
            <a:spLocks noGrp="1"/>
          </p:cNvSpPr>
          <p:nvPr>
            <p:ph type="title"/>
          </p:nvPr>
        </p:nvSpPr>
        <p:spPr>
          <a:xfrm>
            <a:off x="457200" y="556536"/>
            <a:ext cx="8686800" cy="838200"/>
          </a:xfrm>
        </p:spPr>
        <p:txBody>
          <a:bodyPr/>
          <a:lstStyle/>
          <a:p>
            <a:r>
              <a:rPr lang="en-US" dirty="0"/>
              <a:t>Extend Your IT Staff &amp; Maximize Your </a:t>
            </a:r>
            <a:r>
              <a:rPr lang="en-US" dirty="0" smtClean="0"/>
              <a:t>Contact Center </a:t>
            </a:r>
            <a:r>
              <a:rPr lang="en-US" dirty="0"/>
              <a:t>Investment</a:t>
            </a:r>
          </a:p>
        </p:txBody>
      </p:sp>
      <p:sp>
        <p:nvSpPr>
          <p:cNvPr id="26" name="TextBox 25"/>
          <p:cNvSpPr txBox="1"/>
          <p:nvPr/>
        </p:nvSpPr>
        <p:spPr>
          <a:xfrm>
            <a:off x="4842070" y="1656928"/>
            <a:ext cx="3711418" cy="483737"/>
          </a:xfrm>
          <a:prstGeom prst="rect">
            <a:avLst/>
          </a:prstGeom>
          <a:noFill/>
        </p:spPr>
        <p:txBody>
          <a:bodyPr wrap="square" rtlCol="0">
            <a:noAutofit/>
          </a:bodyPr>
          <a:lstStyle/>
          <a:p>
            <a:pPr algn="ctr">
              <a:lnSpc>
                <a:spcPct val="90000"/>
              </a:lnSpc>
            </a:pPr>
            <a:r>
              <a:rPr lang="en-US" sz="2400" dirty="0">
                <a:solidFill>
                  <a:schemeClr val="accent1">
                    <a:lumMod val="75000"/>
                  </a:schemeClr>
                </a:solidFill>
              </a:rPr>
              <a:t>Avaya Managed Services </a:t>
            </a:r>
          </a:p>
        </p:txBody>
      </p:sp>
      <p:sp>
        <p:nvSpPr>
          <p:cNvPr id="22" name="Oval 75"/>
          <p:cNvSpPr>
            <a:spLocks noChangeArrowheads="1"/>
          </p:cNvSpPr>
          <p:nvPr/>
        </p:nvSpPr>
        <p:spPr bwMode="auto">
          <a:xfrm>
            <a:off x="510718" y="1631313"/>
            <a:ext cx="4102225" cy="494048"/>
          </a:xfrm>
          <a:prstGeom prst="rect">
            <a:avLst/>
          </a:prstGeom>
          <a:gradFill rotWithShape="1">
            <a:gsLst>
              <a:gs pos="0">
                <a:srgbClr val="CC0000"/>
              </a:gs>
              <a:gs pos="100000">
                <a:srgbClr val="960000"/>
              </a:gs>
            </a:gsLst>
            <a:lin ang="5400000" scaled="1"/>
          </a:gradFill>
          <a:ln>
            <a:noFill/>
          </a:ln>
          <a:effectLst/>
          <a:extLst/>
        </p:spPr>
        <p:txBody>
          <a:bodyPr wrap="none" anchor="ctr"/>
          <a:lstStyle/>
          <a:p>
            <a:pPr algn="ctr" defTabSz="979488" eaLnBrk="0" hangingPunct="0">
              <a:defRPr/>
            </a:pPr>
            <a:r>
              <a:rPr lang="en-US" b="1" dirty="0">
                <a:solidFill>
                  <a:schemeClr val="bg1"/>
                </a:solidFill>
              </a:rPr>
              <a:t>Extend Your IT Staff</a:t>
            </a:r>
          </a:p>
        </p:txBody>
      </p:sp>
      <p:grpSp>
        <p:nvGrpSpPr>
          <p:cNvPr id="33" name="Group 32"/>
          <p:cNvGrpSpPr/>
          <p:nvPr/>
        </p:nvGrpSpPr>
        <p:grpSpPr>
          <a:xfrm>
            <a:off x="5174668" y="5368177"/>
            <a:ext cx="2996996" cy="842779"/>
            <a:chOff x="740693" y="3225536"/>
            <a:chExt cx="7147724" cy="2281431"/>
          </a:xfrm>
        </p:grpSpPr>
        <p:sp>
          <p:nvSpPr>
            <p:cNvPr id="34" name="Trapezoid 33"/>
            <p:cNvSpPr/>
            <p:nvPr/>
          </p:nvSpPr>
          <p:spPr>
            <a:xfrm>
              <a:off x="740693" y="3225536"/>
              <a:ext cx="7147724" cy="1083875"/>
            </a:xfrm>
            <a:prstGeom prst="trapezoid">
              <a:avLst>
                <a:gd name="adj" fmla="val 452158"/>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62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35" name="Rectangle 34"/>
            <p:cNvSpPr/>
            <p:nvPr/>
          </p:nvSpPr>
          <p:spPr>
            <a:xfrm>
              <a:off x="765662" y="4309412"/>
              <a:ext cx="7112808" cy="1197555"/>
            </a:xfrm>
            <a:prstGeom prst="rect">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b="1" dirty="0" smtClean="0">
                  <a:solidFill>
                    <a:schemeClr val="tx1"/>
                  </a:solidFill>
                </a:rPr>
                <a:t>Avaya Matrix Platform</a:t>
              </a:r>
            </a:p>
          </p:txBody>
        </p:sp>
      </p:grpSp>
      <p:sp>
        <p:nvSpPr>
          <p:cNvPr id="13" name="Rectangle 12"/>
          <p:cNvSpPr/>
          <p:nvPr/>
        </p:nvSpPr>
        <p:spPr>
          <a:xfrm>
            <a:off x="5610056" y="2260455"/>
            <a:ext cx="2165816" cy="335798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w="19050" algn="ctr">
            <a:solidFill>
              <a:schemeClr val="accent1"/>
            </a:solidFill>
            <a:round/>
            <a:headEnd/>
            <a:tailEnd/>
          </a:ln>
          <a:effectLst>
            <a:outerShdw blurRad="50800" dist="38100" dir="5400000" algn="t" rotWithShape="0">
              <a:prstClr val="black">
                <a:alpha val="40000"/>
              </a:prstClr>
            </a:outerShdw>
          </a:effectLst>
        </p:spPr>
        <p:txBody>
          <a:bodyPr wrap="square" anchor="ctr"/>
          <a:lstStyle/>
          <a:p>
            <a:pPr algn="ctr">
              <a:lnSpc>
                <a:spcPct val="90000"/>
              </a:lnSpc>
            </a:pPr>
            <a:endParaRPr lang="en-US" sz="1200" kern="0">
              <a:solidFill>
                <a:srgbClr val="FFFFFF"/>
              </a:solidFill>
              <a:latin typeface="Arial"/>
            </a:endParaRPr>
          </a:p>
        </p:txBody>
      </p:sp>
      <p:sp>
        <p:nvSpPr>
          <p:cNvPr id="14" name="Rectangle 13"/>
          <p:cNvSpPr/>
          <p:nvPr/>
        </p:nvSpPr>
        <p:spPr>
          <a:xfrm>
            <a:off x="5660180" y="3640406"/>
            <a:ext cx="2065568" cy="64008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19050" algn="ctr">
            <a:solidFill>
              <a:schemeClr val="accent1">
                <a:lumMod val="75000"/>
              </a:schemeClr>
            </a:solidFill>
            <a:round/>
            <a:headEnd/>
            <a:tailEnd/>
          </a:ln>
          <a:effectLst>
            <a:outerShdw blurRad="50800" dist="38100" dir="5400000" algn="t" rotWithShape="0">
              <a:prstClr val="black">
                <a:alpha val="40000"/>
              </a:prstClr>
            </a:outerShdw>
          </a:effectLst>
        </p:spPr>
        <p:txBody>
          <a:bodyPr wrap="square" anchor="ctr"/>
          <a:lstStyle/>
          <a:p>
            <a:pPr algn="ctr">
              <a:lnSpc>
                <a:spcPct val="90000"/>
              </a:lnSpc>
            </a:pPr>
            <a:r>
              <a:rPr lang="en-US" sz="1400" kern="0" dirty="0">
                <a:solidFill>
                  <a:srgbClr val="FFFFFF"/>
                </a:solidFill>
                <a:latin typeface="Arial"/>
              </a:rPr>
              <a:t>Incident  &amp; Problem Management</a:t>
            </a:r>
          </a:p>
        </p:txBody>
      </p:sp>
      <p:sp>
        <p:nvSpPr>
          <p:cNvPr id="16" name="Rectangle 15"/>
          <p:cNvSpPr/>
          <p:nvPr/>
        </p:nvSpPr>
        <p:spPr>
          <a:xfrm>
            <a:off x="5660180" y="3002178"/>
            <a:ext cx="2065568" cy="64008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19050" algn="ctr">
            <a:solidFill>
              <a:schemeClr val="accent1">
                <a:lumMod val="75000"/>
              </a:schemeClr>
            </a:solidFill>
            <a:round/>
            <a:headEnd/>
            <a:tailEnd/>
          </a:ln>
          <a:effectLst>
            <a:outerShdw blurRad="50800" dist="38100" dir="5400000" algn="t" rotWithShape="0">
              <a:prstClr val="black">
                <a:alpha val="40000"/>
              </a:prstClr>
            </a:outerShdw>
          </a:effectLst>
        </p:spPr>
        <p:txBody>
          <a:bodyPr wrap="square" anchor="ctr"/>
          <a:lstStyle/>
          <a:p>
            <a:pPr algn="ctr">
              <a:lnSpc>
                <a:spcPct val="90000"/>
              </a:lnSpc>
            </a:pPr>
            <a:r>
              <a:rPr lang="en-US" sz="1400" kern="0" dirty="0">
                <a:solidFill>
                  <a:srgbClr val="FFFFFF"/>
                </a:solidFill>
                <a:latin typeface="Arial"/>
              </a:rPr>
              <a:t>Capacity &amp; Availability Management</a:t>
            </a:r>
          </a:p>
        </p:txBody>
      </p:sp>
      <p:sp>
        <p:nvSpPr>
          <p:cNvPr id="17" name="Rectangle 16"/>
          <p:cNvSpPr/>
          <p:nvPr/>
        </p:nvSpPr>
        <p:spPr>
          <a:xfrm>
            <a:off x="5663305" y="2363950"/>
            <a:ext cx="2059318" cy="64008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19050" algn="ctr">
            <a:solidFill>
              <a:schemeClr val="accent1">
                <a:lumMod val="75000"/>
              </a:schemeClr>
            </a:solidFill>
            <a:round/>
            <a:headEnd/>
            <a:tailEnd/>
          </a:ln>
          <a:effectLst>
            <a:outerShdw blurRad="50800" dist="38100" dir="5400000" algn="t" rotWithShape="0">
              <a:prstClr val="black">
                <a:alpha val="40000"/>
              </a:prstClr>
            </a:outerShdw>
          </a:effectLst>
        </p:spPr>
        <p:txBody>
          <a:bodyPr wrap="square" anchor="ctr"/>
          <a:lstStyle/>
          <a:p>
            <a:pPr algn="ctr">
              <a:lnSpc>
                <a:spcPct val="90000"/>
              </a:lnSpc>
            </a:pPr>
            <a:r>
              <a:rPr lang="en-US" sz="1400" kern="0" dirty="0">
                <a:solidFill>
                  <a:srgbClr val="FFFFFF"/>
                </a:solidFill>
                <a:latin typeface="Arial"/>
              </a:rPr>
              <a:t>Performance Management &amp; Reporting</a:t>
            </a:r>
          </a:p>
        </p:txBody>
      </p:sp>
      <p:sp>
        <p:nvSpPr>
          <p:cNvPr id="18" name="Rectangle 17"/>
          <p:cNvSpPr/>
          <p:nvPr/>
        </p:nvSpPr>
        <p:spPr>
          <a:xfrm>
            <a:off x="5658586" y="4278634"/>
            <a:ext cx="2068756" cy="64008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19050" algn="ctr">
            <a:solidFill>
              <a:schemeClr val="accent1">
                <a:lumMod val="75000"/>
              </a:schemeClr>
            </a:solidFill>
            <a:round/>
            <a:headEnd/>
            <a:tailEnd/>
          </a:ln>
          <a:effectLst>
            <a:outerShdw blurRad="50800" dist="38100" dir="5400000" algn="t" rotWithShape="0">
              <a:prstClr val="black">
                <a:alpha val="40000"/>
              </a:prstClr>
            </a:outerShdw>
          </a:effectLst>
        </p:spPr>
        <p:txBody>
          <a:bodyPr wrap="square" anchor="ctr"/>
          <a:lstStyle/>
          <a:p>
            <a:pPr algn="ctr">
              <a:lnSpc>
                <a:spcPct val="90000"/>
              </a:lnSpc>
            </a:pPr>
            <a:r>
              <a:rPr lang="en-US" sz="1400" kern="0" dirty="0">
                <a:solidFill>
                  <a:srgbClr val="FFFFFF"/>
                </a:solidFill>
                <a:latin typeface="Arial"/>
              </a:rPr>
              <a:t>Configuration Management</a:t>
            </a:r>
          </a:p>
        </p:txBody>
      </p:sp>
      <p:sp>
        <p:nvSpPr>
          <p:cNvPr id="19" name="Trapezoid 18"/>
          <p:cNvSpPr/>
          <p:nvPr/>
        </p:nvSpPr>
        <p:spPr>
          <a:xfrm>
            <a:off x="5610056" y="2140665"/>
            <a:ext cx="2165816" cy="119790"/>
          </a:xfrm>
          <a:prstGeom prst="trapezoid">
            <a:avLst>
              <a:gd name="adj" fmla="val 396428"/>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19050" algn="ctr">
            <a:solidFill>
              <a:schemeClr val="accent1"/>
            </a:solidFill>
            <a:round/>
            <a:headEnd/>
            <a:tailEnd/>
          </a:ln>
          <a:effectLst>
            <a:outerShdw blurRad="50800" dist="38100" dir="5400000" algn="t" rotWithShape="0">
              <a:prstClr val="black">
                <a:alpha val="40000"/>
              </a:prstClr>
            </a:outerShdw>
          </a:effectLst>
        </p:spPr>
        <p:txBody>
          <a:bodyPr wrap="square" anchor="ctr"/>
          <a:lstStyle/>
          <a:p>
            <a:pPr algn="ctr">
              <a:lnSpc>
                <a:spcPct val="90000"/>
              </a:lnSpc>
            </a:pPr>
            <a:endParaRPr lang="en-US" sz="1200" kern="0">
              <a:solidFill>
                <a:srgbClr val="FFFFFF"/>
              </a:solidFill>
              <a:latin typeface="Arial"/>
            </a:endParaRPr>
          </a:p>
        </p:txBody>
      </p:sp>
      <p:sp>
        <p:nvSpPr>
          <p:cNvPr id="20" name="Rectangle 19"/>
          <p:cNvSpPr/>
          <p:nvPr/>
        </p:nvSpPr>
        <p:spPr>
          <a:xfrm>
            <a:off x="5660180" y="4916861"/>
            <a:ext cx="2065568" cy="64008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w="19050" algn="ctr">
            <a:solidFill>
              <a:schemeClr val="accent1">
                <a:lumMod val="75000"/>
              </a:schemeClr>
            </a:solidFill>
            <a:round/>
            <a:headEnd/>
            <a:tailEnd/>
          </a:ln>
          <a:effectLst>
            <a:outerShdw blurRad="50800" dist="38100" dir="5400000" algn="t" rotWithShape="0">
              <a:prstClr val="black">
                <a:alpha val="40000"/>
              </a:prstClr>
            </a:outerShdw>
          </a:effectLst>
        </p:spPr>
        <p:txBody>
          <a:bodyPr wrap="square" anchor="ctr"/>
          <a:lstStyle/>
          <a:p>
            <a:pPr algn="ctr">
              <a:lnSpc>
                <a:spcPct val="90000"/>
              </a:lnSpc>
            </a:pPr>
            <a:r>
              <a:rPr lang="en-US" sz="1400" kern="0" dirty="0">
                <a:solidFill>
                  <a:srgbClr val="FFFFFF"/>
                </a:solidFill>
                <a:latin typeface="Arial"/>
              </a:rPr>
              <a:t>Release Management</a:t>
            </a:r>
          </a:p>
        </p:txBody>
      </p:sp>
    </p:spTree>
    <p:extLst>
      <p:ext uri="{BB962C8B-B14F-4D97-AF65-F5344CB8AC3E}">
        <p14:creationId xmlns:p14="http://schemas.microsoft.com/office/powerpoint/2010/main" val="233263473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3" name="Group 2"/>
          <p:cNvGrpSpPr/>
          <p:nvPr/>
        </p:nvGrpSpPr>
        <p:grpSpPr>
          <a:xfrm>
            <a:off x="2871087" y="1676400"/>
            <a:ext cx="3683968" cy="3454909"/>
            <a:chOff x="2871087" y="1676400"/>
            <a:chExt cx="3683968" cy="3454909"/>
          </a:xfrm>
        </p:grpSpPr>
        <p:sp>
          <p:nvSpPr>
            <p:cNvPr id="4" name="Oval 3"/>
            <p:cNvSpPr/>
            <p:nvPr/>
          </p:nvSpPr>
          <p:spPr>
            <a:xfrm>
              <a:off x="3019412" y="1676400"/>
              <a:ext cx="3535643" cy="3126671"/>
            </a:xfrm>
            <a:prstGeom prst="ellipse">
              <a:avLst/>
            </a:prstGeom>
            <a:solidFill>
              <a:srgbClr val="DDDDDD">
                <a:alpha val="40000"/>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pic>
          <p:nvPicPr>
            <p:cNvPr id="42"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r="10226"/>
            <a:stretch/>
          </p:blipFill>
          <p:spPr>
            <a:xfrm>
              <a:off x="2871087" y="2002998"/>
              <a:ext cx="3608733" cy="3128311"/>
            </a:xfrm>
            <a:prstGeom prst="rect">
              <a:avLst/>
            </a:prstGeom>
          </p:spPr>
        </p:pic>
      </p:grpSp>
      <p:sp>
        <p:nvSpPr>
          <p:cNvPr id="60" name="Title 1"/>
          <p:cNvSpPr txBox="1">
            <a:spLocks/>
          </p:cNvSpPr>
          <p:nvPr/>
        </p:nvSpPr>
        <p:spPr>
          <a:xfrm>
            <a:off x="177570" y="192500"/>
            <a:ext cx="8229600" cy="838200"/>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mj-lt"/>
                <a:ea typeface="+mj-ea"/>
                <a:cs typeface="+mj-cs"/>
              </a:rPr>
              <a:t>Customer Expectations</a:t>
            </a:r>
            <a:r>
              <a:rPr kumimoji="0" lang="en-US" sz="2800" b="0" i="0" u="none" strike="noStrike" kern="1200" cap="none" spc="0" normalizeH="0" noProof="0" dirty="0" smtClean="0">
                <a:ln>
                  <a:noFill/>
                </a:ln>
                <a:solidFill>
                  <a:schemeClr val="tx1"/>
                </a:solidFill>
                <a:effectLst/>
                <a:uLnTx/>
                <a:uFillTx/>
                <a:latin typeface="+mj-lt"/>
                <a:ea typeface="+mj-ea"/>
                <a:cs typeface="+mj-cs"/>
              </a:rPr>
              <a:t> vs Company Capabilities</a:t>
            </a:r>
            <a:endParaRPr kumimoji="0" lang="en-US"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2" name="Rectangle 1"/>
          <p:cNvSpPr/>
          <p:nvPr/>
        </p:nvSpPr>
        <p:spPr>
          <a:xfrm>
            <a:off x="0" y="5874819"/>
            <a:ext cx="9144000" cy="650682"/>
          </a:xfrm>
          <a:prstGeom prst="rect">
            <a:avLst/>
          </a:prstGeom>
          <a:solidFill>
            <a:schemeClr val="accent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GB" sz="2000" dirty="0" smtClean="0"/>
              <a:t>Customers Expect </a:t>
            </a:r>
            <a:r>
              <a:rPr lang="en-GB" sz="2400" b="1" dirty="0" smtClean="0"/>
              <a:t>Personalized</a:t>
            </a:r>
            <a:r>
              <a:rPr lang="en-GB" sz="2400" b="1" smtClean="0"/>
              <a:t>, Proactive, </a:t>
            </a:r>
            <a:r>
              <a:rPr lang="en-GB" sz="2400" b="1" dirty="0" smtClean="0"/>
              <a:t>Easy </a:t>
            </a:r>
            <a:r>
              <a:rPr lang="en-US" sz="2000" dirty="0" smtClean="0"/>
              <a:t>Engagement</a:t>
            </a:r>
          </a:p>
        </p:txBody>
      </p:sp>
      <p:sp>
        <p:nvSpPr>
          <p:cNvPr id="15" name="Rectangle 14"/>
          <p:cNvSpPr/>
          <p:nvPr/>
        </p:nvSpPr>
        <p:spPr>
          <a:xfrm>
            <a:off x="93911" y="2695740"/>
            <a:ext cx="2812213" cy="1087990"/>
          </a:xfrm>
          <a:prstGeom prst="rect">
            <a:avLst/>
          </a:prstGeom>
        </p:spPr>
        <p:txBody>
          <a:bodyPr wrap="square" lIns="0" rIns="0" bIns="0" anchor="ctr">
            <a:spAutoFit/>
          </a:bodyPr>
          <a:lstStyle/>
          <a:p>
            <a:pPr algn="ctr"/>
            <a:r>
              <a:rPr lang="en-US" sz="3200" b="1"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rPr>
              <a:t>69</a:t>
            </a:r>
            <a:r>
              <a:rPr lang="en-US" sz="2000" b="1"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rPr>
              <a:t>%</a:t>
            </a:r>
            <a:endParaRPr lang="en-US" sz="2000" b="1"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ndParaRPr>
          </a:p>
          <a:p>
            <a:pPr lvl="0" algn="ctr">
              <a:lnSpc>
                <a:spcPct val="85000"/>
              </a:lnSpc>
              <a:buClr>
                <a:srgbClr val="CC0000"/>
              </a:buClr>
            </a:pPr>
            <a:r>
              <a:rPr lang="en-US" sz="1400" dirty="0"/>
              <a:t> </a:t>
            </a:r>
            <a:r>
              <a:rPr lang="en-GB" sz="1400" dirty="0" smtClean="0"/>
              <a:t>of consumers </a:t>
            </a:r>
            <a:r>
              <a:rPr lang="en-US" sz="1400" dirty="0"/>
              <a:t>expect </a:t>
            </a:r>
            <a:r>
              <a:rPr lang="en-US" sz="1400" b="1" dirty="0"/>
              <a:t>unique treatment</a:t>
            </a:r>
            <a:r>
              <a:rPr lang="en-US" sz="1400" dirty="0"/>
              <a:t>, contacted in a way they want, with offers tailored to them</a:t>
            </a:r>
          </a:p>
        </p:txBody>
      </p:sp>
      <p:sp>
        <p:nvSpPr>
          <p:cNvPr id="13" name="TextBox 12"/>
          <p:cNvSpPr txBox="1"/>
          <p:nvPr/>
        </p:nvSpPr>
        <p:spPr>
          <a:xfrm>
            <a:off x="5403273" y="5615546"/>
            <a:ext cx="3926212" cy="298534"/>
          </a:xfrm>
          <a:prstGeom prst="rect">
            <a:avLst/>
          </a:prstGeom>
          <a:noFill/>
        </p:spPr>
        <p:txBody>
          <a:bodyPr wrap="square" rtlCol="0">
            <a:noAutofit/>
          </a:bodyPr>
          <a:lstStyle/>
          <a:p>
            <a:pPr>
              <a:lnSpc>
                <a:spcPct val="90000"/>
              </a:lnSpc>
            </a:pPr>
            <a:r>
              <a:rPr lang="en-GB" sz="900" dirty="0" smtClean="0">
                <a:solidFill>
                  <a:schemeClr val="tx2">
                    <a:lumMod val="50000"/>
                    <a:lumOff val="50000"/>
                  </a:schemeClr>
                </a:solidFill>
              </a:rPr>
              <a:t>Source: </a:t>
            </a:r>
            <a:r>
              <a:rPr lang="en-GB" sz="900" dirty="0">
                <a:solidFill>
                  <a:schemeClr val="tx2">
                    <a:lumMod val="50000"/>
                    <a:lumOff val="50000"/>
                  </a:schemeClr>
                </a:solidFill>
              </a:rPr>
              <a:t>A</a:t>
            </a:r>
            <a:r>
              <a:rPr lang="en-GB" sz="900" dirty="0" smtClean="0">
                <a:solidFill>
                  <a:schemeClr val="tx2">
                    <a:lumMod val="50000"/>
                    <a:lumOff val="50000"/>
                  </a:schemeClr>
                </a:solidFill>
              </a:rPr>
              <a:t>vaya Customer Experience Global Research, March 2014</a:t>
            </a:r>
            <a:endParaRPr lang="en-US" sz="900" dirty="0" smtClean="0">
              <a:solidFill>
                <a:schemeClr val="tx2">
                  <a:lumMod val="50000"/>
                  <a:lumOff val="50000"/>
                </a:schemeClr>
              </a:solidFill>
            </a:endParaRPr>
          </a:p>
        </p:txBody>
      </p:sp>
      <p:sp>
        <p:nvSpPr>
          <p:cNvPr id="11" name="Rectangle 10"/>
          <p:cNvSpPr/>
          <p:nvPr/>
        </p:nvSpPr>
        <p:spPr>
          <a:xfrm>
            <a:off x="177570" y="4121179"/>
            <a:ext cx="2659745" cy="1243417"/>
          </a:xfrm>
          <a:prstGeom prst="rect">
            <a:avLst/>
          </a:prstGeom>
        </p:spPr>
        <p:txBody>
          <a:bodyPr wrap="square">
            <a:spAutoFit/>
          </a:bodyPr>
          <a:lstStyle/>
          <a:p>
            <a:pPr lvl="0" algn="ctr">
              <a:lnSpc>
                <a:spcPct val="85000"/>
              </a:lnSpc>
              <a:buClr>
                <a:srgbClr val="CC0000"/>
              </a:buClr>
            </a:pPr>
            <a:r>
              <a:rPr lang="en-GB" sz="3200" b="1"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rPr>
              <a:t>26</a:t>
            </a:r>
            <a:r>
              <a:rPr lang="en-GB" sz="2000" b="1"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rPr>
              <a:t>%</a:t>
            </a:r>
            <a:r>
              <a:rPr lang="en-GB" sz="3200" b="1"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rPr>
              <a:t> </a:t>
            </a:r>
          </a:p>
          <a:p>
            <a:pPr lvl="0" algn="ctr">
              <a:lnSpc>
                <a:spcPct val="85000"/>
              </a:lnSpc>
              <a:buClr>
                <a:srgbClr val="CC0000"/>
              </a:buClr>
            </a:pPr>
            <a:r>
              <a:rPr lang="en-GB" sz="1400" dirty="0" smtClean="0"/>
              <a:t>of consumers claim they are using a </a:t>
            </a:r>
            <a:r>
              <a:rPr lang="en-GB" sz="1400" b="1" dirty="0" smtClean="0"/>
              <a:t>wider variety of ways </a:t>
            </a:r>
            <a:r>
              <a:rPr lang="en-GB" sz="1400" dirty="0" smtClean="0"/>
              <a:t>to engage with companies in last 12 </a:t>
            </a:r>
            <a:r>
              <a:rPr lang="en-GB" sz="1400" dirty="0" err="1" smtClean="0"/>
              <a:t>mo</a:t>
            </a:r>
            <a:endParaRPr lang="en-US" sz="1400" b="1" dirty="0"/>
          </a:p>
        </p:txBody>
      </p:sp>
      <p:sp>
        <p:nvSpPr>
          <p:cNvPr id="14" name="Rectangle 13"/>
          <p:cNvSpPr/>
          <p:nvPr/>
        </p:nvSpPr>
        <p:spPr>
          <a:xfrm>
            <a:off x="94279" y="1472853"/>
            <a:ext cx="2826327" cy="1060290"/>
          </a:xfrm>
          <a:prstGeom prst="rect">
            <a:avLst/>
          </a:prstGeom>
        </p:spPr>
        <p:txBody>
          <a:bodyPr wrap="square">
            <a:spAutoFit/>
          </a:bodyPr>
          <a:lstStyle/>
          <a:p>
            <a:pPr lvl="0" algn="ctr">
              <a:lnSpc>
                <a:spcPct val="85000"/>
              </a:lnSpc>
              <a:buClr>
                <a:srgbClr val="CC0000"/>
              </a:buClr>
            </a:pPr>
            <a:r>
              <a:rPr lang="en-US" sz="1400" dirty="0" smtClean="0"/>
              <a:t> </a:t>
            </a:r>
            <a:r>
              <a:rPr lang="en-US" sz="3200" b="1"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rPr>
              <a:t>92</a:t>
            </a:r>
            <a:r>
              <a:rPr lang="en-US" sz="2000" b="1"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rPr>
              <a:t>%</a:t>
            </a:r>
            <a:r>
              <a:rPr lang="en-US" sz="3200" b="1"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rPr>
              <a:t> </a:t>
            </a:r>
            <a:endParaRPr lang="en-US" sz="3200" b="1"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ndParaRPr>
          </a:p>
          <a:p>
            <a:pPr lvl="0" algn="ctr">
              <a:lnSpc>
                <a:spcPct val="85000"/>
              </a:lnSpc>
              <a:buClr>
                <a:srgbClr val="CC0000"/>
              </a:buClr>
            </a:pPr>
            <a:r>
              <a:rPr lang="en-US" sz="1400" dirty="0"/>
              <a:t>o</a:t>
            </a:r>
            <a:r>
              <a:rPr lang="en-US" sz="1400" dirty="0" smtClean="0"/>
              <a:t>f consumers expect </a:t>
            </a:r>
            <a:r>
              <a:rPr lang="en-US" sz="1400" dirty="0"/>
              <a:t>companies to </a:t>
            </a:r>
            <a:r>
              <a:rPr lang="en-US" sz="1400" b="1" dirty="0"/>
              <a:t>notify them in advance </a:t>
            </a:r>
            <a:r>
              <a:rPr lang="en-US" sz="1400" dirty="0"/>
              <a:t>of </a:t>
            </a:r>
            <a:r>
              <a:rPr lang="en-US" sz="1400" dirty="0" smtClean="0"/>
              <a:t>problems</a:t>
            </a:r>
            <a:endParaRPr lang="en-US" sz="1400" dirty="0"/>
          </a:p>
        </p:txBody>
      </p:sp>
      <p:sp>
        <p:nvSpPr>
          <p:cNvPr id="18" name="Rectangle 17"/>
          <p:cNvSpPr/>
          <p:nvPr/>
        </p:nvSpPr>
        <p:spPr>
          <a:xfrm>
            <a:off x="6581551" y="2386526"/>
            <a:ext cx="2492047" cy="1871282"/>
          </a:xfrm>
          <a:prstGeom prst="rect">
            <a:avLst/>
          </a:prstGeom>
        </p:spPr>
        <p:txBody>
          <a:bodyPr wrap="square">
            <a:spAutoFit/>
          </a:bodyPr>
          <a:lstStyle/>
          <a:p>
            <a:pPr lvl="0" algn="ctr">
              <a:lnSpc>
                <a:spcPct val="85000"/>
              </a:lnSpc>
              <a:buClr>
                <a:srgbClr val="CC0000"/>
              </a:buClr>
            </a:pPr>
            <a:r>
              <a:rPr lang="en-GB" sz="1600" dirty="0" smtClean="0"/>
              <a:t>But…</a:t>
            </a:r>
            <a:endParaRPr lang="en-GB" sz="1600" dirty="0"/>
          </a:p>
          <a:p>
            <a:pPr lvl="0" algn="ctr">
              <a:lnSpc>
                <a:spcPct val="85000"/>
              </a:lnSpc>
              <a:buClr>
                <a:srgbClr val="CC0000"/>
              </a:buClr>
            </a:pPr>
            <a:r>
              <a:rPr lang="en-GB" sz="4000" b="1" dirty="0" smtClean="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rPr>
              <a:t>83</a:t>
            </a:r>
            <a:r>
              <a:rPr lang="en-GB" sz="2400" b="1"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rPr>
              <a:t>%</a:t>
            </a:r>
            <a:r>
              <a:rPr lang="en-GB" sz="3200" b="1"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rPr>
              <a:t> </a:t>
            </a:r>
          </a:p>
          <a:p>
            <a:pPr lvl="0" algn="ctr">
              <a:lnSpc>
                <a:spcPct val="85000"/>
              </a:lnSpc>
              <a:buClr>
                <a:srgbClr val="CC0000"/>
              </a:buClr>
            </a:pPr>
            <a:r>
              <a:rPr lang="en-GB" sz="1600" dirty="0"/>
              <a:t>o</a:t>
            </a:r>
            <a:r>
              <a:rPr lang="en-GB" sz="1600" dirty="0" smtClean="0"/>
              <a:t>f organizations cannot </a:t>
            </a:r>
            <a:r>
              <a:rPr lang="en-GB" sz="1600" dirty="0"/>
              <a:t>deliver a completely blended customer experience automatically and in real time</a:t>
            </a:r>
            <a:endParaRPr lang="en-US" sz="1600" dirty="0"/>
          </a:p>
        </p:txBody>
      </p:sp>
    </p:spTree>
    <p:extLst>
      <p:ext uri="{BB962C8B-B14F-4D97-AF65-F5344CB8AC3E}">
        <p14:creationId xmlns:p14="http://schemas.microsoft.com/office/powerpoint/2010/main" val="3134250192"/>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0" dirty="0" smtClean="0">
                <a:solidFill>
                  <a:srgbClr val="000000"/>
                </a:solidFill>
              </a:rPr>
              <a:t>Ongoing Maintenance with Support Advantage</a:t>
            </a:r>
            <a:endParaRPr lang="en-US" kern="0" dirty="0">
              <a:solidFill>
                <a:srgbClr val="000000"/>
              </a:solidFill>
            </a:endParaRPr>
          </a:p>
        </p:txBody>
      </p:sp>
      <p:sp>
        <p:nvSpPr>
          <p:cNvPr id="37" name="Pentagon 36"/>
          <p:cNvSpPr/>
          <p:nvPr/>
        </p:nvSpPr>
        <p:spPr>
          <a:xfrm>
            <a:off x="1705971" y="2337089"/>
            <a:ext cx="7137774" cy="1280160"/>
          </a:xfrm>
          <a:prstGeom prst="homePlate">
            <a:avLst>
              <a:gd name="adj" fmla="val 0"/>
            </a:avLst>
          </a:prstGeom>
          <a:gradFill flip="none" rotWithShape="1">
            <a:gsLst>
              <a:gs pos="100000">
                <a:schemeClr val="bg2"/>
              </a:gs>
              <a:gs pos="0">
                <a:srgbClr val="FFFFFF"/>
              </a:gs>
            </a:gsLst>
            <a:lin ang="108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spcAft>
                <a:spcPts val="0"/>
              </a:spcAft>
              <a:buClr>
                <a:srgbClr val="323232">
                  <a:lumMod val="90000"/>
                  <a:lumOff val="10000"/>
                </a:srgbClr>
              </a:buClr>
              <a:buFont typeface="Arial" pitchFamily="34" charset="0"/>
              <a:buChar char="•"/>
            </a:pPr>
            <a:endParaRPr lang="en-US" sz="1400" b="1" dirty="0">
              <a:solidFill>
                <a:schemeClr val="tx2"/>
              </a:solidFill>
            </a:endParaRPr>
          </a:p>
        </p:txBody>
      </p:sp>
      <p:sp>
        <p:nvSpPr>
          <p:cNvPr id="38" name="Pentagon 37"/>
          <p:cNvSpPr/>
          <p:nvPr/>
        </p:nvSpPr>
        <p:spPr>
          <a:xfrm>
            <a:off x="277594" y="2337090"/>
            <a:ext cx="1744484" cy="1280160"/>
          </a:xfrm>
          <a:prstGeom prst="homePlate">
            <a:avLst>
              <a:gd name="adj" fmla="val 2407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indent="-119063">
              <a:spcBef>
                <a:spcPts val="900"/>
              </a:spcBef>
              <a:spcAft>
                <a:spcPts val="100"/>
              </a:spcAft>
              <a:buClr>
                <a:srgbClr val="323232">
                  <a:lumMod val="90000"/>
                  <a:lumOff val="10000"/>
                </a:srgbClr>
              </a:buClr>
              <a:buFont typeface="Arial" pitchFamily="34" charset="0"/>
              <a:buChar char="•"/>
            </a:pPr>
            <a:endParaRPr lang="en-US" sz="1400" dirty="0">
              <a:solidFill>
                <a:schemeClr val="tx2"/>
              </a:solidFill>
            </a:endParaRPr>
          </a:p>
        </p:txBody>
      </p:sp>
      <p:sp>
        <p:nvSpPr>
          <p:cNvPr id="39" name="Rectangle 38"/>
          <p:cNvSpPr/>
          <p:nvPr/>
        </p:nvSpPr>
        <p:spPr>
          <a:xfrm>
            <a:off x="277595" y="2480054"/>
            <a:ext cx="1527402" cy="994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defRPr/>
            </a:pPr>
            <a:r>
              <a:rPr lang="en-US" sz="2000" b="1" dirty="0">
                <a:solidFill>
                  <a:schemeClr val="bg1"/>
                </a:solidFill>
              </a:rPr>
              <a:t>Technical Capabilities</a:t>
            </a:r>
          </a:p>
        </p:txBody>
      </p:sp>
      <p:sp>
        <p:nvSpPr>
          <p:cNvPr id="40" name="Pentagon 39"/>
          <p:cNvSpPr/>
          <p:nvPr/>
        </p:nvSpPr>
        <p:spPr>
          <a:xfrm>
            <a:off x="1710869" y="3700084"/>
            <a:ext cx="7137774" cy="1280160"/>
          </a:xfrm>
          <a:prstGeom prst="homePlate">
            <a:avLst>
              <a:gd name="adj" fmla="val 0"/>
            </a:avLst>
          </a:prstGeom>
          <a:gradFill flip="none" rotWithShape="1">
            <a:gsLst>
              <a:gs pos="100000">
                <a:schemeClr val="bg2"/>
              </a:gs>
              <a:gs pos="0">
                <a:srgbClr val="FFFFFF"/>
              </a:gs>
            </a:gsLst>
            <a:lin ang="108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spcAft>
                <a:spcPts val="100"/>
              </a:spcAft>
              <a:buClr>
                <a:srgbClr val="323232">
                  <a:lumMod val="90000"/>
                  <a:lumOff val="10000"/>
                </a:srgbClr>
              </a:buClr>
              <a:buFont typeface="Arial" pitchFamily="34" charset="0"/>
              <a:buChar char="•"/>
            </a:pPr>
            <a:endParaRPr lang="en-US" sz="1400" b="1" dirty="0">
              <a:solidFill>
                <a:schemeClr val="tx2"/>
              </a:solidFill>
            </a:endParaRPr>
          </a:p>
        </p:txBody>
      </p:sp>
      <p:sp>
        <p:nvSpPr>
          <p:cNvPr id="41" name="Pentagon 40"/>
          <p:cNvSpPr/>
          <p:nvPr/>
        </p:nvSpPr>
        <p:spPr>
          <a:xfrm>
            <a:off x="277594" y="3686436"/>
            <a:ext cx="1744484" cy="1280160"/>
          </a:xfrm>
          <a:prstGeom prst="homePlate">
            <a:avLst>
              <a:gd name="adj" fmla="val 2407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indent="-119063">
              <a:spcBef>
                <a:spcPts val="900"/>
              </a:spcBef>
              <a:spcAft>
                <a:spcPts val="100"/>
              </a:spcAft>
              <a:buClr>
                <a:srgbClr val="323232">
                  <a:lumMod val="90000"/>
                  <a:lumOff val="10000"/>
                </a:srgbClr>
              </a:buClr>
              <a:buFont typeface="Arial" pitchFamily="34" charset="0"/>
              <a:buChar char="•"/>
            </a:pPr>
            <a:endParaRPr lang="en-US" sz="1400" dirty="0">
              <a:solidFill>
                <a:schemeClr val="tx2"/>
              </a:solidFill>
            </a:endParaRPr>
          </a:p>
        </p:txBody>
      </p:sp>
      <p:sp>
        <p:nvSpPr>
          <p:cNvPr id="42" name="Rectangle 41"/>
          <p:cNvSpPr/>
          <p:nvPr/>
        </p:nvSpPr>
        <p:spPr>
          <a:xfrm>
            <a:off x="325660" y="3808318"/>
            <a:ext cx="1380310" cy="1033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ct val="90000"/>
              </a:lnSpc>
              <a:defRPr/>
            </a:pPr>
            <a:r>
              <a:rPr lang="en-US" sz="2000" b="1" dirty="0">
                <a:solidFill>
                  <a:schemeClr val="bg1"/>
                </a:solidFill>
              </a:rPr>
              <a:t>Lower </a:t>
            </a:r>
            <a:br>
              <a:rPr lang="en-US" sz="2000" b="1" dirty="0">
                <a:solidFill>
                  <a:schemeClr val="bg1"/>
                </a:solidFill>
              </a:rPr>
            </a:br>
            <a:r>
              <a:rPr lang="en-US" sz="2000" b="1" dirty="0" smtClean="0">
                <a:solidFill>
                  <a:schemeClr val="bg1"/>
                </a:solidFill>
              </a:rPr>
              <a:t>TCO</a:t>
            </a:r>
            <a:endParaRPr lang="en-US" sz="2000" b="1" dirty="0">
              <a:solidFill>
                <a:schemeClr val="accent3">
                  <a:lumMod val="50000"/>
                </a:schemeClr>
              </a:solidFill>
            </a:endParaRPr>
          </a:p>
        </p:txBody>
      </p:sp>
      <p:sp>
        <p:nvSpPr>
          <p:cNvPr id="43" name="Pentagon 42"/>
          <p:cNvSpPr/>
          <p:nvPr/>
        </p:nvSpPr>
        <p:spPr>
          <a:xfrm>
            <a:off x="1710869" y="5071041"/>
            <a:ext cx="7137774" cy="1280160"/>
          </a:xfrm>
          <a:prstGeom prst="homePlate">
            <a:avLst>
              <a:gd name="adj" fmla="val 0"/>
            </a:avLst>
          </a:prstGeom>
          <a:gradFill flip="none" rotWithShape="1">
            <a:gsLst>
              <a:gs pos="100000">
                <a:schemeClr val="bg2"/>
              </a:gs>
              <a:gs pos="0">
                <a:srgbClr val="FFFFFF"/>
              </a:gs>
            </a:gsLst>
            <a:lin ang="108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spcAft>
                <a:spcPts val="100"/>
              </a:spcAft>
              <a:buClr>
                <a:srgbClr val="323232">
                  <a:lumMod val="90000"/>
                  <a:lumOff val="10000"/>
                </a:srgbClr>
              </a:buClr>
              <a:buFont typeface="Arial" pitchFamily="34" charset="0"/>
              <a:buChar char="•"/>
            </a:pPr>
            <a:endParaRPr lang="en-US" sz="1400" b="1" dirty="0">
              <a:solidFill>
                <a:schemeClr val="tx2"/>
              </a:solidFill>
            </a:endParaRPr>
          </a:p>
        </p:txBody>
      </p:sp>
      <p:sp>
        <p:nvSpPr>
          <p:cNvPr id="44" name="Pentagon 43"/>
          <p:cNvSpPr/>
          <p:nvPr/>
        </p:nvSpPr>
        <p:spPr>
          <a:xfrm>
            <a:off x="277594" y="5071056"/>
            <a:ext cx="1744484" cy="1280160"/>
          </a:xfrm>
          <a:prstGeom prst="homePlate">
            <a:avLst>
              <a:gd name="adj" fmla="val 2407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indent="-119063">
              <a:spcBef>
                <a:spcPts val="900"/>
              </a:spcBef>
              <a:spcAft>
                <a:spcPts val="100"/>
              </a:spcAft>
              <a:buClr>
                <a:srgbClr val="323232">
                  <a:lumMod val="90000"/>
                  <a:lumOff val="10000"/>
                </a:srgbClr>
              </a:buClr>
              <a:buFont typeface="Arial" pitchFamily="34" charset="0"/>
              <a:buChar char="•"/>
            </a:pPr>
            <a:endParaRPr lang="en-US" sz="1400" dirty="0">
              <a:solidFill>
                <a:schemeClr val="tx2"/>
              </a:solidFill>
            </a:endParaRPr>
          </a:p>
        </p:txBody>
      </p:sp>
      <p:sp>
        <p:nvSpPr>
          <p:cNvPr id="45" name="Rectangle 44"/>
          <p:cNvSpPr/>
          <p:nvPr/>
        </p:nvSpPr>
        <p:spPr>
          <a:xfrm>
            <a:off x="274681" y="5228208"/>
            <a:ext cx="1567768" cy="994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defRPr/>
            </a:pPr>
            <a:r>
              <a:rPr lang="en-US" sz="2000" b="1" dirty="0">
                <a:solidFill>
                  <a:schemeClr val="bg1"/>
                </a:solidFill>
              </a:rPr>
              <a:t>Business Productivity</a:t>
            </a:r>
            <a:endParaRPr lang="en-US" sz="1600" dirty="0">
              <a:solidFill>
                <a:schemeClr val="bg1"/>
              </a:solidFill>
            </a:endParaRPr>
          </a:p>
        </p:txBody>
      </p:sp>
      <p:sp>
        <p:nvSpPr>
          <p:cNvPr id="46" name="Content Placeholder 4"/>
          <p:cNvSpPr txBox="1">
            <a:spLocks/>
          </p:cNvSpPr>
          <p:nvPr/>
        </p:nvSpPr>
        <p:spPr>
          <a:xfrm>
            <a:off x="2022079" y="2353058"/>
            <a:ext cx="3252780" cy="1355627"/>
          </a:xfrm>
          <a:prstGeom prst="rect">
            <a:avLst/>
          </a:prstGeom>
        </p:spPr>
        <p:txBody>
          <a:bodyPr anchor="ctr"/>
          <a:lstStyle>
            <a:lvl1pPr marL="365669" indent="-365669" algn="l" defTabSz="914172" rtl="0" eaLnBrk="1" latinLnBrk="0" hangingPunct="1">
              <a:lnSpc>
                <a:spcPct val="90000"/>
              </a:lnSpc>
              <a:spcBef>
                <a:spcPts val="1200"/>
              </a:spcBef>
              <a:buClr>
                <a:schemeClr val="accent1"/>
              </a:buClr>
              <a:buFont typeface="Webdings" pitchFamily="18" charset="2"/>
              <a:buChar char="4"/>
              <a:defRPr sz="2400" kern="1200">
                <a:solidFill>
                  <a:schemeClr val="tx1"/>
                </a:solidFill>
                <a:latin typeface="+mn-lt"/>
                <a:ea typeface="+mn-ea"/>
                <a:cs typeface="+mn-cs"/>
              </a:defRPr>
            </a:lvl1pPr>
            <a:lvl2pPr marL="685630" indent="-228542" algn="l" defTabSz="914172" rtl="0" eaLnBrk="1" latinLnBrk="0" hangingPunct="1">
              <a:lnSpc>
                <a:spcPct val="90000"/>
              </a:lnSpc>
              <a:spcBef>
                <a:spcPts val="800"/>
              </a:spcBef>
              <a:buClr>
                <a:schemeClr val="accent2"/>
              </a:buClr>
              <a:buFont typeface="Arial" pitchFamily="34" charset="0"/>
              <a:buChar char="–"/>
              <a:defRPr sz="2200" kern="1200">
                <a:solidFill>
                  <a:schemeClr val="tx1"/>
                </a:solidFill>
                <a:latin typeface="+mn-lt"/>
                <a:ea typeface="+mn-ea"/>
                <a:cs typeface="+mn-cs"/>
              </a:defRPr>
            </a:lvl2pPr>
            <a:lvl3pPr marL="1097005" indent="-228542" algn="l" defTabSz="914172" rtl="0" eaLnBrk="1" latinLnBrk="0" hangingPunct="1">
              <a:lnSpc>
                <a:spcPct val="90000"/>
              </a:lnSpc>
              <a:spcBef>
                <a:spcPts val="600"/>
              </a:spcBef>
              <a:buClr>
                <a:schemeClr val="accent2"/>
              </a:buClr>
              <a:buFont typeface="Arial" pitchFamily="34" charset="0"/>
              <a:buChar char="–"/>
              <a:defRPr sz="1800" kern="1200">
                <a:solidFill>
                  <a:schemeClr val="tx1"/>
                </a:solidFill>
                <a:latin typeface="+mn-lt"/>
                <a:ea typeface="+mn-ea"/>
                <a:cs typeface="+mn-cs"/>
              </a:defRPr>
            </a:lvl3pPr>
            <a:lvl4pPr marL="1462675" indent="-228542" algn="l" defTabSz="914172"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4pPr>
            <a:lvl5pPr marL="1828345" indent="-228542" algn="l" defTabSz="914172"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5pPr>
            <a:lvl6pPr marL="2194011" indent="-228542" algn="l" defTabSz="914172"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6pPr>
            <a:lvl7pPr marL="2559680" indent="-228542" algn="l" defTabSz="914172"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7pPr>
            <a:lvl8pPr marL="2925350" indent="-228542" algn="l" defTabSz="914172"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8pPr>
            <a:lvl9pPr marL="3291017" indent="-228542" algn="l" defTabSz="914172"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9pPr>
          </a:lstStyle>
          <a:p>
            <a:pPr marL="0" indent="0">
              <a:spcBef>
                <a:spcPts val="200"/>
              </a:spcBef>
              <a:spcAft>
                <a:spcPts val="200"/>
              </a:spcAft>
              <a:buNone/>
              <a:defRPr/>
            </a:pPr>
            <a:r>
              <a:rPr lang="en-US" sz="1700" dirty="0" smtClean="0">
                <a:ea typeface="ＭＳ Ｐゴシック" pitchFamily="34" charset="-128"/>
              </a:rPr>
              <a:t>Inability to support complex communications and resolve issues quickly </a:t>
            </a:r>
            <a:r>
              <a:rPr lang="en-US" sz="1700" dirty="0">
                <a:ea typeface="ＭＳ Ｐゴシック" pitchFamily="34" charset="-128"/>
              </a:rPr>
              <a:t>in integrated environments</a:t>
            </a:r>
          </a:p>
        </p:txBody>
      </p:sp>
      <p:sp>
        <p:nvSpPr>
          <p:cNvPr id="47" name="Content Placeholder 4"/>
          <p:cNvSpPr txBox="1">
            <a:spLocks/>
          </p:cNvSpPr>
          <p:nvPr/>
        </p:nvSpPr>
        <p:spPr>
          <a:xfrm>
            <a:off x="2022078" y="3675669"/>
            <a:ext cx="3257678" cy="1341420"/>
          </a:xfrm>
          <a:prstGeom prst="rect">
            <a:avLst/>
          </a:prstGeom>
        </p:spPr>
        <p:txBody>
          <a:bodyPr anchor="ctr"/>
          <a:lstStyle>
            <a:lvl1pPr marL="365669" indent="-365669" algn="l" defTabSz="914172" rtl="0" eaLnBrk="1" latinLnBrk="0" hangingPunct="1">
              <a:lnSpc>
                <a:spcPct val="90000"/>
              </a:lnSpc>
              <a:spcBef>
                <a:spcPts val="1200"/>
              </a:spcBef>
              <a:buClr>
                <a:schemeClr val="accent1"/>
              </a:buClr>
              <a:buFont typeface="Webdings" pitchFamily="18" charset="2"/>
              <a:buChar char="4"/>
              <a:defRPr sz="2400" kern="1200">
                <a:solidFill>
                  <a:schemeClr val="tx1"/>
                </a:solidFill>
                <a:latin typeface="+mn-lt"/>
                <a:ea typeface="+mn-ea"/>
                <a:cs typeface="+mn-cs"/>
              </a:defRPr>
            </a:lvl1pPr>
            <a:lvl2pPr marL="685630" indent="-228542" algn="l" defTabSz="914172" rtl="0" eaLnBrk="1" latinLnBrk="0" hangingPunct="1">
              <a:lnSpc>
                <a:spcPct val="90000"/>
              </a:lnSpc>
              <a:spcBef>
                <a:spcPts val="800"/>
              </a:spcBef>
              <a:buClr>
                <a:schemeClr val="accent2"/>
              </a:buClr>
              <a:buFont typeface="Arial" pitchFamily="34" charset="0"/>
              <a:buChar char="–"/>
              <a:defRPr sz="2200" kern="1200">
                <a:solidFill>
                  <a:schemeClr val="tx1"/>
                </a:solidFill>
                <a:latin typeface="+mn-lt"/>
                <a:ea typeface="+mn-ea"/>
                <a:cs typeface="+mn-cs"/>
              </a:defRPr>
            </a:lvl2pPr>
            <a:lvl3pPr marL="1097005" indent="-228542" algn="l" defTabSz="914172" rtl="0" eaLnBrk="1" latinLnBrk="0" hangingPunct="1">
              <a:lnSpc>
                <a:spcPct val="90000"/>
              </a:lnSpc>
              <a:spcBef>
                <a:spcPts val="600"/>
              </a:spcBef>
              <a:buClr>
                <a:schemeClr val="accent2"/>
              </a:buClr>
              <a:buFont typeface="Arial" pitchFamily="34" charset="0"/>
              <a:buChar char="–"/>
              <a:defRPr sz="1800" kern="1200">
                <a:solidFill>
                  <a:schemeClr val="tx1"/>
                </a:solidFill>
                <a:latin typeface="+mn-lt"/>
                <a:ea typeface="+mn-ea"/>
                <a:cs typeface="+mn-cs"/>
              </a:defRPr>
            </a:lvl3pPr>
            <a:lvl4pPr marL="1462675" indent="-228542" algn="l" defTabSz="914172"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4pPr>
            <a:lvl5pPr marL="1828345" indent="-228542" algn="l" defTabSz="914172"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5pPr>
            <a:lvl6pPr marL="2194011" indent="-228542" algn="l" defTabSz="914172"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6pPr>
            <a:lvl7pPr marL="2559680" indent="-228542" algn="l" defTabSz="914172"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7pPr>
            <a:lvl8pPr marL="2925350" indent="-228542" algn="l" defTabSz="914172"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8pPr>
            <a:lvl9pPr marL="3291017" indent="-228542" algn="l" defTabSz="914172"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9pPr>
          </a:lstStyle>
          <a:p>
            <a:pPr marL="0" indent="0">
              <a:spcBef>
                <a:spcPts val="200"/>
              </a:spcBef>
              <a:spcAft>
                <a:spcPts val="200"/>
              </a:spcAft>
              <a:buNone/>
              <a:defRPr/>
            </a:pPr>
            <a:r>
              <a:rPr lang="en-US" sz="1700" dirty="0" smtClean="0">
                <a:ea typeface="ＭＳ Ｐゴシック" pitchFamily="34" charset="-128"/>
              </a:rPr>
              <a:t>Unattractive TCO for products/ services and little flexibility, minimizing ability to ensure </a:t>
            </a:r>
            <a:r>
              <a:rPr lang="en-US" sz="1700" dirty="0">
                <a:ea typeface="ＭＳ Ｐゴシック" pitchFamily="34" charset="-128"/>
              </a:rPr>
              <a:t>proper coverage and meet budgets</a:t>
            </a:r>
          </a:p>
        </p:txBody>
      </p:sp>
      <p:sp>
        <p:nvSpPr>
          <p:cNvPr id="48" name="Content Placeholder 4"/>
          <p:cNvSpPr txBox="1">
            <a:spLocks/>
          </p:cNvSpPr>
          <p:nvPr/>
        </p:nvSpPr>
        <p:spPr>
          <a:xfrm>
            <a:off x="2022079" y="5105788"/>
            <a:ext cx="3150422" cy="1295920"/>
          </a:xfrm>
          <a:prstGeom prst="rect">
            <a:avLst/>
          </a:prstGeom>
        </p:spPr>
        <p:txBody>
          <a:bodyPr anchor="ctr"/>
          <a:lstStyle>
            <a:lvl1pPr marL="365669" indent="-365669" algn="l" defTabSz="914172" rtl="0" eaLnBrk="1" latinLnBrk="0" hangingPunct="1">
              <a:lnSpc>
                <a:spcPct val="90000"/>
              </a:lnSpc>
              <a:spcBef>
                <a:spcPts val="1200"/>
              </a:spcBef>
              <a:buClr>
                <a:schemeClr val="accent1"/>
              </a:buClr>
              <a:buFont typeface="Webdings" pitchFamily="18" charset="2"/>
              <a:buChar char="4"/>
              <a:defRPr sz="2400" kern="1200">
                <a:solidFill>
                  <a:schemeClr val="tx1"/>
                </a:solidFill>
                <a:latin typeface="+mn-lt"/>
                <a:ea typeface="+mn-ea"/>
                <a:cs typeface="+mn-cs"/>
              </a:defRPr>
            </a:lvl1pPr>
            <a:lvl2pPr marL="685630" indent="-228542" algn="l" defTabSz="914172" rtl="0" eaLnBrk="1" latinLnBrk="0" hangingPunct="1">
              <a:lnSpc>
                <a:spcPct val="90000"/>
              </a:lnSpc>
              <a:spcBef>
                <a:spcPts val="800"/>
              </a:spcBef>
              <a:buClr>
                <a:schemeClr val="accent2"/>
              </a:buClr>
              <a:buFont typeface="Arial" pitchFamily="34" charset="0"/>
              <a:buChar char="–"/>
              <a:defRPr sz="2200" kern="1200">
                <a:solidFill>
                  <a:schemeClr val="tx1"/>
                </a:solidFill>
                <a:latin typeface="+mn-lt"/>
                <a:ea typeface="+mn-ea"/>
                <a:cs typeface="+mn-cs"/>
              </a:defRPr>
            </a:lvl2pPr>
            <a:lvl3pPr marL="1097005" indent="-228542" algn="l" defTabSz="914172" rtl="0" eaLnBrk="1" latinLnBrk="0" hangingPunct="1">
              <a:lnSpc>
                <a:spcPct val="90000"/>
              </a:lnSpc>
              <a:spcBef>
                <a:spcPts val="600"/>
              </a:spcBef>
              <a:buClr>
                <a:schemeClr val="accent2"/>
              </a:buClr>
              <a:buFont typeface="Arial" pitchFamily="34" charset="0"/>
              <a:buChar char="–"/>
              <a:defRPr sz="1800" kern="1200">
                <a:solidFill>
                  <a:schemeClr val="tx1"/>
                </a:solidFill>
                <a:latin typeface="+mn-lt"/>
                <a:ea typeface="+mn-ea"/>
                <a:cs typeface="+mn-cs"/>
              </a:defRPr>
            </a:lvl3pPr>
            <a:lvl4pPr marL="1462675" indent="-228542" algn="l" defTabSz="914172"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4pPr>
            <a:lvl5pPr marL="1828345" indent="-228542" algn="l" defTabSz="914172"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5pPr>
            <a:lvl6pPr marL="2194011" indent="-228542" algn="l" defTabSz="914172"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6pPr>
            <a:lvl7pPr marL="2559680" indent="-228542" algn="l" defTabSz="914172"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7pPr>
            <a:lvl8pPr marL="2925350" indent="-228542" algn="l" defTabSz="914172"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8pPr>
            <a:lvl9pPr marL="3291017" indent="-228542" algn="l" defTabSz="914172"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9pPr>
          </a:lstStyle>
          <a:p>
            <a:pPr marL="0" indent="0">
              <a:spcBef>
                <a:spcPts val="200"/>
              </a:spcBef>
              <a:spcAft>
                <a:spcPts val="200"/>
              </a:spcAft>
              <a:buNone/>
              <a:defRPr/>
            </a:pPr>
            <a:r>
              <a:rPr lang="en-US" sz="1700" dirty="0" smtClean="0">
                <a:ea typeface="ＭＳ Ｐゴシック" pitchFamily="34" charset="-128"/>
              </a:rPr>
              <a:t>Lack business continuity with quick and easy </a:t>
            </a:r>
            <a:r>
              <a:rPr lang="en-US" sz="1700" dirty="0">
                <a:ea typeface="ＭＳ Ｐゴシック" pitchFamily="34" charset="-128"/>
              </a:rPr>
              <a:t>access </a:t>
            </a:r>
            <a:r>
              <a:rPr lang="en-US" sz="1700" dirty="0" smtClean="0">
                <a:ea typeface="ＭＳ Ｐゴシック" pitchFamily="34" charset="-128"/>
              </a:rPr>
              <a:t>to support </a:t>
            </a:r>
            <a:r>
              <a:rPr lang="en-US" sz="1700" dirty="0">
                <a:ea typeface="ＭＳ Ｐゴシック" pitchFamily="34" charset="-128"/>
              </a:rPr>
              <a:t>and </a:t>
            </a:r>
            <a:r>
              <a:rPr lang="en-US" sz="1700" dirty="0" smtClean="0">
                <a:ea typeface="ＭＳ Ｐゴシック" pitchFamily="34" charset="-128"/>
              </a:rPr>
              <a:t>resources</a:t>
            </a:r>
            <a:endParaRPr lang="en-US" sz="1700" dirty="0">
              <a:ea typeface="ＭＳ Ｐゴシック" pitchFamily="34" charset="-128"/>
            </a:endParaRPr>
          </a:p>
        </p:txBody>
      </p:sp>
      <p:cxnSp>
        <p:nvCxnSpPr>
          <p:cNvPr id="50" name="Straight Connector 49"/>
          <p:cNvCxnSpPr/>
          <p:nvPr/>
        </p:nvCxnSpPr>
        <p:spPr>
          <a:xfrm flipH="1" flipV="1">
            <a:off x="5240736" y="2049053"/>
            <a:ext cx="15270" cy="4295980"/>
          </a:xfrm>
          <a:prstGeom prst="line">
            <a:avLst/>
          </a:prstGeom>
          <a:ln w="28575">
            <a:solidFill>
              <a:schemeClr val="accent2"/>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583136" y="2049053"/>
            <a:ext cx="3657600" cy="375314"/>
          </a:xfrm>
          <a:prstGeom prst="rect">
            <a:avLst/>
          </a:prstGeom>
          <a:noFill/>
        </p:spPr>
        <p:txBody>
          <a:bodyPr wrap="square" rtlCol="0">
            <a:noAutofit/>
          </a:bodyPr>
          <a:lstStyle/>
          <a:p>
            <a:pPr algn="ctr">
              <a:lnSpc>
                <a:spcPct val="90000"/>
              </a:lnSpc>
            </a:pPr>
            <a:r>
              <a:rPr lang="en-US" i="1" kern="0" dirty="0">
                <a:solidFill>
                  <a:schemeClr val="tx2">
                    <a:lumMod val="95000"/>
                    <a:lumOff val="5000"/>
                  </a:schemeClr>
                </a:solidFill>
              </a:rPr>
              <a:t>Top Business Issues </a:t>
            </a:r>
            <a:r>
              <a:rPr lang="en-US" i="1" kern="0" dirty="0" smtClean="0">
                <a:solidFill>
                  <a:schemeClr val="tx2">
                    <a:lumMod val="95000"/>
                    <a:lumOff val="5000"/>
                  </a:schemeClr>
                </a:solidFill>
              </a:rPr>
              <a:t>&amp; Problems</a:t>
            </a:r>
            <a:endParaRPr lang="en-US" i="1" kern="0" dirty="0">
              <a:solidFill>
                <a:schemeClr val="tx2">
                  <a:lumMod val="95000"/>
                  <a:lumOff val="5000"/>
                </a:schemeClr>
              </a:solidFill>
            </a:endParaRPr>
          </a:p>
        </p:txBody>
      </p:sp>
      <p:sp>
        <p:nvSpPr>
          <p:cNvPr id="54" name="TextBox 53"/>
          <p:cNvSpPr txBox="1"/>
          <p:nvPr/>
        </p:nvSpPr>
        <p:spPr>
          <a:xfrm>
            <a:off x="5349920" y="2062701"/>
            <a:ext cx="3466531" cy="361666"/>
          </a:xfrm>
          <a:prstGeom prst="rect">
            <a:avLst/>
          </a:prstGeom>
          <a:noFill/>
        </p:spPr>
        <p:txBody>
          <a:bodyPr wrap="square" rtlCol="0">
            <a:noAutofit/>
          </a:bodyPr>
          <a:lstStyle/>
          <a:p>
            <a:pPr>
              <a:lnSpc>
                <a:spcPct val="90000"/>
              </a:lnSpc>
            </a:pPr>
            <a:r>
              <a:rPr lang="en-US" i="1" kern="0" dirty="0">
                <a:solidFill>
                  <a:schemeClr val="tx2">
                    <a:lumMod val="95000"/>
                    <a:lumOff val="5000"/>
                  </a:schemeClr>
                </a:solidFill>
              </a:rPr>
              <a:t>Benefits of Support </a:t>
            </a:r>
            <a:r>
              <a:rPr lang="en-US" i="1" kern="0" dirty="0" smtClean="0">
                <a:solidFill>
                  <a:schemeClr val="tx2">
                    <a:lumMod val="95000"/>
                    <a:lumOff val="5000"/>
                  </a:schemeClr>
                </a:solidFill>
              </a:rPr>
              <a:t>Advantage</a:t>
            </a:r>
            <a:endParaRPr lang="en-US" i="1" kern="0" dirty="0">
              <a:solidFill>
                <a:schemeClr val="tx2">
                  <a:lumMod val="95000"/>
                  <a:lumOff val="5000"/>
                </a:schemeClr>
              </a:solidFill>
            </a:endParaRPr>
          </a:p>
        </p:txBody>
      </p:sp>
      <p:sp>
        <p:nvSpPr>
          <p:cNvPr id="57" name="TextBox 56"/>
          <p:cNvSpPr txBox="1"/>
          <p:nvPr/>
        </p:nvSpPr>
        <p:spPr>
          <a:xfrm>
            <a:off x="5349920" y="2353058"/>
            <a:ext cx="3493825" cy="1261030"/>
          </a:xfrm>
          <a:prstGeom prst="rect">
            <a:avLst/>
          </a:prstGeom>
        </p:spPr>
        <p:txBody>
          <a:bodyPr anchor="ctr"/>
          <a:lstStyle>
            <a:defPPr>
              <a:defRPr lang="en-US"/>
            </a:defPPr>
            <a:lvl1pPr marL="233363" indent="-233363" defTabSz="914172">
              <a:lnSpc>
                <a:spcPct val="90000"/>
              </a:lnSpc>
              <a:spcBef>
                <a:spcPts val="200"/>
              </a:spcBef>
              <a:spcAft>
                <a:spcPts val="200"/>
              </a:spcAft>
              <a:buClr>
                <a:schemeClr val="accent1"/>
              </a:buClr>
              <a:buFont typeface="Webdings" pitchFamily="18" charset="2"/>
              <a:buChar char="4"/>
              <a:defRPr sz="1600">
                <a:ea typeface="ＭＳ Ｐゴシック" pitchFamily="34" charset="-128"/>
              </a:defRPr>
            </a:lvl1pPr>
            <a:lvl2pPr marL="685630" indent="-228542" defTabSz="914172">
              <a:lnSpc>
                <a:spcPct val="90000"/>
              </a:lnSpc>
              <a:spcBef>
                <a:spcPts val="800"/>
              </a:spcBef>
              <a:buClr>
                <a:schemeClr val="accent2"/>
              </a:buClr>
              <a:buFont typeface="Arial" pitchFamily="34" charset="0"/>
              <a:buChar char="–"/>
              <a:defRPr sz="2200"/>
            </a:lvl2pPr>
            <a:lvl3pPr marL="1097005" indent="-228542" defTabSz="914172">
              <a:lnSpc>
                <a:spcPct val="90000"/>
              </a:lnSpc>
              <a:spcBef>
                <a:spcPts val="600"/>
              </a:spcBef>
              <a:buClr>
                <a:schemeClr val="accent2"/>
              </a:buClr>
              <a:buFont typeface="Arial" pitchFamily="34" charset="0"/>
              <a:buChar char="–"/>
            </a:lvl3pPr>
            <a:lvl4pPr marL="1462675" indent="-228542" defTabSz="914172">
              <a:lnSpc>
                <a:spcPct val="90000"/>
              </a:lnSpc>
              <a:spcBef>
                <a:spcPts val="600"/>
              </a:spcBef>
              <a:buClr>
                <a:schemeClr val="accent2"/>
              </a:buClr>
              <a:buFont typeface="Arial" pitchFamily="34" charset="0"/>
              <a:buChar char="–"/>
              <a:defRPr sz="1600"/>
            </a:lvl4pPr>
            <a:lvl5pPr marL="1828345" indent="-228542" defTabSz="914172">
              <a:lnSpc>
                <a:spcPct val="90000"/>
              </a:lnSpc>
              <a:spcBef>
                <a:spcPts val="600"/>
              </a:spcBef>
              <a:buClr>
                <a:schemeClr val="accent2"/>
              </a:buClr>
              <a:buFont typeface="Arial" pitchFamily="34" charset="0"/>
              <a:buChar char="–"/>
              <a:defRPr sz="1600"/>
            </a:lvl5pPr>
            <a:lvl6pPr marL="2194011" indent="-228542" defTabSz="914172">
              <a:lnSpc>
                <a:spcPct val="90000"/>
              </a:lnSpc>
              <a:spcBef>
                <a:spcPts val="600"/>
              </a:spcBef>
              <a:buClr>
                <a:schemeClr val="accent2"/>
              </a:buClr>
              <a:buFont typeface="Arial" pitchFamily="34" charset="0"/>
              <a:buChar char="–"/>
              <a:defRPr sz="1600"/>
            </a:lvl6pPr>
            <a:lvl7pPr marL="2559680" indent="-228542" defTabSz="914172">
              <a:lnSpc>
                <a:spcPct val="90000"/>
              </a:lnSpc>
              <a:spcBef>
                <a:spcPts val="600"/>
              </a:spcBef>
              <a:buClr>
                <a:schemeClr val="accent2"/>
              </a:buClr>
              <a:buFont typeface="Arial" pitchFamily="34" charset="0"/>
              <a:buChar char="–"/>
              <a:defRPr sz="1600"/>
            </a:lvl7pPr>
            <a:lvl8pPr marL="2925350" indent="-228542" defTabSz="914172">
              <a:lnSpc>
                <a:spcPct val="90000"/>
              </a:lnSpc>
              <a:spcBef>
                <a:spcPts val="600"/>
              </a:spcBef>
              <a:buClr>
                <a:schemeClr val="accent2"/>
              </a:buClr>
              <a:buFont typeface="Arial" pitchFamily="34" charset="0"/>
              <a:buChar char="–"/>
              <a:defRPr sz="1600"/>
            </a:lvl8pPr>
            <a:lvl9pPr marL="3291017" indent="-228542" defTabSz="914172">
              <a:lnSpc>
                <a:spcPct val="90000"/>
              </a:lnSpc>
              <a:spcBef>
                <a:spcPts val="600"/>
              </a:spcBef>
              <a:buClr>
                <a:schemeClr val="accent2"/>
              </a:buClr>
              <a:buFont typeface="Arial" pitchFamily="34" charset="0"/>
              <a:buChar char="–"/>
              <a:defRPr sz="1600"/>
            </a:lvl9pPr>
          </a:lstStyle>
          <a:p>
            <a:pPr marL="0" indent="0">
              <a:buNone/>
            </a:pPr>
            <a:r>
              <a:rPr lang="en-US" sz="2000" dirty="0">
                <a:solidFill>
                  <a:schemeClr val="accent1"/>
                </a:solidFill>
              </a:rPr>
              <a:t>Designed to support complex solutions with integrated holistic support</a:t>
            </a:r>
          </a:p>
        </p:txBody>
      </p:sp>
      <p:sp>
        <p:nvSpPr>
          <p:cNvPr id="58" name="TextBox 57"/>
          <p:cNvSpPr txBox="1"/>
          <p:nvPr/>
        </p:nvSpPr>
        <p:spPr>
          <a:xfrm>
            <a:off x="5349920" y="3700847"/>
            <a:ext cx="3616659" cy="1294122"/>
          </a:xfrm>
          <a:prstGeom prst="rect">
            <a:avLst/>
          </a:prstGeom>
        </p:spPr>
        <p:txBody>
          <a:bodyPr anchor="ctr"/>
          <a:lstStyle>
            <a:defPPr>
              <a:defRPr lang="en-US"/>
            </a:defPPr>
            <a:lvl1pPr marL="233363" indent="-233363" defTabSz="914172">
              <a:lnSpc>
                <a:spcPct val="90000"/>
              </a:lnSpc>
              <a:spcBef>
                <a:spcPts val="200"/>
              </a:spcBef>
              <a:spcAft>
                <a:spcPts val="200"/>
              </a:spcAft>
              <a:buClr>
                <a:schemeClr val="accent1"/>
              </a:buClr>
              <a:buFont typeface="Webdings" pitchFamily="18" charset="2"/>
              <a:buChar char="4"/>
              <a:defRPr sz="1600">
                <a:ea typeface="ＭＳ Ｐゴシック" pitchFamily="34" charset="-128"/>
              </a:defRPr>
            </a:lvl1pPr>
            <a:lvl2pPr marL="685630" indent="-228542" defTabSz="914172">
              <a:lnSpc>
                <a:spcPct val="90000"/>
              </a:lnSpc>
              <a:spcBef>
                <a:spcPts val="800"/>
              </a:spcBef>
              <a:buClr>
                <a:schemeClr val="accent2"/>
              </a:buClr>
              <a:buFont typeface="Arial" pitchFamily="34" charset="0"/>
              <a:buChar char="–"/>
              <a:defRPr sz="2200"/>
            </a:lvl2pPr>
            <a:lvl3pPr marL="1097005" indent="-228542" defTabSz="914172">
              <a:lnSpc>
                <a:spcPct val="90000"/>
              </a:lnSpc>
              <a:spcBef>
                <a:spcPts val="600"/>
              </a:spcBef>
              <a:buClr>
                <a:schemeClr val="accent2"/>
              </a:buClr>
              <a:buFont typeface="Arial" pitchFamily="34" charset="0"/>
              <a:buChar char="–"/>
            </a:lvl3pPr>
            <a:lvl4pPr marL="1462675" indent="-228542" defTabSz="914172">
              <a:lnSpc>
                <a:spcPct val="90000"/>
              </a:lnSpc>
              <a:spcBef>
                <a:spcPts val="600"/>
              </a:spcBef>
              <a:buClr>
                <a:schemeClr val="accent2"/>
              </a:buClr>
              <a:buFont typeface="Arial" pitchFamily="34" charset="0"/>
              <a:buChar char="–"/>
              <a:defRPr sz="1600"/>
            </a:lvl4pPr>
            <a:lvl5pPr marL="1828345" indent="-228542" defTabSz="914172">
              <a:lnSpc>
                <a:spcPct val="90000"/>
              </a:lnSpc>
              <a:spcBef>
                <a:spcPts val="600"/>
              </a:spcBef>
              <a:buClr>
                <a:schemeClr val="accent2"/>
              </a:buClr>
              <a:buFont typeface="Arial" pitchFamily="34" charset="0"/>
              <a:buChar char="–"/>
              <a:defRPr sz="1600"/>
            </a:lvl5pPr>
            <a:lvl6pPr marL="2194011" indent="-228542" defTabSz="914172">
              <a:lnSpc>
                <a:spcPct val="90000"/>
              </a:lnSpc>
              <a:spcBef>
                <a:spcPts val="600"/>
              </a:spcBef>
              <a:buClr>
                <a:schemeClr val="accent2"/>
              </a:buClr>
              <a:buFont typeface="Arial" pitchFamily="34" charset="0"/>
              <a:buChar char="–"/>
              <a:defRPr sz="1600"/>
            </a:lvl6pPr>
            <a:lvl7pPr marL="2559680" indent="-228542" defTabSz="914172">
              <a:lnSpc>
                <a:spcPct val="90000"/>
              </a:lnSpc>
              <a:spcBef>
                <a:spcPts val="600"/>
              </a:spcBef>
              <a:buClr>
                <a:schemeClr val="accent2"/>
              </a:buClr>
              <a:buFont typeface="Arial" pitchFamily="34" charset="0"/>
              <a:buChar char="–"/>
              <a:defRPr sz="1600"/>
            </a:lvl7pPr>
            <a:lvl8pPr marL="2925350" indent="-228542" defTabSz="914172">
              <a:lnSpc>
                <a:spcPct val="90000"/>
              </a:lnSpc>
              <a:spcBef>
                <a:spcPts val="600"/>
              </a:spcBef>
              <a:buClr>
                <a:schemeClr val="accent2"/>
              </a:buClr>
              <a:buFont typeface="Arial" pitchFamily="34" charset="0"/>
              <a:buChar char="–"/>
              <a:defRPr sz="1600"/>
            </a:lvl8pPr>
            <a:lvl9pPr marL="3291017" indent="-228542" defTabSz="914172">
              <a:lnSpc>
                <a:spcPct val="90000"/>
              </a:lnSpc>
              <a:spcBef>
                <a:spcPts val="600"/>
              </a:spcBef>
              <a:buClr>
                <a:schemeClr val="accent2"/>
              </a:buClr>
              <a:buFont typeface="Arial" pitchFamily="34" charset="0"/>
              <a:buChar char="–"/>
              <a:defRPr sz="1600"/>
            </a:lvl9pPr>
          </a:lstStyle>
          <a:p>
            <a:pPr marL="0" indent="0">
              <a:buNone/>
            </a:pPr>
            <a:r>
              <a:rPr lang="en-US" sz="2000" dirty="0">
                <a:solidFill>
                  <a:schemeClr val="accent1"/>
                </a:solidFill>
              </a:rPr>
              <a:t>Provide a lower product and services TCO than competitors</a:t>
            </a:r>
          </a:p>
        </p:txBody>
      </p:sp>
      <p:sp>
        <p:nvSpPr>
          <p:cNvPr id="59" name="TextBox 58"/>
          <p:cNvSpPr txBox="1"/>
          <p:nvPr/>
        </p:nvSpPr>
        <p:spPr>
          <a:xfrm>
            <a:off x="5349920" y="5071055"/>
            <a:ext cx="3563989" cy="1280161"/>
          </a:xfrm>
          <a:prstGeom prst="rect">
            <a:avLst/>
          </a:prstGeom>
        </p:spPr>
        <p:txBody>
          <a:bodyPr anchor="ctr"/>
          <a:lstStyle>
            <a:defPPr>
              <a:defRPr lang="en-US"/>
            </a:defPPr>
            <a:lvl1pPr marL="233363" indent="-233363" defTabSz="914172">
              <a:lnSpc>
                <a:spcPct val="90000"/>
              </a:lnSpc>
              <a:spcBef>
                <a:spcPts val="200"/>
              </a:spcBef>
              <a:spcAft>
                <a:spcPts val="200"/>
              </a:spcAft>
              <a:buClr>
                <a:schemeClr val="accent1"/>
              </a:buClr>
              <a:buFont typeface="Webdings" pitchFamily="18" charset="2"/>
              <a:buChar char="4"/>
              <a:defRPr sz="1600">
                <a:ea typeface="ＭＳ Ｐゴシック" pitchFamily="34" charset="-128"/>
              </a:defRPr>
            </a:lvl1pPr>
            <a:lvl2pPr marL="685630" indent="-228542" defTabSz="914172">
              <a:lnSpc>
                <a:spcPct val="90000"/>
              </a:lnSpc>
              <a:spcBef>
                <a:spcPts val="800"/>
              </a:spcBef>
              <a:buClr>
                <a:schemeClr val="accent2"/>
              </a:buClr>
              <a:buFont typeface="Arial" pitchFamily="34" charset="0"/>
              <a:buChar char="–"/>
              <a:defRPr sz="2200"/>
            </a:lvl2pPr>
            <a:lvl3pPr marL="1097005" indent="-228542" defTabSz="914172">
              <a:lnSpc>
                <a:spcPct val="90000"/>
              </a:lnSpc>
              <a:spcBef>
                <a:spcPts val="600"/>
              </a:spcBef>
              <a:buClr>
                <a:schemeClr val="accent2"/>
              </a:buClr>
              <a:buFont typeface="Arial" pitchFamily="34" charset="0"/>
              <a:buChar char="–"/>
            </a:lvl3pPr>
            <a:lvl4pPr marL="1462675" indent="-228542" defTabSz="914172">
              <a:lnSpc>
                <a:spcPct val="90000"/>
              </a:lnSpc>
              <a:spcBef>
                <a:spcPts val="600"/>
              </a:spcBef>
              <a:buClr>
                <a:schemeClr val="accent2"/>
              </a:buClr>
              <a:buFont typeface="Arial" pitchFamily="34" charset="0"/>
              <a:buChar char="–"/>
              <a:defRPr sz="1600"/>
            </a:lvl4pPr>
            <a:lvl5pPr marL="1828345" indent="-228542" defTabSz="914172">
              <a:lnSpc>
                <a:spcPct val="90000"/>
              </a:lnSpc>
              <a:spcBef>
                <a:spcPts val="600"/>
              </a:spcBef>
              <a:buClr>
                <a:schemeClr val="accent2"/>
              </a:buClr>
              <a:buFont typeface="Arial" pitchFamily="34" charset="0"/>
              <a:buChar char="–"/>
              <a:defRPr sz="1600"/>
            </a:lvl5pPr>
            <a:lvl6pPr marL="2194011" indent="-228542" defTabSz="914172">
              <a:lnSpc>
                <a:spcPct val="90000"/>
              </a:lnSpc>
              <a:spcBef>
                <a:spcPts val="600"/>
              </a:spcBef>
              <a:buClr>
                <a:schemeClr val="accent2"/>
              </a:buClr>
              <a:buFont typeface="Arial" pitchFamily="34" charset="0"/>
              <a:buChar char="–"/>
              <a:defRPr sz="1600"/>
            </a:lvl6pPr>
            <a:lvl7pPr marL="2559680" indent="-228542" defTabSz="914172">
              <a:lnSpc>
                <a:spcPct val="90000"/>
              </a:lnSpc>
              <a:spcBef>
                <a:spcPts val="600"/>
              </a:spcBef>
              <a:buClr>
                <a:schemeClr val="accent2"/>
              </a:buClr>
              <a:buFont typeface="Arial" pitchFamily="34" charset="0"/>
              <a:buChar char="–"/>
              <a:defRPr sz="1600"/>
            </a:lvl7pPr>
            <a:lvl8pPr marL="2925350" indent="-228542" defTabSz="914172">
              <a:lnSpc>
                <a:spcPct val="90000"/>
              </a:lnSpc>
              <a:spcBef>
                <a:spcPts val="600"/>
              </a:spcBef>
              <a:buClr>
                <a:schemeClr val="accent2"/>
              </a:buClr>
              <a:buFont typeface="Arial" pitchFamily="34" charset="0"/>
              <a:buChar char="–"/>
              <a:defRPr sz="1600"/>
            </a:lvl8pPr>
            <a:lvl9pPr marL="3291017" indent="-228542" defTabSz="914172">
              <a:lnSpc>
                <a:spcPct val="90000"/>
              </a:lnSpc>
              <a:spcBef>
                <a:spcPts val="600"/>
              </a:spcBef>
              <a:buClr>
                <a:schemeClr val="accent2"/>
              </a:buClr>
              <a:buFont typeface="Arial" pitchFamily="34" charset="0"/>
              <a:buChar char="–"/>
              <a:defRPr sz="1600"/>
            </a:lvl9pPr>
          </a:lstStyle>
          <a:p>
            <a:pPr marL="0" indent="0">
              <a:buNone/>
            </a:pPr>
            <a:r>
              <a:rPr lang="en-US" sz="2000" dirty="0" smtClean="0">
                <a:solidFill>
                  <a:schemeClr val="accent1"/>
                </a:solidFill>
              </a:rPr>
              <a:t>Maximize </a:t>
            </a:r>
            <a:r>
              <a:rPr lang="en-US" sz="2000" dirty="0">
                <a:solidFill>
                  <a:schemeClr val="accent1"/>
                </a:solidFill>
              </a:rPr>
              <a:t>your solution uptime with innovative </a:t>
            </a:r>
            <a:r>
              <a:rPr lang="en-US" sz="2000" dirty="0" smtClean="0">
                <a:solidFill>
                  <a:schemeClr val="accent1"/>
                </a:solidFill>
              </a:rPr>
              <a:t>technology and tools</a:t>
            </a:r>
            <a:endParaRPr lang="en-US" sz="2000" dirty="0">
              <a:solidFill>
                <a:schemeClr val="accent1"/>
              </a:solidFill>
            </a:endParaRPr>
          </a:p>
        </p:txBody>
      </p:sp>
      <p:sp>
        <p:nvSpPr>
          <p:cNvPr id="3" name="TextBox 2"/>
          <p:cNvSpPr txBox="1"/>
          <p:nvPr/>
        </p:nvSpPr>
        <p:spPr>
          <a:xfrm>
            <a:off x="440564" y="1283660"/>
            <a:ext cx="8538857" cy="539085"/>
          </a:xfrm>
          <a:prstGeom prst="rect">
            <a:avLst/>
          </a:prstGeom>
          <a:noFill/>
        </p:spPr>
        <p:txBody>
          <a:bodyPr wrap="square" rtlCol="0">
            <a:noAutofit/>
          </a:bodyPr>
          <a:lstStyle/>
          <a:p>
            <a:pPr>
              <a:lnSpc>
                <a:spcPct val="90000"/>
              </a:lnSpc>
            </a:pPr>
            <a:r>
              <a:rPr lang="en-US" sz="2000" dirty="0" smtClean="0">
                <a:solidFill>
                  <a:schemeClr val="tx2">
                    <a:lumMod val="95000"/>
                    <a:lumOff val="5000"/>
                  </a:schemeClr>
                </a:solidFill>
              </a:rPr>
              <a:t>Protect your Contact Center solution with global support services designed to give your business maximum flexibility and uptime</a:t>
            </a:r>
          </a:p>
        </p:txBody>
      </p:sp>
    </p:spTree>
    <p:extLst>
      <p:ext uri="{BB962C8B-B14F-4D97-AF65-F5344CB8AC3E}">
        <p14:creationId xmlns:p14="http://schemas.microsoft.com/office/powerpoint/2010/main" val="1114727432"/>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angle 155"/>
          <p:cNvSpPr/>
          <p:nvPr/>
        </p:nvSpPr>
        <p:spPr>
          <a:xfrm>
            <a:off x="3170819" y="1781021"/>
            <a:ext cx="2802362" cy="3393986"/>
          </a:xfrm>
          <a:prstGeom prst="rect">
            <a:avLst/>
          </a:prstGeom>
          <a:gradFill flip="none" rotWithShape="1">
            <a:gsLst>
              <a:gs pos="100000">
                <a:schemeClr val="tx1">
                  <a:lumMod val="25000"/>
                  <a:lumOff val="75000"/>
                  <a:alpha val="41000"/>
                </a:schemeClr>
              </a:gs>
              <a:gs pos="0">
                <a:schemeClr val="bg1">
                  <a:alpha val="4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68380" y="1781021"/>
            <a:ext cx="2802362" cy="3393986"/>
          </a:xfrm>
          <a:prstGeom prst="rect">
            <a:avLst/>
          </a:prstGeom>
          <a:gradFill flip="none" rotWithShape="1">
            <a:gsLst>
              <a:gs pos="100000">
                <a:schemeClr val="tx1">
                  <a:lumMod val="25000"/>
                  <a:lumOff val="75000"/>
                  <a:alpha val="41000"/>
                </a:schemeClr>
              </a:gs>
              <a:gs pos="0">
                <a:schemeClr val="bg1">
                  <a:alpha val="4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Rectangle 159"/>
          <p:cNvSpPr/>
          <p:nvPr/>
        </p:nvSpPr>
        <p:spPr>
          <a:xfrm>
            <a:off x="6089206" y="1781021"/>
            <a:ext cx="2802362" cy="3393986"/>
          </a:xfrm>
          <a:prstGeom prst="rect">
            <a:avLst/>
          </a:prstGeom>
          <a:gradFill flip="none" rotWithShape="1">
            <a:gsLst>
              <a:gs pos="100000">
                <a:schemeClr val="tx1">
                  <a:lumMod val="25000"/>
                  <a:lumOff val="75000"/>
                  <a:alpha val="41000"/>
                </a:schemeClr>
              </a:gs>
              <a:gs pos="0">
                <a:schemeClr val="bg1">
                  <a:alpha val="4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Oval 75"/>
          <p:cNvSpPr>
            <a:spLocks noChangeArrowheads="1"/>
          </p:cNvSpPr>
          <p:nvPr/>
        </p:nvSpPr>
        <p:spPr bwMode="auto">
          <a:xfrm>
            <a:off x="3170819" y="1192633"/>
            <a:ext cx="2802363" cy="600579"/>
          </a:xfrm>
          <a:prstGeom prst="rect">
            <a:avLst/>
          </a:prstGeom>
          <a:gradFill rotWithShape="1">
            <a:gsLst>
              <a:gs pos="0">
                <a:srgbClr val="CC0000"/>
              </a:gs>
              <a:gs pos="100000">
                <a:srgbClr val="960000"/>
              </a:gs>
            </a:gsLst>
            <a:lin ang="5400000" scaled="1"/>
          </a:gradFill>
          <a:ln>
            <a:noFill/>
          </a:ln>
          <a:effectLst/>
          <a:extLst/>
        </p:spPr>
        <p:txBody>
          <a:bodyPr wrap="none" anchor="ctr"/>
          <a:lstStyle/>
          <a:p>
            <a:pPr algn="ctr"/>
            <a:endParaRPr lang="en-US" b="1" dirty="0">
              <a:solidFill>
                <a:schemeClr val="bg1"/>
              </a:solidFill>
              <a:ea typeface="Gulim" pitchFamily="34" charset="-127"/>
              <a:cs typeface="Arial" pitchFamily="34" charset="0"/>
            </a:endParaRPr>
          </a:p>
        </p:txBody>
      </p:sp>
      <p:sp>
        <p:nvSpPr>
          <p:cNvPr id="157" name="Right Arrow Callout 156"/>
          <p:cNvSpPr/>
          <p:nvPr/>
        </p:nvSpPr>
        <p:spPr>
          <a:xfrm rot="5400000" flipV="1">
            <a:off x="4439925" y="3911726"/>
            <a:ext cx="264151" cy="2790713"/>
          </a:xfrm>
          <a:prstGeom prst="rightArrowCallout">
            <a:avLst>
              <a:gd name="adj1" fmla="val 76832"/>
              <a:gd name="adj2" fmla="val 60992"/>
              <a:gd name="adj3" fmla="val 43687"/>
              <a:gd name="adj4" fmla="val 75000"/>
            </a:avLst>
          </a:prstGeom>
          <a:gradFill flip="none" rotWithShape="1">
            <a:gsLst>
              <a:gs pos="9000">
                <a:schemeClr val="tx2">
                  <a:lumMod val="75000"/>
                  <a:lumOff val="25000"/>
                </a:schemeClr>
              </a:gs>
              <a:gs pos="100000">
                <a:schemeClr val="bg2">
                  <a:lumMod val="50000"/>
                </a:schemeClr>
              </a:gs>
            </a:gsLst>
            <a:lin ang="8100000" scaled="1"/>
            <a:tileRect/>
          </a:gra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58" name="Oval 3"/>
          <p:cNvSpPr>
            <a:spLocks noChangeArrowheads="1"/>
          </p:cNvSpPr>
          <p:nvPr/>
        </p:nvSpPr>
        <p:spPr bwMode="black">
          <a:xfrm>
            <a:off x="2763162" y="5421602"/>
            <a:ext cx="3617676" cy="288390"/>
          </a:xfrm>
          <a:prstGeom prst="ellipse">
            <a:avLst/>
          </a:prstGeom>
          <a:gradFill rotWithShape="1">
            <a:gsLst>
              <a:gs pos="0">
                <a:schemeClr val="tx2">
                  <a:alpha val="23000"/>
                </a:schemeClr>
              </a:gs>
              <a:gs pos="100000">
                <a:srgbClr val="FFFFFF">
                  <a:alpha val="0"/>
                </a:srgbClr>
              </a:gs>
            </a:gsLst>
            <a:path path="shape">
              <a:fillToRect l="50000" t="50000" r="50000" b="50000"/>
            </a:path>
          </a:gradFill>
          <a:ln w="50800">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400" b="0" i="0" u="none" strike="noStrike" kern="0" cap="none" spc="0" normalizeH="0" baseline="0" noProof="0" dirty="0">
              <a:ln>
                <a:noFill/>
              </a:ln>
              <a:solidFill>
                <a:sysClr val="windowText" lastClr="000000"/>
              </a:solidFill>
              <a:effectLst/>
              <a:uLnTx/>
              <a:uFillTx/>
              <a:ea typeface="ＭＳ Ｐゴシック" pitchFamily="34" charset="-128"/>
            </a:endParaRPr>
          </a:p>
        </p:txBody>
      </p:sp>
      <p:sp>
        <p:nvSpPr>
          <p:cNvPr id="9" name="Oval 75"/>
          <p:cNvSpPr>
            <a:spLocks noChangeArrowheads="1"/>
          </p:cNvSpPr>
          <p:nvPr/>
        </p:nvSpPr>
        <p:spPr bwMode="auto">
          <a:xfrm>
            <a:off x="268378" y="1192633"/>
            <a:ext cx="2802363" cy="600579"/>
          </a:xfrm>
          <a:prstGeom prst="rect">
            <a:avLst/>
          </a:prstGeom>
          <a:gradFill rotWithShape="1">
            <a:gsLst>
              <a:gs pos="0">
                <a:srgbClr val="CC0000"/>
              </a:gs>
              <a:gs pos="100000">
                <a:srgbClr val="960000"/>
              </a:gs>
            </a:gsLst>
            <a:lin ang="5400000" scaled="1"/>
          </a:gradFill>
          <a:ln>
            <a:noFill/>
          </a:ln>
          <a:effectLst/>
          <a:extLst/>
        </p:spPr>
        <p:txBody>
          <a:bodyPr wrap="none" anchor="ctr"/>
          <a:lstStyle/>
          <a:p>
            <a:pPr algn="ctr"/>
            <a:endParaRPr lang="en-US" b="1" dirty="0">
              <a:solidFill>
                <a:schemeClr val="bg1"/>
              </a:solidFill>
              <a:ea typeface="Gulim" pitchFamily="34" charset="-127"/>
              <a:cs typeface="Arial" pitchFamily="34" charset="0"/>
            </a:endParaRPr>
          </a:p>
        </p:txBody>
      </p:sp>
      <p:sp>
        <p:nvSpPr>
          <p:cNvPr id="11" name="Right Arrow Callout 10"/>
          <p:cNvSpPr/>
          <p:nvPr/>
        </p:nvSpPr>
        <p:spPr>
          <a:xfrm rot="5400000" flipV="1">
            <a:off x="1537884" y="3911726"/>
            <a:ext cx="264151" cy="2790713"/>
          </a:xfrm>
          <a:prstGeom prst="rightArrowCallout">
            <a:avLst>
              <a:gd name="adj1" fmla="val 76832"/>
              <a:gd name="adj2" fmla="val 60992"/>
              <a:gd name="adj3" fmla="val 43687"/>
              <a:gd name="adj4" fmla="val 75000"/>
            </a:avLst>
          </a:prstGeom>
          <a:gradFill flip="none" rotWithShape="1">
            <a:gsLst>
              <a:gs pos="9000">
                <a:schemeClr val="tx2">
                  <a:lumMod val="75000"/>
                  <a:lumOff val="25000"/>
                </a:schemeClr>
              </a:gs>
              <a:gs pos="100000">
                <a:schemeClr val="bg2">
                  <a:lumMod val="50000"/>
                </a:schemeClr>
              </a:gs>
            </a:gsLst>
            <a:lin ang="8100000" scaled="1"/>
            <a:tileRect/>
          </a:gra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5" name="Oval 3"/>
          <p:cNvSpPr>
            <a:spLocks noChangeArrowheads="1"/>
          </p:cNvSpPr>
          <p:nvPr/>
        </p:nvSpPr>
        <p:spPr bwMode="black">
          <a:xfrm>
            <a:off x="-179609" y="5421602"/>
            <a:ext cx="3617676" cy="288390"/>
          </a:xfrm>
          <a:prstGeom prst="ellipse">
            <a:avLst/>
          </a:prstGeom>
          <a:gradFill rotWithShape="1">
            <a:gsLst>
              <a:gs pos="0">
                <a:schemeClr val="tx2">
                  <a:alpha val="23000"/>
                </a:schemeClr>
              </a:gs>
              <a:gs pos="100000">
                <a:srgbClr val="FFFFFF">
                  <a:alpha val="0"/>
                </a:srgbClr>
              </a:gs>
            </a:gsLst>
            <a:path path="shape">
              <a:fillToRect l="50000" t="50000" r="50000" b="50000"/>
            </a:path>
          </a:gradFill>
          <a:ln w="50800">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400" b="0" i="0" u="none" strike="noStrike" kern="0" cap="none" spc="0" normalizeH="0" baseline="0" noProof="0" dirty="0">
              <a:ln>
                <a:noFill/>
              </a:ln>
              <a:solidFill>
                <a:sysClr val="windowText" lastClr="000000"/>
              </a:solidFill>
              <a:effectLst/>
              <a:uLnTx/>
              <a:uFillTx/>
              <a:ea typeface="ＭＳ Ｐゴシック" pitchFamily="34" charset="-128"/>
            </a:endParaRPr>
          </a:p>
        </p:txBody>
      </p:sp>
      <p:sp>
        <p:nvSpPr>
          <p:cNvPr id="159" name="Oval 75"/>
          <p:cNvSpPr>
            <a:spLocks noChangeArrowheads="1"/>
          </p:cNvSpPr>
          <p:nvPr/>
        </p:nvSpPr>
        <p:spPr bwMode="auto">
          <a:xfrm>
            <a:off x="6089206" y="1192633"/>
            <a:ext cx="2802363" cy="600579"/>
          </a:xfrm>
          <a:prstGeom prst="rect">
            <a:avLst/>
          </a:prstGeom>
          <a:gradFill rotWithShape="1">
            <a:gsLst>
              <a:gs pos="0">
                <a:srgbClr val="CC0000"/>
              </a:gs>
              <a:gs pos="100000">
                <a:srgbClr val="960000"/>
              </a:gs>
            </a:gsLst>
            <a:lin ang="5400000" scaled="1"/>
          </a:gradFill>
          <a:ln>
            <a:noFill/>
          </a:ln>
          <a:effectLst/>
          <a:extLst/>
        </p:spPr>
        <p:txBody>
          <a:bodyPr wrap="none" anchor="ctr"/>
          <a:lstStyle/>
          <a:p>
            <a:pPr algn="ctr"/>
            <a:endParaRPr lang="en-US" b="1" dirty="0">
              <a:solidFill>
                <a:schemeClr val="bg1"/>
              </a:solidFill>
              <a:ea typeface="Gulim" pitchFamily="34" charset="-127"/>
              <a:cs typeface="Arial" pitchFamily="34" charset="0"/>
            </a:endParaRPr>
          </a:p>
        </p:txBody>
      </p:sp>
      <p:sp>
        <p:nvSpPr>
          <p:cNvPr id="161" name="Right Arrow Callout 160"/>
          <p:cNvSpPr/>
          <p:nvPr/>
        </p:nvSpPr>
        <p:spPr>
          <a:xfrm rot="5400000" flipV="1">
            <a:off x="7358312" y="3911726"/>
            <a:ext cx="264151" cy="2790713"/>
          </a:xfrm>
          <a:prstGeom prst="rightArrowCallout">
            <a:avLst>
              <a:gd name="adj1" fmla="val 76832"/>
              <a:gd name="adj2" fmla="val 60992"/>
              <a:gd name="adj3" fmla="val 43687"/>
              <a:gd name="adj4" fmla="val 75000"/>
            </a:avLst>
          </a:prstGeom>
          <a:gradFill flip="none" rotWithShape="1">
            <a:gsLst>
              <a:gs pos="9000">
                <a:schemeClr val="tx2">
                  <a:lumMod val="75000"/>
                  <a:lumOff val="25000"/>
                </a:schemeClr>
              </a:gs>
              <a:gs pos="100000">
                <a:schemeClr val="bg2">
                  <a:lumMod val="50000"/>
                </a:schemeClr>
              </a:gs>
            </a:gsLst>
            <a:lin ang="8100000" scaled="1"/>
            <a:tileRect/>
          </a:gra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62" name="Oval 3"/>
          <p:cNvSpPr>
            <a:spLocks noChangeArrowheads="1"/>
          </p:cNvSpPr>
          <p:nvPr/>
        </p:nvSpPr>
        <p:spPr bwMode="black">
          <a:xfrm>
            <a:off x="5681549" y="5421602"/>
            <a:ext cx="3617676" cy="288390"/>
          </a:xfrm>
          <a:prstGeom prst="ellipse">
            <a:avLst/>
          </a:prstGeom>
          <a:gradFill rotWithShape="1">
            <a:gsLst>
              <a:gs pos="0">
                <a:schemeClr val="tx2">
                  <a:alpha val="23000"/>
                </a:schemeClr>
              </a:gs>
              <a:gs pos="100000">
                <a:srgbClr val="FFFFFF">
                  <a:alpha val="0"/>
                </a:srgbClr>
              </a:gs>
            </a:gsLst>
            <a:path path="shape">
              <a:fillToRect l="50000" t="50000" r="50000" b="50000"/>
            </a:path>
          </a:gradFill>
          <a:ln w="50800">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400" b="0" i="0" u="none" strike="noStrike" kern="0" cap="none" spc="0" normalizeH="0" baseline="0" noProof="0" dirty="0">
              <a:ln>
                <a:noFill/>
              </a:ln>
              <a:solidFill>
                <a:sysClr val="windowText" lastClr="000000"/>
              </a:solidFill>
              <a:effectLst/>
              <a:uLnTx/>
              <a:uFillTx/>
              <a:ea typeface="ＭＳ Ｐゴシック" pitchFamily="34" charset="-128"/>
            </a:endParaRPr>
          </a:p>
        </p:txBody>
      </p:sp>
      <p:grpSp>
        <p:nvGrpSpPr>
          <p:cNvPr id="144" name="Group 143"/>
          <p:cNvGrpSpPr/>
          <p:nvPr/>
        </p:nvGrpSpPr>
        <p:grpSpPr>
          <a:xfrm>
            <a:off x="-6350" y="5745834"/>
            <a:ext cx="9150350" cy="731520"/>
            <a:chOff x="-6350" y="5745834"/>
            <a:chExt cx="9150350" cy="731520"/>
          </a:xfrm>
        </p:grpSpPr>
        <p:sp>
          <p:nvSpPr>
            <p:cNvPr id="147" name="Rectangle 132"/>
            <p:cNvSpPr>
              <a:spLocks noChangeArrowheads="1"/>
            </p:cNvSpPr>
            <p:nvPr/>
          </p:nvSpPr>
          <p:spPr bwMode="auto">
            <a:xfrm>
              <a:off x="-6350" y="5745834"/>
              <a:ext cx="9150350" cy="731520"/>
            </a:xfrm>
            <a:prstGeom prst="rect">
              <a:avLst/>
            </a:prstGeom>
            <a:gradFill rotWithShape="1">
              <a:gsLst>
                <a:gs pos="0">
                  <a:srgbClr val="C30202"/>
                </a:gs>
                <a:gs pos="100000">
                  <a:srgbClr val="800000"/>
                </a:gs>
              </a:gsLst>
              <a:lin ang="5400000" scaled="1"/>
            </a:gradFill>
            <a:ln w="9525">
              <a:noFill/>
              <a:round/>
              <a:headEnd/>
              <a:tailEnd/>
            </a:ln>
          </p:spPr>
          <p:txBody>
            <a:bodyPr lIns="82124" tIns="41061" rIns="82124" bIns="41061" anchor="ctr"/>
            <a:lstStyle/>
            <a:p>
              <a:pPr algn="ctr"/>
              <a:endParaRPr lang="en-US" sz="1600" dirty="0">
                <a:solidFill>
                  <a:schemeClr val="bg1"/>
                </a:solidFill>
              </a:endParaRPr>
            </a:p>
          </p:txBody>
        </p:sp>
        <p:sp>
          <p:nvSpPr>
            <p:cNvPr id="148" name="Rectangle 132"/>
            <p:cNvSpPr>
              <a:spLocks noChangeArrowheads="1"/>
            </p:cNvSpPr>
            <p:nvPr/>
          </p:nvSpPr>
          <p:spPr bwMode="auto">
            <a:xfrm>
              <a:off x="0" y="5745834"/>
              <a:ext cx="1652588" cy="731520"/>
            </a:xfrm>
            <a:prstGeom prst="rect">
              <a:avLst/>
            </a:prstGeom>
            <a:gradFill flip="none" rotWithShape="1">
              <a:gsLst>
                <a:gs pos="0">
                  <a:schemeClr val="accent1">
                    <a:lumMod val="50000"/>
                  </a:schemeClr>
                </a:gs>
                <a:gs pos="100000">
                  <a:schemeClr val="accent1">
                    <a:alpha val="0"/>
                  </a:schemeClr>
                </a:gs>
              </a:gsLst>
              <a:lin ang="0" scaled="1"/>
              <a:tileRect/>
            </a:gradFill>
            <a:ln w="9525">
              <a:noFill/>
              <a:round/>
              <a:headEnd/>
              <a:tailEnd/>
            </a:ln>
          </p:spPr>
          <p:txBody>
            <a:bodyPr lIns="82124" tIns="41061" rIns="82124" bIns="41061" anchor="ctr"/>
            <a:lstStyle/>
            <a:p>
              <a:pPr>
                <a:defRPr/>
              </a:pPr>
              <a:endParaRPr lang="en-US">
                <a:solidFill>
                  <a:srgbClr val="5C5C5C"/>
                </a:solidFill>
                <a:ea typeface="+mn-ea"/>
              </a:endParaRPr>
            </a:p>
          </p:txBody>
        </p:sp>
        <p:sp>
          <p:nvSpPr>
            <p:cNvPr id="149" name="Rectangle 132"/>
            <p:cNvSpPr>
              <a:spLocks noChangeArrowheads="1"/>
            </p:cNvSpPr>
            <p:nvPr/>
          </p:nvSpPr>
          <p:spPr bwMode="auto">
            <a:xfrm flipH="1">
              <a:off x="8756292" y="5864129"/>
              <a:ext cx="381357" cy="494930"/>
            </a:xfrm>
            <a:prstGeom prst="homePlate">
              <a:avLst>
                <a:gd name="adj" fmla="val 50000"/>
              </a:avLst>
            </a:prstGeom>
            <a:gradFill rotWithShape="1">
              <a:gsLst>
                <a:gs pos="0">
                  <a:srgbClr val="C30202"/>
                </a:gs>
                <a:gs pos="100000">
                  <a:srgbClr val="800000"/>
                </a:gs>
              </a:gsLst>
              <a:lin ang="5400000" scaled="1"/>
            </a:gradFill>
            <a:ln w="9525">
              <a:noFill/>
              <a:round/>
              <a:headEnd/>
              <a:tailEnd/>
            </a:ln>
          </p:spPr>
          <p:txBody>
            <a:bodyPr lIns="82124" tIns="41061" rIns="82124" bIns="41061" anchor="ctr"/>
            <a:lstStyle/>
            <a:p>
              <a:endParaRPr lang="en-US">
                <a:solidFill>
                  <a:srgbClr val="5C5C5C"/>
                </a:solidFill>
              </a:endParaRPr>
            </a:p>
          </p:txBody>
        </p:sp>
        <p:sp>
          <p:nvSpPr>
            <p:cNvPr id="150" name="Rectangle 132"/>
            <p:cNvSpPr>
              <a:spLocks noChangeArrowheads="1"/>
            </p:cNvSpPr>
            <p:nvPr/>
          </p:nvSpPr>
          <p:spPr bwMode="auto">
            <a:xfrm flipH="1">
              <a:off x="7485063" y="5745834"/>
              <a:ext cx="1652587" cy="731520"/>
            </a:xfrm>
            <a:prstGeom prst="rect">
              <a:avLst/>
            </a:prstGeom>
            <a:gradFill flip="none" rotWithShape="1">
              <a:gsLst>
                <a:gs pos="0">
                  <a:schemeClr val="accent1">
                    <a:lumMod val="50000"/>
                  </a:schemeClr>
                </a:gs>
                <a:gs pos="100000">
                  <a:schemeClr val="accent1">
                    <a:alpha val="0"/>
                  </a:schemeClr>
                </a:gs>
              </a:gsLst>
              <a:lin ang="0" scaled="1"/>
              <a:tileRect/>
            </a:gradFill>
            <a:ln w="9525">
              <a:noFill/>
              <a:round/>
              <a:headEnd/>
              <a:tailEnd/>
            </a:ln>
          </p:spPr>
          <p:txBody>
            <a:bodyPr lIns="82124" tIns="41061" rIns="82124" bIns="41061" anchor="ctr"/>
            <a:lstStyle/>
            <a:p>
              <a:pPr>
                <a:defRPr/>
              </a:pPr>
              <a:endParaRPr lang="en-US">
                <a:solidFill>
                  <a:srgbClr val="5C5C5C"/>
                </a:solidFill>
                <a:ea typeface="+mn-ea"/>
              </a:endParaRPr>
            </a:p>
          </p:txBody>
        </p:sp>
        <p:grpSp>
          <p:nvGrpSpPr>
            <p:cNvPr id="151" name="Group 23"/>
            <p:cNvGrpSpPr>
              <a:grpSpLocks/>
            </p:cNvGrpSpPr>
            <p:nvPr/>
          </p:nvGrpSpPr>
          <p:grpSpPr bwMode="auto">
            <a:xfrm>
              <a:off x="-6349" y="5835476"/>
              <a:ext cx="9143998" cy="552237"/>
              <a:chOff x="1" y="5381923"/>
              <a:chExt cx="9143999" cy="850642"/>
            </a:xfrm>
          </p:grpSpPr>
          <p:sp>
            <p:nvSpPr>
              <p:cNvPr id="153" name="Rectangle 132"/>
              <p:cNvSpPr>
                <a:spLocks noChangeArrowheads="1"/>
              </p:cNvSpPr>
              <p:nvPr/>
            </p:nvSpPr>
            <p:spPr bwMode="auto">
              <a:xfrm>
                <a:off x="1" y="5381923"/>
                <a:ext cx="616284" cy="850642"/>
              </a:xfrm>
              <a:prstGeom prst="homePlate">
                <a:avLst>
                  <a:gd name="adj" fmla="val 37250"/>
                </a:avLst>
              </a:prstGeom>
              <a:gradFill rotWithShape="1">
                <a:gsLst>
                  <a:gs pos="0">
                    <a:srgbClr val="C30202"/>
                  </a:gs>
                  <a:gs pos="100000">
                    <a:srgbClr val="800000"/>
                  </a:gs>
                </a:gsLst>
                <a:lin ang="5400000" scaled="1"/>
              </a:gradFill>
              <a:ln w="9525">
                <a:noFill/>
                <a:round/>
                <a:headEnd/>
                <a:tailEnd/>
              </a:ln>
            </p:spPr>
            <p:txBody>
              <a:bodyPr lIns="82124" tIns="41061" rIns="82124" bIns="41061" anchor="ctr"/>
              <a:lstStyle/>
              <a:p>
                <a:endParaRPr lang="en-US">
                  <a:solidFill>
                    <a:srgbClr val="5C5C5C"/>
                  </a:solidFill>
                </a:endParaRPr>
              </a:p>
            </p:txBody>
          </p:sp>
          <p:sp>
            <p:nvSpPr>
              <p:cNvPr id="154" name="Rectangle 132"/>
              <p:cNvSpPr>
                <a:spLocks noChangeArrowheads="1"/>
              </p:cNvSpPr>
              <p:nvPr/>
            </p:nvSpPr>
            <p:spPr bwMode="auto">
              <a:xfrm flipH="1">
                <a:off x="8527716" y="5381923"/>
                <a:ext cx="616284" cy="850642"/>
              </a:xfrm>
              <a:prstGeom prst="homePlate">
                <a:avLst>
                  <a:gd name="adj" fmla="val 37250"/>
                </a:avLst>
              </a:prstGeom>
              <a:gradFill rotWithShape="1">
                <a:gsLst>
                  <a:gs pos="0">
                    <a:srgbClr val="C30202"/>
                  </a:gs>
                  <a:gs pos="100000">
                    <a:srgbClr val="800000"/>
                  </a:gs>
                </a:gsLst>
                <a:lin ang="5400000" scaled="1"/>
              </a:gradFill>
              <a:ln w="9525">
                <a:noFill/>
                <a:round/>
                <a:headEnd/>
                <a:tailEnd/>
              </a:ln>
            </p:spPr>
            <p:txBody>
              <a:bodyPr lIns="82124" tIns="41061" rIns="82124" bIns="41061" anchor="ctr"/>
              <a:lstStyle/>
              <a:p>
                <a:endParaRPr lang="en-US">
                  <a:solidFill>
                    <a:srgbClr val="5C5C5C"/>
                  </a:solidFill>
                </a:endParaRPr>
              </a:p>
            </p:txBody>
          </p:sp>
        </p:grpSp>
        <p:sp>
          <p:nvSpPr>
            <p:cNvPr id="152" name="Rectangle 151"/>
            <p:cNvSpPr/>
            <p:nvPr/>
          </p:nvSpPr>
          <p:spPr>
            <a:xfrm>
              <a:off x="387708" y="5788429"/>
              <a:ext cx="8368584" cy="646331"/>
            </a:xfrm>
            <a:prstGeom prst="rect">
              <a:avLst/>
            </a:prstGeom>
          </p:spPr>
          <p:txBody>
            <a:bodyPr wrap="square" anchor="ctr">
              <a:spAutoFit/>
            </a:bodyPr>
            <a:lstStyle/>
            <a:p>
              <a:pPr algn="ctr"/>
              <a:r>
                <a:rPr lang="en-US" dirty="0" smtClean="0">
                  <a:solidFill>
                    <a:schemeClr val="bg1"/>
                  </a:solidFill>
                </a:rPr>
                <a:t>“Best In Class” Solutions That Enable You to Deliver</a:t>
              </a:r>
              <a:br>
                <a:rPr lang="en-US" dirty="0" smtClean="0">
                  <a:solidFill>
                    <a:schemeClr val="bg1"/>
                  </a:solidFill>
                </a:rPr>
              </a:br>
              <a:r>
                <a:rPr lang="en-US" dirty="0" smtClean="0">
                  <a:solidFill>
                    <a:schemeClr val="bg1"/>
                  </a:solidFill>
                </a:rPr>
                <a:t>a Superior Customer Experience at the Lowest Cost</a:t>
              </a:r>
              <a:endParaRPr lang="en-US" dirty="0">
                <a:solidFill>
                  <a:schemeClr val="bg1"/>
                </a:solidFill>
              </a:endParaRPr>
            </a:p>
          </p:txBody>
        </p:sp>
      </p:grpSp>
      <p:sp>
        <p:nvSpPr>
          <p:cNvPr id="2" name="Title 1"/>
          <p:cNvSpPr>
            <a:spLocks noGrp="1"/>
          </p:cNvSpPr>
          <p:nvPr>
            <p:ph type="title"/>
          </p:nvPr>
        </p:nvSpPr>
        <p:spPr/>
        <p:txBody>
          <a:bodyPr anchor="ctr"/>
          <a:lstStyle/>
          <a:p>
            <a:pPr>
              <a:lnSpc>
                <a:spcPct val="100000"/>
              </a:lnSpc>
            </a:pPr>
            <a:r>
              <a:rPr lang="en-US" dirty="0"/>
              <a:t>Why Avaya Outbound? </a:t>
            </a:r>
            <a:endParaRPr lang="en-US" sz="2400" dirty="0">
              <a:solidFill>
                <a:srgbClr val="CC0000"/>
              </a:solidFill>
            </a:endParaRPr>
          </a:p>
        </p:txBody>
      </p:sp>
      <p:sp>
        <p:nvSpPr>
          <p:cNvPr id="30" name="Rectangle 29"/>
          <p:cNvSpPr/>
          <p:nvPr/>
        </p:nvSpPr>
        <p:spPr>
          <a:xfrm>
            <a:off x="3235821" y="2470583"/>
            <a:ext cx="2731536" cy="2324185"/>
          </a:xfrm>
          <a:prstGeom prst="rect">
            <a:avLst/>
          </a:prstGeom>
        </p:spPr>
        <p:txBody>
          <a:bodyPr vert="horz" lIns="45720" tIns="45720" rIns="45720" bIns="45720" rtlCol="0" anchor="t" anchorCtr="1">
            <a:noAutofit/>
          </a:bodyPr>
          <a:lstStyle/>
          <a:p>
            <a:pPr marL="0" lvl="2" algn="ctr" fontAlgn="t">
              <a:spcBef>
                <a:spcPts val="600"/>
              </a:spcBef>
              <a:buClr>
                <a:schemeClr val="accent1"/>
              </a:buClr>
            </a:pPr>
            <a:r>
              <a:rPr lang="en-US" b="1" dirty="0">
                <a:solidFill>
                  <a:srgbClr val="CC0000"/>
                </a:solidFill>
              </a:rPr>
              <a:t>A solution that addresses your needs</a:t>
            </a:r>
          </a:p>
          <a:p>
            <a:pPr marL="231775" lvl="2" indent="-231775" fontAlgn="t">
              <a:lnSpc>
                <a:spcPts val="1800"/>
              </a:lnSpc>
              <a:spcBef>
                <a:spcPts val="400"/>
              </a:spcBef>
              <a:buClr>
                <a:schemeClr val="accent1"/>
              </a:buClr>
              <a:buFont typeface="Webdings" pitchFamily="18" charset="2"/>
              <a:buChar char="4"/>
            </a:pPr>
            <a:r>
              <a:rPr lang="en-US" sz="1600" dirty="0">
                <a:solidFill>
                  <a:schemeClr val="tx2">
                    <a:lumMod val="95000"/>
                    <a:lumOff val="5000"/>
                  </a:schemeClr>
                </a:solidFill>
              </a:rPr>
              <a:t>15th generation solution driven by our customers</a:t>
            </a:r>
          </a:p>
          <a:p>
            <a:pPr marL="231775" lvl="2" indent="-231775" fontAlgn="t">
              <a:lnSpc>
                <a:spcPts val="1800"/>
              </a:lnSpc>
              <a:spcBef>
                <a:spcPts val="400"/>
              </a:spcBef>
              <a:buClr>
                <a:schemeClr val="accent1"/>
              </a:buClr>
              <a:buFont typeface="Webdings" pitchFamily="18" charset="2"/>
              <a:buChar char="4"/>
            </a:pPr>
            <a:r>
              <a:rPr lang="en-US" sz="1600" dirty="0">
                <a:solidFill>
                  <a:schemeClr val="tx2">
                    <a:lumMod val="95000"/>
                    <a:lumOff val="5000"/>
                  </a:schemeClr>
                </a:solidFill>
              </a:rPr>
              <a:t>Industry leading call detection and predictive </a:t>
            </a:r>
            <a:r>
              <a:rPr lang="en-US" sz="1600" dirty="0" smtClean="0">
                <a:solidFill>
                  <a:schemeClr val="tx2">
                    <a:lumMod val="95000"/>
                    <a:lumOff val="5000"/>
                  </a:schemeClr>
                </a:solidFill>
              </a:rPr>
              <a:t>dialing fully integrated with outbound notification</a:t>
            </a:r>
            <a:endParaRPr lang="en-US" sz="1600" dirty="0">
              <a:solidFill>
                <a:schemeClr val="tx2">
                  <a:lumMod val="95000"/>
                  <a:lumOff val="5000"/>
                </a:schemeClr>
              </a:solidFill>
            </a:endParaRPr>
          </a:p>
          <a:p>
            <a:pPr marL="231775" lvl="2" indent="-231775" fontAlgn="t">
              <a:lnSpc>
                <a:spcPts val="1800"/>
              </a:lnSpc>
              <a:spcBef>
                <a:spcPts val="400"/>
              </a:spcBef>
              <a:buClr>
                <a:schemeClr val="accent1"/>
              </a:buClr>
              <a:buFont typeface="Webdings" pitchFamily="18" charset="2"/>
              <a:buChar char="4"/>
            </a:pPr>
            <a:r>
              <a:rPr lang="en-US" sz="1600" dirty="0">
                <a:solidFill>
                  <a:schemeClr val="tx2">
                    <a:lumMod val="95000"/>
                    <a:lumOff val="5000"/>
                  </a:schemeClr>
                </a:solidFill>
              </a:rPr>
              <a:t>Relentless focus on agent </a:t>
            </a:r>
            <a:r>
              <a:rPr lang="en-US" sz="1600" dirty="0" smtClean="0">
                <a:solidFill>
                  <a:schemeClr val="tx2">
                    <a:lumMod val="95000"/>
                    <a:lumOff val="5000"/>
                  </a:schemeClr>
                </a:solidFill>
              </a:rPr>
              <a:t>productivity</a:t>
            </a:r>
            <a:endParaRPr lang="en-US" sz="1600" dirty="0">
              <a:solidFill>
                <a:schemeClr val="tx2">
                  <a:lumMod val="95000"/>
                  <a:lumOff val="5000"/>
                </a:schemeClr>
              </a:solidFill>
            </a:endParaRPr>
          </a:p>
        </p:txBody>
      </p:sp>
      <p:sp>
        <p:nvSpPr>
          <p:cNvPr id="31" name="Rectangle 30"/>
          <p:cNvSpPr/>
          <p:nvPr/>
        </p:nvSpPr>
        <p:spPr>
          <a:xfrm>
            <a:off x="6141427" y="2470583"/>
            <a:ext cx="2599206" cy="1955696"/>
          </a:xfrm>
          <a:prstGeom prst="rect">
            <a:avLst/>
          </a:prstGeom>
        </p:spPr>
        <p:txBody>
          <a:bodyPr vert="horz" lIns="0" tIns="45720" rIns="0" bIns="45720" rtlCol="0" anchor="t" anchorCtr="1">
            <a:noAutofit/>
          </a:bodyPr>
          <a:lstStyle/>
          <a:p>
            <a:pPr marL="0" lvl="2" algn="ctr" fontAlgn="t">
              <a:spcBef>
                <a:spcPts val="600"/>
              </a:spcBef>
              <a:buClr>
                <a:schemeClr val="accent1"/>
              </a:buClr>
            </a:pPr>
            <a:r>
              <a:rPr lang="en-US" b="1" dirty="0">
                <a:solidFill>
                  <a:srgbClr val="CC0000"/>
                </a:solidFill>
              </a:rPr>
              <a:t>A leader in contact centers and outbound</a:t>
            </a:r>
          </a:p>
          <a:p>
            <a:pPr marL="231775" lvl="2" indent="-231775" fontAlgn="t">
              <a:spcBef>
                <a:spcPts val="600"/>
              </a:spcBef>
              <a:buClr>
                <a:schemeClr val="accent1"/>
              </a:buClr>
              <a:buFont typeface="Webdings" pitchFamily="18" charset="2"/>
              <a:buChar char="4"/>
            </a:pPr>
            <a:r>
              <a:rPr lang="en-US" sz="1600" dirty="0">
                <a:solidFill>
                  <a:schemeClr val="tx2">
                    <a:lumMod val="95000"/>
                    <a:lumOff val="5000"/>
                  </a:schemeClr>
                </a:solidFill>
              </a:rPr>
              <a:t>Recognized global leader by industry </a:t>
            </a:r>
            <a:r>
              <a:rPr lang="en-US" sz="1600" dirty="0" smtClean="0">
                <a:solidFill>
                  <a:schemeClr val="tx2">
                    <a:lumMod val="95000"/>
                    <a:lumOff val="5000"/>
                  </a:schemeClr>
                </a:solidFill>
              </a:rPr>
              <a:t>experts</a:t>
            </a:r>
            <a:endParaRPr lang="en-US" sz="1600" dirty="0">
              <a:solidFill>
                <a:schemeClr val="tx2">
                  <a:lumMod val="95000"/>
                  <a:lumOff val="5000"/>
                </a:schemeClr>
              </a:solidFill>
            </a:endParaRPr>
          </a:p>
          <a:p>
            <a:pPr marL="231775" lvl="2" indent="-231775" fontAlgn="t">
              <a:spcBef>
                <a:spcPts val="600"/>
              </a:spcBef>
              <a:buClr>
                <a:schemeClr val="accent1"/>
              </a:buClr>
              <a:buFont typeface="Webdings" pitchFamily="18" charset="2"/>
              <a:buChar char="4"/>
            </a:pPr>
            <a:r>
              <a:rPr lang="en-US" sz="1600" dirty="0" smtClean="0">
                <a:solidFill>
                  <a:schemeClr val="tx2">
                    <a:lumMod val="95000"/>
                    <a:lumOff val="5000"/>
                  </a:schemeClr>
                </a:solidFill>
              </a:rPr>
              <a:t>End-to-end provider of UC, Contact Center &amp; Outbound solutions</a:t>
            </a:r>
            <a:endParaRPr lang="en-US" sz="1600" dirty="0">
              <a:solidFill>
                <a:schemeClr val="tx2">
                  <a:lumMod val="95000"/>
                  <a:lumOff val="5000"/>
                </a:schemeClr>
              </a:solidFill>
            </a:endParaRPr>
          </a:p>
          <a:p>
            <a:pPr marL="231775" lvl="2" indent="-231775" fontAlgn="t">
              <a:spcBef>
                <a:spcPts val="600"/>
              </a:spcBef>
              <a:buClr>
                <a:schemeClr val="accent1"/>
              </a:buClr>
              <a:buFont typeface="Webdings" pitchFamily="18" charset="2"/>
              <a:buChar char="4"/>
            </a:pPr>
            <a:r>
              <a:rPr lang="en-US" sz="1600" dirty="0">
                <a:solidFill>
                  <a:schemeClr val="tx2">
                    <a:lumMod val="95000"/>
                    <a:lumOff val="5000"/>
                  </a:schemeClr>
                </a:solidFill>
              </a:rPr>
              <a:t>Over 2,000 systems installed worldwide</a:t>
            </a:r>
          </a:p>
        </p:txBody>
      </p:sp>
      <p:sp>
        <p:nvSpPr>
          <p:cNvPr id="46" name="TextBox 45"/>
          <p:cNvSpPr txBox="1"/>
          <p:nvPr/>
        </p:nvSpPr>
        <p:spPr>
          <a:xfrm>
            <a:off x="3266973" y="1815907"/>
            <a:ext cx="2604245" cy="656590"/>
          </a:xfrm>
          <a:prstGeom prst="rect">
            <a:avLst/>
          </a:prstGeom>
          <a:noFill/>
        </p:spPr>
        <p:txBody>
          <a:bodyPr wrap="square" rtlCol="0" anchor="ctr" anchorCtr="1">
            <a:spAutoFit/>
          </a:bodyPr>
          <a:lstStyle/>
          <a:p>
            <a:pPr lvl="0" algn="ctr">
              <a:lnSpc>
                <a:spcPts val="2200"/>
              </a:lnSpc>
            </a:pPr>
            <a:r>
              <a:rPr lang="en-US" sz="2000" b="1" dirty="0"/>
              <a:t>Best in Class Platform</a:t>
            </a:r>
          </a:p>
        </p:txBody>
      </p:sp>
      <p:sp>
        <p:nvSpPr>
          <p:cNvPr id="47" name="TextBox 46"/>
          <p:cNvSpPr txBox="1"/>
          <p:nvPr/>
        </p:nvSpPr>
        <p:spPr>
          <a:xfrm>
            <a:off x="6178005" y="1815907"/>
            <a:ext cx="2599204" cy="656590"/>
          </a:xfrm>
          <a:prstGeom prst="rect">
            <a:avLst/>
          </a:prstGeom>
          <a:noFill/>
        </p:spPr>
        <p:txBody>
          <a:bodyPr wrap="square" rtlCol="0" anchor="ctr" anchorCtr="1">
            <a:spAutoFit/>
          </a:bodyPr>
          <a:lstStyle/>
          <a:p>
            <a:pPr lvl="0" algn="ctr">
              <a:lnSpc>
                <a:spcPts val="2200"/>
              </a:lnSpc>
            </a:pPr>
            <a:r>
              <a:rPr lang="en-US" sz="2000" b="1" dirty="0"/>
              <a:t>Market</a:t>
            </a:r>
            <a:br>
              <a:rPr lang="en-US" sz="2000" b="1" dirty="0"/>
            </a:br>
            <a:r>
              <a:rPr lang="en-US" sz="2000" b="1" dirty="0"/>
              <a:t>Leadership</a:t>
            </a:r>
          </a:p>
        </p:txBody>
      </p:sp>
      <p:sp>
        <p:nvSpPr>
          <p:cNvPr id="49" name="Rectangle 48"/>
          <p:cNvSpPr/>
          <p:nvPr/>
        </p:nvSpPr>
        <p:spPr>
          <a:xfrm>
            <a:off x="364152" y="2470583"/>
            <a:ext cx="2599206" cy="2567173"/>
          </a:xfrm>
          <a:prstGeom prst="rect">
            <a:avLst/>
          </a:prstGeom>
        </p:spPr>
        <p:txBody>
          <a:bodyPr vert="horz" lIns="45720" tIns="45720" rIns="45720" bIns="45720" rtlCol="0" anchor="t" anchorCtr="1">
            <a:noAutofit/>
          </a:bodyPr>
          <a:lstStyle/>
          <a:p>
            <a:pPr marL="0" lvl="2" algn="ctr" fontAlgn="t">
              <a:spcBef>
                <a:spcPts val="600"/>
              </a:spcBef>
              <a:buClr>
                <a:schemeClr val="accent1"/>
              </a:buClr>
            </a:pPr>
            <a:r>
              <a:rPr lang="en-US" b="1" dirty="0">
                <a:solidFill>
                  <a:srgbClr val="CC0000"/>
                </a:solidFill>
              </a:rPr>
              <a:t>Proven reliability and award winning service</a:t>
            </a:r>
          </a:p>
          <a:p>
            <a:pPr marL="231775" lvl="2" indent="-231775" fontAlgn="t">
              <a:spcBef>
                <a:spcPts val="600"/>
              </a:spcBef>
              <a:buClr>
                <a:schemeClr val="accent1"/>
              </a:buClr>
              <a:buFont typeface="Webdings" pitchFamily="18" charset="2"/>
              <a:buChar char="4"/>
            </a:pPr>
            <a:r>
              <a:rPr lang="en-US" sz="1600" dirty="0">
                <a:solidFill>
                  <a:schemeClr val="tx2">
                    <a:lumMod val="95000"/>
                    <a:lumOff val="5000"/>
                  </a:schemeClr>
                </a:solidFill>
              </a:rPr>
              <a:t>99.9+% documented uptime over 8+ years</a:t>
            </a:r>
          </a:p>
          <a:p>
            <a:pPr marL="231775" lvl="2" indent="-231775" fontAlgn="t">
              <a:spcBef>
                <a:spcPts val="600"/>
              </a:spcBef>
              <a:buClr>
                <a:schemeClr val="accent1"/>
              </a:buClr>
              <a:buFont typeface="Webdings" pitchFamily="18" charset="2"/>
              <a:buChar char="4"/>
            </a:pPr>
            <a:r>
              <a:rPr lang="en-US" sz="1600" dirty="0">
                <a:solidFill>
                  <a:schemeClr val="tx2">
                    <a:lumMod val="95000"/>
                    <a:lumOff val="5000"/>
                  </a:schemeClr>
                </a:solidFill>
              </a:rPr>
              <a:t>Global presence in over 90 countries</a:t>
            </a:r>
          </a:p>
        </p:txBody>
      </p:sp>
      <p:sp>
        <p:nvSpPr>
          <p:cNvPr id="50" name="TextBox 49"/>
          <p:cNvSpPr txBox="1"/>
          <p:nvPr/>
        </p:nvSpPr>
        <p:spPr>
          <a:xfrm>
            <a:off x="364154" y="1815907"/>
            <a:ext cx="2599204" cy="656590"/>
          </a:xfrm>
          <a:prstGeom prst="rect">
            <a:avLst/>
          </a:prstGeom>
          <a:noFill/>
        </p:spPr>
        <p:txBody>
          <a:bodyPr wrap="square" rtlCol="0" anchor="ctr" anchorCtr="1">
            <a:spAutoFit/>
          </a:bodyPr>
          <a:lstStyle/>
          <a:p>
            <a:pPr lvl="0" algn="ctr">
              <a:lnSpc>
                <a:spcPts val="2200"/>
              </a:lnSpc>
              <a:spcBef>
                <a:spcPts val="1200"/>
              </a:spcBef>
            </a:pPr>
            <a:r>
              <a:rPr lang="en-US" sz="2000" b="1" dirty="0"/>
              <a:t>Service</a:t>
            </a:r>
            <a:br>
              <a:rPr lang="en-US" sz="2000" b="1" dirty="0"/>
            </a:br>
            <a:r>
              <a:rPr lang="en-US" sz="2000" b="1" dirty="0"/>
              <a:t>and Support</a:t>
            </a:r>
          </a:p>
        </p:txBody>
      </p:sp>
      <p:sp>
        <p:nvSpPr>
          <p:cNvPr id="41" name="Freeform 13"/>
          <p:cNvSpPr>
            <a:spLocks noEditPoints="1"/>
          </p:cNvSpPr>
          <p:nvPr/>
        </p:nvSpPr>
        <p:spPr bwMode="auto">
          <a:xfrm>
            <a:off x="1443487" y="1285443"/>
            <a:ext cx="415822" cy="414958"/>
          </a:xfrm>
          <a:custGeom>
            <a:avLst/>
            <a:gdLst>
              <a:gd name="T0" fmla="*/ 288 w 489"/>
              <a:gd name="T1" fmla="*/ 293 h 488"/>
              <a:gd name="T2" fmla="*/ 350 w 489"/>
              <a:gd name="T3" fmla="*/ 218 h 488"/>
              <a:gd name="T4" fmla="*/ 489 w 489"/>
              <a:gd name="T5" fmla="*/ 37 h 488"/>
              <a:gd name="T6" fmla="*/ 460 w 489"/>
              <a:gd name="T7" fmla="*/ 6 h 488"/>
              <a:gd name="T8" fmla="*/ 400 w 489"/>
              <a:gd name="T9" fmla="*/ 20 h 488"/>
              <a:gd name="T10" fmla="*/ 394 w 489"/>
              <a:gd name="T11" fmla="*/ 20 h 488"/>
              <a:gd name="T12" fmla="*/ 394 w 489"/>
              <a:gd name="T13" fmla="*/ 11 h 488"/>
              <a:gd name="T14" fmla="*/ 244 w 489"/>
              <a:gd name="T15" fmla="*/ 0 h 488"/>
              <a:gd name="T16" fmla="*/ 94 w 489"/>
              <a:gd name="T17" fmla="*/ 11 h 488"/>
              <a:gd name="T18" fmla="*/ 94 w 489"/>
              <a:gd name="T19" fmla="*/ 20 h 488"/>
              <a:gd name="T20" fmla="*/ 89 w 489"/>
              <a:gd name="T21" fmla="*/ 20 h 488"/>
              <a:gd name="T22" fmla="*/ 29 w 489"/>
              <a:gd name="T23" fmla="*/ 6 h 488"/>
              <a:gd name="T24" fmla="*/ 0 w 489"/>
              <a:gd name="T25" fmla="*/ 37 h 488"/>
              <a:gd name="T26" fmla="*/ 138 w 489"/>
              <a:gd name="T27" fmla="*/ 218 h 488"/>
              <a:gd name="T28" fmla="*/ 200 w 489"/>
              <a:gd name="T29" fmla="*/ 293 h 488"/>
              <a:gd name="T30" fmla="*/ 215 w 489"/>
              <a:gd name="T31" fmla="*/ 305 h 488"/>
              <a:gd name="T32" fmla="*/ 203 w 489"/>
              <a:gd name="T33" fmla="*/ 337 h 488"/>
              <a:gd name="T34" fmla="*/ 219 w 489"/>
              <a:gd name="T35" fmla="*/ 368 h 488"/>
              <a:gd name="T36" fmla="*/ 219 w 489"/>
              <a:gd name="T37" fmla="*/ 392 h 488"/>
              <a:gd name="T38" fmla="*/ 169 w 489"/>
              <a:gd name="T39" fmla="*/ 419 h 488"/>
              <a:gd name="T40" fmla="*/ 129 w 489"/>
              <a:gd name="T41" fmla="*/ 474 h 488"/>
              <a:gd name="T42" fmla="*/ 244 w 489"/>
              <a:gd name="T43" fmla="*/ 488 h 488"/>
              <a:gd name="T44" fmla="*/ 360 w 489"/>
              <a:gd name="T45" fmla="*/ 474 h 488"/>
              <a:gd name="T46" fmla="*/ 319 w 489"/>
              <a:gd name="T47" fmla="*/ 419 h 488"/>
              <a:gd name="T48" fmla="*/ 270 w 489"/>
              <a:gd name="T49" fmla="*/ 392 h 488"/>
              <a:gd name="T50" fmla="*/ 270 w 489"/>
              <a:gd name="T51" fmla="*/ 368 h 488"/>
              <a:gd name="T52" fmla="*/ 286 w 489"/>
              <a:gd name="T53" fmla="*/ 337 h 488"/>
              <a:gd name="T54" fmla="*/ 273 w 489"/>
              <a:gd name="T55" fmla="*/ 305 h 488"/>
              <a:gd name="T56" fmla="*/ 288 w 489"/>
              <a:gd name="T57" fmla="*/ 293 h 488"/>
              <a:gd name="T58" fmla="*/ 390 w 489"/>
              <a:gd name="T59" fmla="*/ 78 h 488"/>
              <a:gd name="T60" fmla="*/ 429 w 489"/>
              <a:gd name="T61" fmla="*/ 55 h 488"/>
              <a:gd name="T62" fmla="*/ 424 w 489"/>
              <a:gd name="T63" fmla="*/ 40 h 488"/>
              <a:gd name="T64" fmla="*/ 458 w 489"/>
              <a:gd name="T65" fmla="*/ 32 h 488"/>
              <a:gd name="T66" fmla="*/ 457 w 489"/>
              <a:gd name="T67" fmla="*/ 79 h 488"/>
              <a:gd name="T68" fmla="*/ 364 w 489"/>
              <a:gd name="T69" fmla="*/ 188 h 488"/>
              <a:gd name="T70" fmla="*/ 390 w 489"/>
              <a:gd name="T71" fmla="*/ 78 h 488"/>
              <a:gd name="T72" fmla="*/ 31 w 489"/>
              <a:gd name="T73" fmla="*/ 79 h 488"/>
              <a:gd name="T74" fmla="*/ 31 w 489"/>
              <a:gd name="T75" fmla="*/ 32 h 488"/>
              <a:gd name="T76" fmla="*/ 64 w 489"/>
              <a:gd name="T77" fmla="*/ 40 h 488"/>
              <a:gd name="T78" fmla="*/ 59 w 489"/>
              <a:gd name="T79" fmla="*/ 55 h 488"/>
              <a:gd name="T80" fmla="*/ 99 w 489"/>
              <a:gd name="T81" fmla="*/ 78 h 488"/>
              <a:gd name="T82" fmla="*/ 125 w 489"/>
              <a:gd name="T83" fmla="*/ 188 h 488"/>
              <a:gd name="T84" fmla="*/ 31 w 489"/>
              <a:gd name="T85" fmla="*/ 79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9" h="488">
                <a:moveTo>
                  <a:pt x="288" y="293"/>
                </a:moveTo>
                <a:cubicBezTo>
                  <a:pt x="315" y="274"/>
                  <a:pt x="335" y="247"/>
                  <a:pt x="350" y="218"/>
                </a:cubicBezTo>
                <a:cubicBezTo>
                  <a:pt x="489" y="121"/>
                  <a:pt x="489" y="63"/>
                  <a:pt x="489" y="37"/>
                </a:cubicBezTo>
                <a:cubicBezTo>
                  <a:pt x="489" y="10"/>
                  <a:pt x="460" y="6"/>
                  <a:pt x="460" y="6"/>
                </a:cubicBezTo>
                <a:cubicBezTo>
                  <a:pt x="412" y="6"/>
                  <a:pt x="400" y="20"/>
                  <a:pt x="400" y="20"/>
                </a:cubicBezTo>
                <a:cubicBezTo>
                  <a:pt x="394" y="20"/>
                  <a:pt x="394" y="20"/>
                  <a:pt x="394" y="20"/>
                </a:cubicBezTo>
                <a:cubicBezTo>
                  <a:pt x="394" y="14"/>
                  <a:pt x="394" y="11"/>
                  <a:pt x="394" y="11"/>
                </a:cubicBezTo>
                <a:cubicBezTo>
                  <a:pt x="357" y="1"/>
                  <a:pt x="244" y="0"/>
                  <a:pt x="244" y="0"/>
                </a:cubicBezTo>
                <a:cubicBezTo>
                  <a:pt x="244" y="0"/>
                  <a:pt x="131" y="1"/>
                  <a:pt x="94" y="11"/>
                </a:cubicBezTo>
                <a:cubicBezTo>
                  <a:pt x="94" y="11"/>
                  <a:pt x="94" y="14"/>
                  <a:pt x="94" y="20"/>
                </a:cubicBezTo>
                <a:cubicBezTo>
                  <a:pt x="89" y="20"/>
                  <a:pt x="89" y="20"/>
                  <a:pt x="89" y="20"/>
                </a:cubicBezTo>
                <a:cubicBezTo>
                  <a:pt x="89" y="20"/>
                  <a:pt x="77" y="6"/>
                  <a:pt x="29" y="6"/>
                </a:cubicBezTo>
                <a:cubicBezTo>
                  <a:pt x="29" y="6"/>
                  <a:pt x="0" y="10"/>
                  <a:pt x="0" y="37"/>
                </a:cubicBezTo>
                <a:cubicBezTo>
                  <a:pt x="0" y="63"/>
                  <a:pt x="0" y="121"/>
                  <a:pt x="138" y="218"/>
                </a:cubicBezTo>
                <a:cubicBezTo>
                  <a:pt x="153" y="247"/>
                  <a:pt x="173" y="274"/>
                  <a:pt x="200" y="293"/>
                </a:cubicBezTo>
                <a:cubicBezTo>
                  <a:pt x="200" y="293"/>
                  <a:pt x="215" y="296"/>
                  <a:pt x="215" y="305"/>
                </a:cubicBezTo>
                <a:cubicBezTo>
                  <a:pt x="215" y="305"/>
                  <a:pt x="203" y="316"/>
                  <a:pt x="203" y="337"/>
                </a:cubicBezTo>
                <a:cubicBezTo>
                  <a:pt x="203" y="358"/>
                  <a:pt x="215" y="364"/>
                  <a:pt x="219" y="368"/>
                </a:cubicBezTo>
                <a:cubicBezTo>
                  <a:pt x="219" y="392"/>
                  <a:pt x="219" y="392"/>
                  <a:pt x="219" y="392"/>
                </a:cubicBezTo>
                <a:cubicBezTo>
                  <a:pt x="219" y="392"/>
                  <a:pt x="211" y="408"/>
                  <a:pt x="169" y="419"/>
                </a:cubicBezTo>
                <a:cubicBezTo>
                  <a:pt x="169" y="419"/>
                  <a:pt x="107" y="449"/>
                  <a:pt x="129" y="474"/>
                </a:cubicBezTo>
                <a:cubicBezTo>
                  <a:pt x="129" y="474"/>
                  <a:pt x="155" y="488"/>
                  <a:pt x="244" y="488"/>
                </a:cubicBezTo>
                <a:cubicBezTo>
                  <a:pt x="333" y="488"/>
                  <a:pt x="360" y="474"/>
                  <a:pt x="360" y="474"/>
                </a:cubicBezTo>
                <a:cubicBezTo>
                  <a:pt x="381" y="449"/>
                  <a:pt x="319" y="419"/>
                  <a:pt x="319" y="419"/>
                </a:cubicBezTo>
                <a:cubicBezTo>
                  <a:pt x="278" y="408"/>
                  <a:pt x="270" y="392"/>
                  <a:pt x="270" y="392"/>
                </a:cubicBezTo>
                <a:cubicBezTo>
                  <a:pt x="270" y="368"/>
                  <a:pt x="270" y="368"/>
                  <a:pt x="270" y="368"/>
                </a:cubicBezTo>
                <a:cubicBezTo>
                  <a:pt x="273" y="364"/>
                  <a:pt x="286" y="358"/>
                  <a:pt x="286" y="337"/>
                </a:cubicBezTo>
                <a:cubicBezTo>
                  <a:pt x="286" y="316"/>
                  <a:pt x="273" y="305"/>
                  <a:pt x="273" y="305"/>
                </a:cubicBezTo>
                <a:cubicBezTo>
                  <a:pt x="273" y="296"/>
                  <a:pt x="288" y="293"/>
                  <a:pt x="288" y="293"/>
                </a:cubicBezTo>
                <a:close/>
                <a:moveTo>
                  <a:pt x="390" y="78"/>
                </a:moveTo>
                <a:cubicBezTo>
                  <a:pt x="407" y="83"/>
                  <a:pt x="428" y="75"/>
                  <a:pt x="429" y="55"/>
                </a:cubicBezTo>
                <a:cubicBezTo>
                  <a:pt x="429" y="52"/>
                  <a:pt x="424" y="42"/>
                  <a:pt x="424" y="40"/>
                </a:cubicBezTo>
                <a:cubicBezTo>
                  <a:pt x="430" y="28"/>
                  <a:pt x="447" y="25"/>
                  <a:pt x="458" y="32"/>
                </a:cubicBezTo>
                <a:cubicBezTo>
                  <a:pt x="473" y="42"/>
                  <a:pt x="464" y="67"/>
                  <a:pt x="457" y="79"/>
                </a:cubicBezTo>
                <a:cubicBezTo>
                  <a:pt x="421" y="150"/>
                  <a:pt x="372" y="183"/>
                  <a:pt x="364" y="188"/>
                </a:cubicBezTo>
                <a:cubicBezTo>
                  <a:pt x="378" y="150"/>
                  <a:pt x="386" y="110"/>
                  <a:pt x="390" y="78"/>
                </a:cubicBezTo>
                <a:close/>
                <a:moveTo>
                  <a:pt x="31" y="79"/>
                </a:moveTo>
                <a:cubicBezTo>
                  <a:pt x="24" y="67"/>
                  <a:pt x="16" y="42"/>
                  <a:pt x="31" y="32"/>
                </a:cubicBezTo>
                <a:cubicBezTo>
                  <a:pt x="41" y="25"/>
                  <a:pt x="59" y="28"/>
                  <a:pt x="64" y="40"/>
                </a:cubicBezTo>
                <a:cubicBezTo>
                  <a:pt x="65" y="42"/>
                  <a:pt x="59" y="52"/>
                  <a:pt x="59" y="55"/>
                </a:cubicBezTo>
                <a:cubicBezTo>
                  <a:pt x="60" y="75"/>
                  <a:pt x="82" y="83"/>
                  <a:pt x="99" y="78"/>
                </a:cubicBezTo>
                <a:cubicBezTo>
                  <a:pt x="103" y="110"/>
                  <a:pt x="110" y="150"/>
                  <a:pt x="125" y="188"/>
                </a:cubicBezTo>
                <a:cubicBezTo>
                  <a:pt x="117" y="183"/>
                  <a:pt x="68" y="150"/>
                  <a:pt x="31" y="7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 name="Group 41"/>
          <p:cNvGrpSpPr/>
          <p:nvPr/>
        </p:nvGrpSpPr>
        <p:grpSpPr>
          <a:xfrm>
            <a:off x="7223831" y="1238365"/>
            <a:ext cx="507550" cy="509114"/>
            <a:chOff x="-2354263" y="4389438"/>
            <a:chExt cx="2058988" cy="2065337"/>
          </a:xfrm>
          <a:solidFill>
            <a:schemeClr val="bg1"/>
          </a:solidFill>
        </p:grpSpPr>
        <p:sp>
          <p:nvSpPr>
            <p:cNvPr id="43" name="Freeform 6"/>
            <p:cNvSpPr>
              <a:spLocks/>
            </p:cNvSpPr>
            <p:nvPr/>
          </p:nvSpPr>
          <p:spPr bwMode="auto">
            <a:xfrm>
              <a:off x="-1900238" y="5683250"/>
              <a:ext cx="7938" cy="6350"/>
            </a:xfrm>
            <a:custGeom>
              <a:avLst/>
              <a:gdLst>
                <a:gd name="T0" fmla="*/ 0 w 2"/>
                <a:gd name="T1" fmla="*/ 2 h 2"/>
                <a:gd name="T2" fmla="*/ 2 w 2"/>
                <a:gd name="T3" fmla="*/ 1 h 2"/>
                <a:gd name="T4" fmla="*/ 0 w 2"/>
                <a:gd name="T5" fmla="*/ 0 h 2"/>
                <a:gd name="T6" fmla="*/ 0 w 2"/>
                <a:gd name="T7" fmla="*/ 2 h 2"/>
              </a:gdLst>
              <a:ahLst/>
              <a:cxnLst>
                <a:cxn ang="0">
                  <a:pos x="T0" y="T1"/>
                </a:cxn>
                <a:cxn ang="0">
                  <a:pos x="T2" y="T3"/>
                </a:cxn>
                <a:cxn ang="0">
                  <a:pos x="T4" y="T5"/>
                </a:cxn>
                <a:cxn ang="0">
                  <a:pos x="T6" y="T7"/>
                </a:cxn>
              </a:cxnLst>
              <a:rect l="0" t="0" r="r" b="b"/>
              <a:pathLst>
                <a:path w="2" h="2">
                  <a:moveTo>
                    <a:pt x="0" y="2"/>
                  </a:moveTo>
                  <a:cubicBezTo>
                    <a:pt x="1" y="1"/>
                    <a:pt x="1" y="2"/>
                    <a:pt x="2" y="1"/>
                  </a:cubicBezTo>
                  <a:cubicBezTo>
                    <a:pt x="1" y="0"/>
                    <a:pt x="0" y="0"/>
                    <a:pt x="0" y="0"/>
                  </a:cubicBezTo>
                  <a:cubicBezTo>
                    <a:pt x="0" y="0"/>
                    <a:pt x="0" y="1"/>
                    <a:pt x="0" y="2"/>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44" name="Freeform 7"/>
            <p:cNvSpPr>
              <a:spLocks/>
            </p:cNvSpPr>
            <p:nvPr/>
          </p:nvSpPr>
          <p:spPr bwMode="auto">
            <a:xfrm>
              <a:off x="-2181225" y="4764088"/>
              <a:ext cx="3175" cy="3175"/>
            </a:xfrm>
            <a:custGeom>
              <a:avLst/>
              <a:gdLst>
                <a:gd name="T0" fmla="*/ 0 w 1"/>
                <a:gd name="T1" fmla="*/ 1 h 1"/>
                <a:gd name="T2" fmla="*/ 0 w 1"/>
                <a:gd name="T3" fmla="*/ 1 h 1"/>
                <a:gd name="T4" fmla="*/ 0 w 1"/>
                <a:gd name="T5" fmla="*/ 1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0" y="1"/>
                    <a:pt x="0" y="1"/>
                    <a:pt x="0" y="1"/>
                  </a:cubicBezTo>
                  <a:cubicBezTo>
                    <a:pt x="1" y="0"/>
                    <a:pt x="1" y="0"/>
                    <a:pt x="1" y="0"/>
                  </a:cubicBezTo>
                  <a:cubicBezTo>
                    <a:pt x="1" y="0"/>
                    <a:pt x="1" y="0"/>
                    <a:pt x="0"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45" name="Freeform 8"/>
            <p:cNvSpPr>
              <a:spLocks/>
            </p:cNvSpPr>
            <p:nvPr/>
          </p:nvSpPr>
          <p:spPr bwMode="auto">
            <a:xfrm>
              <a:off x="-2178050" y="4752975"/>
              <a:ext cx="7938" cy="11112"/>
            </a:xfrm>
            <a:custGeom>
              <a:avLst/>
              <a:gdLst>
                <a:gd name="T0" fmla="*/ 2 w 2"/>
                <a:gd name="T1" fmla="*/ 0 h 3"/>
                <a:gd name="T2" fmla="*/ 1 w 2"/>
                <a:gd name="T3" fmla="*/ 1 h 3"/>
                <a:gd name="T4" fmla="*/ 0 w 2"/>
                <a:gd name="T5" fmla="*/ 3 h 3"/>
                <a:gd name="T6" fmla="*/ 2 w 2"/>
                <a:gd name="T7" fmla="*/ 1 h 3"/>
                <a:gd name="T8" fmla="*/ 2 w 2"/>
                <a:gd name="T9" fmla="*/ 0 h 3"/>
              </a:gdLst>
              <a:ahLst/>
              <a:cxnLst>
                <a:cxn ang="0">
                  <a:pos x="T0" y="T1"/>
                </a:cxn>
                <a:cxn ang="0">
                  <a:pos x="T2" y="T3"/>
                </a:cxn>
                <a:cxn ang="0">
                  <a:pos x="T4" y="T5"/>
                </a:cxn>
                <a:cxn ang="0">
                  <a:pos x="T6" y="T7"/>
                </a:cxn>
                <a:cxn ang="0">
                  <a:pos x="T8" y="T9"/>
                </a:cxn>
              </a:cxnLst>
              <a:rect l="0" t="0" r="r" b="b"/>
              <a:pathLst>
                <a:path w="2" h="3">
                  <a:moveTo>
                    <a:pt x="2" y="0"/>
                  </a:moveTo>
                  <a:cubicBezTo>
                    <a:pt x="2" y="0"/>
                    <a:pt x="2" y="1"/>
                    <a:pt x="1" y="1"/>
                  </a:cubicBezTo>
                  <a:cubicBezTo>
                    <a:pt x="1" y="2"/>
                    <a:pt x="0" y="2"/>
                    <a:pt x="0" y="3"/>
                  </a:cubicBezTo>
                  <a:cubicBezTo>
                    <a:pt x="1" y="2"/>
                    <a:pt x="1" y="1"/>
                    <a:pt x="2" y="1"/>
                  </a:cubicBezTo>
                  <a:cubicBezTo>
                    <a:pt x="2" y="1"/>
                    <a:pt x="2" y="1"/>
                    <a:pt x="2"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51" name="Freeform 9"/>
            <p:cNvSpPr>
              <a:spLocks/>
            </p:cNvSpPr>
            <p:nvPr/>
          </p:nvSpPr>
          <p:spPr bwMode="auto">
            <a:xfrm>
              <a:off x="-2012950" y="5826125"/>
              <a:ext cx="3175" cy="6350"/>
            </a:xfrm>
            <a:custGeom>
              <a:avLst/>
              <a:gdLst>
                <a:gd name="T0" fmla="*/ 0 w 1"/>
                <a:gd name="T1" fmla="*/ 0 h 2"/>
                <a:gd name="T2" fmla="*/ 0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1"/>
                    <a:pt x="0" y="2"/>
                  </a:cubicBezTo>
                  <a:cubicBezTo>
                    <a:pt x="1" y="2"/>
                    <a:pt x="1" y="1"/>
                    <a:pt x="1" y="0"/>
                  </a:cubicBezTo>
                  <a:cubicBezTo>
                    <a:pt x="1" y="0"/>
                    <a:pt x="0" y="0"/>
                    <a:pt x="0"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52" name="Freeform 10"/>
            <p:cNvSpPr>
              <a:spLocks/>
            </p:cNvSpPr>
            <p:nvPr/>
          </p:nvSpPr>
          <p:spPr bwMode="auto">
            <a:xfrm>
              <a:off x="-2035175" y="5813425"/>
              <a:ext cx="7938" cy="7937"/>
            </a:xfrm>
            <a:custGeom>
              <a:avLst/>
              <a:gdLst>
                <a:gd name="T0" fmla="*/ 0 w 2"/>
                <a:gd name="T1" fmla="*/ 0 h 2"/>
                <a:gd name="T2" fmla="*/ 1 w 2"/>
                <a:gd name="T3" fmla="*/ 2 h 2"/>
                <a:gd name="T4" fmla="*/ 1 w 2"/>
                <a:gd name="T5" fmla="*/ 2 h 2"/>
                <a:gd name="T6" fmla="*/ 2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1"/>
                    <a:pt x="0" y="0"/>
                    <a:pt x="1" y="2"/>
                  </a:cubicBezTo>
                  <a:cubicBezTo>
                    <a:pt x="1" y="2"/>
                    <a:pt x="1" y="2"/>
                    <a:pt x="1" y="2"/>
                  </a:cubicBezTo>
                  <a:cubicBezTo>
                    <a:pt x="1" y="2"/>
                    <a:pt x="1" y="1"/>
                    <a:pt x="2" y="1"/>
                  </a:cubicBezTo>
                  <a:cubicBezTo>
                    <a:pt x="1" y="0"/>
                    <a:pt x="2" y="0"/>
                    <a:pt x="0"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53" name="Freeform 11"/>
            <p:cNvSpPr>
              <a:spLocks/>
            </p:cNvSpPr>
            <p:nvPr/>
          </p:nvSpPr>
          <p:spPr bwMode="auto">
            <a:xfrm>
              <a:off x="-2027238" y="5821363"/>
              <a:ext cx="6350" cy="7937"/>
            </a:xfrm>
            <a:custGeom>
              <a:avLst/>
              <a:gdLst>
                <a:gd name="T0" fmla="*/ 0 w 2"/>
                <a:gd name="T1" fmla="*/ 0 h 2"/>
                <a:gd name="T2" fmla="*/ 0 w 2"/>
                <a:gd name="T3" fmla="*/ 0 h 2"/>
                <a:gd name="T4" fmla="*/ 0 w 2"/>
                <a:gd name="T5" fmla="*/ 0 h 2"/>
                <a:gd name="T6" fmla="*/ 2 w 2"/>
                <a:gd name="T7" fmla="*/ 2 h 2"/>
                <a:gd name="T8" fmla="*/ 2 w 2"/>
                <a:gd name="T9" fmla="*/ 1 h 2"/>
                <a:gd name="T10" fmla="*/ 2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cubicBezTo>
                    <a:pt x="0" y="0"/>
                    <a:pt x="0" y="0"/>
                    <a:pt x="0" y="0"/>
                  </a:cubicBezTo>
                  <a:cubicBezTo>
                    <a:pt x="0" y="0"/>
                    <a:pt x="0" y="0"/>
                    <a:pt x="0" y="0"/>
                  </a:cubicBezTo>
                  <a:cubicBezTo>
                    <a:pt x="1" y="1"/>
                    <a:pt x="0" y="1"/>
                    <a:pt x="2" y="2"/>
                  </a:cubicBezTo>
                  <a:cubicBezTo>
                    <a:pt x="2" y="1"/>
                    <a:pt x="2" y="1"/>
                    <a:pt x="2" y="1"/>
                  </a:cubicBezTo>
                  <a:cubicBezTo>
                    <a:pt x="2" y="1"/>
                    <a:pt x="2" y="1"/>
                    <a:pt x="2" y="0"/>
                  </a:cubicBezTo>
                  <a:cubicBezTo>
                    <a:pt x="1" y="0"/>
                    <a:pt x="1" y="0"/>
                    <a:pt x="0"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54" name="Freeform 12"/>
            <p:cNvSpPr>
              <a:spLocks/>
            </p:cNvSpPr>
            <p:nvPr/>
          </p:nvSpPr>
          <p:spPr bwMode="auto">
            <a:xfrm>
              <a:off x="-2332038" y="5292725"/>
              <a:ext cx="0" cy="7937"/>
            </a:xfrm>
            <a:custGeom>
              <a:avLst/>
              <a:gdLst>
                <a:gd name="T0" fmla="*/ 2 h 2"/>
                <a:gd name="T1" fmla="*/ 2 h 2"/>
                <a:gd name="T2" fmla="*/ 2 h 2"/>
                <a:gd name="T3" fmla="*/ 2 h 2"/>
                <a:gd name="T4" fmla="*/ 1 h 2"/>
                <a:gd name="T5" fmla="*/ 0 h 2"/>
                <a:gd name="T6" fmla="*/ 2 h 2"/>
              </a:gdLst>
              <a:ahLst/>
              <a:cxnLst>
                <a:cxn ang="0">
                  <a:pos x="0" y="T0"/>
                </a:cxn>
                <a:cxn ang="0">
                  <a:pos x="0" y="T1"/>
                </a:cxn>
                <a:cxn ang="0">
                  <a:pos x="0" y="T2"/>
                </a:cxn>
                <a:cxn ang="0">
                  <a:pos x="0" y="T3"/>
                </a:cxn>
                <a:cxn ang="0">
                  <a:pos x="0" y="T4"/>
                </a:cxn>
                <a:cxn ang="0">
                  <a:pos x="0" y="T5"/>
                </a:cxn>
                <a:cxn ang="0">
                  <a:pos x="0" y="T6"/>
                </a:cxn>
              </a:cxnLst>
              <a:rect l="0" t="0" r="r" b="b"/>
              <a:pathLst>
                <a:path h="2">
                  <a:moveTo>
                    <a:pt x="0" y="2"/>
                  </a:moveTo>
                  <a:cubicBezTo>
                    <a:pt x="0" y="2"/>
                    <a:pt x="0" y="2"/>
                    <a:pt x="0" y="2"/>
                  </a:cubicBezTo>
                  <a:cubicBezTo>
                    <a:pt x="0" y="2"/>
                    <a:pt x="0" y="2"/>
                    <a:pt x="0" y="2"/>
                  </a:cubicBezTo>
                  <a:cubicBezTo>
                    <a:pt x="0" y="2"/>
                    <a:pt x="0" y="2"/>
                    <a:pt x="0" y="2"/>
                  </a:cubicBezTo>
                  <a:cubicBezTo>
                    <a:pt x="0" y="1"/>
                    <a:pt x="0" y="1"/>
                    <a:pt x="0" y="1"/>
                  </a:cubicBezTo>
                  <a:cubicBezTo>
                    <a:pt x="0" y="0"/>
                    <a:pt x="0" y="0"/>
                    <a:pt x="0" y="0"/>
                  </a:cubicBezTo>
                  <a:cubicBezTo>
                    <a:pt x="0" y="1"/>
                    <a:pt x="0" y="1"/>
                    <a:pt x="0" y="2"/>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55" name="Freeform 13"/>
            <p:cNvSpPr>
              <a:spLocks/>
            </p:cNvSpPr>
            <p:nvPr/>
          </p:nvSpPr>
          <p:spPr bwMode="auto">
            <a:xfrm>
              <a:off x="-2046288" y="5807075"/>
              <a:ext cx="14288" cy="25400"/>
            </a:xfrm>
            <a:custGeom>
              <a:avLst/>
              <a:gdLst>
                <a:gd name="T0" fmla="*/ 1 w 4"/>
                <a:gd name="T1" fmla="*/ 0 h 7"/>
                <a:gd name="T2" fmla="*/ 0 w 4"/>
                <a:gd name="T3" fmla="*/ 4 h 7"/>
                <a:gd name="T4" fmla="*/ 2 w 4"/>
                <a:gd name="T5" fmla="*/ 3 h 7"/>
                <a:gd name="T6" fmla="*/ 1 w 4"/>
                <a:gd name="T7" fmla="*/ 5 h 7"/>
                <a:gd name="T8" fmla="*/ 2 w 4"/>
                <a:gd name="T9" fmla="*/ 7 h 7"/>
                <a:gd name="T10" fmla="*/ 3 w 4"/>
                <a:gd name="T11" fmla="*/ 7 h 7"/>
                <a:gd name="T12" fmla="*/ 3 w 4"/>
                <a:gd name="T13" fmla="*/ 7 h 7"/>
                <a:gd name="T14" fmla="*/ 2 w 4"/>
                <a:gd name="T15" fmla="*/ 0 h 7"/>
                <a:gd name="T16" fmla="*/ 1 w 4"/>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7">
                  <a:moveTo>
                    <a:pt x="1" y="0"/>
                  </a:moveTo>
                  <a:cubicBezTo>
                    <a:pt x="0" y="1"/>
                    <a:pt x="0" y="2"/>
                    <a:pt x="0" y="4"/>
                  </a:cubicBezTo>
                  <a:cubicBezTo>
                    <a:pt x="1" y="3"/>
                    <a:pt x="1" y="3"/>
                    <a:pt x="2" y="3"/>
                  </a:cubicBezTo>
                  <a:cubicBezTo>
                    <a:pt x="2" y="4"/>
                    <a:pt x="1" y="4"/>
                    <a:pt x="1" y="5"/>
                  </a:cubicBezTo>
                  <a:cubicBezTo>
                    <a:pt x="1" y="6"/>
                    <a:pt x="1" y="6"/>
                    <a:pt x="2" y="7"/>
                  </a:cubicBezTo>
                  <a:cubicBezTo>
                    <a:pt x="2" y="7"/>
                    <a:pt x="3" y="7"/>
                    <a:pt x="3" y="7"/>
                  </a:cubicBezTo>
                  <a:cubicBezTo>
                    <a:pt x="3" y="7"/>
                    <a:pt x="3" y="7"/>
                    <a:pt x="3" y="7"/>
                  </a:cubicBezTo>
                  <a:cubicBezTo>
                    <a:pt x="4" y="4"/>
                    <a:pt x="3" y="3"/>
                    <a:pt x="2" y="0"/>
                  </a:cubicBezTo>
                  <a:cubicBezTo>
                    <a:pt x="1" y="0"/>
                    <a:pt x="1" y="0"/>
                    <a:pt x="1"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56" name="Freeform 14"/>
            <p:cNvSpPr>
              <a:spLocks/>
            </p:cNvSpPr>
            <p:nvPr/>
          </p:nvSpPr>
          <p:spPr bwMode="auto">
            <a:xfrm>
              <a:off x="-2159000" y="4640263"/>
              <a:ext cx="107950" cy="101600"/>
            </a:xfrm>
            <a:custGeom>
              <a:avLst/>
              <a:gdLst>
                <a:gd name="T0" fmla="*/ 14 w 29"/>
                <a:gd name="T1" fmla="*/ 13 h 27"/>
                <a:gd name="T2" fmla="*/ 25 w 29"/>
                <a:gd name="T3" fmla="*/ 6 h 27"/>
                <a:gd name="T4" fmla="*/ 24 w 29"/>
                <a:gd name="T5" fmla="*/ 6 h 27"/>
                <a:gd name="T6" fmla="*/ 24 w 29"/>
                <a:gd name="T7" fmla="*/ 6 h 27"/>
                <a:gd name="T8" fmla="*/ 27 w 29"/>
                <a:gd name="T9" fmla="*/ 4 h 27"/>
                <a:gd name="T10" fmla="*/ 28 w 29"/>
                <a:gd name="T11" fmla="*/ 4 h 27"/>
                <a:gd name="T12" fmla="*/ 29 w 29"/>
                <a:gd name="T13" fmla="*/ 2 h 27"/>
                <a:gd name="T14" fmla="*/ 21 w 29"/>
                <a:gd name="T15" fmla="*/ 5 h 27"/>
                <a:gd name="T16" fmla="*/ 23 w 29"/>
                <a:gd name="T17" fmla="*/ 4 h 27"/>
                <a:gd name="T18" fmla="*/ 23 w 29"/>
                <a:gd name="T19" fmla="*/ 3 h 27"/>
                <a:gd name="T20" fmla="*/ 26 w 29"/>
                <a:gd name="T21" fmla="*/ 0 h 27"/>
                <a:gd name="T22" fmla="*/ 26 w 29"/>
                <a:gd name="T23" fmla="*/ 0 h 27"/>
                <a:gd name="T24" fmla="*/ 20 w 29"/>
                <a:gd name="T25" fmla="*/ 4 h 27"/>
                <a:gd name="T26" fmla="*/ 21 w 29"/>
                <a:gd name="T27" fmla="*/ 4 h 27"/>
                <a:gd name="T28" fmla="*/ 17 w 29"/>
                <a:gd name="T29" fmla="*/ 7 h 27"/>
                <a:gd name="T30" fmla="*/ 16 w 29"/>
                <a:gd name="T31" fmla="*/ 8 h 27"/>
                <a:gd name="T32" fmla="*/ 15 w 29"/>
                <a:gd name="T33" fmla="*/ 10 h 27"/>
                <a:gd name="T34" fmla="*/ 14 w 29"/>
                <a:gd name="T35" fmla="*/ 11 h 27"/>
                <a:gd name="T36" fmla="*/ 13 w 29"/>
                <a:gd name="T37" fmla="*/ 11 h 27"/>
                <a:gd name="T38" fmla="*/ 13 w 29"/>
                <a:gd name="T39" fmla="*/ 12 h 27"/>
                <a:gd name="T40" fmla="*/ 13 w 29"/>
                <a:gd name="T41" fmla="*/ 12 h 27"/>
                <a:gd name="T42" fmla="*/ 13 w 29"/>
                <a:gd name="T43" fmla="*/ 12 h 27"/>
                <a:gd name="T44" fmla="*/ 5 w 29"/>
                <a:gd name="T45" fmla="*/ 20 h 27"/>
                <a:gd name="T46" fmla="*/ 5 w 29"/>
                <a:gd name="T47" fmla="*/ 20 h 27"/>
                <a:gd name="T48" fmla="*/ 5 w 29"/>
                <a:gd name="T49" fmla="*/ 21 h 27"/>
                <a:gd name="T50" fmla="*/ 5 w 29"/>
                <a:gd name="T51" fmla="*/ 21 h 27"/>
                <a:gd name="T52" fmla="*/ 5 w 29"/>
                <a:gd name="T53" fmla="*/ 21 h 27"/>
                <a:gd name="T54" fmla="*/ 0 w 29"/>
                <a:gd name="T55" fmla="*/ 26 h 27"/>
                <a:gd name="T56" fmla="*/ 0 w 29"/>
                <a:gd name="T57" fmla="*/ 27 h 27"/>
                <a:gd name="T58" fmla="*/ 14 w 29"/>
                <a:gd name="T5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 h="27">
                  <a:moveTo>
                    <a:pt x="14" y="13"/>
                  </a:moveTo>
                  <a:cubicBezTo>
                    <a:pt x="15" y="14"/>
                    <a:pt x="21" y="9"/>
                    <a:pt x="25" y="6"/>
                  </a:cubicBezTo>
                  <a:cubicBezTo>
                    <a:pt x="26" y="5"/>
                    <a:pt x="25" y="6"/>
                    <a:pt x="24" y="6"/>
                  </a:cubicBezTo>
                  <a:cubicBezTo>
                    <a:pt x="24" y="6"/>
                    <a:pt x="24" y="6"/>
                    <a:pt x="24" y="6"/>
                  </a:cubicBezTo>
                  <a:cubicBezTo>
                    <a:pt x="25" y="5"/>
                    <a:pt x="26" y="5"/>
                    <a:pt x="27" y="4"/>
                  </a:cubicBezTo>
                  <a:cubicBezTo>
                    <a:pt x="27" y="4"/>
                    <a:pt x="27" y="4"/>
                    <a:pt x="28" y="4"/>
                  </a:cubicBezTo>
                  <a:cubicBezTo>
                    <a:pt x="28" y="3"/>
                    <a:pt x="28" y="3"/>
                    <a:pt x="29" y="2"/>
                  </a:cubicBezTo>
                  <a:cubicBezTo>
                    <a:pt x="28" y="2"/>
                    <a:pt x="23" y="5"/>
                    <a:pt x="21" y="5"/>
                  </a:cubicBezTo>
                  <a:cubicBezTo>
                    <a:pt x="22" y="5"/>
                    <a:pt x="22" y="4"/>
                    <a:pt x="23" y="4"/>
                  </a:cubicBezTo>
                  <a:cubicBezTo>
                    <a:pt x="22" y="4"/>
                    <a:pt x="22" y="4"/>
                    <a:pt x="23" y="3"/>
                  </a:cubicBezTo>
                  <a:cubicBezTo>
                    <a:pt x="24" y="2"/>
                    <a:pt x="25" y="1"/>
                    <a:pt x="26" y="0"/>
                  </a:cubicBezTo>
                  <a:cubicBezTo>
                    <a:pt x="26" y="0"/>
                    <a:pt x="26" y="0"/>
                    <a:pt x="26" y="0"/>
                  </a:cubicBezTo>
                  <a:cubicBezTo>
                    <a:pt x="24" y="1"/>
                    <a:pt x="22" y="2"/>
                    <a:pt x="20" y="4"/>
                  </a:cubicBezTo>
                  <a:cubicBezTo>
                    <a:pt x="20" y="4"/>
                    <a:pt x="20" y="4"/>
                    <a:pt x="21" y="4"/>
                  </a:cubicBezTo>
                  <a:cubicBezTo>
                    <a:pt x="19" y="6"/>
                    <a:pt x="19" y="5"/>
                    <a:pt x="17" y="7"/>
                  </a:cubicBezTo>
                  <a:cubicBezTo>
                    <a:pt x="17" y="8"/>
                    <a:pt x="16" y="9"/>
                    <a:pt x="16" y="8"/>
                  </a:cubicBezTo>
                  <a:cubicBezTo>
                    <a:pt x="16" y="9"/>
                    <a:pt x="15" y="9"/>
                    <a:pt x="15" y="10"/>
                  </a:cubicBezTo>
                  <a:cubicBezTo>
                    <a:pt x="15" y="9"/>
                    <a:pt x="15" y="9"/>
                    <a:pt x="14" y="11"/>
                  </a:cubicBezTo>
                  <a:cubicBezTo>
                    <a:pt x="13" y="11"/>
                    <a:pt x="13" y="11"/>
                    <a:pt x="13" y="11"/>
                  </a:cubicBezTo>
                  <a:cubicBezTo>
                    <a:pt x="13" y="12"/>
                    <a:pt x="13" y="12"/>
                    <a:pt x="13" y="12"/>
                  </a:cubicBezTo>
                  <a:cubicBezTo>
                    <a:pt x="13" y="12"/>
                    <a:pt x="13" y="12"/>
                    <a:pt x="13" y="12"/>
                  </a:cubicBezTo>
                  <a:cubicBezTo>
                    <a:pt x="13" y="12"/>
                    <a:pt x="13" y="12"/>
                    <a:pt x="13" y="12"/>
                  </a:cubicBezTo>
                  <a:cubicBezTo>
                    <a:pt x="10" y="15"/>
                    <a:pt x="7" y="17"/>
                    <a:pt x="5" y="20"/>
                  </a:cubicBezTo>
                  <a:cubicBezTo>
                    <a:pt x="5" y="20"/>
                    <a:pt x="5" y="20"/>
                    <a:pt x="5" y="20"/>
                  </a:cubicBezTo>
                  <a:cubicBezTo>
                    <a:pt x="5" y="21"/>
                    <a:pt x="5" y="21"/>
                    <a:pt x="5" y="21"/>
                  </a:cubicBezTo>
                  <a:cubicBezTo>
                    <a:pt x="5" y="21"/>
                    <a:pt x="5" y="21"/>
                    <a:pt x="5" y="21"/>
                  </a:cubicBezTo>
                  <a:cubicBezTo>
                    <a:pt x="5" y="21"/>
                    <a:pt x="5" y="21"/>
                    <a:pt x="5" y="21"/>
                  </a:cubicBezTo>
                  <a:cubicBezTo>
                    <a:pt x="3" y="22"/>
                    <a:pt x="2" y="24"/>
                    <a:pt x="0" y="26"/>
                  </a:cubicBezTo>
                  <a:cubicBezTo>
                    <a:pt x="0" y="26"/>
                    <a:pt x="0" y="26"/>
                    <a:pt x="0" y="27"/>
                  </a:cubicBezTo>
                  <a:cubicBezTo>
                    <a:pt x="4" y="22"/>
                    <a:pt x="9" y="18"/>
                    <a:pt x="14" y="13"/>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57" name="Freeform 15"/>
            <p:cNvSpPr>
              <a:spLocks noEditPoints="1"/>
            </p:cNvSpPr>
            <p:nvPr/>
          </p:nvSpPr>
          <p:spPr bwMode="auto">
            <a:xfrm>
              <a:off x="-2354263" y="4524375"/>
              <a:ext cx="1395413" cy="1930400"/>
            </a:xfrm>
            <a:custGeom>
              <a:avLst/>
              <a:gdLst>
                <a:gd name="T0" fmla="*/ 291 w 372"/>
                <a:gd name="T1" fmla="*/ 354 h 515"/>
                <a:gd name="T2" fmla="*/ 220 w 372"/>
                <a:gd name="T3" fmla="*/ 298 h 515"/>
                <a:gd name="T4" fmla="*/ 180 w 372"/>
                <a:gd name="T5" fmla="*/ 286 h 515"/>
                <a:gd name="T6" fmla="*/ 150 w 372"/>
                <a:gd name="T7" fmla="*/ 300 h 515"/>
                <a:gd name="T8" fmla="*/ 94 w 372"/>
                <a:gd name="T9" fmla="*/ 241 h 515"/>
                <a:gd name="T10" fmla="*/ 55 w 372"/>
                <a:gd name="T11" fmla="*/ 216 h 515"/>
                <a:gd name="T12" fmla="*/ 85 w 372"/>
                <a:gd name="T13" fmla="*/ 193 h 515"/>
                <a:gd name="T14" fmla="*/ 122 w 372"/>
                <a:gd name="T15" fmla="*/ 216 h 515"/>
                <a:gd name="T16" fmla="*/ 149 w 372"/>
                <a:gd name="T17" fmla="*/ 140 h 515"/>
                <a:gd name="T18" fmla="*/ 162 w 372"/>
                <a:gd name="T19" fmla="*/ 135 h 515"/>
                <a:gd name="T20" fmla="*/ 178 w 372"/>
                <a:gd name="T21" fmla="*/ 122 h 515"/>
                <a:gd name="T22" fmla="*/ 214 w 372"/>
                <a:gd name="T23" fmla="*/ 110 h 515"/>
                <a:gd name="T24" fmla="*/ 225 w 372"/>
                <a:gd name="T25" fmla="*/ 103 h 515"/>
                <a:gd name="T26" fmla="*/ 204 w 372"/>
                <a:gd name="T27" fmla="*/ 92 h 515"/>
                <a:gd name="T28" fmla="*/ 246 w 372"/>
                <a:gd name="T29" fmla="*/ 86 h 515"/>
                <a:gd name="T30" fmla="*/ 267 w 372"/>
                <a:gd name="T31" fmla="*/ 92 h 515"/>
                <a:gd name="T32" fmla="*/ 270 w 372"/>
                <a:gd name="T33" fmla="*/ 92 h 515"/>
                <a:gd name="T34" fmla="*/ 257 w 372"/>
                <a:gd name="T35" fmla="*/ 80 h 515"/>
                <a:gd name="T36" fmla="*/ 250 w 372"/>
                <a:gd name="T37" fmla="*/ 60 h 515"/>
                <a:gd name="T38" fmla="*/ 192 w 372"/>
                <a:gd name="T39" fmla="*/ 36 h 515"/>
                <a:gd name="T40" fmla="*/ 147 w 372"/>
                <a:gd name="T41" fmla="*/ 49 h 515"/>
                <a:gd name="T42" fmla="*/ 138 w 372"/>
                <a:gd name="T43" fmla="*/ 83 h 515"/>
                <a:gd name="T44" fmla="*/ 90 w 372"/>
                <a:gd name="T45" fmla="*/ 68 h 515"/>
                <a:gd name="T46" fmla="*/ 111 w 372"/>
                <a:gd name="T47" fmla="*/ 40 h 515"/>
                <a:gd name="T48" fmla="*/ 140 w 372"/>
                <a:gd name="T49" fmla="*/ 30 h 515"/>
                <a:gd name="T50" fmla="*/ 144 w 372"/>
                <a:gd name="T51" fmla="*/ 17 h 515"/>
                <a:gd name="T52" fmla="*/ 148 w 372"/>
                <a:gd name="T53" fmla="*/ 14 h 515"/>
                <a:gd name="T54" fmla="*/ 180 w 372"/>
                <a:gd name="T55" fmla="*/ 15 h 515"/>
                <a:gd name="T56" fmla="*/ 158 w 372"/>
                <a:gd name="T57" fmla="*/ 29 h 515"/>
                <a:gd name="T58" fmla="*/ 209 w 372"/>
                <a:gd name="T59" fmla="*/ 32 h 515"/>
                <a:gd name="T60" fmla="*/ 214 w 372"/>
                <a:gd name="T61" fmla="*/ 26 h 515"/>
                <a:gd name="T62" fmla="*/ 204 w 372"/>
                <a:gd name="T63" fmla="*/ 15 h 515"/>
                <a:gd name="T64" fmla="*/ 202 w 372"/>
                <a:gd name="T65" fmla="*/ 9 h 515"/>
                <a:gd name="T66" fmla="*/ 200 w 372"/>
                <a:gd name="T67" fmla="*/ 3 h 515"/>
                <a:gd name="T68" fmla="*/ 129 w 372"/>
                <a:gd name="T69" fmla="*/ 12 h 515"/>
                <a:gd name="T70" fmla="*/ 129 w 372"/>
                <a:gd name="T71" fmla="*/ 18 h 515"/>
                <a:gd name="T72" fmla="*/ 116 w 372"/>
                <a:gd name="T73" fmla="*/ 26 h 515"/>
                <a:gd name="T74" fmla="*/ 103 w 372"/>
                <a:gd name="T75" fmla="*/ 26 h 515"/>
                <a:gd name="T76" fmla="*/ 97 w 372"/>
                <a:gd name="T77" fmla="*/ 29 h 515"/>
                <a:gd name="T78" fmla="*/ 93 w 372"/>
                <a:gd name="T79" fmla="*/ 33 h 515"/>
                <a:gd name="T80" fmla="*/ 62 w 372"/>
                <a:gd name="T81" fmla="*/ 50 h 515"/>
                <a:gd name="T82" fmla="*/ 6 w 372"/>
                <a:gd name="T83" fmla="*/ 140 h 515"/>
                <a:gd name="T84" fmla="*/ 0 w 372"/>
                <a:gd name="T85" fmla="*/ 181 h 515"/>
                <a:gd name="T86" fmla="*/ 13 w 372"/>
                <a:gd name="T87" fmla="*/ 212 h 515"/>
                <a:gd name="T88" fmla="*/ 18 w 372"/>
                <a:gd name="T89" fmla="*/ 212 h 515"/>
                <a:gd name="T90" fmla="*/ 112 w 372"/>
                <a:gd name="T91" fmla="*/ 304 h 515"/>
                <a:gd name="T92" fmla="*/ 146 w 372"/>
                <a:gd name="T93" fmla="*/ 330 h 515"/>
                <a:gd name="T94" fmla="*/ 156 w 372"/>
                <a:gd name="T95" fmla="*/ 411 h 515"/>
                <a:gd name="T96" fmla="*/ 188 w 372"/>
                <a:gd name="T97" fmla="*/ 497 h 515"/>
                <a:gd name="T98" fmla="*/ 190 w 372"/>
                <a:gd name="T99" fmla="*/ 503 h 515"/>
                <a:gd name="T100" fmla="*/ 189 w 372"/>
                <a:gd name="T101" fmla="*/ 504 h 515"/>
                <a:gd name="T102" fmla="*/ 191 w 372"/>
                <a:gd name="T103" fmla="*/ 506 h 515"/>
                <a:gd name="T104" fmla="*/ 197 w 372"/>
                <a:gd name="T105" fmla="*/ 508 h 515"/>
                <a:gd name="T106" fmla="*/ 207 w 372"/>
                <a:gd name="T107" fmla="*/ 511 h 515"/>
                <a:gd name="T108" fmla="*/ 212 w 372"/>
                <a:gd name="T109" fmla="*/ 512 h 515"/>
                <a:gd name="T110" fmla="*/ 226 w 372"/>
                <a:gd name="T111" fmla="*/ 506 h 515"/>
                <a:gd name="T112" fmla="*/ 222 w 372"/>
                <a:gd name="T113" fmla="*/ 502 h 515"/>
                <a:gd name="T114" fmla="*/ 249 w 372"/>
                <a:gd name="T115" fmla="*/ 489 h 515"/>
                <a:gd name="T116" fmla="*/ 346 w 372"/>
                <a:gd name="T117" fmla="*/ 414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2" h="515">
                  <a:moveTo>
                    <a:pt x="358" y="376"/>
                  </a:moveTo>
                  <a:cubicBezTo>
                    <a:pt x="353" y="374"/>
                    <a:pt x="350" y="369"/>
                    <a:pt x="345" y="367"/>
                  </a:cubicBezTo>
                  <a:cubicBezTo>
                    <a:pt x="341" y="367"/>
                    <a:pt x="337" y="367"/>
                    <a:pt x="332" y="367"/>
                  </a:cubicBezTo>
                  <a:cubicBezTo>
                    <a:pt x="328" y="366"/>
                    <a:pt x="326" y="365"/>
                    <a:pt x="321" y="367"/>
                  </a:cubicBezTo>
                  <a:cubicBezTo>
                    <a:pt x="320" y="365"/>
                    <a:pt x="320" y="364"/>
                    <a:pt x="319" y="361"/>
                  </a:cubicBezTo>
                  <a:cubicBezTo>
                    <a:pt x="313" y="360"/>
                    <a:pt x="309" y="356"/>
                    <a:pt x="301" y="357"/>
                  </a:cubicBezTo>
                  <a:cubicBezTo>
                    <a:pt x="300" y="359"/>
                    <a:pt x="299" y="361"/>
                    <a:pt x="297" y="362"/>
                  </a:cubicBezTo>
                  <a:cubicBezTo>
                    <a:pt x="297" y="361"/>
                    <a:pt x="298" y="360"/>
                    <a:pt x="299" y="359"/>
                  </a:cubicBezTo>
                  <a:cubicBezTo>
                    <a:pt x="299" y="357"/>
                    <a:pt x="299" y="356"/>
                    <a:pt x="299" y="355"/>
                  </a:cubicBezTo>
                  <a:cubicBezTo>
                    <a:pt x="296" y="354"/>
                    <a:pt x="293" y="354"/>
                    <a:pt x="291" y="354"/>
                  </a:cubicBezTo>
                  <a:cubicBezTo>
                    <a:pt x="291" y="353"/>
                    <a:pt x="291" y="353"/>
                    <a:pt x="291" y="351"/>
                  </a:cubicBezTo>
                  <a:cubicBezTo>
                    <a:pt x="289" y="351"/>
                    <a:pt x="289" y="351"/>
                    <a:pt x="288" y="352"/>
                  </a:cubicBezTo>
                  <a:cubicBezTo>
                    <a:pt x="289" y="350"/>
                    <a:pt x="290" y="349"/>
                    <a:pt x="291" y="347"/>
                  </a:cubicBezTo>
                  <a:cubicBezTo>
                    <a:pt x="290" y="344"/>
                    <a:pt x="289" y="346"/>
                    <a:pt x="288" y="344"/>
                  </a:cubicBezTo>
                  <a:cubicBezTo>
                    <a:pt x="287" y="341"/>
                    <a:pt x="286" y="337"/>
                    <a:pt x="285" y="334"/>
                  </a:cubicBezTo>
                  <a:cubicBezTo>
                    <a:pt x="283" y="329"/>
                    <a:pt x="272" y="324"/>
                    <a:pt x="266" y="322"/>
                  </a:cubicBezTo>
                  <a:cubicBezTo>
                    <a:pt x="261" y="322"/>
                    <a:pt x="256" y="322"/>
                    <a:pt x="251" y="322"/>
                  </a:cubicBezTo>
                  <a:cubicBezTo>
                    <a:pt x="244" y="318"/>
                    <a:pt x="242" y="307"/>
                    <a:pt x="230" y="308"/>
                  </a:cubicBezTo>
                  <a:cubicBezTo>
                    <a:pt x="231" y="307"/>
                    <a:pt x="231" y="307"/>
                    <a:pt x="231" y="304"/>
                  </a:cubicBezTo>
                  <a:cubicBezTo>
                    <a:pt x="228" y="302"/>
                    <a:pt x="222" y="301"/>
                    <a:pt x="220" y="298"/>
                  </a:cubicBezTo>
                  <a:cubicBezTo>
                    <a:pt x="220" y="298"/>
                    <a:pt x="219" y="298"/>
                    <a:pt x="219" y="297"/>
                  </a:cubicBezTo>
                  <a:cubicBezTo>
                    <a:pt x="220" y="297"/>
                    <a:pt x="220" y="297"/>
                    <a:pt x="220" y="297"/>
                  </a:cubicBezTo>
                  <a:cubicBezTo>
                    <a:pt x="222" y="297"/>
                    <a:pt x="223" y="297"/>
                    <a:pt x="224" y="296"/>
                  </a:cubicBezTo>
                  <a:cubicBezTo>
                    <a:pt x="221" y="295"/>
                    <a:pt x="215" y="295"/>
                    <a:pt x="211" y="296"/>
                  </a:cubicBezTo>
                  <a:cubicBezTo>
                    <a:pt x="211" y="296"/>
                    <a:pt x="212" y="296"/>
                    <a:pt x="212" y="296"/>
                  </a:cubicBezTo>
                  <a:cubicBezTo>
                    <a:pt x="211" y="297"/>
                    <a:pt x="209" y="298"/>
                    <a:pt x="207" y="299"/>
                  </a:cubicBezTo>
                  <a:cubicBezTo>
                    <a:pt x="200" y="298"/>
                    <a:pt x="200" y="295"/>
                    <a:pt x="191" y="296"/>
                  </a:cubicBezTo>
                  <a:cubicBezTo>
                    <a:pt x="188" y="293"/>
                    <a:pt x="188" y="293"/>
                    <a:pt x="184" y="291"/>
                  </a:cubicBezTo>
                  <a:cubicBezTo>
                    <a:pt x="182" y="290"/>
                    <a:pt x="182" y="289"/>
                    <a:pt x="181" y="287"/>
                  </a:cubicBezTo>
                  <a:cubicBezTo>
                    <a:pt x="181" y="287"/>
                    <a:pt x="180" y="287"/>
                    <a:pt x="180" y="286"/>
                  </a:cubicBezTo>
                  <a:cubicBezTo>
                    <a:pt x="179" y="287"/>
                    <a:pt x="179" y="288"/>
                    <a:pt x="178" y="289"/>
                  </a:cubicBezTo>
                  <a:cubicBezTo>
                    <a:pt x="179" y="290"/>
                    <a:pt x="180" y="290"/>
                    <a:pt x="181" y="291"/>
                  </a:cubicBezTo>
                  <a:cubicBezTo>
                    <a:pt x="177" y="291"/>
                    <a:pt x="175" y="292"/>
                    <a:pt x="172" y="294"/>
                  </a:cubicBezTo>
                  <a:cubicBezTo>
                    <a:pt x="172" y="293"/>
                    <a:pt x="171" y="292"/>
                    <a:pt x="171" y="290"/>
                  </a:cubicBezTo>
                  <a:cubicBezTo>
                    <a:pt x="172" y="290"/>
                    <a:pt x="173" y="289"/>
                    <a:pt x="174" y="289"/>
                  </a:cubicBezTo>
                  <a:cubicBezTo>
                    <a:pt x="174" y="288"/>
                    <a:pt x="174" y="287"/>
                    <a:pt x="174" y="286"/>
                  </a:cubicBezTo>
                  <a:cubicBezTo>
                    <a:pt x="173" y="286"/>
                    <a:pt x="172" y="286"/>
                    <a:pt x="171" y="285"/>
                  </a:cubicBezTo>
                  <a:cubicBezTo>
                    <a:pt x="167" y="289"/>
                    <a:pt x="161" y="290"/>
                    <a:pt x="157" y="293"/>
                  </a:cubicBezTo>
                  <a:cubicBezTo>
                    <a:pt x="156" y="292"/>
                    <a:pt x="153" y="293"/>
                    <a:pt x="152" y="294"/>
                  </a:cubicBezTo>
                  <a:cubicBezTo>
                    <a:pt x="150" y="295"/>
                    <a:pt x="152" y="299"/>
                    <a:pt x="150" y="300"/>
                  </a:cubicBezTo>
                  <a:cubicBezTo>
                    <a:pt x="148" y="303"/>
                    <a:pt x="145" y="303"/>
                    <a:pt x="145" y="308"/>
                  </a:cubicBezTo>
                  <a:cubicBezTo>
                    <a:pt x="145" y="308"/>
                    <a:pt x="145" y="308"/>
                    <a:pt x="145" y="308"/>
                  </a:cubicBezTo>
                  <a:cubicBezTo>
                    <a:pt x="143" y="303"/>
                    <a:pt x="138" y="299"/>
                    <a:pt x="131" y="299"/>
                  </a:cubicBezTo>
                  <a:cubicBezTo>
                    <a:pt x="127" y="307"/>
                    <a:pt x="114" y="299"/>
                    <a:pt x="111" y="290"/>
                  </a:cubicBezTo>
                  <a:cubicBezTo>
                    <a:pt x="110" y="283"/>
                    <a:pt x="115" y="276"/>
                    <a:pt x="113" y="269"/>
                  </a:cubicBezTo>
                  <a:cubicBezTo>
                    <a:pt x="109" y="262"/>
                    <a:pt x="94" y="265"/>
                    <a:pt x="88" y="265"/>
                  </a:cubicBezTo>
                  <a:cubicBezTo>
                    <a:pt x="88" y="265"/>
                    <a:pt x="88" y="264"/>
                    <a:pt x="88" y="264"/>
                  </a:cubicBezTo>
                  <a:cubicBezTo>
                    <a:pt x="90" y="261"/>
                    <a:pt x="90" y="259"/>
                    <a:pt x="91" y="254"/>
                  </a:cubicBezTo>
                  <a:cubicBezTo>
                    <a:pt x="92" y="253"/>
                    <a:pt x="91" y="254"/>
                    <a:pt x="93" y="254"/>
                  </a:cubicBezTo>
                  <a:cubicBezTo>
                    <a:pt x="93" y="249"/>
                    <a:pt x="94" y="246"/>
                    <a:pt x="94" y="241"/>
                  </a:cubicBezTo>
                  <a:cubicBezTo>
                    <a:pt x="95" y="241"/>
                    <a:pt x="95" y="241"/>
                    <a:pt x="95" y="242"/>
                  </a:cubicBezTo>
                  <a:cubicBezTo>
                    <a:pt x="97" y="241"/>
                    <a:pt x="97" y="238"/>
                    <a:pt x="96" y="235"/>
                  </a:cubicBezTo>
                  <a:cubicBezTo>
                    <a:pt x="92" y="234"/>
                    <a:pt x="87" y="235"/>
                    <a:pt x="81" y="236"/>
                  </a:cubicBezTo>
                  <a:cubicBezTo>
                    <a:pt x="81" y="240"/>
                    <a:pt x="80" y="243"/>
                    <a:pt x="79" y="246"/>
                  </a:cubicBezTo>
                  <a:cubicBezTo>
                    <a:pt x="78" y="248"/>
                    <a:pt x="77" y="248"/>
                    <a:pt x="77" y="250"/>
                  </a:cubicBezTo>
                  <a:cubicBezTo>
                    <a:pt x="73" y="250"/>
                    <a:pt x="69" y="250"/>
                    <a:pt x="65" y="252"/>
                  </a:cubicBezTo>
                  <a:cubicBezTo>
                    <a:pt x="64" y="250"/>
                    <a:pt x="62" y="250"/>
                    <a:pt x="60" y="249"/>
                  </a:cubicBezTo>
                  <a:cubicBezTo>
                    <a:pt x="55" y="244"/>
                    <a:pt x="52" y="226"/>
                    <a:pt x="54" y="216"/>
                  </a:cubicBezTo>
                  <a:cubicBezTo>
                    <a:pt x="54" y="217"/>
                    <a:pt x="54" y="217"/>
                    <a:pt x="54" y="218"/>
                  </a:cubicBezTo>
                  <a:cubicBezTo>
                    <a:pt x="55" y="217"/>
                    <a:pt x="55" y="218"/>
                    <a:pt x="55" y="216"/>
                  </a:cubicBezTo>
                  <a:cubicBezTo>
                    <a:pt x="56" y="214"/>
                    <a:pt x="54" y="209"/>
                    <a:pt x="55" y="205"/>
                  </a:cubicBezTo>
                  <a:cubicBezTo>
                    <a:pt x="56" y="203"/>
                    <a:pt x="58" y="204"/>
                    <a:pt x="58" y="200"/>
                  </a:cubicBezTo>
                  <a:cubicBezTo>
                    <a:pt x="61" y="200"/>
                    <a:pt x="61" y="199"/>
                    <a:pt x="63" y="198"/>
                  </a:cubicBezTo>
                  <a:cubicBezTo>
                    <a:pt x="63" y="197"/>
                    <a:pt x="64" y="195"/>
                    <a:pt x="64" y="194"/>
                  </a:cubicBezTo>
                  <a:cubicBezTo>
                    <a:pt x="66" y="195"/>
                    <a:pt x="73" y="192"/>
                    <a:pt x="76" y="193"/>
                  </a:cubicBezTo>
                  <a:cubicBezTo>
                    <a:pt x="77" y="193"/>
                    <a:pt x="77" y="194"/>
                    <a:pt x="78" y="195"/>
                  </a:cubicBezTo>
                  <a:cubicBezTo>
                    <a:pt x="80" y="196"/>
                    <a:pt x="84" y="195"/>
                    <a:pt x="87" y="196"/>
                  </a:cubicBezTo>
                  <a:cubicBezTo>
                    <a:pt x="87" y="196"/>
                    <a:pt x="87" y="196"/>
                    <a:pt x="87" y="196"/>
                  </a:cubicBezTo>
                  <a:cubicBezTo>
                    <a:pt x="87" y="196"/>
                    <a:pt x="87" y="195"/>
                    <a:pt x="87" y="195"/>
                  </a:cubicBezTo>
                  <a:cubicBezTo>
                    <a:pt x="87" y="194"/>
                    <a:pt x="86" y="194"/>
                    <a:pt x="85" y="193"/>
                  </a:cubicBezTo>
                  <a:cubicBezTo>
                    <a:pt x="86" y="192"/>
                    <a:pt x="86" y="191"/>
                    <a:pt x="87" y="191"/>
                  </a:cubicBezTo>
                  <a:cubicBezTo>
                    <a:pt x="86" y="190"/>
                    <a:pt x="86" y="190"/>
                    <a:pt x="84" y="190"/>
                  </a:cubicBezTo>
                  <a:cubicBezTo>
                    <a:pt x="84" y="190"/>
                    <a:pt x="84" y="190"/>
                    <a:pt x="84" y="190"/>
                  </a:cubicBezTo>
                  <a:cubicBezTo>
                    <a:pt x="86" y="190"/>
                    <a:pt x="91" y="189"/>
                    <a:pt x="92" y="188"/>
                  </a:cubicBezTo>
                  <a:cubicBezTo>
                    <a:pt x="92" y="188"/>
                    <a:pt x="92" y="189"/>
                    <a:pt x="93" y="190"/>
                  </a:cubicBezTo>
                  <a:cubicBezTo>
                    <a:pt x="94" y="189"/>
                    <a:pt x="95" y="188"/>
                    <a:pt x="97" y="189"/>
                  </a:cubicBezTo>
                  <a:cubicBezTo>
                    <a:pt x="99" y="187"/>
                    <a:pt x="102" y="189"/>
                    <a:pt x="104" y="192"/>
                  </a:cubicBezTo>
                  <a:cubicBezTo>
                    <a:pt x="106" y="191"/>
                    <a:pt x="108" y="190"/>
                    <a:pt x="109" y="189"/>
                  </a:cubicBezTo>
                  <a:cubicBezTo>
                    <a:pt x="112" y="191"/>
                    <a:pt x="113" y="193"/>
                    <a:pt x="115" y="195"/>
                  </a:cubicBezTo>
                  <a:cubicBezTo>
                    <a:pt x="115" y="207"/>
                    <a:pt x="121" y="207"/>
                    <a:pt x="122" y="216"/>
                  </a:cubicBezTo>
                  <a:cubicBezTo>
                    <a:pt x="123" y="216"/>
                    <a:pt x="124" y="216"/>
                    <a:pt x="125" y="216"/>
                  </a:cubicBezTo>
                  <a:cubicBezTo>
                    <a:pt x="125" y="216"/>
                    <a:pt x="125" y="216"/>
                    <a:pt x="125" y="216"/>
                  </a:cubicBezTo>
                  <a:cubicBezTo>
                    <a:pt x="126" y="216"/>
                    <a:pt x="126" y="216"/>
                    <a:pt x="126" y="216"/>
                  </a:cubicBezTo>
                  <a:cubicBezTo>
                    <a:pt x="126" y="216"/>
                    <a:pt x="126" y="216"/>
                    <a:pt x="126" y="216"/>
                  </a:cubicBezTo>
                  <a:cubicBezTo>
                    <a:pt x="131" y="204"/>
                    <a:pt x="123" y="196"/>
                    <a:pt x="122" y="187"/>
                  </a:cubicBezTo>
                  <a:cubicBezTo>
                    <a:pt x="121" y="182"/>
                    <a:pt x="126" y="178"/>
                    <a:pt x="126" y="176"/>
                  </a:cubicBezTo>
                  <a:cubicBezTo>
                    <a:pt x="133" y="172"/>
                    <a:pt x="140" y="166"/>
                    <a:pt x="148" y="163"/>
                  </a:cubicBezTo>
                  <a:cubicBezTo>
                    <a:pt x="148" y="162"/>
                    <a:pt x="148" y="161"/>
                    <a:pt x="148" y="160"/>
                  </a:cubicBezTo>
                  <a:cubicBezTo>
                    <a:pt x="151" y="160"/>
                    <a:pt x="150" y="160"/>
                    <a:pt x="152" y="157"/>
                  </a:cubicBezTo>
                  <a:cubicBezTo>
                    <a:pt x="150" y="151"/>
                    <a:pt x="148" y="147"/>
                    <a:pt x="149" y="140"/>
                  </a:cubicBezTo>
                  <a:cubicBezTo>
                    <a:pt x="149" y="140"/>
                    <a:pt x="149" y="139"/>
                    <a:pt x="150" y="139"/>
                  </a:cubicBezTo>
                  <a:cubicBezTo>
                    <a:pt x="149" y="142"/>
                    <a:pt x="150" y="141"/>
                    <a:pt x="149" y="144"/>
                  </a:cubicBezTo>
                  <a:cubicBezTo>
                    <a:pt x="150" y="145"/>
                    <a:pt x="151" y="145"/>
                    <a:pt x="152" y="146"/>
                  </a:cubicBezTo>
                  <a:cubicBezTo>
                    <a:pt x="151" y="147"/>
                    <a:pt x="151" y="149"/>
                    <a:pt x="150" y="150"/>
                  </a:cubicBezTo>
                  <a:cubicBezTo>
                    <a:pt x="150" y="150"/>
                    <a:pt x="150" y="150"/>
                    <a:pt x="150" y="150"/>
                  </a:cubicBezTo>
                  <a:cubicBezTo>
                    <a:pt x="151" y="150"/>
                    <a:pt x="151" y="150"/>
                    <a:pt x="152" y="150"/>
                  </a:cubicBezTo>
                  <a:cubicBezTo>
                    <a:pt x="153" y="148"/>
                    <a:pt x="155" y="146"/>
                    <a:pt x="156" y="142"/>
                  </a:cubicBezTo>
                  <a:cubicBezTo>
                    <a:pt x="155" y="141"/>
                    <a:pt x="154" y="140"/>
                    <a:pt x="153" y="139"/>
                  </a:cubicBezTo>
                  <a:cubicBezTo>
                    <a:pt x="155" y="139"/>
                    <a:pt x="156" y="140"/>
                    <a:pt x="158" y="140"/>
                  </a:cubicBezTo>
                  <a:cubicBezTo>
                    <a:pt x="159" y="138"/>
                    <a:pt x="160" y="137"/>
                    <a:pt x="162" y="135"/>
                  </a:cubicBezTo>
                  <a:cubicBezTo>
                    <a:pt x="162" y="134"/>
                    <a:pt x="161" y="133"/>
                    <a:pt x="161" y="132"/>
                  </a:cubicBezTo>
                  <a:cubicBezTo>
                    <a:pt x="164" y="131"/>
                    <a:pt x="168" y="130"/>
                    <a:pt x="171" y="130"/>
                  </a:cubicBezTo>
                  <a:cubicBezTo>
                    <a:pt x="172" y="130"/>
                    <a:pt x="172" y="129"/>
                    <a:pt x="172" y="129"/>
                  </a:cubicBezTo>
                  <a:cubicBezTo>
                    <a:pt x="169" y="129"/>
                    <a:pt x="167" y="129"/>
                    <a:pt x="164" y="130"/>
                  </a:cubicBezTo>
                  <a:cubicBezTo>
                    <a:pt x="164" y="130"/>
                    <a:pt x="164" y="130"/>
                    <a:pt x="164" y="129"/>
                  </a:cubicBezTo>
                  <a:cubicBezTo>
                    <a:pt x="169" y="128"/>
                    <a:pt x="177" y="125"/>
                    <a:pt x="177" y="127"/>
                  </a:cubicBezTo>
                  <a:cubicBezTo>
                    <a:pt x="179" y="127"/>
                    <a:pt x="180" y="126"/>
                    <a:pt x="182" y="126"/>
                  </a:cubicBezTo>
                  <a:cubicBezTo>
                    <a:pt x="182" y="125"/>
                    <a:pt x="183" y="125"/>
                    <a:pt x="183" y="125"/>
                  </a:cubicBezTo>
                  <a:cubicBezTo>
                    <a:pt x="182" y="124"/>
                    <a:pt x="182" y="124"/>
                    <a:pt x="180" y="125"/>
                  </a:cubicBezTo>
                  <a:cubicBezTo>
                    <a:pt x="180" y="124"/>
                    <a:pt x="179" y="123"/>
                    <a:pt x="178" y="122"/>
                  </a:cubicBezTo>
                  <a:cubicBezTo>
                    <a:pt x="179" y="121"/>
                    <a:pt x="179" y="121"/>
                    <a:pt x="179" y="118"/>
                  </a:cubicBezTo>
                  <a:cubicBezTo>
                    <a:pt x="182" y="116"/>
                    <a:pt x="185" y="112"/>
                    <a:pt x="190" y="113"/>
                  </a:cubicBezTo>
                  <a:cubicBezTo>
                    <a:pt x="191" y="112"/>
                    <a:pt x="195" y="110"/>
                    <a:pt x="200" y="110"/>
                  </a:cubicBezTo>
                  <a:cubicBezTo>
                    <a:pt x="199" y="108"/>
                    <a:pt x="199" y="109"/>
                    <a:pt x="199" y="108"/>
                  </a:cubicBezTo>
                  <a:cubicBezTo>
                    <a:pt x="203" y="107"/>
                    <a:pt x="207" y="105"/>
                    <a:pt x="210" y="104"/>
                  </a:cubicBezTo>
                  <a:cubicBezTo>
                    <a:pt x="210" y="105"/>
                    <a:pt x="210" y="105"/>
                    <a:pt x="210" y="106"/>
                  </a:cubicBezTo>
                  <a:cubicBezTo>
                    <a:pt x="208" y="107"/>
                    <a:pt x="206" y="108"/>
                    <a:pt x="203" y="109"/>
                  </a:cubicBezTo>
                  <a:cubicBezTo>
                    <a:pt x="203" y="110"/>
                    <a:pt x="203" y="112"/>
                    <a:pt x="203" y="113"/>
                  </a:cubicBezTo>
                  <a:cubicBezTo>
                    <a:pt x="204" y="114"/>
                    <a:pt x="205" y="114"/>
                    <a:pt x="206" y="115"/>
                  </a:cubicBezTo>
                  <a:cubicBezTo>
                    <a:pt x="210" y="114"/>
                    <a:pt x="211" y="112"/>
                    <a:pt x="214" y="110"/>
                  </a:cubicBezTo>
                  <a:cubicBezTo>
                    <a:pt x="219" y="108"/>
                    <a:pt x="225" y="107"/>
                    <a:pt x="231" y="105"/>
                  </a:cubicBezTo>
                  <a:cubicBezTo>
                    <a:pt x="230" y="105"/>
                    <a:pt x="230" y="104"/>
                    <a:pt x="230" y="104"/>
                  </a:cubicBezTo>
                  <a:cubicBezTo>
                    <a:pt x="233" y="103"/>
                    <a:pt x="235" y="103"/>
                    <a:pt x="238" y="101"/>
                  </a:cubicBezTo>
                  <a:cubicBezTo>
                    <a:pt x="237" y="101"/>
                    <a:pt x="238" y="101"/>
                    <a:pt x="238" y="101"/>
                  </a:cubicBezTo>
                  <a:cubicBezTo>
                    <a:pt x="236" y="100"/>
                    <a:pt x="237" y="100"/>
                    <a:pt x="234" y="100"/>
                  </a:cubicBezTo>
                  <a:cubicBezTo>
                    <a:pt x="234" y="99"/>
                    <a:pt x="234" y="98"/>
                    <a:pt x="235" y="96"/>
                  </a:cubicBezTo>
                  <a:cubicBezTo>
                    <a:pt x="234" y="96"/>
                    <a:pt x="234" y="96"/>
                    <a:pt x="234" y="96"/>
                  </a:cubicBezTo>
                  <a:cubicBezTo>
                    <a:pt x="234" y="96"/>
                    <a:pt x="233" y="96"/>
                    <a:pt x="232" y="96"/>
                  </a:cubicBezTo>
                  <a:cubicBezTo>
                    <a:pt x="231" y="99"/>
                    <a:pt x="229" y="100"/>
                    <a:pt x="228" y="103"/>
                  </a:cubicBezTo>
                  <a:cubicBezTo>
                    <a:pt x="225" y="103"/>
                    <a:pt x="225" y="103"/>
                    <a:pt x="225" y="103"/>
                  </a:cubicBezTo>
                  <a:cubicBezTo>
                    <a:pt x="225" y="103"/>
                    <a:pt x="225" y="103"/>
                    <a:pt x="225" y="103"/>
                  </a:cubicBezTo>
                  <a:cubicBezTo>
                    <a:pt x="223" y="101"/>
                    <a:pt x="220" y="102"/>
                    <a:pt x="217" y="102"/>
                  </a:cubicBezTo>
                  <a:cubicBezTo>
                    <a:pt x="217" y="101"/>
                    <a:pt x="216" y="101"/>
                    <a:pt x="216" y="101"/>
                  </a:cubicBezTo>
                  <a:cubicBezTo>
                    <a:pt x="216" y="101"/>
                    <a:pt x="216" y="101"/>
                    <a:pt x="216" y="101"/>
                  </a:cubicBezTo>
                  <a:cubicBezTo>
                    <a:pt x="214" y="100"/>
                    <a:pt x="215" y="101"/>
                    <a:pt x="215" y="99"/>
                  </a:cubicBezTo>
                  <a:cubicBezTo>
                    <a:pt x="215" y="99"/>
                    <a:pt x="214" y="99"/>
                    <a:pt x="214" y="99"/>
                  </a:cubicBezTo>
                  <a:cubicBezTo>
                    <a:pt x="214" y="99"/>
                    <a:pt x="213" y="100"/>
                    <a:pt x="213" y="100"/>
                  </a:cubicBezTo>
                  <a:cubicBezTo>
                    <a:pt x="212" y="100"/>
                    <a:pt x="212" y="100"/>
                    <a:pt x="211" y="99"/>
                  </a:cubicBezTo>
                  <a:cubicBezTo>
                    <a:pt x="210" y="96"/>
                    <a:pt x="211" y="96"/>
                    <a:pt x="211" y="93"/>
                  </a:cubicBezTo>
                  <a:cubicBezTo>
                    <a:pt x="209" y="92"/>
                    <a:pt x="207" y="93"/>
                    <a:pt x="204" y="92"/>
                  </a:cubicBezTo>
                  <a:cubicBezTo>
                    <a:pt x="204" y="92"/>
                    <a:pt x="204" y="92"/>
                    <a:pt x="204" y="92"/>
                  </a:cubicBezTo>
                  <a:cubicBezTo>
                    <a:pt x="210" y="93"/>
                    <a:pt x="215" y="92"/>
                    <a:pt x="214" y="87"/>
                  </a:cubicBezTo>
                  <a:cubicBezTo>
                    <a:pt x="203" y="84"/>
                    <a:pt x="191" y="90"/>
                    <a:pt x="185" y="95"/>
                  </a:cubicBezTo>
                  <a:cubicBezTo>
                    <a:pt x="186" y="92"/>
                    <a:pt x="191" y="88"/>
                    <a:pt x="194" y="87"/>
                  </a:cubicBezTo>
                  <a:cubicBezTo>
                    <a:pt x="196" y="87"/>
                    <a:pt x="197" y="87"/>
                    <a:pt x="199" y="87"/>
                  </a:cubicBezTo>
                  <a:cubicBezTo>
                    <a:pt x="199" y="86"/>
                    <a:pt x="200" y="84"/>
                    <a:pt x="201" y="83"/>
                  </a:cubicBezTo>
                  <a:cubicBezTo>
                    <a:pt x="207" y="78"/>
                    <a:pt x="230" y="83"/>
                    <a:pt x="237" y="81"/>
                  </a:cubicBezTo>
                  <a:cubicBezTo>
                    <a:pt x="240" y="79"/>
                    <a:pt x="242" y="77"/>
                    <a:pt x="245" y="76"/>
                  </a:cubicBezTo>
                  <a:cubicBezTo>
                    <a:pt x="248" y="75"/>
                    <a:pt x="251" y="75"/>
                    <a:pt x="254" y="74"/>
                  </a:cubicBezTo>
                  <a:cubicBezTo>
                    <a:pt x="252" y="78"/>
                    <a:pt x="246" y="83"/>
                    <a:pt x="246" y="86"/>
                  </a:cubicBezTo>
                  <a:cubicBezTo>
                    <a:pt x="244" y="86"/>
                    <a:pt x="242" y="88"/>
                    <a:pt x="241" y="89"/>
                  </a:cubicBezTo>
                  <a:cubicBezTo>
                    <a:pt x="241" y="89"/>
                    <a:pt x="241" y="89"/>
                    <a:pt x="241" y="89"/>
                  </a:cubicBezTo>
                  <a:cubicBezTo>
                    <a:pt x="242" y="89"/>
                    <a:pt x="243" y="89"/>
                    <a:pt x="244" y="89"/>
                  </a:cubicBezTo>
                  <a:cubicBezTo>
                    <a:pt x="244" y="89"/>
                    <a:pt x="244" y="89"/>
                    <a:pt x="244" y="90"/>
                  </a:cubicBezTo>
                  <a:cubicBezTo>
                    <a:pt x="242" y="90"/>
                    <a:pt x="241" y="91"/>
                    <a:pt x="239" y="92"/>
                  </a:cubicBezTo>
                  <a:cubicBezTo>
                    <a:pt x="240" y="92"/>
                    <a:pt x="240" y="93"/>
                    <a:pt x="239" y="93"/>
                  </a:cubicBezTo>
                  <a:cubicBezTo>
                    <a:pt x="245" y="95"/>
                    <a:pt x="260" y="94"/>
                    <a:pt x="262" y="93"/>
                  </a:cubicBezTo>
                  <a:cubicBezTo>
                    <a:pt x="261" y="95"/>
                    <a:pt x="260" y="95"/>
                    <a:pt x="258" y="96"/>
                  </a:cubicBezTo>
                  <a:cubicBezTo>
                    <a:pt x="258" y="96"/>
                    <a:pt x="258" y="96"/>
                    <a:pt x="258" y="96"/>
                  </a:cubicBezTo>
                  <a:cubicBezTo>
                    <a:pt x="261" y="98"/>
                    <a:pt x="266" y="95"/>
                    <a:pt x="267" y="92"/>
                  </a:cubicBezTo>
                  <a:cubicBezTo>
                    <a:pt x="267" y="92"/>
                    <a:pt x="267" y="92"/>
                    <a:pt x="268" y="92"/>
                  </a:cubicBezTo>
                  <a:cubicBezTo>
                    <a:pt x="268" y="92"/>
                    <a:pt x="268" y="92"/>
                    <a:pt x="268" y="92"/>
                  </a:cubicBezTo>
                  <a:cubicBezTo>
                    <a:pt x="268" y="94"/>
                    <a:pt x="268" y="95"/>
                    <a:pt x="268" y="97"/>
                  </a:cubicBezTo>
                  <a:cubicBezTo>
                    <a:pt x="269" y="97"/>
                    <a:pt x="270" y="96"/>
                    <a:pt x="271" y="96"/>
                  </a:cubicBezTo>
                  <a:cubicBezTo>
                    <a:pt x="271" y="96"/>
                    <a:pt x="271" y="97"/>
                    <a:pt x="271" y="98"/>
                  </a:cubicBezTo>
                  <a:cubicBezTo>
                    <a:pt x="275" y="98"/>
                    <a:pt x="275" y="96"/>
                    <a:pt x="276" y="93"/>
                  </a:cubicBezTo>
                  <a:cubicBezTo>
                    <a:pt x="274" y="92"/>
                    <a:pt x="275" y="93"/>
                    <a:pt x="273" y="93"/>
                  </a:cubicBezTo>
                  <a:cubicBezTo>
                    <a:pt x="274" y="92"/>
                    <a:pt x="274" y="91"/>
                    <a:pt x="274" y="90"/>
                  </a:cubicBezTo>
                  <a:cubicBezTo>
                    <a:pt x="273" y="91"/>
                    <a:pt x="272" y="92"/>
                    <a:pt x="271" y="92"/>
                  </a:cubicBezTo>
                  <a:cubicBezTo>
                    <a:pt x="270" y="92"/>
                    <a:pt x="270" y="92"/>
                    <a:pt x="270" y="92"/>
                  </a:cubicBezTo>
                  <a:cubicBezTo>
                    <a:pt x="270" y="92"/>
                    <a:pt x="270" y="91"/>
                    <a:pt x="270" y="90"/>
                  </a:cubicBezTo>
                  <a:cubicBezTo>
                    <a:pt x="271" y="90"/>
                    <a:pt x="272" y="90"/>
                    <a:pt x="273" y="89"/>
                  </a:cubicBezTo>
                  <a:cubicBezTo>
                    <a:pt x="273" y="89"/>
                    <a:pt x="273" y="89"/>
                    <a:pt x="274" y="88"/>
                  </a:cubicBezTo>
                  <a:cubicBezTo>
                    <a:pt x="272" y="88"/>
                    <a:pt x="271" y="88"/>
                    <a:pt x="270" y="87"/>
                  </a:cubicBezTo>
                  <a:cubicBezTo>
                    <a:pt x="270" y="87"/>
                    <a:pt x="270" y="87"/>
                    <a:pt x="269" y="87"/>
                  </a:cubicBezTo>
                  <a:cubicBezTo>
                    <a:pt x="271" y="86"/>
                    <a:pt x="271" y="85"/>
                    <a:pt x="271" y="84"/>
                  </a:cubicBezTo>
                  <a:cubicBezTo>
                    <a:pt x="267" y="84"/>
                    <a:pt x="263" y="84"/>
                    <a:pt x="259" y="84"/>
                  </a:cubicBezTo>
                  <a:cubicBezTo>
                    <a:pt x="259" y="83"/>
                    <a:pt x="259" y="83"/>
                    <a:pt x="259" y="83"/>
                  </a:cubicBezTo>
                  <a:cubicBezTo>
                    <a:pt x="259" y="82"/>
                    <a:pt x="260" y="82"/>
                    <a:pt x="260" y="82"/>
                  </a:cubicBezTo>
                  <a:cubicBezTo>
                    <a:pt x="259" y="81"/>
                    <a:pt x="258" y="81"/>
                    <a:pt x="257" y="80"/>
                  </a:cubicBezTo>
                  <a:cubicBezTo>
                    <a:pt x="256" y="81"/>
                    <a:pt x="255" y="82"/>
                    <a:pt x="254" y="82"/>
                  </a:cubicBezTo>
                  <a:cubicBezTo>
                    <a:pt x="256" y="79"/>
                    <a:pt x="259" y="77"/>
                    <a:pt x="260" y="74"/>
                  </a:cubicBezTo>
                  <a:cubicBezTo>
                    <a:pt x="259" y="74"/>
                    <a:pt x="257" y="74"/>
                    <a:pt x="255" y="74"/>
                  </a:cubicBezTo>
                  <a:cubicBezTo>
                    <a:pt x="255" y="74"/>
                    <a:pt x="255" y="74"/>
                    <a:pt x="255" y="74"/>
                  </a:cubicBezTo>
                  <a:cubicBezTo>
                    <a:pt x="257" y="73"/>
                    <a:pt x="258" y="72"/>
                    <a:pt x="259" y="72"/>
                  </a:cubicBezTo>
                  <a:cubicBezTo>
                    <a:pt x="261" y="71"/>
                    <a:pt x="259" y="66"/>
                    <a:pt x="259" y="66"/>
                  </a:cubicBezTo>
                  <a:cubicBezTo>
                    <a:pt x="258" y="63"/>
                    <a:pt x="254" y="63"/>
                    <a:pt x="252" y="64"/>
                  </a:cubicBezTo>
                  <a:cubicBezTo>
                    <a:pt x="252" y="64"/>
                    <a:pt x="252" y="63"/>
                    <a:pt x="252" y="63"/>
                  </a:cubicBezTo>
                  <a:cubicBezTo>
                    <a:pt x="250" y="62"/>
                    <a:pt x="248" y="62"/>
                    <a:pt x="247" y="62"/>
                  </a:cubicBezTo>
                  <a:cubicBezTo>
                    <a:pt x="248" y="61"/>
                    <a:pt x="250" y="62"/>
                    <a:pt x="250" y="60"/>
                  </a:cubicBezTo>
                  <a:cubicBezTo>
                    <a:pt x="246" y="59"/>
                    <a:pt x="239" y="58"/>
                    <a:pt x="237" y="57"/>
                  </a:cubicBezTo>
                  <a:cubicBezTo>
                    <a:pt x="234" y="56"/>
                    <a:pt x="233" y="54"/>
                    <a:pt x="229" y="54"/>
                  </a:cubicBezTo>
                  <a:cubicBezTo>
                    <a:pt x="228" y="52"/>
                    <a:pt x="229" y="52"/>
                    <a:pt x="231" y="50"/>
                  </a:cubicBezTo>
                  <a:cubicBezTo>
                    <a:pt x="228" y="48"/>
                    <a:pt x="217" y="40"/>
                    <a:pt x="215" y="37"/>
                  </a:cubicBezTo>
                  <a:cubicBezTo>
                    <a:pt x="214" y="37"/>
                    <a:pt x="212" y="38"/>
                    <a:pt x="211" y="39"/>
                  </a:cubicBezTo>
                  <a:cubicBezTo>
                    <a:pt x="210" y="40"/>
                    <a:pt x="210" y="39"/>
                    <a:pt x="211" y="40"/>
                  </a:cubicBezTo>
                  <a:cubicBezTo>
                    <a:pt x="209" y="44"/>
                    <a:pt x="203" y="45"/>
                    <a:pt x="199" y="47"/>
                  </a:cubicBezTo>
                  <a:cubicBezTo>
                    <a:pt x="197" y="45"/>
                    <a:pt x="196" y="44"/>
                    <a:pt x="191" y="45"/>
                  </a:cubicBezTo>
                  <a:cubicBezTo>
                    <a:pt x="192" y="43"/>
                    <a:pt x="191" y="40"/>
                    <a:pt x="190" y="38"/>
                  </a:cubicBezTo>
                  <a:cubicBezTo>
                    <a:pt x="191" y="37"/>
                    <a:pt x="191" y="38"/>
                    <a:pt x="192" y="36"/>
                  </a:cubicBezTo>
                  <a:cubicBezTo>
                    <a:pt x="189" y="36"/>
                    <a:pt x="185" y="37"/>
                    <a:pt x="181" y="36"/>
                  </a:cubicBezTo>
                  <a:cubicBezTo>
                    <a:pt x="181" y="36"/>
                    <a:pt x="181" y="36"/>
                    <a:pt x="182" y="35"/>
                  </a:cubicBezTo>
                  <a:cubicBezTo>
                    <a:pt x="178" y="34"/>
                    <a:pt x="175" y="34"/>
                    <a:pt x="172" y="33"/>
                  </a:cubicBezTo>
                  <a:cubicBezTo>
                    <a:pt x="170" y="33"/>
                    <a:pt x="169" y="34"/>
                    <a:pt x="167" y="35"/>
                  </a:cubicBezTo>
                  <a:cubicBezTo>
                    <a:pt x="161" y="37"/>
                    <a:pt x="157" y="33"/>
                    <a:pt x="151" y="37"/>
                  </a:cubicBezTo>
                  <a:cubicBezTo>
                    <a:pt x="151" y="37"/>
                    <a:pt x="151" y="38"/>
                    <a:pt x="151" y="38"/>
                  </a:cubicBezTo>
                  <a:cubicBezTo>
                    <a:pt x="152" y="39"/>
                    <a:pt x="152" y="39"/>
                    <a:pt x="154" y="39"/>
                  </a:cubicBezTo>
                  <a:cubicBezTo>
                    <a:pt x="153" y="40"/>
                    <a:pt x="152" y="41"/>
                    <a:pt x="151" y="42"/>
                  </a:cubicBezTo>
                  <a:cubicBezTo>
                    <a:pt x="152" y="43"/>
                    <a:pt x="153" y="44"/>
                    <a:pt x="154" y="46"/>
                  </a:cubicBezTo>
                  <a:cubicBezTo>
                    <a:pt x="151" y="46"/>
                    <a:pt x="151" y="48"/>
                    <a:pt x="147" y="49"/>
                  </a:cubicBezTo>
                  <a:cubicBezTo>
                    <a:pt x="147" y="49"/>
                    <a:pt x="147" y="50"/>
                    <a:pt x="147" y="51"/>
                  </a:cubicBezTo>
                  <a:cubicBezTo>
                    <a:pt x="151" y="52"/>
                    <a:pt x="154" y="53"/>
                    <a:pt x="154" y="59"/>
                  </a:cubicBezTo>
                  <a:cubicBezTo>
                    <a:pt x="151" y="63"/>
                    <a:pt x="146" y="66"/>
                    <a:pt x="140" y="68"/>
                  </a:cubicBezTo>
                  <a:cubicBezTo>
                    <a:pt x="140" y="68"/>
                    <a:pt x="140" y="68"/>
                    <a:pt x="140" y="69"/>
                  </a:cubicBezTo>
                  <a:cubicBezTo>
                    <a:pt x="144" y="70"/>
                    <a:pt x="141" y="75"/>
                    <a:pt x="144" y="77"/>
                  </a:cubicBezTo>
                  <a:cubicBezTo>
                    <a:pt x="143" y="79"/>
                    <a:pt x="143" y="79"/>
                    <a:pt x="141" y="80"/>
                  </a:cubicBezTo>
                  <a:cubicBezTo>
                    <a:pt x="142" y="80"/>
                    <a:pt x="142" y="81"/>
                    <a:pt x="143" y="81"/>
                  </a:cubicBezTo>
                  <a:cubicBezTo>
                    <a:pt x="142" y="82"/>
                    <a:pt x="143" y="82"/>
                    <a:pt x="142" y="82"/>
                  </a:cubicBezTo>
                  <a:cubicBezTo>
                    <a:pt x="141" y="82"/>
                    <a:pt x="140" y="81"/>
                    <a:pt x="139" y="81"/>
                  </a:cubicBezTo>
                  <a:cubicBezTo>
                    <a:pt x="138" y="82"/>
                    <a:pt x="138" y="82"/>
                    <a:pt x="138" y="83"/>
                  </a:cubicBezTo>
                  <a:cubicBezTo>
                    <a:pt x="133" y="82"/>
                    <a:pt x="133" y="78"/>
                    <a:pt x="129" y="78"/>
                  </a:cubicBezTo>
                  <a:cubicBezTo>
                    <a:pt x="129" y="78"/>
                    <a:pt x="129" y="78"/>
                    <a:pt x="128" y="77"/>
                  </a:cubicBezTo>
                  <a:cubicBezTo>
                    <a:pt x="130" y="78"/>
                    <a:pt x="131" y="78"/>
                    <a:pt x="133" y="78"/>
                  </a:cubicBezTo>
                  <a:cubicBezTo>
                    <a:pt x="133" y="78"/>
                    <a:pt x="134" y="78"/>
                    <a:pt x="134" y="78"/>
                  </a:cubicBezTo>
                  <a:cubicBezTo>
                    <a:pt x="134" y="77"/>
                    <a:pt x="134" y="76"/>
                    <a:pt x="134" y="75"/>
                  </a:cubicBezTo>
                  <a:cubicBezTo>
                    <a:pt x="132" y="76"/>
                    <a:pt x="131" y="76"/>
                    <a:pt x="129" y="76"/>
                  </a:cubicBezTo>
                  <a:cubicBezTo>
                    <a:pt x="129" y="76"/>
                    <a:pt x="129" y="77"/>
                    <a:pt x="128" y="77"/>
                  </a:cubicBezTo>
                  <a:cubicBezTo>
                    <a:pt x="128" y="75"/>
                    <a:pt x="128" y="71"/>
                    <a:pt x="129" y="68"/>
                  </a:cubicBezTo>
                  <a:cubicBezTo>
                    <a:pt x="125" y="67"/>
                    <a:pt x="121" y="70"/>
                    <a:pt x="117" y="69"/>
                  </a:cubicBezTo>
                  <a:cubicBezTo>
                    <a:pt x="109" y="68"/>
                    <a:pt x="100" y="63"/>
                    <a:pt x="90" y="68"/>
                  </a:cubicBezTo>
                  <a:cubicBezTo>
                    <a:pt x="90" y="66"/>
                    <a:pt x="89" y="64"/>
                    <a:pt x="89" y="62"/>
                  </a:cubicBezTo>
                  <a:cubicBezTo>
                    <a:pt x="88" y="63"/>
                    <a:pt x="86" y="63"/>
                    <a:pt x="85" y="64"/>
                  </a:cubicBezTo>
                  <a:cubicBezTo>
                    <a:pt x="84" y="64"/>
                    <a:pt x="84" y="63"/>
                    <a:pt x="83" y="63"/>
                  </a:cubicBezTo>
                  <a:cubicBezTo>
                    <a:pt x="85" y="61"/>
                    <a:pt x="88" y="56"/>
                    <a:pt x="88" y="54"/>
                  </a:cubicBezTo>
                  <a:cubicBezTo>
                    <a:pt x="90" y="53"/>
                    <a:pt x="94" y="50"/>
                    <a:pt x="94" y="49"/>
                  </a:cubicBezTo>
                  <a:cubicBezTo>
                    <a:pt x="97" y="47"/>
                    <a:pt x="99" y="47"/>
                    <a:pt x="102" y="45"/>
                  </a:cubicBezTo>
                  <a:cubicBezTo>
                    <a:pt x="102" y="45"/>
                    <a:pt x="102" y="45"/>
                    <a:pt x="103" y="45"/>
                  </a:cubicBezTo>
                  <a:cubicBezTo>
                    <a:pt x="103" y="44"/>
                    <a:pt x="102" y="44"/>
                    <a:pt x="102" y="43"/>
                  </a:cubicBezTo>
                  <a:cubicBezTo>
                    <a:pt x="105" y="43"/>
                    <a:pt x="105" y="41"/>
                    <a:pt x="107" y="40"/>
                  </a:cubicBezTo>
                  <a:cubicBezTo>
                    <a:pt x="108" y="40"/>
                    <a:pt x="110" y="40"/>
                    <a:pt x="111" y="40"/>
                  </a:cubicBezTo>
                  <a:cubicBezTo>
                    <a:pt x="113" y="39"/>
                    <a:pt x="118" y="34"/>
                    <a:pt x="121" y="32"/>
                  </a:cubicBezTo>
                  <a:cubicBezTo>
                    <a:pt x="121" y="32"/>
                    <a:pt x="120" y="33"/>
                    <a:pt x="120" y="34"/>
                  </a:cubicBezTo>
                  <a:cubicBezTo>
                    <a:pt x="119" y="35"/>
                    <a:pt x="118" y="35"/>
                    <a:pt x="117" y="36"/>
                  </a:cubicBezTo>
                  <a:cubicBezTo>
                    <a:pt x="117" y="37"/>
                    <a:pt x="116" y="37"/>
                    <a:pt x="116" y="37"/>
                  </a:cubicBezTo>
                  <a:cubicBezTo>
                    <a:pt x="118" y="36"/>
                    <a:pt x="120" y="36"/>
                    <a:pt x="122" y="35"/>
                  </a:cubicBezTo>
                  <a:cubicBezTo>
                    <a:pt x="122" y="36"/>
                    <a:pt x="122" y="36"/>
                    <a:pt x="122" y="37"/>
                  </a:cubicBezTo>
                  <a:cubicBezTo>
                    <a:pt x="124" y="37"/>
                    <a:pt x="130" y="34"/>
                    <a:pt x="131" y="32"/>
                  </a:cubicBezTo>
                  <a:cubicBezTo>
                    <a:pt x="136" y="31"/>
                    <a:pt x="139" y="34"/>
                    <a:pt x="144" y="30"/>
                  </a:cubicBezTo>
                  <a:cubicBezTo>
                    <a:pt x="145" y="30"/>
                    <a:pt x="145" y="30"/>
                    <a:pt x="145" y="30"/>
                  </a:cubicBezTo>
                  <a:cubicBezTo>
                    <a:pt x="143" y="29"/>
                    <a:pt x="142" y="31"/>
                    <a:pt x="140" y="30"/>
                  </a:cubicBezTo>
                  <a:cubicBezTo>
                    <a:pt x="139" y="29"/>
                    <a:pt x="139" y="29"/>
                    <a:pt x="138" y="28"/>
                  </a:cubicBezTo>
                  <a:cubicBezTo>
                    <a:pt x="136" y="27"/>
                    <a:pt x="133" y="28"/>
                    <a:pt x="131" y="28"/>
                  </a:cubicBezTo>
                  <a:cubicBezTo>
                    <a:pt x="130" y="28"/>
                    <a:pt x="130" y="28"/>
                    <a:pt x="129" y="28"/>
                  </a:cubicBezTo>
                  <a:cubicBezTo>
                    <a:pt x="130" y="28"/>
                    <a:pt x="131" y="28"/>
                    <a:pt x="132" y="27"/>
                  </a:cubicBezTo>
                  <a:cubicBezTo>
                    <a:pt x="132" y="27"/>
                    <a:pt x="132" y="27"/>
                    <a:pt x="131" y="27"/>
                  </a:cubicBezTo>
                  <a:cubicBezTo>
                    <a:pt x="134" y="26"/>
                    <a:pt x="138" y="24"/>
                    <a:pt x="142" y="23"/>
                  </a:cubicBezTo>
                  <a:cubicBezTo>
                    <a:pt x="142" y="23"/>
                    <a:pt x="142" y="22"/>
                    <a:pt x="143" y="22"/>
                  </a:cubicBezTo>
                  <a:cubicBezTo>
                    <a:pt x="143" y="21"/>
                    <a:pt x="141" y="20"/>
                    <a:pt x="139" y="20"/>
                  </a:cubicBezTo>
                  <a:cubicBezTo>
                    <a:pt x="139" y="19"/>
                    <a:pt x="139" y="19"/>
                    <a:pt x="139" y="19"/>
                  </a:cubicBezTo>
                  <a:cubicBezTo>
                    <a:pt x="141" y="18"/>
                    <a:pt x="143" y="19"/>
                    <a:pt x="144" y="17"/>
                  </a:cubicBezTo>
                  <a:cubicBezTo>
                    <a:pt x="143" y="17"/>
                    <a:pt x="143" y="17"/>
                    <a:pt x="144" y="16"/>
                  </a:cubicBezTo>
                  <a:cubicBezTo>
                    <a:pt x="143" y="15"/>
                    <a:pt x="137" y="16"/>
                    <a:pt x="134" y="17"/>
                  </a:cubicBezTo>
                  <a:cubicBezTo>
                    <a:pt x="138" y="14"/>
                    <a:pt x="143" y="14"/>
                    <a:pt x="146" y="14"/>
                  </a:cubicBezTo>
                  <a:cubicBezTo>
                    <a:pt x="146" y="14"/>
                    <a:pt x="146" y="13"/>
                    <a:pt x="147" y="13"/>
                  </a:cubicBezTo>
                  <a:cubicBezTo>
                    <a:pt x="146" y="13"/>
                    <a:pt x="146" y="13"/>
                    <a:pt x="145" y="13"/>
                  </a:cubicBezTo>
                  <a:cubicBezTo>
                    <a:pt x="145" y="13"/>
                    <a:pt x="145" y="13"/>
                    <a:pt x="145" y="13"/>
                  </a:cubicBezTo>
                  <a:cubicBezTo>
                    <a:pt x="147" y="13"/>
                    <a:pt x="149" y="13"/>
                    <a:pt x="150" y="12"/>
                  </a:cubicBezTo>
                  <a:cubicBezTo>
                    <a:pt x="150" y="13"/>
                    <a:pt x="149" y="13"/>
                    <a:pt x="148" y="13"/>
                  </a:cubicBezTo>
                  <a:cubicBezTo>
                    <a:pt x="148" y="13"/>
                    <a:pt x="148" y="13"/>
                    <a:pt x="148" y="14"/>
                  </a:cubicBezTo>
                  <a:cubicBezTo>
                    <a:pt x="148" y="14"/>
                    <a:pt x="148" y="14"/>
                    <a:pt x="148" y="14"/>
                  </a:cubicBezTo>
                  <a:cubicBezTo>
                    <a:pt x="151" y="13"/>
                    <a:pt x="153" y="13"/>
                    <a:pt x="155" y="12"/>
                  </a:cubicBezTo>
                  <a:cubicBezTo>
                    <a:pt x="155" y="11"/>
                    <a:pt x="155" y="11"/>
                    <a:pt x="156" y="11"/>
                  </a:cubicBezTo>
                  <a:cubicBezTo>
                    <a:pt x="155" y="11"/>
                    <a:pt x="155" y="11"/>
                    <a:pt x="155" y="11"/>
                  </a:cubicBezTo>
                  <a:cubicBezTo>
                    <a:pt x="156" y="10"/>
                    <a:pt x="156" y="10"/>
                    <a:pt x="156" y="10"/>
                  </a:cubicBezTo>
                  <a:cubicBezTo>
                    <a:pt x="160" y="11"/>
                    <a:pt x="161" y="11"/>
                    <a:pt x="165" y="11"/>
                  </a:cubicBezTo>
                  <a:cubicBezTo>
                    <a:pt x="163" y="11"/>
                    <a:pt x="163" y="11"/>
                    <a:pt x="163" y="11"/>
                  </a:cubicBezTo>
                  <a:cubicBezTo>
                    <a:pt x="162" y="12"/>
                    <a:pt x="161" y="13"/>
                    <a:pt x="160" y="14"/>
                  </a:cubicBezTo>
                  <a:cubicBezTo>
                    <a:pt x="161" y="16"/>
                    <a:pt x="166" y="15"/>
                    <a:pt x="169" y="14"/>
                  </a:cubicBezTo>
                  <a:cubicBezTo>
                    <a:pt x="169" y="13"/>
                    <a:pt x="170" y="13"/>
                    <a:pt x="170" y="13"/>
                  </a:cubicBezTo>
                  <a:cubicBezTo>
                    <a:pt x="173" y="13"/>
                    <a:pt x="177" y="12"/>
                    <a:pt x="180" y="15"/>
                  </a:cubicBezTo>
                  <a:cubicBezTo>
                    <a:pt x="178" y="17"/>
                    <a:pt x="175" y="19"/>
                    <a:pt x="172" y="20"/>
                  </a:cubicBezTo>
                  <a:cubicBezTo>
                    <a:pt x="171" y="20"/>
                    <a:pt x="171" y="20"/>
                    <a:pt x="171" y="21"/>
                  </a:cubicBezTo>
                  <a:cubicBezTo>
                    <a:pt x="172" y="21"/>
                    <a:pt x="173" y="21"/>
                    <a:pt x="173" y="21"/>
                  </a:cubicBezTo>
                  <a:cubicBezTo>
                    <a:pt x="174" y="21"/>
                    <a:pt x="174" y="22"/>
                    <a:pt x="174" y="22"/>
                  </a:cubicBezTo>
                  <a:cubicBezTo>
                    <a:pt x="169" y="23"/>
                    <a:pt x="163" y="24"/>
                    <a:pt x="158" y="24"/>
                  </a:cubicBezTo>
                  <a:cubicBezTo>
                    <a:pt x="157" y="26"/>
                    <a:pt x="155" y="26"/>
                    <a:pt x="154" y="27"/>
                  </a:cubicBezTo>
                  <a:cubicBezTo>
                    <a:pt x="154" y="28"/>
                    <a:pt x="154" y="28"/>
                    <a:pt x="154" y="29"/>
                  </a:cubicBezTo>
                  <a:cubicBezTo>
                    <a:pt x="155" y="29"/>
                    <a:pt x="156" y="29"/>
                    <a:pt x="157" y="28"/>
                  </a:cubicBezTo>
                  <a:cubicBezTo>
                    <a:pt x="157" y="29"/>
                    <a:pt x="157" y="29"/>
                    <a:pt x="157" y="29"/>
                  </a:cubicBezTo>
                  <a:cubicBezTo>
                    <a:pt x="157" y="29"/>
                    <a:pt x="158" y="29"/>
                    <a:pt x="158" y="29"/>
                  </a:cubicBezTo>
                  <a:cubicBezTo>
                    <a:pt x="159" y="29"/>
                    <a:pt x="159" y="29"/>
                    <a:pt x="160" y="29"/>
                  </a:cubicBezTo>
                  <a:cubicBezTo>
                    <a:pt x="160" y="28"/>
                    <a:pt x="159" y="28"/>
                    <a:pt x="159" y="28"/>
                  </a:cubicBezTo>
                  <a:cubicBezTo>
                    <a:pt x="165" y="27"/>
                    <a:pt x="172" y="25"/>
                    <a:pt x="174" y="25"/>
                  </a:cubicBezTo>
                  <a:cubicBezTo>
                    <a:pt x="175" y="26"/>
                    <a:pt x="176" y="27"/>
                    <a:pt x="178" y="28"/>
                  </a:cubicBezTo>
                  <a:cubicBezTo>
                    <a:pt x="180" y="28"/>
                    <a:pt x="181" y="27"/>
                    <a:pt x="182" y="28"/>
                  </a:cubicBezTo>
                  <a:cubicBezTo>
                    <a:pt x="182" y="28"/>
                    <a:pt x="182" y="28"/>
                    <a:pt x="183" y="28"/>
                  </a:cubicBezTo>
                  <a:cubicBezTo>
                    <a:pt x="182" y="28"/>
                    <a:pt x="181" y="28"/>
                    <a:pt x="181" y="28"/>
                  </a:cubicBezTo>
                  <a:cubicBezTo>
                    <a:pt x="181" y="28"/>
                    <a:pt x="180" y="28"/>
                    <a:pt x="181" y="28"/>
                  </a:cubicBezTo>
                  <a:cubicBezTo>
                    <a:pt x="185" y="32"/>
                    <a:pt x="199" y="30"/>
                    <a:pt x="207" y="32"/>
                  </a:cubicBezTo>
                  <a:cubicBezTo>
                    <a:pt x="207" y="32"/>
                    <a:pt x="208" y="32"/>
                    <a:pt x="209" y="32"/>
                  </a:cubicBezTo>
                  <a:cubicBezTo>
                    <a:pt x="209" y="31"/>
                    <a:pt x="209" y="30"/>
                    <a:pt x="209" y="30"/>
                  </a:cubicBezTo>
                  <a:cubicBezTo>
                    <a:pt x="205" y="29"/>
                    <a:pt x="201" y="27"/>
                    <a:pt x="197" y="26"/>
                  </a:cubicBezTo>
                  <a:cubicBezTo>
                    <a:pt x="197" y="26"/>
                    <a:pt x="196" y="26"/>
                    <a:pt x="196" y="26"/>
                  </a:cubicBezTo>
                  <a:cubicBezTo>
                    <a:pt x="196" y="26"/>
                    <a:pt x="196" y="26"/>
                    <a:pt x="196" y="26"/>
                  </a:cubicBezTo>
                  <a:cubicBezTo>
                    <a:pt x="203" y="26"/>
                    <a:pt x="209" y="27"/>
                    <a:pt x="214" y="29"/>
                  </a:cubicBezTo>
                  <a:cubicBezTo>
                    <a:pt x="214" y="29"/>
                    <a:pt x="214" y="28"/>
                    <a:pt x="215" y="27"/>
                  </a:cubicBezTo>
                  <a:cubicBezTo>
                    <a:pt x="215" y="28"/>
                    <a:pt x="215" y="28"/>
                    <a:pt x="216" y="28"/>
                  </a:cubicBezTo>
                  <a:cubicBezTo>
                    <a:pt x="216" y="28"/>
                    <a:pt x="217" y="27"/>
                    <a:pt x="217" y="27"/>
                  </a:cubicBezTo>
                  <a:cubicBezTo>
                    <a:pt x="216" y="27"/>
                    <a:pt x="216" y="27"/>
                    <a:pt x="215" y="27"/>
                  </a:cubicBezTo>
                  <a:cubicBezTo>
                    <a:pt x="215" y="26"/>
                    <a:pt x="215" y="26"/>
                    <a:pt x="214" y="26"/>
                  </a:cubicBezTo>
                  <a:cubicBezTo>
                    <a:pt x="216" y="26"/>
                    <a:pt x="216" y="26"/>
                    <a:pt x="217" y="24"/>
                  </a:cubicBezTo>
                  <a:cubicBezTo>
                    <a:pt x="216" y="23"/>
                    <a:pt x="216" y="23"/>
                    <a:pt x="213" y="23"/>
                  </a:cubicBezTo>
                  <a:cubicBezTo>
                    <a:pt x="214" y="22"/>
                    <a:pt x="214" y="22"/>
                    <a:pt x="215" y="21"/>
                  </a:cubicBezTo>
                  <a:cubicBezTo>
                    <a:pt x="212" y="21"/>
                    <a:pt x="209" y="21"/>
                    <a:pt x="206" y="20"/>
                  </a:cubicBezTo>
                  <a:cubicBezTo>
                    <a:pt x="204" y="20"/>
                    <a:pt x="205" y="18"/>
                    <a:pt x="201" y="18"/>
                  </a:cubicBezTo>
                  <a:cubicBezTo>
                    <a:pt x="201" y="18"/>
                    <a:pt x="201" y="18"/>
                    <a:pt x="201" y="18"/>
                  </a:cubicBezTo>
                  <a:cubicBezTo>
                    <a:pt x="202" y="18"/>
                    <a:pt x="203" y="18"/>
                    <a:pt x="204" y="17"/>
                  </a:cubicBezTo>
                  <a:cubicBezTo>
                    <a:pt x="205" y="17"/>
                    <a:pt x="205" y="17"/>
                    <a:pt x="205" y="17"/>
                  </a:cubicBezTo>
                  <a:cubicBezTo>
                    <a:pt x="204" y="17"/>
                    <a:pt x="204" y="17"/>
                    <a:pt x="204" y="17"/>
                  </a:cubicBezTo>
                  <a:cubicBezTo>
                    <a:pt x="204" y="16"/>
                    <a:pt x="204" y="16"/>
                    <a:pt x="204" y="15"/>
                  </a:cubicBezTo>
                  <a:cubicBezTo>
                    <a:pt x="211" y="16"/>
                    <a:pt x="215" y="19"/>
                    <a:pt x="222" y="20"/>
                  </a:cubicBezTo>
                  <a:cubicBezTo>
                    <a:pt x="223" y="18"/>
                    <a:pt x="223" y="18"/>
                    <a:pt x="223" y="17"/>
                  </a:cubicBezTo>
                  <a:cubicBezTo>
                    <a:pt x="225" y="17"/>
                    <a:pt x="226" y="17"/>
                    <a:pt x="228" y="16"/>
                  </a:cubicBezTo>
                  <a:cubicBezTo>
                    <a:pt x="228" y="15"/>
                    <a:pt x="228" y="16"/>
                    <a:pt x="228" y="15"/>
                  </a:cubicBezTo>
                  <a:cubicBezTo>
                    <a:pt x="229" y="15"/>
                    <a:pt x="230" y="15"/>
                    <a:pt x="232" y="14"/>
                  </a:cubicBezTo>
                  <a:cubicBezTo>
                    <a:pt x="232" y="13"/>
                    <a:pt x="231" y="14"/>
                    <a:pt x="233" y="13"/>
                  </a:cubicBezTo>
                  <a:cubicBezTo>
                    <a:pt x="232" y="11"/>
                    <a:pt x="227" y="12"/>
                    <a:pt x="224" y="12"/>
                  </a:cubicBezTo>
                  <a:cubicBezTo>
                    <a:pt x="225" y="12"/>
                    <a:pt x="225" y="11"/>
                    <a:pt x="225" y="11"/>
                  </a:cubicBezTo>
                  <a:cubicBezTo>
                    <a:pt x="223" y="11"/>
                    <a:pt x="222" y="11"/>
                    <a:pt x="220" y="12"/>
                  </a:cubicBezTo>
                  <a:cubicBezTo>
                    <a:pt x="221" y="9"/>
                    <a:pt x="207" y="8"/>
                    <a:pt x="202" y="9"/>
                  </a:cubicBezTo>
                  <a:cubicBezTo>
                    <a:pt x="203" y="8"/>
                    <a:pt x="203" y="8"/>
                    <a:pt x="203" y="7"/>
                  </a:cubicBezTo>
                  <a:cubicBezTo>
                    <a:pt x="205" y="7"/>
                    <a:pt x="207" y="6"/>
                    <a:pt x="209" y="6"/>
                  </a:cubicBezTo>
                  <a:cubicBezTo>
                    <a:pt x="209" y="6"/>
                    <a:pt x="209" y="6"/>
                    <a:pt x="209" y="6"/>
                  </a:cubicBezTo>
                  <a:cubicBezTo>
                    <a:pt x="209" y="6"/>
                    <a:pt x="209" y="5"/>
                    <a:pt x="209" y="5"/>
                  </a:cubicBezTo>
                  <a:cubicBezTo>
                    <a:pt x="206" y="5"/>
                    <a:pt x="204" y="5"/>
                    <a:pt x="201" y="6"/>
                  </a:cubicBezTo>
                  <a:cubicBezTo>
                    <a:pt x="202" y="5"/>
                    <a:pt x="204" y="5"/>
                    <a:pt x="206" y="5"/>
                  </a:cubicBezTo>
                  <a:cubicBezTo>
                    <a:pt x="206" y="4"/>
                    <a:pt x="206" y="4"/>
                    <a:pt x="207" y="4"/>
                  </a:cubicBezTo>
                  <a:cubicBezTo>
                    <a:pt x="205" y="4"/>
                    <a:pt x="204" y="3"/>
                    <a:pt x="203" y="3"/>
                  </a:cubicBezTo>
                  <a:cubicBezTo>
                    <a:pt x="202" y="3"/>
                    <a:pt x="200" y="4"/>
                    <a:pt x="199" y="5"/>
                  </a:cubicBezTo>
                  <a:cubicBezTo>
                    <a:pt x="200" y="4"/>
                    <a:pt x="199" y="4"/>
                    <a:pt x="200" y="3"/>
                  </a:cubicBezTo>
                  <a:cubicBezTo>
                    <a:pt x="200" y="2"/>
                    <a:pt x="190" y="2"/>
                    <a:pt x="189" y="3"/>
                  </a:cubicBezTo>
                  <a:cubicBezTo>
                    <a:pt x="190" y="0"/>
                    <a:pt x="182" y="1"/>
                    <a:pt x="179" y="3"/>
                  </a:cubicBezTo>
                  <a:cubicBezTo>
                    <a:pt x="178" y="2"/>
                    <a:pt x="179" y="3"/>
                    <a:pt x="179" y="2"/>
                  </a:cubicBezTo>
                  <a:cubicBezTo>
                    <a:pt x="173" y="3"/>
                    <a:pt x="169" y="0"/>
                    <a:pt x="165" y="0"/>
                  </a:cubicBezTo>
                  <a:cubicBezTo>
                    <a:pt x="160" y="0"/>
                    <a:pt x="156" y="1"/>
                    <a:pt x="151" y="2"/>
                  </a:cubicBezTo>
                  <a:cubicBezTo>
                    <a:pt x="150" y="3"/>
                    <a:pt x="150" y="3"/>
                    <a:pt x="149" y="4"/>
                  </a:cubicBezTo>
                  <a:cubicBezTo>
                    <a:pt x="144" y="3"/>
                    <a:pt x="136" y="6"/>
                    <a:pt x="130" y="10"/>
                  </a:cubicBezTo>
                  <a:cubicBezTo>
                    <a:pt x="130" y="10"/>
                    <a:pt x="130" y="10"/>
                    <a:pt x="130" y="10"/>
                  </a:cubicBezTo>
                  <a:cubicBezTo>
                    <a:pt x="130" y="11"/>
                    <a:pt x="131" y="11"/>
                    <a:pt x="132" y="11"/>
                  </a:cubicBezTo>
                  <a:cubicBezTo>
                    <a:pt x="130" y="11"/>
                    <a:pt x="130" y="12"/>
                    <a:pt x="129" y="12"/>
                  </a:cubicBezTo>
                  <a:cubicBezTo>
                    <a:pt x="129" y="13"/>
                    <a:pt x="130" y="13"/>
                    <a:pt x="130" y="13"/>
                  </a:cubicBezTo>
                  <a:cubicBezTo>
                    <a:pt x="127" y="13"/>
                    <a:pt x="128" y="12"/>
                    <a:pt x="127" y="11"/>
                  </a:cubicBezTo>
                  <a:cubicBezTo>
                    <a:pt x="129" y="9"/>
                    <a:pt x="131" y="8"/>
                    <a:pt x="135" y="7"/>
                  </a:cubicBezTo>
                  <a:cubicBezTo>
                    <a:pt x="135" y="7"/>
                    <a:pt x="135" y="7"/>
                    <a:pt x="135" y="7"/>
                  </a:cubicBezTo>
                  <a:cubicBezTo>
                    <a:pt x="131" y="6"/>
                    <a:pt x="116" y="14"/>
                    <a:pt x="115" y="16"/>
                  </a:cubicBezTo>
                  <a:cubicBezTo>
                    <a:pt x="114" y="17"/>
                    <a:pt x="114" y="17"/>
                    <a:pt x="113" y="19"/>
                  </a:cubicBezTo>
                  <a:cubicBezTo>
                    <a:pt x="115" y="18"/>
                    <a:pt x="120" y="17"/>
                    <a:pt x="121" y="17"/>
                  </a:cubicBezTo>
                  <a:cubicBezTo>
                    <a:pt x="119" y="18"/>
                    <a:pt x="117" y="18"/>
                    <a:pt x="115" y="19"/>
                  </a:cubicBezTo>
                  <a:cubicBezTo>
                    <a:pt x="115" y="21"/>
                    <a:pt x="127" y="18"/>
                    <a:pt x="131" y="17"/>
                  </a:cubicBezTo>
                  <a:cubicBezTo>
                    <a:pt x="130" y="17"/>
                    <a:pt x="130" y="17"/>
                    <a:pt x="129" y="18"/>
                  </a:cubicBezTo>
                  <a:cubicBezTo>
                    <a:pt x="128" y="18"/>
                    <a:pt x="128" y="19"/>
                    <a:pt x="128" y="20"/>
                  </a:cubicBezTo>
                  <a:cubicBezTo>
                    <a:pt x="128" y="20"/>
                    <a:pt x="128" y="20"/>
                    <a:pt x="130" y="20"/>
                  </a:cubicBezTo>
                  <a:cubicBezTo>
                    <a:pt x="129" y="20"/>
                    <a:pt x="124" y="24"/>
                    <a:pt x="123" y="24"/>
                  </a:cubicBezTo>
                  <a:cubicBezTo>
                    <a:pt x="123" y="24"/>
                    <a:pt x="123" y="24"/>
                    <a:pt x="123" y="23"/>
                  </a:cubicBezTo>
                  <a:cubicBezTo>
                    <a:pt x="122" y="23"/>
                    <a:pt x="122" y="24"/>
                    <a:pt x="122" y="24"/>
                  </a:cubicBezTo>
                  <a:cubicBezTo>
                    <a:pt x="121" y="24"/>
                    <a:pt x="121" y="24"/>
                    <a:pt x="121" y="24"/>
                  </a:cubicBezTo>
                  <a:cubicBezTo>
                    <a:pt x="121" y="26"/>
                    <a:pt x="122" y="25"/>
                    <a:pt x="122" y="26"/>
                  </a:cubicBezTo>
                  <a:cubicBezTo>
                    <a:pt x="120" y="27"/>
                    <a:pt x="120" y="27"/>
                    <a:pt x="118" y="28"/>
                  </a:cubicBezTo>
                  <a:cubicBezTo>
                    <a:pt x="118" y="27"/>
                    <a:pt x="117" y="27"/>
                    <a:pt x="116" y="27"/>
                  </a:cubicBezTo>
                  <a:cubicBezTo>
                    <a:pt x="116" y="27"/>
                    <a:pt x="116" y="26"/>
                    <a:pt x="116" y="26"/>
                  </a:cubicBezTo>
                  <a:cubicBezTo>
                    <a:pt x="116" y="26"/>
                    <a:pt x="116" y="26"/>
                    <a:pt x="116" y="26"/>
                  </a:cubicBezTo>
                  <a:cubicBezTo>
                    <a:pt x="117" y="26"/>
                    <a:pt x="117" y="25"/>
                    <a:pt x="118" y="25"/>
                  </a:cubicBezTo>
                  <a:cubicBezTo>
                    <a:pt x="118" y="25"/>
                    <a:pt x="118" y="25"/>
                    <a:pt x="118" y="25"/>
                  </a:cubicBezTo>
                  <a:cubicBezTo>
                    <a:pt x="118" y="25"/>
                    <a:pt x="118" y="24"/>
                    <a:pt x="118" y="24"/>
                  </a:cubicBezTo>
                  <a:cubicBezTo>
                    <a:pt x="117" y="23"/>
                    <a:pt x="113" y="23"/>
                    <a:pt x="110" y="27"/>
                  </a:cubicBezTo>
                  <a:cubicBezTo>
                    <a:pt x="110" y="27"/>
                    <a:pt x="109" y="27"/>
                    <a:pt x="109" y="27"/>
                  </a:cubicBezTo>
                  <a:cubicBezTo>
                    <a:pt x="109" y="26"/>
                    <a:pt x="109" y="26"/>
                    <a:pt x="108" y="25"/>
                  </a:cubicBezTo>
                  <a:cubicBezTo>
                    <a:pt x="108" y="25"/>
                    <a:pt x="108" y="25"/>
                    <a:pt x="109" y="25"/>
                  </a:cubicBezTo>
                  <a:cubicBezTo>
                    <a:pt x="108" y="24"/>
                    <a:pt x="105" y="26"/>
                    <a:pt x="104" y="26"/>
                  </a:cubicBezTo>
                  <a:cubicBezTo>
                    <a:pt x="104" y="26"/>
                    <a:pt x="104" y="26"/>
                    <a:pt x="103" y="26"/>
                  </a:cubicBezTo>
                  <a:cubicBezTo>
                    <a:pt x="105" y="25"/>
                    <a:pt x="105" y="25"/>
                    <a:pt x="107" y="24"/>
                  </a:cubicBezTo>
                  <a:cubicBezTo>
                    <a:pt x="107" y="24"/>
                    <a:pt x="107" y="24"/>
                    <a:pt x="107" y="23"/>
                  </a:cubicBezTo>
                  <a:cubicBezTo>
                    <a:pt x="104" y="24"/>
                    <a:pt x="102" y="20"/>
                    <a:pt x="95" y="26"/>
                  </a:cubicBezTo>
                  <a:cubicBezTo>
                    <a:pt x="95" y="26"/>
                    <a:pt x="95" y="26"/>
                    <a:pt x="95" y="26"/>
                  </a:cubicBezTo>
                  <a:cubicBezTo>
                    <a:pt x="94" y="26"/>
                    <a:pt x="94" y="26"/>
                    <a:pt x="93" y="27"/>
                  </a:cubicBezTo>
                  <a:cubicBezTo>
                    <a:pt x="92" y="28"/>
                    <a:pt x="92" y="28"/>
                    <a:pt x="93" y="28"/>
                  </a:cubicBezTo>
                  <a:cubicBezTo>
                    <a:pt x="92" y="29"/>
                    <a:pt x="92" y="29"/>
                    <a:pt x="91" y="29"/>
                  </a:cubicBezTo>
                  <a:cubicBezTo>
                    <a:pt x="91" y="30"/>
                    <a:pt x="91" y="30"/>
                    <a:pt x="91" y="31"/>
                  </a:cubicBezTo>
                  <a:cubicBezTo>
                    <a:pt x="93" y="30"/>
                    <a:pt x="95" y="30"/>
                    <a:pt x="97" y="29"/>
                  </a:cubicBezTo>
                  <a:cubicBezTo>
                    <a:pt x="97" y="30"/>
                    <a:pt x="97" y="29"/>
                    <a:pt x="97" y="29"/>
                  </a:cubicBezTo>
                  <a:cubicBezTo>
                    <a:pt x="96" y="30"/>
                    <a:pt x="96" y="31"/>
                    <a:pt x="95" y="32"/>
                  </a:cubicBezTo>
                  <a:cubicBezTo>
                    <a:pt x="96" y="31"/>
                    <a:pt x="97" y="31"/>
                    <a:pt x="98" y="30"/>
                  </a:cubicBezTo>
                  <a:cubicBezTo>
                    <a:pt x="98" y="30"/>
                    <a:pt x="98" y="30"/>
                    <a:pt x="98" y="30"/>
                  </a:cubicBezTo>
                  <a:cubicBezTo>
                    <a:pt x="97" y="32"/>
                    <a:pt x="94" y="34"/>
                    <a:pt x="92" y="34"/>
                  </a:cubicBezTo>
                  <a:cubicBezTo>
                    <a:pt x="91" y="36"/>
                    <a:pt x="91" y="35"/>
                    <a:pt x="91" y="37"/>
                  </a:cubicBezTo>
                  <a:cubicBezTo>
                    <a:pt x="90" y="37"/>
                    <a:pt x="90" y="37"/>
                    <a:pt x="89" y="37"/>
                  </a:cubicBezTo>
                  <a:cubicBezTo>
                    <a:pt x="89" y="36"/>
                    <a:pt x="89" y="36"/>
                    <a:pt x="90" y="35"/>
                  </a:cubicBezTo>
                  <a:cubicBezTo>
                    <a:pt x="90" y="35"/>
                    <a:pt x="90" y="35"/>
                    <a:pt x="91" y="34"/>
                  </a:cubicBezTo>
                  <a:cubicBezTo>
                    <a:pt x="89" y="35"/>
                    <a:pt x="88" y="36"/>
                    <a:pt x="88" y="35"/>
                  </a:cubicBezTo>
                  <a:cubicBezTo>
                    <a:pt x="89" y="35"/>
                    <a:pt x="91" y="34"/>
                    <a:pt x="93" y="33"/>
                  </a:cubicBezTo>
                  <a:cubicBezTo>
                    <a:pt x="93" y="33"/>
                    <a:pt x="93" y="32"/>
                    <a:pt x="94" y="32"/>
                  </a:cubicBezTo>
                  <a:cubicBezTo>
                    <a:pt x="92" y="32"/>
                    <a:pt x="90" y="32"/>
                    <a:pt x="88" y="32"/>
                  </a:cubicBezTo>
                  <a:cubicBezTo>
                    <a:pt x="87" y="32"/>
                    <a:pt x="82" y="37"/>
                    <a:pt x="81" y="37"/>
                  </a:cubicBezTo>
                  <a:cubicBezTo>
                    <a:pt x="81" y="38"/>
                    <a:pt x="84" y="37"/>
                    <a:pt x="85" y="36"/>
                  </a:cubicBezTo>
                  <a:cubicBezTo>
                    <a:pt x="84" y="37"/>
                    <a:pt x="84" y="37"/>
                    <a:pt x="82" y="38"/>
                  </a:cubicBezTo>
                  <a:cubicBezTo>
                    <a:pt x="83" y="38"/>
                    <a:pt x="83" y="38"/>
                    <a:pt x="83" y="38"/>
                  </a:cubicBezTo>
                  <a:cubicBezTo>
                    <a:pt x="80" y="39"/>
                    <a:pt x="75" y="44"/>
                    <a:pt x="71" y="45"/>
                  </a:cubicBezTo>
                  <a:cubicBezTo>
                    <a:pt x="66" y="47"/>
                    <a:pt x="65" y="46"/>
                    <a:pt x="58" y="53"/>
                  </a:cubicBezTo>
                  <a:cubicBezTo>
                    <a:pt x="58" y="53"/>
                    <a:pt x="58" y="53"/>
                    <a:pt x="57" y="53"/>
                  </a:cubicBezTo>
                  <a:cubicBezTo>
                    <a:pt x="58" y="53"/>
                    <a:pt x="60" y="51"/>
                    <a:pt x="62" y="50"/>
                  </a:cubicBezTo>
                  <a:cubicBezTo>
                    <a:pt x="61" y="51"/>
                    <a:pt x="59" y="52"/>
                    <a:pt x="58" y="53"/>
                  </a:cubicBezTo>
                  <a:cubicBezTo>
                    <a:pt x="58" y="54"/>
                    <a:pt x="58" y="54"/>
                    <a:pt x="58" y="54"/>
                  </a:cubicBezTo>
                  <a:cubicBezTo>
                    <a:pt x="58" y="54"/>
                    <a:pt x="59" y="54"/>
                    <a:pt x="59" y="54"/>
                  </a:cubicBezTo>
                  <a:cubicBezTo>
                    <a:pt x="58" y="55"/>
                    <a:pt x="58" y="55"/>
                    <a:pt x="57" y="55"/>
                  </a:cubicBezTo>
                  <a:cubicBezTo>
                    <a:pt x="57" y="55"/>
                    <a:pt x="57" y="55"/>
                    <a:pt x="58" y="55"/>
                  </a:cubicBezTo>
                  <a:cubicBezTo>
                    <a:pt x="59" y="52"/>
                    <a:pt x="50" y="61"/>
                    <a:pt x="46" y="65"/>
                  </a:cubicBezTo>
                  <a:cubicBezTo>
                    <a:pt x="31" y="85"/>
                    <a:pt x="18" y="109"/>
                    <a:pt x="8" y="133"/>
                  </a:cubicBezTo>
                  <a:cubicBezTo>
                    <a:pt x="8" y="133"/>
                    <a:pt x="8" y="133"/>
                    <a:pt x="8" y="133"/>
                  </a:cubicBezTo>
                  <a:cubicBezTo>
                    <a:pt x="8" y="134"/>
                    <a:pt x="8" y="134"/>
                    <a:pt x="8" y="134"/>
                  </a:cubicBezTo>
                  <a:cubicBezTo>
                    <a:pt x="7" y="136"/>
                    <a:pt x="7" y="137"/>
                    <a:pt x="6" y="140"/>
                  </a:cubicBezTo>
                  <a:cubicBezTo>
                    <a:pt x="6" y="141"/>
                    <a:pt x="5" y="145"/>
                    <a:pt x="4" y="148"/>
                  </a:cubicBezTo>
                  <a:cubicBezTo>
                    <a:pt x="4" y="150"/>
                    <a:pt x="3" y="152"/>
                    <a:pt x="2" y="153"/>
                  </a:cubicBezTo>
                  <a:cubicBezTo>
                    <a:pt x="2" y="157"/>
                    <a:pt x="2" y="158"/>
                    <a:pt x="0" y="162"/>
                  </a:cubicBezTo>
                  <a:cubicBezTo>
                    <a:pt x="0" y="165"/>
                    <a:pt x="0" y="167"/>
                    <a:pt x="0" y="170"/>
                  </a:cubicBezTo>
                  <a:cubicBezTo>
                    <a:pt x="0" y="170"/>
                    <a:pt x="0" y="170"/>
                    <a:pt x="1" y="169"/>
                  </a:cubicBezTo>
                  <a:cubicBezTo>
                    <a:pt x="0" y="169"/>
                    <a:pt x="1" y="169"/>
                    <a:pt x="1" y="169"/>
                  </a:cubicBezTo>
                  <a:cubicBezTo>
                    <a:pt x="0" y="170"/>
                    <a:pt x="0" y="170"/>
                    <a:pt x="0" y="171"/>
                  </a:cubicBezTo>
                  <a:cubicBezTo>
                    <a:pt x="0" y="173"/>
                    <a:pt x="0" y="173"/>
                    <a:pt x="0" y="174"/>
                  </a:cubicBezTo>
                  <a:cubicBezTo>
                    <a:pt x="0" y="175"/>
                    <a:pt x="0" y="175"/>
                    <a:pt x="0" y="176"/>
                  </a:cubicBezTo>
                  <a:cubicBezTo>
                    <a:pt x="0" y="178"/>
                    <a:pt x="0" y="179"/>
                    <a:pt x="0" y="181"/>
                  </a:cubicBezTo>
                  <a:cubicBezTo>
                    <a:pt x="1" y="184"/>
                    <a:pt x="3" y="183"/>
                    <a:pt x="4" y="185"/>
                  </a:cubicBezTo>
                  <a:cubicBezTo>
                    <a:pt x="5" y="188"/>
                    <a:pt x="4" y="196"/>
                    <a:pt x="5" y="200"/>
                  </a:cubicBezTo>
                  <a:cubicBezTo>
                    <a:pt x="6" y="202"/>
                    <a:pt x="7" y="202"/>
                    <a:pt x="8" y="206"/>
                  </a:cubicBezTo>
                  <a:cubicBezTo>
                    <a:pt x="8" y="206"/>
                    <a:pt x="8" y="206"/>
                    <a:pt x="8" y="206"/>
                  </a:cubicBezTo>
                  <a:cubicBezTo>
                    <a:pt x="7" y="207"/>
                    <a:pt x="7" y="208"/>
                    <a:pt x="6" y="207"/>
                  </a:cubicBezTo>
                  <a:cubicBezTo>
                    <a:pt x="7" y="215"/>
                    <a:pt x="12" y="209"/>
                    <a:pt x="11" y="221"/>
                  </a:cubicBezTo>
                  <a:cubicBezTo>
                    <a:pt x="14" y="222"/>
                    <a:pt x="14" y="228"/>
                    <a:pt x="17" y="230"/>
                  </a:cubicBezTo>
                  <a:cubicBezTo>
                    <a:pt x="17" y="229"/>
                    <a:pt x="18" y="228"/>
                    <a:pt x="18" y="227"/>
                  </a:cubicBezTo>
                  <a:cubicBezTo>
                    <a:pt x="17" y="224"/>
                    <a:pt x="16" y="224"/>
                    <a:pt x="15" y="222"/>
                  </a:cubicBezTo>
                  <a:cubicBezTo>
                    <a:pt x="14" y="219"/>
                    <a:pt x="14" y="215"/>
                    <a:pt x="13" y="212"/>
                  </a:cubicBezTo>
                  <a:cubicBezTo>
                    <a:pt x="12" y="209"/>
                    <a:pt x="11" y="207"/>
                    <a:pt x="10" y="204"/>
                  </a:cubicBezTo>
                  <a:cubicBezTo>
                    <a:pt x="10" y="203"/>
                    <a:pt x="10" y="202"/>
                    <a:pt x="10" y="201"/>
                  </a:cubicBezTo>
                  <a:cubicBezTo>
                    <a:pt x="10" y="199"/>
                    <a:pt x="9" y="201"/>
                    <a:pt x="9" y="200"/>
                  </a:cubicBezTo>
                  <a:cubicBezTo>
                    <a:pt x="8" y="199"/>
                    <a:pt x="8" y="195"/>
                    <a:pt x="8" y="192"/>
                  </a:cubicBezTo>
                  <a:cubicBezTo>
                    <a:pt x="8" y="191"/>
                    <a:pt x="8" y="191"/>
                    <a:pt x="8" y="191"/>
                  </a:cubicBezTo>
                  <a:cubicBezTo>
                    <a:pt x="9" y="191"/>
                    <a:pt x="10" y="192"/>
                    <a:pt x="11" y="193"/>
                  </a:cubicBezTo>
                  <a:cubicBezTo>
                    <a:pt x="11" y="197"/>
                    <a:pt x="12" y="199"/>
                    <a:pt x="11" y="203"/>
                  </a:cubicBezTo>
                  <a:cubicBezTo>
                    <a:pt x="13" y="203"/>
                    <a:pt x="13" y="204"/>
                    <a:pt x="14" y="206"/>
                  </a:cubicBezTo>
                  <a:cubicBezTo>
                    <a:pt x="15" y="206"/>
                    <a:pt x="15" y="206"/>
                    <a:pt x="15" y="206"/>
                  </a:cubicBezTo>
                  <a:cubicBezTo>
                    <a:pt x="15" y="210"/>
                    <a:pt x="17" y="212"/>
                    <a:pt x="18" y="212"/>
                  </a:cubicBezTo>
                  <a:cubicBezTo>
                    <a:pt x="18" y="214"/>
                    <a:pt x="18" y="215"/>
                    <a:pt x="18" y="216"/>
                  </a:cubicBezTo>
                  <a:cubicBezTo>
                    <a:pt x="23" y="219"/>
                    <a:pt x="25" y="229"/>
                    <a:pt x="29" y="236"/>
                  </a:cubicBezTo>
                  <a:cubicBezTo>
                    <a:pt x="28" y="239"/>
                    <a:pt x="28" y="239"/>
                    <a:pt x="28" y="241"/>
                  </a:cubicBezTo>
                  <a:cubicBezTo>
                    <a:pt x="30" y="251"/>
                    <a:pt x="49" y="262"/>
                    <a:pt x="57" y="265"/>
                  </a:cubicBezTo>
                  <a:cubicBezTo>
                    <a:pt x="60" y="267"/>
                    <a:pt x="62" y="263"/>
                    <a:pt x="63" y="262"/>
                  </a:cubicBezTo>
                  <a:cubicBezTo>
                    <a:pt x="70" y="263"/>
                    <a:pt x="72" y="270"/>
                    <a:pt x="76" y="274"/>
                  </a:cubicBezTo>
                  <a:cubicBezTo>
                    <a:pt x="80" y="276"/>
                    <a:pt x="91" y="279"/>
                    <a:pt x="94" y="278"/>
                  </a:cubicBezTo>
                  <a:cubicBezTo>
                    <a:pt x="95" y="281"/>
                    <a:pt x="97" y="287"/>
                    <a:pt x="102" y="289"/>
                  </a:cubicBezTo>
                  <a:cubicBezTo>
                    <a:pt x="102" y="291"/>
                    <a:pt x="103" y="302"/>
                    <a:pt x="107" y="297"/>
                  </a:cubicBezTo>
                  <a:cubicBezTo>
                    <a:pt x="109" y="299"/>
                    <a:pt x="111" y="300"/>
                    <a:pt x="112" y="304"/>
                  </a:cubicBezTo>
                  <a:cubicBezTo>
                    <a:pt x="115" y="306"/>
                    <a:pt x="124" y="306"/>
                    <a:pt x="126" y="312"/>
                  </a:cubicBezTo>
                  <a:cubicBezTo>
                    <a:pt x="127" y="312"/>
                    <a:pt x="128" y="312"/>
                    <a:pt x="129" y="311"/>
                  </a:cubicBezTo>
                  <a:cubicBezTo>
                    <a:pt x="130" y="311"/>
                    <a:pt x="130" y="310"/>
                    <a:pt x="130" y="310"/>
                  </a:cubicBezTo>
                  <a:cubicBezTo>
                    <a:pt x="130" y="310"/>
                    <a:pt x="130" y="310"/>
                    <a:pt x="130" y="309"/>
                  </a:cubicBezTo>
                  <a:cubicBezTo>
                    <a:pt x="129" y="309"/>
                    <a:pt x="128" y="308"/>
                    <a:pt x="128" y="307"/>
                  </a:cubicBezTo>
                  <a:cubicBezTo>
                    <a:pt x="130" y="306"/>
                    <a:pt x="131" y="305"/>
                    <a:pt x="133" y="303"/>
                  </a:cubicBezTo>
                  <a:cubicBezTo>
                    <a:pt x="135" y="304"/>
                    <a:pt x="136" y="306"/>
                    <a:pt x="139" y="306"/>
                  </a:cubicBezTo>
                  <a:cubicBezTo>
                    <a:pt x="137" y="311"/>
                    <a:pt x="141" y="312"/>
                    <a:pt x="143" y="316"/>
                  </a:cubicBezTo>
                  <a:cubicBezTo>
                    <a:pt x="143" y="321"/>
                    <a:pt x="143" y="325"/>
                    <a:pt x="143" y="330"/>
                  </a:cubicBezTo>
                  <a:cubicBezTo>
                    <a:pt x="145" y="330"/>
                    <a:pt x="144" y="330"/>
                    <a:pt x="146" y="330"/>
                  </a:cubicBezTo>
                  <a:cubicBezTo>
                    <a:pt x="143" y="334"/>
                    <a:pt x="136" y="337"/>
                    <a:pt x="137" y="342"/>
                  </a:cubicBezTo>
                  <a:cubicBezTo>
                    <a:pt x="136" y="344"/>
                    <a:pt x="135" y="344"/>
                    <a:pt x="132" y="344"/>
                  </a:cubicBezTo>
                  <a:cubicBezTo>
                    <a:pt x="131" y="350"/>
                    <a:pt x="129" y="352"/>
                    <a:pt x="130" y="360"/>
                  </a:cubicBezTo>
                  <a:cubicBezTo>
                    <a:pt x="130" y="361"/>
                    <a:pt x="131" y="361"/>
                    <a:pt x="132" y="361"/>
                  </a:cubicBezTo>
                  <a:cubicBezTo>
                    <a:pt x="134" y="361"/>
                    <a:pt x="133" y="361"/>
                    <a:pt x="134" y="360"/>
                  </a:cubicBezTo>
                  <a:cubicBezTo>
                    <a:pt x="134" y="361"/>
                    <a:pt x="135" y="362"/>
                    <a:pt x="135" y="363"/>
                  </a:cubicBezTo>
                  <a:cubicBezTo>
                    <a:pt x="133" y="365"/>
                    <a:pt x="131" y="367"/>
                    <a:pt x="129" y="369"/>
                  </a:cubicBezTo>
                  <a:cubicBezTo>
                    <a:pt x="129" y="372"/>
                    <a:pt x="131" y="374"/>
                    <a:pt x="130" y="377"/>
                  </a:cubicBezTo>
                  <a:cubicBezTo>
                    <a:pt x="141" y="383"/>
                    <a:pt x="142" y="393"/>
                    <a:pt x="149" y="403"/>
                  </a:cubicBezTo>
                  <a:cubicBezTo>
                    <a:pt x="151" y="406"/>
                    <a:pt x="154" y="408"/>
                    <a:pt x="156" y="411"/>
                  </a:cubicBezTo>
                  <a:cubicBezTo>
                    <a:pt x="157" y="412"/>
                    <a:pt x="156" y="414"/>
                    <a:pt x="156" y="414"/>
                  </a:cubicBezTo>
                  <a:cubicBezTo>
                    <a:pt x="158" y="417"/>
                    <a:pt x="161" y="419"/>
                    <a:pt x="163" y="421"/>
                  </a:cubicBezTo>
                  <a:cubicBezTo>
                    <a:pt x="168" y="423"/>
                    <a:pt x="172" y="426"/>
                    <a:pt x="177" y="428"/>
                  </a:cubicBezTo>
                  <a:cubicBezTo>
                    <a:pt x="180" y="430"/>
                    <a:pt x="182" y="433"/>
                    <a:pt x="185" y="434"/>
                  </a:cubicBezTo>
                  <a:cubicBezTo>
                    <a:pt x="192" y="444"/>
                    <a:pt x="190" y="469"/>
                    <a:pt x="187" y="474"/>
                  </a:cubicBezTo>
                  <a:cubicBezTo>
                    <a:pt x="186" y="476"/>
                    <a:pt x="190" y="479"/>
                    <a:pt x="190" y="481"/>
                  </a:cubicBezTo>
                  <a:cubicBezTo>
                    <a:pt x="190" y="484"/>
                    <a:pt x="185" y="488"/>
                    <a:pt x="186" y="489"/>
                  </a:cubicBezTo>
                  <a:cubicBezTo>
                    <a:pt x="185" y="489"/>
                    <a:pt x="185" y="489"/>
                    <a:pt x="185" y="489"/>
                  </a:cubicBezTo>
                  <a:cubicBezTo>
                    <a:pt x="184" y="491"/>
                    <a:pt x="188" y="493"/>
                    <a:pt x="187" y="494"/>
                  </a:cubicBezTo>
                  <a:cubicBezTo>
                    <a:pt x="187" y="495"/>
                    <a:pt x="185" y="496"/>
                    <a:pt x="188" y="497"/>
                  </a:cubicBezTo>
                  <a:cubicBezTo>
                    <a:pt x="188" y="497"/>
                    <a:pt x="188" y="497"/>
                    <a:pt x="188" y="497"/>
                  </a:cubicBezTo>
                  <a:cubicBezTo>
                    <a:pt x="187" y="498"/>
                    <a:pt x="187" y="497"/>
                    <a:pt x="186" y="498"/>
                  </a:cubicBezTo>
                  <a:cubicBezTo>
                    <a:pt x="186" y="498"/>
                    <a:pt x="187" y="499"/>
                    <a:pt x="186" y="499"/>
                  </a:cubicBezTo>
                  <a:cubicBezTo>
                    <a:pt x="187" y="500"/>
                    <a:pt x="187" y="500"/>
                    <a:pt x="189" y="500"/>
                  </a:cubicBezTo>
                  <a:cubicBezTo>
                    <a:pt x="189" y="500"/>
                    <a:pt x="190" y="499"/>
                    <a:pt x="188" y="498"/>
                  </a:cubicBezTo>
                  <a:cubicBezTo>
                    <a:pt x="189" y="498"/>
                    <a:pt x="190" y="498"/>
                    <a:pt x="191" y="498"/>
                  </a:cubicBezTo>
                  <a:cubicBezTo>
                    <a:pt x="192" y="499"/>
                    <a:pt x="191" y="499"/>
                    <a:pt x="193" y="499"/>
                  </a:cubicBezTo>
                  <a:cubicBezTo>
                    <a:pt x="191" y="500"/>
                    <a:pt x="191" y="503"/>
                    <a:pt x="192" y="504"/>
                  </a:cubicBezTo>
                  <a:cubicBezTo>
                    <a:pt x="191" y="503"/>
                    <a:pt x="191" y="504"/>
                    <a:pt x="190" y="503"/>
                  </a:cubicBezTo>
                  <a:cubicBezTo>
                    <a:pt x="190" y="503"/>
                    <a:pt x="190" y="503"/>
                    <a:pt x="190" y="503"/>
                  </a:cubicBezTo>
                  <a:cubicBezTo>
                    <a:pt x="188" y="503"/>
                    <a:pt x="187" y="502"/>
                    <a:pt x="186" y="502"/>
                  </a:cubicBezTo>
                  <a:cubicBezTo>
                    <a:pt x="187" y="503"/>
                    <a:pt x="186" y="502"/>
                    <a:pt x="185" y="502"/>
                  </a:cubicBezTo>
                  <a:cubicBezTo>
                    <a:pt x="185" y="502"/>
                    <a:pt x="185" y="502"/>
                    <a:pt x="185" y="503"/>
                  </a:cubicBezTo>
                  <a:cubicBezTo>
                    <a:pt x="185" y="503"/>
                    <a:pt x="185" y="503"/>
                    <a:pt x="185" y="503"/>
                  </a:cubicBezTo>
                  <a:cubicBezTo>
                    <a:pt x="186" y="503"/>
                    <a:pt x="186" y="503"/>
                    <a:pt x="186" y="503"/>
                  </a:cubicBezTo>
                  <a:cubicBezTo>
                    <a:pt x="186" y="503"/>
                    <a:pt x="186" y="503"/>
                    <a:pt x="186" y="503"/>
                  </a:cubicBezTo>
                  <a:cubicBezTo>
                    <a:pt x="188" y="503"/>
                    <a:pt x="188" y="503"/>
                    <a:pt x="190" y="504"/>
                  </a:cubicBezTo>
                  <a:cubicBezTo>
                    <a:pt x="190" y="504"/>
                    <a:pt x="190" y="504"/>
                    <a:pt x="191" y="504"/>
                  </a:cubicBezTo>
                  <a:cubicBezTo>
                    <a:pt x="190" y="504"/>
                    <a:pt x="190" y="504"/>
                    <a:pt x="189" y="504"/>
                  </a:cubicBezTo>
                  <a:cubicBezTo>
                    <a:pt x="189" y="504"/>
                    <a:pt x="189" y="504"/>
                    <a:pt x="189" y="504"/>
                  </a:cubicBezTo>
                  <a:cubicBezTo>
                    <a:pt x="190" y="505"/>
                    <a:pt x="191" y="505"/>
                    <a:pt x="192" y="505"/>
                  </a:cubicBezTo>
                  <a:cubicBezTo>
                    <a:pt x="192" y="505"/>
                    <a:pt x="192" y="505"/>
                    <a:pt x="191" y="505"/>
                  </a:cubicBezTo>
                  <a:cubicBezTo>
                    <a:pt x="189" y="504"/>
                    <a:pt x="190" y="505"/>
                    <a:pt x="191" y="505"/>
                  </a:cubicBezTo>
                  <a:cubicBezTo>
                    <a:pt x="190" y="505"/>
                    <a:pt x="189" y="505"/>
                    <a:pt x="188" y="504"/>
                  </a:cubicBezTo>
                  <a:cubicBezTo>
                    <a:pt x="188" y="504"/>
                    <a:pt x="187" y="504"/>
                    <a:pt x="187" y="504"/>
                  </a:cubicBezTo>
                  <a:cubicBezTo>
                    <a:pt x="187" y="504"/>
                    <a:pt x="187" y="504"/>
                    <a:pt x="187" y="504"/>
                  </a:cubicBezTo>
                  <a:cubicBezTo>
                    <a:pt x="187" y="504"/>
                    <a:pt x="187" y="504"/>
                    <a:pt x="187" y="504"/>
                  </a:cubicBezTo>
                  <a:cubicBezTo>
                    <a:pt x="188" y="505"/>
                    <a:pt x="189" y="505"/>
                    <a:pt x="189" y="505"/>
                  </a:cubicBezTo>
                  <a:cubicBezTo>
                    <a:pt x="189" y="505"/>
                    <a:pt x="188" y="505"/>
                    <a:pt x="188" y="505"/>
                  </a:cubicBezTo>
                  <a:cubicBezTo>
                    <a:pt x="189" y="505"/>
                    <a:pt x="190" y="506"/>
                    <a:pt x="191" y="506"/>
                  </a:cubicBezTo>
                  <a:cubicBezTo>
                    <a:pt x="190" y="506"/>
                    <a:pt x="189" y="506"/>
                    <a:pt x="189" y="505"/>
                  </a:cubicBezTo>
                  <a:cubicBezTo>
                    <a:pt x="189" y="505"/>
                    <a:pt x="189" y="506"/>
                    <a:pt x="189" y="506"/>
                  </a:cubicBezTo>
                  <a:cubicBezTo>
                    <a:pt x="189" y="506"/>
                    <a:pt x="190" y="506"/>
                    <a:pt x="190" y="506"/>
                  </a:cubicBezTo>
                  <a:cubicBezTo>
                    <a:pt x="191" y="506"/>
                    <a:pt x="191" y="506"/>
                    <a:pt x="191" y="506"/>
                  </a:cubicBezTo>
                  <a:cubicBezTo>
                    <a:pt x="191" y="506"/>
                    <a:pt x="192" y="506"/>
                    <a:pt x="192" y="506"/>
                  </a:cubicBezTo>
                  <a:cubicBezTo>
                    <a:pt x="192" y="506"/>
                    <a:pt x="192" y="507"/>
                    <a:pt x="192" y="507"/>
                  </a:cubicBezTo>
                  <a:cubicBezTo>
                    <a:pt x="192" y="507"/>
                    <a:pt x="192" y="507"/>
                    <a:pt x="192" y="507"/>
                  </a:cubicBezTo>
                  <a:cubicBezTo>
                    <a:pt x="193" y="507"/>
                    <a:pt x="193" y="507"/>
                    <a:pt x="193" y="507"/>
                  </a:cubicBezTo>
                  <a:cubicBezTo>
                    <a:pt x="195" y="507"/>
                    <a:pt x="195" y="507"/>
                    <a:pt x="197" y="508"/>
                  </a:cubicBezTo>
                  <a:cubicBezTo>
                    <a:pt x="197" y="508"/>
                    <a:pt x="197" y="508"/>
                    <a:pt x="197" y="508"/>
                  </a:cubicBezTo>
                  <a:cubicBezTo>
                    <a:pt x="197" y="508"/>
                    <a:pt x="196" y="508"/>
                    <a:pt x="196" y="508"/>
                  </a:cubicBezTo>
                  <a:cubicBezTo>
                    <a:pt x="197" y="508"/>
                    <a:pt x="198" y="509"/>
                    <a:pt x="199" y="509"/>
                  </a:cubicBezTo>
                  <a:cubicBezTo>
                    <a:pt x="197" y="508"/>
                    <a:pt x="195" y="508"/>
                    <a:pt x="194" y="507"/>
                  </a:cubicBezTo>
                  <a:cubicBezTo>
                    <a:pt x="195" y="508"/>
                    <a:pt x="196" y="508"/>
                    <a:pt x="198" y="508"/>
                  </a:cubicBezTo>
                  <a:cubicBezTo>
                    <a:pt x="198" y="509"/>
                    <a:pt x="198" y="509"/>
                    <a:pt x="199" y="509"/>
                  </a:cubicBezTo>
                  <a:cubicBezTo>
                    <a:pt x="199" y="509"/>
                    <a:pt x="199" y="509"/>
                    <a:pt x="199" y="509"/>
                  </a:cubicBezTo>
                  <a:cubicBezTo>
                    <a:pt x="201" y="509"/>
                    <a:pt x="203" y="510"/>
                    <a:pt x="206" y="511"/>
                  </a:cubicBezTo>
                  <a:cubicBezTo>
                    <a:pt x="206" y="511"/>
                    <a:pt x="206" y="511"/>
                    <a:pt x="206" y="511"/>
                  </a:cubicBezTo>
                  <a:cubicBezTo>
                    <a:pt x="206" y="511"/>
                    <a:pt x="206" y="511"/>
                    <a:pt x="207" y="511"/>
                  </a:cubicBezTo>
                  <a:cubicBezTo>
                    <a:pt x="207" y="511"/>
                    <a:pt x="207" y="511"/>
                    <a:pt x="207" y="511"/>
                  </a:cubicBezTo>
                  <a:cubicBezTo>
                    <a:pt x="212" y="512"/>
                    <a:pt x="217" y="513"/>
                    <a:pt x="223" y="514"/>
                  </a:cubicBezTo>
                  <a:cubicBezTo>
                    <a:pt x="223" y="514"/>
                    <a:pt x="223" y="514"/>
                    <a:pt x="223" y="514"/>
                  </a:cubicBezTo>
                  <a:cubicBezTo>
                    <a:pt x="222" y="514"/>
                    <a:pt x="222" y="514"/>
                    <a:pt x="222" y="514"/>
                  </a:cubicBezTo>
                  <a:cubicBezTo>
                    <a:pt x="224" y="514"/>
                    <a:pt x="226" y="515"/>
                    <a:pt x="228" y="515"/>
                  </a:cubicBezTo>
                  <a:cubicBezTo>
                    <a:pt x="228" y="515"/>
                    <a:pt x="228" y="515"/>
                    <a:pt x="229" y="515"/>
                  </a:cubicBezTo>
                  <a:cubicBezTo>
                    <a:pt x="224" y="514"/>
                    <a:pt x="219" y="513"/>
                    <a:pt x="216" y="512"/>
                  </a:cubicBezTo>
                  <a:cubicBezTo>
                    <a:pt x="216" y="513"/>
                    <a:pt x="216" y="513"/>
                    <a:pt x="217" y="513"/>
                  </a:cubicBezTo>
                  <a:cubicBezTo>
                    <a:pt x="216" y="512"/>
                    <a:pt x="215" y="512"/>
                    <a:pt x="213" y="512"/>
                  </a:cubicBezTo>
                  <a:cubicBezTo>
                    <a:pt x="212" y="512"/>
                    <a:pt x="212" y="512"/>
                    <a:pt x="212" y="512"/>
                  </a:cubicBezTo>
                  <a:cubicBezTo>
                    <a:pt x="212" y="512"/>
                    <a:pt x="212" y="512"/>
                    <a:pt x="212" y="512"/>
                  </a:cubicBezTo>
                  <a:cubicBezTo>
                    <a:pt x="213" y="512"/>
                    <a:pt x="214" y="512"/>
                    <a:pt x="216" y="512"/>
                  </a:cubicBezTo>
                  <a:cubicBezTo>
                    <a:pt x="214" y="512"/>
                    <a:pt x="211" y="511"/>
                    <a:pt x="212" y="511"/>
                  </a:cubicBezTo>
                  <a:cubicBezTo>
                    <a:pt x="213" y="511"/>
                    <a:pt x="215" y="511"/>
                    <a:pt x="216" y="511"/>
                  </a:cubicBezTo>
                  <a:cubicBezTo>
                    <a:pt x="216" y="511"/>
                    <a:pt x="216" y="511"/>
                    <a:pt x="216" y="511"/>
                  </a:cubicBezTo>
                  <a:cubicBezTo>
                    <a:pt x="218" y="511"/>
                    <a:pt x="220" y="511"/>
                    <a:pt x="222" y="511"/>
                  </a:cubicBezTo>
                  <a:cubicBezTo>
                    <a:pt x="223" y="511"/>
                    <a:pt x="223" y="510"/>
                    <a:pt x="222" y="510"/>
                  </a:cubicBezTo>
                  <a:cubicBezTo>
                    <a:pt x="220" y="510"/>
                    <a:pt x="219" y="509"/>
                    <a:pt x="217" y="509"/>
                  </a:cubicBezTo>
                  <a:cubicBezTo>
                    <a:pt x="216" y="509"/>
                    <a:pt x="215" y="508"/>
                    <a:pt x="215" y="508"/>
                  </a:cubicBezTo>
                  <a:cubicBezTo>
                    <a:pt x="216" y="507"/>
                    <a:pt x="218" y="507"/>
                    <a:pt x="222" y="508"/>
                  </a:cubicBezTo>
                  <a:cubicBezTo>
                    <a:pt x="223" y="507"/>
                    <a:pt x="222" y="505"/>
                    <a:pt x="226" y="506"/>
                  </a:cubicBezTo>
                  <a:cubicBezTo>
                    <a:pt x="226" y="506"/>
                    <a:pt x="226" y="506"/>
                    <a:pt x="226" y="506"/>
                  </a:cubicBezTo>
                  <a:cubicBezTo>
                    <a:pt x="225" y="505"/>
                    <a:pt x="225" y="505"/>
                    <a:pt x="224" y="505"/>
                  </a:cubicBezTo>
                  <a:cubicBezTo>
                    <a:pt x="223" y="505"/>
                    <a:pt x="223" y="505"/>
                    <a:pt x="223" y="505"/>
                  </a:cubicBezTo>
                  <a:cubicBezTo>
                    <a:pt x="225" y="505"/>
                    <a:pt x="226" y="505"/>
                    <a:pt x="228" y="506"/>
                  </a:cubicBezTo>
                  <a:cubicBezTo>
                    <a:pt x="228" y="505"/>
                    <a:pt x="229" y="505"/>
                    <a:pt x="229" y="505"/>
                  </a:cubicBezTo>
                  <a:cubicBezTo>
                    <a:pt x="229" y="505"/>
                    <a:pt x="228" y="505"/>
                    <a:pt x="228" y="504"/>
                  </a:cubicBezTo>
                  <a:cubicBezTo>
                    <a:pt x="227" y="504"/>
                    <a:pt x="226" y="504"/>
                    <a:pt x="226" y="505"/>
                  </a:cubicBezTo>
                  <a:cubicBezTo>
                    <a:pt x="225" y="504"/>
                    <a:pt x="224" y="504"/>
                    <a:pt x="223" y="504"/>
                  </a:cubicBezTo>
                  <a:cubicBezTo>
                    <a:pt x="223" y="503"/>
                    <a:pt x="222" y="502"/>
                    <a:pt x="222" y="502"/>
                  </a:cubicBezTo>
                  <a:cubicBezTo>
                    <a:pt x="222" y="502"/>
                    <a:pt x="222" y="502"/>
                    <a:pt x="222" y="502"/>
                  </a:cubicBezTo>
                  <a:cubicBezTo>
                    <a:pt x="225" y="502"/>
                    <a:pt x="228" y="503"/>
                    <a:pt x="233" y="503"/>
                  </a:cubicBezTo>
                  <a:cubicBezTo>
                    <a:pt x="234" y="502"/>
                    <a:pt x="234" y="501"/>
                    <a:pt x="233" y="499"/>
                  </a:cubicBezTo>
                  <a:cubicBezTo>
                    <a:pt x="238" y="500"/>
                    <a:pt x="249" y="500"/>
                    <a:pt x="253" y="499"/>
                  </a:cubicBezTo>
                  <a:cubicBezTo>
                    <a:pt x="254" y="499"/>
                    <a:pt x="255" y="497"/>
                    <a:pt x="257" y="496"/>
                  </a:cubicBezTo>
                  <a:cubicBezTo>
                    <a:pt x="257" y="496"/>
                    <a:pt x="257" y="496"/>
                    <a:pt x="257" y="495"/>
                  </a:cubicBezTo>
                  <a:cubicBezTo>
                    <a:pt x="256" y="495"/>
                    <a:pt x="256" y="495"/>
                    <a:pt x="255" y="495"/>
                  </a:cubicBezTo>
                  <a:cubicBezTo>
                    <a:pt x="254" y="494"/>
                    <a:pt x="254" y="494"/>
                    <a:pt x="254" y="493"/>
                  </a:cubicBezTo>
                  <a:cubicBezTo>
                    <a:pt x="253" y="492"/>
                    <a:pt x="251" y="491"/>
                    <a:pt x="249" y="491"/>
                  </a:cubicBezTo>
                  <a:cubicBezTo>
                    <a:pt x="249" y="491"/>
                    <a:pt x="249" y="490"/>
                    <a:pt x="248" y="490"/>
                  </a:cubicBezTo>
                  <a:cubicBezTo>
                    <a:pt x="248" y="490"/>
                    <a:pt x="249" y="490"/>
                    <a:pt x="249" y="489"/>
                  </a:cubicBezTo>
                  <a:cubicBezTo>
                    <a:pt x="252" y="491"/>
                    <a:pt x="260" y="493"/>
                    <a:pt x="266" y="492"/>
                  </a:cubicBezTo>
                  <a:cubicBezTo>
                    <a:pt x="268" y="492"/>
                    <a:pt x="293" y="475"/>
                    <a:pt x="294" y="473"/>
                  </a:cubicBezTo>
                  <a:cubicBezTo>
                    <a:pt x="296" y="470"/>
                    <a:pt x="292" y="467"/>
                    <a:pt x="295" y="465"/>
                  </a:cubicBezTo>
                  <a:cubicBezTo>
                    <a:pt x="300" y="461"/>
                    <a:pt x="307" y="459"/>
                    <a:pt x="313" y="456"/>
                  </a:cubicBezTo>
                  <a:cubicBezTo>
                    <a:pt x="314" y="456"/>
                    <a:pt x="315" y="456"/>
                    <a:pt x="314" y="455"/>
                  </a:cubicBezTo>
                  <a:cubicBezTo>
                    <a:pt x="314" y="455"/>
                    <a:pt x="314" y="455"/>
                    <a:pt x="314" y="455"/>
                  </a:cubicBezTo>
                  <a:cubicBezTo>
                    <a:pt x="318" y="455"/>
                    <a:pt x="322" y="454"/>
                    <a:pt x="325" y="454"/>
                  </a:cubicBezTo>
                  <a:cubicBezTo>
                    <a:pt x="330" y="452"/>
                    <a:pt x="330" y="450"/>
                    <a:pt x="333" y="447"/>
                  </a:cubicBezTo>
                  <a:cubicBezTo>
                    <a:pt x="336" y="443"/>
                    <a:pt x="339" y="438"/>
                    <a:pt x="342" y="434"/>
                  </a:cubicBezTo>
                  <a:cubicBezTo>
                    <a:pt x="343" y="427"/>
                    <a:pt x="344" y="421"/>
                    <a:pt x="346" y="414"/>
                  </a:cubicBezTo>
                  <a:cubicBezTo>
                    <a:pt x="350" y="412"/>
                    <a:pt x="350" y="411"/>
                    <a:pt x="353" y="407"/>
                  </a:cubicBezTo>
                  <a:cubicBezTo>
                    <a:pt x="360" y="397"/>
                    <a:pt x="372" y="394"/>
                    <a:pt x="366" y="377"/>
                  </a:cubicBezTo>
                  <a:cubicBezTo>
                    <a:pt x="364" y="377"/>
                    <a:pt x="361" y="377"/>
                    <a:pt x="358" y="376"/>
                  </a:cubicBezTo>
                  <a:close/>
                  <a:moveTo>
                    <a:pt x="121" y="29"/>
                  </a:moveTo>
                  <a:cubicBezTo>
                    <a:pt x="122" y="29"/>
                    <a:pt x="122" y="29"/>
                    <a:pt x="123" y="29"/>
                  </a:cubicBezTo>
                  <a:cubicBezTo>
                    <a:pt x="123" y="29"/>
                    <a:pt x="123" y="29"/>
                    <a:pt x="122" y="30"/>
                  </a:cubicBezTo>
                  <a:cubicBezTo>
                    <a:pt x="122" y="29"/>
                    <a:pt x="121" y="29"/>
                    <a:pt x="121" y="29"/>
                  </a:cubicBezTo>
                  <a:cubicBezTo>
                    <a:pt x="121" y="29"/>
                    <a:pt x="121" y="29"/>
                    <a:pt x="121" y="29"/>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58" name="Freeform 16"/>
            <p:cNvSpPr>
              <a:spLocks/>
            </p:cNvSpPr>
            <p:nvPr/>
          </p:nvSpPr>
          <p:spPr bwMode="auto">
            <a:xfrm>
              <a:off x="-1563688" y="4632325"/>
              <a:ext cx="15875" cy="11112"/>
            </a:xfrm>
            <a:custGeom>
              <a:avLst/>
              <a:gdLst>
                <a:gd name="T0" fmla="*/ 3 w 4"/>
                <a:gd name="T1" fmla="*/ 3 h 3"/>
                <a:gd name="T2" fmla="*/ 4 w 4"/>
                <a:gd name="T3" fmla="*/ 2 h 3"/>
                <a:gd name="T4" fmla="*/ 4 w 4"/>
                <a:gd name="T5" fmla="*/ 1 h 3"/>
                <a:gd name="T6" fmla="*/ 1 w 4"/>
                <a:gd name="T7" fmla="*/ 0 h 3"/>
                <a:gd name="T8" fmla="*/ 0 w 4"/>
                <a:gd name="T9" fmla="*/ 1 h 3"/>
                <a:gd name="T10" fmla="*/ 0 w 4"/>
                <a:gd name="T11" fmla="*/ 2 h 3"/>
                <a:gd name="T12" fmla="*/ 3 w 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4" h="3">
                  <a:moveTo>
                    <a:pt x="3" y="3"/>
                  </a:moveTo>
                  <a:cubicBezTo>
                    <a:pt x="4" y="2"/>
                    <a:pt x="4" y="2"/>
                    <a:pt x="4" y="2"/>
                  </a:cubicBezTo>
                  <a:cubicBezTo>
                    <a:pt x="4" y="2"/>
                    <a:pt x="4" y="2"/>
                    <a:pt x="4" y="1"/>
                  </a:cubicBezTo>
                  <a:cubicBezTo>
                    <a:pt x="3" y="1"/>
                    <a:pt x="3" y="1"/>
                    <a:pt x="1" y="0"/>
                  </a:cubicBezTo>
                  <a:cubicBezTo>
                    <a:pt x="1" y="1"/>
                    <a:pt x="0" y="1"/>
                    <a:pt x="0" y="1"/>
                  </a:cubicBezTo>
                  <a:cubicBezTo>
                    <a:pt x="0" y="2"/>
                    <a:pt x="0" y="2"/>
                    <a:pt x="0" y="2"/>
                  </a:cubicBezTo>
                  <a:cubicBezTo>
                    <a:pt x="1" y="2"/>
                    <a:pt x="2" y="2"/>
                    <a:pt x="3" y="3"/>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59" name="Freeform 17"/>
            <p:cNvSpPr>
              <a:spLocks/>
            </p:cNvSpPr>
            <p:nvPr/>
          </p:nvSpPr>
          <p:spPr bwMode="auto">
            <a:xfrm>
              <a:off x="-1398588" y="4891088"/>
              <a:ext cx="7938" cy="7937"/>
            </a:xfrm>
            <a:custGeom>
              <a:avLst/>
              <a:gdLst>
                <a:gd name="T0" fmla="*/ 1 w 2"/>
                <a:gd name="T1" fmla="*/ 2 h 2"/>
                <a:gd name="T2" fmla="*/ 2 w 2"/>
                <a:gd name="T3" fmla="*/ 2 h 2"/>
                <a:gd name="T4" fmla="*/ 2 w 2"/>
                <a:gd name="T5" fmla="*/ 0 h 2"/>
                <a:gd name="T6" fmla="*/ 0 w 2"/>
                <a:gd name="T7" fmla="*/ 0 h 2"/>
                <a:gd name="T8" fmla="*/ 1 w 2"/>
                <a:gd name="T9" fmla="*/ 1 h 2"/>
                <a:gd name="T10" fmla="*/ 1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1" y="2"/>
                  </a:moveTo>
                  <a:cubicBezTo>
                    <a:pt x="1" y="2"/>
                    <a:pt x="1" y="2"/>
                    <a:pt x="2" y="2"/>
                  </a:cubicBezTo>
                  <a:cubicBezTo>
                    <a:pt x="2" y="1"/>
                    <a:pt x="2" y="0"/>
                    <a:pt x="2" y="0"/>
                  </a:cubicBezTo>
                  <a:cubicBezTo>
                    <a:pt x="1" y="0"/>
                    <a:pt x="1" y="0"/>
                    <a:pt x="0" y="0"/>
                  </a:cubicBezTo>
                  <a:cubicBezTo>
                    <a:pt x="1" y="0"/>
                    <a:pt x="1" y="1"/>
                    <a:pt x="1" y="1"/>
                  </a:cubicBezTo>
                  <a:cubicBezTo>
                    <a:pt x="1" y="1"/>
                    <a:pt x="1" y="2"/>
                    <a:pt x="1" y="2"/>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69" name="Freeform 18"/>
            <p:cNvSpPr>
              <a:spLocks/>
            </p:cNvSpPr>
            <p:nvPr/>
          </p:nvSpPr>
          <p:spPr bwMode="auto">
            <a:xfrm>
              <a:off x="-1514475" y="5510213"/>
              <a:ext cx="15875" cy="15875"/>
            </a:xfrm>
            <a:custGeom>
              <a:avLst/>
              <a:gdLst>
                <a:gd name="T0" fmla="*/ 3 w 4"/>
                <a:gd name="T1" fmla="*/ 2 h 4"/>
                <a:gd name="T2" fmla="*/ 4 w 4"/>
                <a:gd name="T3" fmla="*/ 1 h 4"/>
                <a:gd name="T4" fmla="*/ 2 w 4"/>
                <a:gd name="T5" fmla="*/ 0 h 4"/>
                <a:gd name="T6" fmla="*/ 2 w 4"/>
                <a:gd name="T7" fmla="*/ 0 h 4"/>
                <a:gd name="T8" fmla="*/ 2 w 4"/>
                <a:gd name="T9" fmla="*/ 1 h 4"/>
                <a:gd name="T10" fmla="*/ 0 w 4"/>
                <a:gd name="T11" fmla="*/ 3 h 4"/>
                <a:gd name="T12" fmla="*/ 1 w 4"/>
                <a:gd name="T13" fmla="*/ 4 h 4"/>
                <a:gd name="T14" fmla="*/ 3 w 4"/>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2"/>
                  </a:moveTo>
                  <a:cubicBezTo>
                    <a:pt x="4" y="2"/>
                    <a:pt x="4" y="2"/>
                    <a:pt x="4" y="1"/>
                  </a:cubicBezTo>
                  <a:cubicBezTo>
                    <a:pt x="3" y="1"/>
                    <a:pt x="3" y="0"/>
                    <a:pt x="2" y="0"/>
                  </a:cubicBezTo>
                  <a:cubicBezTo>
                    <a:pt x="2" y="0"/>
                    <a:pt x="2" y="0"/>
                    <a:pt x="2" y="0"/>
                  </a:cubicBezTo>
                  <a:cubicBezTo>
                    <a:pt x="2" y="0"/>
                    <a:pt x="2" y="1"/>
                    <a:pt x="2" y="1"/>
                  </a:cubicBezTo>
                  <a:cubicBezTo>
                    <a:pt x="0" y="2"/>
                    <a:pt x="1" y="1"/>
                    <a:pt x="0" y="3"/>
                  </a:cubicBezTo>
                  <a:cubicBezTo>
                    <a:pt x="0" y="4"/>
                    <a:pt x="1" y="4"/>
                    <a:pt x="1" y="4"/>
                  </a:cubicBezTo>
                  <a:cubicBezTo>
                    <a:pt x="2" y="3"/>
                    <a:pt x="2" y="3"/>
                    <a:pt x="3" y="2"/>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70" name="Freeform 19"/>
            <p:cNvSpPr>
              <a:spLocks/>
            </p:cNvSpPr>
            <p:nvPr/>
          </p:nvSpPr>
          <p:spPr bwMode="auto">
            <a:xfrm>
              <a:off x="-1514475" y="5499100"/>
              <a:ext cx="4763" cy="3175"/>
            </a:xfrm>
            <a:custGeom>
              <a:avLst/>
              <a:gdLst>
                <a:gd name="T0" fmla="*/ 1 w 1"/>
                <a:gd name="T1" fmla="*/ 0 h 1"/>
                <a:gd name="T2" fmla="*/ 0 w 1"/>
                <a:gd name="T3" fmla="*/ 0 h 1"/>
                <a:gd name="T4" fmla="*/ 0 w 1"/>
                <a:gd name="T5" fmla="*/ 0 h 1"/>
                <a:gd name="T6" fmla="*/ 0 w 1"/>
                <a:gd name="T7" fmla="*/ 1 h 1"/>
                <a:gd name="T8" fmla="*/ 1 w 1"/>
                <a:gd name="T9" fmla="*/ 1 h 1"/>
                <a:gd name="T10" fmla="*/ 1 w 1"/>
                <a:gd name="T11" fmla="*/ 0 h 1"/>
              </a:gdLst>
              <a:ahLst/>
              <a:cxnLst>
                <a:cxn ang="0">
                  <a:pos x="T0" y="T1"/>
                </a:cxn>
                <a:cxn ang="0">
                  <a:pos x="T2" y="T3"/>
                </a:cxn>
                <a:cxn ang="0">
                  <a:pos x="T4" y="T5"/>
                </a:cxn>
                <a:cxn ang="0">
                  <a:pos x="T6" y="T7"/>
                </a:cxn>
                <a:cxn ang="0">
                  <a:pos x="T8" y="T9"/>
                </a:cxn>
                <a:cxn ang="0">
                  <a:pos x="T10" y="T11"/>
                </a:cxn>
              </a:cxnLst>
              <a:rect l="0" t="0" r="r" b="b"/>
              <a:pathLst>
                <a:path w="1" h="1">
                  <a:moveTo>
                    <a:pt x="1" y="0"/>
                  </a:moveTo>
                  <a:cubicBezTo>
                    <a:pt x="1" y="0"/>
                    <a:pt x="0" y="0"/>
                    <a:pt x="0" y="0"/>
                  </a:cubicBezTo>
                  <a:cubicBezTo>
                    <a:pt x="0" y="0"/>
                    <a:pt x="0" y="0"/>
                    <a:pt x="0" y="0"/>
                  </a:cubicBezTo>
                  <a:cubicBezTo>
                    <a:pt x="0" y="1"/>
                    <a:pt x="0" y="1"/>
                    <a:pt x="0" y="1"/>
                  </a:cubicBezTo>
                  <a:cubicBezTo>
                    <a:pt x="0" y="1"/>
                    <a:pt x="1" y="1"/>
                    <a:pt x="1" y="1"/>
                  </a:cubicBezTo>
                  <a:cubicBezTo>
                    <a:pt x="1" y="1"/>
                    <a:pt x="1" y="1"/>
                    <a:pt x="1"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71" name="Freeform 20"/>
            <p:cNvSpPr>
              <a:spLocks/>
            </p:cNvSpPr>
            <p:nvPr/>
          </p:nvSpPr>
          <p:spPr bwMode="auto">
            <a:xfrm>
              <a:off x="-1498600" y="5578475"/>
              <a:ext cx="6350" cy="11112"/>
            </a:xfrm>
            <a:custGeom>
              <a:avLst/>
              <a:gdLst>
                <a:gd name="T0" fmla="*/ 0 w 2"/>
                <a:gd name="T1" fmla="*/ 1 h 3"/>
                <a:gd name="T2" fmla="*/ 0 w 2"/>
                <a:gd name="T3" fmla="*/ 2 h 3"/>
                <a:gd name="T4" fmla="*/ 1 w 2"/>
                <a:gd name="T5" fmla="*/ 3 h 3"/>
                <a:gd name="T6" fmla="*/ 2 w 2"/>
                <a:gd name="T7" fmla="*/ 2 h 3"/>
                <a:gd name="T8" fmla="*/ 2 w 2"/>
                <a:gd name="T9" fmla="*/ 0 h 3"/>
                <a:gd name="T10" fmla="*/ 0 w 2"/>
                <a:gd name="T11" fmla="*/ 0 h 3"/>
                <a:gd name="T12" fmla="*/ 0 w 2"/>
                <a:gd name="T13" fmla="*/ 0 h 3"/>
                <a:gd name="T14" fmla="*/ 0 w 2"/>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0" y="1"/>
                  </a:moveTo>
                  <a:cubicBezTo>
                    <a:pt x="0" y="2"/>
                    <a:pt x="0" y="2"/>
                    <a:pt x="0" y="2"/>
                  </a:cubicBezTo>
                  <a:cubicBezTo>
                    <a:pt x="1" y="2"/>
                    <a:pt x="1" y="2"/>
                    <a:pt x="1" y="3"/>
                  </a:cubicBezTo>
                  <a:cubicBezTo>
                    <a:pt x="1" y="2"/>
                    <a:pt x="1" y="2"/>
                    <a:pt x="2" y="2"/>
                  </a:cubicBezTo>
                  <a:cubicBezTo>
                    <a:pt x="2" y="2"/>
                    <a:pt x="2" y="1"/>
                    <a:pt x="2" y="0"/>
                  </a:cubicBezTo>
                  <a:cubicBezTo>
                    <a:pt x="1" y="0"/>
                    <a:pt x="1" y="0"/>
                    <a:pt x="0" y="0"/>
                  </a:cubicBezTo>
                  <a:cubicBezTo>
                    <a:pt x="0" y="0"/>
                    <a:pt x="0" y="0"/>
                    <a:pt x="0" y="0"/>
                  </a:cubicBezTo>
                  <a:cubicBezTo>
                    <a:pt x="0" y="1"/>
                    <a:pt x="0" y="1"/>
                    <a:pt x="0"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72" name="Freeform 21"/>
            <p:cNvSpPr>
              <a:spLocks/>
            </p:cNvSpPr>
            <p:nvPr/>
          </p:nvSpPr>
          <p:spPr bwMode="auto">
            <a:xfrm>
              <a:off x="-1555750" y="4838700"/>
              <a:ext cx="57150" cy="19050"/>
            </a:xfrm>
            <a:custGeom>
              <a:avLst/>
              <a:gdLst>
                <a:gd name="T0" fmla="*/ 0 w 15"/>
                <a:gd name="T1" fmla="*/ 0 h 5"/>
                <a:gd name="T2" fmla="*/ 15 w 15"/>
                <a:gd name="T3" fmla="*/ 4 h 5"/>
                <a:gd name="T4" fmla="*/ 15 w 15"/>
                <a:gd name="T5" fmla="*/ 4 h 5"/>
                <a:gd name="T6" fmla="*/ 0 w 15"/>
                <a:gd name="T7" fmla="*/ 0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4" y="3"/>
                    <a:pt x="8" y="5"/>
                    <a:pt x="15" y="4"/>
                  </a:cubicBezTo>
                  <a:cubicBezTo>
                    <a:pt x="15" y="4"/>
                    <a:pt x="15" y="4"/>
                    <a:pt x="15" y="4"/>
                  </a:cubicBezTo>
                  <a:cubicBezTo>
                    <a:pt x="12" y="1"/>
                    <a:pt x="5" y="0"/>
                    <a:pt x="0" y="0"/>
                  </a:cubicBezTo>
                  <a:cubicBezTo>
                    <a:pt x="0" y="0"/>
                    <a:pt x="0" y="0"/>
                    <a:pt x="0"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73" name="Freeform 22"/>
            <p:cNvSpPr>
              <a:spLocks/>
            </p:cNvSpPr>
            <p:nvPr/>
          </p:nvSpPr>
          <p:spPr bwMode="auto">
            <a:xfrm>
              <a:off x="-1498600" y="5543550"/>
              <a:ext cx="6350" cy="11112"/>
            </a:xfrm>
            <a:custGeom>
              <a:avLst/>
              <a:gdLst>
                <a:gd name="T0" fmla="*/ 2 w 2"/>
                <a:gd name="T1" fmla="*/ 3 h 3"/>
                <a:gd name="T2" fmla="*/ 0 w 2"/>
                <a:gd name="T3" fmla="*/ 0 h 3"/>
                <a:gd name="T4" fmla="*/ 0 w 2"/>
                <a:gd name="T5" fmla="*/ 3 h 3"/>
                <a:gd name="T6" fmla="*/ 1 w 2"/>
                <a:gd name="T7" fmla="*/ 3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cubicBezTo>
                    <a:pt x="2" y="1"/>
                    <a:pt x="2" y="1"/>
                    <a:pt x="0" y="0"/>
                  </a:cubicBezTo>
                  <a:cubicBezTo>
                    <a:pt x="0" y="1"/>
                    <a:pt x="0" y="2"/>
                    <a:pt x="0" y="3"/>
                  </a:cubicBezTo>
                  <a:cubicBezTo>
                    <a:pt x="0" y="3"/>
                    <a:pt x="1" y="3"/>
                    <a:pt x="1" y="3"/>
                  </a:cubicBezTo>
                  <a:cubicBezTo>
                    <a:pt x="2" y="3"/>
                    <a:pt x="2" y="3"/>
                    <a:pt x="2" y="3"/>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74" name="Freeform 23"/>
            <p:cNvSpPr>
              <a:spLocks/>
            </p:cNvSpPr>
            <p:nvPr/>
          </p:nvSpPr>
          <p:spPr bwMode="auto">
            <a:xfrm>
              <a:off x="-1619250" y="4654550"/>
              <a:ext cx="14288" cy="7937"/>
            </a:xfrm>
            <a:custGeom>
              <a:avLst/>
              <a:gdLst>
                <a:gd name="T0" fmla="*/ 0 w 4"/>
                <a:gd name="T1" fmla="*/ 2 h 2"/>
                <a:gd name="T2" fmla="*/ 4 w 4"/>
                <a:gd name="T3" fmla="*/ 1 h 2"/>
                <a:gd name="T4" fmla="*/ 3 w 4"/>
                <a:gd name="T5" fmla="*/ 0 h 2"/>
                <a:gd name="T6" fmla="*/ 1 w 4"/>
                <a:gd name="T7" fmla="*/ 1 h 2"/>
                <a:gd name="T8" fmla="*/ 0 w 4"/>
                <a:gd name="T9" fmla="*/ 2 h 2"/>
              </a:gdLst>
              <a:ahLst/>
              <a:cxnLst>
                <a:cxn ang="0">
                  <a:pos x="T0" y="T1"/>
                </a:cxn>
                <a:cxn ang="0">
                  <a:pos x="T2" y="T3"/>
                </a:cxn>
                <a:cxn ang="0">
                  <a:pos x="T4" y="T5"/>
                </a:cxn>
                <a:cxn ang="0">
                  <a:pos x="T6" y="T7"/>
                </a:cxn>
                <a:cxn ang="0">
                  <a:pos x="T8" y="T9"/>
                </a:cxn>
              </a:cxnLst>
              <a:rect l="0" t="0" r="r" b="b"/>
              <a:pathLst>
                <a:path w="4" h="2">
                  <a:moveTo>
                    <a:pt x="0" y="2"/>
                  </a:moveTo>
                  <a:cubicBezTo>
                    <a:pt x="2" y="2"/>
                    <a:pt x="3" y="1"/>
                    <a:pt x="4" y="1"/>
                  </a:cubicBezTo>
                  <a:cubicBezTo>
                    <a:pt x="3" y="0"/>
                    <a:pt x="3" y="0"/>
                    <a:pt x="3" y="0"/>
                  </a:cubicBezTo>
                  <a:cubicBezTo>
                    <a:pt x="2" y="0"/>
                    <a:pt x="2" y="0"/>
                    <a:pt x="1" y="1"/>
                  </a:cubicBezTo>
                  <a:cubicBezTo>
                    <a:pt x="1" y="1"/>
                    <a:pt x="1" y="2"/>
                    <a:pt x="0" y="2"/>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75" name="Freeform 24"/>
            <p:cNvSpPr>
              <a:spLocks/>
            </p:cNvSpPr>
            <p:nvPr/>
          </p:nvSpPr>
          <p:spPr bwMode="auto">
            <a:xfrm>
              <a:off x="-1784350" y="4632325"/>
              <a:ext cx="15875" cy="7937"/>
            </a:xfrm>
            <a:custGeom>
              <a:avLst/>
              <a:gdLst>
                <a:gd name="T0" fmla="*/ 2 w 4"/>
                <a:gd name="T1" fmla="*/ 2 h 2"/>
                <a:gd name="T2" fmla="*/ 3 w 4"/>
                <a:gd name="T3" fmla="*/ 2 h 2"/>
                <a:gd name="T4" fmla="*/ 4 w 4"/>
                <a:gd name="T5" fmla="*/ 1 h 2"/>
                <a:gd name="T6" fmla="*/ 4 w 4"/>
                <a:gd name="T7" fmla="*/ 0 h 2"/>
                <a:gd name="T8" fmla="*/ 0 w 4"/>
                <a:gd name="T9" fmla="*/ 1 h 2"/>
                <a:gd name="T10" fmla="*/ 2 w 4"/>
                <a:gd name="T11" fmla="*/ 2 h 2"/>
              </a:gdLst>
              <a:ahLst/>
              <a:cxnLst>
                <a:cxn ang="0">
                  <a:pos x="T0" y="T1"/>
                </a:cxn>
                <a:cxn ang="0">
                  <a:pos x="T2" y="T3"/>
                </a:cxn>
                <a:cxn ang="0">
                  <a:pos x="T4" y="T5"/>
                </a:cxn>
                <a:cxn ang="0">
                  <a:pos x="T6" y="T7"/>
                </a:cxn>
                <a:cxn ang="0">
                  <a:pos x="T8" y="T9"/>
                </a:cxn>
                <a:cxn ang="0">
                  <a:pos x="T10" y="T11"/>
                </a:cxn>
              </a:cxnLst>
              <a:rect l="0" t="0" r="r" b="b"/>
              <a:pathLst>
                <a:path w="4" h="2">
                  <a:moveTo>
                    <a:pt x="2" y="2"/>
                  </a:moveTo>
                  <a:cubicBezTo>
                    <a:pt x="2" y="2"/>
                    <a:pt x="2" y="2"/>
                    <a:pt x="3" y="2"/>
                  </a:cubicBezTo>
                  <a:cubicBezTo>
                    <a:pt x="3" y="2"/>
                    <a:pt x="4" y="1"/>
                    <a:pt x="4" y="1"/>
                  </a:cubicBezTo>
                  <a:cubicBezTo>
                    <a:pt x="4" y="1"/>
                    <a:pt x="4" y="1"/>
                    <a:pt x="4" y="0"/>
                  </a:cubicBezTo>
                  <a:cubicBezTo>
                    <a:pt x="3" y="1"/>
                    <a:pt x="1" y="1"/>
                    <a:pt x="0" y="1"/>
                  </a:cubicBezTo>
                  <a:cubicBezTo>
                    <a:pt x="0" y="2"/>
                    <a:pt x="0" y="2"/>
                    <a:pt x="2" y="2"/>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76" name="Freeform 25"/>
            <p:cNvSpPr>
              <a:spLocks/>
            </p:cNvSpPr>
            <p:nvPr/>
          </p:nvSpPr>
          <p:spPr bwMode="auto">
            <a:xfrm>
              <a:off x="-1822450" y="4654550"/>
              <a:ext cx="19050" cy="15875"/>
            </a:xfrm>
            <a:custGeom>
              <a:avLst/>
              <a:gdLst>
                <a:gd name="T0" fmla="*/ 0 w 5"/>
                <a:gd name="T1" fmla="*/ 3 h 4"/>
                <a:gd name="T2" fmla="*/ 3 w 5"/>
                <a:gd name="T3" fmla="*/ 4 h 4"/>
                <a:gd name="T4" fmla="*/ 5 w 5"/>
                <a:gd name="T5" fmla="*/ 1 h 4"/>
                <a:gd name="T6" fmla="*/ 5 w 5"/>
                <a:gd name="T7" fmla="*/ 0 h 4"/>
                <a:gd name="T8" fmla="*/ 2 w 5"/>
                <a:gd name="T9" fmla="*/ 0 h 4"/>
                <a:gd name="T10" fmla="*/ 0 w 5"/>
                <a:gd name="T11" fmla="*/ 3 h 4"/>
              </a:gdLst>
              <a:ahLst/>
              <a:cxnLst>
                <a:cxn ang="0">
                  <a:pos x="T0" y="T1"/>
                </a:cxn>
                <a:cxn ang="0">
                  <a:pos x="T2" y="T3"/>
                </a:cxn>
                <a:cxn ang="0">
                  <a:pos x="T4" y="T5"/>
                </a:cxn>
                <a:cxn ang="0">
                  <a:pos x="T6" y="T7"/>
                </a:cxn>
                <a:cxn ang="0">
                  <a:pos x="T8" y="T9"/>
                </a:cxn>
                <a:cxn ang="0">
                  <a:pos x="T10" y="T11"/>
                </a:cxn>
              </a:cxnLst>
              <a:rect l="0" t="0" r="r" b="b"/>
              <a:pathLst>
                <a:path w="5" h="4">
                  <a:moveTo>
                    <a:pt x="0" y="3"/>
                  </a:moveTo>
                  <a:cubicBezTo>
                    <a:pt x="1" y="3"/>
                    <a:pt x="2" y="3"/>
                    <a:pt x="3" y="4"/>
                  </a:cubicBezTo>
                  <a:cubicBezTo>
                    <a:pt x="4" y="3"/>
                    <a:pt x="4" y="2"/>
                    <a:pt x="5" y="1"/>
                  </a:cubicBezTo>
                  <a:cubicBezTo>
                    <a:pt x="5" y="1"/>
                    <a:pt x="5" y="0"/>
                    <a:pt x="5" y="0"/>
                  </a:cubicBezTo>
                  <a:cubicBezTo>
                    <a:pt x="4" y="0"/>
                    <a:pt x="3" y="0"/>
                    <a:pt x="2" y="0"/>
                  </a:cubicBezTo>
                  <a:cubicBezTo>
                    <a:pt x="1" y="1"/>
                    <a:pt x="1" y="2"/>
                    <a:pt x="0" y="3"/>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77" name="Freeform 26"/>
            <p:cNvSpPr>
              <a:spLocks/>
            </p:cNvSpPr>
            <p:nvPr/>
          </p:nvSpPr>
          <p:spPr bwMode="auto">
            <a:xfrm>
              <a:off x="-1874838" y="4654550"/>
              <a:ext cx="34925" cy="19050"/>
            </a:xfrm>
            <a:custGeom>
              <a:avLst/>
              <a:gdLst>
                <a:gd name="T0" fmla="*/ 3 w 9"/>
                <a:gd name="T1" fmla="*/ 1 h 5"/>
                <a:gd name="T2" fmla="*/ 0 w 9"/>
                <a:gd name="T3" fmla="*/ 5 h 5"/>
                <a:gd name="T4" fmla="*/ 8 w 9"/>
                <a:gd name="T5" fmla="*/ 1 h 5"/>
                <a:gd name="T6" fmla="*/ 9 w 9"/>
                <a:gd name="T7" fmla="*/ 0 h 5"/>
                <a:gd name="T8" fmla="*/ 6 w 9"/>
                <a:gd name="T9" fmla="*/ 0 h 5"/>
                <a:gd name="T10" fmla="*/ 6 w 9"/>
                <a:gd name="T11" fmla="*/ 0 h 5"/>
                <a:gd name="T12" fmla="*/ 3 w 9"/>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9" h="5">
                  <a:moveTo>
                    <a:pt x="3" y="1"/>
                  </a:moveTo>
                  <a:cubicBezTo>
                    <a:pt x="2" y="3"/>
                    <a:pt x="1" y="4"/>
                    <a:pt x="0" y="5"/>
                  </a:cubicBezTo>
                  <a:cubicBezTo>
                    <a:pt x="3" y="4"/>
                    <a:pt x="5" y="2"/>
                    <a:pt x="8" y="1"/>
                  </a:cubicBezTo>
                  <a:cubicBezTo>
                    <a:pt x="8" y="1"/>
                    <a:pt x="8" y="0"/>
                    <a:pt x="9" y="0"/>
                  </a:cubicBezTo>
                  <a:cubicBezTo>
                    <a:pt x="8" y="0"/>
                    <a:pt x="7" y="0"/>
                    <a:pt x="6" y="0"/>
                  </a:cubicBezTo>
                  <a:cubicBezTo>
                    <a:pt x="6" y="0"/>
                    <a:pt x="6" y="0"/>
                    <a:pt x="6" y="0"/>
                  </a:cubicBezTo>
                  <a:cubicBezTo>
                    <a:pt x="5" y="0"/>
                    <a:pt x="4" y="1"/>
                    <a:pt x="3"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78" name="Freeform 27"/>
            <p:cNvSpPr>
              <a:spLocks/>
            </p:cNvSpPr>
            <p:nvPr/>
          </p:nvSpPr>
          <p:spPr bwMode="auto">
            <a:xfrm>
              <a:off x="-1724025" y="4637088"/>
              <a:ext cx="11113" cy="3175"/>
            </a:xfrm>
            <a:custGeom>
              <a:avLst/>
              <a:gdLst>
                <a:gd name="T0" fmla="*/ 3 w 3"/>
                <a:gd name="T1" fmla="*/ 0 h 1"/>
                <a:gd name="T2" fmla="*/ 3 w 3"/>
                <a:gd name="T3" fmla="*/ 0 h 1"/>
                <a:gd name="T4" fmla="*/ 0 w 3"/>
                <a:gd name="T5" fmla="*/ 0 h 1"/>
                <a:gd name="T6" fmla="*/ 3 w 3"/>
                <a:gd name="T7" fmla="*/ 0 h 1"/>
              </a:gdLst>
              <a:ahLst/>
              <a:cxnLst>
                <a:cxn ang="0">
                  <a:pos x="T0" y="T1"/>
                </a:cxn>
                <a:cxn ang="0">
                  <a:pos x="T2" y="T3"/>
                </a:cxn>
                <a:cxn ang="0">
                  <a:pos x="T4" y="T5"/>
                </a:cxn>
                <a:cxn ang="0">
                  <a:pos x="T6" y="T7"/>
                </a:cxn>
              </a:cxnLst>
              <a:rect l="0" t="0" r="r" b="b"/>
              <a:pathLst>
                <a:path w="3" h="1">
                  <a:moveTo>
                    <a:pt x="3" y="0"/>
                  </a:moveTo>
                  <a:cubicBezTo>
                    <a:pt x="3" y="0"/>
                    <a:pt x="3" y="0"/>
                    <a:pt x="3" y="0"/>
                  </a:cubicBezTo>
                  <a:cubicBezTo>
                    <a:pt x="2" y="0"/>
                    <a:pt x="1" y="0"/>
                    <a:pt x="0" y="0"/>
                  </a:cubicBezTo>
                  <a:cubicBezTo>
                    <a:pt x="0" y="1"/>
                    <a:pt x="1" y="1"/>
                    <a:pt x="3"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79" name="Freeform 28"/>
            <p:cNvSpPr>
              <a:spLocks/>
            </p:cNvSpPr>
            <p:nvPr/>
          </p:nvSpPr>
          <p:spPr bwMode="auto">
            <a:xfrm>
              <a:off x="-598488" y="4741863"/>
              <a:ext cx="11113" cy="11112"/>
            </a:xfrm>
            <a:custGeom>
              <a:avLst/>
              <a:gdLst>
                <a:gd name="T0" fmla="*/ 3 w 3"/>
                <a:gd name="T1" fmla="*/ 3 h 3"/>
                <a:gd name="T2" fmla="*/ 3 w 3"/>
                <a:gd name="T3" fmla="*/ 2 h 3"/>
                <a:gd name="T4" fmla="*/ 1 w 3"/>
                <a:gd name="T5" fmla="*/ 0 h 3"/>
                <a:gd name="T6" fmla="*/ 1 w 3"/>
                <a:gd name="T7" fmla="*/ 0 h 3"/>
                <a:gd name="T8" fmla="*/ 1 w 3"/>
                <a:gd name="T9" fmla="*/ 1 h 3"/>
                <a:gd name="T10" fmla="*/ 1 w 3"/>
                <a:gd name="T11" fmla="*/ 1 h 3"/>
                <a:gd name="T12" fmla="*/ 1 w 3"/>
                <a:gd name="T13" fmla="*/ 1 h 3"/>
                <a:gd name="T14" fmla="*/ 3 w 3"/>
                <a:gd name="T15" fmla="*/ 3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3" y="3"/>
                  </a:moveTo>
                  <a:cubicBezTo>
                    <a:pt x="3" y="3"/>
                    <a:pt x="3" y="2"/>
                    <a:pt x="3" y="2"/>
                  </a:cubicBezTo>
                  <a:cubicBezTo>
                    <a:pt x="2" y="1"/>
                    <a:pt x="2" y="1"/>
                    <a:pt x="1" y="0"/>
                  </a:cubicBezTo>
                  <a:cubicBezTo>
                    <a:pt x="1" y="0"/>
                    <a:pt x="1" y="0"/>
                    <a:pt x="1" y="0"/>
                  </a:cubicBezTo>
                  <a:cubicBezTo>
                    <a:pt x="1" y="1"/>
                    <a:pt x="1" y="1"/>
                    <a:pt x="1" y="1"/>
                  </a:cubicBezTo>
                  <a:cubicBezTo>
                    <a:pt x="1" y="1"/>
                    <a:pt x="1" y="1"/>
                    <a:pt x="1" y="1"/>
                  </a:cubicBezTo>
                  <a:cubicBezTo>
                    <a:pt x="0" y="1"/>
                    <a:pt x="0" y="1"/>
                    <a:pt x="1" y="1"/>
                  </a:cubicBezTo>
                  <a:cubicBezTo>
                    <a:pt x="2" y="2"/>
                    <a:pt x="2" y="2"/>
                    <a:pt x="3" y="3"/>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80" name="Freeform 29"/>
            <p:cNvSpPr>
              <a:spLocks/>
            </p:cNvSpPr>
            <p:nvPr/>
          </p:nvSpPr>
          <p:spPr bwMode="auto">
            <a:xfrm>
              <a:off x="-557213" y="4832350"/>
              <a:ext cx="6350" cy="3175"/>
            </a:xfrm>
            <a:custGeom>
              <a:avLst/>
              <a:gdLst>
                <a:gd name="T0" fmla="*/ 0 w 2"/>
                <a:gd name="T1" fmla="*/ 0 h 1"/>
                <a:gd name="T2" fmla="*/ 1 w 2"/>
                <a:gd name="T3" fmla="*/ 1 h 1"/>
                <a:gd name="T4" fmla="*/ 2 w 2"/>
                <a:gd name="T5" fmla="*/ 1 h 1"/>
                <a:gd name="T6" fmla="*/ 2 w 2"/>
                <a:gd name="T7" fmla="*/ 0 h 1"/>
                <a:gd name="T8" fmla="*/ 1 w 2"/>
                <a:gd name="T9" fmla="*/ 0 h 1"/>
                <a:gd name="T10" fmla="*/ 0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0" y="0"/>
                  </a:moveTo>
                  <a:cubicBezTo>
                    <a:pt x="0" y="1"/>
                    <a:pt x="0" y="1"/>
                    <a:pt x="1" y="1"/>
                  </a:cubicBezTo>
                  <a:cubicBezTo>
                    <a:pt x="1" y="1"/>
                    <a:pt x="1" y="1"/>
                    <a:pt x="2" y="1"/>
                  </a:cubicBezTo>
                  <a:cubicBezTo>
                    <a:pt x="2" y="0"/>
                    <a:pt x="2" y="0"/>
                    <a:pt x="2" y="0"/>
                  </a:cubicBezTo>
                  <a:cubicBezTo>
                    <a:pt x="2" y="0"/>
                    <a:pt x="1" y="0"/>
                    <a:pt x="1" y="0"/>
                  </a:cubicBezTo>
                  <a:cubicBezTo>
                    <a:pt x="1" y="0"/>
                    <a:pt x="0" y="0"/>
                    <a:pt x="0"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81" name="Freeform 30"/>
            <p:cNvSpPr>
              <a:spLocks/>
            </p:cNvSpPr>
            <p:nvPr/>
          </p:nvSpPr>
          <p:spPr bwMode="auto">
            <a:xfrm>
              <a:off x="-531813" y="4857750"/>
              <a:ext cx="3175" cy="3175"/>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0" y="1"/>
                    <a:pt x="1" y="1"/>
                    <a:pt x="1" y="1"/>
                  </a:cubicBezTo>
                  <a:cubicBezTo>
                    <a:pt x="1" y="1"/>
                    <a:pt x="0" y="1"/>
                    <a:pt x="0" y="0"/>
                  </a:cubicBezTo>
                  <a:cubicBezTo>
                    <a:pt x="0" y="1"/>
                    <a:pt x="0" y="1"/>
                    <a:pt x="0"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82" name="Freeform 31"/>
            <p:cNvSpPr>
              <a:spLocks/>
            </p:cNvSpPr>
            <p:nvPr/>
          </p:nvSpPr>
          <p:spPr bwMode="auto">
            <a:xfrm>
              <a:off x="-592138" y="4835525"/>
              <a:ext cx="49213" cy="60325"/>
            </a:xfrm>
            <a:custGeom>
              <a:avLst/>
              <a:gdLst>
                <a:gd name="T0" fmla="*/ 0 w 13"/>
                <a:gd name="T1" fmla="*/ 1 h 16"/>
                <a:gd name="T2" fmla="*/ 0 w 13"/>
                <a:gd name="T3" fmla="*/ 2 h 16"/>
                <a:gd name="T4" fmla="*/ 0 w 13"/>
                <a:gd name="T5" fmla="*/ 2 h 16"/>
                <a:gd name="T6" fmla="*/ 1 w 13"/>
                <a:gd name="T7" fmla="*/ 3 h 16"/>
                <a:gd name="T8" fmla="*/ 0 w 13"/>
                <a:gd name="T9" fmla="*/ 4 h 16"/>
                <a:gd name="T10" fmla="*/ 3 w 13"/>
                <a:gd name="T11" fmla="*/ 6 h 16"/>
                <a:gd name="T12" fmla="*/ 0 w 13"/>
                <a:gd name="T13" fmla="*/ 9 h 16"/>
                <a:gd name="T14" fmla="*/ 1 w 13"/>
                <a:gd name="T15" fmla="*/ 11 h 16"/>
                <a:gd name="T16" fmla="*/ 13 w 13"/>
                <a:gd name="T17" fmla="*/ 13 h 16"/>
                <a:gd name="T18" fmla="*/ 12 w 13"/>
                <a:gd name="T19" fmla="*/ 6 h 16"/>
                <a:gd name="T20" fmla="*/ 13 w 13"/>
                <a:gd name="T21" fmla="*/ 5 h 16"/>
                <a:gd name="T22" fmla="*/ 13 w 13"/>
                <a:gd name="T23" fmla="*/ 5 h 16"/>
                <a:gd name="T24" fmla="*/ 11 w 13"/>
                <a:gd name="T25" fmla="*/ 2 h 16"/>
                <a:gd name="T26" fmla="*/ 7 w 13"/>
                <a:gd name="T27" fmla="*/ 0 h 16"/>
                <a:gd name="T28" fmla="*/ 3 w 13"/>
                <a:gd name="T29" fmla="*/ 1 h 16"/>
                <a:gd name="T30" fmla="*/ 5 w 13"/>
                <a:gd name="T31" fmla="*/ 2 h 16"/>
                <a:gd name="T32" fmla="*/ 0 w 13"/>
                <a:gd name="T33"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16">
                  <a:moveTo>
                    <a:pt x="0" y="1"/>
                  </a:moveTo>
                  <a:cubicBezTo>
                    <a:pt x="0" y="1"/>
                    <a:pt x="0" y="2"/>
                    <a:pt x="0" y="2"/>
                  </a:cubicBezTo>
                  <a:cubicBezTo>
                    <a:pt x="0" y="2"/>
                    <a:pt x="0" y="2"/>
                    <a:pt x="0" y="2"/>
                  </a:cubicBezTo>
                  <a:cubicBezTo>
                    <a:pt x="0" y="3"/>
                    <a:pt x="1" y="3"/>
                    <a:pt x="1" y="3"/>
                  </a:cubicBezTo>
                  <a:cubicBezTo>
                    <a:pt x="1" y="3"/>
                    <a:pt x="0" y="4"/>
                    <a:pt x="0" y="4"/>
                  </a:cubicBezTo>
                  <a:cubicBezTo>
                    <a:pt x="1" y="5"/>
                    <a:pt x="2" y="6"/>
                    <a:pt x="3" y="6"/>
                  </a:cubicBezTo>
                  <a:cubicBezTo>
                    <a:pt x="3" y="8"/>
                    <a:pt x="2" y="8"/>
                    <a:pt x="0" y="9"/>
                  </a:cubicBezTo>
                  <a:cubicBezTo>
                    <a:pt x="1" y="10"/>
                    <a:pt x="1" y="9"/>
                    <a:pt x="1" y="11"/>
                  </a:cubicBezTo>
                  <a:cubicBezTo>
                    <a:pt x="5" y="16"/>
                    <a:pt x="9" y="11"/>
                    <a:pt x="13" y="13"/>
                  </a:cubicBezTo>
                  <a:cubicBezTo>
                    <a:pt x="13" y="11"/>
                    <a:pt x="13" y="9"/>
                    <a:pt x="12" y="6"/>
                  </a:cubicBezTo>
                  <a:cubicBezTo>
                    <a:pt x="13" y="6"/>
                    <a:pt x="13" y="6"/>
                    <a:pt x="13" y="5"/>
                  </a:cubicBezTo>
                  <a:cubicBezTo>
                    <a:pt x="13" y="5"/>
                    <a:pt x="13" y="5"/>
                    <a:pt x="13" y="5"/>
                  </a:cubicBezTo>
                  <a:cubicBezTo>
                    <a:pt x="13" y="4"/>
                    <a:pt x="12" y="3"/>
                    <a:pt x="11" y="2"/>
                  </a:cubicBezTo>
                  <a:cubicBezTo>
                    <a:pt x="10" y="1"/>
                    <a:pt x="8" y="0"/>
                    <a:pt x="7" y="0"/>
                  </a:cubicBezTo>
                  <a:cubicBezTo>
                    <a:pt x="6" y="0"/>
                    <a:pt x="4" y="0"/>
                    <a:pt x="3" y="1"/>
                  </a:cubicBezTo>
                  <a:cubicBezTo>
                    <a:pt x="4" y="2"/>
                    <a:pt x="4" y="1"/>
                    <a:pt x="5" y="2"/>
                  </a:cubicBezTo>
                  <a:cubicBezTo>
                    <a:pt x="4" y="3"/>
                    <a:pt x="2" y="2"/>
                    <a:pt x="0"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83" name="Freeform 32"/>
            <p:cNvSpPr>
              <a:spLocks/>
            </p:cNvSpPr>
            <p:nvPr/>
          </p:nvSpPr>
          <p:spPr bwMode="auto">
            <a:xfrm>
              <a:off x="-592138" y="4752975"/>
              <a:ext cx="7938" cy="3175"/>
            </a:xfrm>
            <a:custGeom>
              <a:avLst/>
              <a:gdLst>
                <a:gd name="T0" fmla="*/ 0 w 2"/>
                <a:gd name="T1" fmla="*/ 0 h 1"/>
                <a:gd name="T2" fmla="*/ 0 w 2"/>
                <a:gd name="T3" fmla="*/ 0 h 1"/>
                <a:gd name="T4" fmla="*/ 2 w 2"/>
                <a:gd name="T5" fmla="*/ 1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0" y="0"/>
                    <a:pt x="0" y="0"/>
                  </a:cubicBezTo>
                  <a:cubicBezTo>
                    <a:pt x="1" y="1"/>
                    <a:pt x="1" y="1"/>
                    <a:pt x="2" y="1"/>
                  </a:cubicBezTo>
                  <a:cubicBezTo>
                    <a:pt x="1" y="0"/>
                    <a:pt x="1" y="1"/>
                    <a:pt x="0"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84" name="Freeform 33"/>
            <p:cNvSpPr>
              <a:spLocks/>
            </p:cNvSpPr>
            <p:nvPr/>
          </p:nvSpPr>
          <p:spPr bwMode="auto">
            <a:xfrm>
              <a:off x="-576263" y="4794250"/>
              <a:ext cx="11113" cy="11112"/>
            </a:xfrm>
            <a:custGeom>
              <a:avLst/>
              <a:gdLst>
                <a:gd name="T0" fmla="*/ 0 w 3"/>
                <a:gd name="T1" fmla="*/ 3 h 3"/>
                <a:gd name="T2" fmla="*/ 3 w 3"/>
                <a:gd name="T3" fmla="*/ 1 h 3"/>
                <a:gd name="T4" fmla="*/ 3 w 3"/>
                <a:gd name="T5" fmla="*/ 1 h 3"/>
                <a:gd name="T6" fmla="*/ 1 w 3"/>
                <a:gd name="T7" fmla="*/ 1 h 3"/>
                <a:gd name="T8" fmla="*/ 1 w 3"/>
                <a:gd name="T9" fmla="*/ 2 h 3"/>
                <a:gd name="T10" fmla="*/ 0 w 3"/>
                <a:gd name="T11" fmla="*/ 2 h 3"/>
                <a:gd name="T12" fmla="*/ 0 w 3"/>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3"/>
                  </a:moveTo>
                  <a:cubicBezTo>
                    <a:pt x="2" y="3"/>
                    <a:pt x="3" y="3"/>
                    <a:pt x="3" y="1"/>
                  </a:cubicBezTo>
                  <a:cubicBezTo>
                    <a:pt x="3" y="1"/>
                    <a:pt x="3" y="1"/>
                    <a:pt x="3" y="1"/>
                  </a:cubicBezTo>
                  <a:cubicBezTo>
                    <a:pt x="2" y="1"/>
                    <a:pt x="1" y="0"/>
                    <a:pt x="1" y="1"/>
                  </a:cubicBezTo>
                  <a:cubicBezTo>
                    <a:pt x="1" y="1"/>
                    <a:pt x="1" y="2"/>
                    <a:pt x="1" y="2"/>
                  </a:cubicBezTo>
                  <a:cubicBezTo>
                    <a:pt x="1" y="2"/>
                    <a:pt x="0" y="2"/>
                    <a:pt x="0" y="2"/>
                  </a:cubicBezTo>
                  <a:cubicBezTo>
                    <a:pt x="0" y="2"/>
                    <a:pt x="0" y="2"/>
                    <a:pt x="0" y="3"/>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85" name="Freeform 34"/>
            <p:cNvSpPr>
              <a:spLocks/>
            </p:cNvSpPr>
            <p:nvPr/>
          </p:nvSpPr>
          <p:spPr bwMode="auto">
            <a:xfrm>
              <a:off x="-404813" y="4937125"/>
              <a:ext cx="4763" cy="6350"/>
            </a:xfrm>
            <a:custGeom>
              <a:avLst/>
              <a:gdLst>
                <a:gd name="T0" fmla="*/ 1 w 1"/>
                <a:gd name="T1" fmla="*/ 2 h 2"/>
                <a:gd name="T2" fmla="*/ 1 w 1"/>
                <a:gd name="T3" fmla="*/ 2 h 2"/>
                <a:gd name="T4" fmla="*/ 1 w 1"/>
                <a:gd name="T5" fmla="*/ 1 h 2"/>
                <a:gd name="T6" fmla="*/ 0 w 1"/>
                <a:gd name="T7" fmla="*/ 0 h 2"/>
                <a:gd name="T8" fmla="*/ 0 w 1"/>
                <a:gd name="T9" fmla="*/ 0 h 2"/>
                <a:gd name="T10" fmla="*/ 1 w 1"/>
                <a:gd name="T11" fmla="*/ 2 h 2"/>
              </a:gdLst>
              <a:ahLst/>
              <a:cxnLst>
                <a:cxn ang="0">
                  <a:pos x="T0" y="T1"/>
                </a:cxn>
                <a:cxn ang="0">
                  <a:pos x="T2" y="T3"/>
                </a:cxn>
                <a:cxn ang="0">
                  <a:pos x="T4" y="T5"/>
                </a:cxn>
                <a:cxn ang="0">
                  <a:pos x="T6" y="T7"/>
                </a:cxn>
                <a:cxn ang="0">
                  <a:pos x="T8" y="T9"/>
                </a:cxn>
                <a:cxn ang="0">
                  <a:pos x="T10" y="T11"/>
                </a:cxn>
              </a:cxnLst>
              <a:rect l="0" t="0" r="r" b="b"/>
              <a:pathLst>
                <a:path w="1" h="2">
                  <a:moveTo>
                    <a:pt x="1" y="2"/>
                  </a:moveTo>
                  <a:cubicBezTo>
                    <a:pt x="1" y="2"/>
                    <a:pt x="1" y="2"/>
                    <a:pt x="1" y="2"/>
                  </a:cubicBezTo>
                  <a:cubicBezTo>
                    <a:pt x="1" y="1"/>
                    <a:pt x="1" y="1"/>
                    <a:pt x="1" y="1"/>
                  </a:cubicBezTo>
                  <a:cubicBezTo>
                    <a:pt x="0" y="1"/>
                    <a:pt x="0" y="0"/>
                    <a:pt x="0" y="0"/>
                  </a:cubicBezTo>
                  <a:cubicBezTo>
                    <a:pt x="0" y="0"/>
                    <a:pt x="0" y="0"/>
                    <a:pt x="0" y="0"/>
                  </a:cubicBezTo>
                  <a:cubicBezTo>
                    <a:pt x="1" y="1"/>
                    <a:pt x="0" y="1"/>
                    <a:pt x="1" y="2"/>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86" name="Freeform 35"/>
            <p:cNvSpPr>
              <a:spLocks/>
            </p:cNvSpPr>
            <p:nvPr/>
          </p:nvSpPr>
          <p:spPr bwMode="auto">
            <a:xfrm>
              <a:off x="-531813" y="4791075"/>
              <a:ext cx="7938" cy="11112"/>
            </a:xfrm>
            <a:custGeom>
              <a:avLst/>
              <a:gdLst>
                <a:gd name="T0" fmla="*/ 2 w 2"/>
                <a:gd name="T1" fmla="*/ 3 h 3"/>
                <a:gd name="T2" fmla="*/ 2 w 2"/>
                <a:gd name="T3" fmla="*/ 2 h 3"/>
                <a:gd name="T4" fmla="*/ 0 w 2"/>
                <a:gd name="T5" fmla="*/ 0 h 3"/>
                <a:gd name="T6" fmla="*/ 0 w 2"/>
                <a:gd name="T7" fmla="*/ 0 h 3"/>
                <a:gd name="T8" fmla="*/ 0 w 2"/>
                <a:gd name="T9" fmla="*/ 1 h 3"/>
                <a:gd name="T10" fmla="*/ 2 w 2"/>
                <a:gd name="T11" fmla="*/ 3 h 3"/>
                <a:gd name="T12" fmla="*/ 2 w 2"/>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2" y="3"/>
                  </a:moveTo>
                  <a:cubicBezTo>
                    <a:pt x="2" y="3"/>
                    <a:pt x="2" y="2"/>
                    <a:pt x="2" y="2"/>
                  </a:cubicBezTo>
                  <a:cubicBezTo>
                    <a:pt x="1" y="1"/>
                    <a:pt x="1" y="1"/>
                    <a:pt x="0" y="0"/>
                  </a:cubicBezTo>
                  <a:cubicBezTo>
                    <a:pt x="0" y="0"/>
                    <a:pt x="0" y="0"/>
                    <a:pt x="0" y="0"/>
                  </a:cubicBezTo>
                  <a:cubicBezTo>
                    <a:pt x="0" y="1"/>
                    <a:pt x="0" y="1"/>
                    <a:pt x="0" y="1"/>
                  </a:cubicBezTo>
                  <a:cubicBezTo>
                    <a:pt x="1" y="2"/>
                    <a:pt x="1" y="2"/>
                    <a:pt x="2" y="3"/>
                  </a:cubicBezTo>
                  <a:cubicBezTo>
                    <a:pt x="2" y="3"/>
                    <a:pt x="2" y="3"/>
                    <a:pt x="2" y="3"/>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87" name="Freeform 36"/>
            <p:cNvSpPr>
              <a:spLocks/>
            </p:cNvSpPr>
            <p:nvPr/>
          </p:nvSpPr>
          <p:spPr bwMode="auto">
            <a:xfrm>
              <a:off x="-539750" y="4802188"/>
              <a:ext cx="7938" cy="3175"/>
            </a:xfrm>
            <a:custGeom>
              <a:avLst/>
              <a:gdLst>
                <a:gd name="T0" fmla="*/ 2 w 2"/>
                <a:gd name="T1" fmla="*/ 1 h 1"/>
                <a:gd name="T2" fmla="*/ 1 w 2"/>
                <a:gd name="T3" fmla="*/ 1 h 1"/>
                <a:gd name="T4" fmla="*/ 0 w 2"/>
                <a:gd name="T5" fmla="*/ 0 h 1"/>
                <a:gd name="T6" fmla="*/ 0 w 2"/>
                <a:gd name="T7" fmla="*/ 0 h 1"/>
                <a:gd name="T8" fmla="*/ 0 w 2"/>
                <a:gd name="T9" fmla="*/ 0 h 1"/>
                <a:gd name="T10" fmla="*/ 0 w 2"/>
                <a:gd name="T11" fmla="*/ 1 h 1"/>
                <a:gd name="T12" fmla="*/ 2 w 2"/>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2" h="1">
                  <a:moveTo>
                    <a:pt x="2" y="1"/>
                  </a:moveTo>
                  <a:cubicBezTo>
                    <a:pt x="2" y="1"/>
                    <a:pt x="2" y="1"/>
                    <a:pt x="1" y="1"/>
                  </a:cubicBezTo>
                  <a:cubicBezTo>
                    <a:pt x="1" y="1"/>
                    <a:pt x="0" y="0"/>
                    <a:pt x="0" y="0"/>
                  </a:cubicBezTo>
                  <a:cubicBezTo>
                    <a:pt x="0" y="0"/>
                    <a:pt x="0" y="0"/>
                    <a:pt x="0" y="0"/>
                  </a:cubicBezTo>
                  <a:cubicBezTo>
                    <a:pt x="0" y="0"/>
                    <a:pt x="0" y="0"/>
                    <a:pt x="0" y="0"/>
                  </a:cubicBezTo>
                  <a:cubicBezTo>
                    <a:pt x="0" y="0"/>
                    <a:pt x="0" y="1"/>
                    <a:pt x="0" y="1"/>
                  </a:cubicBezTo>
                  <a:cubicBezTo>
                    <a:pt x="0" y="1"/>
                    <a:pt x="1" y="1"/>
                    <a:pt x="2"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88" name="Freeform 37"/>
            <p:cNvSpPr>
              <a:spLocks/>
            </p:cNvSpPr>
            <p:nvPr/>
          </p:nvSpPr>
          <p:spPr bwMode="auto">
            <a:xfrm>
              <a:off x="-569913" y="4802188"/>
              <a:ext cx="109538" cy="127000"/>
            </a:xfrm>
            <a:custGeom>
              <a:avLst/>
              <a:gdLst>
                <a:gd name="T0" fmla="*/ 3 w 29"/>
                <a:gd name="T1" fmla="*/ 4 h 34"/>
                <a:gd name="T2" fmla="*/ 3 w 29"/>
                <a:gd name="T3" fmla="*/ 6 h 34"/>
                <a:gd name="T4" fmla="*/ 3 w 29"/>
                <a:gd name="T5" fmla="*/ 7 h 34"/>
                <a:gd name="T6" fmla="*/ 5 w 29"/>
                <a:gd name="T7" fmla="*/ 7 h 34"/>
                <a:gd name="T8" fmla="*/ 5 w 29"/>
                <a:gd name="T9" fmla="*/ 11 h 34"/>
                <a:gd name="T10" fmla="*/ 7 w 29"/>
                <a:gd name="T11" fmla="*/ 11 h 34"/>
                <a:gd name="T12" fmla="*/ 7 w 29"/>
                <a:gd name="T13" fmla="*/ 10 h 34"/>
                <a:gd name="T14" fmla="*/ 7 w 29"/>
                <a:gd name="T15" fmla="*/ 10 h 34"/>
                <a:gd name="T16" fmla="*/ 8 w 29"/>
                <a:gd name="T17" fmla="*/ 11 h 34"/>
                <a:gd name="T18" fmla="*/ 7 w 29"/>
                <a:gd name="T19" fmla="*/ 13 h 34"/>
                <a:gd name="T20" fmla="*/ 8 w 29"/>
                <a:gd name="T21" fmla="*/ 14 h 34"/>
                <a:gd name="T22" fmla="*/ 12 w 29"/>
                <a:gd name="T23" fmla="*/ 15 h 34"/>
                <a:gd name="T24" fmla="*/ 13 w 29"/>
                <a:gd name="T25" fmla="*/ 15 h 34"/>
                <a:gd name="T26" fmla="*/ 15 w 29"/>
                <a:gd name="T27" fmla="*/ 18 h 34"/>
                <a:gd name="T28" fmla="*/ 15 w 29"/>
                <a:gd name="T29" fmla="*/ 20 h 34"/>
                <a:gd name="T30" fmla="*/ 11 w 29"/>
                <a:gd name="T31" fmla="*/ 19 h 34"/>
                <a:gd name="T32" fmla="*/ 12 w 29"/>
                <a:gd name="T33" fmla="*/ 20 h 34"/>
                <a:gd name="T34" fmla="*/ 11 w 29"/>
                <a:gd name="T35" fmla="*/ 20 h 34"/>
                <a:gd name="T36" fmla="*/ 11 w 29"/>
                <a:gd name="T37" fmla="*/ 22 h 34"/>
                <a:gd name="T38" fmla="*/ 13 w 29"/>
                <a:gd name="T39" fmla="*/ 21 h 34"/>
                <a:gd name="T40" fmla="*/ 14 w 29"/>
                <a:gd name="T41" fmla="*/ 23 h 34"/>
                <a:gd name="T42" fmla="*/ 11 w 29"/>
                <a:gd name="T43" fmla="*/ 24 h 34"/>
                <a:gd name="T44" fmla="*/ 11 w 29"/>
                <a:gd name="T45" fmla="*/ 25 h 34"/>
                <a:gd name="T46" fmla="*/ 18 w 29"/>
                <a:gd name="T47" fmla="*/ 28 h 34"/>
                <a:gd name="T48" fmla="*/ 11 w 29"/>
                <a:gd name="T49" fmla="*/ 30 h 34"/>
                <a:gd name="T50" fmla="*/ 11 w 29"/>
                <a:gd name="T51" fmla="*/ 31 h 34"/>
                <a:gd name="T52" fmla="*/ 18 w 29"/>
                <a:gd name="T53" fmla="*/ 31 h 34"/>
                <a:gd name="T54" fmla="*/ 29 w 29"/>
                <a:gd name="T55" fmla="*/ 34 h 34"/>
                <a:gd name="T56" fmla="*/ 28 w 29"/>
                <a:gd name="T57" fmla="*/ 33 h 34"/>
                <a:gd name="T58" fmla="*/ 28 w 29"/>
                <a:gd name="T59" fmla="*/ 33 h 34"/>
                <a:gd name="T60" fmla="*/ 27 w 29"/>
                <a:gd name="T61" fmla="*/ 33 h 34"/>
                <a:gd name="T62" fmla="*/ 28 w 29"/>
                <a:gd name="T63" fmla="*/ 29 h 34"/>
                <a:gd name="T64" fmla="*/ 28 w 29"/>
                <a:gd name="T65" fmla="*/ 29 h 34"/>
                <a:gd name="T66" fmla="*/ 24 w 29"/>
                <a:gd name="T67" fmla="*/ 26 h 34"/>
                <a:gd name="T68" fmla="*/ 12 w 29"/>
                <a:gd name="T69" fmla="*/ 11 h 34"/>
                <a:gd name="T70" fmla="*/ 12 w 29"/>
                <a:gd name="T71" fmla="*/ 11 h 34"/>
                <a:gd name="T72" fmla="*/ 14 w 29"/>
                <a:gd name="T73" fmla="*/ 8 h 34"/>
                <a:gd name="T74" fmla="*/ 14 w 29"/>
                <a:gd name="T75" fmla="*/ 7 h 34"/>
                <a:gd name="T76" fmla="*/ 8 w 29"/>
                <a:gd name="T77" fmla="*/ 4 h 34"/>
                <a:gd name="T78" fmla="*/ 8 w 29"/>
                <a:gd name="T79" fmla="*/ 3 h 34"/>
                <a:gd name="T80" fmla="*/ 9 w 29"/>
                <a:gd name="T81" fmla="*/ 2 h 34"/>
                <a:gd name="T82" fmla="*/ 7 w 29"/>
                <a:gd name="T83" fmla="*/ 1 h 34"/>
                <a:gd name="T84" fmla="*/ 4 w 29"/>
                <a:gd name="T85" fmla="*/ 0 h 34"/>
                <a:gd name="T86" fmla="*/ 3 w 29"/>
                <a:gd name="T87" fmla="*/ 4 h 34"/>
                <a:gd name="T88" fmla="*/ 3 w 29"/>
                <a:gd name="T89" fmla="*/ 3 h 34"/>
                <a:gd name="T90" fmla="*/ 2 w 29"/>
                <a:gd name="T91" fmla="*/ 1 h 34"/>
                <a:gd name="T92" fmla="*/ 0 w 29"/>
                <a:gd name="T93" fmla="*/ 1 h 34"/>
                <a:gd name="T94" fmla="*/ 3 w 29"/>
                <a:gd name="T95"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 h="34">
                  <a:moveTo>
                    <a:pt x="3" y="4"/>
                  </a:moveTo>
                  <a:cubicBezTo>
                    <a:pt x="3" y="5"/>
                    <a:pt x="3" y="6"/>
                    <a:pt x="3" y="6"/>
                  </a:cubicBezTo>
                  <a:cubicBezTo>
                    <a:pt x="3" y="6"/>
                    <a:pt x="3" y="7"/>
                    <a:pt x="3" y="7"/>
                  </a:cubicBezTo>
                  <a:cubicBezTo>
                    <a:pt x="4" y="7"/>
                    <a:pt x="5" y="7"/>
                    <a:pt x="5" y="7"/>
                  </a:cubicBezTo>
                  <a:cubicBezTo>
                    <a:pt x="5" y="8"/>
                    <a:pt x="5" y="9"/>
                    <a:pt x="5" y="11"/>
                  </a:cubicBezTo>
                  <a:cubicBezTo>
                    <a:pt x="7" y="11"/>
                    <a:pt x="6" y="10"/>
                    <a:pt x="7" y="11"/>
                  </a:cubicBezTo>
                  <a:cubicBezTo>
                    <a:pt x="7" y="11"/>
                    <a:pt x="7" y="11"/>
                    <a:pt x="7" y="10"/>
                  </a:cubicBezTo>
                  <a:cubicBezTo>
                    <a:pt x="7" y="10"/>
                    <a:pt x="7" y="10"/>
                    <a:pt x="7" y="10"/>
                  </a:cubicBezTo>
                  <a:cubicBezTo>
                    <a:pt x="8" y="10"/>
                    <a:pt x="8" y="11"/>
                    <a:pt x="8" y="11"/>
                  </a:cubicBezTo>
                  <a:cubicBezTo>
                    <a:pt x="8" y="12"/>
                    <a:pt x="8" y="12"/>
                    <a:pt x="7" y="13"/>
                  </a:cubicBezTo>
                  <a:cubicBezTo>
                    <a:pt x="8" y="13"/>
                    <a:pt x="8" y="13"/>
                    <a:pt x="8" y="14"/>
                  </a:cubicBezTo>
                  <a:cubicBezTo>
                    <a:pt x="9" y="14"/>
                    <a:pt x="11" y="15"/>
                    <a:pt x="12" y="15"/>
                  </a:cubicBezTo>
                  <a:cubicBezTo>
                    <a:pt x="12" y="15"/>
                    <a:pt x="12" y="15"/>
                    <a:pt x="13" y="15"/>
                  </a:cubicBezTo>
                  <a:cubicBezTo>
                    <a:pt x="12" y="16"/>
                    <a:pt x="13" y="18"/>
                    <a:pt x="15" y="18"/>
                  </a:cubicBezTo>
                  <a:cubicBezTo>
                    <a:pt x="15" y="19"/>
                    <a:pt x="15" y="19"/>
                    <a:pt x="15" y="20"/>
                  </a:cubicBezTo>
                  <a:cubicBezTo>
                    <a:pt x="15" y="21"/>
                    <a:pt x="13" y="20"/>
                    <a:pt x="11" y="19"/>
                  </a:cubicBezTo>
                  <a:cubicBezTo>
                    <a:pt x="12" y="20"/>
                    <a:pt x="11" y="19"/>
                    <a:pt x="12" y="20"/>
                  </a:cubicBezTo>
                  <a:cubicBezTo>
                    <a:pt x="12" y="20"/>
                    <a:pt x="12" y="20"/>
                    <a:pt x="11" y="20"/>
                  </a:cubicBezTo>
                  <a:cubicBezTo>
                    <a:pt x="11" y="21"/>
                    <a:pt x="11" y="21"/>
                    <a:pt x="11" y="22"/>
                  </a:cubicBezTo>
                  <a:cubicBezTo>
                    <a:pt x="12" y="21"/>
                    <a:pt x="12" y="21"/>
                    <a:pt x="13" y="21"/>
                  </a:cubicBezTo>
                  <a:cubicBezTo>
                    <a:pt x="13" y="22"/>
                    <a:pt x="13" y="23"/>
                    <a:pt x="14" y="23"/>
                  </a:cubicBezTo>
                  <a:cubicBezTo>
                    <a:pt x="13" y="24"/>
                    <a:pt x="12" y="24"/>
                    <a:pt x="11" y="24"/>
                  </a:cubicBezTo>
                  <a:cubicBezTo>
                    <a:pt x="11" y="24"/>
                    <a:pt x="11" y="25"/>
                    <a:pt x="11" y="25"/>
                  </a:cubicBezTo>
                  <a:cubicBezTo>
                    <a:pt x="13" y="26"/>
                    <a:pt x="16" y="28"/>
                    <a:pt x="18" y="28"/>
                  </a:cubicBezTo>
                  <a:cubicBezTo>
                    <a:pt x="18" y="28"/>
                    <a:pt x="12" y="30"/>
                    <a:pt x="11" y="30"/>
                  </a:cubicBezTo>
                  <a:cubicBezTo>
                    <a:pt x="11" y="31"/>
                    <a:pt x="11" y="31"/>
                    <a:pt x="11" y="31"/>
                  </a:cubicBezTo>
                  <a:cubicBezTo>
                    <a:pt x="14" y="32"/>
                    <a:pt x="17" y="31"/>
                    <a:pt x="18" y="31"/>
                  </a:cubicBezTo>
                  <a:cubicBezTo>
                    <a:pt x="22" y="32"/>
                    <a:pt x="26" y="34"/>
                    <a:pt x="29" y="34"/>
                  </a:cubicBezTo>
                  <a:cubicBezTo>
                    <a:pt x="29" y="34"/>
                    <a:pt x="28" y="34"/>
                    <a:pt x="28" y="33"/>
                  </a:cubicBezTo>
                  <a:cubicBezTo>
                    <a:pt x="28" y="33"/>
                    <a:pt x="28" y="33"/>
                    <a:pt x="28" y="33"/>
                  </a:cubicBezTo>
                  <a:cubicBezTo>
                    <a:pt x="28" y="33"/>
                    <a:pt x="27" y="33"/>
                    <a:pt x="27" y="33"/>
                  </a:cubicBezTo>
                  <a:cubicBezTo>
                    <a:pt x="26" y="31"/>
                    <a:pt x="28" y="32"/>
                    <a:pt x="28" y="29"/>
                  </a:cubicBezTo>
                  <a:cubicBezTo>
                    <a:pt x="28" y="29"/>
                    <a:pt x="28" y="29"/>
                    <a:pt x="28" y="29"/>
                  </a:cubicBezTo>
                  <a:cubicBezTo>
                    <a:pt x="26" y="27"/>
                    <a:pt x="25" y="27"/>
                    <a:pt x="24" y="26"/>
                  </a:cubicBezTo>
                  <a:cubicBezTo>
                    <a:pt x="24" y="24"/>
                    <a:pt x="15" y="12"/>
                    <a:pt x="12" y="11"/>
                  </a:cubicBezTo>
                  <a:cubicBezTo>
                    <a:pt x="12" y="11"/>
                    <a:pt x="12" y="11"/>
                    <a:pt x="12" y="11"/>
                  </a:cubicBezTo>
                  <a:cubicBezTo>
                    <a:pt x="13" y="11"/>
                    <a:pt x="13" y="9"/>
                    <a:pt x="14" y="8"/>
                  </a:cubicBezTo>
                  <a:cubicBezTo>
                    <a:pt x="14" y="8"/>
                    <a:pt x="14" y="7"/>
                    <a:pt x="14" y="7"/>
                  </a:cubicBezTo>
                  <a:cubicBezTo>
                    <a:pt x="12" y="6"/>
                    <a:pt x="10" y="5"/>
                    <a:pt x="8" y="4"/>
                  </a:cubicBezTo>
                  <a:cubicBezTo>
                    <a:pt x="8" y="4"/>
                    <a:pt x="8" y="4"/>
                    <a:pt x="8" y="3"/>
                  </a:cubicBezTo>
                  <a:cubicBezTo>
                    <a:pt x="8" y="3"/>
                    <a:pt x="9" y="4"/>
                    <a:pt x="9" y="2"/>
                  </a:cubicBezTo>
                  <a:cubicBezTo>
                    <a:pt x="9" y="2"/>
                    <a:pt x="8" y="2"/>
                    <a:pt x="7" y="1"/>
                  </a:cubicBezTo>
                  <a:cubicBezTo>
                    <a:pt x="6" y="1"/>
                    <a:pt x="5" y="0"/>
                    <a:pt x="4" y="0"/>
                  </a:cubicBezTo>
                  <a:cubicBezTo>
                    <a:pt x="4" y="1"/>
                    <a:pt x="2" y="1"/>
                    <a:pt x="3" y="4"/>
                  </a:cubicBezTo>
                  <a:cubicBezTo>
                    <a:pt x="3" y="4"/>
                    <a:pt x="3" y="4"/>
                    <a:pt x="3" y="3"/>
                  </a:cubicBezTo>
                  <a:cubicBezTo>
                    <a:pt x="2" y="3"/>
                    <a:pt x="2" y="2"/>
                    <a:pt x="2" y="1"/>
                  </a:cubicBezTo>
                  <a:cubicBezTo>
                    <a:pt x="1" y="1"/>
                    <a:pt x="1" y="1"/>
                    <a:pt x="0" y="1"/>
                  </a:cubicBezTo>
                  <a:cubicBezTo>
                    <a:pt x="1" y="3"/>
                    <a:pt x="2" y="3"/>
                    <a:pt x="3" y="4"/>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89" name="Freeform 38"/>
            <p:cNvSpPr>
              <a:spLocks/>
            </p:cNvSpPr>
            <p:nvPr/>
          </p:nvSpPr>
          <p:spPr bwMode="auto">
            <a:xfrm>
              <a:off x="-2046288" y="4568825"/>
              <a:ext cx="71438" cy="49212"/>
            </a:xfrm>
            <a:custGeom>
              <a:avLst/>
              <a:gdLst>
                <a:gd name="T0" fmla="*/ 8 w 19"/>
                <a:gd name="T1" fmla="*/ 8 h 13"/>
                <a:gd name="T2" fmla="*/ 8 w 19"/>
                <a:gd name="T3" fmla="*/ 9 h 13"/>
                <a:gd name="T4" fmla="*/ 15 w 19"/>
                <a:gd name="T5" fmla="*/ 5 h 13"/>
                <a:gd name="T6" fmla="*/ 15 w 19"/>
                <a:gd name="T7" fmla="*/ 4 h 13"/>
                <a:gd name="T8" fmla="*/ 16 w 19"/>
                <a:gd name="T9" fmla="*/ 3 h 13"/>
                <a:gd name="T10" fmla="*/ 9 w 19"/>
                <a:gd name="T11" fmla="*/ 6 h 13"/>
                <a:gd name="T12" fmla="*/ 9 w 19"/>
                <a:gd name="T13" fmla="*/ 6 h 13"/>
                <a:gd name="T14" fmla="*/ 7 w 19"/>
                <a:gd name="T15" fmla="*/ 8 h 13"/>
                <a:gd name="T16" fmla="*/ 6 w 19"/>
                <a:gd name="T17" fmla="*/ 9 h 13"/>
                <a:gd name="T18" fmla="*/ 6 w 19"/>
                <a:gd name="T19" fmla="*/ 9 h 13"/>
                <a:gd name="T20" fmla="*/ 1 w 19"/>
                <a:gd name="T21" fmla="*/ 13 h 13"/>
                <a:gd name="T22" fmla="*/ 0 w 19"/>
                <a:gd name="T23" fmla="*/ 13 h 13"/>
                <a:gd name="T24" fmla="*/ 10 w 19"/>
                <a:gd name="T25" fmla="*/ 7 h 13"/>
                <a:gd name="T26" fmla="*/ 8 w 19"/>
                <a:gd name="T2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3">
                  <a:moveTo>
                    <a:pt x="8" y="8"/>
                  </a:moveTo>
                  <a:cubicBezTo>
                    <a:pt x="8" y="9"/>
                    <a:pt x="8" y="9"/>
                    <a:pt x="8" y="9"/>
                  </a:cubicBezTo>
                  <a:cubicBezTo>
                    <a:pt x="8" y="9"/>
                    <a:pt x="13" y="6"/>
                    <a:pt x="15" y="5"/>
                  </a:cubicBezTo>
                  <a:cubicBezTo>
                    <a:pt x="15" y="4"/>
                    <a:pt x="15" y="4"/>
                    <a:pt x="15" y="4"/>
                  </a:cubicBezTo>
                  <a:cubicBezTo>
                    <a:pt x="16" y="4"/>
                    <a:pt x="15" y="4"/>
                    <a:pt x="16" y="3"/>
                  </a:cubicBezTo>
                  <a:cubicBezTo>
                    <a:pt x="19" y="0"/>
                    <a:pt x="14" y="4"/>
                    <a:pt x="9" y="6"/>
                  </a:cubicBezTo>
                  <a:cubicBezTo>
                    <a:pt x="9" y="6"/>
                    <a:pt x="9" y="6"/>
                    <a:pt x="9" y="6"/>
                  </a:cubicBezTo>
                  <a:cubicBezTo>
                    <a:pt x="8" y="7"/>
                    <a:pt x="7" y="8"/>
                    <a:pt x="7" y="8"/>
                  </a:cubicBezTo>
                  <a:cubicBezTo>
                    <a:pt x="6" y="9"/>
                    <a:pt x="6" y="9"/>
                    <a:pt x="6" y="9"/>
                  </a:cubicBezTo>
                  <a:cubicBezTo>
                    <a:pt x="6" y="9"/>
                    <a:pt x="6" y="9"/>
                    <a:pt x="6" y="9"/>
                  </a:cubicBezTo>
                  <a:cubicBezTo>
                    <a:pt x="5" y="10"/>
                    <a:pt x="3" y="10"/>
                    <a:pt x="1" y="13"/>
                  </a:cubicBezTo>
                  <a:cubicBezTo>
                    <a:pt x="1" y="13"/>
                    <a:pt x="1" y="13"/>
                    <a:pt x="0" y="13"/>
                  </a:cubicBezTo>
                  <a:cubicBezTo>
                    <a:pt x="4" y="11"/>
                    <a:pt x="4" y="11"/>
                    <a:pt x="10" y="7"/>
                  </a:cubicBezTo>
                  <a:cubicBezTo>
                    <a:pt x="9" y="7"/>
                    <a:pt x="9" y="8"/>
                    <a:pt x="8" y="8"/>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90" name="Freeform 39"/>
            <p:cNvSpPr>
              <a:spLocks/>
            </p:cNvSpPr>
            <p:nvPr/>
          </p:nvSpPr>
          <p:spPr bwMode="auto">
            <a:xfrm>
              <a:off x="-2032000" y="4568825"/>
              <a:ext cx="49213" cy="38100"/>
            </a:xfrm>
            <a:custGeom>
              <a:avLst/>
              <a:gdLst>
                <a:gd name="T0" fmla="*/ 13 w 13"/>
                <a:gd name="T1" fmla="*/ 1 h 10"/>
                <a:gd name="T2" fmla="*/ 12 w 13"/>
                <a:gd name="T3" fmla="*/ 1 h 10"/>
                <a:gd name="T4" fmla="*/ 12 w 13"/>
                <a:gd name="T5" fmla="*/ 0 h 10"/>
                <a:gd name="T6" fmla="*/ 5 w 13"/>
                <a:gd name="T7" fmla="*/ 6 h 10"/>
                <a:gd name="T8" fmla="*/ 5 w 13"/>
                <a:gd name="T9" fmla="*/ 6 h 10"/>
                <a:gd name="T10" fmla="*/ 0 w 13"/>
                <a:gd name="T11" fmla="*/ 10 h 10"/>
                <a:gd name="T12" fmla="*/ 12 w 13"/>
                <a:gd name="T13" fmla="*/ 1 h 10"/>
                <a:gd name="T14" fmla="*/ 13 w 13"/>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13" y="1"/>
                  </a:moveTo>
                  <a:cubicBezTo>
                    <a:pt x="12" y="1"/>
                    <a:pt x="12" y="1"/>
                    <a:pt x="12" y="1"/>
                  </a:cubicBezTo>
                  <a:cubicBezTo>
                    <a:pt x="11" y="1"/>
                    <a:pt x="12" y="1"/>
                    <a:pt x="12" y="0"/>
                  </a:cubicBezTo>
                  <a:cubicBezTo>
                    <a:pt x="11" y="1"/>
                    <a:pt x="8" y="4"/>
                    <a:pt x="5" y="6"/>
                  </a:cubicBezTo>
                  <a:cubicBezTo>
                    <a:pt x="5" y="6"/>
                    <a:pt x="5" y="6"/>
                    <a:pt x="5" y="6"/>
                  </a:cubicBezTo>
                  <a:cubicBezTo>
                    <a:pt x="3" y="7"/>
                    <a:pt x="2" y="8"/>
                    <a:pt x="0" y="10"/>
                  </a:cubicBezTo>
                  <a:cubicBezTo>
                    <a:pt x="2" y="8"/>
                    <a:pt x="12" y="1"/>
                    <a:pt x="12" y="1"/>
                  </a:cubicBezTo>
                  <a:cubicBezTo>
                    <a:pt x="12" y="1"/>
                    <a:pt x="12" y="1"/>
                    <a:pt x="13"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91" name="Freeform 40"/>
            <p:cNvSpPr>
              <a:spLocks/>
            </p:cNvSpPr>
            <p:nvPr/>
          </p:nvSpPr>
          <p:spPr bwMode="auto">
            <a:xfrm>
              <a:off x="-2046288" y="4610100"/>
              <a:ext cx="11113" cy="7937"/>
            </a:xfrm>
            <a:custGeom>
              <a:avLst/>
              <a:gdLst>
                <a:gd name="T0" fmla="*/ 3 w 3"/>
                <a:gd name="T1" fmla="*/ 0 h 2"/>
                <a:gd name="T2" fmla="*/ 2 w 3"/>
                <a:gd name="T3" fmla="*/ 0 h 2"/>
                <a:gd name="T4" fmla="*/ 0 w 3"/>
                <a:gd name="T5" fmla="*/ 2 h 2"/>
                <a:gd name="T6" fmla="*/ 2 w 3"/>
                <a:gd name="T7" fmla="*/ 0 h 2"/>
                <a:gd name="T8" fmla="*/ 3 w 3"/>
                <a:gd name="T9" fmla="*/ 0 h 2"/>
              </a:gdLst>
              <a:ahLst/>
              <a:cxnLst>
                <a:cxn ang="0">
                  <a:pos x="T0" y="T1"/>
                </a:cxn>
                <a:cxn ang="0">
                  <a:pos x="T2" y="T3"/>
                </a:cxn>
                <a:cxn ang="0">
                  <a:pos x="T4" y="T5"/>
                </a:cxn>
                <a:cxn ang="0">
                  <a:pos x="T6" y="T7"/>
                </a:cxn>
                <a:cxn ang="0">
                  <a:pos x="T8" y="T9"/>
                </a:cxn>
              </a:cxnLst>
              <a:rect l="0" t="0" r="r" b="b"/>
              <a:pathLst>
                <a:path w="3" h="2">
                  <a:moveTo>
                    <a:pt x="3" y="0"/>
                  </a:moveTo>
                  <a:cubicBezTo>
                    <a:pt x="3" y="0"/>
                    <a:pt x="3" y="0"/>
                    <a:pt x="2" y="0"/>
                  </a:cubicBezTo>
                  <a:cubicBezTo>
                    <a:pt x="2" y="1"/>
                    <a:pt x="1" y="1"/>
                    <a:pt x="0" y="2"/>
                  </a:cubicBezTo>
                  <a:cubicBezTo>
                    <a:pt x="1" y="2"/>
                    <a:pt x="1" y="1"/>
                    <a:pt x="2" y="0"/>
                  </a:cubicBezTo>
                  <a:cubicBezTo>
                    <a:pt x="3" y="0"/>
                    <a:pt x="3" y="0"/>
                    <a:pt x="3"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92" name="Freeform 41"/>
            <p:cNvSpPr>
              <a:spLocks/>
            </p:cNvSpPr>
            <p:nvPr/>
          </p:nvSpPr>
          <p:spPr bwMode="auto">
            <a:xfrm>
              <a:off x="-2087563" y="4625975"/>
              <a:ext cx="33338" cy="33337"/>
            </a:xfrm>
            <a:custGeom>
              <a:avLst/>
              <a:gdLst>
                <a:gd name="T0" fmla="*/ 8 w 9"/>
                <a:gd name="T1" fmla="*/ 1 h 9"/>
                <a:gd name="T2" fmla="*/ 9 w 9"/>
                <a:gd name="T3" fmla="*/ 0 h 9"/>
                <a:gd name="T4" fmla="*/ 6 w 9"/>
                <a:gd name="T5" fmla="*/ 3 h 9"/>
                <a:gd name="T6" fmla="*/ 6 w 9"/>
                <a:gd name="T7" fmla="*/ 3 h 9"/>
                <a:gd name="T8" fmla="*/ 0 w 9"/>
                <a:gd name="T9" fmla="*/ 9 h 9"/>
                <a:gd name="T10" fmla="*/ 6 w 9"/>
                <a:gd name="T11" fmla="*/ 3 h 9"/>
                <a:gd name="T12" fmla="*/ 8 w 9"/>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8" y="1"/>
                  </a:moveTo>
                  <a:cubicBezTo>
                    <a:pt x="9" y="1"/>
                    <a:pt x="9" y="1"/>
                    <a:pt x="9" y="0"/>
                  </a:cubicBezTo>
                  <a:cubicBezTo>
                    <a:pt x="8" y="1"/>
                    <a:pt x="7" y="2"/>
                    <a:pt x="6" y="3"/>
                  </a:cubicBezTo>
                  <a:cubicBezTo>
                    <a:pt x="6" y="3"/>
                    <a:pt x="6" y="3"/>
                    <a:pt x="6" y="3"/>
                  </a:cubicBezTo>
                  <a:cubicBezTo>
                    <a:pt x="4" y="5"/>
                    <a:pt x="2" y="7"/>
                    <a:pt x="0" y="9"/>
                  </a:cubicBezTo>
                  <a:cubicBezTo>
                    <a:pt x="3" y="6"/>
                    <a:pt x="5" y="4"/>
                    <a:pt x="6" y="3"/>
                  </a:cubicBezTo>
                  <a:cubicBezTo>
                    <a:pt x="7" y="2"/>
                    <a:pt x="8" y="2"/>
                    <a:pt x="8"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93" name="Freeform 42"/>
            <p:cNvSpPr>
              <a:spLocks/>
            </p:cNvSpPr>
            <p:nvPr/>
          </p:nvSpPr>
          <p:spPr bwMode="auto">
            <a:xfrm>
              <a:off x="-2054225" y="4618038"/>
              <a:ext cx="11113" cy="11112"/>
            </a:xfrm>
            <a:custGeom>
              <a:avLst/>
              <a:gdLst>
                <a:gd name="T0" fmla="*/ 2 w 3"/>
                <a:gd name="T1" fmla="*/ 1 h 3"/>
                <a:gd name="T2" fmla="*/ 3 w 3"/>
                <a:gd name="T3" fmla="*/ 1 h 3"/>
                <a:gd name="T4" fmla="*/ 3 w 3"/>
                <a:gd name="T5" fmla="*/ 1 h 3"/>
                <a:gd name="T6" fmla="*/ 1 w 3"/>
                <a:gd name="T7" fmla="*/ 2 h 3"/>
                <a:gd name="T8" fmla="*/ 0 w 3"/>
                <a:gd name="T9" fmla="*/ 3 h 3"/>
                <a:gd name="T10" fmla="*/ 2 w 3"/>
                <a:gd name="T11" fmla="*/ 1 h 3"/>
              </a:gdLst>
              <a:ahLst/>
              <a:cxnLst>
                <a:cxn ang="0">
                  <a:pos x="T0" y="T1"/>
                </a:cxn>
                <a:cxn ang="0">
                  <a:pos x="T2" y="T3"/>
                </a:cxn>
                <a:cxn ang="0">
                  <a:pos x="T4" y="T5"/>
                </a:cxn>
                <a:cxn ang="0">
                  <a:pos x="T6" y="T7"/>
                </a:cxn>
                <a:cxn ang="0">
                  <a:pos x="T8" y="T9"/>
                </a:cxn>
                <a:cxn ang="0">
                  <a:pos x="T10" y="T11"/>
                </a:cxn>
              </a:cxnLst>
              <a:rect l="0" t="0" r="r" b="b"/>
              <a:pathLst>
                <a:path w="3" h="3">
                  <a:moveTo>
                    <a:pt x="2" y="1"/>
                  </a:moveTo>
                  <a:cubicBezTo>
                    <a:pt x="2" y="1"/>
                    <a:pt x="2" y="1"/>
                    <a:pt x="3" y="1"/>
                  </a:cubicBezTo>
                  <a:cubicBezTo>
                    <a:pt x="3" y="1"/>
                    <a:pt x="3" y="1"/>
                    <a:pt x="3" y="1"/>
                  </a:cubicBezTo>
                  <a:cubicBezTo>
                    <a:pt x="3" y="0"/>
                    <a:pt x="2" y="1"/>
                    <a:pt x="1" y="2"/>
                  </a:cubicBezTo>
                  <a:cubicBezTo>
                    <a:pt x="0" y="3"/>
                    <a:pt x="0" y="2"/>
                    <a:pt x="0" y="3"/>
                  </a:cubicBezTo>
                  <a:cubicBezTo>
                    <a:pt x="1" y="2"/>
                    <a:pt x="1" y="2"/>
                    <a:pt x="2"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94" name="Freeform 43"/>
            <p:cNvSpPr>
              <a:spLocks/>
            </p:cNvSpPr>
            <p:nvPr/>
          </p:nvSpPr>
          <p:spPr bwMode="auto">
            <a:xfrm>
              <a:off x="-2051050" y="4591050"/>
              <a:ext cx="60325" cy="46037"/>
            </a:xfrm>
            <a:custGeom>
              <a:avLst/>
              <a:gdLst>
                <a:gd name="T0" fmla="*/ 16 w 16"/>
                <a:gd name="T1" fmla="*/ 1 h 12"/>
                <a:gd name="T2" fmla="*/ 15 w 16"/>
                <a:gd name="T3" fmla="*/ 2 h 12"/>
                <a:gd name="T4" fmla="*/ 14 w 16"/>
                <a:gd name="T5" fmla="*/ 3 h 12"/>
                <a:gd name="T6" fmla="*/ 12 w 16"/>
                <a:gd name="T7" fmla="*/ 4 h 12"/>
                <a:gd name="T8" fmla="*/ 16 w 16"/>
                <a:gd name="T9" fmla="*/ 1 h 12"/>
                <a:gd name="T10" fmla="*/ 13 w 16"/>
                <a:gd name="T11" fmla="*/ 2 h 12"/>
                <a:gd name="T12" fmla="*/ 4 w 16"/>
                <a:gd name="T13" fmla="*/ 8 h 12"/>
                <a:gd name="T14" fmla="*/ 5 w 16"/>
                <a:gd name="T15" fmla="*/ 7 h 12"/>
                <a:gd name="T16" fmla="*/ 5 w 16"/>
                <a:gd name="T17" fmla="*/ 8 h 12"/>
                <a:gd name="T18" fmla="*/ 1 w 16"/>
                <a:gd name="T19" fmla="*/ 10 h 12"/>
                <a:gd name="T20" fmla="*/ 0 w 16"/>
                <a:gd name="T21" fmla="*/ 12 h 12"/>
                <a:gd name="T22" fmla="*/ 6 w 16"/>
                <a:gd name="T23" fmla="*/ 10 h 12"/>
                <a:gd name="T24" fmla="*/ 14 w 16"/>
                <a:gd name="T25" fmla="*/ 5 h 12"/>
                <a:gd name="T26" fmla="*/ 16 w 16"/>
                <a:gd name="T27" fmla="*/ 3 h 12"/>
                <a:gd name="T28" fmla="*/ 15 w 16"/>
                <a:gd name="T29" fmla="*/ 3 h 12"/>
                <a:gd name="T30" fmla="*/ 16 w 16"/>
                <a:gd name="T3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2">
                  <a:moveTo>
                    <a:pt x="16" y="1"/>
                  </a:moveTo>
                  <a:cubicBezTo>
                    <a:pt x="16" y="1"/>
                    <a:pt x="15" y="2"/>
                    <a:pt x="15" y="2"/>
                  </a:cubicBezTo>
                  <a:cubicBezTo>
                    <a:pt x="14" y="3"/>
                    <a:pt x="14" y="3"/>
                    <a:pt x="14" y="3"/>
                  </a:cubicBezTo>
                  <a:cubicBezTo>
                    <a:pt x="14" y="3"/>
                    <a:pt x="13" y="3"/>
                    <a:pt x="12" y="4"/>
                  </a:cubicBezTo>
                  <a:cubicBezTo>
                    <a:pt x="13" y="2"/>
                    <a:pt x="15" y="2"/>
                    <a:pt x="16" y="1"/>
                  </a:cubicBezTo>
                  <a:cubicBezTo>
                    <a:pt x="15" y="0"/>
                    <a:pt x="14" y="1"/>
                    <a:pt x="13" y="2"/>
                  </a:cubicBezTo>
                  <a:cubicBezTo>
                    <a:pt x="9" y="4"/>
                    <a:pt x="7" y="6"/>
                    <a:pt x="4" y="8"/>
                  </a:cubicBezTo>
                  <a:cubicBezTo>
                    <a:pt x="4" y="8"/>
                    <a:pt x="5" y="7"/>
                    <a:pt x="5" y="7"/>
                  </a:cubicBezTo>
                  <a:cubicBezTo>
                    <a:pt x="5" y="8"/>
                    <a:pt x="5" y="8"/>
                    <a:pt x="5" y="8"/>
                  </a:cubicBezTo>
                  <a:cubicBezTo>
                    <a:pt x="4" y="9"/>
                    <a:pt x="3" y="9"/>
                    <a:pt x="1" y="10"/>
                  </a:cubicBezTo>
                  <a:cubicBezTo>
                    <a:pt x="0" y="11"/>
                    <a:pt x="0" y="11"/>
                    <a:pt x="0" y="12"/>
                  </a:cubicBezTo>
                  <a:cubicBezTo>
                    <a:pt x="2" y="11"/>
                    <a:pt x="6" y="8"/>
                    <a:pt x="6" y="10"/>
                  </a:cubicBezTo>
                  <a:cubicBezTo>
                    <a:pt x="10" y="8"/>
                    <a:pt x="11" y="7"/>
                    <a:pt x="14" y="5"/>
                  </a:cubicBezTo>
                  <a:cubicBezTo>
                    <a:pt x="15" y="4"/>
                    <a:pt x="15" y="4"/>
                    <a:pt x="16" y="3"/>
                  </a:cubicBezTo>
                  <a:cubicBezTo>
                    <a:pt x="16" y="3"/>
                    <a:pt x="15" y="2"/>
                    <a:pt x="15" y="3"/>
                  </a:cubicBezTo>
                  <a:cubicBezTo>
                    <a:pt x="16" y="2"/>
                    <a:pt x="15" y="2"/>
                    <a:pt x="16"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95" name="Freeform 44"/>
            <p:cNvSpPr>
              <a:spLocks/>
            </p:cNvSpPr>
            <p:nvPr/>
          </p:nvSpPr>
          <p:spPr bwMode="auto">
            <a:xfrm>
              <a:off x="-1974850" y="4554538"/>
              <a:ext cx="11113" cy="6350"/>
            </a:xfrm>
            <a:custGeom>
              <a:avLst/>
              <a:gdLst>
                <a:gd name="T0" fmla="*/ 2 w 3"/>
                <a:gd name="T1" fmla="*/ 1 h 2"/>
                <a:gd name="T2" fmla="*/ 3 w 3"/>
                <a:gd name="T3" fmla="*/ 0 h 2"/>
                <a:gd name="T4" fmla="*/ 0 w 3"/>
                <a:gd name="T5" fmla="*/ 2 h 2"/>
                <a:gd name="T6" fmla="*/ 0 w 3"/>
                <a:gd name="T7" fmla="*/ 2 h 2"/>
                <a:gd name="T8" fmla="*/ 2 w 3"/>
                <a:gd name="T9" fmla="*/ 1 h 2"/>
                <a:gd name="T10" fmla="*/ 2 w 3"/>
                <a:gd name="T11" fmla="*/ 1 h 2"/>
              </a:gdLst>
              <a:ahLst/>
              <a:cxnLst>
                <a:cxn ang="0">
                  <a:pos x="T0" y="T1"/>
                </a:cxn>
                <a:cxn ang="0">
                  <a:pos x="T2" y="T3"/>
                </a:cxn>
                <a:cxn ang="0">
                  <a:pos x="T4" y="T5"/>
                </a:cxn>
                <a:cxn ang="0">
                  <a:pos x="T6" y="T7"/>
                </a:cxn>
                <a:cxn ang="0">
                  <a:pos x="T8" y="T9"/>
                </a:cxn>
                <a:cxn ang="0">
                  <a:pos x="T10" y="T11"/>
                </a:cxn>
              </a:cxnLst>
              <a:rect l="0" t="0" r="r" b="b"/>
              <a:pathLst>
                <a:path w="3" h="2">
                  <a:moveTo>
                    <a:pt x="2" y="1"/>
                  </a:moveTo>
                  <a:cubicBezTo>
                    <a:pt x="2" y="0"/>
                    <a:pt x="3" y="0"/>
                    <a:pt x="3" y="0"/>
                  </a:cubicBezTo>
                  <a:cubicBezTo>
                    <a:pt x="3" y="0"/>
                    <a:pt x="2" y="1"/>
                    <a:pt x="0" y="2"/>
                  </a:cubicBezTo>
                  <a:cubicBezTo>
                    <a:pt x="0" y="2"/>
                    <a:pt x="0" y="2"/>
                    <a:pt x="0" y="2"/>
                  </a:cubicBezTo>
                  <a:cubicBezTo>
                    <a:pt x="0" y="2"/>
                    <a:pt x="1" y="1"/>
                    <a:pt x="2" y="1"/>
                  </a:cubicBezTo>
                  <a:cubicBezTo>
                    <a:pt x="2" y="1"/>
                    <a:pt x="2" y="1"/>
                    <a:pt x="2"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96" name="Freeform 45"/>
            <p:cNvSpPr>
              <a:spLocks/>
            </p:cNvSpPr>
            <p:nvPr/>
          </p:nvSpPr>
          <p:spPr bwMode="auto">
            <a:xfrm>
              <a:off x="-1974850" y="4389438"/>
              <a:ext cx="517525" cy="179387"/>
            </a:xfrm>
            <a:custGeom>
              <a:avLst/>
              <a:gdLst>
                <a:gd name="T0" fmla="*/ 1 w 138"/>
                <a:gd name="T1" fmla="*/ 46 h 48"/>
                <a:gd name="T2" fmla="*/ 4 w 138"/>
                <a:gd name="T3" fmla="*/ 45 h 48"/>
                <a:gd name="T4" fmla="*/ 3 w 138"/>
                <a:gd name="T5" fmla="*/ 46 h 48"/>
                <a:gd name="T6" fmla="*/ 1 w 138"/>
                <a:gd name="T7" fmla="*/ 47 h 48"/>
                <a:gd name="T8" fmla="*/ 13 w 138"/>
                <a:gd name="T9" fmla="*/ 43 h 48"/>
                <a:gd name="T10" fmla="*/ 11 w 138"/>
                <a:gd name="T11" fmla="*/ 45 h 48"/>
                <a:gd name="T12" fmla="*/ 57 w 138"/>
                <a:gd name="T13" fmla="*/ 30 h 48"/>
                <a:gd name="T14" fmla="*/ 57 w 138"/>
                <a:gd name="T15" fmla="*/ 30 h 48"/>
                <a:gd name="T16" fmla="*/ 21 w 138"/>
                <a:gd name="T17" fmla="*/ 39 h 48"/>
                <a:gd name="T18" fmla="*/ 64 w 138"/>
                <a:gd name="T19" fmla="*/ 24 h 48"/>
                <a:gd name="T20" fmla="*/ 65 w 138"/>
                <a:gd name="T21" fmla="*/ 23 h 48"/>
                <a:gd name="T22" fmla="*/ 61 w 138"/>
                <a:gd name="T23" fmla="*/ 24 h 48"/>
                <a:gd name="T24" fmla="*/ 66 w 138"/>
                <a:gd name="T25" fmla="*/ 22 h 48"/>
                <a:gd name="T26" fmla="*/ 66 w 138"/>
                <a:gd name="T27" fmla="*/ 21 h 48"/>
                <a:gd name="T28" fmla="*/ 80 w 138"/>
                <a:gd name="T29" fmla="*/ 16 h 48"/>
                <a:gd name="T30" fmla="*/ 137 w 138"/>
                <a:gd name="T31" fmla="*/ 1 h 48"/>
                <a:gd name="T32" fmla="*/ 101 w 138"/>
                <a:gd name="T33" fmla="*/ 4 h 48"/>
                <a:gd name="T34" fmla="*/ 62 w 138"/>
                <a:gd name="T35" fmla="*/ 13 h 48"/>
                <a:gd name="T36" fmla="*/ 53 w 138"/>
                <a:gd name="T37" fmla="*/ 17 h 48"/>
                <a:gd name="T38" fmla="*/ 43 w 138"/>
                <a:gd name="T39" fmla="*/ 20 h 48"/>
                <a:gd name="T40" fmla="*/ 29 w 138"/>
                <a:gd name="T41" fmla="*/ 28 h 48"/>
                <a:gd name="T42" fmla="*/ 29 w 138"/>
                <a:gd name="T43" fmla="*/ 28 h 48"/>
                <a:gd name="T44" fmla="*/ 39 w 138"/>
                <a:gd name="T45" fmla="*/ 24 h 48"/>
                <a:gd name="T46" fmla="*/ 38 w 138"/>
                <a:gd name="T47" fmla="*/ 26 h 48"/>
                <a:gd name="T48" fmla="*/ 36 w 138"/>
                <a:gd name="T49" fmla="*/ 26 h 48"/>
                <a:gd name="T50" fmla="*/ 32 w 138"/>
                <a:gd name="T51" fmla="*/ 27 h 48"/>
                <a:gd name="T52" fmla="*/ 16 w 138"/>
                <a:gd name="T53" fmla="*/ 35 h 48"/>
                <a:gd name="T54" fmla="*/ 15 w 138"/>
                <a:gd name="T55" fmla="*/ 35 h 48"/>
                <a:gd name="T56" fmla="*/ 11 w 138"/>
                <a:gd name="T57" fmla="*/ 38 h 48"/>
                <a:gd name="T58" fmla="*/ 15 w 138"/>
                <a:gd name="T59" fmla="*/ 37 h 48"/>
                <a:gd name="T60" fmla="*/ 36 w 138"/>
                <a:gd name="T61" fmla="*/ 28 h 48"/>
                <a:gd name="T62" fmla="*/ 32 w 138"/>
                <a:gd name="T63" fmla="*/ 30 h 48"/>
                <a:gd name="T64" fmla="*/ 36 w 138"/>
                <a:gd name="T65" fmla="*/ 29 h 48"/>
                <a:gd name="T66" fmla="*/ 35 w 138"/>
                <a:gd name="T67" fmla="*/ 30 h 48"/>
                <a:gd name="T68" fmla="*/ 29 w 138"/>
                <a:gd name="T69" fmla="*/ 33 h 48"/>
                <a:gd name="T70" fmla="*/ 32 w 138"/>
                <a:gd name="T71" fmla="*/ 32 h 48"/>
                <a:gd name="T72" fmla="*/ 23 w 138"/>
                <a:gd name="T73" fmla="*/ 38 h 48"/>
                <a:gd name="T74" fmla="*/ 11 w 138"/>
                <a:gd name="T75" fmla="*/ 42 h 48"/>
                <a:gd name="T76" fmla="*/ 12 w 138"/>
                <a:gd name="T77" fmla="*/ 41 h 48"/>
                <a:gd name="T78" fmla="*/ 7 w 138"/>
                <a:gd name="T79" fmla="*/ 43 h 48"/>
                <a:gd name="T80" fmla="*/ 10 w 138"/>
                <a:gd name="T81" fmla="*/ 41 h 48"/>
                <a:gd name="T82" fmla="*/ 1 w 138"/>
                <a:gd name="T83"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8" h="48">
                  <a:moveTo>
                    <a:pt x="1" y="45"/>
                  </a:moveTo>
                  <a:cubicBezTo>
                    <a:pt x="1" y="46"/>
                    <a:pt x="1" y="46"/>
                    <a:pt x="1" y="46"/>
                  </a:cubicBezTo>
                  <a:cubicBezTo>
                    <a:pt x="0" y="48"/>
                    <a:pt x="3" y="46"/>
                    <a:pt x="5" y="44"/>
                  </a:cubicBezTo>
                  <a:cubicBezTo>
                    <a:pt x="5" y="44"/>
                    <a:pt x="5" y="45"/>
                    <a:pt x="4" y="45"/>
                  </a:cubicBezTo>
                  <a:cubicBezTo>
                    <a:pt x="5" y="45"/>
                    <a:pt x="5" y="45"/>
                    <a:pt x="5" y="45"/>
                  </a:cubicBezTo>
                  <a:cubicBezTo>
                    <a:pt x="5" y="45"/>
                    <a:pt x="4" y="45"/>
                    <a:pt x="3" y="46"/>
                  </a:cubicBezTo>
                  <a:cubicBezTo>
                    <a:pt x="3" y="46"/>
                    <a:pt x="2" y="46"/>
                    <a:pt x="2" y="47"/>
                  </a:cubicBezTo>
                  <a:cubicBezTo>
                    <a:pt x="2" y="47"/>
                    <a:pt x="2" y="47"/>
                    <a:pt x="1" y="47"/>
                  </a:cubicBezTo>
                  <a:cubicBezTo>
                    <a:pt x="1" y="47"/>
                    <a:pt x="1" y="47"/>
                    <a:pt x="1" y="47"/>
                  </a:cubicBezTo>
                  <a:cubicBezTo>
                    <a:pt x="4" y="46"/>
                    <a:pt x="9" y="44"/>
                    <a:pt x="13" y="43"/>
                  </a:cubicBezTo>
                  <a:cubicBezTo>
                    <a:pt x="12" y="44"/>
                    <a:pt x="12" y="44"/>
                    <a:pt x="11" y="45"/>
                  </a:cubicBezTo>
                  <a:cubicBezTo>
                    <a:pt x="12" y="45"/>
                    <a:pt x="11" y="45"/>
                    <a:pt x="11" y="45"/>
                  </a:cubicBezTo>
                  <a:cubicBezTo>
                    <a:pt x="19" y="45"/>
                    <a:pt x="45" y="34"/>
                    <a:pt x="57" y="31"/>
                  </a:cubicBezTo>
                  <a:cubicBezTo>
                    <a:pt x="57" y="30"/>
                    <a:pt x="57" y="30"/>
                    <a:pt x="57" y="30"/>
                  </a:cubicBezTo>
                  <a:cubicBezTo>
                    <a:pt x="56" y="30"/>
                    <a:pt x="57" y="30"/>
                    <a:pt x="56" y="30"/>
                  </a:cubicBezTo>
                  <a:cubicBezTo>
                    <a:pt x="56" y="30"/>
                    <a:pt x="56" y="30"/>
                    <a:pt x="57" y="30"/>
                  </a:cubicBezTo>
                  <a:cubicBezTo>
                    <a:pt x="56" y="28"/>
                    <a:pt x="50" y="29"/>
                    <a:pt x="46" y="31"/>
                  </a:cubicBezTo>
                  <a:cubicBezTo>
                    <a:pt x="38" y="34"/>
                    <a:pt x="25" y="39"/>
                    <a:pt x="21" y="39"/>
                  </a:cubicBezTo>
                  <a:cubicBezTo>
                    <a:pt x="22" y="37"/>
                    <a:pt x="28" y="36"/>
                    <a:pt x="31" y="35"/>
                  </a:cubicBezTo>
                  <a:cubicBezTo>
                    <a:pt x="40" y="31"/>
                    <a:pt x="56" y="29"/>
                    <a:pt x="64" y="24"/>
                  </a:cubicBezTo>
                  <a:cubicBezTo>
                    <a:pt x="64" y="24"/>
                    <a:pt x="65" y="24"/>
                    <a:pt x="65" y="24"/>
                  </a:cubicBezTo>
                  <a:cubicBezTo>
                    <a:pt x="65" y="24"/>
                    <a:pt x="65" y="24"/>
                    <a:pt x="65" y="23"/>
                  </a:cubicBezTo>
                  <a:cubicBezTo>
                    <a:pt x="63" y="24"/>
                    <a:pt x="62" y="24"/>
                    <a:pt x="61" y="24"/>
                  </a:cubicBezTo>
                  <a:cubicBezTo>
                    <a:pt x="61" y="24"/>
                    <a:pt x="61" y="24"/>
                    <a:pt x="61" y="24"/>
                  </a:cubicBezTo>
                  <a:cubicBezTo>
                    <a:pt x="61" y="24"/>
                    <a:pt x="61" y="24"/>
                    <a:pt x="61" y="24"/>
                  </a:cubicBezTo>
                  <a:cubicBezTo>
                    <a:pt x="64" y="23"/>
                    <a:pt x="65" y="22"/>
                    <a:pt x="66" y="22"/>
                  </a:cubicBezTo>
                  <a:cubicBezTo>
                    <a:pt x="67" y="22"/>
                    <a:pt x="67" y="22"/>
                    <a:pt x="67" y="21"/>
                  </a:cubicBezTo>
                  <a:cubicBezTo>
                    <a:pt x="67" y="21"/>
                    <a:pt x="66" y="21"/>
                    <a:pt x="66" y="21"/>
                  </a:cubicBezTo>
                  <a:cubicBezTo>
                    <a:pt x="66" y="21"/>
                    <a:pt x="66" y="21"/>
                    <a:pt x="66" y="21"/>
                  </a:cubicBezTo>
                  <a:cubicBezTo>
                    <a:pt x="72" y="20"/>
                    <a:pt x="75" y="18"/>
                    <a:pt x="80" y="16"/>
                  </a:cubicBezTo>
                  <a:cubicBezTo>
                    <a:pt x="80" y="16"/>
                    <a:pt x="81" y="15"/>
                    <a:pt x="81" y="15"/>
                  </a:cubicBezTo>
                  <a:cubicBezTo>
                    <a:pt x="100" y="9"/>
                    <a:pt x="118" y="4"/>
                    <a:pt x="137" y="1"/>
                  </a:cubicBezTo>
                  <a:cubicBezTo>
                    <a:pt x="137" y="1"/>
                    <a:pt x="138" y="0"/>
                    <a:pt x="138" y="0"/>
                  </a:cubicBezTo>
                  <a:cubicBezTo>
                    <a:pt x="125" y="1"/>
                    <a:pt x="113" y="2"/>
                    <a:pt x="101" y="4"/>
                  </a:cubicBezTo>
                  <a:cubicBezTo>
                    <a:pt x="92" y="5"/>
                    <a:pt x="85" y="7"/>
                    <a:pt x="76" y="9"/>
                  </a:cubicBezTo>
                  <a:cubicBezTo>
                    <a:pt x="71" y="11"/>
                    <a:pt x="66" y="12"/>
                    <a:pt x="62" y="13"/>
                  </a:cubicBezTo>
                  <a:cubicBezTo>
                    <a:pt x="61" y="14"/>
                    <a:pt x="61" y="14"/>
                    <a:pt x="61" y="14"/>
                  </a:cubicBezTo>
                  <a:cubicBezTo>
                    <a:pt x="58" y="15"/>
                    <a:pt x="56" y="16"/>
                    <a:pt x="53" y="17"/>
                  </a:cubicBezTo>
                  <a:cubicBezTo>
                    <a:pt x="53" y="17"/>
                    <a:pt x="52" y="17"/>
                    <a:pt x="52" y="18"/>
                  </a:cubicBezTo>
                  <a:cubicBezTo>
                    <a:pt x="49" y="19"/>
                    <a:pt x="46" y="20"/>
                    <a:pt x="43" y="20"/>
                  </a:cubicBezTo>
                  <a:cubicBezTo>
                    <a:pt x="38" y="23"/>
                    <a:pt x="31" y="26"/>
                    <a:pt x="25" y="30"/>
                  </a:cubicBezTo>
                  <a:cubicBezTo>
                    <a:pt x="25" y="30"/>
                    <a:pt x="27" y="29"/>
                    <a:pt x="29" y="28"/>
                  </a:cubicBezTo>
                  <a:cubicBezTo>
                    <a:pt x="28" y="28"/>
                    <a:pt x="29" y="28"/>
                    <a:pt x="30" y="27"/>
                  </a:cubicBezTo>
                  <a:cubicBezTo>
                    <a:pt x="30" y="28"/>
                    <a:pt x="30" y="28"/>
                    <a:pt x="29" y="28"/>
                  </a:cubicBezTo>
                  <a:cubicBezTo>
                    <a:pt x="31" y="28"/>
                    <a:pt x="36" y="26"/>
                    <a:pt x="40" y="24"/>
                  </a:cubicBezTo>
                  <a:cubicBezTo>
                    <a:pt x="40" y="24"/>
                    <a:pt x="40" y="24"/>
                    <a:pt x="39" y="24"/>
                  </a:cubicBezTo>
                  <a:cubicBezTo>
                    <a:pt x="40" y="24"/>
                    <a:pt x="41" y="24"/>
                    <a:pt x="41" y="24"/>
                  </a:cubicBezTo>
                  <a:cubicBezTo>
                    <a:pt x="39" y="25"/>
                    <a:pt x="38" y="25"/>
                    <a:pt x="38" y="26"/>
                  </a:cubicBezTo>
                  <a:cubicBezTo>
                    <a:pt x="38" y="26"/>
                    <a:pt x="37" y="27"/>
                    <a:pt x="36" y="27"/>
                  </a:cubicBezTo>
                  <a:cubicBezTo>
                    <a:pt x="37" y="26"/>
                    <a:pt x="36" y="26"/>
                    <a:pt x="36" y="26"/>
                  </a:cubicBezTo>
                  <a:cubicBezTo>
                    <a:pt x="35" y="26"/>
                    <a:pt x="34" y="27"/>
                    <a:pt x="33" y="27"/>
                  </a:cubicBezTo>
                  <a:cubicBezTo>
                    <a:pt x="33" y="27"/>
                    <a:pt x="33" y="27"/>
                    <a:pt x="32" y="27"/>
                  </a:cubicBezTo>
                  <a:cubicBezTo>
                    <a:pt x="32" y="28"/>
                    <a:pt x="32" y="28"/>
                    <a:pt x="32" y="28"/>
                  </a:cubicBezTo>
                  <a:cubicBezTo>
                    <a:pt x="28" y="29"/>
                    <a:pt x="23" y="30"/>
                    <a:pt x="16" y="35"/>
                  </a:cubicBezTo>
                  <a:cubicBezTo>
                    <a:pt x="17" y="34"/>
                    <a:pt x="17" y="34"/>
                    <a:pt x="17" y="34"/>
                  </a:cubicBezTo>
                  <a:cubicBezTo>
                    <a:pt x="16" y="35"/>
                    <a:pt x="16" y="35"/>
                    <a:pt x="15" y="35"/>
                  </a:cubicBezTo>
                  <a:cubicBezTo>
                    <a:pt x="15" y="36"/>
                    <a:pt x="15" y="36"/>
                    <a:pt x="15" y="36"/>
                  </a:cubicBezTo>
                  <a:cubicBezTo>
                    <a:pt x="14" y="36"/>
                    <a:pt x="12" y="37"/>
                    <a:pt x="11" y="38"/>
                  </a:cubicBezTo>
                  <a:cubicBezTo>
                    <a:pt x="8" y="41"/>
                    <a:pt x="15" y="37"/>
                    <a:pt x="19" y="35"/>
                  </a:cubicBezTo>
                  <a:cubicBezTo>
                    <a:pt x="18" y="35"/>
                    <a:pt x="16" y="36"/>
                    <a:pt x="15" y="37"/>
                  </a:cubicBezTo>
                  <a:cubicBezTo>
                    <a:pt x="15" y="37"/>
                    <a:pt x="14" y="38"/>
                    <a:pt x="14" y="38"/>
                  </a:cubicBezTo>
                  <a:cubicBezTo>
                    <a:pt x="18" y="38"/>
                    <a:pt x="27" y="33"/>
                    <a:pt x="36" y="28"/>
                  </a:cubicBezTo>
                  <a:cubicBezTo>
                    <a:pt x="36" y="28"/>
                    <a:pt x="35" y="28"/>
                    <a:pt x="35" y="28"/>
                  </a:cubicBezTo>
                  <a:cubicBezTo>
                    <a:pt x="34" y="29"/>
                    <a:pt x="33" y="29"/>
                    <a:pt x="32" y="30"/>
                  </a:cubicBezTo>
                  <a:cubicBezTo>
                    <a:pt x="32" y="30"/>
                    <a:pt x="32" y="31"/>
                    <a:pt x="32" y="31"/>
                  </a:cubicBezTo>
                  <a:cubicBezTo>
                    <a:pt x="33" y="31"/>
                    <a:pt x="35" y="30"/>
                    <a:pt x="36" y="29"/>
                  </a:cubicBezTo>
                  <a:cubicBezTo>
                    <a:pt x="38" y="29"/>
                    <a:pt x="39" y="29"/>
                    <a:pt x="41" y="29"/>
                  </a:cubicBezTo>
                  <a:cubicBezTo>
                    <a:pt x="38" y="30"/>
                    <a:pt x="37" y="30"/>
                    <a:pt x="35" y="30"/>
                  </a:cubicBezTo>
                  <a:cubicBezTo>
                    <a:pt x="33" y="31"/>
                    <a:pt x="31" y="32"/>
                    <a:pt x="29" y="33"/>
                  </a:cubicBezTo>
                  <a:cubicBezTo>
                    <a:pt x="29" y="33"/>
                    <a:pt x="29" y="33"/>
                    <a:pt x="29" y="33"/>
                  </a:cubicBezTo>
                  <a:cubicBezTo>
                    <a:pt x="29" y="33"/>
                    <a:pt x="30" y="33"/>
                    <a:pt x="32" y="32"/>
                  </a:cubicBezTo>
                  <a:cubicBezTo>
                    <a:pt x="32" y="32"/>
                    <a:pt x="32" y="32"/>
                    <a:pt x="32" y="32"/>
                  </a:cubicBezTo>
                  <a:cubicBezTo>
                    <a:pt x="29" y="34"/>
                    <a:pt x="26" y="35"/>
                    <a:pt x="24" y="36"/>
                  </a:cubicBezTo>
                  <a:cubicBezTo>
                    <a:pt x="23" y="37"/>
                    <a:pt x="23" y="37"/>
                    <a:pt x="23" y="38"/>
                  </a:cubicBezTo>
                  <a:cubicBezTo>
                    <a:pt x="21" y="39"/>
                    <a:pt x="20" y="38"/>
                    <a:pt x="18" y="39"/>
                  </a:cubicBezTo>
                  <a:cubicBezTo>
                    <a:pt x="16" y="40"/>
                    <a:pt x="13" y="41"/>
                    <a:pt x="11" y="42"/>
                  </a:cubicBezTo>
                  <a:cubicBezTo>
                    <a:pt x="12" y="42"/>
                    <a:pt x="10" y="42"/>
                    <a:pt x="8" y="43"/>
                  </a:cubicBezTo>
                  <a:cubicBezTo>
                    <a:pt x="10" y="43"/>
                    <a:pt x="11" y="42"/>
                    <a:pt x="12" y="41"/>
                  </a:cubicBezTo>
                  <a:cubicBezTo>
                    <a:pt x="12" y="41"/>
                    <a:pt x="13" y="40"/>
                    <a:pt x="13" y="40"/>
                  </a:cubicBezTo>
                  <a:cubicBezTo>
                    <a:pt x="11" y="41"/>
                    <a:pt x="9" y="42"/>
                    <a:pt x="7" y="43"/>
                  </a:cubicBezTo>
                  <a:cubicBezTo>
                    <a:pt x="8" y="43"/>
                    <a:pt x="8" y="43"/>
                    <a:pt x="8" y="43"/>
                  </a:cubicBezTo>
                  <a:cubicBezTo>
                    <a:pt x="9" y="42"/>
                    <a:pt x="9" y="42"/>
                    <a:pt x="10" y="41"/>
                  </a:cubicBezTo>
                  <a:cubicBezTo>
                    <a:pt x="10" y="41"/>
                    <a:pt x="10" y="41"/>
                    <a:pt x="10" y="41"/>
                  </a:cubicBezTo>
                  <a:cubicBezTo>
                    <a:pt x="7" y="42"/>
                    <a:pt x="4" y="44"/>
                    <a:pt x="1" y="45"/>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97" name="Freeform 46"/>
            <p:cNvSpPr>
              <a:spLocks/>
            </p:cNvSpPr>
            <p:nvPr/>
          </p:nvSpPr>
          <p:spPr bwMode="auto">
            <a:xfrm>
              <a:off x="-1979613" y="4560888"/>
              <a:ext cx="38100" cy="19050"/>
            </a:xfrm>
            <a:custGeom>
              <a:avLst/>
              <a:gdLst>
                <a:gd name="T0" fmla="*/ 0 w 10"/>
                <a:gd name="T1" fmla="*/ 5 h 5"/>
                <a:gd name="T2" fmla="*/ 8 w 10"/>
                <a:gd name="T3" fmla="*/ 1 h 5"/>
                <a:gd name="T4" fmla="*/ 10 w 10"/>
                <a:gd name="T5" fmla="*/ 0 h 5"/>
                <a:gd name="T6" fmla="*/ 1 w 10"/>
                <a:gd name="T7" fmla="*/ 4 h 5"/>
                <a:gd name="T8" fmla="*/ 0 w 10"/>
                <a:gd name="T9" fmla="*/ 5 h 5"/>
              </a:gdLst>
              <a:ahLst/>
              <a:cxnLst>
                <a:cxn ang="0">
                  <a:pos x="T0" y="T1"/>
                </a:cxn>
                <a:cxn ang="0">
                  <a:pos x="T2" y="T3"/>
                </a:cxn>
                <a:cxn ang="0">
                  <a:pos x="T4" y="T5"/>
                </a:cxn>
                <a:cxn ang="0">
                  <a:pos x="T6" y="T7"/>
                </a:cxn>
                <a:cxn ang="0">
                  <a:pos x="T8" y="T9"/>
                </a:cxn>
              </a:cxnLst>
              <a:rect l="0" t="0" r="r" b="b"/>
              <a:pathLst>
                <a:path w="10" h="5">
                  <a:moveTo>
                    <a:pt x="0" y="5"/>
                  </a:moveTo>
                  <a:cubicBezTo>
                    <a:pt x="3" y="4"/>
                    <a:pt x="4" y="3"/>
                    <a:pt x="8" y="1"/>
                  </a:cubicBezTo>
                  <a:cubicBezTo>
                    <a:pt x="9" y="1"/>
                    <a:pt x="9" y="0"/>
                    <a:pt x="10" y="0"/>
                  </a:cubicBezTo>
                  <a:cubicBezTo>
                    <a:pt x="6" y="1"/>
                    <a:pt x="6" y="1"/>
                    <a:pt x="1" y="4"/>
                  </a:cubicBezTo>
                  <a:cubicBezTo>
                    <a:pt x="1" y="4"/>
                    <a:pt x="1" y="4"/>
                    <a:pt x="0" y="5"/>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98" name="Freeform 47"/>
            <p:cNvSpPr>
              <a:spLocks/>
            </p:cNvSpPr>
            <p:nvPr/>
          </p:nvSpPr>
          <p:spPr bwMode="auto">
            <a:xfrm>
              <a:off x="-1762125" y="4491038"/>
              <a:ext cx="11113" cy="6350"/>
            </a:xfrm>
            <a:custGeom>
              <a:avLst/>
              <a:gdLst>
                <a:gd name="T0" fmla="*/ 0 w 3"/>
                <a:gd name="T1" fmla="*/ 1 h 2"/>
                <a:gd name="T2" fmla="*/ 3 w 3"/>
                <a:gd name="T3" fmla="*/ 1 h 2"/>
                <a:gd name="T4" fmla="*/ 3 w 3"/>
                <a:gd name="T5" fmla="*/ 1 h 2"/>
                <a:gd name="T6" fmla="*/ 1 w 3"/>
                <a:gd name="T7" fmla="*/ 0 h 2"/>
                <a:gd name="T8" fmla="*/ 0 w 3"/>
                <a:gd name="T9" fmla="*/ 1 h 2"/>
              </a:gdLst>
              <a:ahLst/>
              <a:cxnLst>
                <a:cxn ang="0">
                  <a:pos x="T0" y="T1"/>
                </a:cxn>
                <a:cxn ang="0">
                  <a:pos x="T2" y="T3"/>
                </a:cxn>
                <a:cxn ang="0">
                  <a:pos x="T4" y="T5"/>
                </a:cxn>
                <a:cxn ang="0">
                  <a:pos x="T6" y="T7"/>
                </a:cxn>
                <a:cxn ang="0">
                  <a:pos x="T8" y="T9"/>
                </a:cxn>
              </a:cxnLst>
              <a:rect l="0" t="0" r="r" b="b"/>
              <a:pathLst>
                <a:path w="3" h="2">
                  <a:moveTo>
                    <a:pt x="0" y="1"/>
                  </a:moveTo>
                  <a:cubicBezTo>
                    <a:pt x="0" y="2"/>
                    <a:pt x="1" y="1"/>
                    <a:pt x="3" y="1"/>
                  </a:cubicBezTo>
                  <a:cubicBezTo>
                    <a:pt x="3" y="1"/>
                    <a:pt x="3" y="1"/>
                    <a:pt x="3" y="1"/>
                  </a:cubicBezTo>
                  <a:cubicBezTo>
                    <a:pt x="2" y="0"/>
                    <a:pt x="2" y="0"/>
                    <a:pt x="1" y="0"/>
                  </a:cubicBezTo>
                  <a:cubicBezTo>
                    <a:pt x="1" y="1"/>
                    <a:pt x="0" y="1"/>
                    <a:pt x="0"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99" name="Freeform 48"/>
            <p:cNvSpPr>
              <a:spLocks/>
            </p:cNvSpPr>
            <p:nvPr/>
          </p:nvSpPr>
          <p:spPr bwMode="auto">
            <a:xfrm>
              <a:off x="-1982788" y="4573588"/>
              <a:ext cx="14288" cy="6350"/>
            </a:xfrm>
            <a:custGeom>
              <a:avLst/>
              <a:gdLst>
                <a:gd name="T0" fmla="*/ 4 w 4"/>
                <a:gd name="T1" fmla="*/ 0 h 2"/>
                <a:gd name="T2" fmla="*/ 2 w 4"/>
                <a:gd name="T3" fmla="*/ 0 h 2"/>
                <a:gd name="T4" fmla="*/ 1 w 4"/>
                <a:gd name="T5" fmla="*/ 1 h 2"/>
                <a:gd name="T6" fmla="*/ 0 w 4"/>
                <a:gd name="T7" fmla="*/ 2 h 2"/>
                <a:gd name="T8" fmla="*/ 4 w 4"/>
                <a:gd name="T9" fmla="*/ 0 h 2"/>
                <a:gd name="T10" fmla="*/ 4 w 4"/>
                <a:gd name="T11" fmla="*/ 0 h 2"/>
              </a:gdLst>
              <a:ahLst/>
              <a:cxnLst>
                <a:cxn ang="0">
                  <a:pos x="T0" y="T1"/>
                </a:cxn>
                <a:cxn ang="0">
                  <a:pos x="T2" y="T3"/>
                </a:cxn>
                <a:cxn ang="0">
                  <a:pos x="T4" y="T5"/>
                </a:cxn>
                <a:cxn ang="0">
                  <a:pos x="T6" y="T7"/>
                </a:cxn>
                <a:cxn ang="0">
                  <a:pos x="T8" y="T9"/>
                </a:cxn>
                <a:cxn ang="0">
                  <a:pos x="T10" y="T11"/>
                </a:cxn>
              </a:cxnLst>
              <a:rect l="0" t="0" r="r" b="b"/>
              <a:pathLst>
                <a:path w="4" h="2">
                  <a:moveTo>
                    <a:pt x="4" y="0"/>
                  </a:moveTo>
                  <a:cubicBezTo>
                    <a:pt x="3" y="0"/>
                    <a:pt x="3" y="0"/>
                    <a:pt x="2" y="0"/>
                  </a:cubicBezTo>
                  <a:cubicBezTo>
                    <a:pt x="2" y="1"/>
                    <a:pt x="1" y="1"/>
                    <a:pt x="1" y="1"/>
                  </a:cubicBezTo>
                  <a:cubicBezTo>
                    <a:pt x="1" y="1"/>
                    <a:pt x="1" y="1"/>
                    <a:pt x="0" y="2"/>
                  </a:cubicBezTo>
                  <a:cubicBezTo>
                    <a:pt x="1" y="2"/>
                    <a:pt x="2" y="1"/>
                    <a:pt x="4" y="0"/>
                  </a:cubicBezTo>
                  <a:cubicBezTo>
                    <a:pt x="4" y="0"/>
                    <a:pt x="4" y="0"/>
                    <a:pt x="4"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00" name="Freeform 49"/>
            <p:cNvSpPr>
              <a:spLocks/>
            </p:cNvSpPr>
            <p:nvPr/>
          </p:nvSpPr>
          <p:spPr bwMode="auto">
            <a:xfrm>
              <a:off x="-1787525" y="5116513"/>
              <a:ext cx="3175" cy="11112"/>
            </a:xfrm>
            <a:custGeom>
              <a:avLst/>
              <a:gdLst>
                <a:gd name="T0" fmla="*/ 1 w 1"/>
                <a:gd name="T1" fmla="*/ 0 h 3"/>
                <a:gd name="T2" fmla="*/ 0 w 1"/>
                <a:gd name="T3" fmla="*/ 2 h 3"/>
                <a:gd name="T4" fmla="*/ 0 w 1"/>
                <a:gd name="T5" fmla="*/ 3 h 3"/>
                <a:gd name="T6" fmla="*/ 1 w 1"/>
                <a:gd name="T7" fmla="*/ 3 h 3"/>
                <a:gd name="T8" fmla="*/ 1 w 1"/>
                <a:gd name="T9" fmla="*/ 0 h 3"/>
              </a:gdLst>
              <a:ahLst/>
              <a:cxnLst>
                <a:cxn ang="0">
                  <a:pos x="T0" y="T1"/>
                </a:cxn>
                <a:cxn ang="0">
                  <a:pos x="T2" y="T3"/>
                </a:cxn>
                <a:cxn ang="0">
                  <a:pos x="T4" y="T5"/>
                </a:cxn>
                <a:cxn ang="0">
                  <a:pos x="T6" y="T7"/>
                </a:cxn>
                <a:cxn ang="0">
                  <a:pos x="T8" y="T9"/>
                </a:cxn>
              </a:cxnLst>
              <a:rect l="0" t="0" r="r" b="b"/>
              <a:pathLst>
                <a:path w="1" h="3">
                  <a:moveTo>
                    <a:pt x="1" y="0"/>
                  </a:moveTo>
                  <a:cubicBezTo>
                    <a:pt x="0" y="1"/>
                    <a:pt x="1" y="2"/>
                    <a:pt x="0" y="2"/>
                  </a:cubicBezTo>
                  <a:cubicBezTo>
                    <a:pt x="0" y="2"/>
                    <a:pt x="0" y="3"/>
                    <a:pt x="0" y="3"/>
                  </a:cubicBezTo>
                  <a:cubicBezTo>
                    <a:pt x="0" y="3"/>
                    <a:pt x="1" y="3"/>
                    <a:pt x="1" y="3"/>
                  </a:cubicBezTo>
                  <a:cubicBezTo>
                    <a:pt x="1" y="2"/>
                    <a:pt x="1" y="1"/>
                    <a:pt x="1"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01" name="Freeform 50"/>
            <p:cNvSpPr>
              <a:spLocks/>
            </p:cNvSpPr>
            <p:nvPr/>
          </p:nvSpPr>
          <p:spPr bwMode="auto">
            <a:xfrm>
              <a:off x="-1727200" y="5394325"/>
              <a:ext cx="14288" cy="7937"/>
            </a:xfrm>
            <a:custGeom>
              <a:avLst/>
              <a:gdLst>
                <a:gd name="T0" fmla="*/ 0 w 4"/>
                <a:gd name="T1" fmla="*/ 0 h 2"/>
                <a:gd name="T2" fmla="*/ 0 w 4"/>
                <a:gd name="T3" fmla="*/ 1 h 2"/>
                <a:gd name="T4" fmla="*/ 4 w 4"/>
                <a:gd name="T5" fmla="*/ 2 h 2"/>
                <a:gd name="T6" fmla="*/ 3 w 4"/>
                <a:gd name="T7" fmla="*/ 1 h 2"/>
                <a:gd name="T8" fmla="*/ 0 w 4"/>
                <a:gd name="T9" fmla="*/ 0 h 2"/>
              </a:gdLst>
              <a:ahLst/>
              <a:cxnLst>
                <a:cxn ang="0">
                  <a:pos x="T0" y="T1"/>
                </a:cxn>
                <a:cxn ang="0">
                  <a:pos x="T2" y="T3"/>
                </a:cxn>
                <a:cxn ang="0">
                  <a:pos x="T4" y="T5"/>
                </a:cxn>
                <a:cxn ang="0">
                  <a:pos x="T6" y="T7"/>
                </a:cxn>
                <a:cxn ang="0">
                  <a:pos x="T8" y="T9"/>
                </a:cxn>
              </a:cxnLst>
              <a:rect l="0" t="0" r="r" b="b"/>
              <a:pathLst>
                <a:path w="4" h="2">
                  <a:moveTo>
                    <a:pt x="0" y="0"/>
                  </a:moveTo>
                  <a:cubicBezTo>
                    <a:pt x="0" y="0"/>
                    <a:pt x="0" y="1"/>
                    <a:pt x="0" y="1"/>
                  </a:cubicBezTo>
                  <a:cubicBezTo>
                    <a:pt x="1" y="2"/>
                    <a:pt x="2" y="2"/>
                    <a:pt x="4" y="2"/>
                  </a:cubicBezTo>
                  <a:cubicBezTo>
                    <a:pt x="4" y="1"/>
                    <a:pt x="4" y="1"/>
                    <a:pt x="3" y="1"/>
                  </a:cubicBezTo>
                  <a:cubicBezTo>
                    <a:pt x="3" y="0"/>
                    <a:pt x="1" y="0"/>
                    <a:pt x="0"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02" name="Freeform 51"/>
            <p:cNvSpPr>
              <a:spLocks/>
            </p:cNvSpPr>
            <p:nvPr/>
          </p:nvSpPr>
          <p:spPr bwMode="auto">
            <a:xfrm>
              <a:off x="-1739900" y="5383213"/>
              <a:ext cx="4763" cy="6350"/>
            </a:xfrm>
            <a:custGeom>
              <a:avLst/>
              <a:gdLst>
                <a:gd name="T0" fmla="*/ 0 w 1"/>
                <a:gd name="T1" fmla="*/ 0 h 2"/>
                <a:gd name="T2" fmla="*/ 0 w 1"/>
                <a:gd name="T3" fmla="*/ 1 h 2"/>
                <a:gd name="T4" fmla="*/ 1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0" y="1"/>
                    <a:pt x="0" y="1"/>
                  </a:cubicBezTo>
                  <a:cubicBezTo>
                    <a:pt x="0" y="1"/>
                    <a:pt x="1" y="2"/>
                    <a:pt x="1" y="2"/>
                  </a:cubicBezTo>
                  <a:cubicBezTo>
                    <a:pt x="1" y="1"/>
                    <a:pt x="1" y="1"/>
                    <a:pt x="0"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03" name="Freeform 52"/>
            <p:cNvSpPr>
              <a:spLocks/>
            </p:cNvSpPr>
            <p:nvPr/>
          </p:nvSpPr>
          <p:spPr bwMode="auto">
            <a:xfrm>
              <a:off x="-1679575" y="4995863"/>
              <a:ext cx="7938" cy="7937"/>
            </a:xfrm>
            <a:custGeom>
              <a:avLst/>
              <a:gdLst>
                <a:gd name="T0" fmla="*/ 2 w 2"/>
                <a:gd name="T1" fmla="*/ 2 h 2"/>
                <a:gd name="T2" fmla="*/ 2 w 2"/>
                <a:gd name="T3" fmla="*/ 1 h 2"/>
                <a:gd name="T4" fmla="*/ 1 w 2"/>
                <a:gd name="T5" fmla="*/ 0 h 2"/>
                <a:gd name="T6" fmla="*/ 0 w 2"/>
                <a:gd name="T7" fmla="*/ 1 h 2"/>
                <a:gd name="T8" fmla="*/ 1 w 2"/>
                <a:gd name="T9" fmla="*/ 2 h 2"/>
                <a:gd name="T10" fmla="*/ 2 w 2"/>
                <a:gd name="T11" fmla="*/ 2 h 2"/>
              </a:gdLst>
              <a:ahLst/>
              <a:cxnLst>
                <a:cxn ang="0">
                  <a:pos x="T0" y="T1"/>
                </a:cxn>
                <a:cxn ang="0">
                  <a:pos x="T2" y="T3"/>
                </a:cxn>
                <a:cxn ang="0">
                  <a:pos x="T4" y="T5"/>
                </a:cxn>
                <a:cxn ang="0">
                  <a:pos x="T6" y="T7"/>
                </a:cxn>
                <a:cxn ang="0">
                  <a:pos x="T8" y="T9"/>
                </a:cxn>
                <a:cxn ang="0">
                  <a:pos x="T10" y="T11"/>
                </a:cxn>
              </a:cxnLst>
              <a:rect l="0" t="0" r="r" b="b"/>
              <a:pathLst>
                <a:path w="2" h="2">
                  <a:moveTo>
                    <a:pt x="2" y="2"/>
                  </a:moveTo>
                  <a:cubicBezTo>
                    <a:pt x="2" y="1"/>
                    <a:pt x="2" y="1"/>
                    <a:pt x="2" y="1"/>
                  </a:cubicBezTo>
                  <a:cubicBezTo>
                    <a:pt x="2" y="1"/>
                    <a:pt x="1" y="1"/>
                    <a:pt x="1" y="0"/>
                  </a:cubicBezTo>
                  <a:cubicBezTo>
                    <a:pt x="1" y="1"/>
                    <a:pt x="1" y="1"/>
                    <a:pt x="0" y="1"/>
                  </a:cubicBezTo>
                  <a:cubicBezTo>
                    <a:pt x="1" y="2"/>
                    <a:pt x="0" y="1"/>
                    <a:pt x="1" y="2"/>
                  </a:cubicBezTo>
                  <a:cubicBezTo>
                    <a:pt x="2" y="2"/>
                    <a:pt x="2" y="2"/>
                    <a:pt x="2" y="2"/>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04" name="Freeform 53"/>
            <p:cNvSpPr>
              <a:spLocks/>
            </p:cNvSpPr>
            <p:nvPr/>
          </p:nvSpPr>
          <p:spPr bwMode="auto">
            <a:xfrm>
              <a:off x="-1660525" y="4389438"/>
              <a:ext cx="892175" cy="300037"/>
            </a:xfrm>
            <a:custGeom>
              <a:avLst/>
              <a:gdLst>
                <a:gd name="T0" fmla="*/ 205 w 238"/>
                <a:gd name="T1" fmla="*/ 47 h 80"/>
                <a:gd name="T2" fmla="*/ 208 w 238"/>
                <a:gd name="T3" fmla="*/ 44 h 80"/>
                <a:gd name="T4" fmla="*/ 222 w 238"/>
                <a:gd name="T5" fmla="*/ 50 h 80"/>
                <a:gd name="T6" fmla="*/ 222 w 238"/>
                <a:gd name="T7" fmla="*/ 47 h 80"/>
                <a:gd name="T8" fmla="*/ 220 w 238"/>
                <a:gd name="T9" fmla="*/ 47 h 80"/>
                <a:gd name="T10" fmla="*/ 213 w 238"/>
                <a:gd name="T11" fmla="*/ 42 h 80"/>
                <a:gd name="T12" fmla="*/ 215 w 238"/>
                <a:gd name="T13" fmla="*/ 41 h 80"/>
                <a:gd name="T14" fmla="*/ 224 w 238"/>
                <a:gd name="T15" fmla="*/ 43 h 80"/>
                <a:gd name="T16" fmla="*/ 222 w 238"/>
                <a:gd name="T17" fmla="*/ 41 h 80"/>
                <a:gd name="T18" fmla="*/ 222 w 238"/>
                <a:gd name="T19" fmla="*/ 39 h 80"/>
                <a:gd name="T20" fmla="*/ 223 w 238"/>
                <a:gd name="T21" fmla="*/ 37 h 80"/>
                <a:gd name="T22" fmla="*/ 214 w 238"/>
                <a:gd name="T23" fmla="*/ 32 h 80"/>
                <a:gd name="T24" fmla="*/ 227 w 238"/>
                <a:gd name="T25" fmla="*/ 38 h 80"/>
                <a:gd name="T26" fmla="*/ 227 w 238"/>
                <a:gd name="T27" fmla="*/ 37 h 80"/>
                <a:gd name="T28" fmla="*/ 220 w 238"/>
                <a:gd name="T29" fmla="*/ 33 h 80"/>
                <a:gd name="T30" fmla="*/ 223 w 238"/>
                <a:gd name="T31" fmla="*/ 34 h 80"/>
                <a:gd name="T32" fmla="*/ 219 w 238"/>
                <a:gd name="T33" fmla="*/ 29 h 80"/>
                <a:gd name="T34" fmla="*/ 226 w 238"/>
                <a:gd name="T35" fmla="*/ 31 h 80"/>
                <a:gd name="T36" fmla="*/ 204 w 238"/>
                <a:gd name="T37" fmla="*/ 22 h 80"/>
                <a:gd name="T38" fmla="*/ 193 w 238"/>
                <a:gd name="T39" fmla="*/ 17 h 80"/>
                <a:gd name="T40" fmla="*/ 207 w 238"/>
                <a:gd name="T41" fmla="*/ 20 h 80"/>
                <a:gd name="T42" fmla="*/ 109 w 238"/>
                <a:gd name="T43" fmla="*/ 1 h 80"/>
                <a:gd name="T44" fmla="*/ 106 w 238"/>
                <a:gd name="T45" fmla="*/ 1 h 80"/>
                <a:gd name="T46" fmla="*/ 91 w 238"/>
                <a:gd name="T47" fmla="*/ 1 h 80"/>
                <a:gd name="T48" fmla="*/ 82 w 238"/>
                <a:gd name="T49" fmla="*/ 1 h 80"/>
                <a:gd name="T50" fmla="*/ 81 w 238"/>
                <a:gd name="T51" fmla="*/ 3 h 80"/>
                <a:gd name="T52" fmla="*/ 47 w 238"/>
                <a:gd name="T53" fmla="*/ 4 h 80"/>
                <a:gd name="T54" fmla="*/ 23 w 238"/>
                <a:gd name="T55" fmla="*/ 10 h 80"/>
                <a:gd name="T56" fmla="*/ 33 w 238"/>
                <a:gd name="T57" fmla="*/ 9 h 80"/>
                <a:gd name="T58" fmla="*/ 2 w 238"/>
                <a:gd name="T59" fmla="*/ 17 h 80"/>
                <a:gd name="T60" fmla="*/ 18 w 238"/>
                <a:gd name="T61" fmla="*/ 16 h 80"/>
                <a:gd name="T62" fmla="*/ 15 w 238"/>
                <a:gd name="T63" fmla="*/ 19 h 80"/>
                <a:gd name="T64" fmla="*/ 23 w 238"/>
                <a:gd name="T65" fmla="*/ 20 h 80"/>
                <a:gd name="T66" fmla="*/ 60 w 238"/>
                <a:gd name="T67" fmla="*/ 17 h 80"/>
                <a:gd name="T68" fmla="*/ 69 w 238"/>
                <a:gd name="T69" fmla="*/ 21 h 80"/>
                <a:gd name="T70" fmla="*/ 78 w 238"/>
                <a:gd name="T71" fmla="*/ 26 h 80"/>
                <a:gd name="T72" fmla="*/ 75 w 238"/>
                <a:gd name="T73" fmla="*/ 29 h 80"/>
                <a:gd name="T74" fmla="*/ 87 w 238"/>
                <a:gd name="T75" fmla="*/ 30 h 80"/>
                <a:gd name="T76" fmla="*/ 93 w 238"/>
                <a:gd name="T77" fmla="*/ 34 h 80"/>
                <a:gd name="T78" fmla="*/ 77 w 238"/>
                <a:gd name="T79" fmla="*/ 36 h 80"/>
                <a:gd name="T80" fmla="*/ 90 w 238"/>
                <a:gd name="T81" fmla="*/ 36 h 80"/>
                <a:gd name="T82" fmla="*/ 87 w 238"/>
                <a:gd name="T83" fmla="*/ 35 h 80"/>
                <a:gd name="T84" fmla="*/ 94 w 238"/>
                <a:gd name="T85" fmla="*/ 41 h 80"/>
                <a:gd name="T86" fmla="*/ 85 w 238"/>
                <a:gd name="T87" fmla="*/ 47 h 80"/>
                <a:gd name="T88" fmla="*/ 83 w 238"/>
                <a:gd name="T89" fmla="*/ 50 h 80"/>
                <a:gd name="T90" fmla="*/ 90 w 238"/>
                <a:gd name="T91" fmla="*/ 58 h 80"/>
                <a:gd name="T92" fmla="*/ 93 w 238"/>
                <a:gd name="T93" fmla="*/ 59 h 80"/>
                <a:gd name="T94" fmla="*/ 125 w 238"/>
                <a:gd name="T95" fmla="*/ 77 h 80"/>
                <a:gd name="T96" fmla="*/ 131 w 238"/>
                <a:gd name="T97" fmla="*/ 80 h 80"/>
                <a:gd name="T98" fmla="*/ 147 w 238"/>
                <a:gd name="T99" fmla="*/ 63 h 80"/>
                <a:gd name="T100" fmla="*/ 148 w 238"/>
                <a:gd name="T101" fmla="*/ 61 h 80"/>
                <a:gd name="T102" fmla="*/ 144 w 238"/>
                <a:gd name="T103" fmla="*/ 58 h 80"/>
                <a:gd name="T104" fmla="*/ 157 w 238"/>
                <a:gd name="T105" fmla="*/ 56 h 80"/>
                <a:gd name="T106" fmla="*/ 179 w 238"/>
                <a:gd name="T107" fmla="*/ 51 h 80"/>
                <a:gd name="T108" fmla="*/ 182 w 238"/>
                <a:gd name="T109" fmla="*/ 4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8" h="80">
                  <a:moveTo>
                    <a:pt x="222" y="52"/>
                  </a:moveTo>
                  <a:cubicBezTo>
                    <a:pt x="222" y="52"/>
                    <a:pt x="222" y="52"/>
                    <a:pt x="223" y="52"/>
                  </a:cubicBezTo>
                  <a:cubicBezTo>
                    <a:pt x="221" y="50"/>
                    <a:pt x="208" y="47"/>
                    <a:pt x="205" y="47"/>
                  </a:cubicBezTo>
                  <a:cubicBezTo>
                    <a:pt x="205" y="46"/>
                    <a:pt x="206" y="46"/>
                    <a:pt x="209" y="47"/>
                  </a:cubicBezTo>
                  <a:cubicBezTo>
                    <a:pt x="209" y="46"/>
                    <a:pt x="209" y="46"/>
                    <a:pt x="207" y="45"/>
                  </a:cubicBezTo>
                  <a:cubicBezTo>
                    <a:pt x="208" y="45"/>
                    <a:pt x="208" y="44"/>
                    <a:pt x="208" y="44"/>
                  </a:cubicBezTo>
                  <a:cubicBezTo>
                    <a:pt x="210" y="43"/>
                    <a:pt x="216" y="49"/>
                    <a:pt x="220" y="50"/>
                  </a:cubicBezTo>
                  <a:cubicBezTo>
                    <a:pt x="220" y="50"/>
                    <a:pt x="220" y="49"/>
                    <a:pt x="220" y="49"/>
                  </a:cubicBezTo>
                  <a:cubicBezTo>
                    <a:pt x="221" y="50"/>
                    <a:pt x="221" y="50"/>
                    <a:pt x="222" y="50"/>
                  </a:cubicBezTo>
                  <a:cubicBezTo>
                    <a:pt x="223" y="51"/>
                    <a:pt x="223" y="51"/>
                    <a:pt x="224" y="51"/>
                  </a:cubicBezTo>
                  <a:cubicBezTo>
                    <a:pt x="223" y="50"/>
                    <a:pt x="223" y="49"/>
                    <a:pt x="222" y="48"/>
                  </a:cubicBezTo>
                  <a:cubicBezTo>
                    <a:pt x="222" y="48"/>
                    <a:pt x="222" y="48"/>
                    <a:pt x="222" y="47"/>
                  </a:cubicBezTo>
                  <a:cubicBezTo>
                    <a:pt x="221" y="47"/>
                    <a:pt x="221" y="47"/>
                    <a:pt x="220" y="47"/>
                  </a:cubicBezTo>
                  <a:cubicBezTo>
                    <a:pt x="219" y="47"/>
                    <a:pt x="219" y="47"/>
                    <a:pt x="219" y="47"/>
                  </a:cubicBezTo>
                  <a:cubicBezTo>
                    <a:pt x="220" y="46"/>
                    <a:pt x="219" y="47"/>
                    <a:pt x="220" y="47"/>
                  </a:cubicBezTo>
                  <a:cubicBezTo>
                    <a:pt x="220" y="47"/>
                    <a:pt x="220" y="47"/>
                    <a:pt x="220" y="46"/>
                  </a:cubicBezTo>
                  <a:cubicBezTo>
                    <a:pt x="219" y="46"/>
                    <a:pt x="217" y="45"/>
                    <a:pt x="216" y="44"/>
                  </a:cubicBezTo>
                  <a:cubicBezTo>
                    <a:pt x="214" y="44"/>
                    <a:pt x="214" y="43"/>
                    <a:pt x="213" y="42"/>
                  </a:cubicBezTo>
                  <a:cubicBezTo>
                    <a:pt x="215" y="43"/>
                    <a:pt x="217" y="44"/>
                    <a:pt x="219" y="45"/>
                  </a:cubicBezTo>
                  <a:cubicBezTo>
                    <a:pt x="220" y="45"/>
                    <a:pt x="219" y="45"/>
                    <a:pt x="220" y="44"/>
                  </a:cubicBezTo>
                  <a:cubicBezTo>
                    <a:pt x="218" y="42"/>
                    <a:pt x="218" y="43"/>
                    <a:pt x="215" y="41"/>
                  </a:cubicBezTo>
                  <a:cubicBezTo>
                    <a:pt x="215" y="41"/>
                    <a:pt x="215" y="41"/>
                    <a:pt x="214" y="41"/>
                  </a:cubicBezTo>
                  <a:cubicBezTo>
                    <a:pt x="214" y="41"/>
                    <a:pt x="214" y="41"/>
                    <a:pt x="214" y="40"/>
                  </a:cubicBezTo>
                  <a:cubicBezTo>
                    <a:pt x="218" y="41"/>
                    <a:pt x="221" y="42"/>
                    <a:pt x="224" y="43"/>
                  </a:cubicBezTo>
                  <a:cubicBezTo>
                    <a:pt x="224" y="43"/>
                    <a:pt x="224" y="42"/>
                    <a:pt x="224" y="42"/>
                  </a:cubicBezTo>
                  <a:cubicBezTo>
                    <a:pt x="224" y="42"/>
                    <a:pt x="224" y="42"/>
                    <a:pt x="223" y="42"/>
                  </a:cubicBezTo>
                  <a:cubicBezTo>
                    <a:pt x="223" y="42"/>
                    <a:pt x="223" y="41"/>
                    <a:pt x="222" y="41"/>
                  </a:cubicBezTo>
                  <a:cubicBezTo>
                    <a:pt x="223" y="41"/>
                    <a:pt x="226" y="42"/>
                    <a:pt x="227" y="42"/>
                  </a:cubicBezTo>
                  <a:cubicBezTo>
                    <a:pt x="228" y="42"/>
                    <a:pt x="227" y="42"/>
                    <a:pt x="228" y="41"/>
                  </a:cubicBezTo>
                  <a:cubicBezTo>
                    <a:pt x="226" y="41"/>
                    <a:pt x="224" y="40"/>
                    <a:pt x="222" y="39"/>
                  </a:cubicBezTo>
                  <a:cubicBezTo>
                    <a:pt x="222" y="39"/>
                    <a:pt x="222" y="38"/>
                    <a:pt x="221" y="38"/>
                  </a:cubicBezTo>
                  <a:cubicBezTo>
                    <a:pt x="223" y="38"/>
                    <a:pt x="224" y="39"/>
                    <a:pt x="226" y="39"/>
                  </a:cubicBezTo>
                  <a:cubicBezTo>
                    <a:pt x="224" y="38"/>
                    <a:pt x="224" y="37"/>
                    <a:pt x="223" y="37"/>
                  </a:cubicBezTo>
                  <a:cubicBezTo>
                    <a:pt x="219" y="35"/>
                    <a:pt x="217" y="34"/>
                    <a:pt x="214" y="32"/>
                  </a:cubicBezTo>
                  <a:cubicBezTo>
                    <a:pt x="214" y="32"/>
                    <a:pt x="213" y="32"/>
                    <a:pt x="213" y="32"/>
                  </a:cubicBezTo>
                  <a:cubicBezTo>
                    <a:pt x="213" y="32"/>
                    <a:pt x="214" y="32"/>
                    <a:pt x="214" y="32"/>
                  </a:cubicBezTo>
                  <a:cubicBezTo>
                    <a:pt x="217" y="34"/>
                    <a:pt x="220" y="33"/>
                    <a:pt x="225" y="36"/>
                  </a:cubicBezTo>
                  <a:cubicBezTo>
                    <a:pt x="225" y="36"/>
                    <a:pt x="226" y="37"/>
                    <a:pt x="227" y="38"/>
                  </a:cubicBezTo>
                  <a:cubicBezTo>
                    <a:pt x="227" y="38"/>
                    <a:pt x="227" y="38"/>
                    <a:pt x="227" y="38"/>
                  </a:cubicBezTo>
                  <a:cubicBezTo>
                    <a:pt x="227" y="39"/>
                    <a:pt x="227" y="39"/>
                    <a:pt x="227" y="38"/>
                  </a:cubicBezTo>
                  <a:cubicBezTo>
                    <a:pt x="227" y="38"/>
                    <a:pt x="226" y="37"/>
                    <a:pt x="226" y="36"/>
                  </a:cubicBezTo>
                  <a:cubicBezTo>
                    <a:pt x="226" y="36"/>
                    <a:pt x="227" y="37"/>
                    <a:pt x="227" y="37"/>
                  </a:cubicBezTo>
                  <a:cubicBezTo>
                    <a:pt x="227" y="37"/>
                    <a:pt x="228" y="37"/>
                    <a:pt x="228" y="37"/>
                  </a:cubicBezTo>
                  <a:cubicBezTo>
                    <a:pt x="227" y="36"/>
                    <a:pt x="227" y="36"/>
                    <a:pt x="227" y="36"/>
                  </a:cubicBezTo>
                  <a:cubicBezTo>
                    <a:pt x="225" y="35"/>
                    <a:pt x="222" y="34"/>
                    <a:pt x="220" y="33"/>
                  </a:cubicBezTo>
                  <a:cubicBezTo>
                    <a:pt x="220" y="33"/>
                    <a:pt x="220" y="33"/>
                    <a:pt x="219" y="32"/>
                  </a:cubicBezTo>
                  <a:cubicBezTo>
                    <a:pt x="221" y="33"/>
                    <a:pt x="222" y="33"/>
                    <a:pt x="223" y="34"/>
                  </a:cubicBezTo>
                  <a:cubicBezTo>
                    <a:pt x="223" y="34"/>
                    <a:pt x="223" y="34"/>
                    <a:pt x="223" y="34"/>
                  </a:cubicBezTo>
                  <a:cubicBezTo>
                    <a:pt x="220" y="32"/>
                    <a:pt x="217" y="31"/>
                    <a:pt x="214" y="31"/>
                  </a:cubicBezTo>
                  <a:cubicBezTo>
                    <a:pt x="215" y="30"/>
                    <a:pt x="216" y="30"/>
                    <a:pt x="215" y="29"/>
                  </a:cubicBezTo>
                  <a:cubicBezTo>
                    <a:pt x="218" y="30"/>
                    <a:pt x="220" y="31"/>
                    <a:pt x="219" y="29"/>
                  </a:cubicBezTo>
                  <a:cubicBezTo>
                    <a:pt x="223" y="30"/>
                    <a:pt x="225" y="30"/>
                    <a:pt x="228" y="32"/>
                  </a:cubicBezTo>
                  <a:cubicBezTo>
                    <a:pt x="228" y="32"/>
                    <a:pt x="228" y="32"/>
                    <a:pt x="228" y="32"/>
                  </a:cubicBezTo>
                  <a:cubicBezTo>
                    <a:pt x="227" y="31"/>
                    <a:pt x="227" y="31"/>
                    <a:pt x="226" y="31"/>
                  </a:cubicBezTo>
                  <a:cubicBezTo>
                    <a:pt x="230" y="32"/>
                    <a:pt x="234" y="34"/>
                    <a:pt x="238" y="36"/>
                  </a:cubicBezTo>
                  <a:cubicBezTo>
                    <a:pt x="238" y="36"/>
                    <a:pt x="238" y="36"/>
                    <a:pt x="238" y="36"/>
                  </a:cubicBezTo>
                  <a:cubicBezTo>
                    <a:pt x="226" y="29"/>
                    <a:pt x="211" y="23"/>
                    <a:pt x="204" y="22"/>
                  </a:cubicBezTo>
                  <a:cubicBezTo>
                    <a:pt x="204" y="21"/>
                    <a:pt x="207" y="22"/>
                    <a:pt x="206" y="21"/>
                  </a:cubicBezTo>
                  <a:cubicBezTo>
                    <a:pt x="202" y="19"/>
                    <a:pt x="197" y="18"/>
                    <a:pt x="193" y="17"/>
                  </a:cubicBezTo>
                  <a:cubicBezTo>
                    <a:pt x="193" y="17"/>
                    <a:pt x="193" y="17"/>
                    <a:pt x="193" y="17"/>
                  </a:cubicBezTo>
                  <a:cubicBezTo>
                    <a:pt x="189" y="15"/>
                    <a:pt x="184" y="14"/>
                    <a:pt x="180" y="13"/>
                  </a:cubicBezTo>
                  <a:cubicBezTo>
                    <a:pt x="180" y="13"/>
                    <a:pt x="206" y="20"/>
                    <a:pt x="207" y="21"/>
                  </a:cubicBezTo>
                  <a:cubicBezTo>
                    <a:pt x="207" y="21"/>
                    <a:pt x="207" y="20"/>
                    <a:pt x="207" y="20"/>
                  </a:cubicBezTo>
                  <a:cubicBezTo>
                    <a:pt x="192" y="15"/>
                    <a:pt x="168" y="7"/>
                    <a:pt x="153" y="5"/>
                  </a:cubicBezTo>
                  <a:cubicBezTo>
                    <a:pt x="147" y="4"/>
                    <a:pt x="139" y="3"/>
                    <a:pt x="134" y="3"/>
                  </a:cubicBezTo>
                  <a:cubicBezTo>
                    <a:pt x="127" y="2"/>
                    <a:pt x="116" y="1"/>
                    <a:pt x="109" y="1"/>
                  </a:cubicBezTo>
                  <a:cubicBezTo>
                    <a:pt x="110" y="1"/>
                    <a:pt x="114" y="2"/>
                    <a:pt x="116" y="2"/>
                  </a:cubicBezTo>
                  <a:cubicBezTo>
                    <a:pt x="112" y="1"/>
                    <a:pt x="109" y="1"/>
                    <a:pt x="106" y="1"/>
                  </a:cubicBezTo>
                  <a:cubicBezTo>
                    <a:pt x="106" y="1"/>
                    <a:pt x="106" y="1"/>
                    <a:pt x="106" y="1"/>
                  </a:cubicBezTo>
                  <a:cubicBezTo>
                    <a:pt x="108" y="2"/>
                    <a:pt x="117" y="3"/>
                    <a:pt x="118" y="3"/>
                  </a:cubicBezTo>
                  <a:cubicBezTo>
                    <a:pt x="118" y="3"/>
                    <a:pt x="118" y="3"/>
                    <a:pt x="118" y="3"/>
                  </a:cubicBezTo>
                  <a:cubicBezTo>
                    <a:pt x="114" y="4"/>
                    <a:pt x="99" y="1"/>
                    <a:pt x="91" y="1"/>
                  </a:cubicBezTo>
                  <a:cubicBezTo>
                    <a:pt x="91" y="1"/>
                    <a:pt x="91" y="1"/>
                    <a:pt x="91" y="1"/>
                  </a:cubicBezTo>
                  <a:cubicBezTo>
                    <a:pt x="92" y="2"/>
                    <a:pt x="94" y="2"/>
                    <a:pt x="97" y="2"/>
                  </a:cubicBezTo>
                  <a:cubicBezTo>
                    <a:pt x="92" y="3"/>
                    <a:pt x="87" y="0"/>
                    <a:pt x="82" y="1"/>
                  </a:cubicBezTo>
                  <a:cubicBezTo>
                    <a:pt x="82" y="1"/>
                    <a:pt x="82" y="1"/>
                    <a:pt x="81" y="1"/>
                  </a:cubicBezTo>
                  <a:cubicBezTo>
                    <a:pt x="82" y="2"/>
                    <a:pt x="82" y="2"/>
                    <a:pt x="84" y="2"/>
                  </a:cubicBezTo>
                  <a:cubicBezTo>
                    <a:pt x="83" y="2"/>
                    <a:pt x="82" y="2"/>
                    <a:pt x="81" y="3"/>
                  </a:cubicBezTo>
                  <a:cubicBezTo>
                    <a:pt x="81" y="3"/>
                    <a:pt x="81" y="3"/>
                    <a:pt x="80" y="3"/>
                  </a:cubicBezTo>
                  <a:cubicBezTo>
                    <a:pt x="81" y="2"/>
                    <a:pt x="81" y="2"/>
                    <a:pt x="81" y="2"/>
                  </a:cubicBezTo>
                  <a:cubicBezTo>
                    <a:pt x="72" y="1"/>
                    <a:pt x="57" y="2"/>
                    <a:pt x="47" y="4"/>
                  </a:cubicBezTo>
                  <a:cubicBezTo>
                    <a:pt x="48" y="4"/>
                    <a:pt x="48" y="4"/>
                    <a:pt x="49" y="4"/>
                  </a:cubicBezTo>
                  <a:cubicBezTo>
                    <a:pt x="49" y="4"/>
                    <a:pt x="49" y="5"/>
                    <a:pt x="48" y="5"/>
                  </a:cubicBezTo>
                  <a:cubicBezTo>
                    <a:pt x="39" y="6"/>
                    <a:pt x="31" y="7"/>
                    <a:pt x="23" y="10"/>
                  </a:cubicBezTo>
                  <a:cubicBezTo>
                    <a:pt x="23" y="10"/>
                    <a:pt x="23" y="10"/>
                    <a:pt x="23" y="10"/>
                  </a:cubicBezTo>
                  <a:cubicBezTo>
                    <a:pt x="26" y="10"/>
                    <a:pt x="34" y="8"/>
                    <a:pt x="36" y="9"/>
                  </a:cubicBezTo>
                  <a:cubicBezTo>
                    <a:pt x="35" y="9"/>
                    <a:pt x="34" y="9"/>
                    <a:pt x="33" y="9"/>
                  </a:cubicBezTo>
                  <a:cubicBezTo>
                    <a:pt x="33" y="9"/>
                    <a:pt x="33" y="9"/>
                    <a:pt x="33" y="9"/>
                  </a:cubicBezTo>
                  <a:cubicBezTo>
                    <a:pt x="33" y="10"/>
                    <a:pt x="33" y="10"/>
                    <a:pt x="34" y="10"/>
                  </a:cubicBezTo>
                  <a:cubicBezTo>
                    <a:pt x="24" y="12"/>
                    <a:pt x="13" y="15"/>
                    <a:pt x="2" y="17"/>
                  </a:cubicBezTo>
                  <a:cubicBezTo>
                    <a:pt x="1" y="17"/>
                    <a:pt x="1" y="17"/>
                    <a:pt x="0" y="18"/>
                  </a:cubicBezTo>
                  <a:cubicBezTo>
                    <a:pt x="0" y="18"/>
                    <a:pt x="0" y="18"/>
                    <a:pt x="0" y="18"/>
                  </a:cubicBezTo>
                  <a:cubicBezTo>
                    <a:pt x="3" y="18"/>
                    <a:pt x="15" y="18"/>
                    <a:pt x="18" y="16"/>
                  </a:cubicBezTo>
                  <a:cubicBezTo>
                    <a:pt x="18" y="16"/>
                    <a:pt x="18" y="17"/>
                    <a:pt x="19" y="17"/>
                  </a:cubicBezTo>
                  <a:cubicBezTo>
                    <a:pt x="14" y="18"/>
                    <a:pt x="9" y="19"/>
                    <a:pt x="5" y="20"/>
                  </a:cubicBezTo>
                  <a:cubicBezTo>
                    <a:pt x="6" y="20"/>
                    <a:pt x="12" y="19"/>
                    <a:pt x="15" y="19"/>
                  </a:cubicBezTo>
                  <a:cubicBezTo>
                    <a:pt x="14" y="20"/>
                    <a:pt x="13" y="20"/>
                    <a:pt x="12" y="20"/>
                  </a:cubicBezTo>
                  <a:cubicBezTo>
                    <a:pt x="12" y="20"/>
                    <a:pt x="12" y="20"/>
                    <a:pt x="12" y="20"/>
                  </a:cubicBezTo>
                  <a:cubicBezTo>
                    <a:pt x="15" y="21"/>
                    <a:pt x="20" y="21"/>
                    <a:pt x="23" y="20"/>
                  </a:cubicBezTo>
                  <a:cubicBezTo>
                    <a:pt x="25" y="20"/>
                    <a:pt x="25" y="19"/>
                    <a:pt x="28" y="19"/>
                  </a:cubicBezTo>
                  <a:cubicBezTo>
                    <a:pt x="30" y="18"/>
                    <a:pt x="29" y="20"/>
                    <a:pt x="32" y="19"/>
                  </a:cubicBezTo>
                  <a:cubicBezTo>
                    <a:pt x="38" y="18"/>
                    <a:pt x="52" y="16"/>
                    <a:pt x="60" y="17"/>
                  </a:cubicBezTo>
                  <a:cubicBezTo>
                    <a:pt x="60" y="18"/>
                    <a:pt x="61" y="19"/>
                    <a:pt x="62" y="19"/>
                  </a:cubicBezTo>
                  <a:cubicBezTo>
                    <a:pt x="65" y="20"/>
                    <a:pt x="68" y="19"/>
                    <a:pt x="68" y="21"/>
                  </a:cubicBezTo>
                  <a:cubicBezTo>
                    <a:pt x="68" y="21"/>
                    <a:pt x="69" y="21"/>
                    <a:pt x="69" y="21"/>
                  </a:cubicBezTo>
                  <a:cubicBezTo>
                    <a:pt x="70" y="22"/>
                    <a:pt x="75" y="25"/>
                    <a:pt x="74" y="25"/>
                  </a:cubicBezTo>
                  <a:cubicBezTo>
                    <a:pt x="75" y="26"/>
                    <a:pt x="75" y="26"/>
                    <a:pt x="77" y="25"/>
                  </a:cubicBezTo>
                  <a:cubicBezTo>
                    <a:pt x="78" y="26"/>
                    <a:pt x="78" y="26"/>
                    <a:pt x="78" y="26"/>
                  </a:cubicBezTo>
                  <a:cubicBezTo>
                    <a:pt x="78" y="26"/>
                    <a:pt x="78" y="26"/>
                    <a:pt x="78" y="26"/>
                  </a:cubicBezTo>
                  <a:cubicBezTo>
                    <a:pt x="77" y="27"/>
                    <a:pt x="76" y="28"/>
                    <a:pt x="74" y="28"/>
                  </a:cubicBezTo>
                  <a:cubicBezTo>
                    <a:pt x="74" y="29"/>
                    <a:pt x="74" y="28"/>
                    <a:pt x="75" y="29"/>
                  </a:cubicBezTo>
                  <a:cubicBezTo>
                    <a:pt x="74" y="29"/>
                    <a:pt x="74" y="29"/>
                    <a:pt x="73" y="29"/>
                  </a:cubicBezTo>
                  <a:cubicBezTo>
                    <a:pt x="73" y="30"/>
                    <a:pt x="73" y="30"/>
                    <a:pt x="73" y="30"/>
                  </a:cubicBezTo>
                  <a:cubicBezTo>
                    <a:pt x="79" y="32"/>
                    <a:pt x="82" y="30"/>
                    <a:pt x="87" y="30"/>
                  </a:cubicBezTo>
                  <a:cubicBezTo>
                    <a:pt x="87" y="30"/>
                    <a:pt x="86" y="30"/>
                    <a:pt x="86" y="31"/>
                  </a:cubicBezTo>
                  <a:cubicBezTo>
                    <a:pt x="89" y="31"/>
                    <a:pt x="92" y="32"/>
                    <a:pt x="95" y="33"/>
                  </a:cubicBezTo>
                  <a:cubicBezTo>
                    <a:pt x="94" y="33"/>
                    <a:pt x="94" y="33"/>
                    <a:pt x="93" y="34"/>
                  </a:cubicBezTo>
                  <a:cubicBezTo>
                    <a:pt x="89" y="33"/>
                    <a:pt x="85" y="32"/>
                    <a:pt x="79" y="32"/>
                  </a:cubicBezTo>
                  <a:cubicBezTo>
                    <a:pt x="79" y="34"/>
                    <a:pt x="79" y="33"/>
                    <a:pt x="80" y="34"/>
                  </a:cubicBezTo>
                  <a:cubicBezTo>
                    <a:pt x="77" y="34"/>
                    <a:pt x="78" y="35"/>
                    <a:pt x="77" y="36"/>
                  </a:cubicBezTo>
                  <a:cubicBezTo>
                    <a:pt x="77" y="36"/>
                    <a:pt x="77" y="37"/>
                    <a:pt x="77" y="37"/>
                  </a:cubicBezTo>
                  <a:cubicBezTo>
                    <a:pt x="82" y="38"/>
                    <a:pt x="84" y="38"/>
                    <a:pt x="90" y="38"/>
                  </a:cubicBezTo>
                  <a:cubicBezTo>
                    <a:pt x="90" y="37"/>
                    <a:pt x="90" y="37"/>
                    <a:pt x="90" y="36"/>
                  </a:cubicBezTo>
                  <a:cubicBezTo>
                    <a:pt x="89" y="36"/>
                    <a:pt x="88" y="36"/>
                    <a:pt x="87" y="36"/>
                  </a:cubicBezTo>
                  <a:cubicBezTo>
                    <a:pt x="87" y="36"/>
                    <a:pt x="87" y="35"/>
                    <a:pt x="87" y="35"/>
                  </a:cubicBezTo>
                  <a:cubicBezTo>
                    <a:pt x="87" y="35"/>
                    <a:pt x="87" y="35"/>
                    <a:pt x="87" y="35"/>
                  </a:cubicBezTo>
                  <a:cubicBezTo>
                    <a:pt x="90" y="36"/>
                    <a:pt x="93" y="36"/>
                    <a:pt x="97" y="36"/>
                  </a:cubicBezTo>
                  <a:cubicBezTo>
                    <a:pt x="97" y="36"/>
                    <a:pt x="97" y="36"/>
                    <a:pt x="97" y="36"/>
                  </a:cubicBezTo>
                  <a:cubicBezTo>
                    <a:pt x="94" y="37"/>
                    <a:pt x="95" y="40"/>
                    <a:pt x="94" y="41"/>
                  </a:cubicBezTo>
                  <a:cubicBezTo>
                    <a:pt x="93" y="41"/>
                    <a:pt x="90" y="41"/>
                    <a:pt x="87" y="41"/>
                  </a:cubicBezTo>
                  <a:cubicBezTo>
                    <a:pt x="86" y="43"/>
                    <a:pt x="83" y="44"/>
                    <a:pt x="81" y="46"/>
                  </a:cubicBezTo>
                  <a:cubicBezTo>
                    <a:pt x="82" y="47"/>
                    <a:pt x="83" y="48"/>
                    <a:pt x="85" y="47"/>
                  </a:cubicBezTo>
                  <a:cubicBezTo>
                    <a:pt x="85" y="47"/>
                    <a:pt x="85" y="48"/>
                    <a:pt x="85" y="48"/>
                  </a:cubicBezTo>
                  <a:cubicBezTo>
                    <a:pt x="84" y="48"/>
                    <a:pt x="83" y="48"/>
                    <a:pt x="83" y="49"/>
                  </a:cubicBezTo>
                  <a:cubicBezTo>
                    <a:pt x="83" y="49"/>
                    <a:pt x="83" y="50"/>
                    <a:pt x="83" y="50"/>
                  </a:cubicBezTo>
                  <a:cubicBezTo>
                    <a:pt x="84" y="51"/>
                    <a:pt x="88" y="52"/>
                    <a:pt x="89" y="54"/>
                  </a:cubicBezTo>
                  <a:cubicBezTo>
                    <a:pt x="90" y="56"/>
                    <a:pt x="89" y="57"/>
                    <a:pt x="90" y="58"/>
                  </a:cubicBezTo>
                  <a:cubicBezTo>
                    <a:pt x="90" y="58"/>
                    <a:pt x="90" y="58"/>
                    <a:pt x="90" y="58"/>
                  </a:cubicBezTo>
                  <a:cubicBezTo>
                    <a:pt x="92" y="59"/>
                    <a:pt x="94" y="57"/>
                    <a:pt x="94" y="57"/>
                  </a:cubicBezTo>
                  <a:cubicBezTo>
                    <a:pt x="96" y="57"/>
                    <a:pt x="96" y="57"/>
                    <a:pt x="97" y="58"/>
                  </a:cubicBezTo>
                  <a:cubicBezTo>
                    <a:pt x="96" y="58"/>
                    <a:pt x="94" y="58"/>
                    <a:pt x="93" y="59"/>
                  </a:cubicBezTo>
                  <a:cubicBezTo>
                    <a:pt x="94" y="63"/>
                    <a:pt x="95" y="62"/>
                    <a:pt x="98" y="64"/>
                  </a:cubicBezTo>
                  <a:cubicBezTo>
                    <a:pt x="103" y="67"/>
                    <a:pt x="104" y="70"/>
                    <a:pt x="108" y="73"/>
                  </a:cubicBezTo>
                  <a:cubicBezTo>
                    <a:pt x="110" y="72"/>
                    <a:pt x="124" y="76"/>
                    <a:pt x="125" y="77"/>
                  </a:cubicBezTo>
                  <a:cubicBezTo>
                    <a:pt x="125" y="77"/>
                    <a:pt x="125" y="77"/>
                    <a:pt x="125" y="77"/>
                  </a:cubicBezTo>
                  <a:cubicBezTo>
                    <a:pt x="127" y="80"/>
                    <a:pt x="129" y="79"/>
                    <a:pt x="131" y="78"/>
                  </a:cubicBezTo>
                  <a:cubicBezTo>
                    <a:pt x="131" y="79"/>
                    <a:pt x="131" y="79"/>
                    <a:pt x="131" y="80"/>
                  </a:cubicBezTo>
                  <a:cubicBezTo>
                    <a:pt x="137" y="80"/>
                    <a:pt x="136" y="75"/>
                    <a:pt x="140" y="71"/>
                  </a:cubicBezTo>
                  <a:cubicBezTo>
                    <a:pt x="140" y="70"/>
                    <a:pt x="139" y="68"/>
                    <a:pt x="138" y="66"/>
                  </a:cubicBezTo>
                  <a:cubicBezTo>
                    <a:pt x="142" y="67"/>
                    <a:pt x="145" y="65"/>
                    <a:pt x="147" y="63"/>
                  </a:cubicBezTo>
                  <a:cubicBezTo>
                    <a:pt x="146" y="61"/>
                    <a:pt x="147" y="61"/>
                    <a:pt x="145" y="61"/>
                  </a:cubicBezTo>
                  <a:cubicBezTo>
                    <a:pt x="145" y="61"/>
                    <a:pt x="145" y="60"/>
                    <a:pt x="145" y="60"/>
                  </a:cubicBezTo>
                  <a:cubicBezTo>
                    <a:pt x="146" y="60"/>
                    <a:pt x="147" y="60"/>
                    <a:pt x="148" y="61"/>
                  </a:cubicBezTo>
                  <a:cubicBezTo>
                    <a:pt x="148" y="60"/>
                    <a:pt x="148" y="60"/>
                    <a:pt x="148" y="60"/>
                  </a:cubicBezTo>
                  <a:cubicBezTo>
                    <a:pt x="147" y="60"/>
                    <a:pt x="145" y="59"/>
                    <a:pt x="144" y="58"/>
                  </a:cubicBezTo>
                  <a:cubicBezTo>
                    <a:pt x="144" y="58"/>
                    <a:pt x="144" y="58"/>
                    <a:pt x="144" y="58"/>
                  </a:cubicBezTo>
                  <a:cubicBezTo>
                    <a:pt x="146" y="58"/>
                    <a:pt x="148" y="58"/>
                    <a:pt x="149" y="58"/>
                  </a:cubicBezTo>
                  <a:cubicBezTo>
                    <a:pt x="149" y="57"/>
                    <a:pt x="149" y="56"/>
                    <a:pt x="150" y="56"/>
                  </a:cubicBezTo>
                  <a:cubicBezTo>
                    <a:pt x="152" y="56"/>
                    <a:pt x="155" y="56"/>
                    <a:pt x="157" y="56"/>
                  </a:cubicBezTo>
                  <a:cubicBezTo>
                    <a:pt x="158" y="55"/>
                    <a:pt x="158" y="54"/>
                    <a:pt x="160" y="54"/>
                  </a:cubicBezTo>
                  <a:cubicBezTo>
                    <a:pt x="160" y="54"/>
                    <a:pt x="160" y="55"/>
                    <a:pt x="160" y="55"/>
                  </a:cubicBezTo>
                  <a:cubicBezTo>
                    <a:pt x="169" y="58"/>
                    <a:pt x="173" y="53"/>
                    <a:pt x="179" y="51"/>
                  </a:cubicBezTo>
                  <a:cubicBezTo>
                    <a:pt x="181" y="50"/>
                    <a:pt x="183" y="51"/>
                    <a:pt x="184" y="50"/>
                  </a:cubicBezTo>
                  <a:cubicBezTo>
                    <a:pt x="183" y="50"/>
                    <a:pt x="183" y="49"/>
                    <a:pt x="182" y="49"/>
                  </a:cubicBezTo>
                  <a:cubicBezTo>
                    <a:pt x="182" y="49"/>
                    <a:pt x="182" y="49"/>
                    <a:pt x="182" y="49"/>
                  </a:cubicBezTo>
                  <a:cubicBezTo>
                    <a:pt x="194" y="54"/>
                    <a:pt x="215" y="53"/>
                    <a:pt x="222" y="52"/>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05" name="Freeform 54"/>
            <p:cNvSpPr>
              <a:spLocks/>
            </p:cNvSpPr>
            <p:nvPr/>
          </p:nvSpPr>
          <p:spPr bwMode="auto">
            <a:xfrm>
              <a:off x="-1784350" y="5367338"/>
              <a:ext cx="7938" cy="11112"/>
            </a:xfrm>
            <a:custGeom>
              <a:avLst/>
              <a:gdLst>
                <a:gd name="T0" fmla="*/ 0 w 2"/>
                <a:gd name="T1" fmla="*/ 0 h 3"/>
                <a:gd name="T2" fmla="*/ 0 w 2"/>
                <a:gd name="T3" fmla="*/ 1 h 3"/>
                <a:gd name="T4" fmla="*/ 2 w 2"/>
                <a:gd name="T5" fmla="*/ 3 h 3"/>
                <a:gd name="T6" fmla="*/ 0 w 2"/>
                <a:gd name="T7" fmla="*/ 0 h 3"/>
              </a:gdLst>
              <a:ahLst/>
              <a:cxnLst>
                <a:cxn ang="0">
                  <a:pos x="T0" y="T1"/>
                </a:cxn>
                <a:cxn ang="0">
                  <a:pos x="T2" y="T3"/>
                </a:cxn>
                <a:cxn ang="0">
                  <a:pos x="T4" y="T5"/>
                </a:cxn>
                <a:cxn ang="0">
                  <a:pos x="T6" y="T7"/>
                </a:cxn>
              </a:cxnLst>
              <a:rect l="0" t="0" r="r" b="b"/>
              <a:pathLst>
                <a:path w="2" h="3">
                  <a:moveTo>
                    <a:pt x="0" y="0"/>
                  </a:moveTo>
                  <a:cubicBezTo>
                    <a:pt x="0" y="0"/>
                    <a:pt x="0" y="1"/>
                    <a:pt x="0" y="1"/>
                  </a:cubicBezTo>
                  <a:cubicBezTo>
                    <a:pt x="1" y="1"/>
                    <a:pt x="1" y="2"/>
                    <a:pt x="2" y="3"/>
                  </a:cubicBezTo>
                  <a:cubicBezTo>
                    <a:pt x="2" y="1"/>
                    <a:pt x="2" y="1"/>
                    <a:pt x="0"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06" name="Freeform 55"/>
            <p:cNvSpPr>
              <a:spLocks/>
            </p:cNvSpPr>
            <p:nvPr/>
          </p:nvSpPr>
          <p:spPr bwMode="auto">
            <a:xfrm>
              <a:off x="-1795463" y="5127625"/>
              <a:ext cx="3175" cy="3175"/>
            </a:xfrm>
            <a:custGeom>
              <a:avLst/>
              <a:gdLst>
                <a:gd name="T0" fmla="*/ 0 w 1"/>
                <a:gd name="T1" fmla="*/ 1 h 1"/>
                <a:gd name="T2" fmla="*/ 0 w 1"/>
                <a:gd name="T3" fmla="*/ 1 h 1"/>
                <a:gd name="T4" fmla="*/ 1 w 1"/>
                <a:gd name="T5" fmla="*/ 0 h 1"/>
                <a:gd name="T6" fmla="*/ 1 w 1"/>
                <a:gd name="T7" fmla="*/ 0 h 1"/>
                <a:gd name="T8" fmla="*/ 1 w 1"/>
                <a:gd name="T9" fmla="*/ 0 h 1"/>
                <a:gd name="T10" fmla="*/ 0 w 1"/>
                <a:gd name="T11" fmla="*/ 1 h 1"/>
              </a:gdLst>
              <a:ahLst/>
              <a:cxnLst>
                <a:cxn ang="0">
                  <a:pos x="T0" y="T1"/>
                </a:cxn>
                <a:cxn ang="0">
                  <a:pos x="T2" y="T3"/>
                </a:cxn>
                <a:cxn ang="0">
                  <a:pos x="T4" y="T5"/>
                </a:cxn>
                <a:cxn ang="0">
                  <a:pos x="T6" y="T7"/>
                </a:cxn>
                <a:cxn ang="0">
                  <a:pos x="T8" y="T9"/>
                </a:cxn>
                <a:cxn ang="0">
                  <a:pos x="T10" y="T11"/>
                </a:cxn>
              </a:cxnLst>
              <a:rect l="0" t="0" r="r" b="b"/>
              <a:pathLst>
                <a:path w="1" h="1">
                  <a:moveTo>
                    <a:pt x="0" y="1"/>
                  </a:moveTo>
                  <a:cubicBezTo>
                    <a:pt x="0" y="1"/>
                    <a:pt x="0" y="1"/>
                    <a:pt x="0" y="1"/>
                  </a:cubicBezTo>
                  <a:cubicBezTo>
                    <a:pt x="1" y="1"/>
                    <a:pt x="1" y="0"/>
                    <a:pt x="1" y="0"/>
                  </a:cubicBezTo>
                  <a:cubicBezTo>
                    <a:pt x="1" y="0"/>
                    <a:pt x="1" y="0"/>
                    <a:pt x="1" y="0"/>
                  </a:cubicBezTo>
                  <a:cubicBezTo>
                    <a:pt x="1" y="0"/>
                    <a:pt x="1" y="0"/>
                    <a:pt x="1" y="0"/>
                  </a:cubicBezTo>
                  <a:cubicBezTo>
                    <a:pt x="0" y="0"/>
                    <a:pt x="0" y="1"/>
                    <a:pt x="0"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07" name="Freeform 56"/>
            <p:cNvSpPr>
              <a:spLocks/>
            </p:cNvSpPr>
            <p:nvPr/>
          </p:nvSpPr>
          <p:spPr bwMode="auto">
            <a:xfrm>
              <a:off x="-793750" y="4549775"/>
              <a:ext cx="19050" cy="11112"/>
            </a:xfrm>
            <a:custGeom>
              <a:avLst/>
              <a:gdLst>
                <a:gd name="T0" fmla="*/ 0 w 5"/>
                <a:gd name="T1" fmla="*/ 1 h 3"/>
                <a:gd name="T2" fmla="*/ 5 w 5"/>
                <a:gd name="T3" fmla="*/ 3 h 3"/>
                <a:gd name="T4" fmla="*/ 5 w 5"/>
                <a:gd name="T5" fmla="*/ 2 h 3"/>
                <a:gd name="T6" fmla="*/ 0 w 5"/>
                <a:gd name="T7" fmla="*/ 0 h 3"/>
                <a:gd name="T8" fmla="*/ 0 w 5"/>
                <a:gd name="T9" fmla="*/ 1 h 3"/>
              </a:gdLst>
              <a:ahLst/>
              <a:cxnLst>
                <a:cxn ang="0">
                  <a:pos x="T0" y="T1"/>
                </a:cxn>
                <a:cxn ang="0">
                  <a:pos x="T2" y="T3"/>
                </a:cxn>
                <a:cxn ang="0">
                  <a:pos x="T4" y="T5"/>
                </a:cxn>
                <a:cxn ang="0">
                  <a:pos x="T6" y="T7"/>
                </a:cxn>
                <a:cxn ang="0">
                  <a:pos x="T8" y="T9"/>
                </a:cxn>
              </a:cxnLst>
              <a:rect l="0" t="0" r="r" b="b"/>
              <a:pathLst>
                <a:path w="5" h="3">
                  <a:moveTo>
                    <a:pt x="0" y="1"/>
                  </a:moveTo>
                  <a:cubicBezTo>
                    <a:pt x="2" y="2"/>
                    <a:pt x="3" y="2"/>
                    <a:pt x="5" y="3"/>
                  </a:cubicBezTo>
                  <a:cubicBezTo>
                    <a:pt x="5" y="3"/>
                    <a:pt x="5" y="3"/>
                    <a:pt x="5" y="2"/>
                  </a:cubicBezTo>
                  <a:cubicBezTo>
                    <a:pt x="3" y="2"/>
                    <a:pt x="1" y="1"/>
                    <a:pt x="0" y="0"/>
                  </a:cubicBezTo>
                  <a:cubicBezTo>
                    <a:pt x="0" y="0"/>
                    <a:pt x="0" y="1"/>
                    <a:pt x="0"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08" name="Freeform 57"/>
            <p:cNvSpPr>
              <a:spLocks/>
            </p:cNvSpPr>
            <p:nvPr/>
          </p:nvSpPr>
          <p:spPr bwMode="auto">
            <a:xfrm>
              <a:off x="-1754188" y="5405438"/>
              <a:ext cx="14288" cy="14287"/>
            </a:xfrm>
            <a:custGeom>
              <a:avLst/>
              <a:gdLst>
                <a:gd name="T0" fmla="*/ 3 w 4"/>
                <a:gd name="T1" fmla="*/ 0 h 4"/>
                <a:gd name="T2" fmla="*/ 3 w 4"/>
                <a:gd name="T3" fmla="*/ 0 h 4"/>
                <a:gd name="T4" fmla="*/ 0 w 4"/>
                <a:gd name="T5" fmla="*/ 1 h 4"/>
                <a:gd name="T6" fmla="*/ 0 w 4"/>
                <a:gd name="T7" fmla="*/ 2 h 4"/>
                <a:gd name="T8" fmla="*/ 1 w 4"/>
                <a:gd name="T9" fmla="*/ 4 h 4"/>
                <a:gd name="T10" fmla="*/ 3 w 4"/>
                <a:gd name="T11" fmla="*/ 3 h 4"/>
                <a:gd name="T12" fmla="*/ 3 w 4"/>
                <a:gd name="T13" fmla="*/ 3 h 4"/>
                <a:gd name="T14" fmla="*/ 3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0"/>
                  </a:moveTo>
                  <a:cubicBezTo>
                    <a:pt x="3" y="0"/>
                    <a:pt x="3" y="0"/>
                    <a:pt x="3" y="0"/>
                  </a:cubicBezTo>
                  <a:cubicBezTo>
                    <a:pt x="2" y="1"/>
                    <a:pt x="2" y="1"/>
                    <a:pt x="0" y="1"/>
                  </a:cubicBezTo>
                  <a:cubicBezTo>
                    <a:pt x="0" y="2"/>
                    <a:pt x="0" y="2"/>
                    <a:pt x="0" y="2"/>
                  </a:cubicBezTo>
                  <a:cubicBezTo>
                    <a:pt x="0" y="3"/>
                    <a:pt x="0" y="3"/>
                    <a:pt x="1" y="4"/>
                  </a:cubicBezTo>
                  <a:cubicBezTo>
                    <a:pt x="2" y="4"/>
                    <a:pt x="2" y="3"/>
                    <a:pt x="3" y="3"/>
                  </a:cubicBezTo>
                  <a:cubicBezTo>
                    <a:pt x="3" y="3"/>
                    <a:pt x="3" y="3"/>
                    <a:pt x="3" y="3"/>
                  </a:cubicBezTo>
                  <a:cubicBezTo>
                    <a:pt x="4" y="1"/>
                    <a:pt x="4" y="2"/>
                    <a:pt x="3"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09" name="Freeform 58"/>
            <p:cNvSpPr>
              <a:spLocks/>
            </p:cNvSpPr>
            <p:nvPr/>
          </p:nvSpPr>
          <p:spPr bwMode="auto">
            <a:xfrm>
              <a:off x="-1768475" y="5375275"/>
              <a:ext cx="11113" cy="14287"/>
            </a:xfrm>
            <a:custGeom>
              <a:avLst/>
              <a:gdLst>
                <a:gd name="T0" fmla="*/ 1 w 3"/>
                <a:gd name="T1" fmla="*/ 4 h 4"/>
                <a:gd name="T2" fmla="*/ 3 w 3"/>
                <a:gd name="T3" fmla="*/ 4 h 4"/>
                <a:gd name="T4" fmla="*/ 3 w 3"/>
                <a:gd name="T5" fmla="*/ 1 h 4"/>
                <a:gd name="T6" fmla="*/ 0 w 3"/>
                <a:gd name="T7" fmla="*/ 0 h 4"/>
                <a:gd name="T8" fmla="*/ 2 w 3"/>
                <a:gd name="T9" fmla="*/ 2 h 4"/>
                <a:gd name="T10" fmla="*/ 1 w 3"/>
                <a:gd name="T11" fmla="*/ 3 h 4"/>
                <a:gd name="T12" fmla="*/ 1 w 3"/>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1" y="4"/>
                  </a:moveTo>
                  <a:cubicBezTo>
                    <a:pt x="1" y="4"/>
                    <a:pt x="2" y="4"/>
                    <a:pt x="3" y="4"/>
                  </a:cubicBezTo>
                  <a:cubicBezTo>
                    <a:pt x="3" y="3"/>
                    <a:pt x="3" y="2"/>
                    <a:pt x="3" y="1"/>
                  </a:cubicBezTo>
                  <a:cubicBezTo>
                    <a:pt x="2" y="1"/>
                    <a:pt x="1" y="0"/>
                    <a:pt x="0" y="0"/>
                  </a:cubicBezTo>
                  <a:cubicBezTo>
                    <a:pt x="1" y="1"/>
                    <a:pt x="1" y="1"/>
                    <a:pt x="2" y="2"/>
                  </a:cubicBezTo>
                  <a:cubicBezTo>
                    <a:pt x="1" y="2"/>
                    <a:pt x="1" y="3"/>
                    <a:pt x="1" y="3"/>
                  </a:cubicBezTo>
                  <a:cubicBezTo>
                    <a:pt x="1" y="3"/>
                    <a:pt x="1" y="4"/>
                    <a:pt x="1" y="4"/>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10" name="Freeform 59"/>
            <p:cNvSpPr>
              <a:spLocks/>
            </p:cNvSpPr>
            <p:nvPr/>
          </p:nvSpPr>
          <p:spPr bwMode="auto">
            <a:xfrm>
              <a:off x="-1773238" y="5349875"/>
              <a:ext cx="7938" cy="6350"/>
            </a:xfrm>
            <a:custGeom>
              <a:avLst/>
              <a:gdLst>
                <a:gd name="T0" fmla="*/ 0 w 2"/>
                <a:gd name="T1" fmla="*/ 1 h 2"/>
                <a:gd name="T2" fmla="*/ 1 w 2"/>
                <a:gd name="T3" fmla="*/ 2 h 2"/>
                <a:gd name="T4" fmla="*/ 2 w 2"/>
                <a:gd name="T5" fmla="*/ 0 h 2"/>
                <a:gd name="T6" fmla="*/ 0 w 2"/>
                <a:gd name="T7" fmla="*/ 0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0" y="2"/>
                    <a:pt x="1" y="2"/>
                    <a:pt x="1" y="2"/>
                  </a:cubicBezTo>
                  <a:cubicBezTo>
                    <a:pt x="1" y="1"/>
                    <a:pt x="1" y="1"/>
                    <a:pt x="2" y="0"/>
                  </a:cubicBezTo>
                  <a:cubicBezTo>
                    <a:pt x="1" y="0"/>
                    <a:pt x="1" y="0"/>
                    <a:pt x="0" y="0"/>
                  </a:cubicBezTo>
                  <a:cubicBezTo>
                    <a:pt x="0" y="1"/>
                    <a:pt x="0" y="1"/>
                    <a:pt x="0"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11" name="Freeform 60"/>
            <p:cNvSpPr>
              <a:spLocks/>
            </p:cNvSpPr>
            <p:nvPr/>
          </p:nvSpPr>
          <p:spPr bwMode="auto">
            <a:xfrm>
              <a:off x="-1649413" y="5595938"/>
              <a:ext cx="7938" cy="7937"/>
            </a:xfrm>
            <a:custGeom>
              <a:avLst/>
              <a:gdLst>
                <a:gd name="T0" fmla="*/ 2 w 2"/>
                <a:gd name="T1" fmla="*/ 2 h 2"/>
                <a:gd name="T2" fmla="*/ 2 w 2"/>
                <a:gd name="T3" fmla="*/ 1 h 2"/>
                <a:gd name="T4" fmla="*/ 0 w 2"/>
                <a:gd name="T5" fmla="*/ 0 h 2"/>
                <a:gd name="T6" fmla="*/ 1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cubicBezTo>
                    <a:pt x="2" y="2"/>
                    <a:pt x="2" y="2"/>
                    <a:pt x="2" y="1"/>
                  </a:cubicBezTo>
                  <a:cubicBezTo>
                    <a:pt x="1" y="1"/>
                    <a:pt x="1" y="0"/>
                    <a:pt x="0" y="0"/>
                  </a:cubicBezTo>
                  <a:cubicBezTo>
                    <a:pt x="0" y="1"/>
                    <a:pt x="0" y="2"/>
                    <a:pt x="1" y="2"/>
                  </a:cubicBezTo>
                  <a:cubicBezTo>
                    <a:pt x="1" y="2"/>
                    <a:pt x="2" y="2"/>
                    <a:pt x="2" y="2"/>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12" name="Freeform 61"/>
            <p:cNvSpPr>
              <a:spLocks/>
            </p:cNvSpPr>
            <p:nvPr/>
          </p:nvSpPr>
          <p:spPr bwMode="auto">
            <a:xfrm>
              <a:off x="-314325" y="52022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13" name="Freeform 62"/>
            <p:cNvSpPr>
              <a:spLocks/>
            </p:cNvSpPr>
            <p:nvPr/>
          </p:nvSpPr>
          <p:spPr bwMode="auto">
            <a:xfrm>
              <a:off x="-487363" y="4808538"/>
              <a:ext cx="82550" cy="123825"/>
            </a:xfrm>
            <a:custGeom>
              <a:avLst/>
              <a:gdLst>
                <a:gd name="T0" fmla="*/ 20 w 22"/>
                <a:gd name="T1" fmla="*/ 32 h 33"/>
                <a:gd name="T2" fmla="*/ 20 w 22"/>
                <a:gd name="T3" fmla="*/ 30 h 33"/>
                <a:gd name="T4" fmla="*/ 20 w 22"/>
                <a:gd name="T5" fmla="*/ 31 h 33"/>
                <a:gd name="T6" fmla="*/ 20 w 22"/>
                <a:gd name="T7" fmla="*/ 31 h 33"/>
                <a:gd name="T8" fmla="*/ 22 w 22"/>
                <a:gd name="T9" fmla="*/ 33 h 33"/>
                <a:gd name="T10" fmla="*/ 21 w 22"/>
                <a:gd name="T11" fmla="*/ 32 h 33"/>
                <a:gd name="T12" fmla="*/ 21 w 22"/>
                <a:gd name="T13" fmla="*/ 33 h 33"/>
                <a:gd name="T14" fmla="*/ 21 w 22"/>
                <a:gd name="T15" fmla="*/ 33 h 33"/>
                <a:gd name="T16" fmla="*/ 4 w 22"/>
                <a:gd name="T17" fmla="*/ 3 h 33"/>
                <a:gd name="T18" fmla="*/ 4 w 22"/>
                <a:gd name="T19" fmla="*/ 3 h 33"/>
                <a:gd name="T20" fmla="*/ 4 w 22"/>
                <a:gd name="T21" fmla="*/ 2 h 33"/>
                <a:gd name="T22" fmla="*/ 0 w 22"/>
                <a:gd name="T23" fmla="*/ 0 h 33"/>
                <a:gd name="T24" fmla="*/ 1 w 22"/>
                <a:gd name="T25" fmla="*/ 1 h 33"/>
                <a:gd name="T26" fmla="*/ 0 w 22"/>
                <a:gd name="T27" fmla="*/ 0 h 33"/>
                <a:gd name="T28" fmla="*/ 1 w 22"/>
                <a:gd name="T29" fmla="*/ 3 h 33"/>
                <a:gd name="T30" fmla="*/ 1 w 22"/>
                <a:gd name="T31" fmla="*/ 3 h 33"/>
                <a:gd name="T32" fmla="*/ 1 w 22"/>
                <a:gd name="T33" fmla="*/ 3 h 33"/>
                <a:gd name="T34" fmla="*/ 3 w 22"/>
                <a:gd name="T35" fmla="*/ 6 h 33"/>
                <a:gd name="T36" fmla="*/ 4 w 22"/>
                <a:gd name="T37" fmla="*/ 9 h 33"/>
                <a:gd name="T38" fmla="*/ 4 w 22"/>
                <a:gd name="T39" fmla="*/ 9 h 33"/>
                <a:gd name="T40" fmla="*/ 5 w 22"/>
                <a:gd name="T41" fmla="*/ 9 h 33"/>
                <a:gd name="T42" fmla="*/ 5 w 22"/>
                <a:gd name="T43" fmla="*/ 11 h 33"/>
                <a:gd name="T44" fmla="*/ 12 w 22"/>
                <a:gd name="T45" fmla="*/ 16 h 33"/>
                <a:gd name="T46" fmla="*/ 13 w 22"/>
                <a:gd name="T47" fmla="*/ 18 h 33"/>
                <a:gd name="T48" fmla="*/ 18 w 22"/>
                <a:gd name="T49" fmla="*/ 27 h 33"/>
                <a:gd name="T50" fmla="*/ 18 w 22"/>
                <a:gd name="T51" fmla="*/ 28 h 33"/>
                <a:gd name="T52" fmla="*/ 19 w 22"/>
                <a:gd name="T53" fmla="*/ 29 h 33"/>
                <a:gd name="T54" fmla="*/ 18 w 22"/>
                <a:gd name="T55" fmla="*/ 28 h 33"/>
                <a:gd name="T56" fmla="*/ 18 w 22"/>
                <a:gd name="T57" fmla="*/ 28 h 33"/>
                <a:gd name="T58" fmla="*/ 18 w 22"/>
                <a:gd name="T59" fmla="*/ 29 h 33"/>
                <a:gd name="T60" fmla="*/ 19 w 22"/>
                <a:gd name="T61" fmla="*/ 31 h 33"/>
                <a:gd name="T62" fmla="*/ 20 w 22"/>
                <a:gd name="T63" fmla="*/ 31 h 33"/>
                <a:gd name="T64" fmla="*/ 19 w 22"/>
                <a:gd name="T65" fmla="*/ 30 h 33"/>
                <a:gd name="T66" fmla="*/ 19 w 22"/>
                <a:gd name="T67" fmla="*/ 30 h 33"/>
                <a:gd name="T68" fmla="*/ 20 w 22"/>
                <a:gd name="T69"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 h="33">
                  <a:moveTo>
                    <a:pt x="20" y="32"/>
                  </a:moveTo>
                  <a:cubicBezTo>
                    <a:pt x="21" y="33"/>
                    <a:pt x="20" y="31"/>
                    <a:pt x="20" y="30"/>
                  </a:cubicBezTo>
                  <a:cubicBezTo>
                    <a:pt x="20" y="30"/>
                    <a:pt x="20" y="31"/>
                    <a:pt x="20" y="31"/>
                  </a:cubicBezTo>
                  <a:cubicBezTo>
                    <a:pt x="20" y="31"/>
                    <a:pt x="20" y="31"/>
                    <a:pt x="20" y="31"/>
                  </a:cubicBezTo>
                  <a:cubicBezTo>
                    <a:pt x="21" y="32"/>
                    <a:pt x="21" y="33"/>
                    <a:pt x="22" y="33"/>
                  </a:cubicBezTo>
                  <a:cubicBezTo>
                    <a:pt x="21" y="33"/>
                    <a:pt x="21" y="33"/>
                    <a:pt x="21" y="32"/>
                  </a:cubicBezTo>
                  <a:cubicBezTo>
                    <a:pt x="21" y="32"/>
                    <a:pt x="21" y="32"/>
                    <a:pt x="21" y="33"/>
                  </a:cubicBezTo>
                  <a:cubicBezTo>
                    <a:pt x="21" y="33"/>
                    <a:pt x="21" y="33"/>
                    <a:pt x="21" y="33"/>
                  </a:cubicBezTo>
                  <a:cubicBezTo>
                    <a:pt x="16" y="22"/>
                    <a:pt x="11" y="12"/>
                    <a:pt x="4" y="3"/>
                  </a:cubicBezTo>
                  <a:cubicBezTo>
                    <a:pt x="4" y="2"/>
                    <a:pt x="4" y="2"/>
                    <a:pt x="4" y="3"/>
                  </a:cubicBezTo>
                  <a:cubicBezTo>
                    <a:pt x="4" y="3"/>
                    <a:pt x="4" y="2"/>
                    <a:pt x="4" y="2"/>
                  </a:cubicBezTo>
                  <a:cubicBezTo>
                    <a:pt x="2" y="0"/>
                    <a:pt x="1" y="1"/>
                    <a:pt x="0" y="0"/>
                  </a:cubicBezTo>
                  <a:cubicBezTo>
                    <a:pt x="0" y="0"/>
                    <a:pt x="0" y="0"/>
                    <a:pt x="1" y="1"/>
                  </a:cubicBezTo>
                  <a:cubicBezTo>
                    <a:pt x="0" y="1"/>
                    <a:pt x="0" y="1"/>
                    <a:pt x="0" y="0"/>
                  </a:cubicBezTo>
                  <a:cubicBezTo>
                    <a:pt x="1" y="2"/>
                    <a:pt x="1" y="2"/>
                    <a:pt x="1" y="3"/>
                  </a:cubicBezTo>
                  <a:cubicBezTo>
                    <a:pt x="1" y="3"/>
                    <a:pt x="1" y="3"/>
                    <a:pt x="1" y="3"/>
                  </a:cubicBezTo>
                  <a:cubicBezTo>
                    <a:pt x="1" y="3"/>
                    <a:pt x="1" y="3"/>
                    <a:pt x="1" y="3"/>
                  </a:cubicBezTo>
                  <a:cubicBezTo>
                    <a:pt x="2" y="4"/>
                    <a:pt x="2" y="6"/>
                    <a:pt x="3" y="6"/>
                  </a:cubicBezTo>
                  <a:cubicBezTo>
                    <a:pt x="4" y="7"/>
                    <a:pt x="4" y="8"/>
                    <a:pt x="4" y="9"/>
                  </a:cubicBezTo>
                  <a:cubicBezTo>
                    <a:pt x="4" y="9"/>
                    <a:pt x="4" y="9"/>
                    <a:pt x="4" y="9"/>
                  </a:cubicBezTo>
                  <a:cubicBezTo>
                    <a:pt x="5" y="9"/>
                    <a:pt x="5" y="9"/>
                    <a:pt x="5" y="9"/>
                  </a:cubicBezTo>
                  <a:cubicBezTo>
                    <a:pt x="5" y="10"/>
                    <a:pt x="5" y="10"/>
                    <a:pt x="5" y="11"/>
                  </a:cubicBezTo>
                  <a:cubicBezTo>
                    <a:pt x="9" y="16"/>
                    <a:pt x="13" y="19"/>
                    <a:pt x="12" y="16"/>
                  </a:cubicBezTo>
                  <a:cubicBezTo>
                    <a:pt x="12" y="17"/>
                    <a:pt x="12" y="17"/>
                    <a:pt x="13" y="18"/>
                  </a:cubicBezTo>
                  <a:cubicBezTo>
                    <a:pt x="14" y="20"/>
                    <a:pt x="17" y="26"/>
                    <a:pt x="18" y="27"/>
                  </a:cubicBezTo>
                  <a:cubicBezTo>
                    <a:pt x="18" y="27"/>
                    <a:pt x="18" y="27"/>
                    <a:pt x="18" y="28"/>
                  </a:cubicBezTo>
                  <a:cubicBezTo>
                    <a:pt x="19" y="28"/>
                    <a:pt x="18" y="28"/>
                    <a:pt x="19" y="29"/>
                  </a:cubicBezTo>
                  <a:cubicBezTo>
                    <a:pt x="18" y="28"/>
                    <a:pt x="18" y="28"/>
                    <a:pt x="18" y="28"/>
                  </a:cubicBezTo>
                  <a:cubicBezTo>
                    <a:pt x="18" y="28"/>
                    <a:pt x="18" y="28"/>
                    <a:pt x="18" y="28"/>
                  </a:cubicBezTo>
                  <a:cubicBezTo>
                    <a:pt x="18" y="28"/>
                    <a:pt x="18" y="29"/>
                    <a:pt x="18" y="29"/>
                  </a:cubicBezTo>
                  <a:cubicBezTo>
                    <a:pt x="19" y="30"/>
                    <a:pt x="19" y="30"/>
                    <a:pt x="19" y="31"/>
                  </a:cubicBezTo>
                  <a:cubicBezTo>
                    <a:pt x="20" y="31"/>
                    <a:pt x="20" y="31"/>
                    <a:pt x="20" y="31"/>
                  </a:cubicBezTo>
                  <a:cubicBezTo>
                    <a:pt x="19" y="31"/>
                    <a:pt x="19" y="31"/>
                    <a:pt x="19" y="30"/>
                  </a:cubicBezTo>
                  <a:cubicBezTo>
                    <a:pt x="19" y="30"/>
                    <a:pt x="19" y="30"/>
                    <a:pt x="19" y="30"/>
                  </a:cubicBezTo>
                  <a:cubicBezTo>
                    <a:pt x="20" y="32"/>
                    <a:pt x="20" y="32"/>
                    <a:pt x="20" y="32"/>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14" name="Rectangle 63"/>
            <p:cNvSpPr>
              <a:spLocks noChangeArrowheads="1"/>
            </p:cNvSpPr>
            <p:nvPr/>
          </p:nvSpPr>
          <p:spPr bwMode="auto">
            <a:xfrm>
              <a:off x="-314325" y="5195888"/>
              <a:ext cx="1588" cy="3175"/>
            </a:xfrm>
            <a:prstGeom prst="rect">
              <a:avLst/>
            </a:pr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15" name="Freeform 64"/>
            <p:cNvSpPr>
              <a:spLocks/>
            </p:cNvSpPr>
            <p:nvPr/>
          </p:nvSpPr>
          <p:spPr bwMode="auto">
            <a:xfrm>
              <a:off x="-644525" y="4884738"/>
              <a:ext cx="349250" cy="1079500"/>
            </a:xfrm>
            <a:custGeom>
              <a:avLst/>
              <a:gdLst>
                <a:gd name="T0" fmla="*/ 66 w 93"/>
                <a:gd name="T1" fmla="*/ 260 h 288"/>
                <a:gd name="T2" fmla="*/ 52 w 93"/>
                <a:gd name="T3" fmla="*/ 287 h 288"/>
                <a:gd name="T4" fmla="*/ 91 w 93"/>
                <a:gd name="T5" fmla="*/ 100 h 288"/>
                <a:gd name="T6" fmla="*/ 90 w 93"/>
                <a:gd name="T7" fmla="*/ 98 h 288"/>
                <a:gd name="T8" fmla="*/ 87 w 93"/>
                <a:gd name="T9" fmla="*/ 100 h 288"/>
                <a:gd name="T10" fmla="*/ 80 w 93"/>
                <a:gd name="T11" fmla="*/ 88 h 288"/>
                <a:gd name="T12" fmla="*/ 80 w 93"/>
                <a:gd name="T13" fmla="*/ 82 h 288"/>
                <a:gd name="T14" fmla="*/ 79 w 93"/>
                <a:gd name="T15" fmla="*/ 75 h 288"/>
                <a:gd name="T16" fmla="*/ 75 w 93"/>
                <a:gd name="T17" fmla="*/ 74 h 288"/>
                <a:gd name="T18" fmla="*/ 68 w 93"/>
                <a:gd name="T19" fmla="*/ 71 h 288"/>
                <a:gd name="T20" fmla="*/ 44 w 93"/>
                <a:gd name="T21" fmla="*/ 74 h 288"/>
                <a:gd name="T22" fmla="*/ 56 w 93"/>
                <a:gd name="T23" fmla="*/ 62 h 288"/>
                <a:gd name="T24" fmla="*/ 60 w 93"/>
                <a:gd name="T25" fmla="*/ 45 h 288"/>
                <a:gd name="T26" fmla="*/ 70 w 93"/>
                <a:gd name="T27" fmla="*/ 45 h 288"/>
                <a:gd name="T28" fmla="*/ 83 w 93"/>
                <a:gd name="T29" fmla="*/ 70 h 288"/>
                <a:gd name="T30" fmla="*/ 80 w 93"/>
                <a:gd name="T31" fmla="*/ 73 h 288"/>
                <a:gd name="T32" fmla="*/ 84 w 93"/>
                <a:gd name="T33" fmla="*/ 75 h 288"/>
                <a:gd name="T34" fmla="*/ 83 w 93"/>
                <a:gd name="T35" fmla="*/ 69 h 288"/>
                <a:gd name="T36" fmla="*/ 84 w 93"/>
                <a:gd name="T37" fmla="*/ 70 h 288"/>
                <a:gd name="T38" fmla="*/ 81 w 93"/>
                <a:gd name="T39" fmla="*/ 61 h 288"/>
                <a:gd name="T40" fmla="*/ 75 w 93"/>
                <a:gd name="T41" fmla="*/ 49 h 288"/>
                <a:gd name="T42" fmla="*/ 74 w 93"/>
                <a:gd name="T43" fmla="*/ 44 h 288"/>
                <a:gd name="T44" fmla="*/ 77 w 93"/>
                <a:gd name="T45" fmla="*/ 48 h 288"/>
                <a:gd name="T46" fmla="*/ 83 w 93"/>
                <a:gd name="T47" fmla="*/ 64 h 288"/>
                <a:gd name="T48" fmla="*/ 85 w 93"/>
                <a:gd name="T49" fmla="*/ 72 h 288"/>
                <a:gd name="T50" fmla="*/ 86 w 93"/>
                <a:gd name="T51" fmla="*/ 78 h 288"/>
                <a:gd name="T52" fmla="*/ 88 w 93"/>
                <a:gd name="T53" fmla="*/ 83 h 288"/>
                <a:gd name="T54" fmla="*/ 88 w 93"/>
                <a:gd name="T55" fmla="*/ 85 h 288"/>
                <a:gd name="T56" fmla="*/ 66 w 93"/>
                <a:gd name="T57" fmla="*/ 19 h 288"/>
                <a:gd name="T58" fmla="*/ 64 w 93"/>
                <a:gd name="T59" fmla="*/ 16 h 288"/>
                <a:gd name="T60" fmla="*/ 62 w 93"/>
                <a:gd name="T61" fmla="*/ 13 h 288"/>
                <a:gd name="T62" fmla="*/ 59 w 93"/>
                <a:gd name="T63" fmla="*/ 8 h 288"/>
                <a:gd name="T64" fmla="*/ 61 w 93"/>
                <a:gd name="T65" fmla="*/ 11 h 288"/>
                <a:gd name="T66" fmla="*/ 61 w 93"/>
                <a:gd name="T67" fmla="*/ 10 h 288"/>
                <a:gd name="T68" fmla="*/ 59 w 93"/>
                <a:gd name="T69" fmla="*/ 7 h 288"/>
                <a:gd name="T70" fmla="*/ 59 w 93"/>
                <a:gd name="T71" fmla="*/ 6 h 288"/>
                <a:gd name="T72" fmla="*/ 57 w 93"/>
                <a:gd name="T73" fmla="*/ 4 h 288"/>
                <a:gd name="T74" fmla="*/ 56 w 93"/>
                <a:gd name="T75" fmla="*/ 4 h 288"/>
                <a:gd name="T76" fmla="*/ 59 w 93"/>
                <a:gd name="T77" fmla="*/ 11 h 288"/>
                <a:gd name="T78" fmla="*/ 55 w 93"/>
                <a:gd name="T79" fmla="*/ 12 h 288"/>
                <a:gd name="T80" fmla="*/ 54 w 93"/>
                <a:gd name="T81" fmla="*/ 9 h 288"/>
                <a:gd name="T82" fmla="*/ 50 w 93"/>
                <a:gd name="T83" fmla="*/ 16 h 288"/>
                <a:gd name="T84" fmla="*/ 42 w 93"/>
                <a:gd name="T85" fmla="*/ 14 h 288"/>
                <a:gd name="T86" fmla="*/ 36 w 93"/>
                <a:gd name="T87" fmla="*/ 16 h 288"/>
                <a:gd name="T88" fmla="*/ 47 w 93"/>
                <a:gd name="T89" fmla="*/ 28 h 288"/>
                <a:gd name="T90" fmla="*/ 31 w 93"/>
                <a:gd name="T91" fmla="*/ 34 h 288"/>
                <a:gd name="T92" fmla="*/ 27 w 93"/>
                <a:gd name="T93" fmla="*/ 55 h 288"/>
                <a:gd name="T94" fmla="*/ 30 w 93"/>
                <a:gd name="T95" fmla="*/ 57 h 288"/>
                <a:gd name="T96" fmla="*/ 41 w 93"/>
                <a:gd name="T97" fmla="*/ 70 h 288"/>
                <a:gd name="T98" fmla="*/ 23 w 93"/>
                <a:gd name="T99" fmla="*/ 106 h 288"/>
                <a:gd name="T100" fmla="*/ 5 w 93"/>
                <a:gd name="T101" fmla="*/ 151 h 288"/>
                <a:gd name="T102" fmla="*/ 13 w 93"/>
                <a:gd name="T103" fmla="*/ 198 h 288"/>
                <a:gd name="T104" fmla="*/ 22 w 93"/>
                <a:gd name="T105" fmla="*/ 212 h 288"/>
                <a:gd name="T106" fmla="*/ 51 w 93"/>
                <a:gd name="T107" fmla="*/ 217 h 288"/>
                <a:gd name="T108" fmla="*/ 73 w 93"/>
                <a:gd name="T109" fmla="*/ 211 h 288"/>
                <a:gd name="T110" fmla="*/ 70 w 93"/>
                <a:gd name="T111" fmla="*/ 23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288">
                  <a:moveTo>
                    <a:pt x="68" y="254"/>
                  </a:moveTo>
                  <a:cubicBezTo>
                    <a:pt x="67" y="256"/>
                    <a:pt x="67" y="257"/>
                    <a:pt x="66" y="259"/>
                  </a:cubicBezTo>
                  <a:cubicBezTo>
                    <a:pt x="66" y="259"/>
                    <a:pt x="66" y="260"/>
                    <a:pt x="66" y="260"/>
                  </a:cubicBezTo>
                  <a:cubicBezTo>
                    <a:pt x="64" y="264"/>
                    <a:pt x="62" y="268"/>
                    <a:pt x="61" y="270"/>
                  </a:cubicBezTo>
                  <a:cubicBezTo>
                    <a:pt x="58" y="275"/>
                    <a:pt x="55" y="282"/>
                    <a:pt x="53" y="285"/>
                  </a:cubicBezTo>
                  <a:cubicBezTo>
                    <a:pt x="52" y="287"/>
                    <a:pt x="52" y="287"/>
                    <a:pt x="52" y="287"/>
                  </a:cubicBezTo>
                  <a:cubicBezTo>
                    <a:pt x="52" y="288"/>
                    <a:pt x="52" y="288"/>
                    <a:pt x="52" y="288"/>
                  </a:cubicBezTo>
                  <a:cubicBezTo>
                    <a:pt x="78" y="244"/>
                    <a:pt x="93" y="194"/>
                    <a:pt x="93" y="139"/>
                  </a:cubicBezTo>
                  <a:cubicBezTo>
                    <a:pt x="93" y="126"/>
                    <a:pt x="92" y="113"/>
                    <a:pt x="91" y="100"/>
                  </a:cubicBezTo>
                  <a:cubicBezTo>
                    <a:pt x="91" y="100"/>
                    <a:pt x="91" y="100"/>
                    <a:pt x="91" y="100"/>
                  </a:cubicBezTo>
                  <a:cubicBezTo>
                    <a:pt x="90" y="100"/>
                    <a:pt x="90" y="100"/>
                    <a:pt x="90" y="99"/>
                  </a:cubicBezTo>
                  <a:cubicBezTo>
                    <a:pt x="90" y="97"/>
                    <a:pt x="90" y="97"/>
                    <a:pt x="90" y="98"/>
                  </a:cubicBezTo>
                  <a:cubicBezTo>
                    <a:pt x="90" y="100"/>
                    <a:pt x="90" y="101"/>
                    <a:pt x="90" y="103"/>
                  </a:cubicBezTo>
                  <a:cubicBezTo>
                    <a:pt x="90" y="104"/>
                    <a:pt x="90" y="105"/>
                    <a:pt x="90" y="106"/>
                  </a:cubicBezTo>
                  <a:cubicBezTo>
                    <a:pt x="89" y="103"/>
                    <a:pt x="89" y="103"/>
                    <a:pt x="87" y="100"/>
                  </a:cubicBezTo>
                  <a:cubicBezTo>
                    <a:pt x="86" y="98"/>
                    <a:pt x="86" y="95"/>
                    <a:pt x="85" y="93"/>
                  </a:cubicBezTo>
                  <a:cubicBezTo>
                    <a:pt x="83" y="91"/>
                    <a:pt x="81" y="94"/>
                    <a:pt x="80" y="88"/>
                  </a:cubicBezTo>
                  <a:cubicBezTo>
                    <a:pt x="80" y="88"/>
                    <a:pt x="80" y="88"/>
                    <a:pt x="80" y="88"/>
                  </a:cubicBezTo>
                  <a:cubicBezTo>
                    <a:pt x="80" y="88"/>
                    <a:pt x="80" y="88"/>
                    <a:pt x="80" y="89"/>
                  </a:cubicBezTo>
                  <a:cubicBezTo>
                    <a:pt x="79" y="88"/>
                    <a:pt x="79" y="88"/>
                    <a:pt x="79" y="87"/>
                  </a:cubicBezTo>
                  <a:cubicBezTo>
                    <a:pt x="79" y="85"/>
                    <a:pt x="80" y="84"/>
                    <a:pt x="80" y="82"/>
                  </a:cubicBezTo>
                  <a:cubicBezTo>
                    <a:pt x="79" y="80"/>
                    <a:pt x="79" y="80"/>
                    <a:pt x="78" y="78"/>
                  </a:cubicBezTo>
                  <a:cubicBezTo>
                    <a:pt x="79" y="77"/>
                    <a:pt x="79" y="77"/>
                    <a:pt x="79" y="76"/>
                  </a:cubicBezTo>
                  <a:cubicBezTo>
                    <a:pt x="79" y="76"/>
                    <a:pt x="79" y="75"/>
                    <a:pt x="79" y="75"/>
                  </a:cubicBezTo>
                  <a:cubicBezTo>
                    <a:pt x="78" y="75"/>
                    <a:pt x="78" y="75"/>
                    <a:pt x="78" y="75"/>
                  </a:cubicBezTo>
                  <a:cubicBezTo>
                    <a:pt x="78" y="75"/>
                    <a:pt x="77" y="74"/>
                    <a:pt x="77" y="73"/>
                  </a:cubicBezTo>
                  <a:cubicBezTo>
                    <a:pt x="76" y="73"/>
                    <a:pt x="76" y="73"/>
                    <a:pt x="75" y="74"/>
                  </a:cubicBezTo>
                  <a:cubicBezTo>
                    <a:pt x="74" y="74"/>
                    <a:pt x="72" y="71"/>
                    <a:pt x="71" y="72"/>
                  </a:cubicBezTo>
                  <a:cubicBezTo>
                    <a:pt x="70" y="72"/>
                    <a:pt x="70" y="72"/>
                    <a:pt x="69" y="73"/>
                  </a:cubicBezTo>
                  <a:cubicBezTo>
                    <a:pt x="69" y="72"/>
                    <a:pt x="68" y="72"/>
                    <a:pt x="68" y="71"/>
                  </a:cubicBezTo>
                  <a:cubicBezTo>
                    <a:pt x="66" y="71"/>
                    <a:pt x="63" y="71"/>
                    <a:pt x="60" y="71"/>
                  </a:cubicBezTo>
                  <a:cubicBezTo>
                    <a:pt x="58" y="71"/>
                    <a:pt x="55" y="75"/>
                    <a:pt x="53" y="76"/>
                  </a:cubicBezTo>
                  <a:cubicBezTo>
                    <a:pt x="51" y="76"/>
                    <a:pt x="47" y="74"/>
                    <a:pt x="44" y="74"/>
                  </a:cubicBezTo>
                  <a:cubicBezTo>
                    <a:pt x="44" y="73"/>
                    <a:pt x="43" y="72"/>
                    <a:pt x="42" y="70"/>
                  </a:cubicBezTo>
                  <a:cubicBezTo>
                    <a:pt x="44" y="67"/>
                    <a:pt x="48" y="68"/>
                    <a:pt x="52" y="69"/>
                  </a:cubicBezTo>
                  <a:cubicBezTo>
                    <a:pt x="53" y="67"/>
                    <a:pt x="55" y="62"/>
                    <a:pt x="56" y="62"/>
                  </a:cubicBezTo>
                  <a:cubicBezTo>
                    <a:pt x="56" y="60"/>
                    <a:pt x="56" y="60"/>
                    <a:pt x="55" y="60"/>
                  </a:cubicBezTo>
                  <a:cubicBezTo>
                    <a:pt x="54" y="53"/>
                    <a:pt x="59" y="51"/>
                    <a:pt x="61" y="50"/>
                  </a:cubicBezTo>
                  <a:cubicBezTo>
                    <a:pt x="61" y="48"/>
                    <a:pt x="61" y="48"/>
                    <a:pt x="60" y="45"/>
                  </a:cubicBezTo>
                  <a:cubicBezTo>
                    <a:pt x="60" y="45"/>
                    <a:pt x="60" y="45"/>
                    <a:pt x="60" y="45"/>
                  </a:cubicBezTo>
                  <a:cubicBezTo>
                    <a:pt x="63" y="44"/>
                    <a:pt x="64" y="47"/>
                    <a:pt x="66" y="48"/>
                  </a:cubicBezTo>
                  <a:cubicBezTo>
                    <a:pt x="67" y="47"/>
                    <a:pt x="68" y="46"/>
                    <a:pt x="70" y="45"/>
                  </a:cubicBezTo>
                  <a:cubicBezTo>
                    <a:pt x="70" y="45"/>
                    <a:pt x="71" y="47"/>
                    <a:pt x="72" y="48"/>
                  </a:cubicBezTo>
                  <a:cubicBezTo>
                    <a:pt x="73" y="49"/>
                    <a:pt x="74" y="52"/>
                    <a:pt x="75" y="54"/>
                  </a:cubicBezTo>
                  <a:cubicBezTo>
                    <a:pt x="78" y="60"/>
                    <a:pt x="81" y="64"/>
                    <a:pt x="83" y="70"/>
                  </a:cubicBezTo>
                  <a:cubicBezTo>
                    <a:pt x="83" y="72"/>
                    <a:pt x="83" y="72"/>
                    <a:pt x="83" y="73"/>
                  </a:cubicBezTo>
                  <a:cubicBezTo>
                    <a:pt x="82" y="73"/>
                    <a:pt x="81" y="72"/>
                    <a:pt x="80" y="71"/>
                  </a:cubicBezTo>
                  <a:cubicBezTo>
                    <a:pt x="80" y="72"/>
                    <a:pt x="80" y="73"/>
                    <a:pt x="80" y="73"/>
                  </a:cubicBezTo>
                  <a:cubicBezTo>
                    <a:pt x="81" y="75"/>
                    <a:pt x="83" y="79"/>
                    <a:pt x="84" y="79"/>
                  </a:cubicBezTo>
                  <a:cubicBezTo>
                    <a:pt x="84" y="77"/>
                    <a:pt x="83" y="76"/>
                    <a:pt x="83" y="74"/>
                  </a:cubicBezTo>
                  <a:cubicBezTo>
                    <a:pt x="83" y="75"/>
                    <a:pt x="84" y="75"/>
                    <a:pt x="84" y="75"/>
                  </a:cubicBezTo>
                  <a:cubicBezTo>
                    <a:pt x="84" y="74"/>
                    <a:pt x="84" y="72"/>
                    <a:pt x="84" y="72"/>
                  </a:cubicBezTo>
                  <a:cubicBezTo>
                    <a:pt x="84" y="72"/>
                    <a:pt x="84" y="71"/>
                    <a:pt x="83" y="70"/>
                  </a:cubicBezTo>
                  <a:cubicBezTo>
                    <a:pt x="83" y="69"/>
                    <a:pt x="83" y="69"/>
                    <a:pt x="83" y="69"/>
                  </a:cubicBezTo>
                  <a:cubicBezTo>
                    <a:pt x="83" y="68"/>
                    <a:pt x="83" y="68"/>
                    <a:pt x="82" y="68"/>
                  </a:cubicBezTo>
                  <a:cubicBezTo>
                    <a:pt x="82" y="67"/>
                    <a:pt x="82" y="67"/>
                    <a:pt x="82" y="66"/>
                  </a:cubicBezTo>
                  <a:cubicBezTo>
                    <a:pt x="83" y="67"/>
                    <a:pt x="83" y="69"/>
                    <a:pt x="84" y="70"/>
                  </a:cubicBezTo>
                  <a:cubicBezTo>
                    <a:pt x="84" y="70"/>
                    <a:pt x="84" y="70"/>
                    <a:pt x="84" y="70"/>
                  </a:cubicBezTo>
                  <a:cubicBezTo>
                    <a:pt x="83" y="66"/>
                    <a:pt x="82" y="63"/>
                    <a:pt x="81" y="62"/>
                  </a:cubicBezTo>
                  <a:cubicBezTo>
                    <a:pt x="81" y="61"/>
                    <a:pt x="81" y="61"/>
                    <a:pt x="81" y="61"/>
                  </a:cubicBezTo>
                  <a:cubicBezTo>
                    <a:pt x="81" y="60"/>
                    <a:pt x="81" y="60"/>
                    <a:pt x="81" y="60"/>
                  </a:cubicBezTo>
                  <a:cubicBezTo>
                    <a:pt x="80" y="60"/>
                    <a:pt x="80" y="59"/>
                    <a:pt x="79" y="58"/>
                  </a:cubicBezTo>
                  <a:cubicBezTo>
                    <a:pt x="78" y="56"/>
                    <a:pt x="77" y="52"/>
                    <a:pt x="75" y="49"/>
                  </a:cubicBezTo>
                  <a:cubicBezTo>
                    <a:pt x="74" y="48"/>
                    <a:pt x="74" y="46"/>
                    <a:pt x="73" y="45"/>
                  </a:cubicBezTo>
                  <a:cubicBezTo>
                    <a:pt x="74" y="45"/>
                    <a:pt x="74" y="45"/>
                    <a:pt x="73" y="44"/>
                  </a:cubicBezTo>
                  <a:cubicBezTo>
                    <a:pt x="74" y="44"/>
                    <a:pt x="74" y="44"/>
                    <a:pt x="74" y="44"/>
                  </a:cubicBezTo>
                  <a:cubicBezTo>
                    <a:pt x="74" y="44"/>
                    <a:pt x="74" y="44"/>
                    <a:pt x="75" y="44"/>
                  </a:cubicBezTo>
                  <a:cubicBezTo>
                    <a:pt x="75" y="45"/>
                    <a:pt x="75" y="46"/>
                    <a:pt x="75" y="47"/>
                  </a:cubicBezTo>
                  <a:cubicBezTo>
                    <a:pt x="76" y="48"/>
                    <a:pt x="76" y="48"/>
                    <a:pt x="77" y="48"/>
                  </a:cubicBezTo>
                  <a:cubicBezTo>
                    <a:pt x="78" y="53"/>
                    <a:pt x="79" y="55"/>
                    <a:pt x="80" y="57"/>
                  </a:cubicBezTo>
                  <a:cubicBezTo>
                    <a:pt x="80" y="57"/>
                    <a:pt x="80" y="57"/>
                    <a:pt x="80" y="57"/>
                  </a:cubicBezTo>
                  <a:cubicBezTo>
                    <a:pt x="80" y="57"/>
                    <a:pt x="83" y="63"/>
                    <a:pt x="83" y="64"/>
                  </a:cubicBezTo>
                  <a:cubicBezTo>
                    <a:pt x="83" y="66"/>
                    <a:pt x="84" y="67"/>
                    <a:pt x="84" y="69"/>
                  </a:cubicBezTo>
                  <a:cubicBezTo>
                    <a:pt x="84" y="70"/>
                    <a:pt x="84" y="71"/>
                    <a:pt x="85" y="71"/>
                  </a:cubicBezTo>
                  <a:cubicBezTo>
                    <a:pt x="85" y="71"/>
                    <a:pt x="85" y="72"/>
                    <a:pt x="85" y="72"/>
                  </a:cubicBezTo>
                  <a:cubicBezTo>
                    <a:pt x="85" y="72"/>
                    <a:pt x="85" y="72"/>
                    <a:pt x="85" y="73"/>
                  </a:cubicBezTo>
                  <a:cubicBezTo>
                    <a:pt x="85" y="72"/>
                    <a:pt x="85" y="72"/>
                    <a:pt x="85" y="72"/>
                  </a:cubicBezTo>
                  <a:cubicBezTo>
                    <a:pt x="85" y="74"/>
                    <a:pt x="86" y="76"/>
                    <a:pt x="86" y="78"/>
                  </a:cubicBezTo>
                  <a:cubicBezTo>
                    <a:pt x="86" y="78"/>
                    <a:pt x="87" y="78"/>
                    <a:pt x="87" y="79"/>
                  </a:cubicBezTo>
                  <a:cubicBezTo>
                    <a:pt x="87" y="81"/>
                    <a:pt x="87" y="81"/>
                    <a:pt x="87" y="83"/>
                  </a:cubicBezTo>
                  <a:cubicBezTo>
                    <a:pt x="87" y="83"/>
                    <a:pt x="88" y="83"/>
                    <a:pt x="88" y="83"/>
                  </a:cubicBezTo>
                  <a:cubicBezTo>
                    <a:pt x="88" y="83"/>
                    <a:pt x="88" y="83"/>
                    <a:pt x="88" y="83"/>
                  </a:cubicBezTo>
                  <a:cubicBezTo>
                    <a:pt x="88" y="83"/>
                    <a:pt x="88" y="83"/>
                    <a:pt x="88" y="83"/>
                  </a:cubicBezTo>
                  <a:cubicBezTo>
                    <a:pt x="88" y="84"/>
                    <a:pt x="88" y="85"/>
                    <a:pt x="88" y="85"/>
                  </a:cubicBezTo>
                  <a:cubicBezTo>
                    <a:pt x="88" y="85"/>
                    <a:pt x="88" y="85"/>
                    <a:pt x="88" y="85"/>
                  </a:cubicBezTo>
                  <a:cubicBezTo>
                    <a:pt x="84" y="62"/>
                    <a:pt x="76" y="40"/>
                    <a:pt x="66" y="19"/>
                  </a:cubicBezTo>
                  <a:cubicBezTo>
                    <a:pt x="66" y="19"/>
                    <a:pt x="66" y="19"/>
                    <a:pt x="66" y="19"/>
                  </a:cubicBezTo>
                  <a:cubicBezTo>
                    <a:pt x="66" y="18"/>
                    <a:pt x="66" y="18"/>
                    <a:pt x="66" y="18"/>
                  </a:cubicBezTo>
                  <a:cubicBezTo>
                    <a:pt x="65" y="17"/>
                    <a:pt x="65" y="16"/>
                    <a:pt x="64" y="16"/>
                  </a:cubicBezTo>
                  <a:cubicBezTo>
                    <a:pt x="64" y="16"/>
                    <a:pt x="64" y="16"/>
                    <a:pt x="64" y="16"/>
                  </a:cubicBezTo>
                  <a:cubicBezTo>
                    <a:pt x="64" y="16"/>
                    <a:pt x="64" y="16"/>
                    <a:pt x="64" y="16"/>
                  </a:cubicBezTo>
                  <a:cubicBezTo>
                    <a:pt x="64" y="15"/>
                    <a:pt x="64" y="15"/>
                    <a:pt x="64" y="15"/>
                  </a:cubicBezTo>
                  <a:cubicBezTo>
                    <a:pt x="63" y="14"/>
                    <a:pt x="63" y="14"/>
                    <a:pt x="62" y="13"/>
                  </a:cubicBezTo>
                  <a:cubicBezTo>
                    <a:pt x="62" y="13"/>
                    <a:pt x="62" y="13"/>
                    <a:pt x="62" y="13"/>
                  </a:cubicBezTo>
                  <a:cubicBezTo>
                    <a:pt x="62" y="13"/>
                    <a:pt x="62" y="12"/>
                    <a:pt x="62" y="12"/>
                  </a:cubicBezTo>
                  <a:cubicBezTo>
                    <a:pt x="60" y="10"/>
                    <a:pt x="60" y="9"/>
                    <a:pt x="59" y="8"/>
                  </a:cubicBezTo>
                  <a:cubicBezTo>
                    <a:pt x="58" y="7"/>
                    <a:pt x="58" y="7"/>
                    <a:pt x="58" y="7"/>
                  </a:cubicBezTo>
                  <a:cubicBezTo>
                    <a:pt x="59" y="7"/>
                    <a:pt x="59" y="7"/>
                    <a:pt x="59" y="7"/>
                  </a:cubicBezTo>
                  <a:cubicBezTo>
                    <a:pt x="59" y="9"/>
                    <a:pt x="60" y="10"/>
                    <a:pt x="61" y="11"/>
                  </a:cubicBezTo>
                  <a:cubicBezTo>
                    <a:pt x="61" y="11"/>
                    <a:pt x="61" y="11"/>
                    <a:pt x="61" y="11"/>
                  </a:cubicBezTo>
                  <a:cubicBezTo>
                    <a:pt x="61" y="11"/>
                    <a:pt x="61" y="10"/>
                    <a:pt x="61" y="10"/>
                  </a:cubicBezTo>
                  <a:cubicBezTo>
                    <a:pt x="61" y="10"/>
                    <a:pt x="61" y="10"/>
                    <a:pt x="61" y="10"/>
                  </a:cubicBezTo>
                  <a:cubicBezTo>
                    <a:pt x="61" y="10"/>
                    <a:pt x="61" y="10"/>
                    <a:pt x="61" y="10"/>
                  </a:cubicBezTo>
                  <a:cubicBezTo>
                    <a:pt x="61" y="10"/>
                    <a:pt x="61" y="10"/>
                    <a:pt x="60" y="10"/>
                  </a:cubicBezTo>
                  <a:cubicBezTo>
                    <a:pt x="60" y="8"/>
                    <a:pt x="60" y="8"/>
                    <a:pt x="59" y="7"/>
                  </a:cubicBezTo>
                  <a:cubicBezTo>
                    <a:pt x="59" y="7"/>
                    <a:pt x="59" y="7"/>
                    <a:pt x="58" y="7"/>
                  </a:cubicBezTo>
                  <a:cubicBezTo>
                    <a:pt x="58" y="7"/>
                    <a:pt x="58" y="7"/>
                    <a:pt x="58" y="7"/>
                  </a:cubicBezTo>
                  <a:cubicBezTo>
                    <a:pt x="58" y="6"/>
                    <a:pt x="58" y="6"/>
                    <a:pt x="59" y="6"/>
                  </a:cubicBezTo>
                  <a:cubicBezTo>
                    <a:pt x="59" y="6"/>
                    <a:pt x="59" y="6"/>
                    <a:pt x="59" y="6"/>
                  </a:cubicBezTo>
                  <a:cubicBezTo>
                    <a:pt x="59" y="5"/>
                    <a:pt x="59" y="5"/>
                    <a:pt x="59" y="5"/>
                  </a:cubicBezTo>
                  <a:cubicBezTo>
                    <a:pt x="58" y="5"/>
                    <a:pt x="58" y="4"/>
                    <a:pt x="57" y="4"/>
                  </a:cubicBezTo>
                  <a:cubicBezTo>
                    <a:pt x="57" y="3"/>
                    <a:pt x="57" y="2"/>
                    <a:pt x="56" y="1"/>
                  </a:cubicBezTo>
                  <a:cubicBezTo>
                    <a:pt x="56" y="0"/>
                    <a:pt x="56" y="1"/>
                    <a:pt x="55" y="0"/>
                  </a:cubicBezTo>
                  <a:cubicBezTo>
                    <a:pt x="54" y="0"/>
                    <a:pt x="54" y="1"/>
                    <a:pt x="56" y="4"/>
                  </a:cubicBezTo>
                  <a:cubicBezTo>
                    <a:pt x="56" y="5"/>
                    <a:pt x="56" y="5"/>
                    <a:pt x="57" y="6"/>
                  </a:cubicBezTo>
                  <a:cubicBezTo>
                    <a:pt x="58" y="7"/>
                    <a:pt x="58" y="9"/>
                    <a:pt x="59" y="11"/>
                  </a:cubicBezTo>
                  <a:cubicBezTo>
                    <a:pt x="59" y="11"/>
                    <a:pt x="59" y="11"/>
                    <a:pt x="59" y="11"/>
                  </a:cubicBezTo>
                  <a:cubicBezTo>
                    <a:pt x="57" y="9"/>
                    <a:pt x="56" y="9"/>
                    <a:pt x="54" y="9"/>
                  </a:cubicBezTo>
                  <a:cubicBezTo>
                    <a:pt x="54" y="9"/>
                    <a:pt x="55" y="10"/>
                    <a:pt x="55" y="11"/>
                  </a:cubicBezTo>
                  <a:cubicBezTo>
                    <a:pt x="55" y="11"/>
                    <a:pt x="55" y="12"/>
                    <a:pt x="55" y="12"/>
                  </a:cubicBezTo>
                  <a:cubicBezTo>
                    <a:pt x="55" y="12"/>
                    <a:pt x="55" y="11"/>
                    <a:pt x="55" y="11"/>
                  </a:cubicBezTo>
                  <a:cubicBezTo>
                    <a:pt x="54" y="11"/>
                    <a:pt x="55" y="11"/>
                    <a:pt x="55" y="10"/>
                  </a:cubicBezTo>
                  <a:cubicBezTo>
                    <a:pt x="54" y="9"/>
                    <a:pt x="54" y="10"/>
                    <a:pt x="54" y="9"/>
                  </a:cubicBezTo>
                  <a:cubicBezTo>
                    <a:pt x="53" y="9"/>
                    <a:pt x="54" y="12"/>
                    <a:pt x="54" y="12"/>
                  </a:cubicBezTo>
                  <a:cubicBezTo>
                    <a:pt x="53" y="14"/>
                    <a:pt x="51" y="13"/>
                    <a:pt x="49" y="13"/>
                  </a:cubicBezTo>
                  <a:cubicBezTo>
                    <a:pt x="49" y="14"/>
                    <a:pt x="50" y="15"/>
                    <a:pt x="50" y="16"/>
                  </a:cubicBezTo>
                  <a:cubicBezTo>
                    <a:pt x="48" y="16"/>
                    <a:pt x="47" y="17"/>
                    <a:pt x="45" y="16"/>
                  </a:cubicBezTo>
                  <a:cubicBezTo>
                    <a:pt x="44" y="15"/>
                    <a:pt x="44" y="15"/>
                    <a:pt x="42" y="14"/>
                  </a:cubicBezTo>
                  <a:cubicBezTo>
                    <a:pt x="42" y="14"/>
                    <a:pt x="42" y="14"/>
                    <a:pt x="42" y="14"/>
                  </a:cubicBezTo>
                  <a:cubicBezTo>
                    <a:pt x="43" y="16"/>
                    <a:pt x="43" y="17"/>
                    <a:pt x="44" y="18"/>
                  </a:cubicBezTo>
                  <a:cubicBezTo>
                    <a:pt x="44" y="18"/>
                    <a:pt x="44" y="18"/>
                    <a:pt x="44" y="18"/>
                  </a:cubicBezTo>
                  <a:cubicBezTo>
                    <a:pt x="41" y="17"/>
                    <a:pt x="39" y="16"/>
                    <a:pt x="36" y="16"/>
                  </a:cubicBezTo>
                  <a:cubicBezTo>
                    <a:pt x="35" y="17"/>
                    <a:pt x="36" y="18"/>
                    <a:pt x="37" y="19"/>
                  </a:cubicBezTo>
                  <a:cubicBezTo>
                    <a:pt x="39" y="21"/>
                    <a:pt x="41" y="22"/>
                    <a:pt x="44" y="24"/>
                  </a:cubicBezTo>
                  <a:cubicBezTo>
                    <a:pt x="44" y="26"/>
                    <a:pt x="45" y="27"/>
                    <a:pt x="47" y="28"/>
                  </a:cubicBezTo>
                  <a:cubicBezTo>
                    <a:pt x="48" y="31"/>
                    <a:pt x="49" y="37"/>
                    <a:pt x="48" y="39"/>
                  </a:cubicBezTo>
                  <a:cubicBezTo>
                    <a:pt x="48" y="40"/>
                    <a:pt x="48" y="39"/>
                    <a:pt x="48" y="40"/>
                  </a:cubicBezTo>
                  <a:cubicBezTo>
                    <a:pt x="46" y="40"/>
                    <a:pt x="35" y="35"/>
                    <a:pt x="31" y="34"/>
                  </a:cubicBezTo>
                  <a:cubicBezTo>
                    <a:pt x="29" y="33"/>
                    <a:pt x="28" y="35"/>
                    <a:pt x="26" y="35"/>
                  </a:cubicBezTo>
                  <a:cubicBezTo>
                    <a:pt x="26" y="35"/>
                    <a:pt x="26" y="35"/>
                    <a:pt x="25" y="35"/>
                  </a:cubicBezTo>
                  <a:cubicBezTo>
                    <a:pt x="29" y="47"/>
                    <a:pt x="28" y="45"/>
                    <a:pt x="27" y="55"/>
                  </a:cubicBezTo>
                  <a:cubicBezTo>
                    <a:pt x="28" y="56"/>
                    <a:pt x="28" y="56"/>
                    <a:pt x="28" y="57"/>
                  </a:cubicBezTo>
                  <a:cubicBezTo>
                    <a:pt x="29" y="57"/>
                    <a:pt x="29" y="57"/>
                    <a:pt x="29" y="57"/>
                  </a:cubicBezTo>
                  <a:cubicBezTo>
                    <a:pt x="29" y="57"/>
                    <a:pt x="30" y="57"/>
                    <a:pt x="30" y="57"/>
                  </a:cubicBezTo>
                  <a:cubicBezTo>
                    <a:pt x="30" y="59"/>
                    <a:pt x="30" y="61"/>
                    <a:pt x="30" y="63"/>
                  </a:cubicBezTo>
                  <a:cubicBezTo>
                    <a:pt x="32" y="65"/>
                    <a:pt x="35" y="64"/>
                    <a:pt x="38" y="65"/>
                  </a:cubicBezTo>
                  <a:cubicBezTo>
                    <a:pt x="39" y="67"/>
                    <a:pt x="40" y="69"/>
                    <a:pt x="41" y="70"/>
                  </a:cubicBezTo>
                  <a:cubicBezTo>
                    <a:pt x="40" y="72"/>
                    <a:pt x="40" y="76"/>
                    <a:pt x="38" y="78"/>
                  </a:cubicBezTo>
                  <a:cubicBezTo>
                    <a:pt x="35" y="84"/>
                    <a:pt x="27" y="82"/>
                    <a:pt x="30" y="97"/>
                  </a:cubicBezTo>
                  <a:cubicBezTo>
                    <a:pt x="28" y="100"/>
                    <a:pt x="26" y="104"/>
                    <a:pt x="23" y="106"/>
                  </a:cubicBezTo>
                  <a:cubicBezTo>
                    <a:pt x="22" y="106"/>
                    <a:pt x="20" y="106"/>
                    <a:pt x="18" y="106"/>
                  </a:cubicBezTo>
                  <a:cubicBezTo>
                    <a:pt x="16" y="108"/>
                    <a:pt x="3" y="135"/>
                    <a:pt x="2" y="141"/>
                  </a:cubicBezTo>
                  <a:cubicBezTo>
                    <a:pt x="7" y="148"/>
                    <a:pt x="3" y="145"/>
                    <a:pt x="5" y="151"/>
                  </a:cubicBezTo>
                  <a:cubicBezTo>
                    <a:pt x="7" y="161"/>
                    <a:pt x="4" y="167"/>
                    <a:pt x="0" y="174"/>
                  </a:cubicBezTo>
                  <a:cubicBezTo>
                    <a:pt x="3" y="177"/>
                    <a:pt x="2" y="179"/>
                    <a:pt x="2" y="187"/>
                  </a:cubicBezTo>
                  <a:cubicBezTo>
                    <a:pt x="6" y="191"/>
                    <a:pt x="10" y="193"/>
                    <a:pt x="13" y="198"/>
                  </a:cubicBezTo>
                  <a:cubicBezTo>
                    <a:pt x="16" y="201"/>
                    <a:pt x="14" y="206"/>
                    <a:pt x="17" y="208"/>
                  </a:cubicBezTo>
                  <a:cubicBezTo>
                    <a:pt x="17" y="209"/>
                    <a:pt x="17" y="209"/>
                    <a:pt x="16" y="209"/>
                  </a:cubicBezTo>
                  <a:cubicBezTo>
                    <a:pt x="18" y="210"/>
                    <a:pt x="20" y="211"/>
                    <a:pt x="22" y="212"/>
                  </a:cubicBezTo>
                  <a:cubicBezTo>
                    <a:pt x="25" y="215"/>
                    <a:pt x="28" y="221"/>
                    <a:pt x="33" y="222"/>
                  </a:cubicBezTo>
                  <a:cubicBezTo>
                    <a:pt x="37" y="222"/>
                    <a:pt x="41" y="216"/>
                    <a:pt x="46" y="216"/>
                  </a:cubicBezTo>
                  <a:cubicBezTo>
                    <a:pt x="48" y="216"/>
                    <a:pt x="49" y="216"/>
                    <a:pt x="51" y="217"/>
                  </a:cubicBezTo>
                  <a:cubicBezTo>
                    <a:pt x="56" y="214"/>
                    <a:pt x="62" y="204"/>
                    <a:pt x="67" y="206"/>
                  </a:cubicBezTo>
                  <a:cubicBezTo>
                    <a:pt x="68" y="208"/>
                    <a:pt x="68" y="212"/>
                    <a:pt x="69" y="213"/>
                  </a:cubicBezTo>
                  <a:cubicBezTo>
                    <a:pt x="69" y="214"/>
                    <a:pt x="72" y="212"/>
                    <a:pt x="73" y="211"/>
                  </a:cubicBezTo>
                  <a:cubicBezTo>
                    <a:pt x="73" y="211"/>
                    <a:pt x="73" y="211"/>
                    <a:pt x="73" y="210"/>
                  </a:cubicBezTo>
                  <a:cubicBezTo>
                    <a:pt x="74" y="211"/>
                    <a:pt x="74" y="213"/>
                    <a:pt x="75" y="212"/>
                  </a:cubicBezTo>
                  <a:cubicBezTo>
                    <a:pt x="74" y="220"/>
                    <a:pt x="73" y="226"/>
                    <a:pt x="70" y="232"/>
                  </a:cubicBezTo>
                  <a:cubicBezTo>
                    <a:pt x="70" y="237"/>
                    <a:pt x="71" y="239"/>
                    <a:pt x="70" y="243"/>
                  </a:cubicBezTo>
                  <a:cubicBezTo>
                    <a:pt x="70" y="245"/>
                    <a:pt x="69" y="252"/>
                    <a:pt x="68" y="254"/>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16" name="Freeform 65"/>
            <p:cNvSpPr>
              <a:spLocks/>
            </p:cNvSpPr>
            <p:nvPr/>
          </p:nvSpPr>
          <p:spPr bwMode="auto">
            <a:xfrm>
              <a:off x="-628650" y="5603875"/>
              <a:ext cx="6350" cy="4762"/>
            </a:xfrm>
            <a:custGeom>
              <a:avLst/>
              <a:gdLst>
                <a:gd name="T0" fmla="*/ 0 w 2"/>
                <a:gd name="T1" fmla="*/ 1 h 1"/>
                <a:gd name="T2" fmla="*/ 2 w 2"/>
                <a:gd name="T3" fmla="*/ 1 h 1"/>
                <a:gd name="T4" fmla="*/ 2 w 2"/>
                <a:gd name="T5" fmla="*/ 0 h 1"/>
                <a:gd name="T6" fmla="*/ 0 w 2"/>
                <a:gd name="T7" fmla="*/ 0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1" y="1"/>
                    <a:pt x="1" y="1"/>
                    <a:pt x="2" y="1"/>
                  </a:cubicBezTo>
                  <a:cubicBezTo>
                    <a:pt x="2" y="1"/>
                    <a:pt x="2" y="0"/>
                    <a:pt x="2" y="0"/>
                  </a:cubicBezTo>
                  <a:cubicBezTo>
                    <a:pt x="1" y="0"/>
                    <a:pt x="1" y="0"/>
                    <a:pt x="0" y="0"/>
                  </a:cubicBezTo>
                  <a:cubicBezTo>
                    <a:pt x="0" y="0"/>
                    <a:pt x="0" y="1"/>
                    <a:pt x="0"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17" name="Freeform 66"/>
            <p:cNvSpPr>
              <a:spLocks/>
            </p:cNvSpPr>
            <p:nvPr/>
          </p:nvSpPr>
          <p:spPr bwMode="auto">
            <a:xfrm>
              <a:off x="-835025" y="4625975"/>
              <a:ext cx="153988" cy="58737"/>
            </a:xfrm>
            <a:custGeom>
              <a:avLst/>
              <a:gdLst>
                <a:gd name="T0" fmla="*/ 35 w 41"/>
                <a:gd name="T1" fmla="*/ 10 h 16"/>
                <a:gd name="T2" fmla="*/ 37 w 41"/>
                <a:gd name="T3" fmla="*/ 10 h 16"/>
                <a:gd name="T4" fmla="*/ 36 w 41"/>
                <a:gd name="T5" fmla="*/ 10 h 16"/>
                <a:gd name="T6" fmla="*/ 36 w 41"/>
                <a:gd name="T7" fmla="*/ 10 h 16"/>
                <a:gd name="T8" fmla="*/ 19 w 41"/>
                <a:gd name="T9" fmla="*/ 6 h 16"/>
                <a:gd name="T10" fmla="*/ 16 w 41"/>
                <a:gd name="T11" fmla="*/ 4 h 16"/>
                <a:gd name="T12" fmla="*/ 16 w 41"/>
                <a:gd name="T13" fmla="*/ 6 h 16"/>
                <a:gd name="T14" fmla="*/ 14 w 41"/>
                <a:gd name="T15" fmla="*/ 6 h 16"/>
                <a:gd name="T16" fmla="*/ 13 w 41"/>
                <a:gd name="T17" fmla="*/ 6 h 16"/>
                <a:gd name="T18" fmla="*/ 12 w 41"/>
                <a:gd name="T19" fmla="*/ 3 h 16"/>
                <a:gd name="T20" fmla="*/ 5 w 41"/>
                <a:gd name="T21" fmla="*/ 0 h 16"/>
                <a:gd name="T22" fmla="*/ 5 w 41"/>
                <a:gd name="T23" fmla="*/ 0 h 16"/>
                <a:gd name="T24" fmla="*/ 5 w 41"/>
                <a:gd name="T25" fmla="*/ 0 h 16"/>
                <a:gd name="T26" fmla="*/ 6 w 41"/>
                <a:gd name="T27" fmla="*/ 2 h 16"/>
                <a:gd name="T28" fmla="*/ 3 w 41"/>
                <a:gd name="T29" fmla="*/ 1 h 16"/>
                <a:gd name="T30" fmla="*/ 0 w 41"/>
                <a:gd name="T31" fmla="*/ 2 h 16"/>
                <a:gd name="T32" fmla="*/ 0 w 41"/>
                <a:gd name="T33" fmla="*/ 2 h 16"/>
                <a:gd name="T34" fmla="*/ 9 w 41"/>
                <a:gd name="T35" fmla="*/ 5 h 16"/>
                <a:gd name="T36" fmla="*/ 9 w 41"/>
                <a:gd name="T37" fmla="*/ 5 h 16"/>
                <a:gd name="T38" fmla="*/ 3 w 41"/>
                <a:gd name="T39" fmla="*/ 5 h 16"/>
                <a:gd name="T40" fmla="*/ 3 w 41"/>
                <a:gd name="T41" fmla="*/ 6 h 16"/>
                <a:gd name="T42" fmla="*/ 11 w 41"/>
                <a:gd name="T43" fmla="*/ 9 h 16"/>
                <a:gd name="T44" fmla="*/ 8 w 41"/>
                <a:gd name="T45" fmla="*/ 9 h 16"/>
                <a:gd name="T46" fmla="*/ 15 w 41"/>
                <a:gd name="T47" fmla="*/ 11 h 16"/>
                <a:gd name="T48" fmla="*/ 22 w 41"/>
                <a:gd name="T49" fmla="*/ 14 h 16"/>
                <a:gd name="T50" fmla="*/ 28 w 41"/>
                <a:gd name="T51" fmla="*/ 16 h 16"/>
                <a:gd name="T52" fmla="*/ 41 w 41"/>
                <a:gd name="T53" fmla="*/ 15 h 16"/>
                <a:gd name="T54" fmla="*/ 40 w 41"/>
                <a:gd name="T55" fmla="*/ 13 h 16"/>
                <a:gd name="T56" fmla="*/ 35 w 41"/>
                <a:gd name="T57"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16">
                  <a:moveTo>
                    <a:pt x="35" y="10"/>
                  </a:moveTo>
                  <a:cubicBezTo>
                    <a:pt x="36" y="10"/>
                    <a:pt x="35" y="10"/>
                    <a:pt x="37" y="10"/>
                  </a:cubicBezTo>
                  <a:cubicBezTo>
                    <a:pt x="37" y="10"/>
                    <a:pt x="36" y="10"/>
                    <a:pt x="36" y="10"/>
                  </a:cubicBezTo>
                  <a:cubicBezTo>
                    <a:pt x="36" y="10"/>
                    <a:pt x="36" y="10"/>
                    <a:pt x="36" y="10"/>
                  </a:cubicBezTo>
                  <a:cubicBezTo>
                    <a:pt x="33" y="9"/>
                    <a:pt x="20" y="5"/>
                    <a:pt x="19" y="6"/>
                  </a:cubicBezTo>
                  <a:cubicBezTo>
                    <a:pt x="18" y="5"/>
                    <a:pt x="18" y="5"/>
                    <a:pt x="16" y="4"/>
                  </a:cubicBezTo>
                  <a:cubicBezTo>
                    <a:pt x="16" y="5"/>
                    <a:pt x="16" y="5"/>
                    <a:pt x="16" y="6"/>
                  </a:cubicBezTo>
                  <a:cubicBezTo>
                    <a:pt x="14" y="5"/>
                    <a:pt x="15" y="5"/>
                    <a:pt x="14" y="6"/>
                  </a:cubicBezTo>
                  <a:cubicBezTo>
                    <a:pt x="14" y="6"/>
                    <a:pt x="13" y="6"/>
                    <a:pt x="13" y="6"/>
                  </a:cubicBezTo>
                  <a:cubicBezTo>
                    <a:pt x="12" y="4"/>
                    <a:pt x="12" y="5"/>
                    <a:pt x="12" y="3"/>
                  </a:cubicBezTo>
                  <a:cubicBezTo>
                    <a:pt x="10" y="2"/>
                    <a:pt x="7" y="1"/>
                    <a:pt x="5" y="0"/>
                  </a:cubicBezTo>
                  <a:cubicBezTo>
                    <a:pt x="5" y="0"/>
                    <a:pt x="5" y="0"/>
                    <a:pt x="5" y="0"/>
                  </a:cubicBezTo>
                  <a:cubicBezTo>
                    <a:pt x="5" y="0"/>
                    <a:pt x="5" y="0"/>
                    <a:pt x="5" y="0"/>
                  </a:cubicBezTo>
                  <a:cubicBezTo>
                    <a:pt x="5" y="1"/>
                    <a:pt x="6" y="1"/>
                    <a:pt x="6" y="2"/>
                  </a:cubicBezTo>
                  <a:cubicBezTo>
                    <a:pt x="5" y="2"/>
                    <a:pt x="4" y="1"/>
                    <a:pt x="3" y="1"/>
                  </a:cubicBezTo>
                  <a:cubicBezTo>
                    <a:pt x="2" y="1"/>
                    <a:pt x="2" y="2"/>
                    <a:pt x="0" y="2"/>
                  </a:cubicBezTo>
                  <a:cubicBezTo>
                    <a:pt x="0" y="2"/>
                    <a:pt x="0" y="2"/>
                    <a:pt x="0" y="2"/>
                  </a:cubicBezTo>
                  <a:cubicBezTo>
                    <a:pt x="3" y="4"/>
                    <a:pt x="6" y="4"/>
                    <a:pt x="9" y="5"/>
                  </a:cubicBezTo>
                  <a:cubicBezTo>
                    <a:pt x="9" y="5"/>
                    <a:pt x="9" y="5"/>
                    <a:pt x="9" y="5"/>
                  </a:cubicBezTo>
                  <a:cubicBezTo>
                    <a:pt x="7" y="5"/>
                    <a:pt x="6" y="5"/>
                    <a:pt x="3" y="5"/>
                  </a:cubicBezTo>
                  <a:cubicBezTo>
                    <a:pt x="3" y="5"/>
                    <a:pt x="3" y="5"/>
                    <a:pt x="3" y="6"/>
                  </a:cubicBezTo>
                  <a:cubicBezTo>
                    <a:pt x="7" y="6"/>
                    <a:pt x="8" y="7"/>
                    <a:pt x="11" y="9"/>
                  </a:cubicBezTo>
                  <a:cubicBezTo>
                    <a:pt x="10" y="9"/>
                    <a:pt x="9" y="9"/>
                    <a:pt x="8" y="9"/>
                  </a:cubicBezTo>
                  <a:cubicBezTo>
                    <a:pt x="10" y="11"/>
                    <a:pt x="13" y="10"/>
                    <a:pt x="15" y="11"/>
                  </a:cubicBezTo>
                  <a:cubicBezTo>
                    <a:pt x="17" y="12"/>
                    <a:pt x="20" y="13"/>
                    <a:pt x="22" y="14"/>
                  </a:cubicBezTo>
                  <a:cubicBezTo>
                    <a:pt x="24" y="15"/>
                    <a:pt x="26" y="15"/>
                    <a:pt x="28" y="16"/>
                  </a:cubicBezTo>
                  <a:cubicBezTo>
                    <a:pt x="33" y="15"/>
                    <a:pt x="37" y="16"/>
                    <a:pt x="41" y="15"/>
                  </a:cubicBezTo>
                  <a:cubicBezTo>
                    <a:pt x="41" y="15"/>
                    <a:pt x="40" y="14"/>
                    <a:pt x="40" y="13"/>
                  </a:cubicBezTo>
                  <a:cubicBezTo>
                    <a:pt x="38" y="12"/>
                    <a:pt x="36" y="11"/>
                    <a:pt x="35" y="1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18" name="Freeform 67"/>
            <p:cNvSpPr>
              <a:spLocks/>
            </p:cNvSpPr>
            <p:nvPr/>
          </p:nvSpPr>
          <p:spPr bwMode="auto">
            <a:xfrm>
              <a:off x="-655638" y="4640263"/>
              <a:ext cx="7938" cy="7937"/>
            </a:xfrm>
            <a:custGeom>
              <a:avLst/>
              <a:gdLst>
                <a:gd name="T0" fmla="*/ 1 w 2"/>
                <a:gd name="T1" fmla="*/ 0 h 2"/>
                <a:gd name="T2" fmla="*/ 1 w 2"/>
                <a:gd name="T3" fmla="*/ 0 h 2"/>
                <a:gd name="T4" fmla="*/ 0 w 2"/>
                <a:gd name="T5" fmla="*/ 0 h 2"/>
                <a:gd name="T6" fmla="*/ 0 w 2"/>
                <a:gd name="T7" fmla="*/ 1 h 2"/>
                <a:gd name="T8" fmla="*/ 2 w 2"/>
                <a:gd name="T9" fmla="*/ 2 h 2"/>
                <a:gd name="T10" fmla="*/ 2 w 2"/>
                <a:gd name="T11" fmla="*/ 1 h 2"/>
                <a:gd name="T12" fmla="*/ 1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0"/>
                  </a:moveTo>
                  <a:cubicBezTo>
                    <a:pt x="1" y="0"/>
                    <a:pt x="1" y="0"/>
                    <a:pt x="1" y="0"/>
                  </a:cubicBezTo>
                  <a:cubicBezTo>
                    <a:pt x="0" y="0"/>
                    <a:pt x="0" y="0"/>
                    <a:pt x="0" y="0"/>
                  </a:cubicBezTo>
                  <a:cubicBezTo>
                    <a:pt x="0" y="0"/>
                    <a:pt x="0" y="0"/>
                    <a:pt x="0" y="1"/>
                  </a:cubicBezTo>
                  <a:cubicBezTo>
                    <a:pt x="1" y="1"/>
                    <a:pt x="2" y="1"/>
                    <a:pt x="2" y="2"/>
                  </a:cubicBezTo>
                  <a:cubicBezTo>
                    <a:pt x="2" y="1"/>
                    <a:pt x="2" y="1"/>
                    <a:pt x="2" y="1"/>
                  </a:cubicBezTo>
                  <a:cubicBezTo>
                    <a:pt x="2" y="1"/>
                    <a:pt x="1" y="1"/>
                    <a:pt x="1"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19" name="Freeform 68"/>
            <p:cNvSpPr>
              <a:spLocks/>
            </p:cNvSpPr>
            <p:nvPr/>
          </p:nvSpPr>
          <p:spPr bwMode="auto">
            <a:xfrm>
              <a:off x="-793750" y="4535488"/>
              <a:ext cx="6350" cy="3175"/>
            </a:xfrm>
            <a:custGeom>
              <a:avLst/>
              <a:gdLst>
                <a:gd name="T0" fmla="*/ 0 w 2"/>
                <a:gd name="T1" fmla="*/ 0 h 1"/>
                <a:gd name="T2" fmla="*/ 2 w 2"/>
                <a:gd name="T3" fmla="*/ 1 h 1"/>
                <a:gd name="T4" fmla="*/ 0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1" y="0"/>
                    <a:pt x="2" y="1"/>
                  </a:cubicBezTo>
                  <a:cubicBezTo>
                    <a:pt x="1" y="0"/>
                    <a:pt x="0" y="0"/>
                    <a:pt x="0" y="0"/>
                  </a:cubicBezTo>
                  <a:cubicBezTo>
                    <a:pt x="0" y="0"/>
                    <a:pt x="0" y="0"/>
                    <a:pt x="0"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20" name="Freeform 69"/>
            <p:cNvSpPr>
              <a:spLocks/>
            </p:cNvSpPr>
            <p:nvPr/>
          </p:nvSpPr>
          <p:spPr bwMode="auto">
            <a:xfrm>
              <a:off x="-801688" y="4524375"/>
              <a:ext cx="3175" cy="3175"/>
            </a:xfrm>
            <a:custGeom>
              <a:avLst/>
              <a:gdLst>
                <a:gd name="T0" fmla="*/ 0 w 1"/>
                <a:gd name="T1" fmla="*/ 0 h 1"/>
                <a:gd name="T2" fmla="*/ 1 w 1"/>
                <a:gd name="T3" fmla="*/ 1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0" y="0"/>
                    <a:pt x="1" y="1"/>
                  </a:cubicBezTo>
                  <a:cubicBezTo>
                    <a:pt x="1" y="1"/>
                    <a:pt x="1" y="1"/>
                    <a:pt x="1" y="1"/>
                  </a:cubicBezTo>
                  <a:cubicBezTo>
                    <a:pt x="1" y="0"/>
                    <a:pt x="1" y="0"/>
                    <a:pt x="0"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21" name="Freeform 70"/>
            <p:cNvSpPr>
              <a:spLocks/>
            </p:cNvSpPr>
            <p:nvPr/>
          </p:nvSpPr>
          <p:spPr bwMode="auto">
            <a:xfrm>
              <a:off x="-658813" y="4640263"/>
              <a:ext cx="3175" cy="3175"/>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0"/>
                    <a:pt x="1" y="1"/>
                  </a:cubicBezTo>
                  <a:cubicBezTo>
                    <a:pt x="1" y="0"/>
                    <a:pt x="1" y="0"/>
                    <a:pt x="0" y="0"/>
                  </a:cubicBezTo>
                  <a:cubicBezTo>
                    <a:pt x="0" y="0"/>
                    <a:pt x="1" y="0"/>
                    <a:pt x="0"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22" name="Freeform 71"/>
            <p:cNvSpPr>
              <a:spLocks/>
            </p:cNvSpPr>
            <p:nvPr/>
          </p:nvSpPr>
          <p:spPr bwMode="auto">
            <a:xfrm>
              <a:off x="-1514475" y="5630863"/>
              <a:ext cx="22225" cy="19050"/>
            </a:xfrm>
            <a:custGeom>
              <a:avLst/>
              <a:gdLst>
                <a:gd name="T0" fmla="*/ 6 w 6"/>
                <a:gd name="T1" fmla="*/ 1 h 5"/>
                <a:gd name="T2" fmla="*/ 3 w 6"/>
                <a:gd name="T3" fmla="*/ 0 h 5"/>
                <a:gd name="T4" fmla="*/ 1 w 6"/>
                <a:gd name="T5" fmla="*/ 1 h 5"/>
                <a:gd name="T6" fmla="*/ 0 w 6"/>
                <a:gd name="T7" fmla="*/ 5 h 5"/>
                <a:gd name="T8" fmla="*/ 5 w 6"/>
                <a:gd name="T9" fmla="*/ 5 h 5"/>
                <a:gd name="T10" fmla="*/ 6 w 6"/>
                <a:gd name="T11" fmla="*/ 1 h 5"/>
              </a:gdLst>
              <a:ahLst/>
              <a:cxnLst>
                <a:cxn ang="0">
                  <a:pos x="T0" y="T1"/>
                </a:cxn>
                <a:cxn ang="0">
                  <a:pos x="T2" y="T3"/>
                </a:cxn>
                <a:cxn ang="0">
                  <a:pos x="T4" y="T5"/>
                </a:cxn>
                <a:cxn ang="0">
                  <a:pos x="T6" y="T7"/>
                </a:cxn>
                <a:cxn ang="0">
                  <a:pos x="T8" y="T9"/>
                </a:cxn>
                <a:cxn ang="0">
                  <a:pos x="T10" y="T11"/>
                </a:cxn>
              </a:cxnLst>
              <a:rect l="0" t="0" r="r" b="b"/>
              <a:pathLst>
                <a:path w="6" h="5">
                  <a:moveTo>
                    <a:pt x="6" y="1"/>
                  </a:moveTo>
                  <a:cubicBezTo>
                    <a:pt x="5" y="1"/>
                    <a:pt x="4" y="0"/>
                    <a:pt x="3" y="0"/>
                  </a:cubicBezTo>
                  <a:cubicBezTo>
                    <a:pt x="3" y="0"/>
                    <a:pt x="2" y="1"/>
                    <a:pt x="1" y="1"/>
                  </a:cubicBezTo>
                  <a:cubicBezTo>
                    <a:pt x="2" y="3"/>
                    <a:pt x="2" y="3"/>
                    <a:pt x="0" y="5"/>
                  </a:cubicBezTo>
                  <a:cubicBezTo>
                    <a:pt x="2" y="5"/>
                    <a:pt x="3" y="5"/>
                    <a:pt x="5" y="5"/>
                  </a:cubicBezTo>
                  <a:cubicBezTo>
                    <a:pt x="5" y="3"/>
                    <a:pt x="5" y="2"/>
                    <a:pt x="6"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23" name="Freeform 72"/>
            <p:cNvSpPr>
              <a:spLocks/>
            </p:cNvSpPr>
            <p:nvPr/>
          </p:nvSpPr>
          <p:spPr bwMode="auto">
            <a:xfrm>
              <a:off x="-1574800" y="5176838"/>
              <a:ext cx="7938" cy="3175"/>
            </a:xfrm>
            <a:custGeom>
              <a:avLst/>
              <a:gdLst>
                <a:gd name="T0" fmla="*/ 0 w 2"/>
                <a:gd name="T1" fmla="*/ 1 h 1"/>
                <a:gd name="T2" fmla="*/ 2 w 2"/>
                <a:gd name="T3" fmla="*/ 1 h 1"/>
                <a:gd name="T4" fmla="*/ 0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1"/>
                    <a:pt x="1" y="1"/>
                    <a:pt x="2" y="1"/>
                  </a:cubicBezTo>
                  <a:cubicBezTo>
                    <a:pt x="1" y="0"/>
                    <a:pt x="2" y="1"/>
                    <a:pt x="0" y="0"/>
                  </a:cubicBezTo>
                  <a:cubicBezTo>
                    <a:pt x="0" y="0"/>
                    <a:pt x="0" y="1"/>
                    <a:pt x="0"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24" name="Freeform 73"/>
            <p:cNvSpPr>
              <a:spLocks/>
            </p:cNvSpPr>
            <p:nvPr/>
          </p:nvSpPr>
          <p:spPr bwMode="auto">
            <a:xfrm>
              <a:off x="-1536700" y="5491163"/>
              <a:ext cx="7938" cy="7937"/>
            </a:xfrm>
            <a:custGeom>
              <a:avLst/>
              <a:gdLst>
                <a:gd name="T0" fmla="*/ 0 w 2"/>
                <a:gd name="T1" fmla="*/ 1 h 2"/>
                <a:gd name="T2" fmla="*/ 2 w 2"/>
                <a:gd name="T3" fmla="*/ 1 h 2"/>
                <a:gd name="T4" fmla="*/ 0 w 2"/>
                <a:gd name="T5" fmla="*/ 0 h 2"/>
                <a:gd name="T6" fmla="*/ 0 w 2"/>
                <a:gd name="T7" fmla="*/ 1 h 2"/>
              </a:gdLst>
              <a:ahLst/>
              <a:cxnLst>
                <a:cxn ang="0">
                  <a:pos x="T0" y="T1"/>
                </a:cxn>
                <a:cxn ang="0">
                  <a:pos x="T2" y="T3"/>
                </a:cxn>
                <a:cxn ang="0">
                  <a:pos x="T4" y="T5"/>
                </a:cxn>
                <a:cxn ang="0">
                  <a:pos x="T6" y="T7"/>
                </a:cxn>
              </a:cxnLst>
              <a:rect l="0" t="0" r="r" b="b"/>
              <a:pathLst>
                <a:path w="2" h="2">
                  <a:moveTo>
                    <a:pt x="0" y="1"/>
                  </a:moveTo>
                  <a:cubicBezTo>
                    <a:pt x="1" y="1"/>
                    <a:pt x="1" y="2"/>
                    <a:pt x="2" y="1"/>
                  </a:cubicBezTo>
                  <a:cubicBezTo>
                    <a:pt x="1" y="0"/>
                    <a:pt x="2" y="1"/>
                    <a:pt x="0" y="0"/>
                  </a:cubicBezTo>
                  <a:cubicBezTo>
                    <a:pt x="0" y="1"/>
                    <a:pt x="0" y="1"/>
                    <a:pt x="0"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25" name="Freeform 74"/>
            <p:cNvSpPr>
              <a:spLocks/>
            </p:cNvSpPr>
            <p:nvPr/>
          </p:nvSpPr>
          <p:spPr bwMode="auto">
            <a:xfrm>
              <a:off x="-1566863" y="5622925"/>
              <a:ext cx="15875" cy="7937"/>
            </a:xfrm>
            <a:custGeom>
              <a:avLst/>
              <a:gdLst>
                <a:gd name="T0" fmla="*/ 0 w 4"/>
                <a:gd name="T1" fmla="*/ 1 h 2"/>
                <a:gd name="T2" fmla="*/ 3 w 4"/>
                <a:gd name="T3" fmla="*/ 2 h 2"/>
                <a:gd name="T4" fmla="*/ 4 w 4"/>
                <a:gd name="T5" fmla="*/ 2 h 2"/>
                <a:gd name="T6" fmla="*/ 4 w 4"/>
                <a:gd name="T7" fmla="*/ 0 h 2"/>
                <a:gd name="T8" fmla="*/ 1 w 4"/>
                <a:gd name="T9" fmla="*/ 0 h 2"/>
                <a:gd name="T10" fmla="*/ 0 w 4"/>
                <a:gd name="T11" fmla="*/ 1 h 2"/>
              </a:gdLst>
              <a:ahLst/>
              <a:cxnLst>
                <a:cxn ang="0">
                  <a:pos x="T0" y="T1"/>
                </a:cxn>
                <a:cxn ang="0">
                  <a:pos x="T2" y="T3"/>
                </a:cxn>
                <a:cxn ang="0">
                  <a:pos x="T4" y="T5"/>
                </a:cxn>
                <a:cxn ang="0">
                  <a:pos x="T6" y="T7"/>
                </a:cxn>
                <a:cxn ang="0">
                  <a:pos x="T8" y="T9"/>
                </a:cxn>
                <a:cxn ang="0">
                  <a:pos x="T10" y="T11"/>
                </a:cxn>
              </a:cxnLst>
              <a:rect l="0" t="0" r="r" b="b"/>
              <a:pathLst>
                <a:path w="4" h="2">
                  <a:moveTo>
                    <a:pt x="0" y="1"/>
                  </a:moveTo>
                  <a:cubicBezTo>
                    <a:pt x="1" y="2"/>
                    <a:pt x="2" y="2"/>
                    <a:pt x="3" y="2"/>
                  </a:cubicBezTo>
                  <a:cubicBezTo>
                    <a:pt x="4" y="2"/>
                    <a:pt x="4" y="2"/>
                    <a:pt x="4" y="2"/>
                  </a:cubicBezTo>
                  <a:cubicBezTo>
                    <a:pt x="4" y="1"/>
                    <a:pt x="4" y="1"/>
                    <a:pt x="4" y="0"/>
                  </a:cubicBezTo>
                  <a:cubicBezTo>
                    <a:pt x="3" y="0"/>
                    <a:pt x="2" y="0"/>
                    <a:pt x="1" y="0"/>
                  </a:cubicBezTo>
                  <a:cubicBezTo>
                    <a:pt x="1" y="1"/>
                    <a:pt x="0" y="1"/>
                    <a:pt x="0"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26" name="Freeform 75"/>
            <p:cNvSpPr>
              <a:spLocks/>
            </p:cNvSpPr>
            <p:nvPr/>
          </p:nvSpPr>
          <p:spPr bwMode="auto">
            <a:xfrm>
              <a:off x="-1627188" y="5465763"/>
              <a:ext cx="34925" cy="19050"/>
            </a:xfrm>
            <a:custGeom>
              <a:avLst/>
              <a:gdLst>
                <a:gd name="T0" fmla="*/ 1 w 9"/>
                <a:gd name="T1" fmla="*/ 0 h 5"/>
                <a:gd name="T2" fmla="*/ 1 w 9"/>
                <a:gd name="T3" fmla="*/ 3 h 5"/>
                <a:gd name="T4" fmla="*/ 9 w 9"/>
                <a:gd name="T5" fmla="*/ 4 h 5"/>
                <a:gd name="T6" fmla="*/ 9 w 9"/>
                <a:gd name="T7" fmla="*/ 4 h 5"/>
                <a:gd name="T8" fmla="*/ 9 w 9"/>
                <a:gd name="T9" fmla="*/ 2 h 5"/>
                <a:gd name="T10" fmla="*/ 9 w 9"/>
                <a:gd name="T11" fmla="*/ 2 h 5"/>
                <a:gd name="T12" fmla="*/ 1 w 9"/>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9" h="5">
                  <a:moveTo>
                    <a:pt x="1" y="0"/>
                  </a:moveTo>
                  <a:cubicBezTo>
                    <a:pt x="0" y="2"/>
                    <a:pt x="0" y="2"/>
                    <a:pt x="1" y="3"/>
                  </a:cubicBezTo>
                  <a:cubicBezTo>
                    <a:pt x="2" y="5"/>
                    <a:pt x="5" y="5"/>
                    <a:pt x="9" y="4"/>
                  </a:cubicBezTo>
                  <a:cubicBezTo>
                    <a:pt x="9" y="4"/>
                    <a:pt x="9" y="4"/>
                    <a:pt x="9" y="4"/>
                  </a:cubicBezTo>
                  <a:cubicBezTo>
                    <a:pt x="9" y="4"/>
                    <a:pt x="9" y="3"/>
                    <a:pt x="9" y="2"/>
                  </a:cubicBezTo>
                  <a:cubicBezTo>
                    <a:pt x="9" y="2"/>
                    <a:pt x="9" y="2"/>
                    <a:pt x="9" y="2"/>
                  </a:cubicBezTo>
                  <a:cubicBezTo>
                    <a:pt x="6" y="1"/>
                    <a:pt x="3" y="1"/>
                    <a:pt x="1"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27" name="Freeform 76"/>
            <p:cNvSpPr>
              <a:spLocks/>
            </p:cNvSpPr>
            <p:nvPr/>
          </p:nvSpPr>
          <p:spPr bwMode="auto">
            <a:xfrm>
              <a:off x="-1581150" y="5472113"/>
              <a:ext cx="3175" cy="4762"/>
            </a:xfrm>
            <a:custGeom>
              <a:avLst/>
              <a:gdLst>
                <a:gd name="T0" fmla="*/ 0 w 1"/>
                <a:gd name="T1" fmla="*/ 1 h 1"/>
                <a:gd name="T2" fmla="*/ 1 w 1"/>
                <a:gd name="T3" fmla="*/ 1 h 1"/>
                <a:gd name="T4" fmla="*/ 1 w 1"/>
                <a:gd name="T5" fmla="*/ 0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1" y="1"/>
                  </a:cubicBezTo>
                  <a:cubicBezTo>
                    <a:pt x="1" y="0"/>
                    <a:pt x="1" y="1"/>
                    <a:pt x="1" y="0"/>
                  </a:cubicBezTo>
                  <a:cubicBezTo>
                    <a:pt x="1" y="0"/>
                    <a:pt x="1" y="0"/>
                    <a:pt x="1" y="0"/>
                  </a:cubicBezTo>
                  <a:cubicBezTo>
                    <a:pt x="0" y="0"/>
                    <a:pt x="0" y="1"/>
                    <a:pt x="0"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28" name="Freeform 77"/>
            <p:cNvSpPr>
              <a:spLocks/>
            </p:cNvSpPr>
            <p:nvPr/>
          </p:nvSpPr>
          <p:spPr bwMode="auto">
            <a:xfrm>
              <a:off x="-1495425" y="5562600"/>
              <a:ext cx="3175" cy="11112"/>
            </a:xfrm>
            <a:custGeom>
              <a:avLst/>
              <a:gdLst>
                <a:gd name="T0" fmla="*/ 1 w 1"/>
                <a:gd name="T1" fmla="*/ 0 h 3"/>
                <a:gd name="T2" fmla="*/ 1 w 1"/>
                <a:gd name="T3" fmla="*/ 0 h 3"/>
                <a:gd name="T4" fmla="*/ 0 w 1"/>
                <a:gd name="T5" fmla="*/ 1 h 3"/>
                <a:gd name="T6" fmla="*/ 1 w 1"/>
                <a:gd name="T7" fmla="*/ 3 h 3"/>
                <a:gd name="T8" fmla="*/ 1 w 1"/>
                <a:gd name="T9" fmla="*/ 0 h 3"/>
              </a:gdLst>
              <a:ahLst/>
              <a:cxnLst>
                <a:cxn ang="0">
                  <a:pos x="T0" y="T1"/>
                </a:cxn>
                <a:cxn ang="0">
                  <a:pos x="T2" y="T3"/>
                </a:cxn>
                <a:cxn ang="0">
                  <a:pos x="T4" y="T5"/>
                </a:cxn>
                <a:cxn ang="0">
                  <a:pos x="T6" y="T7"/>
                </a:cxn>
                <a:cxn ang="0">
                  <a:pos x="T8" y="T9"/>
                </a:cxn>
              </a:cxnLst>
              <a:rect l="0" t="0" r="r" b="b"/>
              <a:pathLst>
                <a:path w="1" h="3">
                  <a:moveTo>
                    <a:pt x="1" y="0"/>
                  </a:moveTo>
                  <a:cubicBezTo>
                    <a:pt x="1" y="0"/>
                    <a:pt x="1" y="0"/>
                    <a:pt x="1" y="0"/>
                  </a:cubicBezTo>
                  <a:cubicBezTo>
                    <a:pt x="0" y="0"/>
                    <a:pt x="0" y="1"/>
                    <a:pt x="0" y="1"/>
                  </a:cubicBezTo>
                  <a:cubicBezTo>
                    <a:pt x="0" y="3"/>
                    <a:pt x="0" y="2"/>
                    <a:pt x="1" y="3"/>
                  </a:cubicBezTo>
                  <a:cubicBezTo>
                    <a:pt x="1" y="1"/>
                    <a:pt x="1" y="1"/>
                    <a:pt x="1"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29" name="Freeform 78"/>
            <p:cNvSpPr>
              <a:spLocks/>
            </p:cNvSpPr>
            <p:nvPr/>
          </p:nvSpPr>
          <p:spPr bwMode="auto">
            <a:xfrm>
              <a:off x="-1509713" y="5603875"/>
              <a:ext cx="3175" cy="4762"/>
            </a:xfrm>
            <a:custGeom>
              <a:avLst/>
              <a:gdLst>
                <a:gd name="T0" fmla="*/ 0 w 1"/>
                <a:gd name="T1" fmla="*/ 0 h 1"/>
                <a:gd name="T2" fmla="*/ 0 w 1"/>
                <a:gd name="T3" fmla="*/ 1 h 1"/>
                <a:gd name="T4" fmla="*/ 1 w 1"/>
                <a:gd name="T5" fmla="*/ 1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1"/>
                    <a:pt x="0" y="1"/>
                  </a:cubicBezTo>
                  <a:cubicBezTo>
                    <a:pt x="0" y="1"/>
                    <a:pt x="1" y="1"/>
                    <a:pt x="1" y="1"/>
                  </a:cubicBezTo>
                  <a:cubicBezTo>
                    <a:pt x="1" y="1"/>
                    <a:pt x="1" y="0"/>
                    <a:pt x="1" y="0"/>
                  </a:cubicBezTo>
                  <a:cubicBezTo>
                    <a:pt x="1" y="0"/>
                    <a:pt x="1" y="0"/>
                    <a:pt x="0"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30" name="Freeform 79"/>
            <p:cNvSpPr>
              <a:spLocks/>
            </p:cNvSpPr>
            <p:nvPr/>
          </p:nvSpPr>
          <p:spPr bwMode="auto">
            <a:xfrm>
              <a:off x="-1506538" y="5529263"/>
              <a:ext cx="7938" cy="11112"/>
            </a:xfrm>
            <a:custGeom>
              <a:avLst/>
              <a:gdLst>
                <a:gd name="T0" fmla="*/ 1 w 2"/>
                <a:gd name="T1" fmla="*/ 0 h 3"/>
                <a:gd name="T2" fmla="*/ 0 w 2"/>
                <a:gd name="T3" fmla="*/ 3 h 3"/>
                <a:gd name="T4" fmla="*/ 2 w 2"/>
                <a:gd name="T5" fmla="*/ 3 h 3"/>
                <a:gd name="T6" fmla="*/ 2 w 2"/>
                <a:gd name="T7" fmla="*/ 3 h 3"/>
                <a:gd name="T8" fmla="*/ 2 w 2"/>
                <a:gd name="T9" fmla="*/ 0 h 3"/>
                <a:gd name="T10" fmla="*/ 1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1" y="0"/>
                  </a:moveTo>
                  <a:cubicBezTo>
                    <a:pt x="1" y="1"/>
                    <a:pt x="1" y="2"/>
                    <a:pt x="0" y="3"/>
                  </a:cubicBezTo>
                  <a:cubicBezTo>
                    <a:pt x="1" y="3"/>
                    <a:pt x="1" y="3"/>
                    <a:pt x="2" y="3"/>
                  </a:cubicBezTo>
                  <a:cubicBezTo>
                    <a:pt x="2" y="3"/>
                    <a:pt x="2" y="3"/>
                    <a:pt x="2" y="3"/>
                  </a:cubicBezTo>
                  <a:cubicBezTo>
                    <a:pt x="2" y="2"/>
                    <a:pt x="2" y="1"/>
                    <a:pt x="2" y="0"/>
                  </a:cubicBezTo>
                  <a:cubicBezTo>
                    <a:pt x="2" y="0"/>
                    <a:pt x="1" y="0"/>
                    <a:pt x="1"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31" name="Freeform 80"/>
            <p:cNvSpPr>
              <a:spLocks/>
            </p:cNvSpPr>
            <p:nvPr/>
          </p:nvSpPr>
          <p:spPr bwMode="auto">
            <a:xfrm>
              <a:off x="-1768475" y="5430838"/>
              <a:ext cx="119063" cy="57150"/>
            </a:xfrm>
            <a:custGeom>
              <a:avLst/>
              <a:gdLst>
                <a:gd name="T0" fmla="*/ 32 w 32"/>
                <a:gd name="T1" fmla="*/ 12 h 15"/>
                <a:gd name="T2" fmla="*/ 32 w 32"/>
                <a:gd name="T3" fmla="*/ 8 h 15"/>
                <a:gd name="T4" fmla="*/ 27 w 32"/>
                <a:gd name="T5" fmla="*/ 7 h 15"/>
                <a:gd name="T6" fmla="*/ 28 w 32"/>
                <a:gd name="T7" fmla="*/ 6 h 15"/>
                <a:gd name="T8" fmla="*/ 8 w 32"/>
                <a:gd name="T9" fmla="*/ 0 h 15"/>
                <a:gd name="T10" fmla="*/ 5 w 32"/>
                <a:gd name="T11" fmla="*/ 2 h 15"/>
                <a:gd name="T12" fmla="*/ 5 w 32"/>
                <a:gd name="T13" fmla="*/ 4 h 15"/>
                <a:gd name="T14" fmla="*/ 5 w 32"/>
                <a:gd name="T15" fmla="*/ 4 h 15"/>
                <a:gd name="T16" fmla="*/ 8 w 32"/>
                <a:gd name="T17" fmla="*/ 4 h 15"/>
                <a:gd name="T18" fmla="*/ 9 w 32"/>
                <a:gd name="T19" fmla="*/ 5 h 15"/>
                <a:gd name="T20" fmla="*/ 9 w 32"/>
                <a:gd name="T21" fmla="*/ 7 h 15"/>
                <a:gd name="T22" fmla="*/ 6 w 32"/>
                <a:gd name="T23" fmla="*/ 7 h 15"/>
                <a:gd name="T24" fmla="*/ 6 w 32"/>
                <a:gd name="T25" fmla="*/ 8 h 15"/>
                <a:gd name="T26" fmla="*/ 10 w 32"/>
                <a:gd name="T27" fmla="*/ 9 h 15"/>
                <a:gd name="T28" fmla="*/ 10 w 32"/>
                <a:gd name="T29" fmla="*/ 9 h 15"/>
                <a:gd name="T30" fmla="*/ 1 w 32"/>
                <a:gd name="T31" fmla="*/ 9 h 15"/>
                <a:gd name="T32" fmla="*/ 0 w 32"/>
                <a:gd name="T33" fmla="*/ 9 h 15"/>
                <a:gd name="T34" fmla="*/ 12 w 32"/>
                <a:gd name="T35" fmla="*/ 12 h 15"/>
                <a:gd name="T36" fmla="*/ 17 w 32"/>
                <a:gd name="T37" fmla="*/ 15 h 15"/>
                <a:gd name="T38" fmla="*/ 19 w 32"/>
                <a:gd name="T39" fmla="*/ 12 h 15"/>
                <a:gd name="T40" fmla="*/ 31 w 32"/>
                <a:gd name="T41" fmla="*/ 12 h 15"/>
                <a:gd name="T42" fmla="*/ 32 w 32"/>
                <a:gd name="T43" fmla="*/ 1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15">
                  <a:moveTo>
                    <a:pt x="32" y="12"/>
                  </a:moveTo>
                  <a:cubicBezTo>
                    <a:pt x="32" y="11"/>
                    <a:pt x="32" y="9"/>
                    <a:pt x="32" y="8"/>
                  </a:cubicBezTo>
                  <a:cubicBezTo>
                    <a:pt x="31" y="7"/>
                    <a:pt x="30" y="7"/>
                    <a:pt x="27" y="7"/>
                  </a:cubicBezTo>
                  <a:cubicBezTo>
                    <a:pt x="28" y="6"/>
                    <a:pt x="28" y="6"/>
                    <a:pt x="28" y="6"/>
                  </a:cubicBezTo>
                  <a:cubicBezTo>
                    <a:pt x="21" y="2"/>
                    <a:pt x="15" y="3"/>
                    <a:pt x="8" y="0"/>
                  </a:cubicBezTo>
                  <a:cubicBezTo>
                    <a:pt x="7" y="1"/>
                    <a:pt x="6" y="2"/>
                    <a:pt x="5" y="2"/>
                  </a:cubicBezTo>
                  <a:cubicBezTo>
                    <a:pt x="5" y="3"/>
                    <a:pt x="5" y="3"/>
                    <a:pt x="5" y="4"/>
                  </a:cubicBezTo>
                  <a:cubicBezTo>
                    <a:pt x="5" y="4"/>
                    <a:pt x="5" y="4"/>
                    <a:pt x="5" y="4"/>
                  </a:cubicBezTo>
                  <a:cubicBezTo>
                    <a:pt x="6" y="4"/>
                    <a:pt x="7" y="4"/>
                    <a:pt x="8" y="4"/>
                  </a:cubicBezTo>
                  <a:cubicBezTo>
                    <a:pt x="8" y="5"/>
                    <a:pt x="8" y="5"/>
                    <a:pt x="9" y="5"/>
                  </a:cubicBezTo>
                  <a:cubicBezTo>
                    <a:pt x="9" y="6"/>
                    <a:pt x="9" y="7"/>
                    <a:pt x="9" y="7"/>
                  </a:cubicBezTo>
                  <a:cubicBezTo>
                    <a:pt x="8" y="7"/>
                    <a:pt x="7" y="7"/>
                    <a:pt x="6" y="7"/>
                  </a:cubicBezTo>
                  <a:cubicBezTo>
                    <a:pt x="6" y="7"/>
                    <a:pt x="6" y="7"/>
                    <a:pt x="6" y="8"/>
                  </a:cubicBezTo>
                  <a:cubicBezTo>
                    <a:pt x="7" y="9"/>
                    <a:pt x="8" y="9"/>
                    <a:pt x="10" y="9"/>
                  </a:cubicBezTo>
                  <a:cubicBezTo>
                    <a:pt x="10" y="9"/>
                    <a:pt x="10" y="9"/>
                    <a:pt x="10" y="9"/>
                  </a:cubicBezTo>
                  <a:cubicBezTo>
                    <a:pt x="8" y="10"/>
                    <a:pt x="4" y="9"/>
                    <a:pt x="1" y="9"/>
                  </a:cubicBezTo>
                  <a:cubicBezTo>
                    <a:pt x="1" y="9"/>
                    <a:pt x="1" y="9"/>
                    <a:pt x="0" y="9"/>
                  </a:cubicBezTo>
                  <a:cubicBezTo>
                    <a:pt x="1" y="15"/>
                    <a:pt x="8" y="11"/>
                    <a:pt x="12" y="12"/>
                  </a:cubicBezTo>
                  <a:cubicBezTo>
                    <a:pt x="15" y="13"/>
                    <a:pt x="14" y="14"/>
                    <a:pt x="17" y="15"/>
                  </a:cubicBezTo>
                  <a:cubicBezTo>
                    <a:pt x="17" y="14"/>
                    <a:pt x="18" y="13"/>
                    <a:pt x="19" y="12"/>
                  </a:cubicBezTo>
                  <a:cubicBezTo>
                    <a:pt x="21" y="11"/>
                    <a:pt x="27" y="11"/>
                    <a:pt x="31" y="12"/>
                  </a:cubicBezTo>
                  <a:cubicBezTo>
                    <a:pt x="31" y="12"/>
                    <a:pt x="32" y="12"/>
                    <a:pt x="32" y="12"/>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32" name="Freeform 81"/>
            <p:cNvSpPr>
              <a:spLocks/>
            </p:cNvSpPr>
            <p:nvPr/>
          </p:nvSpPr>
          <p:spPr bwMode="auto">
            <a:xfrm>
              <a:off x="-1492250" y="5622925"/>
              <a:ext cx="7938" cy="3175"/>
            </a:xfrm>
            <a:custGeom>
              <a:avLst/>
              <a:gdLst>
                <a:gd name="T0" fmla="*/ 2 w 2"/>
                <a:gd name="T1" fmla="*/ 0 h 1"/>
                <a:gd name="T2" fmla="*/ 1 w 2"/>
                <a:gd name="T3" fmla="*/ 0 h 1"/>
                <a:gd name="T4" fmla="*/ 1 w 2"/>
                <a:gd name="T5" fmla="*/ 0 h 1"/>
                <a:gd name="T6" fmla="*/ 0 w 2"/>
                <a:gd name="T7" fmla="*/ 1 h 1"/>
                <a:gd name="T8" fmla="*/ 0 w 2"/>
                <a:gd name="T9" fmla="*/ 1 h 1"/>
                <a:gd name="T10" fmla="*/ 2 w 2"/>
                <a:gd name="T11" fmla="*/ 0 h 1"/>
              </a:gdLst>
              <a:ahLst/>
              <a:cxnLst>
                <a:cxn ang="0">
                  <a:pos x="T0" y="T1"/>
                </a:cxn>
                <a:cxn ang="0">
                  <a:pos x="T2" y="T3"/>
                </a:cxn>
                <a:cxn ang="0">
                  <a:pos x="T4" y="T5"/>
                </a:cxn>
                <a:cxn ang="0">
                  <a:pos x="T6" y="T7"/>
                </a:cxn>
                <a:cxn ang="0">
                  <a:pos x="T8" y="T9"/>
                </a:cxn>
                <a:cxn ang="0">
                  <a:pos x="T10" y="T11"/>
                </a:cxn>
              </a:cxnLst>
              <a:rect l="0" t="0" r="r" b="b"/>
              <a:pathLst>
                <a:path w="2" h="1">
                  <a:moveTo>
                    <a:pt x="2" y="0"/>
                  </a:moveTo>
                  <a:cubicBezTo>
                    <a:pt x="1" y="0"/>
                    <a:pt x="1" y="0"/>
                    <a:pt x="1" y="0"/>
                  </a:cubicBezTo>
                  <a:cubicBezTo>
                    <a:pt x="1" y="0"/>
                    <a:pt x="1" y="0"/>
                    <a:pt x="1" y="0"/>
                  </a:cubicBezTo>
                  <a:cubicBezTo>
                    <a:pt x="0" y="0"/>
                    <a:pt x="0" y="0"/>
                    <a:pt x="0" y="1"/>
                  </a:cubicBezTo>
                  <a:cubicBezTo>
                    <a:pt x="0" y="1"/>
                    <a:pt x="0" y="1"/>
                    <a:pt x="0" y="1"/>
                  </a:cubicBezTo>
                  <a:cubicBezTo>
                    <a:pt x="2" y="0"/>
                    <a:pt x="1" y="1"/>
                    <a:pt x="2"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33" name="Freeform 82"/>
            <p:cNvSpPr>
              <a:spLocks/>
            </p:cNvSpPr>
            <p:nvPr/>
          </p:nvSpPr>
          <p:spPr bwMode="auto">
            <a:xfrm>
              <a:off x="-1933575" y="5397500"/>
              <a:ext cx="14288" cy="15875"/>
            </a:xfrm>
            <a:custGeom>
              <a:avLst/>
              <a:gdLst>
                <a:gd name="T0" fmla="*/ 0 w 4"/>
                <a:gd name="T1" fmla="*/ 1 h 4"/>
                <a:gd name="T2" fmla="*/ 3 w 4"/>
                <a:gd name="T3" fmla="*/ 3 h 4"/>
                <a:gd name="T4" fmla="*/ 4 w 4"/>
                <a:gd name="T5" fmla="*/ 2 h 4"/>
                <a:gd name="T6" fmla="*/ 2 w 4"/>
                <a:gd name="T7" fmla="*/ 0 h 4"/>
                <a:gd name="T8" fmla="*/ 0 w 4"/>
                <a:gd name="T9" fmla="*/ 1 h 4"/>
              </a:gdLst>
              <a:ahLst/>
              <a:cxnLst>
                <a:cxn ang="0">
                  <a:pos x="T0" y="T1"/>
                </a:cxn>
                <a:cxn ang="0">
                  <a:pos x="T2" y="T3"/>
                </a:cxn>
                <a:cxn ang="0">
                  <a:pos x="T4" y="T5"/>
                </a:cxn>
                <a:cxn ang="0">
                  <a:pos x="T6" y="T7"/>
                </a:cxn>
                <a:cxn ang="0">
                  <a:pos x="T8" y="T9"/>
                </a:cxn>
              </a:cxnLst>
              <a:rect l="0" t="0" r="r" b="b"/>
              <a:pathLst>
                <a:path w="4" h="4">
                  <a:moveTo>
                    <a:pt x="0" y="1"/>
                  </a:moveTo>
                  <a:cubicBezTo>
                    <a:pt x="1" y="4"/>
                    <a:pt x="1" y="3"/>
                    <a:pt x="3" y="3"/>
                  </a:cubicBezTo>
                  <a:cubicBezTo>
                    <a:pt x="4" y="3"/>
                    <a:pt x="4" y="2"/>
                    <a:pt x="4" y="2"/>
                  </a:cubicBezTo>
                  <a:cubicBezTo>
                    <a:pt x="3" y="0"/>
                    <a:pt x="3" y="0"/>
                    <a:pt x="2" y="0"/>
                  </a:cubicBezTo>
                  <a:cubicBezTo>
                    <a:pt x="1" y="1"/>
                    <a:pt x="1" y="1"/>
                    <a:pt x="0"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34" name="Freeform 83"/>
            <p:cNvSpPr>
              <a:spLocks/>
            </p:cNvSpPr>
            <p:nvPr/>
          </p:nvSpPr>
          <p:spPr bwMode="auto">
            <a:xfrm>
              <a:off x="-1855788" y="5292725"/>
              <a:ext cx="22225" cy="11112"/>
            </a:xfrm>
            <a:custGeom>
              <a:avLst/>
              <a:gdLst>
                <a:gd name="T0" fmla="*/ 0 w 6"/>
                <a:gd name="T1" fmla="*/ 1 h 3"/>
                <a:gd name="T2" fmla="*/ 0 w 6"/>
                <a:gd name="T3" fmla="*/ 3 h 3"/>
                <a:gd name="T4" fmla="*/ 5 w 6"/>
                <a:gd name="T5" fmla="*/ 2 h 3"/>
                <a:gd name="T6" fmla="*/ 6 w 6"/>
                <a:gd name="T7" fmla="*/ 1 h 3"/>
                <a:gd name="T8" fmla="*/ 3 w 6"/>
                <a:gd name="T9" fmla="*/ 0 h 3"/>
                <a:gd name="T10" fmla="*/ 0 w 6"/>
                <a:gd name="T11" fmla="*/ 1 h 3"/>
              </a:gdLst>
              <a:ahLst/>
              <a:cxnLst>
                <a:cxn ang="0">
                  <a:pos x="T0" y="T1"/>
                </a:cxn>
                <a:cxn ang="0">
                  <a:pos x="T2" y="T3"/>
                </a:cxn>
                <a:cxn ang="0">
                  <a:pos x="T4" y="T5"/>
                </a:cxn>
                <a:cxn ang="0">
                  <a:pos x="T6" y="T7"/>
                </a:cxn>
                <a:cxn ang="0">
                  <a:pos x="T8" y="T9"/>
                </a:cxn>
                <a:cxn ang="0">
                  <a:pos x="T10" y="T11"/>
                </a:cxn>
              </a:cxnLst>
              <a:rect l="0" t="0" r="r" b="b"/>
              <a:pathLst>
                <a:path w="6" h="3">
                  <a:moveTo>
                    <a:pt x="0" y="1"/>
                  </a:moveTo>
                  <a:cubicBezTo>
                    <a:pt x="0" y="2"/>
                    <a:pt x="0" y="2"/>
                    <a:pt x="0" y="3"/>
                  </a:cubicBezTo>
                  <a:cubicBezTo>
                    <a:pt x="2" y="2"/>
                    <a:pt x="4" y="2"/>
                    <a:pt x="5" y="2"/>
                  </a:cubicBezTo>
                  <a:cubicBezTo>
                    <a:pt x="6" y="2"/>
                    <a:pt x="6" y="1"/>
                    <a:pt x="6" y="1"/>
                  </a:cubicBezTo>
                  <a:cubicBezTo>
                    <a:pt x="5" y="1"/>
                    <a:pt x="4" y="1"/>
                    <a:pt x="3" y="0"/>
                  </a:cubicBezTo>
                  <a:cubicBezTo>
                    <a:pt x="2" y="1"/>
                    <a:pt x="1" y="1"/>
                    <a:pt x="0"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35" name="Freeform 84"/>
            <p:cNvSpPr>
              <a:spLocks/>
            </p:cNvSpPr>
            <p:nvPr/>
          </p:nvSpPr>
          <p:spPr bwMode="auto">
            <a:xfrm>
              <a:off x="-1828800" y="5330825"/>
              <a:ext cx="6350" cy="3175"/>
            </a:xfrm>
            <a:custGeom>
              <a:avLst/>
              <a:gdLst>
                <a:gd name="T0" fmla="*/ 1 w 2"/>
                <a:gd name="T1" fmla="*/ 1 h 1"/>
                <a:gd name="T2" fmla="*/ 2 w 2"/>
                <a:gd name="T3" fmla="*/ 1 h 1"/>
                <a:gd name="T4" fmla="*/ 2 w 2"/>
                <a:gd name="T5" fmla="*/ 0 h 1"/>
                <a:gd name="T6" fmla="*/ 2 w 2"/>
                <a:gd name="T7" fmla="*/ 0 h 1"/>
                <a:gd name="T8" fmla="*/ 0 w 2"/>
                <a:gd name="T9" fmla="*/ 0 h 1"/>
                <a:gd name="T10" fmla="*/ 1 w 2"/>
                <a:gd name="T11" fmla="*/ 1 h 1"/>
              </a:gdLst>
              <a:ahLst/>
              <a:cxnLst>
                <a:cxn ang="0">
                  <a:pos x="T0" y="T1"/>
                </a:cxn>
                <a:cxn ang="0">
                  <a:pos x="T2" y="T3"/>
                </a:cxn>
                <a:cxn ang="0">
                  <a:pos x="T4" y="T5"/>
                </a:cxn>
                <a:cxn ang="0">
                  <a:pos x="T6" y="T7"/>
                </a:cxn>
                <a:cxn ang="0">
                  <a:pos x="T8" y="T9"/>
                </a:cxn>
                <a:cxn ang="0">
                  <a:pos x="T10" y="T11"/>
                </a:cxn>
              </a:cxnLst>
              <a:rect l="0" t="0" r="r" b="b"/>
              <a:pathLst>
                <a:path w="2" h="1">
                  <a:moveTo>
                    <a:pt x="1" y="1"/>
                  </a:moveTo>
                  <a:cubicBezTo>
                    <a:pt x="1" y="1"/>
                    <a:pt x="2" y="1"/>
                    <a:pt x="2" y="1"/>
                  </a:cubicBezTo>
                  <a:cubicBezTo>
                    <a:pt x="2" y="1"/>
                    <a:pt x="2" y="1"/>
                    <a:pt x="2" y="0"/>
                  </a:cubicBezTo>
                  <a:cubicBezTo>
                    <a:pt x="2" y="0"/>
                    <a:pt x="2" y="0"/>
                    <a:pt x="2" y="0"/>
                  </a:cubicBezTo>
                  <a:cubicBezTo>
                    <a:pt x="1" y="0"/>
                    <a:pt x="1" y="0"/>
                    <a:pt x="0" y="0"/>
                  </a:cubicBezTo>
                  <a:cubicBezTo>
                    <a:pt x="0" y="0"/>
                    <a:pt x="1" y="1"/>
                    <a:pt x="1"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36" name="Freeform 85"/>
            <p:cNvSpPr>
              <a:spLocks/>
            </p:cNvSpPr>
            <p:nvPr/>
          </p:nvSpPr>
          <p:spPr bwMode="auto">
            <a:xfrm>
              <a:off x="-1825625" y="5300663"/>
              <a:ext cx="7938" cy="14287"/>
            </a:xfrm>
            <a:custGeom>
              <a:avLst/>
              <a:gdLst>
                <a:gd name="T0" fmla="*/ 2 w 2"/>
                <a:gd name="T1" fmla="*/ 2 h 4"/>
                <a:gd name="T2" fmla="*/ 1 w 2"/>
                <a:gd name="T3" fmla="*/ 0 h 4"/>
                <a:gd name="T4" fmla="*/ 1 w 2"/>
                <a:gd name="T5" fmla="*/ 0 h 4"/>
                <a:gd name="T6" fmla="*/ 0 w 2"/>
                <a:gd name="T7" fmla="*/ 3 h 4"/>
                <a:gd name="T8" fmla="*/ 1 w 2"/>
                <a:gd name="T9" fmla="*/ 4 h 4"/>
                <a:gd name="T10" fmla="*/ 2 w 2"/>
                <a:gd name="T11" fmla="*/ 2 h 4"/>
              </a:gdLst>
              <a:ahLst/>
              <a:cxnLst>
                <a:cxn ang="0">
                  <a:pos x="T0" y="T1"/>
                </a:cxn>
                <a:cxn ang="0">
                  <a:pos x="T2" y="T3"/>
                </a:cxn>
                <a:cxn ang="0">
                  <a:pos x="T4" y="T5"/>
                </a:cxn>
                <a:cxn ang="0">
                  <a:pos x="T6" y="T7"/>
                </a:cxn>
                <a:cxn ang="0">
                  <a:pos x="T8" y="T9"/>
                </a:cxn>
                <a:cxn ang="0">
                  <a:pos x="T10" y="T11"/>
                </a:cxn>
              </a:cxnLst>
              <a:rect l="0" t="0" r="r" b="b"/>
              <a:pathLst>
                <a:path w="2" h="4">
                  <a:moveTo>
                    <a:pt x="2" y="2"/>
                  </a:moveTo>
                  <a:cubicBezTo>
                    <a:pt x="2" y="1"/>
                    <a:pt x="2" y="1"/>
                    <a:pt x="1" y="0"/>
                  </a:cubicBezTo>
                  <a:cubicBezTo>
                    <a:pt x="1" y="0"/>
                    <a:pt x="1" y="0"/>
                    <a:pt x="1" y="0"/>
                  </a:cubicBezTo>
                  <a:cubicBezTo>
                    <a:pt x="1" y="1"/>
                    <a:pt x="1" y="2"/>
                    <a:pt x="0" y="3"/>
                  </a:cubicBezTo>
                  <a:cubicBezTo>
                    <a:pt x="1" y="4"/>
                    <a:pt x="1" y="4"/>
                    <a:pt x="1" y="4"/>
                  </a:cubicBezTo>
                  <a:cubicBezTo>
                    <a:pt x="2" y="4"/>
                    <a:pt x="2" y="3"/>
                    <a:pt x="2" y="2"/>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37" name="Freeform 86"/>
            <p:cNvSpPr>
              <a:spLocks/>
            </p:cNvSpPr>
            <p:nvPr/>
          </p:nvSpPr>
          <p:spPr bwMode="auto">
            <a:xfrm>
              <a:off x="-1844675" y="5326063"/>
              <a:ext cx="15875" cy="34925"/>
            </a:xfrm>
            <a:custGeom>
              <a:avLst/>
              <a:gdLst>
                <a:gd name="T0" fmla="*/ 4 w 4"/>
                <a:gd name="T1" fmla="*/ 9 h 9"/>
                <a:gd name="T2" fmla="*/ 4 w 4"/>
                <a:gd name="T3" fmla="*/ 8 h 9"/>
                <a:gd name="T4" fmla="*/ 1 w 4"/>
                <a:gd name="T5" fmla="*/ 0 h 9"/>
                <a:gd name="T6" fmla="*/ 0 w 4"/>
                <a:gd name="T7" fmla="*/ 1 h 9"/>
                <a:gd name="T8" fmla="*/ 3 w 4"/>
                <a:gd name="T9" fmla="*/ 5 h 9"/>
                <a:gd name="T10" fmla="*/ 3 w 4"/>
                <a:gd name="T11" fmla="*/ 8 h 9"/>
                <a:gd name="T12" fmla="*/ 4 w 4"/>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4" h="9">
                  <a:moveTo>
                    <a:pt x="4" y="9"/>
                  </a:moveTo>
                  <a:cubicBezTo>
                    <a:pt x="4" y="9"/>
                    <a:pt x="4" y="8"/>
                    <a:pt x="4" y="8"/>
                  </a:cubicBezTo>
                  <a:cubicBezTo>
                    <a:pt x="4" y="5"/>
                    <a:pt x="3" y="1"/>
                    <a:pt x="1" y="0"/>
                  </a:cubicBezTo>
                  <a:cubicBezTo>
                    <a:pt x="1" y="1"/>
                    <a:pt x="1" y="1"/>
                    <a:pt x="0" y="1"/>
                  </a:cubicBezTo>
                  <a:cubicBezTo>
                    <a:pt x="0" y="5"/>
                    <a:pt x="0" y="5"/>
                    <a:pt x="3" y="5"/>
                  </a:cubicBezTo>
                  <a:cubicBezTo>
                    <a:pt x="3" y="6"/>
                    <a:pt x="3" y="7"/>
                    <a:pt x="3" y="8"/>
                  </a:cubicBezTo>
                  <a:cubicBezTo>
                    <a:pt x="3" y="8"/>
                    <a:pt x="3" y="9"/>
                    <a:pt x="4" y="9"/>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38" name="Freeform 87"/>
            <p:cNvSpPr>
              <a:spLocks/>
            </p:cNvSpPr>
            <p:nvPr/>
          </p:nvSpPr>
          <p:spPr bwMode="auto">
            <a:xfrm>
              <a:off x="-1806575" y="5326063"/>
              <a:ext cx="7938" cy="15875"/>
            </a:xfrm>
            <a:custGeom>
              <a:avLst/>
              <a:gdLst>
                <a:gd name="T0" fmla="*/ 1 w 2"/>
                <a:gd name="T1" fmla="*/ 0 h 4"/>
                <a:gd name="T2" fmla="*/ 0 w 2"/>
                <a:gd name="T3" fmla="*/ 3 h 4"/>
                <a:gd name="T4" fmla="*/ 1 w 2"/>
                <a:gd name="T5" fmla="*/ 4 h 4"/>
                <a:gd name="T6" fmla="*/ 2 w 2"/>
                <a:gd name="T7" fmla="*/ 1 h 4"/>
                <a:gd name="T8" fmla="*/ 1 w 2"/>
                <a:gd name="T9" fmla="*/ 0 h 4"/>
              </a:gdLst>
              <a:ahLst/>
              <a:cxnLst>
                <a:cxn ang="0">
                  <a:pos x="T0" y="T1"/>
                </a:cxn>
                <a:cxn ang="0">
                  <a:pos x="T2" y="T3"/>
                </a:cxn>
                <a:cxn ang="0">
                  <a:pos x="T4" y="T5"/>
                </a:cxn>
                <a:cxn ang="0">
                  <a:pos x="T6" y="T7"/>
                </a:cxn>
                <a:cxn ang="0">
                  <a:pos x="T8" y="T9"/>
                </a:cxn>
              </a:cxnLst>
              <a:rect l="0" t="0" r="r" b="b"/>
              <a:pathLst>
                <a:path w="2" h="4">
                  <a:moveTo>
                    <a:pt x="1" y="0"/>
                  </a:moveTo>
                  <a:cubicBezTo>
                    <a:pt x="1" y="1"/>
                    <a:pt x="0" y="2"/>
                    <a:pt x="0" y="3"/>
                  </a:cubicBezTo>
                  <a:cubicBezTo>
                    <a:pt x="0" y="3"/>
                    <a:pt x="1" y="4"/>
                    <a:pt x="1" y="4"/>
                  </a:cubicBezTo>
                  <a:cubicBezTo>
                    <a:pt x="1" y="3"/>
                    <a:pt x="2" y="2"/>
                    <a:pt x="2" y="1"/>
                  </a:cubicBezTo>
                  <a:cubicBezTo>
                    <a:pt x="2" y="1"/>
                    <a:pt x="2" y="1"/>
                    <a:pt x="1"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39" name="Freeform 88"/>
            <p:cNvSpPr>
              <a:spLocks/>
            </p:cNvSpPr>
            <p:nvPr/>
          </p:nvSpPr>
          <p:spPr bwMode="auto">
            <a:xfrm>
              <a:off x="-1908175" y="5337175"/>
              <a:ext cx="11113" cy="7937"/>
            </a:xfrm>
            <a:custGeom>
              <a:avLst/>
              <a:gdLst>
                <a:gd name="T0" fmla="*/ 3 w 3"/>
                <a:gd name="T1" fmla="*/ 0 h 2"/>
                <a:gd name="T2" fmla="*/ 2 w 3"/>
                <a:gd name="T3" fmla="*/ 0 h 2"/>
                <a:gd name="T4" fmla="*/ 2 w 3"/>
                <a:gd name="T5" fmla="*/ 0 h 2"/>
                <a:gd name="T6" fmla="*/ 0 w 3"/>
                <a:gd name="T7" fmla="*/ 1 h 2"/>
                <a:gd name="T8" fmla="*/ 0 w 3"/>
                <a:gd name="T9" fmla="*/ 2 h 2"/>
                <a:gd name="T10" fmla="*/ 2 w 3"/>
                <a:gd name="T11" fmla="*/ 1 h 2"/>
                <a:gd name="T12" fmla="*/ 3 w 3"/>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3" y="0"/>
                  </a:moveTo>
                  <a:cubicBezTo>
                    <a:pt x="3" y="0"/>
                    <a:pt x="2" y="0"/>
                    <a:pt x="2" y="0"/>
                  </a:cubicBezTo>
                  <a:cubicBezTo>
                    <a:pt x="2" y="0"/>
                    <a:pt x="2" y="0"/>
                    <a:pt x="2" y="0"/>
                  </a:cubicBezTo>
                  <a:cubicBezTo>
                    <a:pt x="1" y="0"/>
                    <a:pt x="1" y="0"/>
                    <a:pt x="0" y="1"/>
                  </a:cubicBezTo>
                  <a:cubicBezTo>
                    <a:pt x="0" y="1"/>
                    <a:pt x="0" y="1"/>
                    <a:pt x="0" y="2"/>
                  </a:cubicBezTo>
                  <a:cubicBezTo>
                    <a:pt x="1" y="2"/>
                    <a:pt x="1" y="1"/>
                    <a:pt x="2" y="1"/>
                  </a:cubicBezTo>
                  <a:cubicBezTo>
                    <a:pt x="3" y="0"/>
                    <a:pt x="2" y="1"/>
                    <a:pt x="3"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40" name="Freeform 89"/>
            <p:cNvSpPr>
              <a:spLocks/>
            </p:cNvSpPr>
            <p:nvPr/>
          </p:nvSpPr>
          <p:spPr bwMode="auto">
            <a:xfrm>
              <a:off x="-1844675" y="5465763"/>
              <a:ext cx="41275" cy="19050"/>
            </a:xfrm>
            <a:custGeom>
              <a:avLst/>
              <a:gdLst>
                <a:gd name="T0" fmla="*/ 1 w 11"/>
                <a:gd name="T1" fmla="*/ 0 h 5"/>
                <a:gd name="T2" fmla="*/ 10 w 11"/>
                <a:gd name="T3" fmla="*/ 5 h 5"/>
                <a:gd name="T4" fmla="*/ 11 w 11"/>
                <a:gd name="T5" fmla="*/ 4 h 5"/>
                <a:gd name="T6" fmla="*/ 11 w 11"/>
                <a:gd name="T7" fmla="*/ 3 h 5"/>
                <a:gd name="T8" fmla="*/ 1 w 11"/>
                <a:gd name="T9" fmla="*/ 0 h 5"/>
              </a:gdLst>
              <a:ahLst/>
              <a:cxnLst>
                <a:cxn ang="0">
                  <a:pos x="T0" y="T1"/>
                </a:cxn>
                <a:cxn ang="0">
                  <a:pos x="T2" y="T3"/>
                </a:cxn>
                <a:cxn ang="0">
                  <a:pos x="T4" y="T5"/>
                </a:cxn>
                <a:cxn ang="0">
                  <a:pos x="T6" y="T7"/>
                </a:cxn>
                <a:cxn ang="0">
                  <a:pos x="T8" y="T9"/>
                </a:cxn>
              </a:cxnLst>
              <a:rect l="0" t="0" r="r" b="b"/>
              <a:pathLst>
                <a:path w="11" h="5">
                  <a:moveTo>
                    <a:pt x="1" y="0"/>
                  </a:moveTo>
                  <a:cubicBezTo>
                    <a:pt x="0" y="5"/>
                    <a:pt x="7" y="4"/>
                    <a:pt x="10" y="5"/>
                  </a:cubicBezTo>
                  <a:cubicBezTo>
                    <a:pt x="11" y="5"/>
                    <a:pt x="11" y="4"/>
                    <a:pt x="11" y="4"/>
                  </a:cubicBezTo>
                  <a:cubicBezTo>
                    <a:pt x="11" y="4"/>
                    <a:pt x="11" y="3"/>
                    <a:pt x="11" y="3"/>
                  </a:cubicBezTo>
                  <a:cubicBezTo>
                    <a:pt x="9" y="0"/>
                    <a:pt x="5" y="0"/>
                    <a:pt x="1" y="0"/>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41" name="Freeform 90"/>
            <p:cNvSpPr>
              <a:spLocks/>
            </p:cNvSpPr>
            <p:nvPr/>
          </p:nvSpPr>
          <p:spPr bwMode="auto">
            <a:xfrm>
              <a:off x="-1960563" y="5367338"/>
              <a:ext cx="195263" cy="76200"/>
            </a:xfrm>
            <a:custGeom>
              <a:avLst/>
              <a:gdLst>
                <a:gd name="T0" fmla="*/ 52 w 52"/>
                <a:gd name="T1" fmla="*/ 17 h 20"/>
                <a:gd name="T2" fmla="*/ 39 w 52"/>
                <a:gd name="T3" fmla="*/ 11 h 20"/>
                <a:gd name="T4" fmla="*/ 32 w 52"/>
                <a:gd name="T5" fmla="*/ 4 h 20"/>
                <a:gd name="T6" fmla="*/ 27 w 52"/>
                <a:gd name="T7" fmla="*/ 5 h 20"/>
                <a:gd name="T8" fmla="*/ 11 w 52"/>
                <a:gd name="T9" fmla="*/ 1 h 20"/>
                <a:gd name="T10" fmla="*/ 4 w 52"/>
                <a:gd name="T11" fmla="*/ 3 h 20"/>
                <a:gd name="T12" fmla="*/ 0 w 52"/>
                <a:gd name="T13" fmla="*/ 8 h 20"/>
                <a:gd name="T14" fmla="*/ 0 w 52"/>
                <a:gd name="T15" fmla="*/ 9 h 20"/>
                <a:gd name="T16" fmla="*/ 14 w 52"/>
                <a:gd name="T17" fmla="*/ 5 h 20"/>
                <a:gd name="T18" fmla="*/ 12 w 52"/>
                <a:gd name="T19" fmla="*/ 5 h 20"/>
                <a:gd name="T20" fmla="*/ 12 w 52"/>
                <a:gd name="T21" fmla="*/ 6 h 20"/>
                <a:gd name="T22" fmla="*/ 30 w 52"/>
                <a:gd name="T23" fmla="*/ 10 h 20"/>
                <a:gd name="T24" fmla="*/ 37 w 52"/>
                <a:gd name="T25" fmla="*/ 16 h 20"/>
                <a:gd name="T26" fmla="*/ 37 w 52"/>
                <a:gd name="T27" fmla="*/ 16 h 20"/>
                <a:gd name="T28" fmla="*/ 34 w 52"/>
                <a:gd name="T29" fmla="*/ 18 h 20"/>
                <a:gd name="T30" fmla="*/ 34 w 52"/>
                <a:gd name="T31" fmla="*/ 19 h 20"/>
                <a:gd name="T32" fmla="*/ 34 w 52"/>
                <a:gd name="T33" fmla="*/ 20 h 20"/>
                <a:gd name="T34" fmla="*/ 52 w 52"/>
                <a:gd name="T35" fmla="*/ 18 h 20"/>
                <a:gd name="T36" fmla="*/ 52 w 52"/>
                <a:gd name="T37"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 h="20">
                  <a:moveTo>
                    <a:pt x="52" y="17"/>
                  </a:moveTo>
                  <a:cubicBezTo>
                    <a:pt x="51" y="13"/>
                    <a:pt x="43" y="13"/>
                    <a:pt x="39" y="11"/>
                  </a:cubicBezTo>
                  <a:cubicBezTo>
                    <a:pt x="36" y="9"/>
                    <a:pt x="35" y="5"/>
                    <a:pt x="32" y="4"/>
                  </a:cubicBezTo>
                  <a:cubicBezTo>
                    <a:pt x="30" y="4"/>
                    <a:pt x="29" y="5"/>
                    <a:pt x="27" y="5"/>
                  </a:cubicBezTo>
                  <a:cubicBezTo>
                    <a:pt x="21" y="3"/>
                    <a:pt x="21" y="0"/>
                    <a:pt x="11" y="1"/>
                  </a:cubicBezTo>
                  <a:cubicBezTo>
                    <a:pt x="9" y="1"/>
                    <a:pt x="7" y="2"/>
                    <a:pt x="4" y="3"/>
                  </a:cubicBezTo>
                  <a:cubicBezTo>
                    <a:pt x="2" y="4"/>
                    <a:pt x="2" y="7"/>
                    <a:pt x="0" y="8"/>
                  </a:cubicBezTo>
                  <a:cubicBezTo>
                    <a:pt x="0" y="8"/>
                    <a:pt x="0" y="9"/>
                    <a:pt x="0" y="9"/>
                  </a:cubicBezTo>
                  <a:cubicBezTo>
                    <a:pt x="3" y="8"/>
                    <a:pt x="11" y="2"/>
                    <a:pt x="14" y="5"/>
                  </a:cubicBezTo>
                  <a:cubicBezTo>
                    <a:pt x="14" y="5"/>
                    <a:pt x="13" y="5"/>
                    <a:pt x="12" y="5"/>
                  </a:cubicBezTo>
                  <a:cubicBezTo>
                    <a:pt x="12" y="6"/>
                    <a:pt x="12" y="6"/>
                    <a:pt x="12" y="6"/>
                  </a:cubicBezTo>
                  <a:cubicBezTo>
                    <a:pt x="15" y="8"/>
                    <a:pt x="25" y="10"/>
                    <a:pt x="30" y="10"/>
                  </a:cubicBezTo>
                  <a:cubicBezTo>
                    <a:pt x="31" y="14"/>
                    <a:pt x="33" y="15"/>
                    <a:pt x="37" y="16"/>
                  </a:cubicBezTo>
                  <a:cubicBezTo>
                    <a:pt x="37" y="16"/>
                    <a:pt x="37" y="16"/>
                    <a:pt x="37" y="16"/>
                  </a:cubicBezTo>
                  <a:cubicBezTo>
                    <a:pt x="36" y="17"/>
                    <a:pt x="35" y="18"/>
                    <a:pt x="34" y="18"/>
                  </a:cubicBezTo>
                  <a:cubicBezTo>
                    <a:pt x="34" y="18"/>
                    <a:pt x="34" y="19"/>
                    <a:pt x="34" y="19"/>
                  </a:cubicBezTo>
                  <a:cubicBezTo>
                    <a:pt x="34" y="19"/>
                    <a:pt x="34" y="20"/>
                    <a:pt x="34" y="20"/>
                  </a:cubicBezTo>
                  <a:cubicBezTo>
                    <a:pt x="40" y="20"/>
                    <a:pt x="47" y="19"/>
                    <a:pt x="52" y="18"/>
                  </a:cubicBezTo>
                  <a:cubicBezTo>
                    <a:pt x="52" y="18"/>
                    <a:pt x="52" y="18"/>
                    <a:pt x="52" y="17"/>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42" name="Freeform 91"/>
            <p:cNvSpPr>
              <a:spLocks/>
            </p:cNvSpPr>
            <p:nvPr/>
          </p:nvSpPr>
          <p:spPr bwMode="auto">
            <a:xfrm>
              <a:off x="-1795463" y="5337175"/>
              <a:ext cx="11113" cy="15875"/>
            </a:xfrm>
            <a:custGeom>
              <a:avLst/>
              <a:gdLst>
                <a:gd name="T0" fmla="*/ 1 w 3"/>
                <a:gd name="T1" fmla="*/ 4 h 4"/>
                <a:gd name="T2" fmla="*/ 3 w 3"/>
                <a:gd name="T3" fmla="*/ 4 h 4"/>
                <a:gd name="T4" fmla="*/ 1 w 3"/>
                <a:gd name="T5" fmla="*/ 0 h 4"/>
                <a:gd name="T6" fmla="*/ 1 w 3"/>
                <a:gd name="T7" fmla="*/ 4 h 4"/>
              </a:gdLst>
              <a:ahLst/>
              <a:cxnLst>
                <a:cxn ang="0">
                  <a:pos x="T0" y="T1"/>
                </a:cxn>
                <a:cxn ang="0">
                  <a:pos x="T2" y="T3"/>
                </a:cxn>
                <a:cxn ang="0">
                  <a:pos x="T4" y="T5"/>
                </a:cxn>
                <a:cxn ang="0">
                  <a:pos x="T6" y="T7"/>
                </a:cxn>
              </a:cxnLst>
              <a:rect l="0" t="0" r="r" b="b"/>
              <a:pathLst>
                <a:path w="3" h="4">
                  <a:moveTo>
                    <a:pt x="1" y="4"/>
                  </a:moveTo>
                  <a:cubicBezTo>
                    <a:pt x="2" y="4"/>
                    <a:pt x="3" y="4"/>
                    <a:pt x="3" y="4"/>
                  </a:cubicBezTo>
                  <a:cubicBezTo>
                    <a:pt x="2" y="2"/>
                    <a:pt x="1" y="1"/>
                    <a:pt x="1" y="0"/>
                  </a:cubicBezTo>
                  <a:cubicBezTo>
                    <a:pt x="0" y="1"/>
                    <a:pt x="1" y="2"/>
                    <a:pt x="1" y="4"/>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sp>
          <p:nvSpPr>
            <p:cNvPr id="143" name="Freeform 92"/>
            <p:cNvSpPr>
              <a:spLocks/>
            </p:cNvSpPr>
            <p:nvPr/>
          </p:nvSpPr>
          <p:spPr bwMode="auto">
            <a:xfrm>
              <a:off x="-1663700" y="5595938"/>
              <a:ext cx="11113" cy="7937"/>
            </a:xfrm>
            <a:custGeom>
              <a:avLst/>
              <a:gdLst>
                <a:gd name="T0" fmla="*/ 0 w 3"/>
                <a:gd name="T1" fmla="*/ 1 h 2"/>
                <a:gd name="T2" fmla="*/ 2 w 3"/>
                <a:gd name="T3" fmla="*/ 2 h 2"/>
                <a:gd name="T4" fmla="*/ 3 w 3"/>
                <a:gd name="T5" fmla="*/ 2 h 2"/>
                <a:gd name="T6" fmla="*/ 1 w 3"/>
                <a:gd name="T7" fmla="*/ 0 h 2"/>
                <a:gd name="T8" fmla="*/ 0 w 3"/>
                <a:gd name="T9" fmla="*/ 1 h 2"/>
              </a:gdLst>
              <a:ahLst/>
              <a:cxnLst>
                <a:cxn ang="0">
                  <a:pos x="T0" y="T1"/>
                </a:cxn>
                <a:cxn ang="0">
                  <a:pos x="T2" y="T3"/>
                </a:cxn>
                <a:cxn ang="0">
                  <a:pos x="T4" y="T5"/>
                </a:cxn>
                <a:cxn ang="0">
                  <a:pos x="T6" y="T7"/>
                </a:cxn>
                <a:cxn ang="0">
                  <a:pos x="T8" y="T9"/>
                </a:cxn>
              </a:cxnLst>
              <a:rect l="0" t="0" r="r" b="b"/>
              <a:pathLst>
                <a:path w="3" h="2">
                  <a:moveTo>
                    <a:pt x="0" y="1"/>
                  </a:moveTo>
                  <a:cubicBezTo>
                    <a:pt x="1" y="2"/>
                    <a:pt x="2" y="2"/>
                    <a:pt x="2" y="2"/>
                  </a:cubicBezTo>
                  <a:cubicBezTo>
                    <a:pt x="3" y="2"/>
                    <a:pt x="3" y="2"/>
                    <a:pt x="3" y="2"/>
                  </a:cubicBezTo>
                  <a:cubicBezTo>
                    <a:pt x="2" y="0"/>
                    <a:pt x="2" y="1"/>
                    <a:pt x="1" y="0"/>
                  </a:cubicBezTo>
                  <a:cubicBezTo>
                    <a:pt x="1" y="0"/>
                    <a:pt x="0" y="1"/>
                    <a:pt x="0" y="1"/>
                  </a:cubicBezTo>
                  <a:close/>
                </a:path>
              </a:pathLst>
            </a:custGeom>
            <a:grpFill/>
            <a:ln w="9525">
              <a:noFill/>
              <a:miter lim="800000"/>
              <a:headEnd/>
              <a:tailEnd/>
            </a:ln>
            <a:extLst/>
          </p:spPr>
          <p:txBody>
            <a:bodyPr vert="horz" wrap="none" lIns="0" tIns="0" rIns="0" bIns="0" anchor="ctr" anchorCtr="0"/>
            <a:lstStyle/>
            <a:p>
              <a:pPr algn="ctr"/>
              <a:endParaRPr lang="en-US" sz="1200" kern="0" dirty="0">
                <a:solidFill>
                  <a:schemeClr val="bg1"/>
                </a:solidFill>
              </a:endParaRPr>
            </a:p>
          </p:txBody>
        </p:sp>
      </p:grpSp>
      <p:grpSp>
        <p:nvGrpSpPr>
          <p:cNvPr id="7" name="Group 143"/>
          <p:cNvGrpSpPr/>
          <p:nvPr/>
        </p:nvGrpSpPr>
        <p:grpSpPr>
          <a:xfrm>
            <a:off x="4355122" y="1247053"/>
            <a:ext cx="427406" cy="491738"/>
            <a:chOff x="11087100" y="-1878013"/>
            <a:chExt cx="2752726" cy="3167063"/>
          </a:xfrm>
          <a:solidFill>
            <a:schemeClr val="bg1"/>
          </a:solidFill>
        </p:grpSpPr>
        <p:sp>
          <p:nvSpPr>
            <p:cNvPr id="145" name="Freeform 17"/>
            <p:cNvSpPr>
              <a:spLocks noEditPoints="1"/>
            </p:cNvSpPr>
            <p:nvPr/>
          </p:nvSpPr>
          <p:spPr bwMode="auto">
            <a:xfrm>
              <a:off x="12492038" y="-3175"/>
              <a:ext cx="1347788" cy="1292225"/>
            </a:xfrm>
            <a:custGeom>
              <a:avLst/>
              <a:gdLst>
                <a:gd name="T0" fmla="*/ 65 w 72"/>
                <a:gd name="T1" fmla="*/ 38 h 69"/>
                <a:gd name="T2" fmla="*/ 29 w 72"/>
                <a:gd name="T3" fmla="*/ 3 h 69"/>
                <a:gd name="T4" fmla="*/ 24 w 72"/>
                <a:gd name="T5" fmla="*/ 0 h 69"/>
                <a:gd name="T6" fmla="*/ 0 w 72"/>
                <a:gd name="T7" fmla="*/ 24 h 69"/>
                <a:gd name="T8" fmla="*/ 4 w 72"/>
                <a:gd name="T9" fmla="*/ 29 h 69"/>
                <a:gd name="T10" fmla="*/ 40 w 72"/>
                <a:gd name="T11" fmla="*/ 64 h 69"/>
                <a:gd name="T12" fmla="*/ 53 w 72"/>
                <a:gd name="T13" fmla="*/ 69 h 69"/>
                <a:gd name="T14" fmla="*/ 66 w 72"/>
                <a:gd name="T15" fmla="*/ 63 h 69"/>
                <a:gd name="T16" fmla="*/ 65 w 72"/>
                <a:gd name="T17" fmla="*/ 38 h 69"/>
                <a:gd name="T18" fmla="*/ 62 w 72"/>
                <a:gd name="T19" fmla="*/ 51 h 69"/>
                <a:gd name="T20" fmla="*/ 59 w 72"/>
                <a:gd name="T21" fmla="*/ 52 h 69"/>
                <a:gd name="T22" fmla="*/ 57 w 72"/>
                <a:gd name="T23" fmla="*/ 51 h 69"/>
                <a:gd name="T24" fmla="*/ 24 w 72"/>
                <a:gd name="T25" fmla="*/ 18 h 69"/>
                <a:gd name="T26" fmla="*/ 24 w 72"/>
                <a:gd name="T27" fmla="*/ 14 h 69"/>
                <a:gd name="T28" fmla="*/ 28 w 72"/>
                <a:gd name="T29" fmla="*/ 14 h 69"/>
                <a:gd name="T30" fmla="*/ 62 w 72"/>
                <a:gd name="T31" fmla="*/ 46 h 69"/>
                <a:gd name="T32" fmla="*/ 62 w 72"/>
                <a:gd name="T33" fmla="*/ 5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69">
                  <a:moveTo>
                    <a:pt x="65" y="38"/>
                  </a:moveTo>
                  <a:cubicBezTo>
                    <a:pt x="29" y="3"/>
                    <a:pt x="29" y="3"/>
                    <a:pt x="29" y="3"/>
                  </a:cubicBezTo>
                  <a:cubicBezTo>
                    <a:pt x="28" y="2"/>
                    <a:pt x="26" y="1"/>
                    <a:pt x="24" y="0"/>
                  </a:cubicBezTo>
                  <a:cubicBezTo>
                    <a:pt x="19" y="10"/>
                    <a:pt x="11" y="19"/>
                    <a:pt x="0" y="24"/>
                  </a:cubicBezTo>
                  <a:cubicBezTo>
                    <a:pt x="1" y="26"/>
                    <a:pt x="2" y="27"/>
                    <a:pt x="4" y="29"/>
                  </a:cubicBezTo>
                  <a:cubicBezTo>
                    <a:pt x="40" y="64"/>
                    <a:pt x="40" y="64"/>
                    <a:pt x="40" y="64"/>
                  </a:cubicBezTo>
                  <a:cubicBezTo>
                    <a:pt x="44" y="67"/>
                    <a:pt x="48" y="69"/>
                    <a:pt x="53" y="69"/>
                  </a:cubicBezTo>
                  <a:cubicBezTo>
                    <a:pt x="57" y="69"/>
                    <a:pt x="62" y="67"/>
                    <a:pt x="66" y="63"/>
                  </a:cubicBezTo>
                  <a:cubicBezTo>
                    <a:pt x="72" y="56"/>
                    <a:pt x="72" y="45"/>
                    <a:pt x="65" y="38"/>
                  </a:cubicBezTo>
                  <a:close/>
                  <a:moveTo>
                    <a:pt x="62" y="51"/>
                  </a:moveTo>
                  <a:cubicBezTo>
                    <a:pt x="61" y="51"/>
                    <a:pt x="60" y="52"/>
                    <a:pt x="59" y="52"/>
                  </a:cubicBezTo>
                  <a:cubicBezTo>
                    <a:pt x="59" y="52"/>
                    <a:pt x="58" y="51"/>
                    <a:pt x="57" y="51"/>
                  </a:cubicBezTo>
                  <a:cubicBezTo>
                    <a:pt x="24" y="18"/>
                    <a:pt x="24" y="18"/>
                    <a:pt x="24" y="18"/>
                  </a:cubicBezTo>
                  <a:cubicBezTo>
                    <a:pt x="23" y="17"/>
                    <a:pt x="23" y="15"/>
                    <a:pt x="24" y="14"/>
                  </a:cubicBezTo>
                  <a:cubicBezTo>
                    <a:pt x="25" y="13"/>
                    <a:pt x="27" y="13"/>
                    <a:pt x="28" y="14"/>
                  </a:cubicBezTo>
                  <a:cubicBezTo>
                    <a:pt x="62" y="46"/>
                    <a:pt x="62" y="46"/>
                    <a:pt x="62" y="46"/>
                  </a:cubicBezTo>
                  <a:cubicBezTo>
                    <a:pt x="63" y="47"/>
                    <a:pt x="63" y="49"/>
                    <a:pt x="6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18"/>
            <p:cNvSpPr>
              <a:spLocks noEditPoints="1"/>
            </p:cNvSpPr>
            <p:nvPr/>
          </p:nvSpPr>
          <p:spPr bwMode="auto">
            <a:xfrm>
              <a:off x="11087100" y="-1878013"/>
              <a:ext cx="2471738" cy="2305051"/>
            </a:xfrm>
            <a:custGeom>
              <a:avLst/>
              <a:gdLst>
                <a:gd name="T0" fmla="*/ 132 w 132"/>
                <a:gd name="T1" fmla="*/ 0 h 123"/>
                <a:gd name="T2" fmla="*/ 79 w 132"/>
                <a:gd name="T3" fmla="*/ 35 h 123"/>
                <a:gd name="T4" fmla="*/ 49 w 132"/>
                <a:gd name="T5" fmla="*/ 24 h 123"/>
                <a:gd name="T6" fmla="*/ 0 w 132"/>
                <a:gd name="T7" fmla="*/ 73 h 123"/>
                <a:gd name="T8" fmla="*/ 49 w 132"/>
                <a:gd name="T9" fmla="*/ 123 h 123"/>
                <a:gd name="T10" fmla="*/ 98 w 132"/>
                <a:gd name="T11" fmla="*/ 73 h 123"/>
                <a:gd name="T12" fmla="*/ 87 w 132"/>
                <a:gd name="T13" fmla="*/ 43 h 123"/>
                <a:gd name="T14" fmla="*/ 132 w 132"/>
                <a:gd name="T15" fmla="*/ 0 h 123"/>
                <a:gd name="T16" fmla="*/ 90 w 132"/>
                <a:gd name="T17" fmla="*/ 73 h 123"/>
                <a:gd name="T18" fmla="*/ 49 w 132"/>
                <a:gd name="T19" fmla="*/ 115 h 123"/>
                <a:gd name="T20" fmla="*/ 8 w 132"/>
                <a:gd name="T21" fmla="*/ 73 h 123"/>
                <a:gd name="T22" fmla="*/ 49 w 132"/>
                <a:gd name="T23" fmla="*/ 32 h 123"/>
                <a:gd name="T24" fmla="*/ 74 w 132"/>
                <a:gd name="T25" fmla="*/ 40 h 123"/>
                <a:gd name="T26" fmla="*/ 46 w 132"/>
                <a:gd name="T27" fmla="*/ 74 h 123"/>
                <a:gd name="T28" fmla="*/ 16 w 132"/>
                <a:gd name="T29" fmla="*/ 59 h 123"/>
                <a:gd name="T30" fmla="*/ 55 w 132"/>
                <a:gd name="T31" fmla="*/ 103 h 123"/>
                <a:gd name="T32" fmla="*/ 82 w 132"/>
                <a:gd name="T33" fmla="*/ 50 h 123"/>
                <a:gd name="T34" fmla="*/ 90 w 132"/>
                <a:gd name="T35" fmla="*/ 7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3">
                  <a:moveTo>
                    <a:pt x="132" y="0"/>
                  </a:moveTo>
                  <a:cubicBezTo>
                    <a:pt x="132" y="0"/>
                    <a:pt x="112" y="2"/>
                    <a:pt x="79" y="35"/>
                  </a:cubicBezTo>
                  <a:cubicBezTo>
                    <a:pt x="71" y="28"/>
                    <a:pt x="60" y="24"/>
                    <a:pt x="49" y="24"/>
                  </a:cubicBezTo>
                  <a:cubicBezTo>
                    <a:pt x="22" y="24"/>
                    <a:pt x="0" y="46"/>
                    <a:pt x="0" y="73"/>
                  </a:cubicBezTo>
                  <a:cubicBezTo>
                    <a:pt x="0" y="101"/>
                    <a:pt x="22" y="123"/>
                    <a:pt x="49" y="123"/>
                  </a:cubicBezTo>
                  <a:cubicBezTo>
                    <a:pt x="76" y="123"/>
                    <a:pt x="98" y="101"/>
                    <a:pt x="98" y="73"/>
                  </a:cubicBezTo>
                  <a:cubicBezTo>
                    <a:pt x="98" y="62"/>
                    <a:pt x="94" y="51"/>
                    <a:pt x="87" y="43"/>
                  </a:cubicBezTo>
                  <a:cubicBezTo>
                    <a:pt x="99" y="28"/>
                    <a:pt x="113" y="13"/>
                    <a:pt x="132" y="0"/>
                  </a:cubicBezTo>
                  <a:close/>
                  <a:moveTo>
                    <a:pt x="90" y="73"/>
                  </a:moveTo>
                  <a:cubicBezTo>
                    <a:pt x="90" y="96"/>
                    <a:pt x="72" y="115"/>
                    <a:pt x="49" y="115"/>
                  </a:cubicBezTo>
                  <a:cubicBezTo>
                    <a:pt x="26" y="115"/>
                    <a:pt x="8" y="96"/>
                    <a:pt x="8" y="73"/>
                  </a:cubicBezTo>
                  <a:cubicBezTo>
                    <a:pt x="8" y="51"/>
                    <a:pt x="26" y="32"/>
                    <a:pt x="49" y="32"/>
                  </a:cubicBezTo>
                  <a:cubicBezTo>
                    <a:pt x="58" y="32"/>
                    <a:pt x="67" y="35"/>
                    <a:pt x="74" y="40"/>
                  </a:cubicBezTo>
                  <a:cubicBezTo>
                    <a:pt x="65" y="49"/>
                    <a:pt x="56" y="60"/>
                    <a:pt x="46" y="74"/>
                  </a:cubicBezTo>
                  <a:cubicBezTo>
                    <a:pt x="46" y="74"/>
                    <a:pt x="29" y="59"/>
                    <a:pt x="16" y="59"/>
                  </a:cubicBezTo>
                  <a:cubicBezTo>
                    <a:pt x="16" y="59"/>
                    <a:pt x="29" y="71"/>
                    <a:pt x="55" y="103"/>
                  </a:cubicBezTo>
                  <a:cubicBezTo>
                    <a:pt x="55" y="103"/>
                    <a:pt x="63" y="78"/>
                    <a:pt x="82" y="50"/>
                  </a:cubicBezTo>
                  <a:cubicBezTo>
                    <a:pt x="87" y="56"/>
                    <a:pt x="90" y="65"/>
                    <a:pt x="90"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7221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1"/>
          <p:cNvSpPr>
            <a:spLocks noGrp="1"/>
          </p:cNvSpPr>
          <p:nvPr>
            <p:ph type="title"/>
          </p:nvPr>
        </p:nvSpPr>
        <p:spPr>
          <a:xfrm>
            <a:off x="188794" y="387174"/>
            <a:ext cx="5929373" cy="838200"/>
          </a:xfrm>
        </p:spPr>
        <p:txBody>
          <a:bodyPr anchor="ctr"/>
          <a:lstStyle/>
          <a:p>
            <a:r>
              <a:rPr lang="en-US" dirty="0" smtClean="0"/>
              <a:t>Companies Worldwide Rely on Avaya Outbound Solutions</a:t>
            </a:r>
            <a:endParaRPr lang="en-US" dirty="0"/>
          </a:p>
        </p:txBody>
      </p:sp>
      <p:pic>
        <p:nvPicPr>
          <p:cNvPr id="5"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59702" t="24762" r="31428" b="69143"/>
          <a:stretch/>
        </p:blipFill>
        <p:spPr bwMode="auto">
          <a:xfrm>
            <a:off x="1073968" y="3079134"/>
            <a:ext cx="141922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2"/>
          <p:cNvPicPr>
            <a:picLocks noChangeAspect="1" noChangeArrowheads="1"/>
          </p:cNvPicPr>
          <p:nvPr/>
        </p:nvPicPr>
        <p:blipFill rotWithShape="1">
          <a:blip r:embed="rId4">
            <a:extLst>
              <a:ext uri="{28A0092B-C50C-407E-A947-70E740481C1C}">
                <a14:useLocalDpi xmlns:a14="http://schemas.microsoft.com/office/drawing/2010/main" val="0"/>
              </a:ext>
            </a:extLst>
          </a:blip>
          <a:srcRect l="22262" t="8667" r="55644" b="85333"/>
          <a:stretch/>
        </p:blipFill>
        <p:spPr bwMode="auto">
          <a:xfrm>
            <a:off x="4313262" y="3013832"/>
            <a:ext cx="3287927" cy="558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256" y="1707827"/>
            <a:ext cx="1079221" cy="97335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0952" t="10190" r="72976" b="81619"/>
          <a:stretch/>
        </p:blipFill>
        <p:spPr bwMode="auto">
          <a:xfrm>
            <a:off x="707333" y="3897148"/>
            <a:ext cx="971550" cy="819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2678" t="11048" r="61905" b="81428"/>
          <a:stretch/>
        </p:blipFill>
        <p:spPr bwMode="auto">
          <a:xfrm>
            <a:off x="5808017" y="3993822"/>
            <a:ext cx="2466976"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44048" t="8381" r="44131" b="84286"/>
          <a:stretch/>
        </p:blipFill>
        <p:spPr bwMode="auto">
          <a:xfrm>
            <a:off x="6362527" y="1827789"/>
            <a:ext cx="1891614" cy="73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l="21975" t="11143" r="67712" b="80666"/>
          <a:stretch/>
        </p:blipFill>
        <p:spPr bwMode="auto">
          <a:xfrm>
            <a:off x="2439292" y="4025768"/>
            <a:ext cx="1650317" cy="819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l="16905" t="12476" r="72262" b="78667"/>
          <a:stretch/>
        </p:blipFill>
        <p:spPr bwMode="auto">
          <a:xfrm>
            <a:off x="3446487" y="4989709"/>
            <a:ext cx="173355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54570" y="2444531"/>
            <a:ext cx="2180856" cy="473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descr="Xcel Energ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6365" y="5040686"/>
            <a:ext cx="1113130" cy="8348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XBACKEND1\Users\rgould\Desktop\Oi_Telefonia_Mov__l.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41846" y="5177805"/>
            <a:ext cx="579541" cy="57191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EXBACKEND1\Users\rgould\Desktop\contax_logo.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76355" y="5200612"/>
            <a:ext cx="1114425" cy="1618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l="41531" t="15152" r="42500" b="60227"/>
          <a:stretch/>
        </p:blipFill>
        <p:spPr bwMode="auto">
          <a:xfrm>
            <a:off x="3479108" y="1351989"/>
            <a:ext cx="1097779" cy="951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8256" y="1707826"/>
            <a:ext cx="7712456" cy="4016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5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10800000" flipH="1" flipV="1">
            <a:off x="1326516" y="1539999"/>
            <a:ext cx="7817484" cy="2596315"/>
          </a:xfrm>
          <a:prstGeom prst="rect">
            <a:avLst/>
          </a:prstGeom>
          <a:gradFill flip="none" rotWithShape="1">
            <a:gsLst>
              <a:gs pos="100000">
                <a:schemeClr val="tx1">
                  <a:lumMod val="10000"/>
                  <a:lumOff val="90000"/>
                </a:schemeClr>
              </a:gs>
              <a:gs pos="0">
                <a:srgbClr val="FFFFFF"/>
              </a:gs>
            </a:gsLst>
            <a:lin ang="162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spcAft>
                <a:spcPts val="100"/>
              </a:spcAft>
              <a:buClr>
                <a:srgbClr val="323232">
                  <a:lumMod val="90000"/>
                  <a:lumOff val="10000"/>
                </a:srgbClr>
              </a:buClr>
              <a:buFont typeface="Arial" pitchFamily="34" charset="0"/>
              <a:buChar char="•"/>
            </a:pPr>
            <a:endParaRPr lang="en-US" sz="1400" b="1" dirty="0">
              <a:solidFill>
                <a:schemeClr val="tx2"/>
              </a:solidFill>
            </a:endParaRPr>
          </a:p>
        </p:txBody>
      </p:sp>
      <p:sp>
        <p:nvSpPr>
          <p:cNvPr id="2" name="Title 1"/>
          <p:cNvSpPr>
            <a:spLocks noGrp="1"/>
          </p:cNvSpPr>
          <p:nvPr>
            <p:ph type="title"/>
          </p:nvPr>
        </p:nvSpPr>
        <p:spPr/>
        <p:txBody>
          <a:bodyPr anchor="ctr"/>
          <a:lstStyle/>
          <a:p>
            <a:r>
              <a:rPr lang="en-US" dirty="0" smtClean="0"/>
              <a:t>Get Started Now</a:t>
            </a:r>
            <a:endParaRPr lang="en-US" dirty="0"/>
          </a:p>
        </p:txBody>
      </p:sp>
      <p:sp>
        <p:nvSpPr>
          <p:cNvPr id="3" name="Content Placeholder 2"/>
          <p:cNvSpPr>
            <a:spLocks noGrp="1"/>
          </p:cNvSpPr>
          <p:nvPr>
            <p:ph idx="1"/>
          </p:nvPr>
        </p:nvSpPr>
        <p:spPr>
          <a:xfrm>
            <a:off x="2286000" y="2057674"/>
            <a:ext cx="6857999" cy="2958750"/>
          </a:xfrm>
        </p:spPr>
        <p:txBody>
          <a:bodyPr/>
          <a:lstStyle/>
          <a:p>
            <a:pPr marL="228600" indent="-228600">
              <a:lnSpc>
                <a:spcPct val="100000"/>
              </a:lnSpc>
              <a:spcBef>
                <a:spcPts val="800"/>
              </a:spcBef>
            </a:pPr>
            <a:r>
              <a:rPr lang="en-US" sz="1800" dirty="0"/>
              <a:t>Multimedia automated outreach solution, integrated</a:t>
            </a:r>
            <a:br>
              <a:rPr lang="en-US" sz="1800" dirty="0"/>
            </a:br>
            <a:r>
              <a:rPr lang="en-US" sz="1800" dirty="0"/>
              <a:t>with the contact center</a:t>
            </a:r>
          </a:p>
          <a:p>
            <a:pPr marL="228600" indent="-228600">
              <a:lnSpc>
                <a:spcPct val="100000"/>
              </a:lnSpc>
              <a:spcBef>
                <a:spcPts val="800"/>
              </a:spcBef>
            </a:pPr>
            <a:r>
              <a:rPr lang="en-US" sz="1800" dirty="0"/>
              <a:t>Best-of-class features</a:t>
            </a:r>
          </a:p>
          <a:p>
            <a:pPr lvl="1">
              <a:lnSpc>
                <a:spcPct val="100000"/>
              </a:lnSpc>
              <a:spcBef>
                <a:spcPts val="400"/>
              </a:spcBef>
            </a:pPr>
            <a:r>
              <a:rPr lang="en-US" sz="1600" dirty="0"/>
              <a:t>Call classification, multimedia with contact strategies, flexible campaigns, in-depth reporting</a:t>
            </a:r>
          </a:p>
          <a:p>
            <a:pPr marL="228600" indent="-228600">
              <a:lnSpc>
                <a:spcPct val="100000"/>
              </a:lnSpc>
              <a:spcBef>
                <a:spcPts val="800"/>
              </a:spcBef>
            </a:pPr>
            <a:r>
              <a:rPr lang="en-US" sz="1800" dirty="0"/>
              <a:t>Open, standards-based, easy to integrate with other systems</a:t>
            </a:r>
          </a:p>
          <a:p>
            <a:pPr marL="228600" indent="-228600">
              <a:lnSpc>
                <a:spcPct val="100000"/>
              </a:lnSpc>
              <a:spcBef>
                <a:spcPts val="800"/>
              </a:spcBef>
            </a:pPr>
            <a:r>
              <a:rPr lang="en-US" sz="1800" dirty="0"/>
              <a:t>Topmost data security and full control of operations</a:t>
            </a:r>
          </a:p>
          <a:p>
            <a:pPr marL="228600" indent="-228600">
              <a:lnSpc>
                <a:spcPct val="100000"/>
              </a:lnSpc>
              <a:spcBef>
                <a:spcPts val="800"/>
              </a:spcBef>
            </a:pPr>
            <a:r>
              <a:rPr lang="en-US" sz="1800" dirty="0"/>
              <a:t>Above all – a trusted name that helps solve business problems</a:t>
            </a:r>
          </a:p>
        </p:txBody>
      </p:sp>
      <p:grpSp>
        <p:nvGrpSpPr>
          <p:cNvPr id="5" name="Group 6"/>
          <p:cNvGrpSpPr/>
          <p:nvPr/>
        </p:nvGrpSpPr>
        <p:grpSpPr>
          <a:xfrm>
            <a:off x="190003" y="1540001"/>
            <a:ext cx="2015187" cy="2018298"/>
            <a:chOff x="71250" y="1244166"/>
            <a:chExt cx="2273026" cy="2276535"/>
          </a:xfrm>
        </p:grpSpPr>
        <p:pic>
          <p:nvPicPr>
            <p:cNvPr id="4" name="Picture 2"/>
            <p:cNvPicPr>
              <a:picLocks noChangeAspect="1" noChangeArrowheads="1"/>
            </p:cNvPicPr>
            <p:nvPr/>
          </p:nvPicPr>
          <p:blipFill>
            <a:blip r:embed="rId3" cstate="print"/>
            <a:srcRect/>
            <a:stretch>
              <a:fillRect/>
            </a:stretch>
          </p:blipFill>
          <p:spPr bwMode="auto">
            <a:xfrm>
              <a:off x="71250" y="1244166"/>
              <a:ext cx="2273026" cy="2276535"/>
            </a:xfrm>
            <a:prstGeom prst="rect">
              <a:avLst/>
            </a:prstGeom>
            <a:noFill/>
            <a:ln w="9525">
              <a:noFill/>
              <a:miter lim="800000"/>
              <a:headEnd/>
              <a:tailEnd/>
            </a:ln>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6500"/>
            <a:stretch/>
          </p:blipFill>
          <p:spPr>
            <a:xfrm flipH="1">
              <a:off x="331184" y="1502403"/>
              <a:ext cx="1753159" cy="1760061"/>
            </a:xfrm>
            <a:prstGeom prst="ellipse">
              <a:avLst/>
            </a:prstGeom>
            <a:ln>
              <a:noFill/>
            </a:ln>
            <a:effectLst>
              <a:outerShdw blurRad="190500" algn="tl" rotWithShape="0">
                <a:srgbClr val="000000">
                  <a:alpha val="70000"/>
                </a:srgbClr>
              </a:outerShdw>
            </a:effectLst>
          </p:spPr>
        </p:pic>
      </p:grpSp>
      <p:sp>
        <p:nvSpPr>
          <p:cNvPr id="9" name="Rectangle 8"/>
          <p:cNvSpPr/>
          <p:nvPr/>
        </p:nvSpPr>
        <p:spPr>
          <a:xfrm>
            <a:off x="2038652" y="1582793"/>
            <a:ext cx="3685624" cy="430887"/>
          </a:xfrm>
          <a:prstGeom prst="rect">
            <a:avLst/>
          </a:prstGeom>
        </p:spPr>
        <p:txBody>
          <a:bodyPr wrap="none">
            <a:spAutoFit/>
          </a:bodyPr>
          <a:lstStyle/>
          <a:p>
            <a:r>
              <a:rPr lang="en-US" sz="2200" b="1" dirty="0">
                <a:solidFill>
                  <a:srgbClr val="CC0000"/>
                </a:solidFill>
              </a:rPr>
              <a:t>Customers are asking for:</a:t>
            </a:r>
          </a:p>
        </p:txBody>
      </p:sp>
      <p:sp>
        <p:nvSpPr>
          <p:cNvPr id="13" name="Rectangle 12"/>
          <p:cNvSpPr/>
          <p:nvPr/>
        </p:nvSpPr>
        <p:spPr>
          <a:xfrm>
            <a:off x="0" y="5010339"/>
            <a:ext cx="9144000" cy="459242"/>
          </a:xfrm>
          <a:prstGeom prst="rect">
            <a:avLst/>
          </a:prstGeom>
          <a:gradFill flip="none" rotWithShape="1">
            <a:gsLst>
              <a:gs pos="0">
                <a:srgbClr val="CC0000">
                  <a:shade val="30000"/>
                  <a:satMod val="115000"/>
                </a:srgbClr>
              </a:gs>
              <a:gs pos="50000">
                <a:srgbClr val="CC0000">
                  <a:shade val="67500"/>
                  <a:satMod val="115000"/>
                </a:srgbClr>
              </a:gs>
              <a:gs pos="100000">
                <a:srgbClr val="CC0000">
                  <a:shade val="100000"/>
                  <a:satMod val="115000"/>
                </a:srgbClr>
              </a:gs>
            </a:gsLst>
            <a:lin ang="16200000" scaled="1"/>
            <a:tileRect/>
          </a:gradFill>
        </p:spPr>
        <p:txBody>
          <a:bodyPr wrap="none" anchor="ctr">
            <a:noAutofit/>
          </a:bodyPr>
          <a:lstStyle/>
          <a:p>
            <a:pPr algn="ctr"/>
            <a:r>
              <a:rPr lang="en-US" sz="2000" b="1" dirty="0">
                <a:solidFill>
                  <a:schemeClr val="bg1"/>
                </a:solidFill>
              </a:rPr>
              <a:t>Avaya Proactive Outreach Manager</a:t>
            </a:r>
          </a:p>
        </p:txBody>
      </p:sp>
      <p:graphicFrame>
        <p:nvGraphicFramePr>
          <p:cNvPr id="14" name="Table 13"/>
          <p:cNvGraphicFramePr>
            <a:graphicFrameLocks noGrp="1"/>
          </p:cNvGraphicFramePr>
          <p:nvPr>
            <p:extLst>
              <p:ext uri="{D42A27DB-BD31-4B8C-83A1-F6EECF244321}">
                <p14:modId xmlns:p14="http://schemas.microsoft.com/office/powerpoint/2010/main" val="3399405212"/>
              </p:ext>
            </p:extLst>
          </p:nvPr>
        </p:nvGraphicFramePr>
        <p:xfrm>
          <a:off x="0" y="5498918"/>
          <a:ext cx="9144000" cy="1072675"/>
        </p:xfrm>
        <a:graphic>
          <a:graphicData uri="http://schemas.openxmlformats.org/drawingml/2006/table">
            <a:tbl>
              <a:tblPr firstRow="1" bandRow="1">
                <a:tableStyleId>{5C22544A-7EE6-4342-B048-85BDC9FD1C3A}</a:tableStyleId>
              </a:tblPr>
              <a:tblGrid>
                <a:gridCol w="9144000"/>
              </a:tblGrid>
              <a:tr h="5006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Unified market-leading agent-based </a:t>
                      </a:r>
                      <a:r>
                        <a:rPr lang="en-US" sz="2000" b="0" dirty="0">
                          <a:solidFill>
                            <a:schemeClr val="tx1"/>
                          </a:solidFill>
                        </a:rPr>
                        <a:t>technology </a:t>
                      </a:r>
                      <a:r>
                        <a:rPr lang="en-US" sz="2000" b="0" dirty="0" smtClean="0">
                          <a:solidFill>
                            <a:schemeClr val="tx1"/>
                          </a:solidFill>
                        </a:rPr>
                        <a:t>with automated multichannel</a:t>
                      </a:r>
                      <a:endParaRPr lang="en-US" sz="2000" b="0" dirty="0">
                        <a:solidFill>
                          <a:schemeClr val="tx1"/>
                        </a:solidFill>
                      </a:endParaRPr>
                    </a:p>
                  </a:txBody>
                  <a:tcPr anchor="ctr">
                    <a:lnB w="28575" cap="flat" cmpd="sng" algn="ctr">
                      <a:solidFill>
                        <a:srgbClr val="CC0000"/>
                      </a:solidFill>
                      <a:prstDash val="solid"/>
                      <a:round/>
                      <a:headEnd type="none" w="med" len="med"/>
                      <a:tailEnd type="none" w="med" len="med"/>
                    </a:lnB>
                    <a:noFill/>
                  </a:tcPr>
                </a:tc>
              </a:tr>
              <a:tr h="572065">
                <a:tc>
                  <a:txBody>
                    <a:bodyPr/>
                    <a:lstStyle/>
                    <a:p>
                      <a:pPr lvl="1" algn="ctr">
                        <a:buClr>
                          <a:schemeClr val="accent1"/>
                        </a:buClr>
                        <a:buFont typeface="Gotham-Book"/>
                        <a:buNone/>
                      </a:pPr>
                      <a:endParaRPr lang="en-US" sz="1800" dirty="0"/>
                    </a:p>
                  </a:txBody>
                  <a:tcPr anchor="ctr">
                    <a:lnT w="28575" cap="flat" cmpd="sng" algn="ctr">
                      <a:solidFill>
                        <a:srgbClr val="CC0000"/>
                      </a:solidFill>
                      <a:prstDash val="solid"/>
                      <a:round/>
                      <a:headEnd type="none" w="med" len="med"/>
                      <a:tailEnd type="none" w="med" len="med"/>
                    </a:lnT>
                    <a:noFill/>
                  </a:tcPr>
                </a:tc>
              </a:tr>
            </a:tbl>
          </a:graphicData>
        </a:graphic>
      </p:graphicFrame>
    </p:spTree>
    <p:extLst>
      <p:ext uri="{BB962C8B-B14F-4D97-AF65-F5344CB8AC3E}">
        <p14:creationId xmlns:p14="http://schemas.microsoft.com/office/powerpoint/2010/main" val="363022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1000"/>
                                        <p:tgtEl>
                                          <p:spTgt spid="1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6943" b="5053"/>
          <a:stretch/>
        </p:blipFill>
        <p:spPr>
          <a:xfrm>
            <a:off x="0" y="1581151"/>
            <a:ext cx="9144000" cy="3475038"/>
          </a:xfrm>
          <a:prstGeom prst="rect">
            <a:avLst/>
          </a:prstGeom>
          <a:noFill/>
          <a:ln>
            <a:noFill/>
          </a:ln>
        </p:spPr>
      </p:pic>
      <p:sp>
        <p:nvSpPr>
          <p:cNvPr id="2" name="Title 1"/>
          <p:cNvSpPr>
            <a:spLocks noGrp="1"/>
          </p:cNvSpPr>
          <p:nvPr>
            <p:ph type="title"/>
          </p:nvPr>
        </p:nvSpPr>
        <p:spPr>
          <a:xfrm>
            <a:off x="436880" y="2130552"/>
            <a:ext cx="8270240" cy="2532888"/>
          </a:xfrm>
        </p:spPr>
        <p:txBody>
          <a:bodyPr anchor="ctr"/>
          <a:lstStyle/>
          <a:p>
            <a:pPr algn="ctr"/>
            <a:r>
              <a:rPr lang="en-US" sz="4400" dirty="0">
                <a:solidFill>
                  <a:schemeClr val="bg1"/>
                </a:solidFill>
              </a:rPr>
              <a:t>Transform Your </a:t>
            </a:r>
            <a:r>
              <a:rPr lang="en-US" sz="4400" dirty="0" smtClean="0">
                <a:solidFill>
                  <a:schemeClr val="bg1"/>
                </a:solidFill>
              </a:rPr>
              <a:t>Business</a:t>
            </a:r>
            <a:br>
              <a:rPr lang="en-US" sz="4400" dirty="0" smtClean="0">
                <a:solidFill>
                  <a:schemeClr val="bg1"/>
                </a:solidFill>
              </a:rPr>
            </a:br>
            <a:r>
              <a:rPr lang="en-US" sz="4400" dirty="0" smtClean="0">
                <a:solidFill>
                  <a:schemeClr val="bg1"/>
                </a:solidFill>
              </a:rPr>
              <a:t>One </a:t>
            </a:r>
            <a:r>
              <a:rPr lang="en-US" sz="4400" dirty="0">
                <a:solidFill>
                  <a:schemeClr val="bg1"/>
                </a:solidFill>
              </a:rPr>
              <a:t>Great Interaction at a </a:t>
            </a:r>
            <a:r>
              <a:rPr lang="en-US" sz="4400" dirty="0" smtClean="0">
                <a:solidFill>
                  <a:schemeClr val="bg1"/>
                </a:solidFill>
              </a:rPr>
              <a:t>Time</a:t>
            </a:r>
            <a:endParaRPr lang="en-US" sz="4400" dirty="0">
              <a:solidFill>
                <a:schemeClr val="bg1"/>
              </a:solidFill>
            </a:endParaRPr>
          </a:p>
        </p:txBody>
      </p:sp>
      <p:grpSp>
        <p:nvGrpSpPr>
          <p:cNvPr id="12" name="Group 11"/>
          <p:cNvGrpSpPr/>
          <p:nvPr/>
        </p:nvGrpSpPr>
        <p:grpSpPr>
          <a:xfrm>
            <a:off x="1212123" y="4484867"/>
            <a:ext cx="6662881" cy="1953985"/>
            <a:chOff x="1212123" y="4484867"/>
            <a:chExt cx="6662881" cy="1953985"/>
          </a:xfrm>
        </p:grpSpPr>
        <p:grpSp>
          <p:nvGrpSpPr>
            <p:cNvPr id="4" name="Group 3"/>
            <p:cNvGrpSpPr/>
            <p:nvPr/>
          </p:nvGrpSpPr>
          <p:grpSpPr>
            <a:xfrm>
              <a:off x="1451372" y="4484867"/>
              <a:ext cx="6241256" cy="1771678"/>
              <a:chOff x="1560093" y="3865107"/>
              <a:chExt cx="6241256" cy="1771678"/>
            </a:xfrm>
          </p:grpSpPr>
          <p:pic>
            <p:nvPicPr>
              <p:cNvPr id="6" name="Picture 10" descr="http://www.avaya.com/usa/images/callcenterelite_hero_458x353"/>
              <p:cNvPicPr>
                <a:picLocks noChangeAspect="1" noChangeArrowheads="1"/>
              </p:cNvPicPr>
              <p:nvPr/>
            </p:nvPicPr>
            <p:blipFill rotWithShape="1">
              <a:blip r:embed="rId4">
                <a:extLst>
                  <a:ext uri="{28A0092B-C50C-407E-A947-70E740481C1C}">
                    <a14:useLocalDpi xmlns:a14="http://schemas.microsoft.com/office/drawing/2010/main" val="0"/>
                  </a:ext>
                </a:extLst>
              </a:blip>
              <a:srcRect r="17760"/>
              <a:stretch/>
            </p:blipFill>
            <p:spPr bwMode="auto">
              <a:xfrm>
                <a:off x="5974600" y="3875267"/>
                <a:ext cx="1826749" cy="1761518"/>
              </a:xfrm>
              <a:prstGeom prst="ellipse">
                <a:avLst/>
              </a:prstGeom>
              <a:noFill/>
              <a:ln w="12700">
                <a:no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Online Live Agents"/>
              <p:cNvPicPr>
                <a:picLocks noChangeAspect="1" noChangeArrowheads="1"/>
              </p:cNvPicPr>
              <p:nvPr/>
            </p:nvPicPr>
            <p:blipFill rotWithShape="1">
              <a:blip r:embed="rId5">
                <a:extLst>
                  <a:ext uri="{28A0092B-C50C-407E-A947-70E740481C1C}">
                    <a14:useLocalDpi xmlns:a14="http://schemas.microsoft.com/office/drawing/2010/main" val="0"/>
                  </a:ext>
                </a:extLst>
              </a:blip>
              <a:srcRect r="17760"/>
              <a:stretch/>
            </p:blipFill>
            <p:spPr bwMode="auto">
              <a:xfrm>
                <a:off x="3774379" y="3865107"/>
                <a:ext cx="1858392" cy="1771678"/>
              </a:xfrm>
              <a:prstGeom prst="ellipse">
                <a:avLst/>
              </a:prstGeom>
              <a:noFill/>
              <a:ln w="12700">
                <a:no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8" descr="Mobile Worker Collaboration"/>
              <p:cNvPicPr>
                <a:picLocks noChangeAspect="1" noChangeArrowheads="1"/>
              </p:cNvPicPr>
              <p:nvPr/>
            </p:nvPicPr>
            <p:blipFill rotWithShape="1">
              <a:blip r:embed="rId6">
                <a:extLst>
                  <a:ext uri="{28A0092B-C50C-407E-A947-70E740481C1C}">
                    <a14:useLocalDpi xmlns:a14="http://schemas.microsoft.com/office/drawing/2010/main" val="0"/>
                  </a:ext>
                </a:extLst>
              </a:blip>
              <a:srcRect r="17355"/>
              <a:stretch/>
            </p:blipFill>
            <p:spPr bwMode="auto">
              <a:xfrm>
                <a:off x="1560093" y="3890532"/>
                <a:ext cx="1872456" cy="1746253"/>
              </a:xfrm>
              <a:prstGeom prst="ellipse">
                <a:avLst/>
              </a:prstGeom>
              <a:noFill/>
              <a:ln w="12700">
                <a:noFill/>
                <a:miter lim="800000"/>
                <a:headEnd/>
                <a:tailEnd/>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9" name="Oval 8"/>
            <p:cNvSpPr/>
            <p:nvPr/>
          </p:nvSpPr>
          <p:spPr>
            <a:xfrm>
              <a:off x="1212123" y="6255972"/>
              <a:ext cx="2350954" cy="182880"/>
            </a:xfrm>
            <a:prstGeom prst="ellipse">
              <a:avLst/>
            </a:prstGeom>
            <a:gradFill flip="none" rotWithShape="1">
              <a:gsLst>
                <a:gs pos="0">
                  <a:schemeClr val="tx2">
                    <a:alpha val="63000"/>
                  </a:schemeClr>
                </a:gs>
                <a:gs pos="100000">
                  <a:schemeClr val="tx1">
                    <a:alpha val="0"/>
                  </a:schemeClr>
                </a:gs>
              </a:gsLst>
              <a:path path="shape">
                <a:fillToRect l="50000" t="50000" r="50000" b="50000"/>
              </a:path>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sp>
          <p:nvSpPr>
            <p:cNvPr id="10" name="Oval 9"/>
            <p:cNvSpPr/>
            <p:nvPr/>
          </p:nvSpPr>
          <p:spPr>
            <a:xfrm>
              <a:off x="3474285" y="6255972"/>
              <a:ext cx="2350954" cy="182880"/>
            </a:xfrm>
            <a:prstGeom prst="ellipse">
              <a:avLst/>
            </a:prstGeom>
            <a:gradFill flip="none" rotWithShape="1">
              <a:gsLst>
                <a:gs pos="0">
                  <a:schemeClr val="tx2">
                    <a:alpha val="63000"/>
                  </a:schemeClr>
                </a:gs>
                <a:gs pos="100000">
                  <a:schemeClr val="tx1">
                    <a:alpha val="0"/>
                  </a:schemeClr>
                </a:gs>
              </a:gsLst>
              <a:path path="shape">
                <a:fillToRect l="50000" t="50000" r="50000" b="50000"/>
              </a:path>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sp>
          <p:nvSpPr>
            <p:cNvPr id="11" name="Oval 10"/>
            <p:cNvSpPr/>
            <p:nvPr/>
          </p:nvSpPr>
          <p:spPr>
            <a:xfrm>
              <a:off x="5524050" y="6255972"/>
              <a:ext cx="2350954" cy="182880"/>
            </a:xfrm>
            <a:prstGeom prst="ellipse">
              <a:avLst/>
            </a:prstGeom>
            <a:gradFill flip="none" rotWithShape="1">
              <a:gsLst>
                <a:gs pos="0">
                  <a:schemeClr val="tx2">
                    <a:alpha val="63000"/>
                  </a:schemeClr>
                </a:gs>
                <a:gs pos="100000">
                  <a:schemeClr val="tx1">
                    <a:alpha val="0"/>
                  </a:schemeClr>
                </a:gs>
              </a:gsLst>
              <a:path path="shape">
                <a:fillToRect l="50000" t="50000" r="50000" b="50000"/>
              </a:path>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grpSp>
    </p:spTree>
    <p:extLst>
      <p:ext uri="{BB962C8B-B14F-4D97-AF65-F5344CB8AC3E}">
        <p14:creationId xmlns:p14="http://schemas.microsoft.com/office/powerpoint/2010/main" val="284817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p:cNvPicPr>
          <p:nvPr/>
        </p:nvPicPr>
        <p:blipFill rotWithShape="1">
          <a:blip r:embed="rId3" cstate="print">
            <a:extLst>
              <a:ext uri="{28A0092B-C50C-407E-A947-70E740481C1C}">
                <a14:useLocalDpi xmlns:a14="http://schemas.microsoft.com/office/drawing/2010/main" val="0"/>
              </a:ext>
            </a:extLst>
          </a:blip>
          <a:srcRect l="7499"/>
          <a:stretch/>
        </p:blipFill>
        <p:spPr>
          <a:xfrm>
            <a:off x="2615171" y="2566728"/>
            <a:ext cx="1051560" cy="768096"/>
          </a:xfrm>
          <a:prstGeom prst="round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p:txBody>
          <a:bodyPr anchor="ctr"/>
          <a:lstStyle/>
          <a:p>
            <a:r>
              <a:rPr lang="en-US" dirty="0"/>
              <a:t>Business Challenges</a:t>
            </a:r>
          </a:p>
        </p:txBody>
      </p:sp>
      <p:sp>
        <p:nvSpPr>
          <p:cNvPr id="3" name="Content Placeholder 2"/>
          <p:cNvSpPr>
            <a:spLocks noGrp="1"/>
          </p:cNvSpPr>
          <p:nvPr>
            <p:ph idx="1"/>
          </p:nvPr>
        </p:nvSpPr>
        <p:spPr>
          <a:xfrm>
            <a:off x="3949700" y="1093575"/>
            <a:ext cx="2971800" cy="4247317"/>
          </a:xfrm>
        </p:spPr>
        <p:txBody>
          <a:bodyPr wrap="square" anchor="ctr">
            <a:spAutoFit/>
          </a:bodyPr>
          <a:lstStyle/>
          <a:p>
            <a:pPr marL="0" indent="0">
              <a:lnSpc>
                <a:spcPct val="250000"/>
              </a:lnSpc>
              <a:buNone/>
            </a:pPr>
            <a:r>
              <a:rPr lang="en-US" b="1" dirty="0" smtClean="0"/>
              <a:t>Grow revenue</a:t>
            </a:r>
            <a:endParaRPr lang="en-US" b="1" dirty="0"/>
          </a:p>
          <a:p>
            <a:pPr marL="0" indent="0">
              <a:lnSpc>
                <a:spcPct val="250000"/>
              </a:lnSpc>
              <a:buNone/>
            </a:pPr>
            <a:r>
              <a:rPr lang="en-US" b="1" dirty="0"/>
              <a:t>Keep customers</a:t>
            </a:r>
          </a:p>
          <a:p>
            <a:pPr marL="0" indent="0">
              <a:lnSpc>
                <a:spcPct val="250000"/>
              </a:lnSpc>
              <a:buNone/>
            </a:pPr>
            <a:r>
              <a:rPr lang="en-US" b="1" dirty="0"/>
              <a:t>Lower </a:t>
            </a:r>
            <a:r>
              <a:rPr lang="en-US" b="1" dirty="0" smtClean="0"/>
              <a:t>costs</a:t>
            </a:r>
          </a:p>
          <a:p>
            <a:pPr marL="0" indent="0">
              <a:lnSpc>
                <a:spcPct val="250000"/>
              </a:lnSpc>
              <a:buNone/>
            </a:pPr>
            <a:r>
              <a:rPr lang="en-US" b="1" dirty="0" smtClean="0"/>
              <a:t>Reduce </a:t>
            </a:r>
            <a:r>
              <a:rPr lang="en-US" b="1" dirty="0"/>
              <a:t>risk</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8061" y="1495246"/>
            <a:ext cx="1052186" cy="768096"/>
          </a:xfrm>
          <a:prstGeom prst="round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6199" t="41963" r="8681" b="18140"/>
          <a:stretch/>
        </p:blipFill>
        <p:spPr>
          <a:xfrm>
            <a:off x="2596636" y="4709693"/>
            <a:ext cx="1075037" cy="754941"/>
          </a:xfrm>
          <a:prstGeom prst="round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2965" t="14122" b="34068"/>
          <a:stretch/>
        </p:blipFill>
        <p:spPr>
          <a:xfrm>
            <a:off x="2609085" y="3638210"/>
            <a:ext cx="1050138" cy="768096"/>
          </a:xfrm>
          <a:prstGeom prst="roundRect">
            <a:avLst/>
          </a:prstGeom>
          <a:ln>
            <a:noFill/>
          </a:ln>
          <a:effectLst>
            <a:outerShdw blurRad="190500" algn="tl" rotWithShape="0">
              <a:srgbClr val="000000">
                <a:alpha val="70000"/>
              </a:srgbClr>
            </a:outerShdw>
          </a:effectLst>
        </p:spPr>
      </p:pic>
      <p:grpSp>
        <p:nvGrpSpPr>
          <p:cNvPr id="7" name="Group 6"/>
          <p:cNvGrpSpPr/>
          <p:nvPr/>
        </p:nvGrpSpPr>
        <p:grpSpPr>
          <a:xfrm>
            <a:off x="-6350" y="5745834"/>
            <a:ext cx="9150350" cy="731520"/>
            <a:chOff x="-6350" y="5745834"/>
            <a:chExt cx="9150350" cy="731520"/>
          </a:xfrm>
        </p:grpSpPr>
        <p:sp>
          <p:nvSpPr>
            <p:cNvPr id="19" name="Rectangle 132"/>
            <p:cNvSpPr>
              <a:spLocks noChangeArrowheads="1"/>
            </p:cNvSpPr>
            <p:nvPr/>
          </p:nvSpPr>
          <p:spPr bwMode="auto">
            <a:xfrm>
              <a:off x="-6350" y="5745834"/>
              <a:ext cx="9150350" cy="731520"/>
            </a:xfrm>
            <a:prstGeom prst="rect">
              <a:avLst/>
            </a:prstGeom>
            <a:gradFill rotWithShape="1">
              <a:gsLst>
                <a:gs pos="0">
                  <a:srgbClr val="C30202"/>
                </a:gs>
                <a:gs pos="100000">
                  <a:srgbClr val="800000"/>
                </a:gs>
              </a:gsLst>
              <a:lin ang="5400000" scaled="1"/>
            </a:gradFill>
            <a:ln w="9525">
              <a:noFill/>
              <a:round/>
              <a:headEnd/>
              <a:tailEnd/>
            </a:ln>
          </p:spPr>
          <p:txBody>
            <a:bodyPr lIns="82124" tIns="41061" rIns="82124" bIns="41061" anchor="ctr"/>
            <a:lstStyle/>
            <a:p>
              <a:pPr algn="ctr"/>
              <a:endParaRPr lang="en-US" sz="1600" dirty="0">
                <a:solidFill>
                  <a:schemeClr val="bg1"/>
                </a:solidFill>
              </a:endParaRPr>
            </a:p>
          </p:txBody>
        </p:sp>
        <p:sp>
          <p:nvSpPr>
            <p:cNvPr id="20" name="Rectangle 132"/>
            <p:cNvSpPr>
              <a:spLocks noChangeArrowheads="1"/>
            </p:cNvSpPr>
            <p:nvPr/>
          </p:nvSpPr>
          <p:spPr bwMode="auto">
            <a:xfrm>
              <a:off x="0" y="5745834"/>
              <a:ext cx="1652588" cy="731520"/>
            </a:xfrm>
            <a:prstGeom prst="rect">
              <a:avLst/>
            </a:prstGeom>
            <a:gradFill flip="none" rotWithShape="1">
              <a:gsLst>
                <a:gs pos="0">
                  <a:schemeClr val="accent1">
                    <a:lumMod val="50000"/>
                  </a:schemeClr>
                </a:gs>
                <a:gs pos="100000">
                  <a:schemeClr val="accent1">
                    <a:alpha val="0"/>
                  </a:schemeClr>
                </a:gs>
              </a:gsLst>
              <a:lin ang="0" scaled="1"/>
              <a:tileRect/>
            </a:gradFill>
            <a:ln w="9525">
              <a:noFill/>
              <a:round/>
              <a:headEnd/>
              <a:tailEnd/>
            </a:ln>
          </p:spPr>
          <p:txBody>
            <a:bodyPr lIns="82124" tIns="41061" rIns="82124" bIns="41061" anchor="ctr"/>
            <a:lstStyle/>
            <a:p>
              <a:pPr>
                <a:defRPr/>
              </a:pPr>
              <a:endParaRPr lang="en-US">
                <a:solidFill>
                  <a:srgbClr val="5C5C5C"/>
                </a:solidFill>
                <a:ea typeface="+mn-ea"/>
              </a:endParaRPr>
            </a:p>
          </p:txBody>
        </p:sp>
        <p:sp>
          <p:nvSpPr>
            <p:cNvPr id="21" name="Rectangle 132"/>
            <p:cNvSpPr>
              <a:spLocks noChangeArrowheads="1"/>
            </p:cNvSpPr>
            <p:nvPr/>
          </p:nvSpPr>
          <p:spPr bwMode="auto">
            <a:xfrm flipH="1">
              <a:off x="8756292" y="5864129"/>
              <a:ext cx="381357" cy="494930"/>
            </a:xfrm>
            <a:prstGeom prst="homePlate">
              <a:avLst>
                <a:gd name="adj" fmla="val 50000"/>
              </a:avLst>
            </a:prstGeom>
            <a:gradFill rotWithShape="1">
              <a:gsLst>
                <a:gs pos="0">
                  <a:srgbClr val="C30202"/>
                </a:gs>
                <a:gs pos="100000">
                  <a:srgbClr val="800000"/>
                </a:gs>
              </a:gsLst>
              <a:lin ang="5400000" scaled="1"/>
            </a:gradFill>
            <a:ln w="9525">
              <a:noFill/>
              <a:round/>
              <a:headEnd/>
              <a:tailEnd/>
            </a:ln>
          </p:spPr>
          <p:txBody>
            <a:bodyPr lIns="82124" tIns="41061" rIns="82124" bIns="41061" anchor="ctr"/>
            <a:lstStyle/>
            <a:p>
              <a:endParaRPr lang="en-US">
                <a:solidFill>
                  <a:srgbClr val="5C5C5C"/>
                </a:solidFill>
              </a:endParaRPr>
            </a:p>
          </p:txBody>
        </p:sp>
        <p:sp>
          <p:nvSpPr>
            <p:cNvPr id="22" name="Rectangle 132"/>
            <p:cNvSpPr>
              <a:spLocks noChangeArrowheads="1"/>
            </p:cNvSpPr>
            <p:nvPr/>
          </p:nvSpPr>
          <p:spPr bwMode="auto">
            <a:xfrm flipH="1">
              <a:off x="7485063" y="5745834"/>
              <a:ext cx="1652587" cy="731520"/>
            </a:xfrm>
            <a:prstGeom prst="rect">
              <a:avLst/>
            </a:prstGeom>
            <a:gradFill flip="none" rotWithShape="1">
              <a:gsLst>
                <a:gs pos="0">
                  <a:schemeClr val="accent1">
                    <a:lumMod val="50000"/>
                  </a:schemeClr>
                </a:gs>
                <a:gs pos="100000">
                  <a:schemeClr val="accent1">
                    <a:alpha val="0"/>
                  </a:schemeClr>
                </a:gs>
              </a:gsLst>
              <a:lin ang="0" scaled="1"/>
              <a:tileRect/>
            </a:gradFill>
            <a:ln w="9525">
              <a:noFill/>
              <a:round/>
              <a:headEnd/>
              <a:tailEnd/>
            </a:ln>
          </p:spPr>
          <p:txBody>
            <a:bodyPr lIns="82124" tIns="41061" rIns="82124" bIns="41061" anchor="ctr"/>
            <a:lstStyle/>
            <a:p>
              <a:pPr>
                <a:defRPr/>
              </a:pPr>
              <a:endParaRPr lang="en-US">
                <a:solidFill>
                  <a:srgbClr val="5C5C5C"/>
                </a:solidFill>
                <a:ea typeface="+mn-ea"/>
              </a:endParaRPr>
            </a:p>
          </p:txBody>
        </p:sp>
        <p:grpSp>
          <p:nvGrpSpPr>
            <p:cNvPr id="16" name="Group 23"/>
            <p:cNvGrpSpPr>
              <a:grpSpLocks/>
            </p:cNvGrpSpPr>
            <p:nvPr/>
          </p:nvGrpSpPr>
          <p:grpSpPr bwMode="auto">
            <a:xfrm>
              <a:off x="-6349" y="5835476"/>
              <a:ext cx="9143998" cy="552237"/>
              <a:chOff x="1" y="5381923"/>
              <a:chExt cx="9143999" cy="850642"/>
            </a:xfrm>
          </p:grpSpPr>
          <p:sp>
            <p:nvSpPr>
              <p:cNvPr id="17" name="Rectangle 132"/>
              <p:cNvSpPr>
                <a:spLocks noChangeArrowheads="1"/>
              </p:cNvSpPr>
              <p:nvPr/>
            </p:nvSpPr>
            <p:spPr bwMode="auto">
              <a:xfrm>
                <a:off x="1" y="5381923"/>
                <a:ext cx="616284" cy="850642"/>
              </a:xfrm>
              <a:prstGeom prst="homePlate">
                <a:avLst>
                  <a:gd name="adj" fmla="val 37250"/>
                </a:avLst>
              </a:prstGeom>
              <a:gradFill rotWithShape="1">
                <a:gsLst>
                  <a:gs pos="0">
                    <a:srgbClr val="C30202"/>
                  </a:gs>
                  <a:gs pos="100000">
                    <a:srgbClr val="800000"/>
                  </a:gs>
                </a:gsLst>
                <a:lin ang="5400000" scaled="1"/>
              </a:gradFill>
              <a:ln w="9525">
                <a:noFill/>
                <a:round/>
                <a:headEnd/>
                <a:tailEnd/>
              </a:ln>
            </p:spPr>
            <p:txBody>
              <a:bodyPr lIns="82124" tIns="41061" rIns="82124" bIns="41061" anchor="ctr"/>
              <a:lstStyle/>
              <a:p>
                <a:endParaRPr lang="en-US">
                  <a:solidFill>
                    <a:srgbClr val="5C5C5C"/>
                  </a:solidFill>
                </a:endParaRPr>
              </a:p>
            </p:txBody>
          </p:sp>
          <p:sp>
            <p:nvSpPr>
              <p:cNvPr id="18" name="Rectangle 132"/>
              <p:cNvSpPr>
                <a:spLocks noChangeArrowheads="1"/>
              </p:cNvSpPr>
              <p:nvPr/>
            </p:nvSpPr>
            <p:spPr bwMode="auto">
              <a:xfrm flipH="1">
                <a:off x="8527716" y="5381923"/>
                <a:ext cx="616284" cy="850642"/>
              </a:xfrm>
              <a:prstGeom prst="homePlate">
                <a:avLst>
                  <a:gd name="adj" fmla="val 37250"/>
                </a:avLst>
              </a:prstGeom>
              <a:gradFill rotWithShape="1">
                <a:gsLst>
                  <a:gs pos="0">
                    <a:srgbClr val="C30202"/>
                  </a:gs>
                  <a:gs pos="100000">
                    <a:srgbClr val="800000"/>
                  </a:gs>
                </a:gsLst>
                <a:lin ang="5400000" scaled="1"/>
              </a:gradFill>
              <a:ln w="9525">
                <a:noFill/>
                <a:round/>
                <a:headEnd/>
                <a:tailEnd/>
              </a:ln>
            </p:spPr>
            <p:txBody>
              <a:bodyPr lIns="82124" tIns="41061" rIns="82124" bIns="41061" anchor="ctr"/>
              <a:lstStyle/>
              <a:p>
                <a:endParaRPr lang="en-US">
                  <a:solidFill>
                    <a:srgbClr val="5C5C5C"/>
                  </a:solidFill>
                </a:endParaRPr>
              </a:p>
            </p:txBody>
          </p:sp>
        </p:grpSp>
        <p:sp>
          <p:nvSpPr>
            <p:cNvPr id="4" name="Rectangle 3"/>
            <p:cNvSpPr/>
            <p:nvPr/>
          </p:nvSpPr>
          <p:spPr>
            <a:xfrm>
              <a:off x="387708" y="5788429"/>
              <a:ext cx="8368584" cy="646331"/>
            </a:xfrm>
            <a:prstGeom prst="rect">
              <a:avLst/>
            </a:prstGeom>
          </p:spPr>
          <p:txBody>
            <a:bodyPr wrap="square" anchor="ctr">
              <a:spAutoFit/>
            </a:bodyPr>
            <a:lstStyle/>
            <a:p>
              <a:pPr algn="ctr"/>
              <a:r>
                <a:rPr lang="en-US" dirty="0" smtClean="0">
                  <a:solidFill>
                    <a:schemeClr val="bg1"/>
                  </a:solidFill>
                </a:rPr>
                <a:t>Organizations Face Many Challenges That Must Be Addressed</a:t>
              </a:r>
              <a:br>
                <a:rPr lang="en-US" dirty="0" smtClean="0">
                  <a:solidFill>
                    <a:schemeClr val="bg1"/>
                  </a:solidFill>
                </a:rPr>
              </a:br>
              <a:r>
                <a:rPr lang="en-US" dirty="0" smtClean="0">
                  <a:solidFill>
                    <a:schemeClr val="bg1"/>
                  </a:solidFill>
                </a:rPr>
                <a:t>In Order to Achieve Business Goals While Providing Optimal Customer Care</a:t>
              </a:r>
              <a:endParaRPr lang="en-US" dirty="0">
                <a:solidFill>
                  <a:schemeClr val="bg1"/>
                </a:solidFill>
              </a:endParaRPr>
            </a:p>
          </p:txBody>
        </p:sp>
      </p:grpSp>
      <p:sp>
        <p:nvSpPr>
          <p:cNvPr id="9" name="TextBox 8"/>
          <p:cNvSpPr txBox="1"/>
          <p:nvPr/>
        </p:nvSpPr>
        <p:spPr>
          <a:xfrm>
            <a:off x="3970635" y="3978873"/>
            <a:ext cx="2528487" cy="914400"/>
          </a:xfrm>
          <a:prstGeom prst="rect">
            <a:avLst/>
          </a:prstGeom>
          <a:noFill/>
        </p:spPr>
        <p:txBody>
          <a:bodyPr wrap="none" rtlCol="0">
            <a:noAutofit/>
          </a:bodyPr>
          <a:lstStyle/>
          <a:p>
            <a:pPr>
              <a:lnSpc>
                <a:spcPct val="90000"/>
              </a:lnSpc>
            </a:pPr>
            <a:r>
              <a:rPr lang="en-US" sz="2400" b="1" dirty="0" smtClean="0"/>
              <a:t>Improve productivity</a:t>
            </a:r>
          </a:p>
        </p:txBody>
      </p:sp>
    </p:spTree>
    <p:extLst>
      <p:ext uri="{BB962C8B-B14F-4D97-AF65-F5344CB8AC3E}">
        <p14:creationId xmlns:p14="http://schemas.microsoft.com/office/powerpoint/2010/main" val="334638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75"/>
          <p:cNvSpPr>
            <a:spLocks noChangeArrowheads="1"/>
          </p:cNvSpPr>
          <p:nvPr/>
        </p:nvSpPr>
        <p:spPr bwMode="auto">
          <a:xfrm>
            <a:off x="469776" y="1470410"/>
            <a:ext cx="2017460" cy="692043"/>
          </a:xfrm>
          <a:prstGeom prst="rect">
            <a:avLst/>
          </a:prstGeom>
          <a:gradFill rotWithShape="1">
            <a:gsLst>
              <a:gs pos="0">
                <a:srgbClr val="CC0000"/>
              </a:gs>
              <a:gs pos="100000">
                <a:srgbClr val="960000"/>
              </a:gs>
            </a:gsLst>
            <a:lin ang="5400000" scaled="1"/>
          </a:gradFill>
          <a:ln>
            <a:noFill/>
          </a:ln>
          <a:effectLst/>
          <a:extLst/>
        </p:spPr>
        <p:txBody>
          <a:bodyPr wrap="none" anchor="ctr"/>
          <a:lstStyle/>
          <a:p>
            <a:pPr algn="ctr"/>
            <a:endParaRPr lang="en-US" b="1" dirty="0">
              <a:solidFill>
                <a:schemeClr val="bg1"/>
              </a:solidFill>
              <a:ea typeface="Gulim" pitchFamily="34" charset="-127"/>
              <a:cs typeface="Arial" pitchFamily="34" charset="0"/>
            </a:endParaRPr>
          </a:p>
        </p:txBody>
      </p:sp>
      <p:sp>
        <p:nvSpPr>
          <p:cNvPr id="10" name="Rectangle 9"/>
          <p:cNvSpPr/>
          <p:nvPr/>
        </p:nvSpPr>
        <p:spPr>
          <a:xfrm>
            <a:off x="473067" y="2162454"/>
            <a:ext cx="2017459" cy="3834891"/>
          </a:xfrm>
          <a:prstGeom prst="rect">
            <a:avLst/>
          </a:prstGeom>
          <a:gradFill flip="none" rotWithShape="1">
            <a:gsLst>
              <a:gs pos="100000">
                <a:schemeClr val="tx1">
                  <a:lumMod val="25000"/>
                  <a:lumOff val="75000"/>
                  <a:alpha val="41000"/>
                </a:schemeClr>
              </a:gs>
              <a:gs pos="0">
                <a:schemeClr val="bg1">
                  <a:alpha val="4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Callout 10"/>
          <p:cNvSpPr/>
          <p:nvPr/>
        </p:nvSpPr>
        <p:spPr>
          <a:xfrm rot="5400000" flipV="1">
            <a:off x="1350623" y="5063099"/>
            <a:ext cx="264151" cy="2009073"/>
          </a:xfrm>
          <a:prstGeom prst="rightArrowCallout">
            <a:avLst>
              <a:gd name="adj1" fmla="val 76832"/>
              <a:gd name="adj2" fmla="val 60992"/>
              <a:gd name="adj3" fmla="val 43687"/>
              <a:gd name="adj4" fmla="val 75000"/>
            </a:avLst>
          </a:prstGeom>
          <a:gradFill flip="none" rotWithShape="1">
            <a:gsLst>
              <a:gs pos="9000">
                <a:schemeClr val="tx2">
                  <a:lumMod val="75000"/>
                  <a:lumOff val="25000"/>
                </a:schemeClr>
              </a:gs>
              <a:gs pos="100000">
                <a:schemeClr val="bg2">
                  <a:lumMod val="50000"/>
                </a:schemeClr>
              </a:gs>
            </a:gsLst>
            <a:lin ang="8100000" scaled="1"/>
            <a:tileRect/>
          </a:gra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2" name="Oval 75"/>
          <p:cNvSpPr>
            <a:spLocks noChangeArrowheads="1"/>
          </p:cNvSpPr>
          <p:nvPr/>
        </p:nvSpPr>
        <p:spPr bwMode="auto">
          <a:xfrm>
            <a:off x="4588257" y="1470410"/>
            <a:ext cx="2017460" cy="692043"/>
          </a:xfrm>
          <a:prstGeom prst="rect">
            <a:avLst/>
          </a:prstGeom>
          <a:gradFill rotWithShape="1">
            <a:gsLst>
              <a:gs pos="0">
                <a:srgbClr val="CC0000"/>
              </a:gs>
              <a:gs pos="100000">
                <a:srgbClr val="960000"/>
              </a:gs>
            </a:gsLst>
            <a:lin ang="5400000" scaled="1"/>
          </a:gradFill>
          <a:ln>
            <a:noFill/>
          </a:ln>
          <a:effectLst/>
          <a:extLst/>
        </p:spPr>
        <p:txBody>
          <a:bodyPr wrap="none" anchor="ctr"/>
          <a:lstStyle/>
          <a:p>
            <a:pPr algn="ctr"/>
            <a:endParaRPr lang="en-US" b="1" dirty="0">
              <a:solidFill>
                <a:schemeClr val="bg1"/>
              </a:solidFill>
              <a:ea typeface="Gulim" pitchFamily="34" charset="-127"/>
              <a:cs typeface="Arial" pitchFamily="34" charset="0"/>
            </a:endParaRPr>
          </a:p>
        </p:txBody>
      </p:sp>
      <p:sp>
        <p:nvSpPr>
          <p:cNvPr id="13" name="Rectangle 12"/>
          <p:cNvSpPr/>
          <p:nvPr/>
        </p:nvSpPr>
        <p:spPr>
          <a:xfrm>
            <a:off x="4585906" y="2162454"/>
            <a:ext cx="2019811" cy="3834891"/>
          </a:xfrm>
          <a:prstGeom prst="rect">
            <a:avLst/>
          </a:prstGeom>
          <a:gradFill flip="none" rotWithShape="1">
            <a:gsLst>
              <a:gs pos="100000">
                <a:schemeClr val="tx1">
                  <a:lumMod val="25000"/>
                  <a:lumOff val="75000"/>
                  <a:alpha val="41000"/>
                </a:schemeClr>
              </a:gs>
              <a:gs pos="0">
                <a:schemeClr val="bg1">
                  <a:alpha val="4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Callout 13"/>
          <p:cNvSpPr/>
          <p:nvPr/>
        </p:nvSpPr>
        <p:spPr>
          <a:xfrm rot="5400000" flipV="1">
            <a:off x="5471389" y="5063099"/>
            <a:ext cx="264151" cy="2009073"/>
          </a:xfrm>
          <a:prstGeom prst="rightArrowCallout">
            <a:avLst>
              <a:gd name="adj1" fmla="val 76832"/>
              <a:gd name="adj2" fmla="val 60992"/>
              <a:gd name="adj3" fmla="val 43687"/>
              <a:gd name="adj4" fmla="val 75000"/>
            </a:avLst>
          </a:prstGeom>
          <a:gradFill flip="none" rotWithShape="1">
            <a:gsLst>
              <a:gs pos="9000">
                <a:schemeClr val="tx2">
                  <a:lumMod val="75000"/>
                  <a:lumOff val="25000"/>
                </a:schemeClr>
              </a:gs>
              <a:gs pos="100000">
                <a:schemeClr val="bg2">
                  <a:lumMod val="50000"/>
                </a:schemeClr>
              </a:gs>
            </a:gsLst>
            <a:lin ang="8100000" scaled="1"/>
            <a:tileRect/>
          </a:gra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5" name="Oval 3"/>
          <p:cNvSpPr>
            <a:spLocks noChangeArrowheads="1"/>
          </p:cNvSpPr>
          <p:nvPr/>
        </p:nvSpPr>
        <p:spPr bwMode="black">
          <a:xfrm>
            <a:off x="190605" y="6182155"/>
            <a:ext cx="2604415" cy="288390"/>
          </a:xfrm>
          <a:prstGeom prst="ellipse">
            <a:avLst/>
          </a:prstGeom>
          <a:gradFill rotWithShape="1">
            <a:gsLst>
              <a:gs pos="0">
                <a:schemeClr val="tx2">
                  <a:alpha val="23000"/>
                </a:schemeClr>
              </a:gs>
              <a:gs pos="100000">
                <a:srgbClr val="FFFFFF">
                  <a:alpha val="0"/>
                </a:srgbClr>
              </a:gs>
            </a:gsLst>
            <a:path path="shape">
              <a:fillToRect l="50000" t="50000" r="50000" b="50000"/>
            </a:path>
          </a:gradFill>
          <a:ln w="50800">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400" b="0" i="0" u="none" strike="noStrike" kern="0" cap="none" spc="0" normalizeH="0" baseline="0" noProof="0" dirty="0">
              <a:ln>
                <a:noFill/>
              </a:ln>
              <a:solidFill>
                <a:sysClr val="windowText" lastClr="000000"/>
              </a:solidFill>
              <a:effectLst/>
              <a:uLnTx/>
              <a:uFillTx/>
              <a:ea typeface="ＭＳ Ｐゴシック" pitchFamily="34" charset="-128"/>
            </a:endParaRPr>
          </a:p>
        </p:txBody>
      </p:sp>
      <p:sp>
        <p:nvSpPr>
          <p:cNvPr id="16" name="Oval 3"/>
          <p:cNvSpPr>
            <a:spLocks noChangeArrowheads="1"/>
          </p:cNvSpPr>
          <p:nvPr/>
        </p:nvSpPr>
        <p:spPr bwMode="black">
          <a:xfrm>
            <a:off x="6305016" y="6182155"/>
            <a:ext cx="2604415" cy="288390"/>
          </a:xfrm>
          <a:prstGeom prst="ellipse">
            <a:avLst/>
          </a:prstGeom>
          <a:gradFill rotWithShape="1">
            <a:gsLst>
              <a:gs pos="0">
                <a:schemeClr val="tx2">
                  <a:alpha val="23000"/>
                </a:schemeClr>
              </a:gs>
              <a:gs pos="100000">
                <a:srgbClr val="FFFFFF">
                  <a:alpha val="0"/>
                </a:srgbClr>
              </a:gs>
            </a:gsLst>
            <a:path path="shape">
              <a:fillToRect l="50000" t="50000" r="50000" b="50000"/>
            </a:path>
          </a:gradFill>
          <a:ln w="50800">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400" b="0" i="0" u="none" strike="noStrike" kern="0" cap="none" spc="0" normalizeH="0" baseline="0" noProof="0" dirty="0">
              <a:ln>
                <a:noFill/>
              </a:ln>
              <a:solidFill>
                <a:sysClr val="windowText" lastClr="000000"/>
              </a:solidFill>
              <a:effectLst/>
              <a:uLnTx/>
              <a:uFillTx/>
              <a:ea typeface="ＭＳ Ｐゴシック" pitchFamily="34" charset="-128"/>
            </a:endParaRPr>
          </a:p>
        </p:txBody>
      </p:sp>
      <p:sp>
        <p:nvSpPr>
          <p:cNvPr id="17" name="Oval 3"/>
          <p:cNvSpPr>
            <a:spLocks noChangeArrowheads="1"/>
          </p:cNvSpPr>
          <p:nvPr/>
        </p:nvSpPr>
        <p:spPr bwMode="black">
          <a:xfrm>
            <a:off x="4325308" y="6182155"/>
            <a:ext cx="2604415" cy="288390"/>
          </a:xfrm>
          <a:prstGeom prst="ellipse">
            <a:avLst/>
          </a:prstGeom>
          <a:gradFill rotWithShape="1">
            <a:gsLst>
              <a:gs pos="0">
                <a:schemeClr val="tx2">
                  <a:alpha val="23000"/>
                </a:schemeClr>
              </a:gs>
              <a:gs pos="100000">
                <a:srgbClr val="FFFFFF">
                  <a:alpha val="0"/>
                </a:srgbClr>
              </a:gs>
            </a:gsLst>
            <a:path path="shape">
              <a:fillToRect l="50000" t="50000" r="50000" b="50000"/>
            </a:path>
          </a:gradFill>
          <a:ln w="50800">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400" b="0" i="0" u="none" strike="noStrike" kern="0" cap="none" spc="0" normalizeH="0" baseline="0" noProof="0" dirty="0">
              <a:ln>
                <a:noFill/>
              </a:ln>
              <a:solidFill>
                <a:sysClr val="windowText" lastClr="000000"/>
              </a:solidFill>
              <a:effectLst/>
              <a:uLnTx/>
              <a:uFillTx/>
              <a:ea typeface="ＭＳ Ｐゴシック" pitchFamily="34" charset="-128"/>
            </a:endParaRPr>
          </a:p>
        </p:txBody>
      </p:sp>
      <p:sp>
        <p:nvSpPr>
          <p:cNvPr id="18" name="Oval 3"/>
          <p:cNvSpPr>
            <a:spLocks noChangeArrowheads="1"/>
          </p:cNvSpPr>
          <p:nvPr/>
        </p:nvSpPr>
        <p:spPr bwMode="black">
          <a:xfrm>
            <a:off x="2246111" y="6182155"/>
            <a:ext cx="2604415" cy="288390"/>
          </a:xfrm>
          <a:prstGeom prst="ellipse">
            <a:avLst/>
          </a:prstGeom>
          <a:gradFill rotWithShape="1">
            <a:gsLst>
              <a:gs pos="0">
                <a:schemeClr val="tx2">
                  <a:alpha val="23000"/>
                </a:schemeClr>
              </a:gs>
              <a:gs pos="100000">
                <a:srgbClr val="FFFFFF">
                  <a:alpha val="0"/>
                </a:srgbClr>
              </a:gs>
            </a:gsLst>
            <a:path path="shape">
              <a:fillToRect l="50000" t="50000" r="50000" b="50000"/>
            </a:path>
          </a:gradFill>
          <a:ln w="50800">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400" b="0" i="0" u="none" strike="noStrike" kern="0" cap="none" spc="0" normalizeH="0" baseline="0" noProof="0" dirty="0">
              <a:ln>
                <a:noFill/>
              </a:ln>
              <a:solidFill>
                <a:sysClr val="windowText" lastClr="000000"/>
              </a:solidFill>
              <a:effectLst/>
              <a:uLnTx/>
              <a:uFillTx/>
              <a:ea typeface="ＭＳ Ｐゴシック" pitchFamily="34" charset="-128"/>
            </a:endParaRPr>
          </a:p>
        </p:txBody>
      </p:sp>
      <p:sp>
        <p:nvSpPr>
          <p:cNvPr id="19" name="Oval 75"/>
          <p:cNvSpPr>
            <a:spLocks noChangeArrowheads="1"/>
          </p:cNvSpPr>
          <p:nvPr/>
        </p:nvSpPr>
        <p:spPr bwMode="auto">
          <a:xfrm>
            <a:off x="2536542" y="1470410"/>
            <a:ext cx="2017460" cy="692043"/>
          </a:xfrm>
          <a:prstGeom prst="rect">
            <a:avLst/>
          </a:prstGeom>
          <a:gradFill rotWithShape="1">
            <a:gsLst>
              <a:gs pos="0">
                <a:srgbClr val="CC0000"/>
              </a:gs>
              <a:gs pos="100000">
                <a:srgbClr val="960000"/>
              </a:gs>
            </a:gsLst>
            <a:lin ang="5400000" scaled="1"/>
          </a:gradFill>
          <a:ln>
            <a:noFill/>
          </a:ln>
          <a:effectLst/>
          <a:extLst/>
        </p:spPr>
        <p:txBody>
          <a:bodyPr wrap="none" anchor="ctr"/>
          <a:lstStyle/>
          <a:p>
            <a:pPr algn="ctr"/>
            <a:endParaRPr lang="en-US" b="1" dirty="0">
              <a:solidFill>
                <a:schemeClr val="bg1"/>
              </a:solidFill>
              <a:ea typeface="Gulim" pitchFamily="34" charset="-127"/>
              <a:cs typeface="Arial" pitchFamily="34" charset="0"/>
            </a:endParaRPr>
          </a:p>
        </p:txBody>
      </p:sp>
      <p:sp>
        <p:nvSpPr>
          <p:cNvPr id="20" name="Rectangle 19"/>
          <p:cNvSpPr/>
          <p:nvPr/>
        </p:nvSpPr>
        <p:spPr>
          <a:xfrm>
            <a:off x="2547592" y="2162454"/>
            <a:ext cx="2008480" cy="3834891"/>
          </a:xfrm>
          <a:prstGeom prst="rect">
            <a:avLst/>
          </a:prstGeom>
          <a:gradFill flip="none" rotWithShape="1">
            <a:gsLst>
              <a:gs pos="100000">
                <a:schemeClr val="tx1">
                  <a:lumMod val="25000"/>
                  <a:lumOff val="75000"/>
                  <a:alpha val="41000"/>
                </a:schemeClr>
              </a:gs>
              <a:gs pos="0">
                <a:schemeClr val="bg1">
                  <a:alpha val="4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Arrow Callout 20"/>
          <p:cNvSpPr/>
          <p:nvPr/>
        </p:nvSpPr>
        <p:spPr>
          <a:xfrm rot="5400000" flipV="1">
            <a:off x="3416087" y="5063098"/>
            <a:ext cx="264151" cy="2009073"/>
          </a:xfrm>
          <a:prstGeom prst="rightArrowCallout">
            <a:avLst>
              <a:gd name="adj1" fmla="val 76832"/>
              <a:gd name="adj2" fmla="val 60992"/>
              <a:gd name="adj3" fmla="val 43687"/>
              <a:gd name="adj4" fmla="val 75000"/>
            </a:avLst>
          </a:prstGeom>
          <a:gradFill flip="none" rotWithShape="1">
            <a:gsLst>
              <a:gs pos="9000">
                <a:schemeClr val="tx2">
                  <a:lumMod val="75000"/>
                  <a:lumOff val="25000"/>
                </a:schemeClr>
              </a:gs>
              <a:gs pos="100000">
                <a:schemeClr val="bg2">
                  <a:lumMod val="50000"/>
                </a:schemeClr>
              </a:gs>
            </a:gsLst>
            <a:lin ang="8100000" scaled="1"/>
            <a:tileRect/>
          </a:gra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22" name="Oval 75"/>
          <p:cNvSpPr>
            <a:spLocks noChangeArrowheads="1"/>
          </p:cNvSpPr>
          <p:nvPr/>
        </p:nvSpPr>
        <p:spPr bwMode="auto">
          <a:xfrm>
            <a:off x="6641625" y="1470410"/>
            <a:ext cx="2017460" cy="692043"/>
          </a:xfrm>
          <a:prstGeom prst="rect">
            <a:avLst/>
          </a:prstGeom>
          <a:gradFill rotWithShape="1">
            <a:gsLst>
              <a:gs pos="0">
                <a:srgbClr val="CC0000"/>
              </a:gs>
              <a:gs pos="100000">
                <a:srgbClr val="960000"/>
              </a:gs>
            </a:gsLst>
            <a:lin ang="5400000" scaled="1"/>
          </a:gradFill>
          <a:ln>
            <a:noFill/>
          </a:ln>
          <a:effectLst/>
          <a:extLst/>
        </p:spPr>
        <p:txBody>
          <a:bodyPr wrap="none" anchor="ctr"/>
          <a:lstStyle/>
          <a:p>
            <a:pPr algn="ctr"/>
            <a:endParaRPr lang="en-US" b="1" dirty="0">
              <a:solidFill>
                <a:schemeClr val="bg1"/>
              </a:solidFill>
              <a:ea typeface="Gulim" pitchFamily="34" charset="-127"/>
              <a:cs typeface="Arial" pitchFamily="34" charset="0"/>
            </a:endParaRPr>
          </a:p>
        </p:txBody>
      </p:sp>
      <p:sp>
        <p:nvSpPr>
          <p:cNvPr id="23" name="Rectangle 22"/>
          <p:cNvSpPr/>
          <p:nvPr/>
        </p:nvSpPr>
        <p:spPr>
          <a:xfrm>
            <a:off x="6641625" y="2162454"/>
            <a:ext cx="2017460" cy="3834891"/>
          </a:xfrm>
          <a:prstGeom prst="rect">
            <a:avLst/>
          </a:prstGeom>
          <a:gradFill flip="none" rotWithShape="1">
            <a:gsLst>
              <a:gs pos="100000">
                <a:schemeClr val="tx1">
                  <a:lumMod val="25000"/>
                  <a:lumOff val="75000"/>
                  <a:alpha val="41000"/>
                </a:schemeClr>
              </a:gs>
              <a:gs pos="0">
                <a:schemeClr val="bg1">
                  <a:alpha val="4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Arrow Callout 23"/>
          <p:cNvSpPr/>
          <p:nvPr/>
        </p:nvSpPr>
        <p:spPr>
          <a:xfrm rot="5400000" flipV="1">
            <a:off x="7527707" y="5063099"/>
            <a:ext cx="264151" cy="2009073"/>
          </a:xfrm>
          <a:prstGeom prst="rightArrowCallout">
            <a:avLst>
              <a:gd name="adj1" fmla="val 76832"/>
              <a:gd name="adj2" fmla="val 60992"/>
              <a:gd name="adj3" fmla="val 43687"/>
              <a:gd name="adj4" fmla="val 75000"/>
            </a:avLst>
          </a:prstGeom>
          <a:gradFill flip="none" rotWithShape="1">
            <a:gsLst>
              <a:gs pos="9000">
                <a:schemeClr val="tx2">
                  <a:lumMod val="75000"/>
                  <a:lumOff val="25000"/>
                </a:schemeClr>
              </a:gs>
              <a:gs pos="100000">
                <a:schemeClr val="bg2">
                  <a:lumMod val="50000"/>
                </a:schemeClr>
              </a:gs>
            </a:gsLst>
            <a:lin ang="8100000" scaled="1"/>
            <a:tileRect/>
          </a:gra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30" name="Rectangle 29"/>
          <p:cNvSpPr/>
          <p:nvPr/>
        </p:nvSpPr>
        <p:spPr>
          <a:xfrm>
            <a:off x="2616891" y="2840987"/>
            <a:ext cx="1914250" cy="2324185"/>
          </a:xfrm>
          <a:prstGeom prst="rect">
            <a:avLst/>
          </a:prstGeom>
        </p:spPr>
        <p:txBody>
          <a:bodyPr vert="horz" lIns="45720" tIns="45720" rIns="45720" bIns="45720" rtlCol="0" anchor="t" anchorCtr="1">
            <a:noAutofit/>
          </a:bodyPr>
          <a:lstStyle/>
          <a:p>
            <a:pPr marL="173038" lvl="2" indent="-173038" fontAlgn="t">
              <a:lnSpc>
                <a:spcPct val="90000"/>
              </a:lnSpc>
              <a:spcBef>
                <a:spcPts val="600"/>
              </a:spcBef>
              <a:buClr>
                <a:schemeClr val="accent1"/>
              </a:buClr>
              <a:buFont typeface="Webdings" pitchFamily="18" charset="2"/>
              <a:buChar char="4"/>
            </a:pPr>
            <a:r>
              <a:rPr lang="en-US" sz="1200" dirty="0">
                <a:solidFill>
                  <a:schemeClr val="tx2">
                    <a:lumMod val="95000"/>
                    <a:lumOff val="5000"/>
                  </a:schemeClr>
                </a:solidFill>
              </a:rPr>
              <a:t>Provide timely communication of information and updates</a:t>
            </a:r>
          </a:p>
          <a:p>
            <a:pPr marL="173038" lvl="2" indent="-173038" fontAlgn="t">
              <a:lnSpc>
                <a:spcPct val="90000"/>
              </a:lnSpc>
              <a:spcBef>
                <a:spcPts val="600"/>
              </a:spcBef>
              <a:buClr>
                <a:schemeClr val="accent1"/>
              </a:buClr>
              <a:buFont typeface="Webdings" pitchFamily="18" charset="2"/>
              <a:buChar char="4"/>
            </a:pPr>
            <a:r>
              <a:rPr lang="en-US" sz="1200" dirty="0">
                <a:solidFill>
                  <a:schemeClr val="tx2">
                    <a:lumMod val="95000"/>
                    <a:lumOff val="5000"/>
                  </a:schemeClr>
                </a:solidFill>
              </a:rPr>
              <a:t>Maximize customer interactions across their preferred channels</a:t>
            </a:r>
          </a:p>
          <a:p>
            <a:pPr marL="173038" lvl="2" indent="-173038" fontAlgn="t">
              <a:lnSpc>
                <a:spcPct val="90000"/>
              </a:lnSpc>
              <a:spcBef>
                <a:spcPts val="600"/>
              </a:spcBef>
              <a:buClr>
                <a:schemeClr val="accent1"/>
              </a:buClr>
              <a:buFont typeface="Webdings" pitchFamily="18" charset="2"/>
              <a:buChar char="4"/>
            </a:pPr>
            <a:r>
              <a:rPr lang="en-US" sz="1200" dirty="0">
                <a:solidFill>
                  <a:schemeClr val="tx2">
                    <a:lumMod val="95000"/>
                    <a:lumOff val="5000"/>
                  </a:schemeClr>
                </a:solidFill>
              </a:rPr>
              <a:t>Gather feedback to understand your customer</a:t>
            </a:r>
          </a:p>
        </p:txBody>
      </p:sp>
      <p:sp>
        <p:nvSpPr>
          <p:cNvPr id="31" name="Rectangle 30"/>
          <p:cNvSpPr/>
          <p:nvPr/>
        </p:nvSpPr>
        <p:spPr>
          <a:xfrm>
            <a:off x="4615031" y="2840987"/>
            <a:ext cx="1914250" cy="1955696"/>
          </a:xfrm>
          <a:prstGeom prst="rect">
            <a:avLst/>
          </a:prstGeom>
        </p:spPr>
        <p:txBody>
          <a:bodyPr vert="horz" lIns="0" tIns="45720" rIns="0" bIns="45720" rtlCol="0" anchor="t" anchorCtr="1">
            <a:noAutofit/>
          </a:bodyPr>
          <a:lstStyle/>
          <a:p>
            <a:pPr marL="173038" lvl="2" indent="-173038" fontAlgn="t">
              <a:lnSpc>
                <a:spcPct val="90000"/>
              </a:lnSpc>
              <a:spcBef>
                <a:spcPts val="600"/>
              </a:spcBef>
              <a:buClr>
                <a:schemeClr val="accent1"/>
              </a:buClr>
              <a:buFont typeface="Webdings" pitchFamily="18" charset="2"/>
              <a:buChar char="4"/>
            </a:pPr>
            <a:r>
              <a:rPr lang="en-US" sz="1200" dirty="0">
                <a:solidFill>
                  <a:schemeClr val="tx2">
                    <a:lumMod val="95000"/>
                    <a:lumOff val="5000"/>
                  </a:schemeClr>
                </a:solidFill>
              </a:rPr>
              <a:t>Drive higher agent effectiveness with industry leading algorithm </a:t>
            </a:r>
          </a:p>
          <a:p>
            <a:pPr marL="173038" lvl="2" indent="-173038" fontAlgn="t">
              <a:lnSpc>
                <a:spcPct val="90000"/>
              </a:lnSpc>
              <a:spcBef>
                <a:spcPts val="600"/>
              </a:spcBef>
              <a:buClr>
                <a:schemeClr val="accent1"/>
              </a:buClr>
              <a:buFont typeface="Webdings" pitchFamily="18" charset="2"/>
              <a:buChar char="4"/>
            </a:pPr>
            <a:r>
              <a:rPr lang="en-US" sz="1200" dirty="0">
                <a:solidFill>
                  <a:schemeClr val="tx2">
                    <a:lumMod val="95000"/>
                    <a:lumOff val="5000"/>
                  </a:schemeClr>
                </a:solidFill>
              </a:rPr>
              <a:t>Combine agentless campaigns with agent based capacity for overall outbound strategy</a:t>
            </a:r>
          </a:p>
          <a:p>
            <a:pPr marL="173038" lvl="2" indent="-173038" fontAlgn="t">
              <a:lnSpc>
                <a:spcPct val="90000"/>
              </a:lnSpc>
              <a:spcBef>
                <a:spcPts val="600"/>
              </a:spcBef>
              <a:buClr>
                <a:schemeClr val="accent1"/>
              </a:buClr>
              <a:buFont typeface="Webdings" pitchFamily="18" charset="2"/>
              <a:buChar char="4"/>
            </a:pPr>
            <a:r>
              <a:rPr lang="en-US" sz="1200" dirty="0">
                <a:solidFill>
                  <a:schemeClr val="tx2">
                    <a:lumMod val="95000"/>
                    <a:lumOff val="5000"/>
                  </a:schemeClr>
                </a:solidFill>
              </a:rPr>
              <a:t>Reduce inbound traffic</a:t>
            </a:r>
            <a:br>
              <a:rPr lang="en-US" sz="1200" dirty="0">
                <a:solidFill>
                  <a:schemeClr val="tx2">
                    <a:lumMod val="95000"/>
                    <a:lumOff val="5000"/>
                  </a:schemeClr>
                </a:solidFill>
              </a:rPr>
            </a:br>
            <a:r>
              <a:rPr lang="en-US" sz="1200" dirty="0">
                <a:solidFill>
                  <a:schemeClr val="tx2">
                    <a:lumMod val="95000"/>
                    <a:lumOff val="5000"/>
                  </a:schemeClr>
                </a:solidFill>
              </a:rPr>
              <a:t>by anticipating caller inquiries and automating simple interactions</a:t>
            </a:r>
          </a:p>
          <a:p>
            <a:pPr marL="173038" lvl="2" indent="-173038" fontAlgn="t">
              <a:lnSpc>
                <a:spcPct val="90000"/>
              </a:lnSpc>
              <a:spcBef>
                <a:spcPts val="600"/>
              </a:spcBef>
              <a:buClr>
                <a:schemeClr val="accent1"/>
              </a:buClr>
              <a:buFont typeface="Webdings" pitchFamily="18" charset="2"/>
              <a:buChar char="4"/>
            </a:pPr>
            <a:r>
              <a:rPr lang="en-US" sz="1200" dirty="0">
                <a:solidFill>
                  <a:schemeClr val="tx2">
                    <a:lumMod val="95000"/>
                    <a:lumOff val="5000"/>
                  </a:schemeClr>
                </a:solidFill>
              </a:rPr>
              <a:t>Leverage the same platform across your organization with multi-tenancy</a:t>
            </a:r>
          </a:p>
        </p:txBody>
      </p:sp>
      <p:sp>
        <p:nvSpPr>
          <p:cNvPr id="32" name="Rectangle 31"/>
          <p:cNvSpPr/>
          <p:nvPr/>
        </p:nvSpPr>
        <p:spPr>
          <a:xfrm>
            <a:off x="6670758" y="2816580"/>
            <a:ext cx="1961662" cy="1639974"/>
          </a:xfrm>
          <a:prstGeom prst="rect">
            <a:avLst/>
          </a:prstGeom>
        </p:spPr>
        <p:txBody>
          <a:bodyPr vert="horz" lIns="91440" tIns="45720" rIns="91440" bIns="45720" rtlCol="0">
            <a:noAutofit/>
          </a:bodyPr>
          <a:lstStyle/>
          <a:p>
            <a:pPr marL="228600" lvl="2" indent="-228600" fontAlgn="t">
              <a:lnSpc>
                <a:spcPct val="90000"/>
              </a:lnSpc>
              <a:spcBef>
                <a:spcPts val="1200"/>
              </a:spcBef>
              <a:buClr>
                <a:schemeClr val="accent1"/>
              </a:buClr>
              <a:buFont typeface="Webdings" pitchFamily="18" charset="2"/>
              <a:buChar char="4"/>
            </a:pPr>
            <a:endParaRPr lang="en-US" sz="1600" dirty="0">
              <a:solidFill>
                <a:schemeClr val="tx1"/>
              </a:solidFill>
            </a:endParaRPr>
          </a:p>
        </p:txBody>
      </p:sp>
      <p:sp>
        <p:nvSpPr>
          <p:cNvPr id="33" name="TextBox 32"/>
          <p:cNvSpPr txBox="1">
            <a:spLocks noChangeAspect="1"/>
          </p:cNvSpPr>
          <p:nvPr/>
        </p:nvSpPr>
        <p:spPr>
          <a:xfrm>
            <a:off x="1170009" y="1541176"/>
            <a:ext cx="625377" cy="598738"/>
          </a:xfrm>
          <a:prstGeom prst="rect">
            <a:avLst/>
          </a:prstGeom>
          <a:noFill/>
        </p:spPr>
        <p:txBody>
          <a:bodyPr wrap="none" tIns="0" rtlCol="0" anchor="ctr">
            <a:noAutofit/>
          </a:bodyPr>
          <a:lstStyle/>
          <a:p>
            <a:pPr algn="ctr">
              <a:lnSpc>
                <a:spcPct val="90000"/>
              </a:lnSpc>
            </a:pPr>
            <a:r>
              <a:rPr lang="en-US" sz="3600" b="1" dirty="0">
                <a:ln>
                  <a:solidFill>
                    <a:schemeClr val="bg1">
                      <a:lumMod val="95000"/>
                    </a:schemeClr>
                  </a:solidFill>
                </a:ln>
                <a:solidFill>
                  <a:schemeClr val="bg1"/>
                </a:solidFill>
              </a:rPr>
              <a:t>$</a:t>
            </a:r>
          </a:p>
        </p:txBody>
      </p:sp>
      <p:grpSp>
        <p:nvGrpSpPr>
          <p:cNvPr id="40" name="Group 39"/>
          <p:cNvGrpSpPr>
            <a:grpSpLocks noChangeAspect="1"/>
          </p:cNvGrpSpPr>
          <p:nvPr/>
        </p:nvGrpSpPr>
        <p:grpSpPr>
          <a:xfrm>
            <a:off x="3349380" y="1615064"/>
            <a:ext cx="449272" cy="402735"/>
            <a:chOff x="7490160" y="2173314"/>
            <a:chExt cx="428694" cy="384289"/>
          </a:xfrm>
        </p:grpSpPr>
        <p:grpSp>
          <p:nvGrpSpPr>
            <p:cNvPr id="41" name="Group 40"/>
            <p:cNvGrpSpPr/>
            <p:nvPr/>
          </p:nvGrpSpPr>
          <p:grpSpPr>
            <a:xfrm>
              <a:off x="7510108" y="2173314"/>
              <a:ext cx="385141" cy="332623"/>
              <a:chOff x="7510108" y="2173314"/>
              <a:chExt cx="385141" cy="332623"/>
            </a:xfrm>
          </p:grpSpPr>
          <p:sp>
            <p:nvSpPr>
              <p:cNvPr id="43" name="Freeform 6"/>
              <p:cNvSpPr>
                <a:spLocks/>
              </p:cNvSpPr>
              <p:nvPr/>
            </p:nvSpPr>
            <p:spPr bwMode="auto">
              <a:xfrm>
                <a:off x="7642047" y="2250599"/>
                <a:ext cx="116140" cy="255338"/>
              </a:xfrm>
              <a:custGeom>
                <a:avLst/>
                <a:gdLst>
                  <a:gd name="T0" fmla="*/ 76 w 272"/>
                  <a:gd name="T1" fmla="*/ 598 h 598"/>
                  <a:gd name="T2" fmla="*/ 196 w 272"/>
                  <a:gd name="T3" fmla="*/ 598 h 598"/>
                  <a:gd name="T4" fmla="*/ 196 w 272"/>
                  <a:gd name="T5" fmla="*/ 222 h 598"/>
                  <a:gd name="T6" fmla="*/ 272 w 272"/>
                  <a:gd name="T7" fmla="*/ 222 h 598"/>
                  <a:gd name="T8" fmla="*/ 137 w 272"/>
                  <a:gd name="T9" fmla="*/ 0 h 598"/>
                  <a:gd name="T10" fmla="*/ 137 w 272"/>
                  <a:gd name="T11" fmla="*/ 0 h 598"/>
                  <a:gd name="T12" fmla="*/ 137 w 272"/>
                  <a:gd name="T13" fmla="*/ 0 h 598"/>
                  <a:gd name="T14" fmla="*/ 0 w 272"/>
                  <a:gd name="T15" fmla="*/ 222 h 598"/>
                  <a:gd name="T16" fmla="*/ 76 w 272"/>
                  <a:gd name="T17" fmla="*/ 222 h 598"/>
                  <a:gd name="T18" fmla="*/ 76 w 272"/>
                  <a:gd name="T19" fmla="*/ 59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2" h="598">
                    <a:moveTo>
                      <a:pt x="76" y="598"/>
                    </a:moveTo>
                    <a:lnTo>
                      <a:pt x="196" y="598"/>
                    </a:lnTo>
                    <a:lnTo>
                      <a:pt x="196" y="222"/>
                    </a:lnTo>
                    <a:lnTo>
                      <a:pt x="272" y="222"/>
                    </a:lnTo>
                    <a:lnTo>
                      <a:pt x="137" y="0"/>
                    </a:lnTo>
                    <a:lnTo>
                      <a:pt x="137" y="0"/>
                    </a:lnTo>
                    <a:lnTo>
                      <a:pt x="137" y="0"/>
                    </a:lnTo>
                    <a:lnTo>
                      <a:pt x="0" y="222"/>
                    </a:lnTo>
                    <a:lnTo>
                      <a:pt x="76" y="222"/>
                    </a:lnTo>
                    <a:lnTo>
                      <a:pt x="76" y="598"/>
                    </a:lnTo>
                    <a:close/>
                  </a:path>
                </a:pathLst>
              </a:custGeom>
              <a:solidFill>
                <a:schemeClr val="bg1"/>
              </a:solidFill>
              <a:ln>
                <a:noFill/>
              </a:ln>
              <a:effectLst/>
              <a:extLst>
                <a:ext uri="{91240B29-F687-4F45-9708-019B960494DF}">
                  <a14:hiddenLine xmlns:a14="http://schemas.microsoft.com/office/drawing/2010/main" w="19050" algn="ctr">
                    <a:solidFill>
                      <a:srgbClr val="B9070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400" kern="0" baseline="-25000" dirty="0">
                  <a:solidFill>
                    <a:sysClr val="windowText" lastClr="000000"/>
                  </a:solidFill>
                  <a:latin typeface="Arial"/>
                  <a:ea typeface="ＭＳ Ｐゴシック" pitchFamily="34" charset="-128"/>
                </a:endParaRPr>
              </a:p>
            </p:txBody>
          </p:sp>
          <p:sp>
            <p:nvSpPr>
              <p:cNvPr id="44" name="Freeform 7"/>
              <p:cNvSpPr>
                <a:spLocks/>
              </p:cNvSpPr>
              <p:nvPr/>
            </p:nvSpPr>
            <p:spPr bwMode="auto">
              <a:xfrm>
                <a:off x="7510108" y="2329591"/>
                <a:ext cx="115713" cy="176346"/>
              </a:xfrm>
              <a:custGeom>
                <a:avLst/>
                <a:gdLst>
                  <a:gd name="T0" fmla="*/ 75 w 271"/>
                  <a:gd name="T1" fmla="*/ 413 h 413"/>
                  <a:gd name="T2" fmla="*/ 196 w 271"/>
                  <a:gd name="T3" fmla="*/ 413 h 413"/>
                  <a:gd name="T4" fmla="*/ 196 w 271"/>
                  <a:gd name="T5" fmla="*/ 222 h 413"/>
                  <a:gd name="T6" fmla="*/ 271 w 271"/>
                  <a:gd name="T7" fmla="*/ 222 h 413"/>
                  <a:gd name="T8" fmla="*/ 137 w 271"/>
                  <a:gd name="T9" fmla="*/ 0 h 413"/>
                  <a:gd name="T10" fmla="*/ 137 w 271"/>
                  <a:gd name="T11" fmla="*/ 0 h 413"/>
                  <a:gd name="T12" fmla="*/ 0 w 271"/>
                  <a:gd name="T13" fmla="*/ 222 h 413"/>
                  <a:gd name="T14" fmla="*/ 75 w 271"/>
                  <a:gd name="T15" fmla="*/ 222 h 413"/>
                  <a:gd name="T16" fmla="*/ 75 w 271"/>
                  <a:gd name="T17"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1" h="413">
                    <a:moveTo>
                      <a:pt x="75" y="413"/>
                    </a:moveTo>
                    <a:lnTo>
                      <a:pt x="196" y="413"/>
                    </a:lnTo>
                    <a:lnTo>
                      <a:pt x="196" y="222"/>
                    </a:lnTo>
                    <a:lnTo>
                      <a:pt x="271" y="222"/>
                    </a:lnTo>
                    <a:lnTo>
                      <a:pt x="137" y="0"/>
                    </a:lnTo>
                    <a:lnTo>
                      <a:pt x="137" y="0"/>
                    </a:lnTo>
                    <a:lnTo>
                      <a:pt x="0" y="222"/>
                    </a:lnTo>
                    <a:lnTo>
                      <a:pt x="75" y="222"/>
                    </a:lnTo>
                    <a:lnTo>
                      <a:pt x="75" y="413"/>
                    </a:lnTo>
                    <a:close/>
                  </a:path>
                </a:pathLst>
              </a:custGeom>
              <a:solidFill>
                <a:schemeClr val="bg1"/>
              </a:solidFill>
              <a:ln>
                <a:noFill/>
              </a:ln>
              <a:effectLst/>
              <a:extLst>
                <a:ext uri="{91240B29-F687-4F45-9708-019B960494DF}">
                  <a14:hiddenLine xmlns:a14="http://schemas.microsoft.com/office/drawing/2010/main" w="19050" algn="ctr">
                    <a:solidFill>
                      <a:srgbClr val="B9070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400" kern="0" baseline="-25000" dirty="0">
                  <a:solidFill>
                    <a:sysClr val="windowText" lastClr="000000"/>
                  </a:solidFill>
                  <a:latin typeface="Arial"/>
                  <a:ea typeface="ＭＳ Ｐゴシック" pitchFamily="34" charset="-128"/>
                </a:endParaRPr>
              </a:p>
            </p:txBody>
          </p:sp>
          <p:sp>
            <p:nvSpPr>
              <p:cNvPr id="45" name="Freeform 8"/>
              <p:cNvSpPr>
                <a:spLocks/>
              </p:cNvSpPr>
              <p:nvPr/>
            </p:nvSpPr>
            <p:spPr bwMode="auto">
              <a:xfrm>
                <a:off x="7779109" y="2173314"/>
                <a:ext cx="116140" cy="332623"/>
              </a:xfrm>
              <a:custGeom>
                <a:avLst/>
                <a:gdLst>
                  <a:gd name="T0" fmla="*/ 137 w 272"/>
                  <a:gd name="T1" fmla="*/ 0 h 779"/>
                  <a:gd name="T2" fmla="*/ 137 w 272"/>
                  <a:gd name="T3" fmla="*/ 0 h 779"/>
                  <a:gd name="T4" fmla="*/ 137 w 272"/>
                  <a:gd name="T5" fmla="*/ 0 h 779"/>
                  <a:gd name="T6" fmla="*/ 0 w 272"/>
                  <a:gd name="T7" fmla="*/ 222 h 779"/>
                  <a:gd name="T8" fmla="*/ 76 w 272"/>
                  <a:gd name="T9" fmla="*/ 222 h 779"/>
                  <a:gd name="T10" fmla="*/ 76 w 272"/>
                  <a:gd name="T11" fmla="*/ 779 h 779"/>
                  <a:gd name="T12" fmla="*/ 137 w 272"/>
                  <a:gd name="T13" fmla="*/ 779 h 779"/>
                  <a:gd name="T14" fmla="*/ 196 w 272"/>
                  <a:gd name="T15" fmla="*/ 779 h 779"/>
                  <a:gd name="T16" fmla="*/ 196 w 272"/>
                  <a:gd name="T17" fmla="*/ 222 h 779"/>
                  <a:gd name="T18" fmla="*/ 272 w 272"/>
                  <a:gd name="T19" fmla="*/ 222 h 779"/>
                  <a:gd name="T20" fmla="*/ 137 w 272"/>
                  <a:gd name="T21" fmla="*/ 0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2" h="779">
                    <a:moveTo>
                      <a:pt x="137" y="0"/>
                    </a:moveTo>
                    <a:lnTo>
                      <a:pt x="137" y="0"/>
                    </a:lnTo>
                    <a:lnTo>
                      <a:pt x="137" y="0"/>
                    </a:lnTo>
                    <a:lnTo>
                      <a:pt x="0" y="222"/>
                    </a:lnTo>
                    <a:lnTo>
                      <a:pt x="76" y="222"/>
                    </a:lnTo>
                    <a:lnTo>
                      <a:pt x="76" y="779"/>
                    </a:lnTo>
                    <a:lnTo>
                      <a:pt x="137" y="779"/>
                    </a:lnTo>
                    <a:lnTo>
                      <a:pt x="196" y="779"/>
                    </a:lnTo>
                    <a:lnTo>
                      <a:pt x="196" y="222"/>
                    </a:lnTo>
                    <a:lnTo>
                      <a:pt x="272" y="222"/>
                    </a:lnTo>
                    <a:lnTo>
                      <a:pt x="137" y="0"/>
                    </a:lnTo>
                    <a:close/>
                  </a:path>
                </a:pathLst>
              </a:custGeom>
              <a:solidFill>
                <a:schemeClr val="bg1"/>
              </a:solidFill>
              <a:ln>
                <a:noFill/>
              </a:ln>
              <a:effectLst/>
              <a:extLst>
                <a:ext uri="{91240B29-F687-4F45-9708-019B960494DF}">
                  <a14:hiddenLine xmlns:a14="http://schemas.microsoft.com/office/drawing/2010/main" w="19050" algn="ctr">
                    <a:solidFill>
                      <a:srgbClr val="B9070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400" kern="0" baseline="-25000" dirty="0">
                  <a:solidFill>
                    <a:sysClr val="windowText" lastClr="000000"/>
                  </a:solidFill>
                  <a:latin typeface="Arial"/>
                  <a:ea typeface="ＭＳ Ｐゴシック" pitchFamily="34" charset="-128"/>
                </a:endParaRPr>
              </a:p>
            </p:txBody>
          </p:sp>
        </p:grpSp>
        <p:sp>
          <p:nvSpPr>
            <p:cNvPr id="42" name="Rectangle 9"/>
            <p:cNvSpPr>
              <a:spLocks noChangeArrowheads="1"/>
            </p:cNvSpPr>
            <p:nvPr/>
          </p:nvSpPr>
          <p:spPr bwMode="auto">
            <a:xfrm>
              <a:off x="7490160" y="2505937"/>
              <a:ext cx="428694" cy="51666"/>
            </a:xfrm>
            <a:prstGeom prst="rect">
              <a:avLst/>
            </a:prstGeom>
            <a:solidFill>
              <a:schemeClr val="bg1"/>
            </a:solidFill>
            <a:ln>
              <a:noFill/>
            </a:ln>
            <a:effectLst/>
            <a:extLst>
              <a:ext uri="{91240B29-F687-4F45-9708-019B960494DF}">
                <a14:hiddenLine xmlns:a14="http://schemas.microsoft.com/office/drawing/2010/main" w="19050" algn="ctr">
                  <a:solidFill>
                    <a:srgbClr val="B9070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5400" kern="0" baseline="-25000" dirty="0">
                <a:solidFill>
                  <a:sysClr val="windowText" lastClr="000000"/>
                </a:solidFill>
                <a:latin typeface="Arial"/>
                <a:ea typeface="ＭＳ Ｐゴシック" pitchFamily="34" charset="-128"/>
              </a:endParaRPr>
            </a:p>
          </p:txBody>
        </p:sp>
      </p:grpSp>
      <p:sp>
        <p:nvSpPr>
          <p:cNvPr id="46" name="TextBox 45"/>
          <p:cNvSpPr txBox="1"/>
          <p:nvPr/>
        </p:nvSpPr>
        <p:spPr>
          <a:xfrm>
            <a:off x="2560243" y="2323932"/>
            <a:ext cx="1983179" cy="380011"/>
          </a:xfrm>
          <a:prstGeom prst="rect">
            <a:avLst/>
          </a:prstGeom>
          <a:noFill/>
        </p:spPr>
        <p:txBody>
          <a:bodyPr wrap="square" rtlCol="0" anchor="ctr" anchorCtr="1">
            <a:noAutofit/>
          </a:bodyPr>
          <a:lstStyle/>
          <a:p>
            <a:pPr lvl="0" algn="ctr">
              <a:lnSpc>
                <a:spcPts val="1600"/>
              </a:lnSpc>
            </a:pPr>
            <a:r>
              <a:rPr lang="en-US" sz="1500" b="1" dirty="0"/>
              <a:t>Improve Customer Satisfaction</a:t>
            </a:r>
          </a:p>
        </p:txBody>
      </p:sp>
      <p:sp>
        <p:nvSpPr>
          <p:cNvPr id="47" name="TextBox 46"/>
          <p:cNvSpPr txBox="1"/>
          <p:nvPr/>
        </p:nvSpPr>
        <p:spPr>
          <a:xfrm>
            <a:off x="4604222" y="2323932"/>
            <a:ext cx="1983179" cy="380011"/>
          </a:xfrm>
          <a:prstGeom prst="rect">
            <a:avLst/>
          </a:prstGeom>
          <a:noFill/>
        </p:spPr>
        <p:txBody>
          <a:bodyPr wrap="square" rtlCol="0" anchor="ctr" anchorCtr="1">
            <a:noAutofit/>
          </a:bodyPr>
          <a:lstStyle/>
          <a:p>
            <a:pPr lvl="0" algn="ctr">
              <a:lnSpc>
                <a:spcPts val="1600"/>
              </a:lnSpc>
            </a:pPr>
            <a:r>
              <a:rPr lang="en-US" sz="1500" b="1" dirty="0"/>
              <a:t>Gain Higher Agent Productivity and Lower Costs</a:t>
            </a:r>
          </a:p>
        </p:txBody>
      </p:sp>
      <p:sp>
        <p:nvSpPr>
          <p:cNvPr id="49" name="Rectangle 48"/>
          <p:cNvSpPr/>
          <p:nvPr/>
        </p:nvSpPr>
        <p:spPr>
          <a:xfrm>
            <a:off x="545102" y="2840987"/>
            <a:ext cx="1914250" cy="2567173"/>
          </a:xfrm>
          <a:prstGeom prst="rect">
            <a:avLst/>
          </a:prstGeom>
        </p:spPr>
        <p:txBody>
          <a:bodyPr vert="horz" lIns="45720" tIns="45720" rIns="45720" bIns="45720" rtlCol="0" anchor="t" anchorCtr="1">
            <a:noAutofit/>
          </a:bodyPr>
          <a:lstStyle/>
          <a:p>
            <a:pPr marL="173038" lvl="2" indent="-173038" fontAlgn="t">
              <a:lnSpc>
                <a:spcPct val="90000"/>
              </a:lnSpc>
              <a:spcBef>
                <a:spcPts val="600"/>
              </a:spcBef>
              <a:buClr>
                <a:schemeClr val="accent1"/>
              </a:buClr>
              <a:buFont typeface="Webdings" pitchFamily="18" charset="2"/>
              <a:buChar char="4"/>
            </a:pPr>
            <a:r>
              <a:rPr lang="en-US" sz="1200" dirty="0">
                <a:solidFill>
                  <a:schemeClr val="tx2">
                    <a:lumMod val="95000"/>
                    <a:lumOff val="5000"/>
                  </a:schemeClr>
                </a:solidFill>
              </a:rPr>
              <a:t>Gather campaign insights to acquire/keep customers</a:t>
            </a:r>
          </a:p>
          <a:p>
            <a:pPr marL="173038" lvl="2" indent="-173038" fontAlgn="t">
              <a:lnSpc>
                <a:spcPct val="90000"/>
              </a:lnSpc>
              <a:spcBef>
                <a:spcPts val="600"/>
              </a:spcBef>
              <a:buClr>
                <a:schemeClr val="accent1"/>
              </a:buClr>
              <a:buFont typeface="Webdings" pitchFamily="18" charset="2"/>
              <a:buChar char="4"/>
            </a:pPr>
            <a:r>
              <a:rPr lang="en-US" sz="1200" dirty="0">
                <a:solidFill>
                  <a:schemeClr val="tx2">
                    <a:lumMod val="95000"/>
                    <a:lumOff val="5000"/>
                  </a:schemeClr>
                </a:solidFill>
              </a:rPr>
              <a:t>Execute cross-sell/up-sell campaigns</a:t>
            </a:r>
          </a:p>
          <a:p>
            <a:pPr marL="173038" lvl="2" indent="-173038" fontAlgn="t">
              <a:lnSpc>
                <a:spcPct val="90000"/>
              </a:lnSpc>
              <a:spcBef>
                <a:spcPts val="600"/>
              </a:spcBef>
              <a:buClr>
                <a:schemeClr val="accent1"/>
              </a:buClr>
              <a:buFont typeface="Webdings" pitchFamily="18" charset="2"/>
              <a:buChar char="4"/>
            </a:pPr>
            <a:r>
              <a:rPr lang="en-US" sz="1200" dirty="0">
                <a:solidFill>
                  <a:schemeClr val="tx2">
                    <a:lumMod val="95000"/>
                    <a:lumOff val="5000"/>
                  </a:schemeClr>
                </a:solidFill>
              </a:rPr>
              <a:t>Improve collections management with early stage collections, payment reminders and fraud alerts</a:t>
            </a:r>
          </a:p>
        </p:txBody>
      </p:sp>
      <p:sp>
        <p:nvSpPr>
          <p:cNvPr id="50" name="TextBox 49"/>
          <p:cNvSpPr txBox="1"/>
          <p:nvPr/>
        </p:nvSpPr>
        <p:spPr>
          <a:xfrm>
            <a:off x="490207" y="2323932"/>
            <a:ext cx="1983179" cy="380011"/>
          </a:xfrm>
          <a:prstGeom prst="rect">
            <a:avLst/>
          </a:prstGeom>
          <a:noFill/>
        </p:spPr>
        <p:txBody>
          <a:bodyPr wrap="square" rtlCol="0" anchor="ctr" anchorCtr="1">
            <a:noAutofit/>
          </a:bodyPr>
          <a:lstStyle/>
          <a:p>
            <a:pPr lvl="0" algn="ctr">
              <a:lnSpc>
                <a:spcPts val="1600"/>
              </a:lnSpc>
              <a:spcBef>
                <a:spcPts val="1200"/>
              </a:spcBef>
            </a:pPr>
            <a:r>
              <a:rPr lang="en-US" sz="1500" b="1" dirty="0"/>
              <a:t>Increase</a:t>
            </a:r>
            <a:br>
              <a:rPr lang="en-US" sz="1500" b="1" dirty="0"/>
            </a:br>
            <a:r>
              <a:rPr lang="en-US" sz="1500" b="1" dirty="0"/>
              <a:t>Revenue</a:t>
            </a:r>
          </a:p>
        </p:txBody>
      </p:sp>
      <p:sp>
        <p:nvSpPr>
          <p:cNvPr id="51" name="Rectangle 50"/>
          <p:cNvSpPr/>
          <p:nvPr/>
        </p:nvSpPr>
        <p:spPr>
          <a:xfrm>
            <a:off x="6677802" y="2840987"/>
            <a:ext cx="1914250" cy="2963465"/>
          </a:xfrm>
          <a:prstGeom prst="rect">
            <a:avLst/>
          </a:prstGeom>
        </p:spPr>
        <p:txBody>
          <a:bodyPr vert="horz" lIns="45720" tIns="45720" rIns="45720" bIns="45720" rtlCol="0" anchor="t" anchorCtr="1">
            <a:noAutofit/>
          </a:bodyPr>
          <a:lstStyle/>
          <a:p>
            <a:pPr marL="173038" lvl="2" indent="-173038" fontAlgn="t">
              <a:lnSpc>
                <a:spcPct val="90000"/>
              </a:lnSpc>
              <a:spcBef>
                <a:spcPts val="600"/>
              </a:spcBef>
              <a:buClr>
                <a:schemeClr val="accent1"/>
              </a:buClr>
              <a:buFont typeface="Webdings" pitchFamily="18" charset="2"/>
              <a:buChar char="4"/>
            </a:pPr>
            <a:r>
              <a:rPr lang="en-US" sz="1200" dirty="0">
                <a:solidFill>
                  <a:schemeClr val="tx2">
                    <a:lumMod val="95000"/>
                    <a:lumOff val="5000"/>
                  </a:schemeClr>
                </a:solidFill>
              </a:rPr>
              <a:t>Stay compliant with the latest government regulations (e.g., Do Not Call lists, Opt-out and Opt-in) </a:t>
            </a:r>
          </a:p>
          <a:p>
            <a:pPr marL="173038" lvl="2" indent="-173038" fontAlgn="t">
              <a:lnSpc>
                <a:spcPct val="90000"/>
              </a:lnSpc>
              <a:spcBef>
                <a:spcPts val="600"/>
              </a:spcBef>
              <a:buClr>
                <a:schemeClr val="accent1"/>
              </a:buClr>
              <a:buFont typeface="Webdings" pitchFamily="18" charset="2"/>
              <a:buChar char="4"/>
            </a:pPr>
            <a:r>
              <a:rPr lang="en-US" sz="1200" dirty="0">
                <a:solidFill>
                  <a:schemeClr val="tx2">
                    <a:lumMod val="95000"/>
                    <a:lumOff val="5000"/>
                  </a:schemeClr>
                </a:solidFill>
              </a:rPr>
              <a:t>Simplify integration</a:t>
            </a:r>
            <a:br>
              <a:rPr lang="en-US" sz="1200" dirty="0">
                <a:solidFill>
                  <a:schemeClr val="tx2">
                    <a:lumMod val="95000"/>
                    <a:lumOff val="5000"/>
                  </a:schemeClr>
                </a:solidFill>
              </a:rPr>
            </a:br>
            <a:r>
              <a:rPr lang="en-US" sz="1200" dirty="0">
                <a:solidFill>
                  <a:schemeClr val="tx2">
                    <a:lumMod val="95000"/>
                    <a:lumOff val="5000"/>
                  </a:schemeClr>
                </a:solidFill>
              </a:rPr>
              <a:t>with open standards and protocols</a:t>
            </a:r>
          </a:p>
          <a:p>
            <a:pPr marL="173038" lvl="2" indent="-173038" fontAlgn="t">
              <a:lnSpc>
                <a:spcPct val="90000"/>
              </a:lnSpc>
              <a:spcBef>
                <a:spcPts val="600"/>
              </a:spcBef>
              <a:buClr>
                <a:schemeClr val="accent1"/>
              </a:buClr>
              <a:buFont typeface="Webdings" pitchFamily="18" charset="2"/>
              <a:buChar char="4"/>
            </a:pPr>
            <a:r>
              <a:rPr lang="en-US" sz="1200" dirty="0">
                <a:solidFill>
                  <a:schemeClr val="tx2">
                    <a:lumMod val="95000"/>
                    <a:lumOff val="5000"/>
                  </a:schemeClr>
                </a:solidFill>
              </a:rPr>
              <a:t>Deploy an integrated </a:t>
            </a:r>
            <a:r>
              <a:rPr lang="en-US" sz="1200">
                <a:solidFill>
                  <a:schemeClr val="tx2">
                    <a:lumMod val="95000"/>
                    <a:lumOff val="5000"/>
                  </a:schemeClr>
                </a:solidFill>
              </a:rPr>
              <a:t>solution </a:t>
            </a:r>
            <a:r>
              <a:rPr lang="en-US" sz="1200" smtClean="0">
                <a:solidFill>
                  <a:schemeClr val="tx2">
                    <a:lumMod val="95000"/>
                    <a:lumOff val="5000"/>
                  </a:schemeClr>
                </a:solidFill>
              </a:rPr>
              <a:t>for </a:t>
            </a:r>
            <a:r>
              <a:rPr lang="en-US" sz="1200" dirty="0" smtClean="0">
                <a:solidFill>
                  <a:schemeClr val="tx2">
                    <a:lumMod val="95000"/>
                    <a:lumOff val="5000"/>
                  </a:schemeClr>
                </a:solidFill>
              </a:rPr>
              <a:t>all-size contact </a:t>
            </a:r>
            <a:r>
              <a:rPr lang="en-US" sz="1200" dirty="0">
                <a:solidFill>
                  <a:schemeClr val="tx2">
                    <a:lumMod val="95000"/>
                    <a:lumOff val="5000"/>
                  </a:schemeClr>
                </a:solidFill>
              </a:rPr>
              <a:t>centers</a:t>
            </a:r>
          </a:p>
          <a:p>
            <a:pPr marL="173038" lvl="2" indent="-173038" fontAlgn="t">
              <a:lnSpc>
                <a:spcPct val="90000"/>
              </a:lnSpc>
              <a:spcBef>
                <a:spcPts val="600"/>
              </a:spcBef>
              <a:buClr>
                <a:schemeClr val="accent1"/>
              </a:buClr>
              <a:buFont typeface="Webdings" pitchFamily="18" charset="2"/>
              <a:buChar char="4"/>
            </a:pPr>
            <a:r>
              <a:rPr lang="en-US" sz="1200" dirty="0">
                <a:solidFill>
                  <a:schemeClr val="tx2">
                    <a:lumMod val="95000"/>
                    <a:lumOff val="5000"/>
                  </a:schemeClr>
                </a:solidFill>
              </a:rPr>
              <a:t>Get support from the</a:t>
            </a:r>
            <a:br>
              <a:rPr lang="en-US" sz="1200" dirty="0">
                <a:solidFill>
                  <a:schemeClr val="tx2">
                    <a:lumMod val="95000"/>
                    <a:lumOff val="5000"/>
                  </a:schemeClr>
                </a:solidFill>
              </a:rPr>
            </a:br>
            <a:r>
              <a:rPr lang="en-US" sz="1200" dirty="0">
                <a:solidFill>
                  <a:schemeClr val="tx2">
                    <a:lumMod val="95000"/>
                    <a:lumOff val="5000"/>
                  </a:schemeClr>
                </a:solidFill>
              </a:rPr>
              <a:t>full suite of Avaya professional, maintenance and managed services</a:t>
            </a:r>
          </a:p>
        </p:txBody>
      </p:sp>
      <p:sp>
        <p:nvSpPr>
          <p:cNvPr id="52" name="TextBox 51"/>
          <p:cNvSpPr txBox="1"/>
          <p:nvPr/>
        </p:nvSpPr>
        <p:spPr>
          <a:xfrm>
            <a:off x="6615633" y="2323932"/>
            <a:ext cx="1983179" cy="380011"/>
          </a:xfrm>
          <a:prstGeom prst="rect">
            <a:avLst/>
          </a:prstGeom>
          <a:noFill/>
        </p:spPr>
        <p:txBody>
          <a:bodyPr wrap="square" rtlCol="0" anchor="ctr" anchorCtr="1">
            <a:noAutofit/>
          </a:bodyPr>
          <a:lstStyle/>
          <a:p>
            <a:pPr lvl="0" algn="ctr">
              <a:lnSpc>
                <a:spcPts val="1600"/>
              </a:lnSpc>
            </a:pPr>
            <a:r>
              <a:rPr lang="en-US" sz="1500" b="1" dirty="0"/>
              <a:t>Reduce Risk</a:t>
            </a:r>
          </a:p>
        </p:txBody>
      </p:sp>
      <p:sp>
        <p:nvSpPr>
          <p:cNvPr id="2" name="Title 1"/>
          <p:cNvSpPr>
            <a:spLocks noGrp="1"/>
          </p:cNvSpPr>
          <p:nvPr>
            <p:ph type="title"/>
          </p:nvPr>
        </p:nvSpPr>
        <p:spPr/>
        <p:txBody>
          <a:bodyPr anchor="ctr"/>
          <a:lstStyle/>
          <a:p>
            <a:pPr>
              <a:lnSpc>
                <a:spcPct val="100000"/>
              </a:lnSpc>
            </a:pPr>
            <a:r>
              <a:rPr lang="en-US" dirty="0" smtClean="0"/>
              <a:t>Avaya Outbound </a:t>
            </a:r>
            <a:r>
              <a:rPr lang="en-US" dirty="0"/>
              <a:t>Solutions</a:t>
            </a:r>
            <a:br>
              <a:rPr lang="en-US" dirty="0"/>
            </a:br>
            <a:r>
              <a:rPr lang="en-US" sz="2400" dirty="0">
                <a:solidFill>
                  <a:srgbClr val="CC0000"/>
                </a:solidFill>
              </a:rPr>
              <a:t>Delivering the Right Solution for </a:t>
            </a:r>
            <a:r>
              <a:rPr lang="en-US" sz="2400" u="sng" dirty="0">
                <a:solidFill>
                  <a:srgbClr val="CC0000"/>
                </a:solidFill>
              </a:rPr>
              <a:t>Your</a:t>
            </a:r>
            <a:r>
              <a:rPr lang="en-US" sz="2400" dirty="0">
                <a:solidFill>
                  <a:srgbClr val="CC0000"/>
                </a:solidFill>
              </a:rPr>
              <a:t> </a:t>
            </a:r>
            <a:r>
              <a:rPr lang="en-US" sz="2400" dirty="0" smtClean="0">
                <a:solidFill>
                  <a:srgbClr val="CC0000"/>
                </a:solidFill>
              </a:rPr>
              <a:t>Business Needs</a:t>
            </a:r>
            <a:endParaRPr lang="en-US" sz="2400" dirty="0">
              <a:solidFill>
                <a:srgbClr val="CC0000"/>
              </a:solidFill>
            </a:endParaRPr>
          </a:p>
        </p:txBody>
      </p:sp>
      <p:grpSp>
        <p:nvGrpSpPr>
          <p:cNvPr id="53" name="Group 23"/>
          <p:cNvGrpSpPr>
            <a:grpSpLocks noChangeAspect="1"/>
          </p:cNvGrpSpPr>
          <p:nvPr/>
        </p:nvGrpSpPr>
        <p:grpSpPr>
          <a:xfrm>
            <a:off x="5414906" y="1544738"/>
            <a:ext cx="364161" cy="517636"/>
            <a:chOff x="-1474788" y="76201"/>
            <a:chExt cx="858838" cy="1220788"/>
          </a:xfrm>
          <a:solidFill>
            <a:srgbClr val="FFFFFF"/>
          </a:solidFill>
          <a:effectLst/>
        </p:grpSpPr>
        <p:sp>
          <p:nvSpPr>
            <p:cNvPr id="54" name="Freeform 19"/>
            <p:cNvSpPr>
              <a:spLocks/>
            </p:cNvSpPr>
            <p:nvPr/>
          </p:nvSpPr>
          <p:spPr bwMode="auto">
            <a:xfrm>
              <a:off x="-1343025" y="442913"/>
              <a:ext cx="307975" cy="280988"/>
            </a:xfrm>
            <a:custGeom>
              <a:avLst/>
              <a:gdLst>
                <a:gd name="T0" fmla="*/ 19 w 82"/>
                <a:gd name="T1" fmla="*/ 66 h 75"/>
                <a:gd name="T2" fmla="*/ 33 w 82"/>
                <a:gd name="T3" fmla="*/ 66 h 75"/>
                <a:gd name="T4" fmla="*/ 81 w 82"/>
                <a:gd name="T5" fmla="*/ 5 h 75"/>
                <a:gd name="T6" fmla="*/ 81 w 82"/>
                <a:gd name="T7" fmla="*/ 2 h 75"/>
                <a:gd name="T8" fmla="*/ 79 w 82"/>
                <a:gd name="T9" fmla="*/ 0 h 75"/>
                <a:gd name="T10" fmla="*/ 76 w 82"/>
                <a:gd name="T11" fmla="*/ 1 h 75"/>
                <a:gd name="T12" fmla="*/ 25 w 82"/>
                <a:gd name="T13" fmla="*/ 53 h 75"/>
                <a:gd name="T14" fmla="*/ 8 w 82"/>
                <a:gd name="T15" fmla="*/ 36 h 75"/>
                <a:gd name="T16" fmla="*/ 4 w 82"/>
                <a:gd name="T17" fmla="*/ 36 h 75"/>
                <a:gd name="T18" fmla="*/ 2 w 82"/>
                <a:gd name="T19" fmla="*/ 38 h 75"/>
                <a:gd name="T20" fmla="*/ 1 w 82"/>
                <a:gd name="T21" fmla="*/ 42 h 75"/>
                <a:gd name="T22" fmla="*/ 19 w 82"/>
                <a:gd name="T23" fmla="*/ 6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75">
                  <a:moveTo>
                    <a:pt x="19" y="66"/>
                  </a:moveTo>
                  <a:cubicBezTo>
                    <a:pt x="24" y="75"/>
                    <a:pt x="29" y="72"/>
                    <a:pt x="33" y="66"/>
                  </a:cubicBezTo>
                  <a:cubicBezTo>
                    <a:pt x="50" y="40"/>
                    <a:pt x="81" y="5"/>
                    <a:pt x="81" y="5"/>
                  </a:cubicBezTo>
                  <a:cubicBezTo>
                    <a:pt x="82" y="4"/>
                    <a:pt x="82" y="3"/>
                    <a:pt x="81" y="2"/>
                  </a:cubicBezTo>
                  <a:cubicBezTo>
                    <a:pt x="79" y="0"/>
                    <a:pt x="79" y="0"/>
                    <a:pt x="79" y="0"/>
                  </a:cubicBezTo>
                  <a:cubicBezTo>
                    <a:pt x="78" y="0"/>
                    <a:pt x="77" y="0"/>
                    <a:pt x="76" y="1"/>
                  </a:cubicBezTo>
                  <a:cubicBezTo>
                    <a:pt x="76" y="1"/>
                    <a:pt x="42" y="34"/>
                    <a:pt x="25" y="53"/>
                  </a:cubicBezTo>
                  <a:cubicBezTo>
                    <a:pt x="21" y="48"/>
                    <a:pt x="8" y="36"/>
                    <a:pt x="8" y="36"/>
                  </a:cubicBezTo>
                  <a:cubicBezTo>
                    <a:pt x="7" y="35"/>
                    <a:pt x="5" y="35"/>
                    <a:pt x="4" y="36"/>
                  </a:cubicBezTo>
                  <a:cubicBezTo>
                    <a:pt x="2" y="38"/>
                    <a:pt x="2" y="38"/>
                    <a:pt x="2" y="38"/>
                  </a:cubicBezTo>
                  <a:cubicBezTo>
                    <a:pt x="0" y="39"/>
                    <a:pt x="0" y="41"/>
                    <a:pt x="1" y="42"/>
                  </a:cubicBezTo>
                  <a:cubicBezTo>
                    <a:pt x="1" y="42"/>
                    <a:pt x="11" y="51"/>
                    <a:pt x="19" y="66"/>
                  </a:cubicBezTo>
                  <a:close/>
                </a:path>
              </a:pathLst>
            </a:custGeom>
            <a:grpFill/>
            <a:ln>
              <a:solidFill>
                <a:srgbClr val="F8F8F8">
                  <a:lumMod val="90000"/>
                </a:srgbClr>
              </a:solidFill>
            </a:ln>
            <a:effectLst/>
            <a:extLst/>
          </p:spPr>
          <p:txBody>
            <a:bodyPr vert="horz" wrap="square" lIns="91440" tIns="45720" rIns="91440" bIns="45720" numCol="1" anchor="t" anchorCtr="0" compatLnSpc="1">
              <a:prstTxWarp prst="textNoShape">
                <a:avLst/>
              </a:prstTxWarp>
            </a:bodyPr>
            <a:lstStyle/>
            <a:p>
              <a:endParaRPr lang="en-US" kern="0" dirty="0">
                <a:solidFill>
                  <a:sysClr val="windowText" lastClr="000000"/>
                </a:solidFill>
                <a:latin typeface="Arial" charset="0"/>
                <a:cs typeface="Arial" charset="0"/>
              </a:endParaRPr>
            </a:p>
          </p:txBody>
        </p:sp>
        <p:sp>
          <p:nvSpPr>
            <p:cNvPr id="55" name="Freeform 20"/>
            <p:cNvSpPr>
              <a:spLocks/>
            </p:cNvSpPr>
            <p:nvPr/>
          </p:nvSpPr>
          <p:spPr bwMode="auto">
            <a:xfrm>
              <a:off x="-1343025" y="720726"/>
              <a:ext cx="307975" cy="280988"/>
            </a:xfrm>
            <a:custGeom>
              <a:avLst/>
              <a:gdLst>
                <a:gd name="T0" fmla="*/ 81 w 82"/>
                <a:gd name="T1" fmla="*/ 2 h 75"/>
                <a:gd name="T2" fmla="*/ 79 w 82"/>
                <a:gd name="T3" fmla="*/ 1 h 75"/>
                <a:gd name="T4" fmla="*/ 76 w 82"/>
                <a:gd name="T5" fmla="*/ 1 h 75"/>
                <a:gd name="T6" fmla="*/ 25 w 82"/>
                <a:gd name="T7" fmla="*/ 53 h 75"/>
                <a:gd name="T8" fmla="*/ 8 w 82"/>
                <a:gd name="T9" fmla="*/ 36 h 75"/>
                <a:gd name="T10" fmla="*/ 4 w 82"/>
                <a:gd name="T11" fmla="*/ 36 h 75"/>
                <a:gd name="T12" fmla="*/ 2 w 82"/>
                <a:gd name="T13" fmla="*/ 38 h 75"/>
                <a:gd name="T14" fmla="*/ 1 w 82"/>
                <a:gd name="T15" fmla="*/ 42 h 75"/>
                <a:gd name="T16" fmla="*/ 19 w 82"/>
                <a:gd name="T17" fmla="*/ 66 h 75"/>
                <a:gd name="T18" fmla="*/ 33 w 82"/>
                <a:gd name="T19" fmla="*/ 67 h 75"/>
                <a:gd name="T20" fmla="*/ 81 w 82"/>
                <a:gd name="T21" fmla="*/ 5 h 75"/>
                <a:gd name="T22" fmla="*/ 81 w 82"/>
                <a:gd name="T23" fmla="*/ 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2" h="75">
                  <a:moveTo>
                    <a:pt x="81" y="2"/>
                  </a:moveTo>
                  <a:cubicBezTo>
                    <a:pt x="79" y="1"/>
                    <a:pt x="79" y="1"/>
                    <a:pt x="79" y="1"/>
                  </a:cubicBezTo>
                  <a:cubicBezTo>
                    <a:pt x="78" y="0"/>
                    <a:pt x="77" y="0"/>
                    <a:pt x="76" y="1"/>
                  </a:cubicBezTo>
                  <a:cubicBezTo>
                    <a:pt x="76" y="1"/>
                    <a:pt x="42" y="34"/>
                    <a:pt x="25" y="53"/>
                  </a:cubicBezTo>
                  <a:cubicBezTo>
                    <a:pt x="21" y="49"/>
                    <a:pt x="8" y="36"/>
                    <a:pt x="8" y="36"/>
                  </a:cubicBezTo>
                  <a:cubicBezTo>
                    <a:pt x="7" y="35"/>
                    <a:pt x="5" y="35"/>
                    <a:pt x="4" y="36"/>
                  </a:cubicBezTo>
                  <a:cubicBezTo>
                    <a:pt x="2" y="38"/>
                    <a:pt x="2" y="38"/>
                    <a:pt x="2" y="38"/>
                  </a:cubicBezTo>
                  <a:cubicBezTo>
                    <a:pt x="0" y="39"/>
                    <a:pt x="0" y="41"/>
                    <a:pt x="1" y="42"/>
                  </a:cubicBezTo>
                  <a:cubicBezTo>
                    <a:pt x="1" y="42"/>
                    <a:pt x="11" y="51"/>
                    <a:pt x="19" y="66"/>
                  </a:cubicBezTo>
                  <a:cubicBezTo>
                    <a:pt x="24" y="75"/>
                    <a:pt x="29" y="72"/>
                    <a:pt x="33" y="67"/>
                  </a:cubicBezTo>
                  <a:cubicBezTo>
                    <a:pt x="50" y="41"/>
                    <a:pt x="81" y="5"/>
                    <a:pt x="81" y="5"/>
                  </a:cubicBezTo>
                  <a:cubicBezTo>
                    <a:pt x="82" y="4"/>
                    <a:pt x="82" y="3"/>
                    <a:pt x="81" y="2"/>
                  </a:cubicBezTo>
                  <a:close/>
                </a:path>
              </a:pathLst>
            </a:custGeom>
            <a:grpFill/>
            <a:ln>
              <a:solidFill>
                <a:srgbClr val="F8F8F8">
                  <a:lumMod val="90000"/>
                </a:srgbClr>
              </a:solidFill>
            </a:ln>
            <a:effectLst/>
            <a:extLst/>
          </p:spPr>
          <p:txBody>
            <a:bodyPr vert="horz" wrap="square" lIns="91440" tIns="45720" rIns="91440" bIns="45720" numCol="1" anchor="t" anchorCtr="0" compatLnSpc="1">
              <a:prstTxWarp prst="textNoShape">
                <a:avLst/>
              </a:prstTxWarp>
            </a:bodyPr>
            <a:lstStyle/>
            <a:p>
              <a:endParaRPr lang="en-US" kern="0" dirty="0">
                <a:solidFill>
                  <a:sysClr val="windowText" lastClr="000000"/>
                </a:solidFill>
                <a:latin typeface="Arial" charset="0"/>
                <a:cs typeface="Arial" charset="0"/>
              </a:endParaRPr>
            </a:p>
          </p:txBody>
        </p:sp>
        <p:sp>
          <p:nvSpPr>
            <p:cNvPr id="56" name="Freeform 21"/>
            <p:cNvSpPr>
              <a:spLocks/>
            </p:cNvSpPr>
            <p:nvPr/>
          </p:nvSpPr>
          <p:spPr bwMode="auto">
            <a:xfrm>
              <a:off x="-1062038" y="922338"/>
              <a:ext cx="304800" cy="52388"/>
            </a:xfrm>
            <a:custGeom>
              <a:avLst/>
              <a:gdLst>
                <a:gd name="T0" fmla="*/ 74 w 81"/>
                <a:gd name="T1" fmla="*/ 0 h 14"/>
                <a:gd name="T2" fmla="*/ 6 w 81"/>
                <a:gd name="T3" fmla="*/ 0 h 14"/>
                <a:gd name="T4" fmla="*/ 0 w 81"/>
                <a:gd name="T5" fmla="*/ 7 h 14"/>
                <a:gd name="T6" fmla="*/ 6 w 81"/>
                <a:gd name="T7" fmla="*/ 14 h 14"/>
                <a:gd name="T8" fmla="*/ 74 w 81"/>
                <a:gd name="T9" fmla="*/ 14 h 14"/>
                <a:gd name="T10" fmla="*/ 81 w 81"/>
                <a:gd name="T11" fmla="*/ 7 h 14"/>
                <a:gd name="T12" fmla="*/ 74 w 8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81" h="14">
                  <a:moveTo>
                    <a:pt x="74" y="0"/>
                  </a:moveTo>
                  <a:cubicBezTo>
                    <a:pt x="6" y="0"/>
                    <a:pt x="6" y="0"/>
                    <a:pt x="6" y="0"/>
                  </a:cubicBezTo>
                  <a:cubicBezTo>
                    <a:pt x="3" y="0"/>
                    <a:pt x="0" y="3"/>
                    <a:pt x="0" y="7"/>
                  </a:cubicBezTo>
                  <a:cubicBezTo>
                    <a:pt x="0" y="11"/>
                    <a:pt x="3" y="14"/>
                    <a:pt x="6" y="14"/>
                  </a:cubicBezTo>
                  <a:cubicBezTo>
                    <a:pt x="74" y="14"/>
                    <a:pt x="74" y="14"/>
                    <a:pt x="74" y="14"/>
                  </a:cubicBezTo>
                  <a:cubicBezTo>
                    <a:pt x="78" y="14"/>
                    <a:pt x="81" y="11"/>
                    <a:pt x="81" y="7"/>
                  </a:cubicBezTo>
                  <a:cubicBezTo>
                    <a:pt x="81" y="3"/>
                    <a:pt x="78" y="0"/>
                    <a:pt x="74" y="0"/>
                  </a:cubicBezTo>
                  <a:close/>
                </a:path>
              </a:pathLst>
            </a:custGeom>
            <a:grpFill/>
            <a:ln>
              <a:solidFill>
                <a:srgbClr val="F8F8F8">
                  <a:lumMod val="90000"/>
                </a:srgbClr>
              </a:solidFill>
            </a:ln>
            <a:effectLst/>
            <a:extLst/>
          </p:spPr>
          <p:txBody>
            <a:bodyPr vert="horz" wrap="square" lIns="91440" tIns="45720" rIns="91440" bIns="45720" numCol="1" anchor="t" anchorCtr="0" compatLnSpc="1">
              <a:prstTxWarp prst="textNoShape">
                <a:avLst/>
              </a:prstTxWarp>
            </a:bodyPr>
            <a:lstStyle/>
            <a:p>
              <a:endParaRPr lang="en-US" kern="0" dirty="0">
                <a:solidFill>
                  <a:sysClr val="windowText" lastClr="000000"/>
                </a:solidFill>
                <a:latin typeface="Arial" charset="0"/>
                <a:cs typeface="Arial" charset="0"/>
              </a:endParaRPr>
            </a:p>
          </p:txBody>
        </p:sp>
        <p:sp>
          <p:nvSpPr>
            <p:cNvPr id="57" name="Freeform 22"/>
            <p:cNvSpPr>
              <a:spLocks/>
            </p:cNvSpPr>
            <p:nvPr/>
          </p:nvSpPr>
          <p:spPr bwMode="auto">
            <a:xfrm>
              <a:off x="-1062038" y="566738"/>
              <a:ext cx="304800" cy="49213"/>
            </a:xfrm>
            <a:custGeom>
              <a:avLst/>
              <a:gdLst>
                <a:gd name="T0" fmla="*/ 74 w 81"/>
                <a:gd name="T1" fmla="*/ 0 h 13"/>
                <a:gd name="T2" fmla="*/ 6 w 81"/>
                <a:gd name="T3" fmla="*/ 0 h 13"/>
                <a:gd name="T4" fmla="*/ 0 w 81"/>
                <a:gd name="T5" fmla="*/ 6 h 13"/>
                <a:gd name="T6" fmla="*/ 6 w 81"/>
                <a:gd name="T7" fmla="*/ 13 h 13"/>
                <a:gd name="T8" fmla="*/ 74 w 81"/>
                <a:gd name="T9" fmla="*/ 13 h 13"/>
                <a:gd name="T10" fmla="*/ 81 w 81"/>
                <a:gd name="T11" fmla="*/ 6 h 13"/>
                <a:gd name="T12" fmla="*/ 74 w 81"/>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81" h="13">
                  <a:moveTo>
                    <a:pt x="74" y="0"/>
                  </a:moveTo>
                  <a:cubicBezTo>
                    <a:pt x="6" y="0"/>
                    <a:pt x="6" y="0"/>
                    <a:pt x="6" y="0"/>
                  </a:cubicBezTo>
                  <a:cubicBezTo>
                    <a:pt x="3" y="0"/>
                    <a:pt x="0" y="3"/>
                    <a:pt x="0" y="6"/>
                  </a:cubicBezTo>
                  <a:cubicBezTo>
                    <a:pt x="0" y="10"/>
                    <a:pt x="3" y="13"/>
                    <a:pt x="6" y="13"/>
                  </a:cubicBezTo>
                  <a:cubicBezTo>
                    <a:pt x="74" y="13"/>
                    <a:pt x="74" y="13"/>
                    <a:pt x="74" y="13"/>
                  </a:cubicBezTo>
                  <a:cubicBezTo>
                    <a:pt x="78" y="13"/>
                    <a:pt x="81" y="10"/>
                    <a:pt x="81" y="6"/>
                  </a:cubicBezTo>
                  <a:cubicBezTo>
                    <a:pt x="81" y="3"/>
                    <a:pt x="78" y="0"/>
                    <a:pt x="74" y="0"/>
                  </a:cubicBezTo>
                  <a:close/>
                </a:path>
              </a:pathLst>
            </a:custGeom>
            <a:grpFill/>
            <a:ln>
              <a:solidFill>
                <a:srgbClr val="F8F8F8">
                  <a:lumMod val="90000"/>
                </a:srgbClr>
              </a:solidFill>
            </a:ln>
            <a:effectLst/>
            <a:extLst/>
          </p:spPr>
          <p:txBody>
            <a:bodyPr vert="horz" wrap="square" lIns="91440" tIns="45720" rIns="91440" bIns="45720" numCol="1" anchor="t" anchorCtr="0" compatLnSpc="1">
              <a:prstTxWarp prst="textNoShape">
                <a:avLst/>
              </a:prstTxWarp>
            </a:bodyPr>
            <a:lstStyle/>
            <a:p>
              <a:endParaRPr lang="en-US" kern="0" dirty="0">
                <a:solidFill>
                  <a:sysClr val="windowText" lastClr="000000"/>
                </a:solidFill>
                <a:latin typeface="Arial" charset="0"/>
                <a:cs typeface="Arial" charset="0"/>
              </a:endParaRPr>
            </a:p>
          </p:txBody>
        </p:sp>
        <p:sp>
          <p:nvSpPr>
            <p:cNvPr id="58" name="Freeform 23"/>
            <p:cNvSpPr>
              <a:spLocks noEditPoints="1"/>
            </p:cNvSpPr>
            <p:nvPr/>
          </p:nvSpPr>
          <p:spPr bwMode="auto">
            <a:xfrm>
              <a:off x="-1474788" y="76201"/>
              <a:ext cx="858838" cy="1220788"/>
            </a:xfrm>
            <a:custGeom>
              <a:avLst/>
              <a:gdLst>
                <a:gd name="T0" fmla="*/ 194 w 229"/>
                <a:gd name="T1" fmla="*/ 44 h 326"/>
                <a:gd name="T2" fmla="*/ 174 w 229"/>
                <a:gd name="T3" fmla="*/ 44 h 326"/>
                <a:gd name="T4" fmla="*/ 159 w 229"/>
                <a:gd name="T5" fmla="*/ 37 h 326"/>
                <a:gd name="T6" fmla="*/ 137 w 229"/>
                <a:gd name="T7" fmla="*/ 27 h 326"/>
                <a:gd name="T8" fmla="*/ 134 w 229"/>
                <a:gd name="T9" fmla="*/ 16 h 326"/>
                <a:gd name="T10" fmla="*/ 101 w 229"/>
                <a:gd name="T11" fmla="*/ 7 h 326"/>
                <a:gd name="T12" fmla="*/ 89 w 229"/>
                <a:gd name="T13" fmla="*/ 27 h 326"/>
                <a:gd name="T14" fmla="*/ 70 w 229"/>
                <a:gd name="T15" fmla="*/ 38 h 326"/>
                <a:gd name="T16" fmla="*/ 57 w 229"/>
                <a:gd name="T17" fmla="*/ 44 h 326"/>
                <a:gd name="T18" fmla="*/ 35 w 229"/>
                <a:gd name="T19" fmla="*/ 44 h 326"/>
                <a:gd name="T20" fmla="*/ 0 w 229"/>
                <a:gd name="T21" fmla="*/ 79 h 326"/>
                <a:gd name="T22" fmla="*/ 0 w 229"/>
                <a:gd name="T23" fmla="*/ 291 h 326"/>
                <a:gd name="T24" fmla="*/ 35 w 229"/>
                <a:gd name="T25" fmla="*/ 326 h 326"/>
                <a:gd name="T26" fmla="*/ 194 w 229"/>
                <a:gd name="T27" fmla="*/ 326 h 326"/>
                <a:gd name="T28" fmla="*/ 229 w 229"/>
                <a:gd name="T29" fmla="*/ 291 h 326"/>
                <a:gd name="T30" fmla="*/ 229 w 229"/>
                <a:gd name="T31" fmla="*/ 79 h 326"/>
                <a:gd name="T32" fmla="*/ 194 w 229"/>
                <a:gd name="T33" fmla="*/ 44 h 326"/>
                <a:gd name="T34" fmla="*/ 113 w 229"/>
                <a:gd name="T35" fmla="*/ 15 h 326"/>
                <a:gd name="T36" fmla="*/ 123 w 229"/>
                <a:gd name="T37" fmla="*/ 25 h 326"/>
                <a:gd name="T38" fmla="*/ 113 w 229"/>
                <a:gd name="T39" fmla="*/ 36 h 326"/>
                <a:gd name="T40" fmla="*/ 103 w 229"/>
                <a:gd name="T41" fmla="*/ 25 h 326"/>
                <a:gd name="T42" fmla="*/ 113 w 229"/>
                <a:gd name="T43" fmla="*/ 15 h 326"/>
                <a:gd name="T44" fmla="*/ 215 w 229"/>
                <a:gd name="T45" fmla="*/ 291 h 326"/>
                <a:gd name="T46" fmla="*/ 194 w 229"/>
                <a:gd name="T47" fmla="*/ 312 h 326"/>
                <a:gd name="T48" fmla="*/ 35 w 229"/>
                <a:gd name="T49" fmla="*/ 312 h 326"/>
                <a:gd name="T50" fmla="*/ 14 w 229"/>
                <a:gd name="T51" fmla="*/ 291 h 326"/>
                <a:gd name="T52" fmla="*/ 14 w 229"/>
                <a:gd name="T53" fmla="*/ 79 h 326"/>
                <a:gd name="T54" fmla="*/ 35 w 229"/>
                <a:gd name="T55" fmla="*/ 58 h 326"/>
                <a:gd name="T56" fmla="*/ 42 w 229"/>
                <a:gd name="T57" fmla="*/ 58 h 326"/>
                <a:gd name="T58" fmla="*/ 41 w 229"/>
                <a:gd name="T59" fmla="*/ 62 h 326"/>
                <a:gd name="T60" fmla="*/ 42 w 229"/>
                <a:gd name="T61" fmla="*/ 66 h 326"/>
                <a:gd name="T62" fmla="*/ 184 w 229"/>
                <a:gd name="T63" fmla="*/ 66 h 326"/>
                <a:gd name="T64" fmla="*/ 188 w 229"/>
                <a:gd name="T65" fmla="*/ 62 h 326"/>
                <a:gd name="T66" fmla="*/ 187 w 229"/>
                <a:gd name="T67" fmla="*/ 58 h 326"/>
                <a:gd name="T68" fmla="*/ 194 w 229"/>
                <a:gd name="T69" fmla="*/ 58 h 326"/>
                <a:gd name="T70" fmla="*/ 215 w 229"/>
                <a:gd name="T71" fmla="*/ 79 h 326"/>
                <a:gd name="T72" fmla="*/ 215 w 229"/>
                <a:gd name="T73" fmla="*/ 291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9" h="326">
                  <a:moveTo>
                    <a:pt x="194" y="44"/>
                  </a:moveTo>
                  <a:cubicBezTo>
                    <a:pt x="174" y="44"/>
                    <a:pt x="174" y="44"/>
                    <a:pt x="174" y="44"/>
                  </a:cubicBezTo>
                  <a:cubicBezTo>
                    <a:pt x="169" y="41"/>
                    <a:pt x="164" y="39"/>
                    <a:pt x="159" y="37"/>
                  </a:cubicBezTo>
                  <a:cubicBezTo>
                    <a:pt x="147" y="32"/>
                    <a:pt x="138" y="30"/>
                    <a:pt x="137" y="27"/>
                  </a:cubicBezTo>
                  <a:cubicBezTo>
                    <a:pt x="137" y="23"/>
                    <a:pt x="136" y="19"/>
                    <a:pt x="134" y="16"/>
                  </a:cubicBezTo>
                  <a:cubicBezTo>
                    <a:pt x="128" y="4"/>
                    <a:pt x="113" y="0"/>
                    <a:pt x="101" y="7"/>
                  </a:cubicBezTo>
                  <a:cubicBezTo>
                    <a:pt x="94" y="11"/>
                    <a:pt x="89" y="19"/>
                    <a:pt x="89" y="27"/>
                  </a:cubicBezTo>
                  <a:cubicBezTo>
                    <a:pt x="89" y="29"/>
                    <a:pt x="81" y="34"/>
                    <a:pt x="70" y="38"/>
                  </a:cubicBezTo>
                  <a:cubicBezTo>
                    <a:pt x="66" y="39"/>
                    <a:pt x="61" y="41"/>
                    <a:pt x="57" y="44"/>
                  </a:cubicBezTo>
                  <a:cubicBezTo>
                    <a:pt x="35" y="44"/>
                    <a:pt x="35" y="44"/>
                    <a:pt x="35" y="44"/>
                  </a:cubicBezTo>
                  <a:cubicBezTo>
                    <a:pt x="15" y="44"/>
                    <a:pt x="0" y="60"/>
                    <a:pt x="0" y="79"/>
                  </a:cubicBezTo>
                  <a:cubicBezTo>
                    <a:pt x="0" y="291"/>
                    <a:pt x="0" y="291"/>
                    <a:pt x="0" y="291"/>
                  </a:cubicBezTo>
                  <a:cubicBezTo>
                    <a:pt x="0" y="310"/>
                    <a:pt x="15" y="326"/>
                    <a:pt x="35" y="326"/>
                  </a:cubicBezTo>
                  <a:cubicBezTo>
                    <a:pt x="194" y="326"/>
                    <a:pt x="194" y="326"/>
                    <a:pt x="194" y="326"/>
                  </a:cubicBezTo>
                  <a:cubicBezTo>
                    <a:pt x="213" y="326"/>
                    <a:pt x="229" y="310"/>
                    <a:pt x="229" y="291"/>
                  </a:cubicBezTo>
                  <a:cubicBezTo>
                    <a:pt x="229" y="79"/>
                    <a:pt x="229" y="79"/>
                    <a:pt x="229" y="79"/>
                  </a:cubicBezTo>
                  <a:cubicBezTo>
                    <a:pt x="229" y="60"/>
                    <a:pt x="213" y="44"/>
                    <a:pt x="194" y="44"/>
                  </a:cubicBezTo>
                  <a:close/>
                  <a:moveTo>
                    <a:pt x="113" y="15"/>
                  </a:moveTo>
                  <a:cubicBezTo>
                    <a:pt x="119" y="15"/>
                    <a:pt x="123" y="20"/>
                    <a:pt x="123" y="25"/>
                  </a:cubicBezTo>
                  <a:cubicBezTo>
                    <a:pt x="123" y="31"/>
                    <a:pt x="119" y="36"/>
                    <a:pt x="113" y="36"/>
                  </a:cubicBezTo>
                  <a:cubicBezTo>
                    <a:pt x="107" y="36"/>
                    <a:pt x="103" y="31"/>
                    <a:pt x="103" y="25"/>
                  </a:cubicBezTo>
                  <a:cubicBezTo>
                    <a:pt x="103" y="20"/>
                    <a:pt x="107" y="15"/>
                    <a:pt x="113" y="15"/>
                  </a:cubicBezTo>
                  <a:close/>
                  <a:moveTo>
                    <a:pt x="215" y="291"/>
                  </a:moveTo>
                  <a:cubicBezTo>
                    <a:pt x="215" y="303"/>
                    <a:pt x="205" y="312"/>
                    <a:pt x="194" y="312"/>
                  </a:cubicBezTo>
                  <a:cubicBezTo>
                    <a:pt x="35" y="312"/>
                    <a:pt x="35" y="312"/>
                    <a:pt x="35" y="312"/>
                  </a:cubicBezTo>
                  <a:cubicBezTo>
                    <a:pt x="23" y="312"/>
                    <a:pt x="14" y="303"/>
                    <a:pt x="14" y="291"/>
                  </a:cubicBezTo>
                  <a:cubicBezTo>
                    <a:pt x="14" y="79"/>
                    <a:pt x="14" y="79"/>
                    <a:pt x="14" y="79"/>
                  </a:cubicBezTo>
                  <a:cubicBezTo>
                    <a:pt x="14" y="68"/>
                    <a:pt x="23" y="58"/>
                    <a:pt x="35" y="58"/>
                  </a:cubicBezTo>
                  <a:cubicBezTo>
                    <a:pt x="42" y="58"/>
                    <a:pt x="42" y="58"/>
                    <a:pt x="42" y="58"/>
                  </a:cubicBezTo>
                  <a:cubicBezTo>
                    <a:pt x="42" y="60"/>
                    <a:pt x="41" y="61"/>
                    <a:pt x="41" y="62"/>
                  </a:cubicBezTo>
                  <a:cubicBezTo>
                    <a:pt x="40" y="64"/>
                    <a:pt x="41" y="66"/>
                    <a:pt x="42" y="66"/>
                  </a:cubicBezTo>
                  <a:cubicBezTo>
                    <a:pt x="51" y="66"/>
                    <a:pt x="177" y="66"/>
                    <a:pt x="184" y="66"/>
                  </a:cubicBezTo>
                  <a:cubicBezTo>
                    <a:pt x="188" y="66"/>
                    <a:pt x="188" y="63"/>
                    <a:pt x="188" y="62"/>
                  </a:cubicBezTo>
                  <a:cubicBezTo>
                    <a:pt x="188" y="61"/>
                    <a:pt x="187" y="59"/>
                    <a:pt x="187" y="58"/>
                  </a:cubicBezTo>
                  <a:cubicBezTo>
                    <a:pt x="194" y="58"/>
                    <a:pt x="194" y="58"/>
                    <a:pt x="194" y="58"/>
                  </a:cubicBezTo>
                  <a:cubicBezTo>
                    <a:pt x="205" y="58"/>
                    <a:pt x="215" y="68"/>
                    <a:pt x="215" y="79"/>
                  </a:cubicBezTo>
                  <a:lnTo>
                    <a:pt x="215" y="291"/>
                  </a:lnTo>
                  <a:close/>
                </a:path>
              </a:pathLst>
            </a:custGeom>
            <a:grpFill/>
            <a:ln>
              <a:solidFill>
                <a:srgbClr val="F8F8F8">
                  <a:lumMod val="90000"/>
                </a:srgbClr>
              </a:solidFill>
            </a:ln>
            <a:effectLst/>
            <a:extLst/>
          </p:spPr>
          <p:txBody>
            <a:bodyPr vert="horz" wrap="square" lIns="91440" tIns="45720" rIns="91440" bIns="45720" numCol="1" anchor="t" anchorCtr="0" compatLnSpc="1">
              <a:prstTxWarp prst="textNoShape">
                <a:avLst/>
              </a:prstTxWarp>
            </a:bodyPr>
            <a:lstStyle/>
            <a:p>
              <a:endParaRPr lang="en-US" kern="0" dirty="0">
                <a:solidFill>
                  <a:sysClr val="windowText" lastClr="000000"/>
                </a:solidFill>
                <a:latin typeface="Arial" charset="0"/>
                <a:cs typeface="Arial" charset="0"/>
              </a:endParaRPr>
            </a:p>
          </p:txBody>
        </p:sp>
      </p:grpSp>
      <p:sp>
        <p:nvSpPr>
          <p:cNvPr id="59" name="Freeform 7"/>
          <p:cNvSpPr>
            <a:spLocks noEditPoints="1"/>
          </p:cNvSpPr>
          <p:nvPr/>
        </p:nvSpPr>
        <p:spPr bwMode="auto">
          <a:xfrm>
            <a:off x="7405519" y="1584664"/>
            <a:ext cx="458816" cy="458816"/>
          </a:xfrm>
          <a:custGeom>
            <a:avLst/>
            <a:gdLst>
              <a:gd name="T0" fmla="*/ 141 w 282"/>
              <a:gd name="T1" fmla="*/ 282 h 282"/>
              <a:gd name="T2" fmla="*/ 282 w 282"/>
              <a:gd name="T3" fmla="*/ 141 h 282"/>
              <a:gd name="T4" fmla="*/ 141 w 282"/>
              <a:gd name="T5" fmla="*/ 0 h 282"/>
              <a:gd name="T6" fmla="*/ 0 w 282"/>
              <a:gd name="T7" fmla="*/ 141 h 282"/>
              <a:gd name="T8" fmla="*/ 141 w 282"/>
              <a:gd name="T9" fmla="*/ 282 h 282"/>
              <a:gd name="T10" fmla="*/ 132 w 282"/>
              <a:gd name="T11" fmla="*/ 144 h 282"/>
              <a:gd name="T12" fmla="*/ 137 w 282"/>
              <a:gd name="T13" fmla="*/ 135 h 282"/>
              <a:gd name="T14" fmla="*/ 76 w 282"/>
              <a:gd name="T15" fmla="*/ 37 h 282"/>
              <a:gd name="T16" fmla="*/ 143 w 282"/>
              <a:gd name="T17" fmla="*/ 31 h 282"/>
              <a:gd name="T18" fmla="*/ 211 w 282"/>
              <a:gd name="T19" fmla="*/ 37 h 282"/>
              <a:gd name="T20" fmla="*/ 149 w 282"/>
              <a:gd name="T21" fmla="*/ 135 h 282"/>
              <a:gd name="T22" fmla="*/ 154 w 282"/>
              <a:gd name="T23" fmla="*/ 144 h 282"/>
              <a:gd name="T24" fmla="*/ 254 w 282"/>
              <a:gd name="T25" fmla="*/ 144 h 282"/>
              <a:gd name="T26" fmla="*/ 245 w 282"/>
              <a:gd name="T27" fmla="*/ 175 h 282"/>
              <a:gd name="T28" fmla="*/ 210 w 282"/>
              <a:gd name="T29" fmla="*/ 238 h 282"/>
              <a:gd name="T30" fmla="*/ 200 w 282"/>
              <a:gd name="T31" fmla="*/ 250 h 282"/>
              <a:gd name="T32" fmla="*/ 148 w 282"/>
              <a:gd name="T33" fmla="*/ 154 h 282"/>
              <a:gd name="T34" fmla="*/ 138 w 282"/>
              <a:gd name="T35" fmla="*/ 154 h 282"/>
              <a:gd name="T36" fmla="*/ 86 w 282"/>
              <a:gd name="T37" fmla="*/ 250 h 282"/>
              <a:gd name="T38" fmla="*/ 77 w 282"/>
              <a:gd name="T39" fmla="*/ 239 h 282"/>
              <a:gd name="T40" fmla="*/ 41 w 282"/>
              <a:gd name="T41" fmla="*/ 175 h 282"/>
              <a:gd name="T42" fmla="*/ 32 w 282"/>
              <a:gd name="T43" fmla="*/ 144 h 282"/>
              <a:gd name="T44" fmla="*/ 132 w 282"/>
              <a:gd name="T45" fmla="*/ 14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2" h="282">
                <a:moveTo>
                  <a:pt x="141" y="282"/>
                </a:moveTo>
                <a:cubicBezTo>
                  <a:pt x="219" y="282"/>
                  <a:pt x="282" y="219"/>
                  <a:pt x="282" y="141"/>
                </a:cubicBezTo>
                <a:cubicBezTo>
                  <a:pt x="282" y="63"/>
                  <a:pt x="219" y="0"/>
                  <a:pt x="141" y="0"/>
                </a:cubicBezTo>
                <a:cubicBezTo>
                  <a:pt x="63" y="0"/>
                  <a:pt x="0" y="63"/>
                  <a:pt x="0" y="141"/>
                </a:cubicBezTo>
                <a:cubicBezTo>
                  <a:pt x="0" y="219"/>
                  <a:pt x="63" y="282"/>
                  <a:pt x="141" y="282"/>
                </a:cubicBezTo>
                <a:close/>
                <a:moveTo>
                  <a:pt x="132" y="144"/>
                </a:moveTo>
                <a:cubicBezTo>
                  <a:pt x="143" y="144"/>
                  <a:pt x="137" y="135"/>
                  <a:pt x="137" y="135"/>
                </a:cubicBezTo>
                <a:cubicBezTo>
                  <a:pt x="76" y="37"/>
                  <a:pt x="76" y="37"/>
                  <a:pt x="76" y="37"/>
                </a:cubicBezTo>
                <a:cubicBezTo>
                  <a:pt x="107" y="33"/>
                  <a:pt x="130" y="31"/>
                  <a:pt x="143" y="31"/>
                </a:cubicBezTo>
                <a:cubicBezTo>
                  <a:pt x="157" y="31"/>
                  <a:pt x="180" y="33"/>
                  <a:pt x="211" y="37"/>
                </a:cubicBezTo>
                <a:cubicBezTo>
                  <a:pt x="149" y="135"/>
                  <a:pt x="149" y="135"/>
                  <a:pt x="149" y="135"/>
                </a:cubicBezTo>
                <a:cubicBezTo>
                  <a:pt x="149" y="135"/>
                  <a:pt x="144" y="144"/>
                  <a:pt x="154" y="144"/>
                </a:cubicBezTo>
                <a:cubicBezTo>
                  <a:pt x="254" y="144"/>
                  <a:pt x="254" y="144"/>
                  <a:pt x="254" y="144"/>
                </a:cubicBezTo>
                <a:cubicBezTo>
                  <a:pt x="251" y="154"/>
                  <a:pt x="248" y="165"/>
                  <a:pt x="245" y="175"/>
                </a:cubicBezTo>
                <a:cubicBezTo>
                  <a:pt x="236" y="199"/>
                  <a:pt x="225" y="220"/>
                  <a:pt x="210" y="238"/>
                </a:cubicBezTo>
                <a:cubicBezTo>
                  <a:pt x="207" y="242"/>
                  <a:pt x="203" y="246"/>
                  <a:pt x="200" y="250"/>
                </a:cubicBezTo>
                <a:cubicBezTo>
                  <a:pt x="148" y="154"/>
                  <a:pt x="148" y="154"/>
                  <a:pt x="148" y="154"/>
                </a:cubicBezTo>
                <a:cubicBezTo>
                  <a:pt x="145" y="149"/>
                  <a:pt x="141" y="149"/>
                  <a:pt x="138" y="154"/>
                </a:cubicBezTo>
                <a:cubicBezTo>
                  <a:pt x="86" y="250"/>
                  <a:pt x="86" y="250"/>
                  <a:pt x="86" y="250"/>
                </a:cubicBezTo>
                <a:cubicBezTo>
                  <a:pt x="83" y="246"/>
                  <a:pt x="80" y="243"/>
                  <a:pt x="77" y="239"/>
                </a:cubicBezTo>
                <a:cubicBezTo>
                  <a:pt x="62" y="221"/>
                  <a:pt x="50" y="199"/>
                  <a:pt x="41" y="175"/>
                </a:cubicBezTo>
                <a:cubicBezTo>
                  <a:pt x="38" y="165"/>
                  <a:pt x="35" y="155"/>
                  <a:pt x="32" y="144"/>
                </a:cubicBezTo>
                <a:lnTo>
                  <a:pt x="132" y="1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0473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7625" y="1781175"/>
            <a:ext cx="9305925" cy="3022600"/>
            <a:chOff x="-47625" y="1987550"/>
            <a:chExt cx="9305925" cy="2711450"/>
          </a:xfrm>
        </p:grpSpPr>
        <p:sp>
          <p:nvSpPr>
            <p:cNvPr id="47" name="Rectangle 46"/>
            <p:cNvSpPr/>
            <p:nvPr/>
          </p:nvSpPr>
          <p:spPr>
            <a:xfrm>
              <a:off x="25400" y="1987550"/>
              <a:ext cx="9144000" cy="2711450"/>
            </a:xfrm>
            <a:prstGeom prst="rect">
              <a:avLst/>
            </a:prstGeom>
            <a:gradFill flip="none" rotWithShape="1">
              <a:gsLst>
                <a:gs pos="0">
                  <a:schemeClr val="bg1"/>
                </a:gs>
                <a:gs pos="15000">
                  <a:schemeClr val="bg1">
                    <a:shade val="30000"/>
                    <a:satMod val="115000"/>
                  </a:schemeClr>
                </a:gs>
                <a:gs pos="50000">
                  <a:schemeClr val="bg1">
                    <a:shade val="67500"/>
                    <a:satMod val="115000"/>
                  </a:schemeClr>
                </a:gs>
                <a:gs pos="100000">
                  <a:schemeClr val="bg1">
                    <a:shade val="100000"/>
                    <a:satMod val="115000"/>
                  </a:schemeClr>
                </a:gs>
              </a:gsLst>
              <a:lin ang="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sp>
          <p:nvSpPr>
            <p:cNvPr id="117" name="Rectangle 116"/>
            <p:cNvSpPr/>
            <p:nvPr/>
          </p:nvSpPr>
          <p:spPr>
            <a:xfrm>
              <a:off x="-47625" y="2109837"/>
              <a:ext cx="9305925" cy="2466875"/>
            </a:xfrm>
            <a:prstGeom prst="rect">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lin ang="54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a:p>
          </p:txBody>
        </p:sp>
      </p:grpSp>
      <p:sp>
        <p:nvSpPr>
          <p:cNvPr id="2" name="Title 1"/>
          <p:cNvSpPr>
            <a:spLocks noGrp="1"/>
          </p:cNvSpPr>
          <p:nvPr>
            <p:ph type="title"/>
          </p:nvPr>
        </p:nvSpPr>
        <p:spPr>
          <a:xfrm>
            <a:off x="227592" y="685800"/>
            <a:ext cx="8541524" cy="835429"/>
          </a:xfrm>
        </p:spPr>
        <p:txBody>
          <a:bodyPr>
            <a:noAutofit/>
          </a:bodyPr>
          <a:lstStyle/>
          <a:p>
            <a:r>
              <a:rPr lang="en-US" dirty="0" smtClean="0"/>
              <a:t>Customer Choice of Channel Expanding </a:t>
            </a:r>
            <a:endParaRPr lang="en-US" dirty="0"/>
          </a:p>
        </p:txBody>
      </p:sp>
      <p:sp>
        <p:nvSpPr>
          <p:cNvPr id="49" name="Text Box 7"/>
          <p:cNvSpPr txBox="1">
            <a:spLocks noChangeArrowheads="1"/>
          </p:cNvSpPr>
          <p:nvPr/>
        </p:nvSpPr>
        <p:spPr bwMode="auto">
          <a:xfrm>
            <a:off x="462006" y="6075913"/>
            <a:ext cx="3347391" cy="584775"/>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FFFFFF">
                    <a:lumMod val="65000"/>
                  </a:srgbClr>
                </a:solidFill>
                <a:effectLst/>
                <a:uLnTx/>
                <a:uFillTx/>
                <a:cs typeface="Arial" charset="0"/>
              </a:rPr>
              <a:t>Sources: Avaya Customer Experience Management Guidebook 2013</a:t>
            </a:r>
          </a:p>
          <a:p>
            <a:pPr>
              <a:defRPr/>
            </a:pPr>
            <a:r>
              <a:rPr lang="en-US" sz="800" kern="0" baseline="30000" dirty="0" smtClean="0">
                <a:solidFill>
                  <a:srgbClr val="FFFFFF">
                    <a:lumMod val="65000"/>
                  </a:srgbClr>
                </a:solidFill>
                <a:cs typeface="Arial" charset="0"/>
              </a:rPr>
              <a:t>1</a:t>
            </a:r>
            <a:r>
              <a:rPr lang="en-US" sz="800" kern="0" dirty="0" smtClean="0">
                <a:solidFill>
                  <a:srgbClr val="FFFFFF">
                    <a:lumMod val="65000"/>
                  </a:srgbClr>
                </a:solidFill>
                <a:cs typeface="Arial" charset="0"/>
              </a:rPr>
              <a:t> The </a:t>
            </a:r>
            <a:r>
              <a:rPr lang="en-US" sz="800" kern="0" dirty="0">
                <a:solidFill>
                  <a:srgbClr val="FFFFFF">
                    <a:lumMod val="65000"/>
                  </a:srgbClr>
                </a:solidFill>
                <a:cs typeface="Arial" charset="0"/>
              </a:rPr>
              <a:t>Autonomous Customer 2013, BT and Avaya, Feb </a:t>
            </a:r>
            <a:r>
              <a:rPr lang="en-US" sz="800" kern="0" dirty="0" smtClean="0">
                <a:solidFill>
                  <a:srgbClr val="FFFFFF">
                    <a:lumMod val="65000"/>
                  </a:srgbClr>
                </a:solidFill>
                <a:cs typeface="Arial" charset="0"/>
              </a:rPr>
              <a:t>2013</a:t>
            </a:r>
          </a:p>
          <a:p>
            <a:pPr>
              <a:defRPr/>
            </a:pPr>
            <a:r>
              <a:rPr lang="en-US" sz="800" kern="0" baseline="30000" dirty="0" smtClean="0">
                <a:solidFill>
                  <a:srgbClr val="FFFFFF">
                    <a:lumMod val="65000"/>
                  </a:srgbClr>
                </a:solidFill>
                <a:cs typeface="Arial" charset="0"/>
              </a:rPr>
              <a:t>2</a:t>
            </a:r>
            <a:r>
              <a:rPr lang="en-US" sz="800" kern="0" dirty="0" smtClean="0">
                <a:solidFill>
                  <a:srgbClr val="FFFFFF">
                    <a:lumMod val="65000"/>
                  </a:srgbClr>
                </a:solidFill>
                <a:cs typeface="Arial" charset="0"/>
              </a:rPr>
              <a:t> </a:t>
            </a:r>
            <a:r>
              <a:rPr lang="en-US" sz="800" kern="0" dirty="0" err="1">
                <a:solidFill>
                  <a:srgbClr val="FFFFFF">
                    <a:lumMod val="65000"/>
                  </a:srgbClr>
                </a:solidFill>
                <a:cs typeface="Arial" charset="0"/>
              </a:rPr>
              <a:t>Webtorials</a:t>
            </a:r>
            <a:r>
              <a:rPr lang="en-US" sz="800" kern="0" dirty="0">
                <a:solidFill>
                  <a:srgbClr val="FFFFFF">
                    <a:lumMod val="65000"/>
                  </a:srgbClr>
                </a:solidFill>
                <a:cs typeface="Arial" charset="0"/>
              </a:rPr>
              <a:t> Editorial/Analyst Division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smtClean="0">
                <a:ln>
                  <a:noFill/>
                </a:ln>
                <a:solidFill>
                  <a:srgbClr val="FFFFFF">
                    <a:lumMod val="65000"/>
                  </a:srgbClr>
                </a:solidFill>
                <a:effectLst/>
                <a:uLnTx/>
                <a:uFillTx/>
                <a:cs typeface="Arial" charset="0"/>
              </a:rPr>
              <a:t> </a:t>
            </a:r>
            <a:endParaRPr kumimoji="0" lang="en-US" sz="800" b="0" i="0" u="none" strike="noStrike" kern="0" cap="none" spc="0" normalizeH="0" baseline="0" noProof="0" dirty="0">
              <a:ln>
                <a:noFill/>
              </a:ln>
              <a:solidFill>
                <a:srgbClr val="FFFFFF">
                  <a:lumMod val="65000"/>
                </a:srgbClr>
              </a:solidFill>
              <a:effectLst/>
              <a:uLnTx/>
              <a:uFillTx/>
              <a:cs typeface="Arial" charset="0"/>
            </a:endParaRPr>
          </a:p>
        </p:txBody>
      </p:sp>
      <p:sp>
        <p:nvSpPr>
          <p:cNvPr id="9" name="Rectangle 8"/>
          <p:cNvSpPr/>
          <p:nvPr/>
        </p:nvSpPr>
        <p:spPr>
          <a:xfrm>
            <a:off x="740869" y="2111370"/>
            <a:ext cx="663357" cy="1704004"/>
          </a:xfrm>
          <a:prstGeom prst="rect">
            <a:avLst/>
          </a:prstGeom>
          <a:gradFill flip="none" rotWithShape="1">
            <a:gsLst>
              <a:gs pos="0">
                <a:schemeClr val="accent1">
                  <a:lumMod val="50000"/>
                </a:schemeClr>
              </a:gs>
              <a:gs pos="50000">
                <a:schemeClr val="accent1">
                  <a:lumMod val="75000"/>
                </a:schemeClr>
              </a:gs>
              <a:gs pos="100000">
                <a:srgbClr val="FFFFFF">
                  <a:shade val="100000"/>
                  <a:satMod val="115000"/>
                </a:srgbClr>
              </a:gs>
            </a:gsLst>
            <a:lin ang="5400000" scaled="1"/>
            <a:tileRect/>
          </a:gradFill>
          <a:ln>
            <a:solidFill>
              <a:srgbClr val="F8F8F8">
                <a:lumMod val="90000"/>
              </a:srgbClr>
            </a:solidFill>
          </a:ln>
          <a:effectLst>
            <a:reflection blurRad="25400" stA="30000" endPos="11000" dist="12700" dir="5400000" sy="-100000" algn="bl" rotWithShape="0"/>
          </a:effectLst>
        </p:spPr>
        <p:txBody>
          <a:bodyPr vert="horz" wrap="square" lIns="91440" tIns="45720" rIns="91440" bIns="45720" numCol="1" anchor="t" anchorCtr="0" compatLnSpc="1">
            <a:prstTxWarp prst="textNoShape">
              <a:avLst/>
            </a:prstTxWarp>
          </a:bodyPr>
          <a:lstStyle/>
          <a:p>
            <a:pPr algn="ctr"/>
            <a:r>
              <a:rPr lang="en-US" sz="1600" kern="0" dirty="0" smtClean="0">
                <a:solidFill>
                  <a:schemeClr val="bg1"/>
                </a:solidFill>
              </a:rPr>
              <a:t>77%</a:t>
            </a:r>
            <a:endParaRPr lang="en-US" sz="1600" kern="0" dirty="0">
              <a:solidFill>
                <a:schemeClr val="bg1"/>
              </a:solidFill>
            </a:endParaRPr>
          </a:p>
        </p:txBody>
      </p:sp>
      <p:sp>
        <p:nvSpPr>
          <p:cNvPr id="250" name="Rectangle 249"/>
          <p:cNvSpPr/>
          <p:nvPr/>
        </p:nvSpPr>
        <p:spPr>
          <a:xfrm>
            <a:off x="1580638" y="2227812"/>
            <a:ext cx="663357" cy="1587562"/>
          </a:xfrm>
          <a:prstGeom prst="rect">
            <a:avLst/>
          </a:prstGeom>
          <a:gradFill flip="none" rotWithShape="1">
            <a:gsLst>
              <a:gs pos="0">
                <a:schemeClr val="accent1">
                  <a:lumMod val="50000"/>
                </a:schemeClr>
              </a:gs>
              <a:gs pos="50000">
                <a:schemeClr val="accent1">
                  <a:lumMod val="75000"/>
                </a:schemeClr>
              </a:gs>
              <a:gs pos="100000">
                <a:srgbClr val="FFFFFF">
                  <a:shade val="100000"/>
                  <a:satMod val="115000"/>
                </a:srgbClr>
              </a:gs>
            </a:gsLst>
            <a:lin ang="5400000" scaled="1"/>
            <a:tileRect/>
          </a:gradFill>
          <a:ln>
            <a:solidFill>
              <a:srgbClr val="F8F8F8">
                <a:lumMod val="90000"/>
              </a:srgbClr>
            </a:solidFill>
          </a:ln>
          <a:effectLst>
            <a:reflection blurRad="25400" stA="30000" endPos="11000" dist="12700" dir="5400000" sy="-100000" algn="bl" rotWithShape="0"/>
          </a:effectLst>
        </p:spPr>
        <p:txBody>
          <a:bodyPr vert="horz" wrap="square" lIns="91440" tIns="45720" rIns="91440" bIns="45720" numCol="1" anchor="t" anchorCtr="0" compatLnSpc="1">
            <a:prstTxWarp prst="textNoShape">
              <a:avLst/>
            </a:prstTxWarp>
          </a:bodyPr>
          <a:lstStyle/>
          <a:p>
            <a:pPr algn="ctr"/>
            <a:r>
              <a:rPr lang="en-US" sz="1600" kern="0" dirty="0" smtClean="0">
                <a:solidFill>
                  <a:schemeClr val="bg1"/>
                </a:solidFill>
              </a:rPr>
              <a:t>72%</a:t>
            </a:r>
            <a:endParaRPr lang="en-US" sz="1600" kern="0" dirty="0">
              <a:solidFill>
                <a:schemeClr val="bg1"/>
              </a:solidFill>
            </a:endParaRPr>
          </a:p>
        </p:txBody>
      </p:sp>
      <p:sp>
        <p:nvSpPr>
          <p:cNvPr id="251" name="Rectangle 250"/>
          <p:cNvSpPr/>
          <p:nvPr/>
        </p:nvSpPr>
        <p:spPr>
          <a:xfrm>
            <a:off x="2438164" y="2344190"/>
            <a:ext cx="663357" cy="1471184"/>
          </a:xfrm>
          <a:prstGeom prst="rect">
            <a:avLst/>
          </a:prstGeom>
          <a:gradFill flip="none" rotWithShape="1">
            <a:gsLst>
              <a:gs pos="0">
                <a:schemeClr val="accent1">
                  <a:lumMod val="50000"/>
                </a:schemeClr>
              </a:gs>
              <a:gs pos="50000">
                <a:schemeClr val="accent1">
                  <a:lumMod val="75000"/>
                </a:schemeClr>
              </a:gs>
              <a:gs pos="100000">
                <a:srgbClr val="FFFFFF">
                  <a:shade val="100000"/>
                  <a:satMod val="115000"/>
                </a:srgbClr>
              </a:gs>
            </a:gsLst>
            <a:lin ang="5400000" scaled="1"/>
            <a:tileRect/>
          </a:gradFill>
          <a:ln>
            <a:solidFill>
              <a:srgbClr val="F8F8F8">
                <a:lumMod val="90000"/>
              </a:srgbClr>
            </a:solidFill>
          </a:ln>
          <a:effectLst>
            <a:reflection blurRad="25400" stA="30000" endPos="11000" dist="12700" dir="5400000" sy="-100000" algn="bl" rotWithShape="0"/>
          </a:effectLst>
        </p:spPr>
        <p:txBody>
          <a:bodyPr vert="horz" wrap="square" lIns="91440" tIns="45720" rIns="91440" bIns="45720" numCol="1" anchor="t" anchorCtr="0" compatLnSpc="1">
            <a:prstTxWarp prst="textNoShape">
              <a:avLst/>
            </a:prstTxWarp>
          </a:bodyPr>
          <a:lstStyle/>
          <a:p>
            <a:pPr algn="ctr"/>
            <a:r>
              <a:rPr lang="en-US" sz="1600" kern="0" dirty="0" smtClean="0">
                <a:solidFill>
                  <a:schemeClr val="bg1"/>
                </a:solidFill>
              </a:rPr>
              <a:t>64%</a:t>
            </a:r>
            <a:endParaRPr lang="en-US" sz="1600" kern="0" dirty="0">
              <a:solidFill>
                <a:schemeClr val="bg1"/>
              </a:solidFill>
            </a:endParaRPr>
          </a:p>
        </p:txBody>
      </p:sp>
      <p:sp>
        <p:nvSpPr>
          <p:cNvPr id="252" name="Rectangle 251"/>
          <p:cNvSpPr/>
          <p:nvPr/>
        </p:nvSpPr>
        <p:spPr>
          <a:xfrm>
            <a:off x="3352069" y="2410691"/>
            <a:ext cx="663357" cy="1404683"/>
          </a:xfrm>
          <a:prstGeom prst="rect">
            <a:avLst/>
          </a:prstGeom>
          <a:gradFill flip="none" rotWithShape="1">
            <a:gsLst>
              <a:gs pos="0">
                <a:schemeClr val="accent1">
                  <a:lumMod val="50000"/>
                </a:schemeClr>
              </a:gs>
              <a:gs pos="50000">
                <a:schemeClr val="accent1">
                  <a:lumMod val="75000"/>
                </a:schemeClr>
              </a:gs>
              <a:gs pos="100000">
                <a:srgbClr val="FFFFFF">
                  <a:shade val="100000"/>
                  <a:satMod val="115000"/>
                </a:srgbClr>
              </a:gs>
            </a:gsLst>
            <a:lin ang="5400000" scaled="1"/>
            <a:tileRect/>
          </a:gradFill>
          <a:ln>
            <a:solidFill>
              <a:srgbClr val="F8F8F8">
                <a:lumMod val="90000"/>
              </a:srgbClr>
            </a:solidFill>
          </a:ln>
          <a:effectLst>
            <a:reflection blurRad="25400" stA="30000" endPos="11000" dist="12700" dir="5400000" sy="-100000" algn="bl" rotWithShape="0"/>
          </a:effectLst>
        </p:spPr>
        <p:txBody>
          <a:bodyPr vert="horz" wrap="square" lIns="91440" tIns="45720" rIns="91440" bIns="45720" numCol="1" anchor="t" anchorCtr="0" compatLnSpc="1">
            <a:prstTxWarp prst="textNoShape">
              <a:avLst/>
            </a:prstTxWarp>
          </a:bodyPr>
          <a:lstStyle/>
          <a:p>
            <a:pPr algn="ctr"/>
            <a:r>
              <a:rPr lang="en-US" sz="1600" kern="0" dirty="0" smtClean="0">
                <a:solidFill>
                  <a:schemeClr val="bg1"/>
                </a:solidFill>
              </a:rPr>
              <a:t>59%</a:t>
            </a:r>
            <a:endParaRPr lang="en-US" sz="1600" kern="0" dirty="0">
              <a:solidFill>
                <a:schemeClr val="bg1"/>
              </a:solidFill>
            </a:endParaRPr>
          </a:p>
        </p:txBody>
      </p:sp>
      <p:sp>
        <p:nvSpPr>
          <p:cNvPr id="253" name="Rectangle 252"/>
          <p:cNvSpPr/>
          <p:nvPr/>
        </p:nvSpPr>
        <p:spPr>
          <a:xfrm>
            <a:off x="4208364" y="2768138"/>
            <a:ext cx="663357" cy="1047236"/>
          </a:xfrm>
          <a:prstGeom prst="rect">
            <a:avLst/>
          </a:prstGeom>
          <a:gradFill flip="none" rotWithShape="1">
            <a:gsLst>
              <a:gs pos="0">
                <a:schemeClr val="accent1">
                  <a:lumMod val="50000"/>
                </a:schemeClr>
              </a:gs>
              <a:gs pos="50000">
                <a:schemeClr val="accent1">
                  <a:lumMod val="75000"/>
                </a:schemeClr>
              </a:gs>
              <a:gs pos="100000">
                <a:srgbClr val="FFFFFF">
                  <a:shade val="100000"/>
                  <a:satMod val="115000"/>
                </a:srgbClr>
              </a:gs>
            </a:gsLst>
            <a:lin ang="5400000" scaled="1"/>
            <a:tileRect/>
          </a:gradFill>
          <a:ln>
            <a:solidFill>
              <a:srgbClr val="F8F8F8">
                <a:lumMod val="90000"/>
              </a:srgbClr>
            </a:solidFill>
          </a:ln>
          <a:effectLst>
            <a:reflection blurRad="25400" stA="30000" endPos="11000" dist="12700" dir="5400000" sy="-100000" algn="bl" rotWithShape="0"/>
          </a:effectLst>
        </p:spPr>
        <p:txBody>
          <a:bodyPr vert="horz" wrap="square" lIns="91440" tIns="45720" rIns="91440" bIns="45720" numCol="1" anchor="t" anchorCtr="0" compatLnSpc="1">
            <a:prstTxWarp prst="textNoShape">
              <a:avLst/>
            </a:prstTxWarp>
          </a:bodyPr>
          <a:lstStyle/>
          <a:p>
            <a:pPr algn="ctr"/>
            <a:r>
              <a:rPr lang="en-US" sz="1600" kern="0" dirty="0" smtClean="0">
                <a:solidFill>
                  <a:schemeClr val="bg1"/>
                </a:solidFill>
              </a:rPr>
              <a:t>23%</a:t>
            </a:r>
            <a:endParaRPr lang="en-US" sz="1600" kern="0" dirty="0">
              <a:solidFill>
                <a:schemeClr val="bg1"/>
              </a:solidFill>
            </a:endParaRPr>
          </a:p>
        </p:txBody>
      </p:sp>
      <p:sp>
        <p:nvSpPr>
          <p:cNvPr id="254" name="Rectangle 253"/>
          <p:cNvSpPr/>
          <p:nvPr/>
        </p:nvSpPr>
        <p:spPr>
          <a:xfrm>
            <a:off x="5084360" y="2826328"/>
            <a:ext cx="663357" cy="989046"/>
          </a:xfrm>
          <a:prstGeom prst="rect">
            <a:avLst/>
          </a:prstGeom>
          <a:gradFill flip="none" rotWithShape="1">
            <a:gsLst>
              <a:gs pos="0">
                <a:schemeClr val="accent1">
                  <a:lumMod val="50000"/>
                </a:schemeClr>
              </a:gs>
              <a:gs pos="50000">
                <a:schemeClr val="accent1">
                  <a:lumMod val="75000"/>
                </a:schemeClr>
              </a:gs>
              <a:gs pos="100000">
                <a:srgbClr val="FFFFFF">
                  <a:shade val="100000"/>
                  <a:satMod val="115000"/>
                </a:srgbClr>
              </a:gs>
            </a:gsLst>
            <a:lin ang="5400000" scaled="1"/>
            <a:tileRect/>
          </a:gradFill>
          <a:ln>
            <a:solidFill>
              <a:srgbClr val="F8F8F8">
                <a:lumMod val="90000"/>
              </a:srgbClr>
            </a:solidFill>
          </a:ln>
          <a:effectLst>
            <a:reflection blurRad="25400" stA="30000" endPos="11000" dist="12700" dir="5400000" sy="-100000" algn="bl" rotWithShape="0"/>
          </a:effectLst>
        </p:spPr>
        <p:txBody>
          <a:bodyPr vert="horz" wrap="square" lIns="91440" tIns="45720" rIns="91440" bIns="45720" numCol="1" anchor="t" anchorCtr="0" compatLnSpc="1">
            <a:prstTxWarp prst="textNoShape">
              <a:avLst/>
            </a:prstTxWarp>
          </a:bodyPr>
          <a:lstStyle/>
          <a:p>
            <a:pPr algn="ctr"/>
            <a:r>
              <a:rPr lang="en-US" sz="1600" kern="0" dirty="0" smtClean="0">
                <a:solidFill>
                  <a:schemeClr val="bg1"/>
                </a:solidFill>
              </a:rPr>
              <a:t>20%</a:t>
            </a:r>
            <a:endParaRPr lang="en-US" sz="1600" kern="0" dirty="0">
              <a:solidFill>
                <a:schemeClr val="bg1"/>
              </a:solidFill>
            </a:endParaRPr>
          </a:p>
        </p:txBody>
      </p:sp>
      <p:sp>
        <p:nvSpPr>
          <p:cNvPr id="255" name="Rectangle 254"/>
          <p:cNvSpPr/>
          <p:nvPr/>
        </p:nvSpPr>
        <p:spPr>
          <a:xfrm>
            <a:off x="5942836" y="2963372"/>
            <a:ext cx="663357" cy="852002"/>
          </a:xfrm>
          <a:prstGeom prst="rect">
            <a:avLst/>
          </a:prstGeom>
          <a:gradFill flip="none" rotWithShape="1">
            <a:gsLst>
              <a:gs pos="0">
                <a:schemeClr val="accent1">
                  <a:lumMod val="50000"/>
                </a:schemeClr>
              </a:gs>
              <a:gs pos="50000">
                <a:schemeClr val="accent1">
                  <a:lumMod val="75000"/>
                </a:schemeClr>
              </a:gs>
              <a:gs pos="100000">
                <a:srgbClr val="FFFFFF">
                  <a:shade val="100000"/>
                  <a:satMod val="115000"/>
                </a:srgbClr>
              </a:gs>
            </a:gsLst>
            <a:lin ang="5400000" scaled="1"/>
            <a:tileRect/>
          </a:gradFill>
          <a:ln>
            <a:solidFill>
              <a:srgbClr val="F8F8F8">
                <a:lumMod val="90000"/>
              </a:srgbClr>
            </a:solidFill>
          </a:ln>
          <a:effectLst>
            <a:reflection blurRad="25400" stA="30000" endPos="11000" dist="12700" dir="5400000" sy="-100000" algn="bl" rotWithShape="0"/>
          </a:effectLst>
        </p:spPr>
        <p:txBody>
          <a:bodyPr vert="horz" wrap="square" lIns="91440" tIns="45720" rIns="91440" bIns="45720" numCol="1" anchor="t" anchorCtr="0" compatLnSpc="1">
            <a:prstTxWarp prst="textNoShape">
              <a:avLst/>
            </a:prstTxWarp>
          </a:bodyPr>
          <a:lstStyle/>
          <a:p>
            <a:pPr algn="ctr"/>
            <a:r>
              <a:rPr lang="en-US" sz="1600" kern="0" dirty="0" smtClean="0">
                <a:solidFill>
                  <a:schemeClr val="bg1"/>
                </a:solidFill>
              </a:rPr>
              <a:t>14%</a:t>
            </a:r>
            <a:endParaRPr lang="en-US" sz="1600" kern="0" dirty="0">
              <a:solidFill>
                <a:schemeClr val="bg1"/>
              </a:solidFill>
            </a:endParaRPr>
          </a:p>
        </p:txBody>
      </p:sp>
      <p:sp>
        <p:nvSpPr>
          <p:cNvPr id="256" name="Rectangle 255"/>
          <p:cNvSpPr/>
          <p:nvPr/>
        </p:nvSpPr>
        <p:spPr>
          <a:xfrm>
            <a:off x="6819724" y="3021593"/>
            <a:ext cx="663357" cy="793781"/>
          </a:xfrm>
          <a:prstGeom prst="rect">
            <a:avLst/>
          </a:prstGeom>
          <a:gradFill flip="none" rotWithShape="1">
            <a:gsLst>
              <a:gs pos="0">
                <a:schemeClr val="accent1">
                  <a:lumMod val="50000"/>
                </a:schemeClr>
              </a:gs>
              <a:gs pos="50000">
                <a:schemeClr val="accent1">
                  <a:lumMod val="75000"/>
                </a:schemeClr>
              </a:gs>
              <a:gs pos="100000">
                <a:srgbClr val="FFFFFF">
                  <a:shade val="100000"/>
                  <a:satMod val="115000"/>
                </a:srgbClr>
              </a:gs>
            </a:gsLst>
            <a:lin ang="5400000" scaled="1"/>
            <a:tileRect/>
          </a:gradFill>
          <a:ln>
            <a:solidFill>
              <a:srgbClr val="F8F8F8">
                <a:lumMod val="90000"/>
              </a:srgbClr>
            </a:solidFill>
          </a:ln>
          <a:effectLst>
            <a:reflection blurRad="25400" stA="30000" endPos="11000" dist="12700" dir="5400000" sy="-100000" algn="bl" rotWithShape="0"/>
          </a:effectLst>
        </p:spPr>
        <p:txBody>
          <a:bodyPr vert="horz" wrap="square" lIns="91440" tIns="45720" rIns="91440" bIns="45720" numCol="1" anchor="t" anchorCtr="0" compatLnSpc="1">
            <a:prstTxWarp prst="textNoShape">
              <a:avLst/>
            </a:prstTxWarp>
          </a:bodyPr>
          <a:lstStyle/>
          <a:p>
            <a:pPr algn="ctr"/>
            <a:r>
              <a:rPr lang="en-US" sz="1600" kern="0" dirty="0" smtClean="0">
                <a:solidFill>
                  <a:schemeClr val="bg1"/>
                </a:solidFill>
              </a:rPr>
              <a:t>5%</a:t>
            </a:r>
            <a:endParaRPr lang="en-US" sz="1600" kern="0" dirty="0">
              <a:solidFill>
                <a:schemeClr val="bg1"/>
              </a:solidFill>
            </a:endParaRPr>
          </a:p>
        </p:txBody>
      </p:sp>
      <p:sp>
        <p:nvSpPr>
          <p:cNvPr id="257" name="Rectangle 256"/>
          <p:cNvSpPr/>
          <p:nvPr/>
        </p:nvSpPr>
        <p:spPr>
          <a:xfrm>
            <a:off x="7684727" y="3124196"/>
            <a:ext cx="663357" cy="691178"/>
          </a:xfrm>
          <a:prstGeom prst="rect">
            <a:avLst/>
          </a:prstGeom>
          <a:gradFill flip="none" rotWithShape="1">
            <a:gsLst>
              <a:gs pos="0">
                <a:schemeClr val="accent1">
                  <a:lumMod val="50000"/>
                </a:schemeClr>
              </a:gs>
              <a:gs pos="50000">
                <a:schemeClr val="accent1">
                  <a:lumMod val="75000"/>
                </a:schemeClr>
              </a:gs>
              <a:gs pos="100000">
                <a:srgbClr val="FFFFFF">
                  <a:shade val="100000"/>
                  <a:satMod val="115000"/>
                </a:srgbClr>
              </a:gs>
            </a:gsLst>
            <a:lin ang="5400000" scaled="1"/>
            <a:tileRect/>
          </a:gradFill>
          <a:ln>
            <a:solidFill>
              <a:srgbClr val="F8F8F8">
                <a:lumMod val="90000"/>
              </a:srgbClr>
            </a:solidFill>
          </a:ln>
          <a:effectLst>
            <a:reflection blurRad="25400" stA="30000" endPos="11000" dist="12700" dir="5400000" sy="-100000" algn="bl" rotWithShape="0"/>
          </a:effectLst>
        </p:spPr>
        <p:txBody>
          <a:bodyPr vert="horz" wrap="square" lIns="91440" tIns="45720" rIns="91440" bIns="45720" numCol="1" anchor="t" anchorCtr="0" compatLnSpc="1">
            <a:prstTxWarp prst="textNoShape">
              <a:avLst/>
            </a:prstTxWarp>
          </a:bodyPr>
          <a:lstStyle/>
          <a:p>
            <a:pPr algn="ctr"/>
            <a:r>
              <a:rPr lang="en-US" sz="1600" kern="0" dirty="0" smtClean="0">
                <a:solidFill>
                  <a:schemeClr val="bg1"/>
                </a:solidFill>
              </a:rPr>
              <a:t>5%</a:t>
            </a:r>
            <a:endParaRPr lang="en-US" sz="1600" kern="0" dirty="0">
              <a:solidFill>
                <a:schemeClr val="bg1"/>
              </a:solidFill>
            </a:endParaRPr>
          </a:p>
        </p:txBody>
      </p:sp>
      <p:grpSp>
        <p:nvGrpSpPr>
          <p:cNvPr id="157" name="Group 156"/>
          <p:cNvGrpSpPr/>
          <p:nvPr/>
        </p:nvGrpSpPr>
        <p:grpSpPr>
          <a:xfrm>
            <a:off x="634928" y="3377389"/>
            <a:ext cx="854794" cy="854794"/>
            <a:chOff x="4651424" y="1577662"/>
            <a:chExt cx="1342422" cy="1342422"/>
          </a:xfrm>
        </p:grpSpPr>
        <p:grpSp>
          <p:nvGrpSpPr>
            <p:cNvPr id="158" name="Group 157"/>
            <p:cNvGrpSpPr/>
            <p:nvPr/>
          </p:nvGrpSpPr>
          <p:grpSpPr>
            <a:xfrm>
              <a:off x="4651424" y="1577662"/>
              <a:ext cx="1342422" cy="1342422"/>
              <a:chOff x="4651424" y="1563514"/>
              <a:chExt cx="1281838" cy="1281838"/>
            </a:xfrm>
          </p:grpSpPr>
          <p:sp>
            <p:nvSpPr>
              <p:cNvPr id="162" name="Oval 18"/>
              <p:cNvSpPr>
                <a:spLocks noChangeArrowheads="1"/>
              </p:cNvSpPr>
              <p:nvPr/>
            </p:nvSpPr>
            <p:spPr bwMode="gray">
              <a:xfrm>
                <a:off x="4651424" y="1563514"/>
                <a:ext cx="1281838" cy="1281838"/>
              </a:xfrm>
              <a:prstGeom prst="ellipse">
                <a:avLst/>
              </a:prstGeom>
              <a:gradFill>
                <a:gsLst>
                  <a:gs pos="0">
                    <a:schemeClr val="bg1">
                      <a:alpha val="50000"/>
                    </a:schemeClr>
                  </a:gs>
                  <a:gs pos="100000">
                    <a:srgbClr val="969696">
                      <a:alpha val="0"/>
                    </a:srgbClr>
                  </a:gs>
                </a:gsLst>
                <a:lin ang="5400000" scaled="1"/>
              </a:gradFill>
              <a:ln w="6350" algn="ctr">
                <a:noFill/>
                <a:round/>
                <a:headEnd/>
                <a:tailEnd/>
              </a:ln>
            </p:spPr>
            <p:txBody>
              <a:bodyPr wrap="none" anchor="ctr"/>
              <a:lstStyle/>
              <a:p>
                <a:endParaRPr lang="en-US" sz="1600">
                  <a:solidFill>
                    <a:srgbClr val="000000"/>
                  </a:solidFill>
                  <a:cs typeface="Arial" charset="0"/>
                </a:endParaRPr>
              </a:p>
            </p:txBody>
          </p:sp>
          <p:sp>
            <p:nvSpPr>
              <p:cNvPr id="163" name="Oval 18"/>
              <p:cNvSpPr>
                <a:spLocks noChangeArrowheads="1"/>
              </p:cNvSpPr>
              <p:nvPr/>
            </p:nvSpPr>
            <p:spPr bwMode="gray">
              <a:xfrm>
                <a:off x="4728271" y="1640361"/>
                <a:ext cx="1128144" cy="1128144"/>
              </a:xfrm>
              <a:prstGeom prst="ellipse">
                <a:avLst/>
              </a:prstGeom>
              <a:gradFill>
                <a:gsLst>
                  <a:gs pos="0">
                    <a:srgbClr val="000000">
                      <a:alpha val="50000"/>
                    </a:srgbClr>
                  </a:gs>
                  <a:gs pos="100000">
                    <a:srgbClr val="000000">
                      <a:alpha val="50000"/>
                    </a:srgbClr>
                  </a:gs>
                </a:gsLst>
                <a:lin ang="5400000" scaled="0"/>
              </a:gradFill>
              <a:ln w="6350" algn="ctr">
                <a:noFill/>
                <a:round/>
                <a:headEnd/>
                <a:tailEnd/>
              </a:ln>
            </p:spPr>
            <p:txBody>
              <a:bodyPr wrap="none" anchor="ctr"/>
              <a:lstStyle/>
              <a:p>
                <a:endParaRPr lang="en-US" sz="1600">
                  <a:solidFill>
                    <a:srgbClr val="000000"/>
                  </a:solidFill>
                  <a:cs typeface="Arial" charset="0"/>
                </a:endParaRPr>
              </a:p>
            </p:txBody>
          </p:sp>
        </p:grpSp>
        <p:grpSp>
          <p:nvGrpSpPr>
            <p:cNvPr id="159" name="Group 158"/>
            <p:cNvGrpSpPr/>
            <p:nvPr/>
          </p:nvGrpSpPr>
          <p:grpSpPr>
            <a:xfrm>
              <a:off x="4801746" y="1727765"/>
              <a:ext cx="1041778" cy="1042216"/>
              <a:chOff x="4994852" y="4559018"/>
              <a:chExt cx="1649800" cy="1650493"/>
            </a:xfrm>
          </p:grpSpPr>
          <p:sp>
            <p:nvSpPr>
              <p:cNvPr id="160" name="Oval 19"/>
              <p:cNvSpPr>
                <a:spLocks noChangeArrowheads="1"/>
              </p:cNvSpPr>
              <p:nvPr/>
            </p:nvSpPr>
            <p:spPr bwMode="gray">
              <a:xfrm>
                <a:off x="4994852" y="4559018"/>
                <a:ext cx="1649800" cy="1650493"/>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19050" algn="ctr">
                <a:noFill/>
                <a:round/>
                <a:headEnd/>
                <a:tailEnd/>
              </a:ln>
              <a:effectLst/>
            </p:spPr>
            <p:txBody>
              <a:bodyPr wrap="none" anchor="ctr"/>
              <a:lstStyle/>
              <a:p>
                <a:pPr fontAlgn="auto">
                  <a:lnSpc>
                    <a:spcPct val="90000"/>
                  </a:lnSpc>
                  <a:spcBef>
                    <a:spcPts val="0"/>
                  </a:spcBef>
                  <a:spcAft>
                    <a:spcPts val="0"/>
                  </a:spcAft>
                  <a:defRPr/>
                </a:pPr>
                <a:endParaRPr lang="en-US" sz="1600" kern="0">
                  <a:solidFill>
                    <a:srgbClr val="FFFFFF"/>
                  </a:solidFill>
                  <a:latin typeface="Arial"/>
                </a:endParaRPr>
              </a:p>
            </p:txBody>
          </p:sp>
          <p:sp>
            <p:nvSpPr>
              <p:cNvPr id="161" name="Oval 28"/>
              <p:cNvSpPr>
                <a:spLocks noChangeArrowheads="1"/>
              </p:cNvSpPr>
              <p:nvPr/>
            </p:nvSpPr>
            <p:spPr bwMode="auto">
              <a:xfrm>
                <a:off x="5224326" y="4633090"/>
                <a:ext cx="1190852" cy="808275"/>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ＭＳ Ｐゴシック" charset="-128"/>
                </a:endParaRPr>
              </a:p>
            </p:txBody>
          </p:sp>
        </p:grpSp>
      </p:grpSp>
      <p:grpSp>
        <p:nvGrpSpPr>
          <p:cNvPr id="171" name="Group 170"/>
          <p:cNvGrpSpPr/>
          <p:nvPr/>
        </p:nvGrpSpPr>
        <p:grpSpPr>
          <a:xfrm>
            <a:off x="2355805" y="3377389"/>
            <a:ext cx="854794" cy="854794"/>
            <a:chOff x="4651424" y="1577662"/>
            <a:chExt cx="1342422" cy="1342422"/>
          </a:xfrm>
        </p:grpSpPr>
        <p:grpSp>
          <p:nvGrpSpPr>
            <p:cNvPr id="172" name="Group 171"/>
            <p:cNvGrpSpPr/>
            <p:nvPr/>
          </p:nvGrpSpPr>
          <p:grpSpPr>
            <a:xfrm>
              <a:off x="4651424" y="1577662"/>
              <a:ext cx="1342422" cy="1342422"/>
              <a:chOff x="4651424" y="1563514"/>
              <a:chExt cx="1281838" cy="1281838"/>
            </a:xfrm>
          </p:grpSpPr>
          <p:sp>
            <p:nvSpPr>
              <p:cNvPr id="176" name="Oval 18"/>
              <p:cNvSpPr>
                <a:spLocks noChangeArrowheads="1"/>
              </p:cNvSpPr>
              <p:nvPr/>
            </p:nvSpPr>
            <p:spPr bwMode="gray">
              <a:xfrm>
                <a:off x="4651424" y="1563514"/>
                <a:ext cx="1281838" cy="1281838"/>
              </a:xfrm>
              <a:prstGeom prst="ellipse">
                <a:avLst/>
              </a:prstGeom>
              <a:gradFill>
                <a:gsLst>
                  <a:gs pos="0">
                    <a:schemeClr val="bg1">
                      <a:alpha val="50000"/>
                    </a:schemeClr>
                  </a:gs>
                  <a:gs pos="100000">
                    <a:srgbClr val="969696">
                      <a:alpha val="0"/>
                    </a:srgbClr>
                  </a:gs>
                </a:gsLst>
                <a:lin ang="5400000" scaled="1"/>
              </a:gradFill>
              <a:ln w="6350" algn="ctr">
                <a:noFill/>
                <a:round/>
                <a:headEnd/>
                <a:tailEnd/>
              </a:ln>
            </p:spPr>
            <p:txBody>
              <a:bodyPr wrap="none" anchor="ctr"/>
              <a:lstStyle/>
              <a:p>
                <a:endParaRPr lang="en-US" sz="1600">
                  <a:solidFill>
                    <a:srgbClr val="000000"/>
                  </a:solidFill>
                  <a:cs typeface="Arial" charset="0"/>
                </a:endParaRPr>
              </a:p>
            </p:txBody>
          </p:sp>
          <p:sp>
            <p:nvSpPr>
              <p:cNvPr id="177" name="Oval 18"/>
              <p:cNvSpPr>
                <a:spLocks noChangeArrowheads="1"/>
              </p:cNvSpPr>
              <p:nvPr/>
            </p:nvSpPr>
            <p:spPr bwMode="gray">
              <a:xfrm>
                <a:off x="4728271" y="1640361"/>
                <a:ext cx="1128144" cy="1128144"/>
              </a:xfrm>
              <a:prstGeom prst="ellipse">
                <a:avLst/>
              </a:prstGeom>
              <a:gradFill>
                <a:gsLst>
                  <a:gs pos="0">
                    <a:srgbClr val="000000">
                      <a:alpha val="50000"/>
                    </a:srgbClr>
                  </a:gs>
                  <a:gs pos="100000">
                    <a:srgbClr val="000000">
                      <a:alpha val="50000"/>
                    </a:srgbClr>
                  </a:gs>
                </a:gsLst>
                <a:lin ang="5400000" scaled="0"/>
              </a:gradFill>
              <a:ln w="6350" algn="ctr">
                <a:noFill/>
                <a:round/>
                <a:headEnd/>
                <a:tailEnd/>
              </a:ln>
            </p:spPr>
            <p:txBody>
              <a:bodyPr wrap="none" anchor="ctr"/>
              <a:lstStyle/>
              <a:p>
                <a:endParaRPr lang="en-US" sz="1600">
                  <a:solidFill>
                    <a:srgbClr val="000000"/>
                  </a:solidFill>
                  <a:cs typeface="Arial" charset="0"/>
                </a:endParaRPr>
              </a:p>
            </p:txBody>
          </p:sp>
        </p:grpSp>
        <p:grpSp>
          <p:nvGrpSpPr>
            <p:cNvPr id="173" name="Group 172"/>
            <p:cNvGrpSpPr/>
            <p:nvPr/>
          </p:nvGrpSpPr>
          <p:grpSpPr>
            <a:xfrm>
              <a:off x="4801746" y="1727765"/>
              <a:ext cx="1041778" cy="1042216"/>
              <a:chOff x="4994852" y="4559018"/>
              <a:chExt cx="1649800" cy="1650493"/>
            </a:xfrm>
          </p:grpSpPr>
          <p:sp>
            <p:nvSpPr>
              <p:cNvPr id="174" name="Oval 19"/>
              <p:cNvSpPr>
                <a:spLocks noChangeArrowheads="1"/>
              </p:cNvSpPr>
              <p:nvPr/>
            </p:nvSpPr>
            <p:spPr bwMode="gray">
              <a:xfrm>
                <a:off x="4994852" y="4559018"/>
                <a:ext cx="1649800" cy="1650493"/>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19050" algn="ctr">
                <a:noFill/>
                <a:round/>
                <a:headEnd/>
                <a:tailEnd/>
              </a:ln>
              <a:effectLst/>
            </p:spPr>
            <p:txBody>
              <a:bodyPr wrap="none" anchor="ctr"/>
              <a:lstStyle/>
              <a:p>
                <a:pPr fontAlgn="auto">
                  <a:lnSpc>
                    <a:spcPct val="90000"/>
                  </a:lnSpc>
                  <a:spcBef>
                    <a:spcPts val="0"/>
                  </a:spcBef>
                  <a:spcAft>
                    <a:spcPts val="0"/>
                  </a:spcAft>
                  <a:defRPr/>
                </a:pPr>
                <a:endParaRPr lang="en-US" sz="1600" kern="0">
                  <a:solidFill>
                    <a:srgbClr val="FFFFFF"/>
                  </a:solidFill>
                  <a:latin typeface="Arial"/>
                </a:endParaRPr>
              </a:p>
            </p:txBody>
          </p:sp>
          <p:sp>
            <p:nvSpPr>
              <p:cNvPr id="175" name="Oval 28"/>
              <p:cNvSpPr>
                <a:spLocks noChangeArrowheads="1"/>
              </p:cNvSpPr>
              <p:nvPr/>
            </p:nvSpPr>
            <p:spPr bwMode="auto">
              <a:xfrm>
                <a:off x="5224326" y="4633090"/>
                <a:ext cx="1190852" cy="808275"/>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a typeface="ＭＳ Ｐゴシック" charset="-128"/>
                </a:endParaRPr>
              </a:p>
            </p:txBody>
          </p:sp>
        </p:grpSp>
      </p:grpSp>
      <p:grpSp>
        <p:nvGrpSpPr>
          <p:cNvPr id="178" name="Group 177"/>
          <p:cNvGrpSpPr/>
          <p:nvPr/>
        </p:nvGrpSpPr>
        <p:grpSpPr>
          <a:xfrm>
            <a:off x="1494440" y="3377389"/>
            <a:ext cx="854794" cy="854794"/>
            <a:chOff x="4651424" y="1577662"/>
            <a:chExt cx="1342422" cy="1342422"/>
          </a:xfrm>
        </p:grpSpPr>
        <p:grpSp>
          <p:nvGrpSpPr>
            <p:cNvPr id="179" name="Group 178"/>
            <p:cNvGrpSpPr/>
            <p:nvPr/>
          </p:nvGrpSpPr>
          <p:grpSpPr>
            <a:xfrm>
              <a:off x="4651424" y="1577662"/>
              <a:ext cx="1342422" cy="1342422"/>
              <a:chOff x="4651424" y="1563514"/>
              <a:chExt cx="1281838" cy="1281838"/>
            </a:xfrm>
          </p:grpSpPr>
          <p:sp>
            <p:nvSpPr>
              <p:cNvPr id="183" name="Oval 18"/>
              <p:cNvSpPr>
                <a:spLocks noChangeArrowheads="1"/>
              </p:cNvSpPr>
              <p:nvPr/>
            </p:nvSpPr>
            <p:spPr bwMode="gray">
              <a:xfrm>
                <a:off x="4651424" y="1563514"/>
                <a:ext cx="1281838" cy="1281838"/>
              </a:xfrm>
              <a:prstGeom prst="ellipse">
                <a:avLst/>
              </a:prstGeom>
              <a:gradFill>
                <a:gsLst>
                  <a:gs pos="0">
                    <a:schemeClr val="bg1">
                      <a:alpha val="50000"/>
                    </a:schemeClr>
                  </a:gs>
                  <a:gs pos="100000">
                    <a:srgbClr val="969696">
                      <a:alpha val="0"/>
                    </a:srgbClr>
                  </a:gs>
                </a:gsLst>
                <a:lin ang="5400000" scaled="1"/>
              </a:gradFill>
              <a:ln w="6350" algn="ctr">
                <a:noFill/>
                <a:round/>
                <a:headEnd/>
                <a:tailEnd/>
              </a:ln>
            </p:spPr>
            <p:txBody>
              <a:bodyPr wrap="none" anchor="ctr"/>
              <a:lstStyle/>
              <a:p>
                <a:endParaRPr lang="en-US" sz="1600" b="1">
                  <a:solidFill>
                    <a:srgbClr val="000000"/>
                  </a:solidFill>
                  <a:cs typeface="Arial" charset="0"/>
                </a:endParaRPr>
              </a:p>
            </p:txBody>
          </p:sp>
          <p:sp>
            <p:nvSpPr>
              <p:cNvPr id="184" name="Oval 18"/>
              <p:cNvSpPr>
                <a:spLocks noChangeArrowheads="1"/>
              </p:cNvSpPr>
              <p:nvPr/>
            </p:nvSpPr>
            <p:spPr bwMode="gray">
              <a:xfrm>
                <a:off x="4728271" y="1640361"/>
                <a:ext cx="1128144" cy="1128144"/>
              </a:xfrm>
              <a:prstGeom prst="ellipse">
                <a:avLst/>
              </a:prstGeom>
              <a:gradFill>
                <a:gsLst>
                  <a:gs pos="0">
                    <a:srgbClr val="000000">
                      <a:alpha val="50000"/>
                    </a:srgbClr>
                  </a:gs>
                  <a:gs pos="100000">
                    <a:srgbClr val="000000">
                      <a:alpha val="50000"/>
                    </a:srgbClr>
                  </a:gs>
                </a:gsLst>
                <a:lin ang="5400000" scaled="0"/>
              </a:gradFill>
              <a:ln w="6350" algn="ctr">
                <a:noFill/>
                <a:round/>
                <a:headEnd/>
                <a:tailEnd/>
              </a:ln>
            </p:spPr>
            <p:txBody>
              <a:bodyPr wrap="none" anchor="ctr"/>
              <a:lstStyle/>
              <a:p>
                <a:endParaRPr lang="en-US" sz="1600" b="1">
                  <a:solidFill>
                    <a:srgbClr val="000000"/>
                  </a:solidFill>
                  <a:cs typeface="Arial" charset="0"/>
                </a:endParaRPr>
              </a:p>
            </p:txBody>
          </p:sp>
        </p:grpSp>
        <p:grpSp>
          <p:nvGrpSpPr>
            <p:cNvPr id="180" name="Group 179"/>
            <p:cNvGrpSpPr/>
            <p:nvPr/>
          </p:nvGrpSpPr>
          <p:grpSpPr>
            <a:xfrm>
              <a:off x="4801746" y="1727765"/>
              <a:ext cx="1041778" cy="1042216"/>
              <a:chOff x="4994852" y="4559018"/>
              <a:chExt cx="1649800" cy="1650493"/>
            </a:xfrm>
          </p:grpSpPr>
          <p:sp>
            <p:nvSpPr>
              <p:cNvPr id="181" name="Oval 19"/>
              <p:cNvSpPr>
                <a:spLocks noChangeArrowheads="1"/>
              </p:cNvSpPr>
              <p:nvPr/>
            </p:nvSpPr>
            <p:spPr bwMode="gray">
              <a:xfrm>
                <a:off x="4994852" y="4559018"/>
                <a:ext cx="1649800" cy="1650493"/>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19050" algn="ctr">
                <a:noFill/>
                <a:round/>
                <a:headEnd/>
                <a:tailEnd/>
              </a:ln>
              <a:effectLst/>
            </p:spPr>
            <p:txBody>
              <a:bodyPr wrap="none" anchor="ctr"/>
              <a:lstStyle/>
              <a:p>
                <a:pPr fontAlgn="auto">
                  <a:lnSpc>
                    <a:spcPct val="90000"/>
                  </a:lnSpc>
                  <a:spcBef>
                    <a:spcPts val="0"/>
                  </a:spcBef>
                  <a:spcAft>
                    <a:spcPts val="0"/>
                  </a:spcAft>
                  <a:defRPr/>
                </a:pPr>
                <a:endParaRPr lang="en-US" sz="1600" b="1" kern="0">
                  <a:solidFill>
                    <a:srgbClr val="FFFFFF"/>
                  </a:solidFill>
                  <a:latin typeface="Arial"/>
                </a:endParaRPr>
              </a:p>
            </p:txBody>
          </p:sp>
          <p:sp>
            <p:nvSpPr>
              <p:cNvPr id="182" name="Oval 28"/>
              <p:cNvSpPr>
                <a:spLocks noChangeArrowheads="1"/>
              </p:cNvSpPr>
              <p:nvPr/>
            </p:nvSpPr>
            <p:spPr bwMode="auto">
              <a:xfrm>
                <a:off x="5224326" y="4633090"/>
                <a:ext cx="1190852" cy="808275"/>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ea typeface="ＭＳ Ｐゴシック" charset="-128"/>
                </a:endParaRPr>
              </a:p>
            </p:txBody>
          </p:sp>
        </p:grpSp>
      </p:grpSp>
      <p:grpSp>
        <p:nvGrpSpPr>
          <p:cNvPr id="185" name="Group 184"/>
          <p:cNvGrpSpPr/>
          <p:nvPr/>
        </p:nvGrpSpPr>
        <p:grpSpPr>
          <a:xfrm>
            <a:off x="3273650" y="3377389"/>
            <a:ext cx="854794" cy="854794"/>
            <a:chOff x="4651424" y="1577662"/>
            <a:chExt cx="1342422" cy="1342422"/>
          </a:xfrm>
        </p:grpSpPr>
        <p:grpSp>
          <p:nvGrpSpPr>
            <p:cNvPr id="186" name="Group 185"/>
            <p:cNvGrpSpPr/>
            <p:nvPr/>
          </p:nvGrpSpPr>
          <p:grpSpPr>
            <a:xfrm>
              <a:off x="4651424" y="1577662"/>
              <a:ext cx="1342422" cy="1342422"/>
              <a:chOff x="4651424" y="1563514"/>
              <a:chExt cx="1281838" cy="1281838"/>
            </a:xfrm>
          </p:grpSpPr>
          <p:sp>
            <p:nvSpPr>
              <p:cNvPr id="190" name="Oval 18"/>
              <p:cNvSpPr>
                <a:spLocks noChangeArrowheads="1"/>
              </p:cNvSpPr>
              <p:nvPr/>
            </p:nvSpPr>
            <p:spPr bwMode="gray">
              <a:xfrm>
                <a:off x="4651424" y="1563514"/>
                <a:ext cx="1281838" cy="1281838"/>
              </a:xfrm>
              <a:prstGeom prst="ellipse">
                <a:avLst/>
              </a:prstGeom>
              <a:gradFill>
                <a:gsLst>
                  <a:gs pos="0">
                    <a:schemeClr val="bg1">
                      <a:alpha val="50000"/>
                    </a:schemeClr>
                  </a:gs>
                  <a:gs pos="100000">
                    <a:srgbClr val="969696">
                      <a:alpha val="0"/>
                    </a:srgbClr>
                  </a:gs>
                </a:gsLst>
                <a:lin ang="5400000" scaled="1"/>
              </a:gradFill>
              <a:ln w="6350" algn="ctr">
                <a:noFill/>
                <a:round/>
                <a:headEnd/>
                <a:tailEnd/>
              </a:ln>
            </p:spPr>
            <p:txBody>
              <a:bodyPr wrap="none" anchor="ctr"/>
              <a:lstStyle/>
              <a:p>
                <a:endParaRPr lang="en-US" sz="1600" b="1">
                  <a:solidFill>
                    <a:srgbClr val="000000"/>
                  </a:solidFill>
                  <a:cs typeface="Arial" charset="0"/>
                </a:endParaRPr>
              </a:p>
            </p:txBody>
          </p:sp>
          <p:sp>
            <p:nvSpPr>
              <p:cNvPr id="191" name="Oval 18"/>
              <p:cNvSpPr>
                <a:spLocks noChangeArrowheads="1"/>
              </p:cNvSpPr>
              <p:nvPr/>
            </p:nvSpPr>
            <p:spPr bwMode="gray">
              <a:xfrm>
                <a:off x="4728271" y="1640361"/>
                <a:ext cx="1128144" cy="1128144"/>
              </a:xfrm>
              <a:prstGeom prst="ellipse">
                <a:avLst/>
              </a:prstGeom>
              <a:gradFill>
                <a:gsLst>
                  <a:gs pos="0">
                    <a:srgbClr val="000000">
                      <a:alpha val="50000"/>
                    </a:srgbClr>
                  </a:gs>
                  <a:gs pos="100000">
                    <a:srgbClr val="000000">
                      <a:alpha val="50000"/>
                    </a:srgbClr>
                  </a:gs>
                </a:gsLst>
                <a:lin ang="5400000" scaled="0"/>
              </a:gradFill>
              <a:ln w="6350" algn="ctr">
                <a:noFill/>
                <a:round/>
                <a:headEnd/>
                <a:tailEnd/>
              </a:ln>
            </p:spPr>
            <p:txBody>
              <a:bodyPr wrap="none" anchor="ctr"/>
              <a:lstStyle/>
              <a:p>
                <a:endParaRPr lang="en-US" sz="1600" b="1">
                  <a:solidFill>
                    <a:srgbClr val="000000"/>
                  </a:solidFill>
                  <a:cs typeface="Arial" charset="0"/>
                </a:endParaRPr>
              </a:p>
            </p:txBody>
          </p:sp>
        </p:grpSp>
        <p:grpSp>
          <p:nvGrpSpPr>
            <p:cNvPr id="187" name="Group 186"/>
            <p:cNvGrpSpPr/>
            <p:nvPr/>
          </p:nvGrpSpPr>
          <p:grpSpPr>
            <a:xfrm>
              <a:off x="4801746" y="1727765"/>
              <a:ext cx="1041778" cy="1042216"/>
              <a:chOff x="4994852" y="4559018"/>
              <a:chExt cx="1649800" cy="1650493"/>
            </a:xfrm>
          </p:grpSpPr>
          <p:sp>
            <p:nvSpPr>
              <p:cNvPr id="188" name="Oval 19"/>
              <p:cNvSpPr>
                <a:spLocks noChangeArrowheads="1"/>
              </p:cNvSpPr>
              <p:nvPr/>
            </p:nvSpPr>
            <p:spPr bwMode="gray">
              <a:xfrm>
                <a:off x="4994852" y="4559018"/>
                <a:ext cx="1649800" cy="1650493"/>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19050" algn="ctr">
                <a:noFill/>
                <a:round/>
                <a:headEnd/>
                <a:tailEnd/>
              </a:ln>
              <a:effectLst/>
            </p:spPr>
            <p:txBody>
              <a:bodyPr wrap="none" anchor="ctr"/>
              <a:lstStyle/>
              <a:p>
                <a:pPr fontAlgn="auto">
                  <a:lnSpc>
                    <a:spcPct val="90000"/>
                  </a:lnSpc>
                  <a:spcBef>
                    <a:spcPts val="0"/>
                  </a:spcBef>
                  <a:spcAft>
                    <a:spcPts val="0"/>
                  </a:spcAft>
                  <a:defRPr/>
                </a:pPr>
                <a:endParaRPr lang="en-US" sz="1600" b="1" kern="0">
                  <a:solidFill>
                    <a:srgbClr val="FFFFFF"/>
                  </a:solidFill>
                  <a:latin typeface="Arial"/>
                </a:endParaRPr>
              </a:p>
            </p:txBody>
          </p:sp>
          <p:sp>
            <p:nvSpPr>
              <p:cNvPr id="189" name="Oval 28"/>
              <p:cNvSpPr>
                <a:spLocks noChangeArrowheads="1"/>
              </p:cNvSpPr>
              <p:nvPr/>
            </p:nvSpPr>
            <p:spPr bwMode="auto">
              <a:xfrm>
                <a:off x="5224326" y="4633090"/>
                <a:ext cx="1190852" cy="808275"/>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ea typeface="ＭＳ Ｐゴシック" charset="-128"/>
                </a:endParaRPr>
              </a:p>
            </p:txBody>
          </p:sp>
        </p:grpSp>
      </p:grpSp>
      <p:grpSp>
        <p:nvGrpSpPr>
          <p:cNvPr id="192" name="Group 191"/>
          <p:cNvGrpSpPr/>
          <p:nvPr/>
        </p:nvGrpSpPr>
        <p:grpSpPr>
          <a:xfrm>
            <a:off x="6752737" y="3369078"/>
            <a:ext cx="854794" cy="854794"/>
            <a:chOff x="4651424" y="1577662"/>
            <a:chExt cx="1342422" cy="1342422"/>
          </a:xfrm>
        </p:grpSpPr>
        <p:grpSp>
          <p:nvGrpSpPr>
            <p:cNvPr id="193" name="Group 192"/>
            <p:cNvGrpSpPr/>
            <p:nvPr/>
          </p:nvGrpSpPr>
          <p:grpSpPr>
            <a:xfrm>
              <a:off x="4651424" y="1577662"/>
              <a:ext cx="1342422" cy="1342422"/>
              <a:chOff x="4651424" y="1563514"/>
              <a:chExt cx="1281838" cy="1281838"/>
            </a:xfrm>
          </p:grpSpPr>
          <p:sp>
            <p:nvSpPr>
              <p:cNvPr id="197" name="Oval 18"/>
              <p:cNvSpPr>
                <a:spLocks noChangeArrowheads="1"/>
              </p:cNvSpPr>
              <p:nvPr/>
            </p:nvSpPr>
            <p:spPr bwMode="gray">
              <a:xfrm>
                <a:off x="4651424" y="1563514"/>
                <a:ext cx="1281838" cy="1281838"/>
              </a:xfrm>
              <a:prstGeom prst="ellipse">
                <a:avLst/>
              </a:prstGeom>
              <a:gradFill>
                <a:gsLst>
                  <a:gs pos="0">
                    <a:schemeClr val="bg1">
                      <a:alpha val="50000"/>
                    </a:schemeClr>
                  </a:gs>
                  <a:gs pos="100000">
                    <a:srgbClr val="969696">
                      <a:alpha val="0"/>
                    </a:srgbClr>
                  </a:gs>
                </a:gsLst>
                <a:lin ang="5400000" scaled="1"/>
              </a:gradFill>
              <a:ln w="6350" algn="ctr">
                <a:noFill/>
                <a:round/>
                <a:headEnd/>
                <a:tailEnd/>
              </a:ln>
            </p:spPr>
            <p:txBody>
              <a:bodyPr wrap="none" anchor="ctr"/>
              <a:lstStyle/>
              <a:p>
                <a:endParaRPr lang="en-US" sz="1600" b="1">
                  <a:solidFill>
                    <a:srgbClr val="000000"/>
                  </a:solidFill>
                  <a:cs typeface="Arial" charset="0"/>
                </a:endParaRPr>
              </a:p>
            </p:txBody>
          </p:sp>
          <p:sp>
            <p:nvSpPr>
              <p:cNvPr id="198" name="Oval 18"/>
              <p:cNvSpPr>
                <a:spLocks noChangeArrowheads="1"/>
              </p:cNvSpPr>
              <p:nvPr/>
            </p:nvSpPr>
            <p:spPr bwMode="gray">
              <a:xfrm>
                <a:off x="4728271" y="1640361"/>
                <a:ext cx="1128144" cy="1128144"/>
              </a:xfrm>
              <a:prstGeom prst="ellipse">
                <a:avLst/>
              </a:prstGeom>
              <a:gradFill>
                <a:gsLst>
                  <a:gs pos="0">
                    <a:srgbClr val="000000">
                      <a:alpha val="50000"/>
                    </a:srgbClr>
                  </a:gs>
                  <a:gs pos="100000">
                    <a:srgbClr val="000000">
                      <a:alpha val="50000"/>
                    </a:srgbClr>
                  </a:gs>
                </a:gsLst>
                <a:lin ang="5400000" scaled="0"/>
              </a:gradFill>
              <a:ln w="6350" algn="ctr">
                <a:noFill/>
                <a:round/>
                <a:headEnd/>
                <a:tailEnd/>
              </a:ln>
            </p:spPr>
            <p:txBody>
              <a:bodyPr wrap="none" anchor="ctr"/>
              <a:lstStyle/>
              <a:p>
                <a:endParaRPr lang="en-US" sz="1600" b="1">
                  <a:solidFill>
                    <a:srgbClr val="000000"/>
                  </a:solidFill>
                  <a:cs typeface="Arial" charset="0"/>
                </a:endParaRPr>
              </a:p>
            </p:txBody>
          </p:sp>
        </p:grpSp>
        <p:grpSp>
          <p:nvGrpSpPr>
            <p:cNvPr id="194" name="Group 193"/>
            <p:cNvGrpSpPr/>
            <p:nvPr/>
          </p:nvGrpSpPr>
          <p:grpSpPr>
            <a:xfrm>
              <a:off x="4801746" y="1727765"/>
              <a:ext cx="1041778" cy="1042216"/>
              <a:chOff x="4994852" y="4559018"/>
              <a:chExt cx="1649800" cy="1650493"/>
            </a:xfrm>
          </p:grpSpPr>
          <p:sp>
            <p:nvSpPr>
              <p:cNvPr id="195" name="Oval 19"/>
              <p:cNvSpPr>
                <a:spLocks noChangeArrowheads="1"/>
              </p:cNvSpPr>
              <p:nvPr/>
            </p:nvSpPr>
            <p:spPr bwMode="gray">
              <a:xfrm>
                <a:off x="4994852" y="4559018"/>
                <a:ext cx="1649800" cy="1650493"/>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19050" algn="ctr">
                <a:noFill/>
                <a:round/>
                <a:headEnd/>
                <a:tailEnd/>
              </a:ln>
              <a:effectLst/>
            </p:spPr>
            <p:txBody>
              <a:bodyPr wrap="none" anchor="ctr"/>
              <a:lstStyle/>
              <a:p>
                <a:pPr fontAlgn="auto">
                  <a:lnSpc>
                    <a:spcPct val="90000"/>
                  </a:lnSpc>
                  <a:spcBef>
                    <a:spcPts val="0"/>
                  </a:spcBef>
                  <a:spcAft>
                    <a:spcPts val="0"/>
                  </a:spcAft>
                  <a:defRPr/>
                </a:pPr>
                <a:endParaRPr lang="en-US" sz="1600" b="1" kern="0">
                  <a:solidFill>
                    <a:srgbClr val="FFFFFF"/>
                  </a:solidFill>
                  <a:latin typeface="Arial"/>
                </a:endParaRPr>
              </a:p>
            </p:txBody>
          </p:sp>
          <p:sp>
            <p:nvSpPr>
              <p:cNvPr id="196" name="Oval 28"/>
              <p:cNvSpPr>
                <a:spLocks noChangeArrowheads="1"/>
              </p:cNvSpPr>
              <p:nvPr/>
            </p:nvSpPr>
            <p:spPr bwMode="auto">
              <a:xfrm>
                <a:off x="5224326" y="4633090"/>
                <a:ext cx="1190852" cy="808275"/>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ea typeface="ＭＳ Ｐゴシック" charset="-128"/>
                </a:endParaRPr>
              </a:p>
            </p:txBody>
          </p:sp>
        </p:grpSp>
      </p:grpSp>
      <p:grpSp>
        <p:nvGrpSpPr>
          <p:cNvPr id="199" name="Group 198"/>
          <p:cNvGrpSpPr/>
          <p:nvPr/>
        </p:nvGrpSpPr>
        <p:grpSpPr>
          <a:xfrm>
            <a:off x="4146971" y="3377389"/>
            <a:ext cx="854794" cy="854794"/>
            <a:chOff x="4651424" y="1577662"/>
            <a:chExt cx="1342422" cy="1342422"/>
          </a:xfrm>
        </p:grpSpPr>
        <p:grpSp>
          <p:nvGrpSpPr>
            <p:cNvPr id="200" name="Group 199"/>
            <p:cNvGrpSpPr/>
            <p:nvPr/>
          </p:nvGrpSpPr>
          <p:grpSpPr>
            <a:xfrm>
              <a:off x="4651424" y="1577662"/>
              <a:ext cx="1342422" cy="1342422"/>
              <a:chOff x="4651424" y="1563514"/>
              <a:chExt cx="1281838" cy="1281838"/>
            </a:xfrm>
          </p:grpSpPr>
          <p:sp>
            <p:nvSpPr>
              <p:cNvPr id="204" name="Oval 18"/>
              <p:cNvSpPr>
                <a:spLocks noChangeArrowheads="1"/>
              </p:cNvSpPr>
              <p:nvPr/>
            </p:nvSpPr>
            <p:spPr bwMode="gray">
              <a:xfrm>
                <a:off x="4651424" y="1563514"/>
                <a:ext cx="1281838" cy="1281838"/>
              </a:xfrm>
              <a:prstGeom prst="ellipse">
                <a:avLst/>
              </a:prstGeom>
              <a:gradFill>
                <a:gsLst>
                  <a:gs pos="0">
                    <a:schemeClr val="bg1">
                      <a:alpha val="50000"/>
                    </a:schemeClr>
                  </a:gs>
                  <a:gs pos="100000">
                    <a:srgbClr val="969696">
                      <a:alpha val="0"/>
                    </a:srgbClr>
                  </a:gs>
                </a:gsLst>
                <a:lin ang="5400000" scaled="1"/>
              </a:gradFill>
              <a:ln w="6350" algn="ctr">
                <a:noFill/>
                <a:round/>
                <a:headEnd/>
                <a:tailEnd/>
              </a:ln>
            </p:spPr>
            <p:txBody>
              <a:bodyPr wrap="none" anchor="ctr"/>
              <a:lstStyle/>
              <a:p>
                <a:endParaRPr lang="en-US" sz="1600" b="1">
                  <a:solidFill>
                    <a:srgbClr val="000000"/>
                  </a:solidFill>
                  <a:cs typeface="Arial" charset="0"/>
                </a:endParaRPr>
              </a:p>
            </p:txBody>
          </p:sp>
          <p:sp>
            <p:nvSpPr>
              <p:cNvPr id="205" name="Oval 18"/>
              <p:cNvSpPr>
                <a:spLocks noChangeArrowheads="1"/>
              </p:cNvSpPr>
              <p:nvPr/>
            </p:nvSpPr>
            <p:spPr bwMode="gray">
              <a:xfrm>
                <a:off x="4728271" y="1640361"/>
                <a:ext cx="1128144" cy="1128144"/>
              </a:xfrm>
              <a:prstGeom prst="ellipse">
                <a:avLst/>
              </a:prstGeom>
              <a:gradFill>
                <a:gsLst>
                  <a:gs pos="0">
                    <a:srgbClr val="000000">
                      <a:alpha val="50000"/>
                    </a:srgbClr>
                  </a:gs>
                  <a:gs pos="100000">
                    <a:srgbClr val="000000">
                      <a:alpha val="50000"/>
                    </a:srgbClr>
                  </a:gs>
                </a:gsLst>
                <a:lin ang="5400000" scaled="0"/>
              </a:gradFill>
              <a:ln w="6350" algn="ctr">
                <a:noFill/>
                <a:round/>
                <a:headEnd/>
                <a:tailEnd/>
              </a:ln>
            </p:spPr>
            <p:txBody>
              <a:bodyPr wrap="none" anchor="ctr"/>
              <a:lstStyle/>
              <a:p>
                <a:endParaRPr lang="en-US" sz="1600" b="1">
                  <a:solidFill>
                    <a:srgbClr val="000000"/>
                  </a:solidFill>
                  <a:cs typeface="Arial" charset="0"/>
                </a:endParaRPr>
              </a:p>
            </p:txBody>
          </p:sp>
        </p:grpSp>
        <p:grpSp>
          <p:nvGrpSpPr>
            <p:cNvPr id="201" name="Group 200"/>
            <p:cNvGrpSpPr/>
            <p:nvPr/>
          </p:nvGrpSpPr>
          <p:grpSpPr>
            <a:xfrm>
              <a:off x="4801746" y="1727765"/>
              <a:ext cx="1041778" cy="1042216"/>
              <a:chOff x="4994852" y="4559018"/>
              <a:chExt cx="1649800" cy="1650493"/>
            </a:xfrm>
          </p:grpSpPr>
          <p:sp>
            <p:nvSpPr>
              <p:cNvPr id="202" name="Oval 19"/>
              <p:cNvSpPr>
                <a:spLocks noChangeArrowheads="1"/>
              </p:cNvSpPr>
              <p:nvPr/>
            </p:nvSpPr>
            <p:spPr bwMode="gray">
              <a:xfrm>
                <a:off x="4994852" y="4559018"/>
                <a:ext cx="1649800" cy="1650493"/>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19050" algn="ctr">
                <a:noFill/>
                <a:round/>
                <a:headEnd/>
                <a:tailEnd/>
              </a:ln>
              <a:effectLst/>
            </p:spPr>
            <p:txBody>
              <a:bodyPr wrap="none" anchor="ctr"/>
              <a:lstStyle/>
              <a:p>
                <a:pPr fontAlgn="auto">
                  <a:lnSpc>
                    <a:spcPct val="90000"/>
                  </a:lnSpc>
                  <a:spcBef>
                    <a:spcPts val="0"/>
                  </a:spcBef>
                  <a:spcAft>
                    <a:spcPts val="0"/>
                  </a:spcAft>
                  <a:defRPr/>
                </a:pPr>
                <a:endParaRPr lang="en-US" sz="1600" b="1" kern="0">
                  <a:solidFill>
                    <a:srgbClr val="FFFFFF"/>
                  </a:solidFill>
                  <a:latin typeface="Arial"/>
                </a:endParaRPr>
              </a:p>
            </p:txBody>
          </p:sp>
          <p:sp>
            <p:nvSpPr>
              <p:cNvPr id="203" name="Oval 28"/>
              <p:cNvSpPr>
                <a:spLocks noChangeArrowheads="1"/>
              </p:cNvSpPr>
              <p:nvPr/>
            </p:nvSpPr>
            <p:spPr bwMode="auto">
              <a:xfrm>
                <a:off x="5224326" y="4633090"/>
                <a:ext cx="1190852" cy="808275"/>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ea typeface="ＭＳ Ｐゴシック" charset="-128"/>
                </a:endParaRPr>
              </a:p>
            </p:txBody>
          </p:sp>
        </p:grpSp>
      </p:grpSp>
      <p:grpSp>
        <p:nvGrpSpPr>
          <p:cNvPr id="206" name="Group 205"/>
          <p:cNvGrpSpPr/>
          <p:nvPr/>
        </p:nvGrpSpPr>
        <p:grpSpPr>
          <a:xfrm>
            <a:off x="7597094" y="3377389"/>
            <a:ext cx="854794" cy="854794"/>
            <a:chOff x="4651424" y="1577662"/>
            <a:chExt cx="1342422" cy="1342422"/>
          </a:xfrm>
        </p:grpSpPr>
        <p:grpSp>
          <p:nvGrpSpPr>
            <p:cNvPr id="207" name="Group 206"/>
            <p:cNvGrpSpPr/>
            <p:nvPr/>
          </p:nvGrpSpPr>
          <p:grpSpPr>
            <a:xfrm>
              <a:off x="4651424" y="1577662"/>
              <a:ext cx="1342422" cy="1342422"/>
              <a:chOff x="4651424" y="1563514"/>
              <a:chExt cx="1281838" cy="1281838"/>
            </a:xfrm>
          </p:grpSpPr>
          <p:sp>
            <p:nvSpPr>
              <p:cNvPr id="211" name="Oval 18"/>
              <p:cNvSpPr>
                <a:spLocks noChangeArrowheads="1"/>
              </p:cNvSpPr>
              <p:nvPr/>
            </p:nvSpPr>
            <p:spPr bwMode="gray">
              <a:xfrm>
                <a:off x="4651424" y="1563514"/>
                <a:ext cx="1281838" cy="1281838"/>
              </a:xfrm>
              <a:prstGeom prst="ellipse">
                <a:avLst/>
              </a:prstGeom>
              <a:gradFill>
                <a:gsLst>
                  <a:gs pos="0">
                    <a:schemeClr val="bg1">
                      <a:alpha val="50000"/>
                    </a:schemeClr>
                  </a:gs>
                  <a:gs pos="100000">
                    <a:srgbClr val="969696">
                      <a:alpha val="0"/>
                    </a:srgbClr>
                  </a:gs>
                </a:gsLst>
                <a:lin ang="5400000" scaled="1"/>
              </a:gradFill>
              <a:ln w="6350" algn="ctr">
                <a:noFill/>
                <a:round/>
                <a:headEnd/>
                <a:tailEnd/>
              </a:ln>
            </p:spPr>
            <p:txBody>
              <a:bodyPr wrap="none" anchor="ctr"/>
              <a:lstStyle/>
              <a:p>
                <a:endParaRPr lang="en-US" sz="1600" b="1">
                  <a:solidFill>
                    <a:srgbClr val="000000"/>
                  </a:solidFill>
                  <a:cs typeface="Arial" charset="0"/>
                </a:endParaRPr>
              </a:p>
            </p:txBody>
          </p:sp>
          <p:sp>
            <p:nvSpPr>
              <p:cNvPr id="212" name="Oval 18"/>
              <p:cNvSpPr>
                <a:spLocks noChangeArrowheads="1"/>
              </p:cNvSpPr>
              <p:nvPr/>
            </p:nvSpPr>
            <p:spPr bwMode="gray">
              <a:xfrm>
                <a:off x="4728271" y="1640361"/>
                <a:ext cx="1128144" cy="1128144"/>
              </a:xfrm>
              <a:prstGeom prst="ellipse">
                <a:avLst/>
              </a:prstGeom>
              <a:gradFill>
                <a:gsLst>
                  <a:gs pos="0">
                    <a:srgbClr val="000000">
                      <a:alpha val="50000"/>
                    </a:srgbClr>
                  </a:gs>
                  <a:gs pos="100000">
                    <a:srgbClr val="000000">
                      <a:alpha val="50000"/>
                    </a:srgbClr>
                  </a:gs>
                </a:gsLst>
                <a:lin ang="5400000" scaled="0"/>
              </a:gradFill>
              <a:ln w="6350" algn="ctr">
                <a:noFill/>
                <a:round/>
                <a:headEnd/>
                <a:tailEnd/>
              </a:ln>
            </p:spPr>
            <p:txBody>
              <a:bodyPr wrap="none" anchor="ctr"/>
              <a:lstStyle/>
              <a:p>
                <a:endParaRPr lang="en-US" sz="1600" b="1">
                  <a:solidFill>
                    <a:srgbClr val="000000"/>
                  </a:solidFill>
                  <a:cs typeface="Arial" charset="0"/>
                </a:endParaRPr>
              </a:p>
            </p:txBody>
          </p:sp>
        </p:grpSp>
        <p:grpSp>
          <p:nvGrpSpPr>
            <p:cNvPr id="208" name="Group 207"/>
            <p:cNvGrpSpPr/>
            <p:nvPr/>
          </p:nvGrpSpPr>
          <p:grpSpPr>
            <a:xfrm>
              <a:off x="4801746" y="1727765"/>
              <a:ext cx="1041778" cy="1042216"/>
              <a:chOff x="4994852" y="4559018"/>
              <a:chExt cx="1649800" cy="1650493"/>
            </a:xfrm>
          </p:grpSpPr>
          <p:sp>
            <p:nvSpPr>
              <p:cNvPr id="209" name="Oval 19"/>
              <p:cNvSpPr>
                <a:spLocks noChangeArrowheads="1"/>
              </p:cNvSpPr>
              <p:nvPr/>
            </p:nvSpPr>
            <p:spPr bwMode="gray">
              <a:xfrm>
                <a:off x="4994852" y="4559018"/>
                <a:ext cx="1649800" cy="1650493"/>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19050" algn="ctr">
                <a:noFill/>
                <a:round/>
                <a:headEnd/>
                <a:tailEnd/>
              </a:ln>
              <a:effectLst/>
            </p:spPr>
            <p:txBody>
              <a:bodyPr wrap="none" anchor="ctr"/>
              <a:lstStyle/>
              <a:p>
                <a:pPr fontAlgn="auto">
                  <a:lnSpc>
                    <a:spcPct val="90000"/>
                  </a:lnSpc>
                  <a:spcBef>
                    <a:spcPts val="0"/>
                  </a:spcBef>
                  <a:spcAft>
                    <a:spcPts val="0"/>
                  </a:spcAft>
                  <a:defRPr/>
                </a:pPr>
                <a:endParaRPr lang="en-US" sz="1600" b="1" kern="0">
                  <a:solidFill>
                    <a:srgbClr val="FFFFFF"/>
                  </a:solidFill>
                  <a:latin typeface="Arial"/>
                </a:endParaRPr>
              </a:p>
            </p:txBody>
          </p:sp>
          <p:sp>
            <p:nvSpPr>
              <p:cNvPr id="210" name="Oval 28"/>
              <p:cNvSpPr>
                <a:spLocks noChangeArrowheads="1"/>
              </p:cNvSpPr>
              <p:nvPr/>
            </p:nvSpPr>
            <p:spPr bwMode="auto">
              <a:xfrm>
                <a:off x="5224326" y="4633090"/>
                <a:ext cx="1190852" cy="808275"/>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ea typeface="ＭＳ Ｐゴシック" charset="-128"/>
                </a:endParaRPr>
              </a:p>
            </p:txBody>
          </p:sp>
        </p:grpSp>
      </p:grpSp>
      <p:grpSp>
        <p:nvGrpSpPr>
          <p:cNvPr id="213" name="Group 212"/>
          <p:cNvGrpSpPr/>
          <p:nvPr/>
        </p:nvGrpSpPr>
        <p:grpSpPr>
          <a:xfrm>
            <a:off x="5011979" y="3377389"/>
            <a:ext cx="854794" cy="854794"/>
            <a:chOff x="4651424" y="1577662"/>
            <a:chExt cx="1342422" cy="1342422"/>
          </a:xfrm>
        </p:grpSpPr>
        <p:grpSp>
          <p:nvGrpSpPr>
            <p:cNvPr id="214" name="Group 213"/>
            <p:cNvGrpSpPr/>
            <p:nvPr/>
          </p:nvGrpSpPr>
          <p:grpSpPr>
            <a:xfrm>
              <a:off x="4651424" y="1577662"/>
              <a:ext cx="1342422" cy="1342422"/>
              <a:chOff x="4651424" y="1563514"/>
              <a:chExt cx="1281838" cy="1281838"/>
            </a:xfrm>
          </p:grpSpPr>
          <p:sp>
            <p:nvSpPr>
              <p:cNvPr id="218" name="Oval 18"/>
              <p:cNvSpPr>
                <a:spLocks noChangeArrowheads="1"/>
              </p:cNvSpPr>
              <p:nvPr/>
            </p:nvSpPr>
            <p:spPr bwMode="gray">
              <a:xfrm>
                <a:off x="4651424" y="1563514"/>
                <a:ext cx="1281838" cy="1281838"/>
              </a:xfrm>
              <a:prstGeom prst="ellipse">
                <a:avLst/>
              </a:prstGeom>
              <a:gradFill>
                <a:gsLst>
                  <a:gs pos="0">
                    <a:schemeClr val="bg1">
                      <a:alpha val="50000"/>
                    </a:schemeClr>
                  </a:gs>
                  <a:gs pos="100000">
                    <a:srgbClr val="969696">
                      <a:alpha val="0"/>
                    </a:srgbClr>
                  </a:gs>
                </a:gsLst>
                <a:lin ang="5400000" scaled="1"/>
              </a:gradFill>
              <a:ln w="6350" algn="ctr">
                <a:noFill/>
                <a:round/>
                <a:headEnd/>
                <a:tailEnd/>
              </a:ln>
            </p:spPr>
            <p:txBody>
              <a:bodyPr wrap="none" anchor="ctr"/>
              <a:lstStyle/>
              <a:p>
                <a:endParaRPr lang="en-US" sz="1600" b="1">
                  <a:solidFill>
                    <a:srgbClr val="000000"/>
                  </a:solidFill>
                  <a:cs typeface="Arial" charset="0"/>
                </a:endParaRPr>
              </a:p>
            </p:txBody>
          </p:sp>
          <p:sp>
            <p:nvSpPr>
              <p:cNvPr id="219" name="Oval 18"/>
              <p:cNvSpPr>
                <a:spLocks noChangeArrowheads="1"/>
              </p:cNvSpPr>
              <p:nvPr/>
            </p:nvSpPr>
            <p:spPr bwMode="gray">
              <a:xfrm>
                <a:off x="4728271" y="1640361"/>
                <a:ext cx="1128144" cy="1128144"/>
              </a:xfrm>
              <a:prstGeom prst="ellipse">
                <a:avLst/>
              </a:prstGeom>
              <a:gradFill>
                <a:gsLst>
                  <a:gs pos="0">
                    <a:srgbClr val="000000">
                      <a:alpha val="50000"/>
                    </a:srgbClr>
                  </a:gs>
                  <a:gs pos="100000">
                    <a:srgbClr val="000000">
                      <a:alpha val="50000"/>
                    </a:srgbClr>
                  </a:gs>
                </a:gsLst>
                <a:lin ang="5400000" scaled="0"/>
              </a:gradFill>
              <a:ln w="6350" algn="ctr">
                <a:noFill/>
                <a:round/>
                <a:headEnd/>
                <a:tailEnd/>
              </a:ln>
            </p:spPr>
            <p:txBody>
              <a:bodyPr wrap="none" anchor="ctr"/>
              <a:lstStyle/>
              <a:p>
                <a:endParaRPr lang="en-US" sz="1600" b="1">
                  <a:solidFill>
                    <a:srgbClr val="000000"/>
                  </a:solidFill>
                  <a:cs typeface="Arial" charset="0"/>
                </a:endParaRPr>
              </a:p>
            </p:txBody>
          </p:sp>
        </p:grpSp>
        <p:grpSp>
          <p:nvGrpSpPr>
            <p:cNvPr id="215" name="Group 214"/>
            <p:cNvGrpSpPr/>
            <p:nvPr/>
          </p:nvGrpSpPr>
          <p:grpSpPr>
            <a:xfrm>
              <a:off x="4801746" y="1727765"/>
              <a:ext cx="1041778" cy="1042216"/>
              <a:chOff x="4994852" y="4559018"/>
              <a:chExt cx="1649800" cy="1650493"/>
            </a:xfrm>
          </p:grpSpPr>
          <p:sp>
            <p:nvSpPr>
              <p:cNvPr id="216" name="Oval 19"/>
              <p:cNvSpPr>
                <a:spLocks noChangeArrowheads="1"/>
              </p:cNvSpPr>
              <p:nvPr/>
            </p:nvSpPr>
            <p:spPr bwMode="gray">
              <a:xfrm>
                <a:off x="4994852" y="4559018"/>
                <a:ext cx="1649800" cy="1650493"/>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19050" algn="ctr">
                <a:noFill/>
                <a:round/>
                <a:headEnd/>
                <a:tailEnd/>
              </a:ln>
              <a:effectLst/>
            </p:spPr>
            <p:txBody>
              <a:bodyPr wrap="none" anchor="ctr"/>
              <a:lstStyle/>
              <a:p>
                <a:pPr fontAlgn="auto">
                  <a:lnSpc>
                    <a:spcPct val="90000"/>
                  </a:lnSpc>
                  <a:spcBef>
                    <a:spcPts val="0"/>
                  </a:spcBef>
                  <a:spcAft>
                    <a:spcPts val="0"/>
                  </a:spcAft>
                  <a:defRPr/>
                </a:pPr>
                <a:endParaRPr lang="en-US" sz="1600" b="1" kern="0">
                  <a:solidFill>
                    <a:srgbClr val="FFFFFF"/>
                  </a:solidFill>
                  <a:latin typeface="Arial"/>
                </a:endParaRPr>
              </a:p>
            </p:txBody>
          </p:sp>
          <p:sp>
            <p:nvSpPr>
              <p:cNvPr id="217" name="Oval 28"/>
              <p:cNvSpPr>
                <a:spLocks noChangeArrowheads="1"/>
              </p:cNvSpPr>
              <p:nvPr/>
            </p:nvSpPr>
            <p:spPr bwMode="auto">
              <a:xfrm>
                <a:off x="5224326" y="4633090"/>
                <a:ext cx="1190852" cy="808275"/>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ea typeface="ＭＳ Ｐゴシック" charset="-128"/>
                </a:endParaRPr>
              </a:p>
            </p:txBody>
          </p:sp>
        </p:grpSp>
      </p:grpSp>
      <p:sp>
        <p:nvSpPr>
          <p:cNvPr id="227" name="Freeform 17"/>
          <p:cNvSpPr>
            <a:spLocks/>
          </p:cNvSpPr>
          <p:nvPr/>
        </p:nvSpPr>
        <p:spPr bwMode="auto">
          <a:xfrm>
            <a:off x="883722" y="3538900"/>
            <a:ext cx="377652" cy="512903"/>
          </a:xfrm>
          <a:custGeom>
            <a:avLst/>
            <a:gdLst>
              <a:gd name="T0" fmla="*/ 29 w 91"/>
              <a:gd name="T1" fmla="*/ 116 h 124"/>
              <a:gd name="T2" fmla="*/ 65 w 91"/>
              <a:gd name="T3" fmla="*/ 73 h 124"/>
              <a:gd name="T4" fmla="*/ 88 w 91"/>
              <a:gd name="T5" fmla="*/ 23 h 124"/>
              <a:gd name="T6" fmla="*/ 78 w 91"/>
              <a:gd name="T7" fmla="*/ 4 h 124"/>
              <a:gd name="T8" fmla="*/ 56 w 91"/>
              <a:gd name="T9" fmla="*/ 13 h 124"/>
              <a:gd name="T10" fmla="*/ 51 w 91"/>
              <a:gd name="T11" fmla="*/ 23 h 124"/>
              <a:gd name="T12" fmla="*/ 55 w 91"/>
              <a:gd name="T13" fmla="*/ 42 h 124"/>
              <a:gd name="T14" fmla="*/ 57 w 91"/>
              <a:gd name="T15" fmla="*/ 47 h 124"/>
              <a:gd name="T16" fmla="*/ 51 w 91"/>
              <a:gd name="T17" fmla="*/ 65 h 124"/>
              <a:gd name="T18" fmla="*/ 38 w 91"/>
              <a:gd name="T19" fmla="*/ 77 h 124"/>
              <a:gd name="T20" fmla="*/ 31 w 91"/>
              <a:gd name="T21" fmla="*/ 78 h 124"/>
              <a:gd name="T22" fmla="*/ 14 w 91"/>
              <a:gd name="T23" fmla="*/ 83 h 124"/>
              <a:gd name="T24" fmla="*/ 6 w 91"/>
              <a:gd name="T25" fmla="*/ 91 h 124"/>
              <a:gd name="T26" fmla="*/ 8 w 91"/>
              <a:gd name="T27" fmla="*/ 115 h 124"/>
              <a:gd name="T28" fmla="*/ 29 w 91"/>
              <a:gd name="T29" fmla="*/ 11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124">
                <a:moveTo>
                  <a:pt x="29" y="116"/>
                </a:moveTo>
                <a:cubicBezTo>
                  <a:pt x="42" y="105"/>
                  <a:pt x="54" y="90"/>
                  <a:pt x="65" y="73"/>
                </a:cubicBezTo>
                <a:cubicBezTo>
                  <a:pt x="75" y="56"/>
                  <a:pt x="83" y="39"/>
                  <a:pt x="88" y="23"/>
                </a:cubicBezTo>
                <a:cubicBezTo>
                  <a:pt x="91" y="15"/>
                  <a:pt x="86" y="7"/>
                  <a:pt x="78" y="4"/>
                </a:cubicBezTo>
                <a:cubicBezTo>
                  <a:pt x="69" y="0"/>
                  <a:pt x="59" y="4"/>
                  <a:pt x="56" y="13"/>
                </a:cubicBezTo>
                <a:cubicBezTo>
                  <a:pt x="51" y="23"/>
                  <a:pt x="51" y="23"/>
                  <a:pt x="51" y="23"/>
                </a:cubicBezTo>
                <a:cubicBezTo>
                  <a:pt x="49" y="30"/>
                  <a:pt x="50" y="37"/>
                  <a:pt x="55" y="42"/>
                </a:cubicBezTo>
                <a:cubicBezTo>
                  <a:pt x="57" y="43"/>
                  <a:pt x="57" y="45"/>
                  <a:pt x="57" y="47"/>
                </a:cubicBezTo>
                <a:cubicBezTo>
                  <a:pt x="56" y="54"/>
                  <a:pt x="54" y="60"/>
                  <a:pt x="51" y="65"/>
                </a:cubicBezTo>
                <a:cubicBezTo>
                  <a:pt x="48" y="70"/>
                  <a:pt x="43" y="74"/>
                  <a:pt x="38" y="77"/>
                </a:cubicBezTo>
                <a:cubicBezTo>
                  <a:pt x="35" y="79"/>
                  <a:pt x="34" y="79"/>
                  <a:pt x="31" y="78"/>
                </a:cubicBezTo>
                <a:cubicBezTo>
                  <a:pt x="25" y="76"/>
                  <a:pt x="18" y="78"/>
                  <a:pt x="14" y="83"/>
                </a:cubicBezTo>
                <a:cubicBezTo>
                  <a:pt x="6" y="91"/>
                  <a:pt x="6" y="91"/>
                  <a:pt x="6" y="91"/>
                </a:cubicBezTo>
                <a:cubicBezTo>
                  <a:pt x="0" y="98"/>
                  <a:pt x="1" y="109"/>
                  <a:pt x="8" y="115"/>
                </a:cubicBezTo>
                <a:cubicBezTo>
                  <a:pt x="13" y="119"/>
                  <a:pt x="21" y="124"/>
                  <a:pt x="29" y="116"/>
                </a:cubicBezTo>
                <a:close/>
              </a:path>
            </a:pathLst>
          </a:custGeom>
          <a:solidFill>
            <a:schemeClr val="bg1"/>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1600"/>
          </a:p>
        </p:txBody>
      </p:sp>
      <p:sp>
        <p:nvSpPr>
          <p:cNvPr id="230" name="Freeform 159"/>
          <p:cNvSpPr>
            <a:spLocks noEditPoints="1"/>
          </p:cNvSpPr>
          <p:nvPr/>
        </p:nvSpPr>
        <p:spPr bwMode="gray">
          <a:xfrm>
            <a:off x="1690048" y="3646534"/>
            <a:ext cx="463578" cy="313034"/>
          </a:xfrm>
          <a:custGeom>
            <a:avLst/>
            <a:gdLst/>
            <a:ahLst/>
            <a:cxnLst>
              <a:cxn ang="0">
                <a:pos x="113" y="0"/>
              </a:cxn>
              <a:cxn ang="0">
                <a:pos x="16" y="0"/>
              </a:cxn>
              <a:cxn ang="0">
                <a:pos x="0" y="15"/>
              </a:cxn>
              <a:cxn ang="0">
                <a:pos x="0" y="72"/>
              </a:cxn>
              <a:cxn ang="0">
                <a:pos x="16" y="87"/>
              </a:cxn>
              <a:cxn ang="0">
                <a:pos x="113" y="87"/>
              </a:cxn>
              <a:cxn ang="0">
                <a:pos x="130" y="72"/>
              </a:cxn>
              <a:cxn ang="0">
                <a:pos x="130" y="15"/>
              </a:cxn>
              <a:cxn ang="0">
                <a:pos x="113" y="0"/>
              </a:cxn>
              <a:cxn ang="0">
                <a:pos x="122" y="15"/>
              </a:cxn>
              <a:cxn ang="0">
                <a:pos x="122" y="70"/>
              </a:cxn>
              <a:cxn ang="0">
                <a:pos x="94" y="43"/>
              </a:cxn>
              <a:cxn ang="0">
                <a:pos x="122" y="15"/>
              </a:cxn>
              <a:cxn ang="0">
                <a:pos x="122" y="15"/>
              </a:cxn>
              <a:cxn ang="0">
                <a:pos x="113" y="8"/>
              </a:cxn>
              <a:cxn ang="0">
                <a:pos x="117" y="9"/>
              </a:cxn>
              <a:cxn ang="0">
                <a:pos x="72" y="54"/>
              </a:cxn>
              <a:cxn ang="0">
                <a:pos x="75" y="56"/>
              </a:cxn>
              <a:cxn ang="0">
                <a:pos x="72" y="54"/>
              </a:cxn>
              <a:cxn ang="0">
                <a:pos x="66" y="56"/>
              </a:cxn>
              <a:cxn ang="0">
                <a:pos x="60" y="54"/>
              </a:cxn>
              <a:cxn ang="0">
                <a:pos x="15" y="8"/>
              </a:cxn>
              <a:cxn ang="0">
                <a:pos x="16" y="8"/>
              </a:cxn>
              <a:cxn ang="0">
                <a:pos x="113" y="8"/>
              </a:cxn>
              <a:cxn ang="0">
                <a:pos x="8" y="73"/>
              </a:cxn>
              <a:cxn ang="0">
                <a:pos x="8" y="72"/>
              </a:cxn>
              <a:cxn ang="0">
                <a:pos x="8" y="15"/>
              </a:cxn>
              <a:cxn ang="0">
                <a:pos x="8" y="13"/>
              </a:cxn>
              <a:cxn ang="0">
                <a:pos x="38" y="43"/>
              </a:cxn>
              <a:cxn ang="0">
                <a:pos x="8" y="73"/>
              </a:cxn>
              <a:cxn ang="0">
                <a:pos x="16" y="79"/>
              </a:cxn>
              <a:cxn ang="0">
                <a:pos x="13" y="79"/>
              </a:cxn>
              <a:cxn ang="0">
                <a:pos x="44" y="48"/>
              </a:cxn>
              <a:cxn ang="0">
                <a:pos x="55" y="59"/>
              </a:cxn>
              <a:cxn ang="0">
                <a:pos x="66" y="64"/>
              </a:cxn>
              <a:cxn ang="0">
                <a:pos x="78" y="59"/>
              </a:cxn>
              <a:cxn ang="0">
                <a:pos x="78" y="59"/>
              </a:cxn>
              <a:cxn ang="0">
                <a:pos x="89" y="48"/>
              </a:cxn>
              <a:cxn ang="0">
                <a:pos x="118" y="78"/>
              </a:cxn>
              <a:cxn ang="0">
                <a:pos x="113" y="79"/>
              </a:cxn>
              <a:cxn ang="0">
                <a:pos x="16" y="79"/>
              </a:cxn>
            </a:cxnLst>
            <a:rect l="0" t="0" r="r" b="b"/>
            <a:pathLst>
              <a:path w="130" h="87">
                <a:moveTo>
                  <a:pt x="113" y="0"/>
                </a:moveTo>
                <a:cubicBezTo>
                  <a:pt x="16" y="0"/>
                  <a:pt x="16" y="0"/>
                  <a:pt x="16" y="0"/>
                </a:cubicBezTo>
                <a:cubicBezTo>
                  <a:pt x="7" y="0"/>
                  <a:pt x="0" y="7"/>
                  <a:pt x="0" y="15"/>
                </a:cubicBezTo>
                <a:cubicBezTo>
                  <a:pt x="0" y="72"/>
                  <a:pt x="0" y="72"/>
                  <a:pt x="0" y="72"/>
                </a:cubicBezTo>
                <a:cubicBezTo>
                  <a:pt x="0" y="81"/>
                  <a:pt x="7" y="87"/>
                  <a:pt x="16" y="87"/>
                </a:cubicBezTo>
                <a:cubicBezTo>
                  <a:pt x="113" y="87"/>
                  <a:pt x="113" y="87"/>
                  <a:pt x="113" y="87"/>
                </a:cubicBezTo>
                <a:cubicBezTo>
                  <a:pt x="122" y="87"/>
                  <a:pt x="129" y="81"/>
                  <a:pt x="130" y="72"/>
                </a:cubicBezTo>
                <a:cubicBezTo>
                  <a:pt x="130" y="15"/>
                  <a:pt x="130" y="15"/>
                  <a:pt x="130" y="15"/>
                </a:cubicBezTo>
                <a:cubicBezTo>
                  <a:pt x="129" y="7"/>
                  <a:pt x="122" y="0"/>
                  <a:pt x="113" y="0"/>
                </a:cubicBezTo>
                <a:close/>
                <a:moveTo>
                  <a:pt x="122" y="15"/>
                </a:moveTo>
                <a:cubicBezTo>
                  <a:pt x="122" y="70"/>
                  <a:pt x="122" y="70"/>
                  <a:pt x="122" y="70"/>
                </a:cubicBezTo>
                <a:cubicBezTo>
                  <a:pt x="94" y="43"/>
                  <a:pt x="94" y="43"/>
                  <a:pt x="94" y="43"/>
                </a:cubicBezTo>
                <a:cubicBezTo>
                  <a:pt x="122" y="15"/>
                  <a:pt x="122" y="15"/>
                  <a:pt x="122" y="15"/>
                </a:cubicBezTo>
                <a:cubicBezTo>
                  <a:pt x="122" y="15"/>
                  <a:pt x="122" y="15"/>
                  <a:pt x="122" y="15"/>
                </a:cubicBezTo>
                <a:close/>
                <a:moveTo>
                  <a:pt x="113" y="8"/>
                </a:moveTo>
                <a:cubicBezTo>
                  <a:pt x="115" y="8"/>
                  <a:pt x="116" y="8"/>
                  <a:pt x="117" y="9"/>
                </a:cubicBezTo>
                <a:cubicBezTo>
                  <a:pt x="72" y="54"/>
                  <a:pt x="72" y="54"/>
                  <a:pt x="72" y="54"/>
                </a:cubicBezTo>
                <a:cubicBezTo>
                  <a:pt x="75" y="56"/>
                  <a:pt x="75" y="56"/>
                  <a:pt x="75" y="56"/>
                </a:cubicBezTo>
                <a:cubicBezTo>
                  <a:pt x="72" y="54"/>
                  <a:pt x="72" y="54"/>
                  <a:pt x="72" y="54"/>
                </a:cubicBezTo>
                <a:cubicBezTo>
                  <a:pt x="70" y="55"/>
                  <a:pt x="68" y="56"/>
                  <a:pt x="66" y="56"/>
                </a:cubicBezTo>
                <a:cubicBezTo>
                  <a:pt x="64" y="56"/>
                  <a:pt x="62" y="55"/>
                  <a:pt x="60" y="54"/>
                </a:cubicBezTo>
                <a:cubicBezTo>
                  <a:pt x="15" y="8"/>
                  <a:pt x="15" y="8"/>
                  <a:pt x="15" y="8"/>
                </a:cubicBezTo>
                <a:cubicBezTo>
                  <a:pt x="15" y="8"/>
                  <a:pt x="15" y="8"/>
                  <a:pt x="16" y="8"/>
                </a:cubicBezTo>
                <a:lnTo>
                  <a:pt x="113" y="8"/>
                </a:lnTo>
                <a:close/>
                <a:moveTo>
                  <a:pt x="8" y="73"/>
                </a:moveTo>
                <a:cubicBezTo>
                  <a:pt x="8" y="73"/>
                  <a:pt x="8" y="72"/>
                  <a:pt x="8" y="72"/>
                </a:cubicBezTo>
                <a:cubicBezTo>
                  <a:pt x="8" y="15"/>
                  <a:pt x="8" y="15"/>
                  <a:pt x="8" y="15"/>
                </a:cubicBezTo>
                <a:cubicBezTo>
                  <a:pt x="8" y="14"/>
                  <a:pt x="8" y="14"/>
                  <a:pt x="8" y="13"/>
                </a:cubicBezTo>
                <a:cubicBezTo>
                  <a:pt x="38" y="43"/>
                  <a:pt x="38" y="43"/>
                  <a:pt x="38" y="43"/>
                </a:cubicBezTo>
                <a:lnTo>
                  <a:pt x="8" y="73"/>
                </a:lnTo>
                <a:close/>
                <a:moveTo>
                  <a:pt x="16" y="79"/>
                </a:moveTo>
                <a:cubicBezTo>
                  <a:pt x="15" y="79"/>
                  <a:pt x="14" y="79"/>
                  <a:pt x="13" y="79"/>
                </a:cubicBezTo>
                <a:cubicBezTo>
                  <a:pt x="44" y="48"/>
                  <a:pt x="44" y="48"/>
                  <a:pt x="44" y="48"/>
                </a:cubicBezTo>
                <a:cubicBezTo>
                  <a:pt x="55" y="59"/>
                  <a:pt x="55" y="59"/>
                  <a:pt x="55" y="59"/>
                </a:cubicBezTo>
                <a:cubicBezTo>
                  <a:pt x="58" y="62"/>
                  <a:pt x="62" y="64"/>
                  <a:pt x="66" y="64"/>
                </a:cubicBezTo>
                <a:cubicBezTo>
                  <a:pt x="70" y="64"/>
                  <a:pt x="74" y="62"/>
                  <a:pt x="78" y="59"/>
                </a:cubicBezTo>
                <a:cubicBezTo>
                  <a:pt x="78" y="59"/>
                  <a:pt x="78" y="59"/>
                  <a:pt x="78" y="59"/>
                </a:cubicBezTo>
                <a:cubicBezTo>
                  <a:pt x="89" y="48"/>
                  <a:pt x="89" y="48"/>
                  <a:pt x="89" y="48"/>
                </a:cubicBezTo>
                <a:cubicBezTo>
                  <a:pt x="118" y="78"/>
                  <a:pt x="118" y="78"/>
                  <a:pt x="118" y="78"/>
                </a:cubicBezTo>
                <a:cubicBezTo>
                  <a:pt x="117" y="79"/>
                  <a:pt x="115" y="79"/>
                  <a:pt x="113" y="79"/>
                </a:cubicBezTo>
                <a:lnTo>
                  <a:pt x="16" y="79"/>
                </a:lnTo>
                <a:close/>
              </a:path>
            </a:pathLst>
          </a:custGeom>
          <a:solidFill>
            <a:srgbClr val="FFFFFF"/>
          </a:solidFill>
          <a:ln w="9525">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pitchFamily="34" charset="0"/>
              <a:ea typeface="ＭＳ Ｐゴシック" charset="-128"/>
              <a:cs typeface="ヒラギノ角ゴ Pro W3"/>
            </a:endParaRPr>
          </a:p>
        </p:txBody>
      </p:sp>
      <p:sp>
        <p:nvSpPr>
          <p:cNvPr id="231" name="Freeform 6"/>
          <p:cNvSpPr>
            <a:spLocks noEditPoints="1"/>
          </p:cNvSpPr>
          <p:nvPr/>
        </p:nvSpPr>
        <p:spPr bwMode="auto">
          <a:xfrm>
            <a:off x="3478763" y="3618750"/>
            <a:ext cx="444568" cy="408390"/>
          </a:xfrm>
          <a:custGeom>
            <a:avLst/>
            <a:gdLst>
              <a:gd name="T0" fmla="*/ 277 w 307"/>
              <a:gd name="T1" fmla="*/ 0 h 282"/>
              <a:gd name="T2" fmla="*/ 30 w 307"/>
              <a:gd name="T3" fmla="*/ 0 h 282"/>
              <a:gd name="T4" fmla="*/ 9 w 307"/>
              <a:gd name="T5" fmla="*/ 9 h 282"/>
              <a:gd name="T6" fmla="*/ 0 w 307"/>
              <a:gd name="T7" fmla="*/ 30 h 282"/>
              <a:gd name="T8" fmla="*/ 0 w 307"/>
              <a:gd name="T9" fmla="*/ 195 h 282"/>
              <a:gd name="T10" fmla="*/ 30 w 307"/>
              <a:gd name="T11" fmla="*/ 225 h 282"/>
              <a:gd name="T12" fmla="*/ 117 w 307"/>
              <a:gd name="T13" fmla="*/ 225 h 282"/>
              <a:gd name="T14" fmla="*/ 119 w 307"/>
              <a:gd name="T15" fmla="*/ 229 h 282"/>
              <a:gd name="T16" fmla="*/ 120 w 307"/>
              <a:gd name="T17" fmla="*/ 230 h 282"/>
              <a:gd name="T18" fmla="*/ 82 w 307"/>
              <a:gd name="T19" fmla="*/ 258 h 282"/>
              <a:gd name="T20" fmla="*/ 57 w 307"/>
              <a:gd name="T21" fmla="*/ 270 h 282"/>
              <a:gd name="T22" fmla="*/ 74 w 307"/>
              <a:gd name="T23" fmla="*/ 282 h 282"/>
              <a:gd name="T24" fmla="*/ 234 w 307"/>
              <a:gd name="T25" fmla="*/ 282 h 282"/>
              <a:gd name="T26" fmla="*/ 250 w 307"/>
              <a:gd name="T27" fmla="*/ 270 h 282"/>
              <a:gd name="T28" fmla="*/ 226 w 307"/>
              <a:gd name="T29" fmla="*/ 258 h 282"/>
              <a:gd name="T30" fmla="*/ 188 w 307"/>
              <a:gd name="T31" fmla="*/ 230 h 282"/>
              <a:gd name="T32" fmla="*/ 188 w 307"/>
              <a:gd name="T33" fmla="*/ 228 h 282"/>
              <a:gd name="T34" fmla="*/ 191 w 307"/>
              <a:gd name="T35" fmla="*/ 225 h 282"/>
              <a:gd name="T36" fmla="*/ 277 w 307"/>
              <a:gd name="T37" fmla="*/ 225 h 282"/>
              <a:gd name="T38" fmla="*/ 307 w 307"/>
              <a:gd name="T39" fmla="*/ 195 h 282"/>
              <a:gd name="T40" fmla="*/ 307 w 307"/>
              <a:gd name="T41" fmla="*/ 30 h 282"/>
              <a:gd name="T42" fmla="*/ 277 w 307"/>
              <a:gd name="T43" fmla="*/ 0 h 282"/>
              <a:gd name="T44" fmla="*/ 264 w 307"/>
              <a:gd name="T45" fmla="*/ 213 h 282"/>
              <a:gd name="T46" fmla="*/ 259 w 307"/>
              <a:gd name="T47" fmla="*/ 208 h 282"/>
              <a:gd name="T48" fmla="*/ 264 w 307"/>
              <a:gd name="T49" fmla="*/ 202 h 282"/>
              <a:gd name="T50" fmla="*/ 270 w 307"/>
              <a:gd name="T51" fmla="*/ 208 h 282"/>
              <a:gd name="T52" fmla="*/ 264 w 307"/>
              <a:gd name="T53" fmla="*/ 213 h 282"/>
              <a:gd name="T54" fmla="*/ 295 w 307"/>
              <a:gd name="T55" fmla="*/ 171 h 282"/>
              <a:gd name="T56" fmla="*/ 275 w 307"/>
              <a:gd name="T57" fmla="*/ 191 h 282"/>
              <a:gd name="T58" fmla="*/ 33 w 307"/>
              <a:gd name="T59" fmla="*/ 191 h 282"/>
              <a:gd name="T60" fmla="*/ 13 w 307"/>
              <a:gd name="T61" fmla="*/ 171 h 282"/>
              <a:gd name="T62" fmla="*/ 13 w 307"/>
              <a:gd name="T63" fmla="*/ 32 h 282"/>
              <a:gd name="T64" fmla="*/ 33 w 307"/>
              <a:gd name="T65" fmla="*/ 12 h 282"/>
              <a:gd name="T66" fmla="*/ 275 w 307"/>
              <a:gd name="T67" fmla="*/ 12 h 282"/>
              <a:gd name="T68" fmla="*/ 295 w 307"/>
              <a:gd name="T69" fmla="*/ 32 h 282"/>
              <a:gd name="T70" fmla="*/ 295 w 307"/>
              <a:gd name="T71" fmla="*/ 17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7" h="282">
                <a:moveTo>
                  <a:pt x="277" y="0"/>
                </a:moveTo>
                <a:cubicBezTo>
                  <a:pt x="30" y="0"/>
                  <a:pt x="30" y="0"/>
                  <a:pt x="30" y="0"/>
                </a:cubicBezTo>
                <a:cubicBezTo>
                  <a:pt x="22" y="0"/>
                  <a:pt x="15" y="3"/>
                  <a:pt x="9" y="9"/>
                </a:cubicBezTo>
                <a:cubicBezTo>
                  <a:pt x="3" y="14"/>
                  <a:pt x="0" y="22"/>
                  <a:pt x="0" y="30"/>
                </a:cubicBezTo>
                <a:cubicBezTo>
                  <a:pt x="0" y="195"/>
                  <a:pt x="0" y="195"/>
                  <a:pt x="0" y="195"/>
                </a:cubicBezTo>
                <a:cubicBezTo>
                  <a:pt x="0" y="211"/>
                  <a:pt x="14" y="225"/>
                  <a:pt x="30" y="225"/>
                </a:cubicBezTo>
                <a:cubicBezTo>
                  <a:pt x="30" y="225"/>
                  <a:pt x="114" y="225"/>
                  <a:pt x="117" y="225"/>
                </a:cubicBezTo>
                <a:cubicBezTo>
                  <a:pt x="118" y="226"/>
                  <a:pt x="119" y="227"/>
                  <a:pt x="119" y="229"/>
                </a:cubicBezTo>
                <a:cubicBezTo>
                  <a:pt x="119" y="229"/>
                  <a:pt x="120" y="229"/>
                  <a:pt x="120" y="230"/>
                </a:cubicBezTo>
                <a:cubicBezTo>
                  <a:pt x="120" y="241"/>
                  <a:pt x="98" y="255"/>
                  <a:pt x="82" y="258"/>
                </a:cubicBezTo>
                <a:cubicBezTo>
                  <a:pt x="67" y="261"/>
                  <a:pt x="57" y="264"/>
                  <a:pt x="57" y="270"/>
                </a:cubicBezTo>
                <a:cubicBezTo>
                  <a:pt x="57" y="278"/>
                  <a:pt x="65" y="282"/>
                  <a:pt x="74" y="282"/>
                </a:cubicBezTo>
                <a:cubicBezTo>
                  <a:pt x="234" y="282"/>
                  <a:pt x="234" y="282"/>
                  <a:pt x="234" y="282"/>
                </a:cubicBezTo>
                <a:cubicBezTo>
                  <a:pt x="242" y="282"/>
                  <a:pt x="250" y="278"/>
                  <a:pt x="250" y="270"/>
                </a:cubicBezTo>
                <a:cubicBezTo>
                  <a:pt x="250" y="264"/>
                  <a:pt x="241" y="261"/>
                  <a:pt x="226" y="258"/>
                </a:cubicBezTo>
                <a:cubicBezTo>
                  <a:pt x="210" y="255"/>
                  <a:pt x="188" y="241"/>
                  <a:pt x="188" y="230"/>
                </a:cubicBezTo>
                <a:cubicBezTo>
                  <a:pt x="188" y="229"/>
                  <a:pt x="188" y="229"/>
                  <a:pt x="188" y="228"/>
                </a:cubicBezTo>
                <a:cubicBezTo>
                  <a:pt x="188" y="227"/>
                  <a:pt x="189" y="226"/>
                  <a:pt x="191" y="225"/>
                </a:cubicBezTo>
                <a:cubicBezTo>
                  <a:pt x="194" y="225"/>
                  <a:pt x="277" y="225"/>
                  <a:pt x="277" y="225"/>
                </a:cubicBezTo>
                <a:cubicBezTo>
                  <a:pt x="294" y="225"/>
                  <a:pt x="307" y="211"/>
                  <a:pt x="307" y="195"/>
                </a:cubicBezTo>
                <a:cubicBezTo>
                  <a:pt x="307" y="30"/>
                  <a:pt x="307" y="30"/>
                  <a:pt x="307" y="30"/>
                </a:cubicBezTo>
                <a:cubicBezTo>
                  <a:pt x="307" y="13"/>
                  <a:pt x="294" y="0"/>
                  <a:pt x="277" y="0"/>
                </a:cubicBezTo>
                <a:close/>
                <a:moveTo>
                  <a:pt x="264" y="213"/>
                </a:moveTo>
                <a:cubicBezTo>
                  <a:pt x="261" y="213"/>
                  <a:pt x="259" y="211"/>
                  <a:pt x="259" y="208"/>
                </a:cubicBezTo>
                <a:cubicBezTo>
                  <a:pt x="259" y="204"/>
                  <a:pt x="261" y="202"/>
                  <a:pt x="264" y="202"/>
                </a:cubicBezTo>
                <a:cubicBezTo>
                  <a:pt x="267" y="202"/>
                  <a:pt x="270" y="204"/>
                  <a:pt x="270" y="208"/>
                </a:cubicBezTo>
                <a:cubicBezTo>
                  <a:pt x="270" y="211"/>
                  <a:pt x="267" y="213"/>
                  <a:pt x="264" y="213"/>
                </a:cubicBezTo>
                <a:close/>
                <a:moveTo>
                  <a:pt x="295" y="171"/>
                </a:moveTo>
                <a:cubicBezTo>
                  <a:pt x="295" y="182"/>
                  <a:pt x="286" y="191"/>
                  <a:pt x="275" y="191"/>
                </a:cubicBezTo>
                <a:cubicBezTo>
                  <a:pt x="33" y="191"/>
                  <a:pt x="33" y="191"/>
                  <a:pt x="33" y="191"/>
                </a:cubicBezTo>
                <a:cubicBezTo>
                  <a:pt x="22" y="191"/>
                  <a:pt x="13" y="182"/>
                  <a:pt x="13" y="171"/>
                </a:cubicBezTo>
                <a:cubicBezTo>
                  <a:pt x="13" y="32"/>
                  <a:pt x="13" y="32"/>
                  <a:pt x="13" y="32"/>
                </a:cubicBezTo>
                <a:cubicBezTo>
                  <a:pt x="13" y="21"/>
                  <a:pt x="22" y="12"/>
                  <a:pt x="33" y="12"/>
                </a:cubicBezTo>
                <a:cubicBezTo>
                  <a:pt x="275" y="12"/>
                  <a:pt x="275" y="12"/>
                  <a:pt x="275" y="12"/>
                </a:cubicBezTo>
                <a:cubicBezTo>
                  <a:pt x="286" y="12"/>
                  <a:pt x="295" y="21"/>
                  <a:pt x="295" y="32"/>
                </a:cubicBezTo>
                <a:lnTo>
                  <a:pt x="295" y="17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23"/>
          <p:cNvSpPr>
            <a:spLocks noEditPoints="1"/>
          </p:cNvSpPr>
          <p:nvPr/>
        </p:nvSpPr>
        <p:spPr bwMode="auto">
          <a:xfrm>
            <a:off x="6912148" y="3592828"/>
            <a:ext cx="535973" cy="440953"/>
          </a:xfrm>
          <a:custGeom>
            <a:avLst/>
            <a:gdLst>
              <a:gd name="T0" fmla="*/ 2147483647 w 1818"/>
              <a:gd name="T1" fmla="*/ 2147483647 h 1637"/>
              <a:gd name="T2" fmla="*/ 2147483647 w 1818"/>
              <a:gd name="T3" fmla="*/ 2147483647 h 1637"/>
              <a:gd name="T4" fmla="*/ 2147483647 w 1818"/>
              <a:gd name="T5" fmla="*/ 2147483647 h 1637"/>
              <a:gd name="T6" fmla="*/ 2147483647 w 1818"/>
              <a:gd name="T7" fmla="*/ 2147483647 h 1637"/>
              <a:gd name="T8" fmla="*/ 2147483647 w 1818"/>
              <a:gd name="T9" fmla="*/ 2147483647 h 1637"/>
              <a:gd name="T10" fmla="*/ 2147483647 w 1818"/>
              <a:gd name="T11" fmla="*/ 2147483647 h 1637"/>
              <a:gd name="T12" fmla="*/ 2147483647 w 1818"/>
              <a:gd name="T13" fmla="*/ 2147483647 h 1637"/>
              <a:gd name="T14" fmla="*/ 2147483647 w 1818"/>
              <a:gd name="T15" fmla="*/ 2147483647 h 1637"/>
              <a:gd name="T16" fmla="*/ 2147483647 w 1818"/>
              <a:gd name="T17" fmla="*/ 2147483647 h 1637"/>
              <a:gd name="T18" fmla="*/ 2147483647 w 1818"/>
              <a:gd name="T19" fmla="*/ 2147483647 h 1637"/>
              <a:gd name="T20" fmla="*/ 2147483647 w 1818"/>
              <a:gd name="T21" fmla="*/ 2147483647 h 1637"/>
              <a:gd name="T22" fmla="*/ 2147483647 w 1818"/>
              <a:gd name="T23" fmla="*/ 2147483647 h 1637"/>
              <a:gd name="T24" fmla="*/ 2147483647 w 1818"/>
              <a:gd name="T25" fmla="*/ 2147483647 h 1637"/>
              <a:gd name="T26" fmla="*/ 2147483647 w 1818"/>
              <a:gd name="T27" fmla="*/ 2147483647 h 1637"/>
              <a:gd name="T28" fmla="*/ 2147483647 w 1818"/>
              <a:gd name="T29" fmla="*/ 2147483647 h 1637"/>
              <a:gd name="T30" fmla="*/ 2147483647 w 1818"/>
              <a:gd name="T31" fmla="*/ 2147483647 h 1637"/>
              <a:gd name="T32" fmla="*/ 2147483647 w 1818"/>
              <a:gd name="T33" fmla="*/ 2147483647 h 1637"/>
              <a:gd name="T34" fmla="*/ 2147483647 w 1818"/>
              <a:gd name="T35" fmla="*/ 2147483647 h 1637"/>
              <a:gd name="T36" fmla="*/ 2147483647 w 1818"/>
              <a:gd name="T37" fmla="*/ 2147483647 h 1637"/>
              <a:gd name="T38" fmla="*/ 2147483647 w 1818"/>
              <a:gd name="T39" fmla="*/ 2147483647 h 1637"/>
              <a:gd name="T40" fmla="*/ 2147483647 w 1818"/>
              <a:gd name="T41" fmla="*/ 2147483647 h 1637"/>
              <a:gd name="T42" fmla="*/ 2147483647 w 1818"/>
              <a:gd name="T43" fmla="*/ 2147483647 h 1637"/>
              <a:gd name="T44" fmla="*/ 2147483647 w 1818"/>
              <a:gd name="T45" fmla="*/ 2147483647 h 1637"/>
              <a:gd name="T46" fmla="*/ 2147483647 w 1818"/>
              <a:gd name="T47" fmla="*/ 2147483647 h 1637"/>
              <a:gd name="T48" fmla="*/ 2147483647 w 1818"/>
              <a:gd name="T49" fmla="*/ 2147483647 h 1637"/>
              <a:gd name="T50" fmla="*/ 2147483647 w 1818"/>
              <a:gd name="T51" fmla="*/ 2147483647 h 1637"/>
              <a:gd name="T52" fmla="*/ 2147483647 w 1818"/>
              <a:gd name="T53" fmla="*/ 2147483647 h 1637"/>
              <a:gd name="T54" fmla="*/ 2147483647 w 1818"/>
              <a:gd name="T55" fmla="*/ 2147483647 h 1637"/>
              <a:gd name="T56" fmla="*/ 2147483647 w 1818"/>
              <a:gd name="T57" fmla="*/ 2147483647 h 1637"/>
              <a:gd name="T58" fmla="*/ 2147483647 w 1818"/>
              <a:gd name="T59" fmla="*/ 2147483647 h 1637"/>
              <a:gd name="T60" fmla="*/ 2147483647 w 1818"/>
              <a:gd name="T61" fmla="*/ 2147483647 h 1637"/>
              <a:gd name="T62" fmla="*/ 2147483647 w 1818"/>
              <a:gd name="T63" fmla="*/ 2147483647 h 1637"/>
              <a:gd name="T64" fmla="*/ 2147483647 w 1818"/>
              <a:gd name="T65" fmla="*/ 2147483647 h 1637"/>
              <a:gd name="T66" fmla="*/ 2147483647 w 1818"/>
              <a:gd name="T67" fmla="*/ 2147483647 h 1637"/>
              <a:gd name="T68" fmla="*/ 2147483647 w 1818"/>
              <a:gd name="T69" fmla="*/ 2147483647 h 1637"/>
              <a:gd name="T70" fmla="*/ 2147483647 w 1818"/>
              <a:gd name="T71" fmla="*/ 2147483647 h 1637"/>
              <a:gd name="T72" fmla="*/ 2147483647 w 1818"/>
              <a:gd name="T73" fmla="*/ 2147483647 h 1637"/>
              <a:gd name="T74" fmla="*/ 2147483647 w 1818"/>
              <a:gd name="T75" fmla="*/ 2147483647 h 1637"/>
              <a:gd name="T76" fmla="*/ 2147483647 w 1818"/>
              <a:gd name="T77" fmla="*/ 2147483647 h 1637"/>
              <a:gd name="T78" fmla="*/ 2147483647 w 1818"/>
              <a:gd name="T79" fmla="*/ 2147483647 h 1637"/>
              <a:gd name="T80" fmla="*/ 2147483647 w 1818"/>
              <a:gd name="T81" fmla="*/ 2147483647 h 1637"/>
              <a:gd name="T82" fmla="*/ 2147483647 w 1818"/>
              <a:gd name="T83" fmla="*/ 2147483647 h 1637"/>
              <a:gd name="T84" fmla="*/ 2147483647 w 1818"/>
              <a:gd name="T85" fmla="*/ 2147483647 h 1637"/>
              <a:gd name="T86" fmla="*/ 2147483647 w 1818"/>
              <a:gd name="T87" fmla="*/ 2147483647 h 1637"/>
              <a:gd name="T88" fmla="*/ 2147483647 w 1818"/>
              <a:gd name="T89" fmla="*/ 2147483647 h 1637"/>
              <a:gd name="T90" fmla="*/ 2147483647 w 1818"/>
              <a:gd name="T91" fmla="*/ 2147483647 h 1637"/>
              <a:gd name="T92" fmla="*/ 2147483647 w 1818"/>
              <a:gd name="T93" fmla="*/ 2147483647 h 1637"/>
              <a:gd name="T94" fmla="*/ 2147483647 w 1818"/>
              <a:gd name="T95" fmla="*/ 2147483647 h 1637"/>
              <a:gd name="T96" fmla="*/ 2147483647 w 1818"/>
              <a:gd name="T97" fmla="*/ 2147483647 h 1637"/>
              <a:gd name="T98" fmla="*/ 2147483647 w 1818"/>
              <a:gd name="T99" fmla="*/ 2147483647 h 1637"/>
              <a:gd name="T100" fmla="*/ 2147483647 w 1818"/>
              <a:gd name="T101" fmla="*/ 2147483647 h 1637"/>
              <a:gd name="T102" fmla="*/ 2147483647 w 1818"/>
              <a:gd name="T103" fmla="*/ 2147483647 h 1637"/>
              <a:gd name="T104" fmla="*/ 2147483647 w 1818"/>
              <a:gd name="T105" fmla="*/ 2147483647 h 1637"/>
              <a:gd name="T106" fmla="*/ 2147483647 w 1818"/>
              <a:gd name="T107" fmla="*/ 2147483647 h 163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18"/>
              <a:gd name="T163" fmla="*/ 0 h 1637"/>
              <a:gd name="T164" fmla="*/ 1818 w 1818"/>
              <a:gd name="T165" fmla="*/ 1637 h 163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18" h="1637">
                <a:moveTo>
                  <a:pt x="1015" y="74"/>
                </a:moveTo>
                <a:cubicBezTo>
                  <a:pt x="546" y="0"/>
                  <a:pt x="117" y="243"/>
                  <a:pt x="59" y="617"/>
                </a:cubicBezTo>
                <a:cubicBezTo>
                  <a:pt x="0" y="991"/>
                  <a:pt x="333" y="1354"/>
                  <a:pt x="803" y="1428"/>
                </a:cubicBezTo>
                <a:cubicBezTo>
                  <a:pt x="918" y="1446"/>
                  <a:pt x="1030" y="1445"/>
                  <a:pt x="1135" y="1428"/>
                </a:cubicBezTo>
                <a:cubicBezTo>
                  <a:pt x="1397" y="1637"/>
                  <a:pt x="1577" y="1585"/>
                  <a:pt x="1577" y="1585"/>
                </a:cubicBezTo>
                <a:cubicBezTo>
                  <a:pt x="1606" y="1558"/>
                  <a:pt x="1577" y="1553"/>
                  <a:pt x="1577" y="1553"/>
                </a:cubicBezTo>
                <a:cubicBezTo>
                  <a:pt x="1445" y="1502"/>
                  <a:pt x="1452" y="1349"/>
                  <a:pt x="1456" y="1311"/>
                </a:cubicBezTo>
                <a:cubicBezTo>
                  <a:pt x="1618" y="1213"/>
                  <a:pt x="1731" y="1063"/>
                  <a:pt x="1759" y="884"/>
                </a:cubicBezTo>
                <a:cubicBezTo>
                  <a:pt x="1818" y="510"/>
                  <a:pt x="1485" y="148"/>
                  <a:pt x="1015" y="74"/>
                </a:cubicBezTo>
                <a:close/>
                <a:moveTo>
                  <a:pt x="557" y="840"/>
                </a:moveTo>
                <a:cubicBezTo>
                  <a:pt x="557" y="865"/>
                  <a:pt x="553" y="887"/>
                  <a:pt x="544" y="906"/>
                </a:cubicBezTo>
                <a:cubicBezTo>
                  <a:pt x="535" y="925"/>
                  <a:pt x="522" y="941"/>
                  <a:pt x="506" y="954"/>
                </a:cubicBezTo>
                <a:cubicBezTo>
                  <a:pt x="490" y="967"/>
                  <a:pt x="471" y="977"/>
                  <a:pt x="449" y="984"/>
                </a:cubicBezTo>
                <a:cubicBezTo>
                  <a:pt x="427" y="991"/>
                  <a:pt x="403" y="994"/>
                  <a:pt x="376" y="994"/>
                </a:cubicBezTo>
                <a:cubicBezTo>
                  <a:pt x="338" y="994"/>
                  <a:pt x="301" y="988"/>
                  <a:pt x="265" y="975"/>
                </a:cubicBezTo>
                <a:cubicBezTo>
                  <a:pt x="228" y="962"/>
                  <a:pt x="195" y="942"/>
                  <a:pt x="166" y="915"/>
                </a:cubicBezTo>
                <a:cubicBezTo>
                  <a:pt x="230" y="838"/>
                  <a:pt x="230" y="838"/>
                  <a:pt x="230" y="838"/>
                </a:cubicBezTo>
                <a:cubicBezTo>
                  <a:pt x="253" y="857"/>
                  <a:pt x="276" y="871"/>
                  <a:pt x="300" y="882"/>
                </a:cubicBezTo>
                <a:cubicBezTo>
                  <a:pt x="324" y="893"/>
                  <a:pt x="350" y="899"/>
                  <a:pt x="378" y="899"/>
                </a:cubicBezTo>
                <a:cubicBezTo>
                  <a:pt x="401" y="899"/>
                  <a:pt x="418" y="894"/>
                  <a:pt x="431" y="886"/>
                </a:cubicBezTo>
                <a:cubicBezTo>
                  <a:pt x="443" y="878"/>
                  <a:pt x="449" y="866"/>
                  <a:pt x="449" y="852"/>
                </a:cubicBezTo>
                <a:cubicBezTo>
                  <a:pt x="449" y="850"/>
                  <a:pt x="449" y="850"/>
                  <a:pt x="449" y="850"/>
                </a:cubicBezTo>
                <a:cubicBezTo>
                  <a:pt x="449" y="843"/>
                  <a:pt x="448" y="837"/>
                  <a:pt x="446" y="832"/>
                </a:cubicBezTo>
                <a:cubicBezTo>
                  <a:pt x="443" y="826"/>
                  <a:pt x="438" y="821"/>
                  <a:pt x="431" y="816"/>
                </a:cubicBezTo>
                <a:cubicBezTo>
                  <a:pt x="423" y="812"/>
                  <a:pt x="413" y="807"/>
                  <a:pt x="400" y="802"/>
                </a:cubicBezTo>
                <a:cubicBezTo>
                  <a:pt x="387" y="797"/>
                  <a:pt x="370" y="792"/>
                  <a:pt x="349" y="787"/>
                </a:cubicBezTo>
                <a:cubicBezTo>
                  <a:pt x="324" y="781"/>
                  <a:pt x="302" y="774"/>
                  <a:pt x="281" y="766"/>
                </a:cubicBezTo>
                <a:cubicBezTo>
                  <a:pt x="261" y="759"/>
                  <a:pt x="244" y="750"/>
                  <a:pt x="229" y="739"/>
                </a:cubicBezTo>
                <a:cubicBezTo>
                  <a:pt x="215" y="728"/>
                  <a:pt x="204" y="714"/>
                  <a:pt x="196" y="697"/>
                </a:cubicBezTo>
                <a:cubicBezTo>
                  <a:pt x="189" y="681"/>
                  <a:pt x="185" y="660"/>
                  <a:pt x="185" y="636"/>
                </a:cubicBezTo>
                <a:cubicBezTo>
                  <a:pt x="185" y="634"/>
                  <a:pt x="185" y="634"/>
                  <a:pt x="185" y="634"/>
                </a:cubicBezTo>
                <a:cubicBezTo>
                  <a:pt x="185" y="611"/>
                  <a:pt x="189" y="591"/>
                  <a:pt x="197" y="573"/>
                </a:cubicBezTo>
                <a:cubicBezTo>
                  <a:pt x="206" y="555"/>
                  <a:pt x="218" y="539"/>
                  <a:pt x="233" y="526"/>
                </a:cubicBezTo>
                <a:cubicBezTo>
                  <a:pt x="248" y="512"/>
                  <a:pt x="266" y="502"/>
                  <a:pt x="287" y="495"/>
                </a:cubicBezTo>
                <a:cubicBezTo>
                  <a:pt x="309" y="488"/>
                  <a:pt x="332" y="485"/>
                  <a:pt x="357" y="485"/>
                </a:cubicBezTo>
                <a:cubicBezTo>
                  <a:pt x="394" y="485"/>
                  <a:pt x="427" y="490"/>
                  <a:pt x="458" y="501"/>
                </a:cubicBezTo>
                <a:cubicBezTo>
                  <a:pt x="488" y="512"/>
                  <a:pt x="516" y="527"/>
                  <a:pt x="541" y="547"/>
                </a:cubicBezTo>
                <a:cubicBezTo>
                  <a:pt x="485" y="629"/>
                  <a:pt x="485" y="629"/>
                  <a:pt x="485" y="629"/>
                </a:cubicBezTo>
                <a:cubicBezTo>
                  <a:pt x="463" y="614"/>
                  <a:pt x="441" y="602"/>
                  <a:pt x="420" y="593"/>
                </a:cubicBezTo>
                <a:cubicBezTo>
                  <a:pt x="398" y="584"/>
                  <a:pt x="377" y="580"/>
                  <a:pt x="356" y="580"/>
                </a:cubicBezTo>
                <a:cubicBezTo>
                  <a:pt x="335" y="580"/>
                  <a:pt x="319" y="584"/>
                  <a:pt x="308" y="593"/>
                </a:cubicBezTo>
                <a:cubicBezTo>
                  <a:pt x="298" y="601"/>
                  <a:pt x="292" y="611"/>
                  <a:pt x="292" y="623"/>
                </a:cubicBezTo>
                <a:cubicBezTo>
                  <a:pt x="292" y="625"/>
                  <a:pt x="292" y="625"/>
                  <a:pt x="292" y="625"/>
                </a:cubicBezTo>
                <a:cubicBezTo>
                  <a:pt x="292" y="633"/>
                  <a:pt x="294" y="640"/>
                  <a:pt x="297" y="646"/>
                </a:cubicBezTo>
                <a:cubicBezTo>
                  <a:pt x="300" y="652"/>
                  <a:pt x="306" y="657"/>
                  <a:pt x="314" y="662"/>
                </a:cubicBezTo>
                <a:cubicBezTo>
                  <a:pt x="322" y="666"/>
                  <a:pt x="333" y="671"/>
                  <a:pt x="347" y="675"/>
                </a:cubicBezTo>
                <a:cubicBezTo>
                  <a:pt x="361" y="679"/>
                  <a:pt x="378" y="684"/>
                  <a:pt x="399" y="690"/>
                </a:cubicBezTo>
                <a:cubicBezTo>
                  <a:pt x="425" y="697"/>
                  <a:pt x="447" y="704"/>
                  <a:pt x="467" y="712"/>
                </a:cubicBezTo>
                <a:cubicBezTo>
                  <a:pt x="486" y="721"/>
                  <a:pt x="503" y="730"/>
                  <a:pt x="516" y="742"/>
                </a:cubicBezTo>
                <a:cubicBezTo>
                  <a:pt x="530" y="754"/>
                  <a:pt x="540" y="767"/>
                  <a:pt x="547" y="783"/>
                </a:cubicBezTo>
                <a:cubicBezTo>
                  <a:pt x="554" y="798"/>
                  <a:pt x="557" y="817"/>
                  <a:pt x="557" y="839"/>
                </a:cubicBezTo>
                <a:lnTo>
                  <a:pt x="557" y="840"/>
                </a:lnTo>
                <a:close/>
                <a:moveTo>
                  <a:pt x="1147" y="987"/>
                </a:moveTo>
                <a:cubicBezTo>
                  <a:pt x="1040" y="987"/>
                  <a:pt x="1040" y="987"/>
                  <a:pt x="1040" y="987"/>
                </a:cubicBezTo>
                <a:cubicBezTo>
                  <a:pt x="1040" y="664"/>
                  <a:pt x="1040" y="664"/>
                  <a:pt x="1040" y="664"/>
                </a:cubicBezTo>
                <a:cubicBezTo>
                  <a:pt x="900" y="875"/>
                  <a:pt x="900" y="875"/>
                  <a:pt x="900" y="875"/>
                </a:cubicBezTo>
                <a:cubicBezTo>
                  <a:pt x="897" y="875"/>
                  <a:pt x="897" y="875"/>
                  <a:pt x="897" y="875"/>
                </a:cubicBezTo>
                <a:cubicBezTo>
                  <a:pt x="759" y="666"/>
                  <a:pt x="759" y="666"/>
                  <a:pt x="759" y="666"/>
                </a:cubicBezTo>
                <a:cubicBezTo>
                  <a:pt x="759" y="987"/>
                  <a:pt x="759" y="987"/>
                  <a:pt x="759" y="987"/>
                </a:cubicBezTo>
                <a:cubicBezTo>
                  <a:pt x="652" y="987"/>
                  <a:pt x="652" y="987"/>
                  <a:pt x="652" y="987"/>
                </a:cubicBezTo>
                <a:cubicBezTo>
                  <a:pt x="652" y="492"/>
                  <a:pt x="652" y="492"/>
                  <a:pt x="652" y="492"/>
                </a:cubicBezTo>
                <a:cubicBezTo>
                  <a:pt x="769" y="492"/>
                  <a:pt x="769" y="492"/>
                  <a:pt x="769" y="492"/>
                </a:cubicBezTo>
                <a:cubicBezTo>
                  <a:pt x="899" y="701"/>
                  <a:pt x="899" y="701"/>
                  <a:pt x="899" y="701"/>
                </a:cubicBezTo>
                <a:cubicBezTo>
                  <a:pt x="1030" y="492"/>
                  <a:pt x="1030" y="492"/>
                  <a:pt x="1030" y="492"/>
                </a:cubicBezTo>
                <a:cubicBezTo>
                  <a:pt x="1147" y="492"/>
                  <a:pt x="1147" y="492"/>
                  <a:pt x="1147" y="492"/>
                </a:cubicBezTo>
                <a:lnTo>
                  <a:pt x="1147" y="987"/>
                </a:lnTo>
                <a:close/>
                <a:moveTo>
                  <a:pt x="1624" y="840"/>
                </a:moveTo>
                <a:cubicBezTo>
                  <a:pt x="1624" y="865"/>
                  <a:pt x="1620" y="887"/>
                  <a:pt x="1611" y="906"/>
                </a:cubicBezTo>
                <a:cubicBezTo>
                  <a:pt x="1602" y="925"/>
                  <a:pt x="1589" y="941"/>
                  <a:pt x="1573" y="954"/>
                </a:cubicBezTo>
                <a:cubicBezTo>
                  <a:pt x="1557" y="967"/>
                  <a:pt x="1538" y="977"/>
                  <a:pt x="1516" y="984"/>
                </a:cubicBezTo>
                <a:cubicBezTo>
                  <a:pt x="1494" y="991"/>
                  <a:pt x="1470" y="994"/>
                  <a:pt x="1443" y="994"/>
                </a:cubicBezTo>
                <a:cubicBezTo>
                  <a:pt x="1405" y="994"/>
                  <a:pt x="1368" y="988"/>
                  <a:pt x="1332" y="975"/>
                </a:cubicBezTo>
                <a:cubicBezTo>
                  <a:pt x="1295" y="962"/>
                  <a:pt x="1262" y="942"/>
                  <a:pt x="1233" y="915"/>
                </a:cubicBezTo>
                <a:cubicBezTo>
                  <a:pt x="1297" y="838"/>
                  <a:pt x="1297" y="838"/>
                  <a:pt x="1297" y="838"/>
                </a:cubicBezTo>
                <a:cubicBezTo>
                  <a:pt x="1320" y="857"/>
                  <a:pt x="1343" y="871"/>
                  <a:pt x="1367" y="882"/>
                </a:cubicBezTo>
                <a:cubicBezTo>
                  <a:pt x="1391" y="893"/>
                  <a:pt x="1417" y="899"/>
                  <a:pt x="1445" y="899"/>
                </a:cubicBezTo>
                <a:cubicBezTo>
                  <a:pt x="1468" y="899"/>
                  <a:pt x="1485" y="894"/>
                  <a:pt x="1498" y="886"/>
                </a:cubicBezTo>
                <a:cubicBezTo>
                  <a:pt x="1510" y="878"/>
                  <a:pt x="1516" y="866"/>
                  <a:pt x="1516" y="852"/>
                </a:cubicBezTo>
                <a:cubicBezTo>
                  <a:pt x="1516" y="850"/>
                  <a:pt x="1516" y="850"/>
                  <a:pt x="1516" y="850"/>
                </a:cubicBezTo>
                <a:cubicBezTo>
                  <a:pt x="1516" y="843"/>
                  <a:pt x="1515" y="837"/>
                  <a:pt x="1513" y="832"/>
                </a:cubicBezTo>
                <a:cubicBezTo>
                  <a:pt x="1510" y="826"/>
                  <a:pt x="1505" y="821"/>
                  <a:pt x="1498" y="816"/>
                </a:cubicBezTo>
                <a:cubicBezTo>
                  <a:pt x="1490" y="812"/>
                  <a:pt x="1480" y="807"/>
                  <a:pt x="1467" y="802"/>
                </a:cubicBezTo>
                <a:cubicBezTo>
                  <a:pt x="1454" y="797"/>
                  <a:pt x="1437" y="792"/>
                  <a:pt x="1416" y="787"/>
                </a:cubicBezTo>
                <a:cubicBezTo>
                  <a:pt x="1391" y="781"/>
                  <a:pt x="1369" y="774"/>
                  <a:pt x="1348" y="766"/>
                </a:cubicBezTo>
                <a:cubicBezTo>
                  <a:pt x="1328" y="759"/>
                  <a:pt x="1311" y="750"/>
                  <a:pt x="1297" y="739"/>
                </a:cubicBezTo>
                <a:cubicBezTo>
                  <a:pt x="1282" y="728"/>
                  <a:pt x="1271" y="714"/>
                  <a:pt x="1264" y="697"/>
                </a:cubicBezTo>
                <a:cubicBezTo>
                  <a:pt x="1256" y="681"/>
                  <a:pt x="1252" y="660"/>
                  <a:pt x="1252" y="636"/>
                </a:cubicBezTo>
                <a:cubicBezTo>
                  <a:pt x="1252" y="634"/>
                  <a:pt x="1252" y="634"/>
                  <a:pt x="1252" y="634"/>
                </a:cubicBezTo>
                <a:cubicBezTo>
                  <a:pt x="1252" y="611"/>
                  <a:pt x="1256" y="591"/>
                  <a:pt x="1264" y="573"/>
                </a:cubicBezTo>
                <a:cubicBezTo>
                  <a:pt x="1273" y="555"/>
                  <a:pt x="1285" y="539"/>
                  <a:pt x="1300" y="526"/>
                </a:cubicBezTo>
                <a:cubicBezTo>
                  <a:pt x="1315" y="512"/>
                  <a:pt x="1333" y="502"/>
                  <a:pt x="1355" y="495"/>
                </a:cubicBezTo>
                <a:cubicBezTo>
                  <a:pt x="1376" y="488"/>
                  <a:pt x="1399" y="485"/>
                  <a:pt x="1424" y="485"/>
                </a:cubicBezTo>
                <a:cubicBezTo>
                  <a:pt x="1461" y="485"/>
                  <a:pt x="1494" y="490"/>
                  <a:pt x="1525" y="501"/>
                </a:cubicBezTo>
                <a:cubicBezTo>
                  <a:pt x="1555" y="512"/>
                  <a:pt x="1583" y="527"/>
                  <a:pt x="1608" y="547"/>
                </a:cubicBezTo>
                <a:cubicBezTo>
                  <a:pt x="1552" y="629"/>
                  <a:pt x="1552" y="629"/>
                  <a:pt x="1552" y="629"/>
                </a:cubicBezTo>
                <a:cubicBezTo>
                  <a:pt x="1530" y="614"/>
                  <a:pt x="1508" y="602"/>
                  <a:pt x="1487" y="593"/>
                </a:cubicBezTo>
                <a:cubicBezTo>
                  <a:pt x="1466" y="584"/>
                  <a:pt x="1444" y="580"/>
                  <a:pt x="1423" y="580"/>
                </a:cubicBezTo>
                <a:cubicBezTo>
                  <a:pt x="1402" y="580"/>
                  <a:pt x="1386" y="584"/>
                  <a:pt x="1375" y="593"/>
                </a:cubicBezTo>
                <a:cubicBezTo>
                  <a:pt x="1365" y="601"/>
                  <a:pt x="1359" y="611"/>
                  <a:pt x="1359" y="623"/>
                </a:cubicBezTo>
                <a:cubicBezTo>
                  <a:pt x="1359" y="625"/>
                  <a:pt x="1359" y="625"/>
                  <a:pt x="1359" y="625"/>
                </a:cubicBezTo>
                <a:cubicBezTo>
                  <a:pt x="1359" y="633"/>
                  <a:pt x="1361" y="640"/>
                  <a:pt x="1364" y="646"/>
                </a:cubicBezTo>
                <a:cubicBezTo>
                  <a:pt x="1367" y="652"/>
                  <a:pt x="1373" y="657"/>
                  <a:pt x="1381" y="662"/>
                </a:cubicBezTo>
                <a:cubicBezTo>
                  <a:pt x="1389" y="666"/>
                  <a:pt x="1400" y="671"/>
                  <a:pt x="1414" y="675"/>
                </a:cubicBezTo>
                <a:cubicBezTo>
                  <a:pt x="1428" y="679"/>
                  <a:pt x="1445" y="684"/>
                  <a:pt x="1467" y="690"/>
                </a:cubicBezTo>
                <a:cubicBezTo>
                  <a:pt x="1492" y="697"/>
                  <a:pt x="1514" y="704"/>
                  <a:pt x="1534" y="712"/>
                </a:cubicBezTo>
                <a:cubicBezTo>
                  <a:pt x="1553" y="721"/>
                  <a:pt x="1570" y="730"/>
                  <a:pt x="1583" y="742"/>
                </a:cubicBezTo>
                <a:cubicBezTo>
                  <a:pt x="1597" y="754"/>
                  <a:pt x="1607" y="767"/>
                  <a:pt x="1614" y="783"/>
                </a:cubicBezTo>
                <a:cubicBezTo>
                  <a:pt x="1621" y="798"/>
                  <a:pt x="1624" y="817"/>
                  <a:pt x="1624" y="839"/>
                </a:cubicBezTo>
                <a:lnTo>
                  <a:pt x="1624" y="8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pic>
        <p:nvPicPr>
          <p:cNvPr id="233"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backgroundMark x1="26136" y1="41892" x2="75000" y2="60811"/>
                      </a14:backgroundRemoval>
                    </a14:imgEffect>
                  </a14:imgLayer>
                </a14:imgProps>
              </a:ext>
              <a:ext uri="{28A0092B-C50C-407E-A947-70E740481C1C}">
                <a14:useLocalDpi xmlns:a14="http://schemas.microsoft.com/office/drawing/2010/main" val="0"/>
              </a:ext>
            </a:extLst>
          </a:blip>
          <a:srcRect/>
          <a:stretch>
            <a:fillRect/>
          </a:stretch>
        </p:blipFill>
        <p:spPr bwMode="auto">
          <a:xfrm>
            <a:off x="4592062" y="3748462"/>
            <a:ext cx="252491" cy="212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backgroundMark x1="26136" y1="41892" x2="75000" y2="6081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329585" y="3594533"/>
            <a:ext cx="252491" cy="212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 name="Freeform 46"/>
          <p:cNvSpPr>
            <a:spLocks/>
          </p:cNvSpPr>
          <p:nvPr/>
        </p:nvSpPr>
        <p:spPr bwMode="auto">
          <a:xfrm>
            <a:off x="7765392" y="3621134"/>
            <a:ext cx="518199" cy="328278"/>
          </a:xfrm>
          <a:custGeom>
            <a:avLst/>
            <a:gdLst/>
            <a:ahLst/>
            <a:cxnLst>
              <a:cxn ang="0">
                <a:pos x="46" y="77"/>
              </a:cxn>
              <a:cxn ang="0">
                <a:pos x="33" y="65"/>
              </a:cxn>
              <a:cxn ang="0">
                <a:pos x="33" y="65"/>
              </a:cxn>
              <a:cxn ang="0">
                <a:pos x="33" y="57"/>
              </a:cxn>
              <a:cxn ang="0">
                <a:pos x="0" y="76"/>
              </a:cxn>
              <a:cxn ang="0">
                <a:pos x="0" y="3"/>
              </a:cxn>
              <a:cxn ang="0">
                <a:pos x="33" y="22"/>
              </a:cxn>
              <a:cxn ang="0">
                <a:pos x="33" y="13"/>
              </a:cxn>
              <a:cxn ang="0">
                <a:pos x="46" y="0"/>
              </a:cxn>
              <a:cxn ang="0">
                <a:pos x="46" y="0"/>
              </a:cxn>
              <a:cxn ang="0">
                <a:pos x="108" y="0"/>
              </a:cxn>
              <a:cxn ang="0">
                <a:pos x="108" y="4"/>
              </a:cxn>
              <a:cxn ang="0">
                <a:pos x="108" y="8"/>
              </a:cxn>
              <a:cxn ang="0">
                <a:pos x="46" y="8"/>
              </a:cxn>
              <a:cxn ang="0">
                <a:pos x="41" y="13"/>
              </a:cxn>
              <a:cxn ang="0">
                <a:pos x="41" y="13"/>
              </a:cxn>
              <a:cxn ang="0">
                <a:pos x="41" y="36"/>
              </a:cxn>
              <a:cxn ang="0">
                <a:pos x="8" y="17"/>
              </a:cxn>
              <a:cxn ang="0">
                <a:pos x="8" y="62"/>
              </a:cxn>
              <a:cxn ang="0">
                <a:pos x="41" y="43"/>
              </a:cxn>
              <a:cxn ang="0">
                <a:pos x="41" y="65"/>
              </a:cxn>
              <a:cxn ang="0">
                <a:pos x="46" y="69"/>
              </a:cxn>
              <a:cxn ang="0">
                <a:pos x="46" y="69"/>
              </a:cxn>
              <a:cxn ang="0">
                <a:pos x="108" y="69"/>
              </a:cxn>
              <a:cxn ang="0">
                <a:pos x="113" y="65"/>
              </a:cxn>
              <a:cxn ang="0">
                <a:pos x="113" y="65"/>
              </a:cxn>
              <a:cxn ang="0">
                <a:pos x="113" y="13"/>
              </a:cxn>
              <a:cxn ang="0">
                <a:pos x="108" y="8"/>
              </a:cxn>
              <a:cxn ang="0">
                <a:pos x="108" y="8"/>
              </a:cxn>
              <a:cxn ang="0">
                <a:pos x="108" y="4"/>
              </a:cxn>
              <a:cxn ang="0">
                <a:pos x="108" y="0"/>
              </a:cxn>
              <a:cxn ang="0">
                <a:pos x="121" y="13"/>
              </a:cxn>
              <a:cxn ang="0">
                <a:pos x="121" y="13"/>
              </a:cxn>
              <a:cxn ang="0">
                <a:pos x="121" y="65"/>
              </a:cxn>
              <a:cxn ang="0">
                <a:pos x="108" y="77"/>
              </a:cxn>
              <a:cxn ang="0">
                <a:pos x="108" y="77"/>
              </a:cxn>
              <a:cxn ang="0">
                <a:pos x="46" y="77"/>
              </a:cxn>
            </a:cxnLst>
            <a:rect l="0" t="0" r="r" b="b"/>
            <a:pathLst>
              <a:path w="121" h="77">
                <a:moveTo>
                  <a:pt x="46" y="77"/>
                </a:moveTo>
                <a:cubicBezTo>
                  <a:pt x="39" y="77"/>
                  <a:pt x="33" y="72"/>
                  <a:pt x="33" y="65"/>
                </a:cubicBezTo>
                <a:cubicBezTo>
                  <a:pt x="33" y="65"/>
                  <a:pt x="33" y="65"/>
                  <a:pt x="33" y="65"/>
                </a:cubicBezTo>
                <a:cubicBezTo>
                  <a:pt x="33" y="57"/>
                  <a:pt x="33" y="57"/>
                  <a:pt x="33" y="57"/>
                </a:cubicBezTo>
                <a:cubicBezTo>
                  <a:pt x="0" y="76"/>
                  <a:pt x="0" y="76"/>
                  <a:pt x="0" y="76"/>
                </a:cubicBezTo>
                <a:cubicBezTo>
                  <a:pt x="0" y="3"/>
                  <a:pt x="0" y="3"/>
                  <a:pt x="0" y="3"/>
                </a:cubicBezTo>
                <a:cubicBezTo>
                  <a:pt x="33" y="22"/>
                  <a:pt x="33" y="22"/>
                  <a:pt x="33" y="22"/>
                </a:cubicBezTo>
                <a:cubicBezTo>
                  <a:pt x="33" y="13"/>
                  <a:pt x="33" y="13"/>
                  <a:pt x="33" y="13"/>
                </a:cubicBezTo>
                <a:cubicBezTo>
                  <a:pt x="33" y="6"/>
                  <a:pt x="39" y="0"/>
                  <a:pt x="46" y="0"/>
                </a:cubicBezTo>
                <a:cubicBezTo>
                  <a:pt x="46" y="0"/>
                  <a:pt x="46" y="0"/>
                  <a:pt x="46" y="0"/>
                </a:cubicBezTo>
                <a:cubicBezTo>
                  <a:pt x="108" y="0"/>
                  <a:pt x="108" y="0"/>
                  <a:pt x="108" y="0"/>
                </a:cubicBezTo>
                <a:cubicBezTo>
                  <a:pt x="108" y="4"/>
                  <a:pt x="108" y="4"/>
                  <a:pt x="108" y="4"/>
                </a:cubicBezTo>
                <a:cubicBezTo>
                  <a:pt x="108" y="8"/>
                  <a:pt x="108" y="8"/>
                  <a:pt x="108" y="8"/>
                </a:cubicBezTo>
                <a:cubicBezTo>
                  <a:pt x="46" y="8"/>
                  <a:pt x="46" y="8"/>
                  <a:pt x="46" y="8"/>
                </a:cubicBezTo>
                <a:cubicBezTo>
                  <a:pt x="43" y="8"/>
                  <a:pt x="41" y="10"/>
                  <a:pt x="41" y="13"/>
                </a:cubicBezTo>
                <a:cubicBezTo>
                  <a:pt x="41" y="13"/>
                  <a:pt x="41" y="13"/>
                  <a:pt x="41" y="13"/>
                </a:cubicBezTo>
                <a:cubicBezTo>
                  <a:pt x="41" y="36"/>
                  <a:pt x="41" y="36"/>
                  <a:pt x="41" y="36"/>
                </a:cubicBezTo>
                <a:cubicBezTo>
                  <a:pt x="8" y="17"/>
                  <a:pt x="8" y="17"/>
                  <a:pt x="8" y="17"/>
                </a:cubicBezTo>
                <a:cubicBezTo>
                  <a:pt x="8" y="62"/>
                  <a:pt x="8" y="62"/>
                  <a:pt x="8" y="62"/>
                </a:cubicBezTo>
                <a:cubicBezTo>
                  <a:pt x="41" y="43"/>
                  <a:pt x="41" y="43"/>
                  <a:pt x="41" y="43"/>
                </a:cubicBezTo>
                <a:cubicBezTo>
                  <a:pt x="41" y="65"/>
                  <a:pt x="41" y="65"/>
                  <a:pt x="41" y="65"/>
                </a:cubicBezTo>
                <a:cubicBezTo>
                  <a:pt x="41" y="67"/>
                  <a:pt x="43" y="69"/>
                  <a:pt x="46" y="69"/>
                </a:cubicBezTo>
                <a:cubicBezTo>
                  <a:pt x="46" y="69"/>
                  <a:pt x="46" y="69"/>
                  <a:pt x="46" y="69"/>
                </a:cubicBezTo>
                <a:cubicBezTo>
                  <a:pt x="108" y="69"/>
                  <a:pt x="108" y="69"/>
                  <a:pt x="108" y="69"/>
                </a:cubicBezTo>
                <a:cubicBezTo>
                  <a:pt x="111" y="69"/>
                  <a:pt x="113" y="67"/>
                  <a:pt x="113" y="65"/>
                </a:cubicBezTo>
                <a:cubicBezTo>
                  <a:pt x="113" y="65"/>
                  <a:pt x="113" y="65"/>
                  <a:pt x="113" y="65"/>
                </a:cubicBezTo>
                <a:cubicBezTo>
                  <a:pt x="113" y="13"/>
                  <a:pt x="113" y="13"/>
                  <a:pt x="113" y="13"/>
                </a:cubicBezTo>
                <a:cubicBezTo>
                  <a:pt x="113" y="10"/>
                  <a:pt x="111" y="8"/>
                  <a:pt x="108" y="8"/>
                </a:cubicBezTo>
                <a:cubicBezTo>
                  <a:pt x="108" y="8"/>
                  <a:pt x="108" y="8"/>
                  <a:pt x="108" y="8"/>
                </a:cubicBezTo>
                <a:cubicBezTo>
                  <a:pt x="108" y="4"/>
                  <a:pt x="108" y="4"/>
                  <a:pt x="108" y="4"/>
                </a:cubicBezTo>
                <a:cubicBezTo>
                  <a:pt x="108" y="0"/>
                  <a:pt x="108" y="0"/>
                  <a:pt x="108" y="0"/>
                </a:cubicBezTo>
                <a:cubicBezTo>
                  <a:pt x="115" y="0"/>
                  <a:pt x="121" y="6"/>
                  <a:pt x="121" y="13"/>
                </a:cubicBezTo>
                <a:cubicBezTo>
                  <a:pt x="121" y="13"/>
                  <a:pt x="121" y="13"/>
                  <a:pt x="121" y="13"/>
                </a:cubicBezTo>
                <a:cubicBezTo>
                  <a:pt x="121" y="65"/>
                  <a:pt x="121" y="65"/>
                  <a:pt x="121" y="65"/>
                </a:cubicBezTo>
                <a:cubicBezTo>
                  <a:pt x="121" y="72"/>
                  <a:pt x="115" y="77"/>
                  <a:pt x="108" y="77"/>
                </a:cubicBezTo>
                <a:cubicBezTo>
                  <a:pt x="108" y="77"/>
                  <a:pt x="108" y="77"/>
                  <a:pt x="108" y="77"/>
                </a:cubicBezTo>
                <a:cubicBezTo>
                  <a:pt x="46" y="77"/>
                  <a:pt x="46" y="77"/>
                  <a:pt x="46" y="77"/>
                </a:cubicBezTo>
                <a:close/>
              </a:path>
            </a:pathLst>
          </a:custGeom>
          <a:solidFill>
            <a:schemeClr val="bg1"/>
          </a:solidFill>
          <a:ln w="9525">
            <a:noFill/>
            <a:round/>
            <a:headEnd/>
            <a:tailEnd/>
          </a:ln>
        </p:spPr>
        <p:txBody>
          <a:bodyPr/>
          <a:lstStyle/>
          <a:p>
            <a:pPr fontAlgn="auto">
              <a:lnSpc>
                <a:spcPct val="90000"/>
              </a:lnSpc>
              <a:spcBef>
                <a:spcPts val="0"/>
              </a:spcBef>
              <a:spcAft>
                <a:spcPts val="0"/>
              </a:spcAft>
              <a:defRPr/>
            </a:pPr>
            <a:endParaRPr lang="en-US" sz="1400" kern="0" dirty="0">
              <a:solidFill>
                <a:srgbClr val="000000"/>
              </a:solidFill>
              <a:latin typeface="Arial" charset="0"/>
            </a:endParaRPr>
          </a:p>
        </p:txBody>
      </p:sp>
      <p:grpSp>
        <p:nvGrpSpPr>
          <p:cNvPr id="236" name="Group 235"/>
          <p:cNvGrpSpPr/>
          <p:nvPr/>
        </p:nvGrpSpPr>
        <p:grpSpPr>
          <a:xfrm>
            <a:off x="5175195" y="3558574"/>
            <a:ext cx="528362" cy="481331"/>
            <a:chOff x="3650137" y="2537735"/>
            <a:chExt cx="536673" cy="488902"/>
          </a:xfrm>
        </p:grpSpPr>
        <p:sp>
          <p:nvSpPr>
            <p:cNvPr id="237" name="Freeform 6"/>
            <p:cNvSpPr>
              <a:spLocks noEditPoints="1"/>
            </p:cNvSpPr>
            <p:nvPr/>
          </p:nvSpPr>
          <p:spPr bwMode="auto">
            <a:xfrm flipH="1">
              <a:off x="3650137" y="2537735"/>
              <a:ext cx="536673" cy="488902"/>
            </a:xfrm>
            <a:custGeom>
              <a:avLst/>
              <a:gdLst>
                <a:gd name="T0" fmla="*/ 1042 w 1056"/>
                <a:gd name="T1" fmla="*/ 484 h 962"/>
                <a:gd name="T2" fmla="*/ 942 w 1056"/>
                <a:gd name="T3" fmla="*/ 322 h 962"/>
                <a:gd name="T4" fmla="*/ 942 w 1056"/>
                <a:gd name="T5" fmla="*/ 313 h 962"/>
                <a:gd name="T6" fmla="*/ 488 w 1056"/>
                <a:gd name="T7" fmla="*/ 0 h 962"/>
                <a:gd name="T8" fmla="*/ 34 w 1056"/>
                <a:gd name="T9" fmla="*/ 313 h 962"/>
                <a:gd name="T10" fmla="*/ 65 w 1056"/>
                <a:gd name="T11" fmla="*/ 426 h 962"/>
                <a:gd name="T12" fmla="*/ 7 w 1056"/>
                <a:gd name="T13" fmla="*/ 601 h 962"/>
                <a:gd name="T14" fmla="*/ 561 w 1056"/>
                <a:gd name="T15" fmla="*/ 862 h 962"/>
                <a:gd name="T16" fmla="*/ 608 w 1056"/>
                <a:gd name="T17" fmla="*/ 855 h 962"/>
                <a:gd name="T18" fmla="*/ 915 w 1056"/>
                <a:gd name="T19" fmla="*/ 925 h 962"/>
                <a:gd name="T20" fmla="*/ 800 w 1056"/>
                <a:gd name="T21" fmla="*/ 797 h 962"/>
                <a:gd name="T22" fmla="*/ 1042 w 1056"/>
                <a:gd name="T23" fmla="*/ 484 h 962"/>
                <a:gd name="T24" fmla="*/ 488 w 1056"/>
                <a:gd name="T25" fmla="*/ 544 h 962"/>
                <a:gd name="T26" fmla="*/ 449 w 1056"/>
                <a:gd name="T27" fmla="*/ 543 h 962"/>
                <a:gd name="T28" fmla="*/ 265 w 1056"/>
                <a:gd name="T29" fmla="*/ 626 h 962"/>
                <a:gd name="T30" fmla="*/ 305 w 1056"/>
                <a:gd name="T31" fmla="*/ 513 h 962"/>
                <a:gd name="T32" fmla="*/ 116 w 1056"/>
                <a:gd name="T33" fmla="*/ 313 h 962"/>
                <a:gd name="T34" fmla="*/ 488 w 1056"/>
                <a:gd name="T35" fmla="*/ 82 h 962"/>
                <a:gd name="T36" fmla="*/ 861 w 1056"/>
                <a:gd name="T37" fmla="*/ 313 h 962"/>
                <a:gd name="T38" fmla="*/ 488 w 1056"/>
                <a:gd name="T39" fmla="*/ 544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6" h="962">
                  <a:moveTo>
                    <a:pt x="1042" y="484"/>
                  </a:moveTo>
                  <a:cubicBezTo>
                    <a:pt x="1035" y="421"/>
                    <a:pt x="998" y="366"/>
                    <a:pt x="942" y="322"/>
                  </a:cubicBezTo>
                  <a:cubicBezTo>
                    <a:pt x="942" y="319"/>
                    <a:pt x="942" y="316"/>
                    <a:pt x="942" y="313"/>
                  </a:cubicBezTo>
                  <a:cubicBezTo>
                    <a:pt x="942" y="140"/>
                    <a:pt x="739" y="0"/>
                    <a:pt x="488" y="0"/>
                  </a:cubicBezTo>
                  <a:cubicBezTo>
                    <a:pt x="237" y="0"/>
                    <a:pt x="34" y="140"/>
                    <a:pt x="34" y="313"/>
                  </a:cubicBezTo>
                  <a:cubicBezTo>
                    <a:pt x="34" y="353"/>
                    <a:pt x="45" y="391"/>
                    <a:pt x="65" y="426"/>
                  </a:cubicBezTo>
                  <a:cubicBezTo>
                    <a:pt x="22" y="480"/>
                    <a:pt x="0" y="540"/>
                    <a:pt x="7" y="601"/>
                  </a:cubicBezTo>
                  <a:cubicBezTo>
                    <a:pt x="27" y="777"/>
                    <a:pt x="275" y="894"/>
                    <a:pt x="561" y="862"/>
                  </a:cubicBezTo>
                  <a:cubicBezTo>
                    <a:pt x="577" y="860"/>
                    <a:pt x="592" y="858"/>
                    <a:pt x="608" y="855"/>
                  </a:cubicBezTo>
                  <a:cubicBezTo>
                    <a:pt x="729" y="962"/>
                    <a:pt x="915" y="925"/>
                    <a:pt x="915" y="925"/>
                  </a:cubicBezTo>
                  <a:cubicBezTo>
                    <a:pt x="862" y="896"/>
                    <a:pt x="821" y="834"/>
                    <a:pt x="800" y="797"/>
                  </a:cubicBezTo>
                  <a:cubicBezTo>
                    <a:pt x="957" y="725"/>
                    <a:pt x="1056" y="606"/>
                    <a:pt x="1042" y="484"/>
                  </a:cubicBezTo>
                  <a:close/>
                  <a:moveTo>
                    <a:pt x="488" y="544"/>
                  </a:moveTo>
                  <a:cubicBezTo>
                    <a:pt x="475" y="544"/>
                    <a:pt x="462" y="543"/>
                    <a:pt x="449" y="543"/>
                  </a:cubicBezTo>
                  <a:cubicBezTo>
                    <a:pt x="368" y="629"/>
                    <a:pt x="265" y="626"/>
                    <a:pt x="265" y="626"/>
                  </a:cubicBezTo>
                  <a:cubicBezTo>
                    <a:pt x="294" y="594"/>
                    <a:pt x="303" y="549"/>
                    <a:pt x="305" y="513"/>
                  </a:cubicBezTo>
                  <a:cubicBezTo>
                    <a:pt x="193" y="472"/>
                    <a:pt x="116" y="397"/>
                    <a:pt x="116" y="313"/>
                  </a:cubicBezTo>
                  <a:cubicBezTo>
                    <a:pt x="116" y="188"/>
                    <a:pt x="286" y="82"/>
                    <a:pt x="488" y="82"/>
                  </a:cubicBezTo>
                  <a:cubicBezTo>
                    <a:pt x="690" y="82"/>
                    <a:pt x="861" y="188"/>
                    <a:pt x="861" y="313"/>
                  </a:cubicBezTo>
                  <a:cubicBezTo>
                    <a:pt x="861" y="438"/>
                    <a:pt x="690" y="544"/>
                    <a:pt x="488" y="54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Freeform 7"/>
            <p:cNvSpPr>
              <a:spLocks/>
            </p:cNvSpPr>
            <p:nvPr/>
          </p:nvSpPr>
          <p:spPr bwMode="auto">
            <a:xfrm>
              <a:off x="3805369" y="2597126"/>
              <a:ext cx="266400" cy="199262"/>
            </a:xfrm>
            <a:custGeom>
              <a:avLst/>
              <a:gdLst>
                <a:gd name="T0" fmla="*/ 363 w 524"/>
                <a:gd name="T1" fmla="*/ 0 h 392"/>
                <a:gd name="T2" fmla="*/ 353 w 524"/>
                <a:gd name="T3" fmla="*/ 16 h 392"/>
                <a:gd name="T4" fmla="*/ 390 w 524"/>
                <a:gd name="T5" fmla="*/ 12 h 392"/>
                <a:gd name="T6" fmla="*/ 390 w 524"/>
                <a:gd name="T7" fmla="*/ 16 h 392"/>
                <a:gd name="T8" fmla="*/ 347 w 524"/>
                <a:gd name="T9" fmla="*/ 33 h 392"/>
                <a:gd name="T10" fmla="*/ 347 w 524"/>
                <a:gd name="T11" fmla="*/ 34 h 392"/>
                <a:gd name="T12" fmla="*/ 452 w 524"/>
                <a:gd name="T13" fmla="*/ 106 h 392"/>
                <a:gd name="T14" fmla="*/ 462 w 524"/>
                <a:gd name="T15" fmla="*/ 136 h 392"/>
                <a:gd name="T16" fmla="*/ 522 w 524"/>
                <a:gd name="T17" fmla="*/ 135 h 392"/>
                <a:gd name="T18" fmla="*/ 467 w 524"/>
                <a:gd name="T19" fmla="*/ 163 h 392"/>
                <a:gd name="T20" fmla="*/ 467 w 524"/>
                <a:gd name="T21" fmla="*/ 165 h 392"/>
                <a:gd name="T22" fmla="*/ 524 w 524"/>
                <a:gd name="T23" fmla="*/ 169 h 392"/>
                <a:gd name="T24" fmla="*/ 518 w 524"/>
                <a:gd name="T25" fmla="*/ 177 h 392"/>
                <a:gd name="T26" fmla="*/ 489 w 524"/>
                <a:gd name="T27" fmla="*/ 190 h 392"/>
                <a:gd name="T28" fmla="*/ 464 w 524"/>
                <a:gd name="T29" fmla="*/ 193 h 392"/>
                <a:gd name="T30" fmla="*/ 461 w 524"/>
                <a:gd name="T31" fmla="*/ 193 h 392"/>
                <a:gd name="T32" fmla="*/ 450 w 524"/>
                <a:gd name="T33" fmla="*/ 228 h 392"/>
                <a:gd name="T34" fmla="*/ 395 w 524"/>
                <a:gd name="T35" fmla="*/ 299 h 392"/>
                <a:gd name="T36" fmla="*/ 51 w 524"/>
                <a:gd name="T37" fmla="*/ 316 h 392"/>
                <a:gd name="T38" fmla="*/ 0 w 524"/>
                <a:gd name="T39" fmla="*/ 266 h 392"/>
                <a:gd name="T40" fmla="*/ 190 w 524"/>
                <a:gd name="T41" fmla="*/ 256 h 392"/>
                <a:gd name="T42" fmla="*/ 157 w 524"/>
                <a:gd name="T43" fmla="*/ 246 h 392"/>
                <a:gd name="T44" fmla="*/ 155 w 524"/>
                <a:gd name="T45" fmla="*/ 226 h 392"/>
                <a:gd name="T46" fmla="*/ 172 w 524"/>
                <a:gd name="T47" fmla="*/ 210 h 392"/>
                <a:gd name="T48" fmla="*/ 109 w 524"/>
                <a:gd name="T49" fmla="*/ 180 h 392"/>
                <a:gd name="T50" fmla="*/ 143 w 524"/>
                <a:gd name="T51" fmla="*/ 165 h 392"/>
                <a:gd name="T52" fmla="*/ 86 w 524"/>
                <a:gd name="T53" fmla="*/ 111 h 392"/>
                <a:gd name="T54" fmla="*/ 89 w 524"/>
                <a:gd name="T55" fmla="*/ 111 h 392"/>
                <a:gd name="T56" fmla="*/ 116 w 524"/>
                <a:gd name="T57" fmla="*/ 105 h 392"/>
                <a:gd name="T58" fmla="*/ 113 w 524"/>
                <a:gd name="T59" fmla="*/ 105 h 392"/>
                <a:gd name="T60" fmla="*/ 73 w 524"/>
                <a:gd name="T61" fmla="*/ 40 h 392"/>
                <a:gd name="T62" fmla="*/ 74 w 524"/>
                <a:gd name="T63" fmla="*/ 40 h 392"/>
                <a:gd name="T64" fmla="*/ 248 w 524"/>
                <a:gd name="T65" fmla="*/ 132 h 392"/>
                <a:gd name="T66" fmla="*/ 251 w 524"/>
                <a:gd name="T67" fmla="*/ 130 h 392"/>
                <a:gd name="T68" fmla="*/ 332 w 524"/>
                <a:gd name="T69" fmla="*/ 4 h 392"/>
                <a:gd name="T70" fmla="*/ 328 w 524"/>
                <a:gd name="T71" fmla="*/ 16 h 392"/>
                <a:gd name="T72" fmla="*/ 363 w 524"/>
                <a:gd name="T73"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4" h="392">
                  <a:moveTo>
                    <a:pt x="363" y="0"/>
                  </a:moveTo>
                  <a:cubicBezTo>
                    <a:pt x="370" y="4"/>
                    <a:pt x="357" y="12"/>
                    <a:pt x="353" y="16"/>
                  </a:cubicBezTo>
                  <a:cubicBezTo>
                    <a:pt x="364" y="12"/>
                    <a:pt x="378" y="6"/>
                    <a:pt x="390" y="12"/>
                  </a:cubicBezTo>
                  <a:cubicBezTo>
                    <a:pt x="390" y="13"/>
                    <a:pt x="390" y="15"/>
                    <a:pt x="390" y="16"/>
                  </a:cubicBezTo>
                  <a:cubicBezTo>
                    <a:pt x="379" y="24"/>
                    <a:pt x="364" y="30"/>
                    <a:pt x="347" y="33"/>
                  </a:cubicBezTo>
                  <a:cubicBezTo>
                    <a:pt x="347" y="33"/>
                    <a:pt x="347" y="34"/>
                    <a:pt x="347" y="34"/>
                  </a:cubicBezTo>
                  <a:cubicBezTo>
                    <a:pt x="403" y="35"/>
                    <a:pt x="434" y="68"/>
                    <a:pt x="452" y="106"/>
                  </a:cubicBezTo>
                  <a:cubicBezTo>
                    <a:pt x="455" y="116"/>
                    <a:pt x="459" y="126"/>
                    <a:pt x="462" y="136"/>
                  </a:cubicBezTo>
                  <a:cubicBezTo>
                    <a:pt x="480" y="141"/>
                    <a:pt x="506" y="139"/>
                    <a:pt x="522" y="135"/>
                  </a:cubicBezTo>
                  <a:cubicBezTo>
                    <a:pt x="509" y="157"/>
                    <a:pt x="492" y="153"/>
                    <a:pt x="467" y="163"/>
                  </a:cubicBezTo>
                  <a:cubicBezTo>
                    <a:pt x="467" y="164"/>
                    <a:pt x="467" y="164"/>
                    <a:pt x="467" y="165"/>
                  </a:cubicBezTo>
                  <a:cubicBezTo>
                    <a:pt x="484" y="167"/>
                    <a:pt x="503" y="173"/>
                    <a:pt x="524" y="169"/>
                  </a:cubicBezTo>
                  <a:cubicBezTo>
                    <a:pt x="522" y="172"/>
                    <a:pt x="520" y="174"/>
                    <a:pt x="518" y="177"/>
                  </a:cubicBezTo>
                  <a:cubicBezTo>
                    <a:pt x="508" y="181"/>
                    <a:pt x="499" y="186"/>
                    <a:pt x="489" y="190"/>
                  </a:cubicBezTo>
                  <a:cubicBezTo>
                    <a:pt x="481" y="191"/>
                    <a:pt x="472" y="192"/>
                    <a:pt x="464" y="193"/>
                  </a:cubicBezTo>
                  <a:cubicBezTo>
                    <a:pt x="463" y="193"/>
                    <a:pt x="462" y="193"/>
                    <a:pt x="461" y="193"/>
                  </a:cubicBezTo>
                  <a:cubicBezTo>
                    <a:pt x="457" y="205"/>
                    <a:pt x="454" y="216"/>
                    <a:pt x="450" y="228"/>
                  </a:cubicBezTo>
                  <a:cubicBezTo>
                    <a:pt x="437" y="254"/>
                    <a:pt x="417" y="282"/>
                    <a:pt x="395" y="299"/>
                  </a:cubicBezTo>
                  <a:cubicBezTo>
                    <a:pt x="304" y="372"/>
                    <a:pt x="155" y="392"/>
                    <a:pt x="51" y="316"/>
                  </a:cubicBezTo>
                  <a:cubicBezTo>
                    <a:pt x="33" y="303"/>
                    <a:pt x="9" y="287"/>
                    <a:pt x="0" y="266"/>
                  </a:cubicBezTo>
                  <a:cubicBezTo>
                    <a:pt x="52" y="304"/>
                    <a:pt x="148" y="312"/>
                    <a:pt x="190" y="256"/>
                  </a:cubicBezTo>
                  <a:cubicBezTo>
                    <a:pt x="174" y="256"/>
                    <a:pt x="166" y="252"/>
                    <a:pt x="157" y="246"/>
                  </a:cubicBezTo>
                  <a:cubicBezTo>
                    <a:pt x="155" y="240"/>
                    <a:pt x="152" y="233"/>
                    <a:pt x="155" y="226"/>
                  </a:cubicBezTo>
                  <a:cubicBezTo>
                    <a:pt x="159" y="218"/>
                    <a:pt x="166" y="216"/>
                    <a:pt x="172" y="210"/>
                  </a:cubicBezTo>
                  <a:cubicBezTo>
                    <a:pt x="135" y="211"/>
                    <a:pt x="125" y="198"/>
                    <a:pt x="109" y="180"/>
                  </a:cubicBezTo>
                  <a:cubicBezTo>
                    <a:pt x="116" y="170"/>
                    <a:pt x="126" y="165"/>
                    <a:pt x="143" y="165"/>
                  </a:cubicBezTo>
                  <a:cubicBezTo>
                    <a:pt x="119" y="146"/>
                    <a:pt x="91" y="149"/>
                    <a:pt x="86" y="111"/>
                  </a:cubicBezTo>
                  <a:cubicBezTo>
                    <a:pt x="87" y="111"/>
                    <a:pt x="88" y="111"/>
                    <a:pt x="89" y="111"/>
                  </a:cubicBezTo>
                  <a:cubicBezTo>
                    <a:pt x="98" y="109"/>
                    <a:pt x="107" y="107"/>
                    <a:pt x="116" y="105"/>
                  </a:cubicBezTo>
                  <a:cubicBezTo>
                    <a:pt x="115" y="105"/>
                    <a:pt x="114" y="105"/>
                    <a:pt x="113" y="105"/>
                  </a:cubicBezTo>
                  <a:cubicBezTo>
                    <a:pt x="95" y="86"/>
                    <a:pt x="74" y="78"/>
                    <a:pt x="73" y="40"/>
                  </a:cubicBezTo>
                  <a:cubicBezTo>
                    <a:pt x="73" y="40"/>
                    <a:pt x="74" y="40"/>
                    <a:pt x="74" y="40"/>
                  </a:cubicBezTo>
                  <a:cubicBezTo>
                    <a:pt x="132" y="62"/>
                    <a:pt x="214" y="86"/>
                    <a:pt x="248" y="132"/>
                  </a:cubicBezTo>
                  <a:cubicBezTo>
                    <a:pt x="249" y="131"/>
                    <a:pt x="250" y="131"/>
                    <a:pt x="251" y="130"/>
                  </a:cubicBezTo>
                  <a:cubicBezTo>
                    <a:pt x="264" y="82"/>
                    <a:pt x="294" y="29"/>
                    <a:pt x="332" y="4"/>
                  </a:cubicBezTo>
                  <a:cubicBezTo>
                    <a:pt x="331" y="8"/>
                    <a:pt x="329" y="12"/>
                    <a:pt x="328" y="16"/>
                  </a:cubicBezTo>
                  <a:cubicBezTo>
                    <a:pt x="339" y="11"/>
                    <a:pt x="351" y="6"/>
                    <a:pt x="36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0" name="TextBox 115"/>
          <p:cNvSpPr txBox="1">
            <a:spLocks noChangeArrowheads="1"/>
          </p:cNvSpPr>
          <p:nvPr/>
        </p:nvSpPr>
        <p:spPr bwMode="auto">
          <a:xfrm>
            <a:off x="544000" y="4197702"/>
            <a:ext cx="10366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baseline="-25000">
                <a:solidFill>
                  <a:schemeClr val="tx1"/>
                </a:solidFill>
                <a:latin typeface="Arial" charset="0"/>
                <a:ea typeface="ヒラギノ角ゴ Pro W3" charset="0"/>
                <a:cs typeface="ヒラギノ角ゴ Pro W3" charset="0"/>
              </a:defRPr>
            </a:lvl1pPr>
            <a:lvl2pPr marL="742950" indent="-285750">
              <a:defRPr sz="2400" baseline="-25000">
                <a:solidFill>
                  <a:schemeClr val="tx1"/>
                </a:solidFill>
                <a:latin typeface="Arial" charset="0"/>
                <a:ea typeface="ヒラギノ角ゴ Pro W3" charset="0"/>
                <a:cs typeface="ヒラギノ角ゴ Pro W3" charset="0"/>
              </a:defRPr>
            </a:lvl2pPr>
            <a:lvl3pPr marL="1143000" indent="-228600">
              <a:defRPr sz="2400" baseline="-25000">
                <a:solidFill>
                  <a:schemeClr val="tx1"/>
                </a:solidFill>
                <a:latin typeface="Arial" charset="0"/>
                <a:ea typeface="ヒラギノ角ゴ Pro W3" charset="0"/>
                <a:cs typeface="ヒラギノ角ゴ Pro W3" charset="0"/>
              </a:defRPr>
            </a:lvl3pPr>
            <a:lvl4pPr marL="1600200" indent="-228600">
              <a:defRPr sz="2400" baseline="-25000">
                <a:solidFill>
                  <a:schemeClr val="tx1"/>
                </a:solidFill>
                <a:latin typeface="Arial" charset="0"/>
                <a:ea typeface="ヒラギノ角ゴ Pro W3" charset="0"/>
                <a:cs typeface="ヒラギノ角ゴ Pro W3" charset="0"/>
              </a:defRPr>
            </a:lvl4pPr>
            <a:lvl5pPr marL="2057400" indent="-228600">
              <a:defRPr sz="2400" baseline="-250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25000" noProof="0" dirty="0" smtClean="0">
                <a:ln>
                  <a:noFill/>
                </a:ln>
                <a:solidFill>
                  <a:schemeClr val="tx2"/>
                </a:solidFill>
                <a:effectLst/>
                <a:uLnTx/>
                <a:uFillTx/>
                <a:latin typeface="Arial" charset="0"/>
                <a:ea typeface="ヒラギノ角ゴ Pro W3" charset="0"/>
                <a:cs typeface="ヒラギノ角ゴ Pro W3" charset="0"/>
              </a:rPr>
              <a:t>Voice</a:t>
            </a:r>
            <a:endParaRPr kumimoji="0" lang="en-US" sz="1600" b="0" i="0" u="none" strike="noStrike" kern="0" cap="none" spc="0" normalizeH="0" baseline="-25000" noProof="0" dirty="0">
              <a:ln>
                <a:noFill/>
              </a:ln>
              <a:solidFill>
                <a:schemeClr val="tx2"/>
              </a:solidFill>
              <a:effectLst/>
              <a:uLnTx/>
              <a:uFillTx/>
              <a:latin typeface="Arial" charset="0"/>
              <a:ea typeface="ヒラギノ角ゴ Pro W3" charset="0"/>
              <a:cs typeface="ヒラギノ角ゴ Pro W3" charset="0"/>
            </a:endParaRPr>
          </a:p>
        </p:txBody>
      </p:sp>
      <p:sp>
        <p:nvSpPr>
          <p:cNvPr id="241" name="TextBox 116"/>
          <p:cNvSpPr txBox="1">
            <a:spLocks noChangeArrowheads="1"/>
          </p:cNvSpPr>
          <p:nvPr/>
        </p:nvSpPr>
        <p:spPr bwMode="auto">
          <a:xfrm>
            <a:off x="1624691" y="4197703"/>
            <a:ext cx="5921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baseline="-25000">
                <a:solidFill>
                  <a:schemeClr val="tx1"/>
                </a:solidFill>
                <a:latin typeface="Arial" charset="0"/>
                <a:ea typeface="ヒラギノ角ゴ Pro W3" charset="0"/>
                <a:cs typeface="ヒラギノ角ゴ Pro W3" charset="0"/>
              </a:defRPr>
            </a:lvl1pPr>
            <a:lvl2pPr marL="742950" indent="-285750">
              <a:defRPr sz="2400" baseline="-25000">
                <a:solidFill>
                  <a:schemeClr val="tx1"/>
                </a:solidFill>
                <a:latin typeface="Arial" charset="0"/>
                <a:ea typeface="ヒラギノ角ゴ Pro W3" charset="0"/>
                <a:cs typeface="ヒラギノ角ゴ Pro W3" charset="0"/>
              </a:defRPr>
            </a:lvl2pPr>
            <a:lvl3pPr marL="1143000" indent="-228600">
              <a:defRPr sz="2400" baseline="-25000">
                <a:solidFill>
                  <a:schemeClr val="tx1"/>
                </a:solidFill>
                <a:latin typeface="Arial" charset="0"/>
                <a:ea typeface="ヒラギノ角ゴ Pro W3" charset="0"/>
                <a:cs typeface="ヒラギノ角ゴ Pro W3" charset="0"/>
              </a:defRPr>
            </a:lvl3pPr>
            <a:lvl4pPr marL="1600200" indent="-228600">
              <a:defRPr sz="2400" baseline="-25000">
                <a:solidFill>
                  <a:schemeClr val="tx1"/>
                </a:solidFill>
                <a:latin typeface="Arial" charset="0"/>
                <a:ea typeface="ヒラギノ角ゴ Pro W3" charset="0"/>
                <a:cs typeface="ヒラギノ角ゴ Pro W3" charset="0"/>
              </a:defRPr>
            </a:lvl4pPr>
            <a:lvl5pPr marL="2057400" indent="-228600">
              <a:defRPr sz="2400" baseline="-250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kern="0" dirty="0" smtClean="0">
                <a:solidFill>
                  <a:schemeClr val="tx2"/>
                </a:solidFill>
              </a:rPr>
              <a:t>Email</a:t>
            </a:r>
            <a:endParaRPr kumimoji="0" lang="en-US" sz="1800" b="0" i="0" u="none" strike="noStrike" kern="0" cap="none" spc="0" normalizeH="0" baseline="-25000" noProof="0" dirty="0">
              <a:ln>
                <a:noFill/>
              </a:ln>
              <a:solidFill>
                <a:schemeClr val="tx2"/>
              </a:solidFill>
              <a:effectLst/>
              <a:uLnTx/>
              <a:uFillTx/>
              <a:latin typeface="Arial" charset="0"/>
              <a:ea typeface="ヒラギノ角ゴ Pro W3" charset="0"/>
              <a:cs typeface="ヒラギノ角ゴ Pro W3" charset="0"/>
            </a:endParaRPr>
          </a:p>
        </p:txBody>
      </p:sp>
      <p:sp>
        <p:nvSpPr>
          <p:cNvPr id="242" name="TextBox 117"/>
          <p:cNvSpPr txBox="1">
            <a:spLocks noChangeArrowheads="1"/>
          </p:cNvSpPr>
          <p:nvPr/>
        </p:nvSpPr>
        <p:spPr bwMode="auto">
          <a:xfrm>
            <a:off x="2187884" y="4059203"/>
            <a:ext cx="11906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baseline="-25000">
                <a:solidFill>
                  <a:schemeClr val="tx1"/>
                </a:solidFill>
                <a:latin typeface="Arial" charset="0"/>
                <a:ea typeface="ヒラギノ角ゴ Pro W3" charset="0"/>
                <a:cs typeface="ヒラギノ角ゴ Pro W3" charset="0"/>
              </a:defRPr>
            </a:lvl1pPr>
            <a:lvl2pPr marL="742950" indent="-285750">
              <a:defRPr sz="2400" baseline="-25000">
                <a:solidFill>
                  <a:schemeClr val="tx1"/>
                </a:solidFill>
                <a:latin typeface="Arial" charset="0"/>
                <a:ea typeface="ヒラギノ角ゴ Pro W3" charset="0"/>
                <a:cs typeface="ヒラギノ角ゴ Pro W3" charset="0"/>
              </a:defRPr>
            </a:lvl2pPr>
            <a:lvl3pPr marL="1143000" indent="-228600">
              <a:defRPr sz="2400" baseline="-25000">
                <a:solidFill>
                  <a:schemeClr val="tx1"/>
                </a:solidFill>
                <a:latin typeface="Arial" charset="0"/>
                <a:ea typeface="ヒラギノ角ゴ Pro W3" charset="0"/>
                <a:cs typeface="ヒラギノ角ゴ Pro W3" charset="0"/>
              </a:defRPr>
            </a:lvl3pPr>
            <a:lvl4pPr marL="1600200" indent="-228600">
              <a:defRPr sz="2400" baseline="-25000">
                <a:solidFill>
                  <a:schemeClr val="tx1"/>
                </a:solidFill>
                <a:latin typeface="Arial" charset="0"/>
                <a:ea typeface="ヒラギノ角ゴ Pro W3" charset="0"/>
                <a:cs typeface="ヒラギノ角ゴ Pro W3" charset="0"/>
              </a:defRPr>
            </a:lvl4pPr>
            <a:lvl5pPr marL="2057400" indent="-228600">
              <a:defRPr sz="2400" baseline="-250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25000" noProof="0" dirty="0" smtClean="0">
                <a:ln>
                  <a:noFill/>
                </a:ln>
                <a:solidFill>
                  <a:schemeClr val="tx2"/>
                </a:solidFill>
                <a:effectLst/>
                <a:uLnTx/>
                <a:uFillTx/>
                <a:latin typeface="Arial" charset="0"/>
                <a:ea typeface="ヒラギノ角ゴ Pro W3" charset="0"/>
                <a:cs typeface="ヒラギノ角ゴ Pro W3" charset="0"/>
              </a:rPr>
              <a:t>Face-to-Face</a:t>
            </a:r>
            <a:r>
              <a:rPr kumimoji="0" lang="en-US" sz="1800" b="0" i="0" u="none" strike="noStrike" kern="0" cap="none" spc="0" normalizeH="0" baseline="0" noProof="0" dirty="0" smtClean="0">
                <a:ln>
                  <a:noFill/>
                </a:ln>
                <a:solidFill>
                  <a:schemeClr val="tx2"/>
                </a:solidFill>
                <a:effectLst/>
                <a:uLnTx/>
                <a:uFillTx/>
                <a:latin typeface="Arial" charset="0"/>
                <a:ea typeface="ヒラギノ角ゴ Pro W3" charset="0"/>
                <a:cs typeface="ヒラギノ角ゴ Pro W3" charset="0"/>
              </a:rPr>
              <a:t> </a:t>
            </a:r>
            <a:r>
              <a:rPr lang="en-US" sz="1800" kern="0" dirty="0">
                <a:solidFill>
                  <a:schemeClr val="tx2"/>
                </a:solidFill>
              </a:rPr>
              <a:t>in store</a:t>
            </a:r>
          </a:p>
        </p:txBody>
      </p:sp>
      <p:sp>
        <p:nvSpPr>
          <p:cNvPr id="243" name="TextBox 118"/>
          <p:cNvSpPr txBox="1">
            <a:spLocks noChangeArrowheads="1"/>
          </p:cNvSpPr>
          <p:nvPr/>
        </p:nvSpPr>
        <p:spPr bwMode="auto">
          <a:xfrm>
            <a:off x="3394050" y="4197703"/>
            <a:ext cx="5969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baseline="-25000">
                <a:solidFill>
                  <a:schemeClr val="tx1"/>
                </a:solidFill>
                <a:latin typeface="Arial" charset="0"/>
                <a:ea typeface="ヒラギノ角ゴ Pro W3" charset="0"/>
                <a:cs typeface="ヒラギノ角ゴ Pro W3" charset="0"/>
              </a:defRPr>
            </a:lvl1pPr>
            <a:lvl2pPr marL="742950" indent="-285750">
              <a:defRPr sz="2400" baseline="-25000">
                <a:solidFill>
                  <a:schemeClr val="tx1"/>
                </a:solidFill>
                <a:latin typeface="Arial" charset="0"/>
                <a:ea typeface="ヒラギノ角ゴ Pro W3" charset="0"/>
                <a:cs typeface="ヒラギノ角ゴ Pro W3" charset="0"/>
              </a:defRPr>
            </a:lvl2pPr>
            <a:lvl3pPr marL="1143000" indent="-228600">
              <a:defRPr sz="2400" baseline="-25000">
                <a:solidFill>
                  <a:schemeClr val="tx1"/>
                </a:solidFill>
                <a:latin typeface="Arial" charset="0"/>
                <a:ea typeface="ヒラギノ角ゴ Pro W3" charset="0"/>
                <a:cs typeface="ヒラギノ角ゴ Pro W3" charset="0"/>
              </a:defRPr>
            </a:lvl3pPr>
            <a:lvl4pPr marL="1600200" indent="-228600">
              <a:defRPr sz="2400" baseline="-25000">
                <a:solidFill>
                  <a:schemeClr val="tx1"/>
                </a:solidFill>
                <a:latin typeface="Arial" charset="0"/>
                <a:ea typeface="ヒラギノ角ゴ Pro W3" charset="0"/>
                <a:cs typeface="ヒラギノ角ゴ Pro W3" charset="0"/>
              </a:defRPr>
            </a:lvl4pPr>
            <a:lvl5pPr marL="2057400" indent="-228600">
              <a:defRPr sz="2400" baseline="-250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kern="0" noProof="0" dirty="0" smtClean="0">
                <a:solidFill>
                  <a:schemeClr val="tx2"/>
                </a:solidFill>
              </a:rPr>
              <a:t>Web</a:t>
            </a:r>
            <a:endParaRPr kumimoji="0" lang="en-US" sz="1800" b="0" i="0" u="none" strike="noStrike" kern="0" cap="none" spc="0" normalizeH="0" baseline="-25000" noProof="0" dirty="0">
              <a:ln>
                <a:noFill/>
              </a:ln>
              <a:solidFill>
                <a:schemeClr val="tx2"/>
              </a:solidFill>
              <a:effectLst/>
              <a:uLnTx/>
              <a:uFillTx/>
              <a:latin typeface="Arial" charset="0"/>
              <a:ea typeface="ヒラギノ角ゴ Pro W3" charset="0"/>
              <a:cs typeface="ヒラギノ角ゴ Pro W3" charset="0"/>
            </a:endParaRPr>
          </a:p>
        </p:txBody>
      </p:sp>
      <p:sp>
        <p:nvSpPr>
          <p:cNvPr id="244" name="TextBox 119"/>
          <p:cNvSpPr txBox="1">
            <a:spLocks noChangeArrowheads="1"/>
          </p:cNvSpPr>
          <p:nvPr/>
        </p:nvSpPr>
        <p:spPr bwMode="auto">
          <a:xfrm>
            <a:off x="4246130" y="4197703"/>
            <a:ext cx="6223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baseline="-25000">
                <a:solidFill>
                  <a:schemeClr val="tx1"/>
                </a:solidFill>
                <a:latin typeface="Arial" charset="0"/>
                <a:ea typeface="ヒラギノ角ゴ Pro W3" charset="0"/>
                <a:cs typeface="ヒラギノ角ゴ Pro W3" charset="0"/>
              </a:defRPr>
            </a:lvl1pPr>
            <a:lvl2pPr marL="742950" indent="-285750">
              <a:defRPr sz="2400" baseline="-25000">
                <a:solidFill>
                  <a:schemeClr val="tx1"/>
                </a:solidFill>
                <a:latin typeface="Arial" charset="0"/>
                <a:ea typeface="ヒラギノ角ゴ Pro W3" charset="0"/>
                <a:cs typeface="ヒラギノ角ゴ Pro W3" charset="0"/>
              </a:defRPr>
            </a:lvl2pPr>
            <a:lvl3pPr marL="1143000" indent="-228600">
              <a:defRPr sz="2400" baseline="-25000">
                <a:solidFill>
                  <a:schemeClr val="tx1"/>
                </a:solidFill>
                <a:latin typeface="Arial" charset="0"/>
                <a:ea typeface="ヒラギノ角ゴ Pro W3" charset="0"/>
                <a:cs typeface="ヒラギノ角ゴ Pro W3" charset="0"/>
              </a:defRPr>
            </a:lvl3pPr>
            <a:lvl4pPr marL="1600200" indent="-228600">
              <a:defRPr sz="2400" baseline="-25000">
                <a:solidFill>
                  <a:schemeClr val="tx1"/>
                </a:solidFill>
                <a:latin typeface="Arial" charset="0"/>
                <a:ea typeface="ヒラギノ角ゴ Pro W3" charset="0"/>
                <a:cs typeface="ヒラギノ角ゴ Pro W3" charset="0"/>
              </a:defRPr>
            </a:lvl4pPr>
            <a:lvl5pPr marL="2057400" indent="-228600">
              <a:defRPr sz="2400" baseline="-250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25000" noProof="0" dirty="0" smtClean="0">
                <a:ln>
                  <a:noFill/>
                </a:ln>
                <a:solidFill>
                  <a:schemeClr val="tx2"/>
                </a:solidFill>
                <a:effectLst/>
                <a:uLnTx/>
                <a:uFillTx/>
                <a:latin typeface="Arial" charset="0"/>
                <a:ea typeface="ヒラギノ角ゴ Pro W3" charset="0"/>
                <a:cs typeface="ヒラギノ角ゴ Pro W3" charset="0"/>
              </a:rPr>
              <a:t>Chat</a:t>
            </a:r>
            <a:endParaRPr kumimoji="0" lang="en-US" sz="1800" b="0" i="0" u="none" strike="noStrike" kern="0" cap="none" spc="0" normalizeH="0" baseline="-25000" noProof="0" dirty="0">
              <a:ln>
                <a:noFill/>
              </a:ln>
              <a:solidFill>
                <a:schemeClr val="tx2"/>
              </a:solidFill>
              <a:effectLst/>
              <a:uLnTx/>
              <a:uFillTx/>
              <a:latin typeface="Arial" charset="0"/>
              <a:ea typeface="ヒラギノ角ゴ Pro W3" charset="0"/>
              <a:cs typeface="ヒラギノ角ゴ Pro W3" charset="0"/>
            </a:endParaRPr>
          </a:p>
        </p:txBody>
      </p:sp>
      <p:sp>
        <p:nvSpPr>
          <p:cNvPr id="246" name="TextBox 121"/>
          <p:cNvSpPr txBox="1">
            <a:spLocks noChangeArrowheads="1"/>
          </p:cNvSpPr>
          <p:nvPr/>
        </p:nvSpPr>
        <p:spPr bwMode="auto">
          <a:xfrm>
            <a:off x="5918336" y="4105370"/>
            <a:ext cx="7310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baseline="-25000">
                <a:solidFill>
                  <a:schemeClr val="tx1"/>
                </a:solidFill>
                <a:latin typeface="Arial" charset="0"/>
                <a:ea typeface="ヒラギノ角ゴ Pro W3" charset="0"/>
                <a:cs typeface="ヒラギノ角ゴ Pro W3" charset="0"/>
              </a:defRPr>
            </a:lvl1pPr>
            <a:lvl2pPr marL="742950" indent="-285750">
              <a:defRPr sz="2400" baseline="-25000">
                <a:solidFill>
                  <a:schemeClr val="tx1"/>
                </a:solidFill>
                <a:latin typeface="Arial" charset="0"/>
                <a:ea typeface="ヒラギノ角ゴ Pro W3" charset="0"/>
                <a:cs typeface="ヒラギノ角ゴ Pro W3" charset="0"/>
              </a:defRPr>
            </a:lvl2pPr>
            <a:lvl3pPr marL="1143000" indent="-228600">
              <a:defRPr sz="2400" baseline="-25000">
                <a:solidFill>
                  <a:schemeClr val="tx1"/>
                </a:solidFill>
                <a:latin typeface="Arial" charset="0"/>
                <a:ea typeface="ヒラギノ角ゴ Pro W3" charset="0"/>
                <a:cs typeface="ヒラギノ角ゴ Pro W3" charset="0"/>
              </a:defRPr>
            </a:lvl3pPr>
            <a:lvl4pPr marL="1600200" indent="-228600">
              <a:defRPr sz="2400" baseline="-25000">
                <a:solidFill>
                  <a:schemeClr val="tx1"/>
                </a:solidFill>
                <a:latin typeface="Arial" charset="0"/>
                <a:ea typeface="ヒラギノ角ゴ Pro W3" charset="0"/>
                <a:cs typeface="ヒラギノ角ゴ Pro W3" charset="0"/>
              </a:defRPr>
            </a:lvl4pPr>
            <a:lvl5pPr marL="2057400" indent="-228600">
              <a:defRPr sz="2400" baseline="-250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25000" noProof="0" dirty="0" smtClean="0">
                <a:ln>
                  <a:noFill/>
                </a:ln>
                <a:solidFill>
                  <a:schemeClr val="tx2"/>
                </a:solidFill>
                <a:effectLst/>
                <a:uLnTx/>
                <a:uFillTx/>
                <a:latin typeface="Arial" charset="0"/>
                <a:ea typeface="ヒラギノ角ゴ Pro W3" charset="0"/>
                <a:cs typeface="ヒラギノ角ゴ Pro W3" charset="0"/>
              </a:rPr>
              <a:t>Mobile App</a:t>
            </a:r>
            <a:endParaRPr kumimoji="0" lang="en-US" sz="1800" b="0" i="0" u="none" strike="noStrike" kern="0" cap="none" spc="0" normalizeH="0" baseline="-25000" noProof="0" dirty="0">
              <a:ln>
                <a:noFill/>
              </a:ln>
              <a:solidFill>
                <a:schemeClr val="tx2"/>
              </a:solidFill>
              <a:effectLst/>
              <a:uLnTx/>
              <a:uFillTx/>
              <a:latin typeface="Arial" charset="0"/>
              <a:ea typeface="ヒラギノ角ゴ Pro W3" charset="0"/>
              <a:cs typeface="ヒラギノ角ゴ Pro W3" charset="0"/>
            </a:endParaRPr>
          </a:p>
        </p:txBody>
      </p:sp>
      <p:sp>
        <p:nvSpPr>
          <p:cNvPr id="247" name="TextBox 122"/>
          <p:cNvSpPr txBox="1">
            <a:spLocks noChangeArrowheads="1"/>
          </p:cNvSpPr>
          <p:nvPr/>
        </p:nvSpPr>
        <p:spPr bwMode="auto">
          <a:xfrm>
            <a:off x="7729210" y="4197703"/>
            <a:ext cx="5905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baseline="-25000">
                <a:solidFill>
                  <a:schemeClr val="tx1"/>
                </a:solidFill>
                <a:latin typeface="Arial" charset="0"/>
                <a:ea typeface="ヒラギノ角ゴ Pro W3" charset="0"/>
                <a:cs typeface="ヒラギノ角ゴ Pro W3" charset="0"/>
              </a:defRPr>
            </a:lvl1pPr>
            <a:lvl2pPr marL="742950" indent="-285750">
              <a:defRPr sz="2400" baseline="-25000">
                <a:solidFill>
                  <a:schemeClr val="tx1"/>
                </a:solidFill>
                <a:latin typeface="Arial" charset="0"/>
                <a:ea typeface="ヒラギノ角ゴ Pro W3" charset="0"/>
                <a:cs typeface="ヒラギノ角ゴ Pro W3" charset="0"/>
              </a:defRPr>
            </a:lvl2pPr>
            <a:lvl3pPr marL="1143000" indent="-228600">
              <a:defRPr sz="2400" baseline="-25000">
                <a:solidFill>
                  <a:schemeClr val="tx1"/>
                </a:solidFill>
                <a:latin typeface="Arial" charset="0"/>
                <a:ea typeface="ヒラギノ角ゴ Pro W3" charset="0"/>
                <a:cs typeface="ヒラギノ角ゴ Pro W3" charset="0"/>
              </a:defRPr>
            </a:lvl3pPr>
            <a:lvl4pPr marL="1600200" indent="-228600">
              <a:defRPr sz="2400" baseline="-25000">
                <a:solidFill>
                  <a:schemeClr val="tx1"/>
                </a:solidFill>
                <a:latin typeface="Arial" charset="0"/>
                <a:ea typeface="ヒラギノ角ゴ Pro W3" charset="0"/>
                <a:cs typeface="ヒラギノ角ゴ Pro W3" charset="0"/>
              </a:defRPr>
            </a:lvl4pPr>
            <a:lvl5pPr marL="2057400" indent="-228600">
              <a:defRPr sz="2400" baseline="-250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25000" noProof="0" dirty="0">
                <a:ln>
                  <a:noFill/>
                </a:ln>
                <a:solidFill>
                  <a:schemeClr val="tx2"/>
                </a:solidFill>
                <a:effectLst/>
                <a:uLnTx/>
                <a:uFillTx/>
                <a:latin typeface="Arial" charset="0"/>
                <a:ea typeface="ヒラギノ角ゴ Pro W3" charset="0"/>
                <a:cs typeface="ヒラギノ角ゴ Pro W3" charset="0"/>
              </a:rPr>
              <a:t>Video</a:t>
            </a:r>
          </a:p>
        </p:txBody>
      </p:sp>
      <p:sp>
        <p:nvSpPr>
          <p:cNvPr id="248" name="TextBox 123"/>
          <p:cNvSpPr txBox="1">
            <a:spLocks noChangeArrowheads="1"/>
          </p:cNvSpPr>
          <p:nvPr/>
        </p:nvSpPr>
        <p:spPr bwMode="auto">
          <a:xfrm>
            <a:off x="5140920" y="4105370"/>
            <a:ext cx="596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baseline="-25000">
                <a:solidFill>
                  <a:schemeClr val="tx1"/>
                </a:solidFill>
                <a:latin typeface="Arial" charset="0"/>
                <a:ea typeface="ヒラギノ角ゴ Pro W3" charset="0"/>
                <a:cs typeface="ヒラギノ角ゴ Pro W3" charset="0"/>
              </a:defRPr>
            </a:lvl1pPr>
            <a:lvl2pPr marL="742950" indent="-285750">
              <a:defRPr sz="2400" baseline="-25000">
                <a:solidFill>
                  <a:schemeClr val="tx1"/>
                </a:solidFill>
                <a:latin typeface="Arial" charset="0"/>
                <a:ea typeface="ヒラギノ角ゴ Pro W3" charset="0"/>
                <a:cs typeface="ヒラギノ角ゴ Pro W3" charset="0"/>
              </a:defRPr>
            </a:lvl2pPr>
            <a:lvl3pPr marL="1143000" indent="-228600">
              <a:defRPr sz="2400" baseline="-25000">
                <a:solidFill>
                  <a:schemeClr val="tx1"/>
                </a:solidFill>
                <a:latin typeface="Arial" charset="0"/>
                <a:ea typeface="ヒラギノ角ゴ Pro W3" charset="0"/>
                <a:cs typeface="ヒラギノ角ゴ Pro W3" charset="0"/>
              </a:defRPr>
            </a:lvl3pPr>
            <a:lvl4pPr marL="1600200" indent="-228600">
              <a:defRPr sz="2400" baseline="-25000">
                <a:solidFill>
                  <a:schemeClr val="tx1"/>
                </a:solidFill>
                <a:latin typeface="Arial" charset="0"/>
                <a:ea typeface="ヒラギノ角ゴ Pro W3" charset="0"/>
                <a:cs typeface="ヒラギノ角ゴ Pro W3" charset="0"/>
              </a:defRPr>
            </a:lvl4pPr>
            <a:lvl5pPr marL="2057400" indent="-228600">
              <a:defRPr sz="2400" baseline="-250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25000" noProof="0" dirty="0">
                <a:ln>
                  <a:noFill/>
                </a:ln>
                <a:solidFill>
                  <a:schemeClr val="tx2"/>
                </a:solidFill>
                <a:effectLst/>
                <a:uLnTx/>
                <a:uFillTx/>
                <a:latin typeface="Arial" charset="0"/>
                <a:ea typeface="ヒラギノ角ゴ Pro W3" charset="0"/>
                <a:cs typeface="ヒラギノ角ゴ Pro W3" charset="0"/>
              </a:rPr>
              <a:t>Social Media</a:t>
            </a:r>
          </a:p>
        </p:txBody>
      </p:sp>
      <p:sp>
        <p:nvSpPr>
          <p:cNvPr id="4" name="TextBox 3"/>
          <p:cNvSpPr txBox="1"/>
          <p:nvPr/>
        </p:nvSpPr>
        <p:spPr>
          <a:xfrm>
            <a:off x="25400" y="5181600"/>
            <a:ext cx="9118600" cy="838200"/>
          </a:xfrm>
          <a:prstGeom prst="rect">
            <a:avLst/>
          </a:prstGeom>
          <a:noFill/>
        </p:spPr>
        <p:txBody>
          <a:bodyPr wrap="square" rtlCol="0">
            <a:noAutofit/>
          </a:bodyPr>
          <a:lstStyle/>
          <a:p>
            <a:pPr algn="ctr">
              <a:lnSpc>
                <a:spcPct val="90000"/>
              </a:lnSpc>
              <a:buNone/>
            </a:pPr>
            <a:r>
              <a:rPr lang="en-US" sz="2000" b="1" i="1" dirty="0" smtClean="0">
                <a:solidFill>
                  <a:srgbClr val="98050E"/>
                </a:solidFill>
              </a:rPr>
              <a:t>Whether they contact you or you proactively contact them, </a:t>
            </a:r>
          </a:p>
          <a:p>
            <a:pPr algn="ctr">
              <a:lnSpc>
                <a:spcPct val="90000"/>
              </a:lnSpc>
              <a:buNone/>
            </a:pPr>
            <a:r>
              <a:rPr lang="en-US" sz="2000" b="1" i="1" dirty="0" smtClean="0">
                <a:solidFill>
                  <a:srgbClr val="98050E"/>
                </a:solidFill>
              </a:rPr>
              <a:t>your customers want to be served through their channel of choice</a:t>
            </a:r>
          </a:p>
        </p:txBody>
      </p:sp>
      <p:cxnSp>
        <p:nvCxnSpPr>
          <p:cNvPr id="6" name="Straight Connector 5"/>
          <p:cNvCxnSpPr>
            <a:stCxn id="9" idx="1"/>
            <a:endCxn id="9" idx="3"/>
          </p:cNvCxnSpPr>
          <p:nvPr/>
        </p:nvCxnSpPr>
        <p:spPr>
          <a:xfrm>
            <a:off x="740869" y="2963372"/>
            <a:ext cx="663357" cy="0"/>
          </a:xfrm>
          <a:prstGeom prst="line">
            <a:avLst/>
          </a:prstGeom>
          <a:ln w="19050">
            <a:solidFill>
              <a:schemeClr val="bg1"/>
            </a:solidFill>
            <a:prstDash val="dash"/>
            <a:miter lim="800000"/>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12295" y="2935108"/>
            <a:ext cx="520504" cy="307489"/>
          </a:xfrm>
          <a:prstGeom prst="rect">
            <a:avLst/>
          </a:prstGeom>
          <a:noFill/>
        </p:spPr>
        <p:txBody>
          <a:bodyPr wrap="none" rtlCol="0">
            <a:noAutofit/>
          </a:bodyPr>
          <a:lstStyle/>
          <a:p>
            <a:pPr>
              <a:lnSpc>
                <a:spcPct val="90000"/>
              </a:lnSpc>
            </a:pPr>
            <a:r>
              <a:rPr lang="en-US" sz="1600" dirty="0" smtClean="0">
                <a:solidFill>
                  <a:schemeClr val="bg1"/>
                </a:solidFill>
              </a:rPr>
              <a:t>40%</a:t>
            </a:r>
            <a:r>
              <a:rPr lang="en-US" sz="1200" baseline="30000" dirty="0" smtClean="0">
                <a:solidFill>
                  <a:schemeClr val="bg1"/>
                </a:solidFill>
              </a:rPr>
              <a:t>1</a:t>
            </a:r>
          </a:p>
          <a:p>
            <a:pPr algn="ctr">
              <a:lnSpc>
                <a:spcPct val="90000"/>
              </a:lnSpc>
            </a:pPr>
            <a:r>
              <a:rPr lang="en-US" sz="1200" dirty="0" smtClean="0">
                <a:solidFill>
                  <a:schemeClr val="bg1"/>
                </a:solidFill>
              </a:rPr>
              <a:t>Self-serve</a:t>
            </a:r>
          </a:p>
        </p:txBody>
      </p:sp>
      <p:pic>
        <p:nvPicPr>
          <p:cNvPr id="8" name="Picture 7"/>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2521189" y="3533344"/>
            <a:ext cx="524014" cy="524014"/>
          </a:xfrm>
          <a:prstGeom prst="rect">
            <a:avLst/>
          </a:prstGeom>
        </p:spPr>
      </p:pic>
      <p:grpSp>
        <p:nvGrpSpPr>
          <p:cNvPr id="123" name="Group 122"/>
          <p:cNvGrpSpPr/>
          <p:nvPr/>
        </p:nvGrpSpPr>
        <p:grpSpPr>
          <a:xfrm>
            <a:off x="5869435" y="3381495"/>
            <a:ext cx="854794" cy="854794"/>
            <a:chOff x="4651424" y="1577662"/>
            <a:chExt cx="1342422" cy="1342422"/>
          </a:xfrm>
        </p:grpSpPr>
        <p:grpSp>
          <p:nvGrpSpPr>
            <p:cNvPr id="124" name="Group 123"/>
            <p:cNvGrpSpPr/>
            <p:nvPr/>
          </p:nvGrpSpPr>
          <p:grpSpPr>
            <a:xfrm>
              <a:off x="4651424" y="1577662"/>
              <a:ext cx="1342422" cy="1342422"/>
              <a:chOff x="4651424" y="1563514"/>
              <a:chExt cx="1281838" cy="1281838"/>
            </a:xfrm>
          </p:grpSpPr>
          <p:sp>
            <p:nvSpPr>
              <p:cNvPr id="128" name="Oval 18"/>
              <p:cNvSpPr>
                <a:spLocks noChangeArrowheads="1"/>
              </p:cNvSpPr>
              <p:nvPr/>
            </p:nvSpPr>
            <p:spPr bwMode="gray">
              <a:xfrm>
                <a:off x="4651424" y="1563514"/>
                <a:ext cx="1281838" cy="1281838"/>
              </a:xfrm>
              <a:prstGeom prst="ellipse">
                <a:avLst/>
              </a:prstGeom>
              <a:gradFill>
                <a:gsLst>
                  <a:gs pos="0">
                    <a:schemeClr val="bg1">
                      <a:alpha val="50000"/>
                    </a:schemeClr>
                  </a:gs>
                  <a:gs pos="100000">
                    <a:srgbClr val="969696">
                      <a:alpha val="0"/>
                    </a:srgbClr>
                  </a:gs>
                </a:gsLst>
                <a:lin ang="5400000" scaled="1"/>
              </a:gradFill>
              <a:ln w="6350" algn="ctr">
                <a:noFill/>
                <a:round/>
                <a:headEnd/>
                <a:tailEnd/>
              </a:ln>
            </p:spPr>
            <p:txBody>
              <a:bodyPr wrap="none" anchor="ctr"/>
              <a:lstStyle/>
              <a:p>
                <a:endParaRPr lang="en-US" sz="1600" b="1">
                  <a:solidFill>
                    <a:srgbClr val="000000"/>
                  </a:solidFill>
                  <a:cs typeface="Arial" charset="0"/>
                </a:endParaRPr>
              </a:p>
            </p:txBody>
          </p:sp>
          <p:sp>
            <p:nvSpPr>
              <p:cNvPr id="129" name="Oval 18"/>
              <p:cNvSpPr>
                <a:spLocks noChangeArrowheads="1"/>
              </p:cNvSpPr>
              <p:nvPr/>
            </p:nvSpPr>
            <p:spPr bwMode="gray">
              <a:xfrm>
                <a:off x="4728271" y="1640361"/>
                <a:ext cx="1128144" cy="1128144"/>
              </a:xfrm>
              <a:prstGeom prst="ellipse">
                <a:avLst/>
              </a:prstGeom>
              <a:gradFill>
                <a:gsLst>
                  <a:gs pos="0">
                    <a:srgbClr val="000000">
                      <a:alpha val="50000"/>
                    </a:srgbClr>
                  </a:gs>
                  <a:gs pos="100000">
                    <a:srgbClr val="000000">
                      <a:alpha val="50000"/>
                    </a:srgbClr>
                  </a:gs>
                </a:gsLst>
                <a:lin ang="5400000" scaled="0"/>
              </a:gradFill>
              <a:ln w="6350" algn="ctr">
                <a:noFill/>
                <a:round/>
                <a:headEnd/>
                <a:tailEnd/>
              </a:ln>
            </p:spPr>
            <p:txBody>
              <a:bodyPr wrap="none" anchor="ctr"/>
              <a:lstStyle/>
              <a:p>
                <a:endParaRPr lang="en-US" sz="1600" b="1">
                  <a:solidFill>
                    <a:srgbClr val="000000"/>
                  </a:solidFill>
                  <a:cs typeface="Arial" charset="0"/>
                </a:endParaRPr>
              </a:p>
            </p:txBody>
          </p:sp>
        </p:grpSp>
        <p:grpSp>
          <p:nvGrpSpPr>
            <p:cNvPr id="125" name="Group 124"/>
            <p:cNvGrpSpPr/>
            <p:nvPr/>
          </p:nvGrpSpPr>
          <p:grpSpPr>
            <a:xfrm>
              <a:off x="4801746" y="1727765"/>
              <a:ext cx="1041778" cy="1042216"/>
              <a:chOff x="4994852" y="4559018"/>
              <a:chExt cx="1649800" cy="1650493"/>
            </a:xfrm>
          </p:grpSpPr>
          <p:sp>
            <p:nvSpPr>
              <p:cNvPr id="126" name="Oval 19"/>
              <p:cNvSpPr>
                <a:spLocks noChangeArrowheads="1"/>
              </p:cNvSpPr>
              <p:nvPr/>
            </p:nvSpPr>
            <p:spPr bwMode="gray">
              <a:xfrm>
                <a:off x="4994852" y="4559018"/>
                <a:ext cx="1649800" cy="1650493"/>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w="19050" algn="ctr">
                <a:noFill/>
                <a:round/>
                <a:headEnd/>
                <a:tailEnd/>
              </a:ln>
              <a:effectLst/>
            </p:spPr>
            <p:txBody>
              <a:bodyPr wrap="none" anchor="ctr"/>
              <a:lstStyle/>
              <a:p>
                <a:pPr fontAlgn="auto">
                  <a:lnSpc>
                    <a:spcPct val="90000"/>
                  </a:lnSpc>
                  <a:spcBef>
                    <a:spcPts val="0"/>
                  </a:spcBef>
                  <a:spcAft>
                    <a:spcPts val="0"/>
                  </a:spcAft>
                  <a:defRPr/>
                </a:pPr>
                <a:endParaRPr lang="en-US" sz="1600" b="1" kern="0">
                  <a:solidFill>
                    <a:srgbClr val="FFFFFF"/>
                  </a:solidFill>
                  <a:latin typeface="Arial"/>
                </a:endParaRPr>
              </a:p>
            </p:txBody>
          </p:sp>
          <p:sp>
            <p:nvSpPr>
              <p:cNvPr id="127" name="Oval 28"/>
              <p:cNvSpPr>
                <a:spLocks noChangeArrowheads="1"/>
              </p:cNvSpPr>
              <p:nvPr/>
            </p:nvSpPr>
            <p:spPr bwMode="auto">
              <a:xfrm>
                <a:off x="5224326" y="4633090"/>
                <a:ext cx="1190852" cy="808275"/>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ea typeface="ＭＳ Ｐゴシック" charset="-128"/>
                </a:endParaRPr>
              </a:p>
            </p:txBody>
          </p:sp>
        </p:grpSp>
      </p:grpSp>
      <p:sp>
        <p:nvSpPr>
          <p:cNvPr id="130" name="Freeform 17"/>
          <p:cNvSpPr>
            <a:spLocks/>
          </p:cNvSpPr>
          <p:nvPr/>
        </p:nvSpPr>
        <p:spPr bwMode="auto">
          <a:xfrm>
            <a:off x="6241262" y="3610955"/>
            <a:ext cx="309252" cy="420002"/>
          </a:xfrm>
          <a:custGeom>
            <a:avLst/>
            <a:gdLst>
              <a:gd name="T0" fmla="*/ 29 w 91"/>
              <a:gd name="T1" fmla="*/ 116 h 124"/>
              <a:gd name="T2" fmla="*/ 65 w 91"/>
              <a:gd name="T3" fmla="*/ 73 h 124"/>
              <a:gd name="T4" fmla="*/ 88 w 91"/>
              <a:gd name="T5" fmla="*/ 23 h 124"/>
              <a:gd name="T6" fmla="*/ 78 w 91"/>
              <a:gd name="T7" fmla="*/ 4 h 124"/>
              <a:gd name="T8" fmla="*/ 56 w 91"/>
              <a:gd name="T9" fmla="*/ 13 h 124"/>
              <a:gd name="T10" fmla="*/ 51 w 91"/>
              <a:gd name="T11" fmla="*/ 23 h 124"/>
              <a:gd name="T12" fmla="*/ 55 w 91"/>
              <a:gd name="T13" fmla="*/ 42 h 124"/>
              <a:gd name="T14" fmla="*/ 57 w 91"/>
              <a:gd name="T15" fmla="*/ 47 h 124"/>
              <a:gd name="T16" fmla="*/ 51 w 91"/>
              <a:gd name="T17" fmla="*/ 65 h 124"/>
              <a:gd name="T18" fmla="*/ 38 w 91"/>
              <a:gd name="T19" fmla="*/ 77 h 124"/>
              <a:gd name="T20" fmla="*/ 31 w 91"/>
              <a:gd name="T21" fmla="*/ 78 h 124"/>
              <a:gd name="T22" fmla="*/ 14 w 91"/>
              <a:gd name="T23" fmla="*/ 83 h 124"/>
              <a:gd name="T24" fmla="*/ 6 w 91"/>
              <a:gd name="T25" fmla="*/ 91 h 124"/>
              <a:gd name="T26" fmla="*/ 8 w 91"/>
              <a:gd name="T27" fmla="*/ 115 h 124"/>
              <a:gd name="T28" fmla="*/ 29 w 91"/>
              <a:gd name="T29" fmla="*/ 11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1" h="124">
                <a:moveTo>
                  <a:pt x="29" y="116"/>
                </a:moveTo>
                <a:cubicBezTo>
                  <a:pt x="42" y="105"/>
                  <a:pt x="54" y="90"/>
                  <a:pt x="65" y="73"/>
                </a:cubicBezTo>
                <a:cubicBezTo>
                  <a:pt x="75" y="56"/>
                  <a:pt x="83" y="39"/>
                  <a:pt x="88" y="23"/>
                </a:cubicBezTo>
                <a:cubicBezTo>
                  <a:pt x="91" y="15"/>
                  <a:pt x="86" y="7"/>
                  <a:pt x="78" y="4"/>
                </a:cubicBezTo>
                <a:cubicBezTo>
                  <a:pt x="69" y="0"/>
                  <a:pt x="59" y="4"/>
                  <a:pt x="56" y="13"/>
                </a:cubicBezTo>
                <a:cubicBezTo>
                  <a:pt x="51" y="23"/>
                  <a:pt x="51" y="23"/>
                  <a:pt x="51" y="23"/>
                </a:cubicBezTo>
                <a:cubicBezTo>
                  <a:pt x="49" y="30"/>
                  <a:pt x="50" y="37"/>
                  <a:pt x="55" y="42"/>
                </a:cubicBezTo>
                <a:cubicBezTo>
                  <a:pt x="57" y="43"/>
                  <a:pt x="57" y="45"/>
                  <a:pt x="57" y="47"/>
                </a:cubicBezTo>
                <a:cubicBezTo>
                  <a:pt x="56" y="54"/>
                  <a:pt x="54" y="60"/>
                  <a:pt x="51" y="65"/>
                </a:cubicBezTo>
                <a:cubicBezTo>
                  <a:pt x="48" y="70"/>
                  <a:pt x="43" y="74"/>
                  <a:pt x="38" y="77"/>
                </a:cubicBezTo>
                <a:cubicBezTo>
                  <a:pt x="35" y="79"/>
                  <a:pt x="34" y="79"/>
                  <a:pt x="31" y="78"/>
                </a:cubicBezTo>
                <a:cubicBezTo>
                  <a:pt x="25" y="76"/>
                  <a:pt x="18" y="78"/>
                  <a:pt x="14" y="83"/>
                </a:cubicBezTo>
                <a:cubicBezTo>
                  <a:pt x="6" y="91"/>
                  <a:pt x="6" y="91"/>
                  <a:pt x="6" y="91"/>
                </a:cubicBezTo>
                <a:cubicBezTo>
                  <a:pt x="0" y="98"/>
                  <a:pt x="1" y="109"/>
                  <a:pt x="8" y="115"/>
                </a:cubicBezTo>
                <a:cubicBezTo>
                  <a:pt x="13" y="119"/>
                  <a:pt x="21" y="124"/>
                  <a:pt x="29" y="116"/>
                </a:cubicBezTo>
                <a:close/>
              </a:path>
            </a:pathLst>
          </a:custGeom>
          <a:solidFill>
            <a:schemeClr val="bg1"/>
          </a:solidFill>
          <a:ln w="9525">
            <a:noFill/>
            <a:round/>
            <a:headEnd/>
            <a:tailEnd/>
          </a:ln>
          <a:extLst/>
        </p:spPr>
        <p:txBody>
          <a:bodyPr vert="horz" wrap="square" lIns="91440" tIns="45720" rIns="91440" bIns="45720" numCol="1" anchor="t" anchorCtr="0" compatLnSpc="1">
            <a:prstTxWarp prst="textNoShape">
              <a:avLst/>
            </a:prstTxWarp>
          </a:bodyPr>
          <a:lstStyle/>
          <a:p>
            <a:endParaRPr lang="en-US" sz="1600"/>
          </a:p>
        </p:txBody>
      </p:sp>
      <p:sp>
        <p:nvSpPr>
          <p:cNvPr id="131" name="Freeform 18"/>
          <p:cNvSpPr>
            <a:spLocks noEditPoints="1"/>
          </p:cNvSpPr>
          <p:nvPr/>
        </p:nvSpPr>
        <p:spPr bwMode="auto">
          <a:xfrm>
            <a:off x="6126657" y="3594811"/>
            <a:ext cx="205172" cy="452291"/>
          </a:xfrm>
          <a:custGeom>
            <a:avLst/>
            <a:gdLst>
              <a:gd name="T0" fmla="*/ 818 w 818"/>
              <a:gd name="T1" fmla="*/ 1299 h 1803"/>
              <a:gd name="T2" fmla="*/ 818 w 818"/>
              <a:gd name="T3" fmla="*/ 123 h 1803"/>
              <a:gd name="T4" fmla="*/ 694 w 818"/>
              <a:gd name="T5" fmla="*/ 0 h 1803"/>
              <a:gd name="T6" fmla="*/ 123 w 818"/>
              <a:gd name="T7" fmla="*/ 0 h 1803"/>
              <a:gd name="T8" fmla="*/ 0 w 818"/>
              <a:gd name="T9" fmla="*/ 1299 h 1803"/>
              <a:gd name="T10" fmla="*/ 188 w 818"/>
              <a:gd name="T11" fmla="*/ 1299 h 1803"/>
              <a:gd name="T12" fmla="*/ 188 w 818"/>
              <a:gd name="T13" fmla="*/ 1364 h 1803"/>
              <a:gd name="T14" fmla="*/ 0 w 818"/>
              <a:gd name="T15" fmla="*/ 1364 h 1803"/>
              <a:gd name="T16" fmla="*/ 0 w 818"/>
              <a:gd name="T17" fmla="*/ 1423 h 1803"/>
              <a:gd name="T18" fmla="*/ 220 w 818"/>
              <a:gd name="T19" fmla="*/ 1455 h 1803"/>
              <a:gd name="T20" fmla="*/ 0 w 818"/>
              <a:gd name="T21" fmla="*/ 1488 h 1803"/>
              <a:gd name="T22" fmla="*/ 0 w 818"/>
              <a:gd name="T23" fmla="*/ 1546 h 1803"/>
              <a:gd name="T24" fmla="*/ 188 w 818"/>
              <a:gd name="T25" fmla="*/ 1546 h 1803"/>
              <a:gd name="T26" fmla="*/ 188 w 818"/>
              <a:gd name="T27" fmla="*/ 1611 h 1803"/>
              <a:gd name="T28" fmla="*/ 0 w 818"/>
              <a:gd name="T29" fmla="*/ 1611 h 1803"/>
              <a:gd name="T30" fmla="*/ 0 w 818"/>
              <a:gd name="T31" fmla="*/ 1616 h 1803"/>
              <a:gd name="T32" fmla="*/ 123 w 818"/>
              <a:gd name="T33" fmla="*/ 1803 h 1803"/>
              <a:gd name="T34" fmla="*/ 694 w 818"/>
              <a:gd name="T35" fmla="*/ 1803 h 1803"/>
              <a:gd name="T36" fmla="*/ 818 w 818"/>
              <a:gd name="T37" fmla="*/ 1680 h 1803"/>
              <a:gd name="T38" fmla="*/ 818 w 818"/>
              <a:gd name="T39" fmla="*/ 1616 h 1803"/>
              <a:gd name="T40" fmla="*/ 637 w 818"/>
              <a:gd name="T41" fmla="*/ 1611 h 1803"/>
              <a:gd name="T42" fmla="*/ 597 w 818"/>
              <a:gd name="T43" fmla="*/ 1579 h 1803"/>
              <a:gd name="T44" fmla="*/ 818 w 818"/>
              <a:gd name="T45" fmla="*/ 1546 h 1803"/>
              <a:gd name="T46" fmla="*/ 818 w 818"/>
              <a:gd name="T47" fmla="*/ 1488 h 1803"/>
              <a:gd name="T48" fmla="*/ 630 w 818"/>
              <a:gd name="T49" fmla="*/ 1488 h 1803"/>
              <a:gd name="T50" fmla="*/ 630 w 818"/>
              <a:gd name="T51" fmla="*/ 1423 h 1803"/>
              <a:gd name="T52" fmla="*/ 818 w 818"/>
              <a:gd name="T53" fmla="*/ 1423 h 1803"/>
              <a:gd name="T54" fmla="*/ 818 w 818"/>
              <a:gd name="T55" fmla="*/ 1364 h 1803"/>
              <a:gd name="T56" fmla="*/ 597 w 818"/>
              <a:gd name="T57" fmla="*/ 1332 h 1803"/>
              <a:gd name="T58" fmla="*/ 177 w 818"/>
              <a:gd name="T59" fmla="*/ 543 h 1803"/>
              <a:gd name="T60" fmla="*/ 113 w 818"/>
              <a:gd name="T61" fmla="*/ 543 h 1803"/>
              <a:gd name="T62" fmla="*/ 145 w 818"/>
              <a:gd name="T63" fmla="*/ 368 h 1803"/>
              <a:gd name="T64" fmla="*/ 177 w 818"/>
              <a:gd name="T65" fmla="*/ 543 h 1803"/>
              <a:gd name="T66" fmla="*/ 111 w 818"/>
              <a:gd name="T67" fmla="*/ 249 h 1803"/>
              <a:gd name="T68" fmla="*/ 674 w 818"/>
              <a:gd name="T69" fmla="*/ 216 h 1803"/>
              <a:gd name="T70" fmla="*/ 674 w 818"/>
              <a:gd name="T71" fmla="*/ 281 h 1803"/>
              <a:gd name="T72" fmla="*/ 291 w 818"/>
              <a:gd name="T73" fmla="*/ 543 h 1803"/>
              <a:gd name="T74" fmla="*/ 227 w 818"/>
              <a:gd name="T75" fmla="*/ 543 h 1803"/>
              <a:gd name="T76" fmla="*/ 259 w 818"/>
              <a:gd name="T77" fmla="*/ 368 h 1803"/>
              <a:gd name="T78" fmla="*/ 291 w 818"/>
              <a:gd name="T79" fmla="*/ 543 h 1803"/>
              <a:gd name="T80" fmla="*/ 380 w 818"/>
              <a:gd name="T81" fmla="*/ 434 h 1803"/>
              <a:gd name="T82" fmla="*/ 447 w 818"/>
              <a:gd name="T83" fmla="*/ 434 h 1803"/>
              <a:gd name="T84" fmla="*/ 532 w 818"/>
              <a:gd name="T85" fmla="*/ 467 h 1803"/>
              <a:gd name="T86" fmla="*/ 665 w 818"/>
              <a:gd name="T87" fmla="*/ 467 h 1803"/>
              <a:gd name="T88" fmla="*/ 532 w 818"/>
              <a:gd name="T89" fmla="*/ 467 h 1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18" h="1803">
                <a:moveTo>
                  <a:pt x="630" y="1299"/>
                </a:moveTo>
                <a:cubicBezTo>
                  <a:pt x="818" y="1299"/>
                  <a:pt x="818" y="1299"/>
                  <a:pt x="818" y="1299"/>
                </a:cubicBezTo>
                <a:cubicBezTo>
                  <a:pt x="818" y="1299"/>
                  <a:pt x="818" y="1299"/>
                  <a:pt x="818" y="1299"/>
                </a:cubicBezTo>
                <a:cubicBezTo>
                  <a:pt x="818" y="123"/>
                  <a:pt x="818" y="123"/>
                  <a:pt x="818" y="123"/>
                </a:cubicBezTo>
                <a:cubicBezTo>
                  <a:pt x="818" y="56"/>
                  <a:pt x="762" y="0"/>
                  <a:pt x="694" y="0"/>
                </a:cubicBezTo>
                <a:cubicBezTo>
                  <a:pt x="694" y="0"/>
                  <a:pt x="694" y="0"/>
                  <a:pt x="694" y="0"/>
                </a:cubicBezTo>
                <a:cubicBezTo>
                  <a:pt x="123" y="0"/>
                  <a:pt x="123" y="0"/>
                  <a:pt x="123" y="0"/>
                </a:cubicBezTo>
                <a:cubicBezTo>
                  <a:pt x="123" y="0"/>
                  <a:pt x="123" y="0"/>
                  <a:pt x="123" y="0"/>
                </a:cubicBezTo>
                <a:cubicBezTo>
                  <a:pt x="55" y="0"/>
                  <a:pt x="0" y="56"/>
                  <a:pt x="0" y="123"/>
                </a:cubicBezTo>
                <a:cubicBezTo>
                  <a:pt x="0" y="1299"/>
                  <a:pt x="0" y="1299"/>
                  <a:pt x="0" y="1299"/>
                </a:cubicBezTo>
                <a:cubicBezTo>
                  <a:pt x="0" y="1299"/>
                  <a:pt x="0" y="1299"/>
                  <a:pt x="0" y="1299"/>
                </a:cubicBezTo>
                <a:cubicBezTo>
                  <a:pt x="188" y="1299"/>
                  <a:pt x="188" y="1299"/>
                  <a:pt x="188" y="1299"/>
                </a:cubicBezTo>
                <a:cubicBezTo>
                  <a:pt x="206" y="1299"/>
                  <a:pt x="220" y="1314"/>
                  <a:pt x="220" y="1332"/>
                </a:cubicBezTo>
                <a:cubicBezTo>
                  <a:pt x="220" y="1350"/>
                  <a:pt x="206" y="1364"/>
                  <a:pt x="188" y="1364"/>
                </a:cubicBezTo>
                <a:cubicBezTo>
                  <a:pt x="0" y="1364"/>
                  <a:pt x="0" y="1364"/>
                  <a:pt x="0" y="1364"/>
                </a:cubicBezTo>
                <a:cubicBezTo>
                  <a:pt x="0" y="1364"/>
                  <a:pt x="0" y="1364"/>
                  <a:pt x="0" y="1364"/>
                </a:cubicBezTo>
                <a:cubicBezTo>
                  <a:pt x="0" y="1423"/>
                  <a:pt x="0" y="1423"/>
                  <a:pt x="0" y="1423"/>
                </a:cubicBezTo>
                <a:cubicBezTo>
                  <a:pt x="0" y="1423"/>
                  <a:pt x="0" y="1423"/>
                  <a:pt x="0" y="1423"/>
                </a:cubicBezTo>
                <a:cubicBezTo>
                  <a:pt x="188" y="1423"/>
                  <a:pt x="188" y="1423"/>
                  <a:pt x="188" y="1423"/>
                </a:cubicBezTo>
                <a:cubicBezTo>
                  <a:pt x="206" y="1423"/>
                  <a:pt x="220" y="1437"/>
                  <a:pt x="220" y="1455"/>
                </a:cubicBezTo>
                <a:cubicBezTo>
                  <a:pt x="220" y="1473"/>
                  <a:pt x="206" y="1488"/>
                  <a:pt x="188" y="1488"/>
                </a:cubicBezTo>
                <a:cubicBezTo>
                  <a:pt x="0" y="1488"/>
                  <a:pt x="0" y="1488"/>
                  <a:pt x="0" y="1488"/>
                </a:cubicBezTo>
                <a:cubicBezTo>
                  <a:pt x="0" y="1488"/>
                  <a:pt x="0" y="1488"/>
                  <a:pt x="0" y="1488"/>
                </a:cubicBezTo>
                <a:cubicBezTo>
                  <a:pt x="0" y="1546"/>
                  <a:pt x="0" y="1546"/>
                  <a:pt x="0" y="1546"/>
                </a:cubicBezTo>
                <a:cubicBezTo>
                  <a:pt x="0" y="1546"/>
                  <a:pt x="0" y="1546"/>
                  <a:pt x="0" y="1546"/>
                </a:cubicBezTo>
                <a:cubicBezTo>
                  <a:pt x="188" y="1546"/>
                  <a:pt x="188" y="1546"/>
                  <a:pt x="188" y="1546"/>
                </a:cubicBezTo>
                <a:cubicBezTo>
                  <a:pt x="206" y="1546"/>
                  <a:pt x="220" y="1561"/>
                  <a:pt x="220" y="1579"/>
                </a:cubicBezTo>
                <a:cubicBezTo>
                  <a:pt x="220" y="1597"/>
                  <a:pt x="206" y="1611"/>
                  <a:pt x="188" y="1611"/>
                </a:cubicBezTo>
                <a:cubicBezTo>
                  <a:pt x="181" y="1611"/>
                  <a:pt x="181" y="1611"/>
                  <a:pt x="181" y="1611"/>
                </a:cubicBezTo>
                <a:cubicBezTo>
                  <a:pt x="0" y="1611"/>
                  <a:pt x="0" y="1611"/>
                  <a:pt x="0" y="1611"/>
                </a:cubicBezTo>
                <a:cubicBezTo>
                  <a:pt x="0" y="1616"/>
                  <a:pt x="0" y="1616"/>
                  <a:pt x="0" y="1616"/>
                </a:cubicBezTo>
                <a:cubicBezTo>
                  <a:pt x="0" y="1616"/>
                  <a:pt x="0" y="1616"/>
                  <a:pt x="0" y="1616"/>
                </a:cubicBezTo>
                <a:cubicBezTo>
                  <a:pt x="0" y="1680"/>
                  <a:pt x="0" y="1680"/>
                  <a:pt x="0" y="1680"/>
                </a:cubicBezTo>
                <a:cubicBezTo>
                  <a:pt x="0" y="1748"/>
                  <a:pt x="55" y="1803"/>
                  <a:pt x="123" y="1803"/>
                </a:cubicBezTo>
                <a:cubicBezTo>
                  <a:pt x="123" y="1803"/>
                  <a:pt x="123" y="1803"/>
                  <a:pt x="123" y="1803"/>
                </a:cubicBezTo>
                <a:cubicBezTo>
                  <a:pt x="694" y="1803"/>
                  <a:pt x="694" y="1803"/>
                  <a:pt x="694" y="1803"/>
                </a:cubicBezTo>
                <a:cubicBezTo>
                  <a:pt x="694" y="1803"/>
                  <a:pt x="694" y="1803"/>
                  <a:pt x="694" y="1803"/>
                </a:cubicBezTo>
                <a:cubicBezTo>
                  <a:pt x="762" y="1803"/>
                  <a:pt x="818" y="1748"/>
                  <a:pt x="818" y="1680"/>
                </a:cubicBezTo>
                <a:cubicBezTo>
                  <a:pt x="818" y="1616"/>
                  <a:pt x="818" y="1616"/>
                  <a:pt x="818" y="1616"/>
                </a:cubicBezTo>
                <a:cubicBezTo>
                  <a:pt x="818" y="1616"/>
                  <a:pt x="818" y="1616"/>
                  <a:pt x="818" y="1616"/>
                </a:cubicBezTo>
                <a:cubicBezTo>
                  <a:pt x="818" y="1611"/>
                  <a:pt x="818" y="1611"/>
                  <a:pt x="818" y="1611"/>
                </a:cubicBezTo>
                <a:cubicBezTo>
                  <a:pt x="637" y="1611"/>
                  <a:pt x="637" y="1611"/>
                  <a:pt x="637" y="1611"/>
                </a:cubicBezTo>
                <a:cubicBezTo>
                  <a:pt x="630" y="1611"/>
                  <a:pt x="630" y="1611"/>
                  <a:pt x="630" y="1611"/>
                </a:cubicBezTo>
                <a:cubicBezTo>
                  <a:pt x="612" y="1611"/>
                  <a:pt x="597" y="1597"/>
                  <a:pt x="597" y="1579"/>
                </a:cubicBezTo>
                <a:cubicBezTo>
                  <a:pt x="597" y="1561"/>
                  <a:pt x="612" y="1546"/>
                  <a:pt x="630" y="1546"/>
                </a:cubicBezTo>
                <a:cubicBezTo>
                  <a:pt x="818" y="1546"/>
                  <a:pt x="818" y="1546"/>
                  <a:pt x="818" y="1546"/>
                </a:cubicBezTo>
                <a:cubicBezTo>
                  <a:pt x="818" y="1546"/>
                  <a:pt x="818" y="1546"/>
                  <a:pt x="818" y="1546"/>
                </a:cubicBezTo>
                <a:cubicBezTo>
                  <a:pt x="818" y="1488"/>
                  <a:pt x="818" y="1488"/>
                  <a:pt x="818" y="1488"/>
                </a:cubicBezTo>
                <a:cubicBezTo>
                  <a:pt x="818" y="1488"/>
                  <a:pt x="818" y="1488"/>
                  <a:pt x="818" y="1488"/>
                </a:cubicBezTo>
                <a:cubicBezTo>
                  <a:pt x="630" y="1488"/>
                  <a:pt x="630" y="1488"/>
                  <a:pt x="630" y="1488"/>
                </a:cubicBezTo>
                <a:cubicBezTo>
                  <a:pt x="612" y="1488"/>
                  <a:pt x="597" y="1473"/>
                  <a:pt x="597" y="1455"/>
                </a:cubicBezTo>
                <a:cubicBezTo>
                  <a:pt x="597" y="1437"/>
                  <a:pt x="612" y="1423"/>
                  <a:pt x="630" y="1423"/>
                </a:cubicBezTo>
                <a:cubicBezTo>
                  <a:pt x="818" y="1423"/>
                  <a:pt x="818" y="1423"/>
                  <a:pt x="818" y="1423"/>
                </a:cubicBezTo>
                <a:cubicBezTo>
                  <a:pt x="818" y="1423"/>
                  <a:pt x="818" y="1423"/>
                  <a:pt x="818" y="1423"/>
                </a:cubicBezTo>
                <a:cubicBezTo>
                  <a:pt x="818" y="1364"/>
                  <a:pt x="818" y="1364"/>
                  <a:pt x="818" y="1364"/>
                </a:cubicBezTo>
                <a:cubicBezTo>
                  <a:pt x="818" y="1364"/>
                  <a:pt x="818" y="1364"/>
                  <a:pt x="818" y="1364"/>
                </a:cubicBezTo>
                <a:cubicBezTo>
                  <a:pt x="630" y="1364"/>
                  <a:pt x="630" y="1364"/>
                  <a:pt x="630" y="1364"/>
                </a:cubicBezTo>
                <a:cubicBezTo>
                  <a:pt x="612" y="1364"/>
                  <a:pt x="597" y="1350"/>
                  <a:pt x="597" y="1332"/>
                </a:cubicBezTo>
                <a:cubicBezTo>
                  <a:pt x="597" y="1314"/>
                  <a:pt x="612" y="1299"/>
                  <a:pt x="630" y="1299"/>
                </a:cubicBezTo>
                <a:close/>
                <a:moveTo>
                  <a:pt x="177" y="543"/>
                </a:moveTo>
                <a:cubicBezTo>
                  <a:pt x="177" y="561"/>
                  <a:pt x="163" y="575"/>
                  <a:pt x="145" y="575"/>
                </a:cubicBezTo>
                <a:cubicBezTo>
                  <a:pt x="127" y="575"/>
                  <a:pt x="113" y="561"/>
                  <a:pt x="113" y="543"/>
                </a:cubicBezTo>
                <a:cubicBezTo>
                  <a:pt x="113" y="401"/>
                  <a:pt x="113" y="401"/>
                  <a:pt x="113" y="401"/>
                </a:cubicBezTo>
                <a:cubicBezTo>
                  <a:pt x="113" y="383"/>
                  <a:pt x="127" y="368"/>
                  <a:pt x="145" y="368"/>
                </a:cubicBezTo>
                <a:cubicBezTo>
                  <a:pt x="163" y="368"/>
                  <a:pt x="177" y="383"/>
                  <a:pt x="177" y="401"/>
                </a:cubicBezTo>
                <a:lnTo>
                  <a:pt x="177" y="543"/>
                </a:lnTo>
                <a:close/>
                <a:moveTo>
                  <a:pt x="144" y="281"/>
                </a:moveTo>
                <a:cubicBezTo>
                  <a:pt x="126" y="281"/>
                  <a:pt x="111" y="266"/>
                  <a:pt x="111" y="249"/>
                </a:cubicBezTo>
                <a:cubicBezTo>
                  <a:pt x="111" y="231"/>
                  <a:pt x="126" y="216"/>
                  <a:pt x="144" y="216"/>
                </a:cubicBezTo>
                <a:cubicBezTo>
                  <a:pt x="674" y="216"/>
                  <a:pt x="674" y="216"/>
                  <a:pt x="674" y="216"/>
                </a:cubicBezTo>
                <a:cubicBezTo>
                  <a:pt x="692" y="216"/>
                  <a:pt x="706" y="231"/>
                  <a:pt x="706" y="249"/>
                </a:cubicBezTo>
                <a:cubicBezTo>
                  <a:pt x="706" y="266"/>
                  <a:pt x="692" y="281"/>
                  <a:pt x="674" y="281"/>
                </a:cubicBezTo>
                <a:lnTo>
                  <a:pt x="144" y="281"/>
                </a:lnTo>
                <a:close/>
                <a:moveTo>
                  <a:pt x="291" y="543"/>
                </a:moveTo>
                <a:cubicBezTo>
                  <a:pt x="291" y="561"/>
                  <a:pt x="277" y="575"/>
                  <a:pt x="259" y="575"/>
                </a:cubicBezTo>
                <a:cubicBezTo>
                  <a:pt x="241" y="575"/>
                  <a:pt x="227" y="561"/>
                  <a:pt x="227" y="543"/>
                </a:cubicBezTo>
                <a:cubicBezTo>
                  <a:pt x="227" y="401"/>
                  <a:pt x="227" y="401"/>
                  <a:pt x="227" y="401"/>
                </a:cubicBezTo>
                <a:cubicBezTo>
                  <a:pt x="227" y="383"/>
                  <a:pt x="241" y="368"/>
                  <a:pt x="259" y="368"/>
                </a:cubicBezTo>
                <a:cubicBezTo>
                  <a:pt x="277" y="368"/>
                  <a:pt x="291" y="383"/>
                  <a:pt x="291" y="401"/>
                </a:cubicBezTo>
                <a:lnTo>
                  <a:pt x="291" y="543"/>
                </a:lnTo>
                <a:close/>
                <a:moveTo>
                  <a:pt x="413" y="467"/>
                </a:moveTo>
                <a:cubicBezTo>
                  <a:pt x="395" y="467"/>
                  <a:pt x="380" y="452"/>
                  <a:pt x="380" y="434"/>
                </a:cubicBezTo>
                <a:cubicBezTo>
                  <a:pt x="380" y="415"/>
                  <a:pt x="395" y="401"/>
                  <a:pt x="413" y="401"/>
                </a:cubicBezTo>
                <a:cubicBezTo>
                  <a:pt x="432" y="401"/>
                  <a:pt x="447" y="415"/>
                  <a:pt x="447" y="434"/>
                </a:cubicBezTo>
                <a:cubicBezTo>
                  <a:pt x="447" y="452"/>
                  <a:pt x="432" y="467"/>
                  <a:pt x="413" y="467"/>
                </a:cubicBezTo>
                <a:close/>
                <a:moveTo>
                  <a:pt x="532" y="467"/>
                </a:moveTo>
                <a:cubicBezTo>
                  <a:pt x="532" y="430"/>
                  <a:pt x="562" y="401"/>
                  <a:pt x="599" y="401"/>
                </a:cubicBezTo>
                <a:cubicBezTo>
                  <a:pt x="636" y="401"/>
                  <a:pt x="665" y="430"/>
                  <a:pt x="665" y="467"/>
                </a:cubicBezTo>
                <a:cubicBezTo>
                  <a:pt x="665" y="504"/>
                  <a:pt x="636" y="534"/>
                  <a:pt x="599" y="534"/>
                </a:cubicBezTo>
                <a:cubicBezTo>
                  <a:pt x="562" y="534"/>
                  <a:pt x="532" y="504"/>
                  <a:pt x="532" y="467"/>
                </a:cubicBezTo>
                <a:close/>
              </a:path>
            </a:pathLst>
          </a:custGeom>
          <a:solidFill>
            <a:schemeClr val="bg1"/>
          </a:solidFill>
          <a:ln w="3175">
            <a:noFill/>
          </a:ln>
        </p:spPr>
        <p:txBody>
          <a:bodyPr vert="horz" wrap="square" lIns="91440" tIns="45720" rIns="91440" bIns="45720" numCol="1" anchor="t" anchorCtr="0" compatLnSpc="1">
            <a:prstTxWarp prst="textNoShape">
              <a:avLst/>
            </a:prstTxWarp>
          </a:bodyPr>
          <a:lstStyle/>
          <a:p>
            <a:endParaRPr lang="en-US" sz="1600"/>
          </a:p>
        </p:txBody>
      </p:sp>
      <p:sp>
        <p:nvSpPr>
          <p:cNvPr id="139" name="TextBox 122"/>
          <p:cNvSpPr txBox="1">
            <a:spLocks noChangeArrowheads="1"/>
          </p:cNvSpPr>
          <p:nvPr/>
        </p:nvSpPr>
        <p:spPr bwMode="auto">
          <a:xfrm>
            <a:off x="6875370" y="4201386"/>
            <a:ext cx="6364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baseline="-25000">
                <a:solidFill>
                  <a:schemeClr val="tx1"/>
                </a:solidFill>
                <a:latin typeface="Arial" charset="0"/>
                <a:ea typeface="ヒラギノ角ゴ Pro W3" charset="0"/>
                <a:cs typeface="ヒラギノ角ゴ Pro W3" charset="0"/>
              </a:defRPr>
            </a:lvl1pPr>
            <a:lvl2pPr marL="742950" indent="-285750">
              <a:defRPr sz="2400" baseline="-25000">
                <a:solidFill>
                  <a:schemeClr val="tx1"/>
                </a:solidFill>
                <a:latin typeface="Arial" charset="0"/>
                <a:ea typeface="ヒラギノ角ゴ Pro W3" charset="0"/>
                <a:cs typeface="ヒラギノ角ゴ Pro W3" charset="0"/>
              </a:defRPr>
            </a:lvl2pPr>
            <a:lvl3pPr marL="1143000" indent="-228600">
              <a:defRPr sz="2400" baseline="-25000">
                <a:solidFill>
                  <a:schemeClr val="tx1"/>
                </a:solidFill>
                <a:latin typeface="Arial" charset="0"/>
                <a:ea typeface="ヒラギノ角ゴ Pro W3" charset="0"/>
                <a:cs typeface="ヒラギノ角ゴ Pro W3" charset="0"/>
              </a:defRPr>
            </a:lvl3pPr>
            <a:lvl4pPr marL="1600200" indent="-228600">
              <a:defRPr sz="2400" baseline="-25000">
                <a:solidFill>
                  <a:schemeClr val="tx1"/>
                </a:solidFill>
                <a:latin typeface="Arial" charset="0"/>
                <a:ea typeface="ヒラギノ角ゴ Pro W3" charset="0"/>
                <a:cs typeface="ヒラギノ角ゴ Pro W3" charset="0"/>
              </a:defRPr>
            </a:lvl4pPr>
            <a:lvl5pPr marL="2057400" indent="-228600">
              <a:defRPr sz="2400" baseline="-250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baseline="-25000">
                <a:solidFill>
                  <a:schemeClr val="tx1"/>
                </a:solidFill>
                <a:latin typeface="Arial" charset="0"/>
                <a:ea typeface="ヒラギノ角ゴ Pro W3" charset="0"/>
                <a:cs typeface="ヒラギノ角ゴ Pro W3"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25000" noProof="0" dirty="0" smtClean="0">
                <a:ln>
                  <a:noFill/>
                </a:ln>
                <a:solidFill>
                  <a:schemeClr val="tx2"/>
                </a:solidFill>
                <a:effectLst/>
                <a:uLnTx/>
                <a:uFillTx/>
                <a:latin typeface="Arial" charset="0"/>
                <a:ea typeface="ヒラギノ角ゴ Pro W3" charset="0"/>
                <a:cs typeface="ヒラギノ角ゴ Pro W3" charset="0"/>
              </a:rPr>
              <a:t>SMS</a:t>
            </a:r>
            <a:r>
              <a:rPr kumimoji="0" lang="en-US" sz="1000" b="0" i="0" u="none" strike="noStrike" kern="0" cap="none" spc="0" normalizeH="0" baseline="30000" noProof="0" dirty="0" smtClean="0">
                <a:ln>
                  <a:noFill/>
                </a:ln>
                <a:solidFill>
                  <a:schemeClr val="tx2"/>
                </a:solidFill>
                <a:effectLst/>
                <a:uLnTx/>
                <a:uFillTx/>
                <a:latin typeface="Arial" charset="0"/>
                <a:ea typeface="ヒラギノ角ゴ Pro W3" charset="0"/>
                <a:cs typeface="ヒラギノ角ゴ Pro W3" charset="0"/>
              </a:rPr>
              <a:t>2</a:t>
            </a:r>
            <a:endParaRPr kumimoji="0" lang="en-US" sz="1000" b="0" i="0" u="none" strike="noStrike" kern="0" cap="none" spc="0" normalizeH="0" baseline="30000" noProof="0" dirty="0">
              <a:ln>
                <a:noFill/>
              </a:ln>
              <a:solidFill>
                <a:schemeClr val="tx2"/>
              </a:solidFill>
              <a:effectLst/>
              <a:uLnTx/>
              <a:uFillTx/>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39024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0"/>
                                        </p:tgtEl>
                                        <p:attrNameLst>
                                          <p:attrName>style.visibility</p:attrName>
                                        </p:attrNameLst>
                                      </p:cBhvr>
                                      <p:to>
                                        <p:strVal val="visible"/>
                                      </p:to>
                                    </p:set>
                                    <p:animEffect transition="in" filter="wipe(down)">
                                      <p:cBhvr>
                                        <p:cTn id="10" dur="1000"/>
                                        <p:tgtEl>
                                          <p:spTgt spid="25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1"/>
                                        </p:tgtEl>
                                        <p:attrNameLst>
                                          <p:attrName>style.visibility</p:attrName>
                                        </p:attrNameLst>
                                      </p:cBhvr>
                                      <p:to>
                                        <p:strVal val="visible"/>
                                      </p:to>
                                    </p:set>
                                    <p:animEffect transition="in" filter="wipe(down)">
                                      <p:cBhvr>
                                        <p:cTn id="13" dur="1000"/>
                                        <p:tgtEl>
                                          <p:spTgt spid="25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52"/>
                                        </p:tgtEl>
                                        <p:attrNameLst>
                                          <p:attrName>style.visibility</p:attrName>
                                        </p:attrNameLst>
                                      </p:cBhvr>
                                      <p:to>
                                        <p:strVal val="visible"/>
                                      </p:to>
                                    </p:set>
                                    <p:animEffect transition="in" filter="wipe(down)">
                                      <p:cBhvr>
                                        <p:cTn id="16" dur="1000"/>
                                        <p:tgtEl>
                                          <p:spTgt spid="25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53"/>
                                        </p:tgtEl>
                                        <p:attrNameLst>
                                          <p:attrName>style.visibility</p:attrName>
                                        </p:attrNameLst>
                                      </p:cBhvr>
                                      <p:to>
                                        <p:strVal val="visible"/>
                                      </p:to>
                                    </p:set>
                                    <p:animEffect transition="in" filter="wipe(down)">
                                      <p:cBhvr>
                                        <p:cTn id="19" dur="1000"/>
                                        <p:tgtEl>
                                          <p:spTgt spid="25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54"/>
                                        </p:tgtEl>
                                        <p:attrNameLst>
                                          <p:attrName>style.visibility</p:attrName>
                                        </p:attrNameLst>
                                      </p:cBhvr>
                                      <p:to>
                                        <p:strVal val="visible"/>
                                      </p:to>
                                    </p:set>
                                    <p:animEffect transition="in" filter="wipe(down)">
                                      <p:cBhvr>
                                        <p:cTn id="22" dur="1000"/>
                                        <p:tgtEl>
                                          <p:spTgt spid="25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55"/>
                                        </p:tgtEl>
                                        <p:attrNameLst>
                                          <p:attrName>style.visibility</p:attrName>
                                        </p:attrNameLst>
                                      </p:cBhvr>
                                      <p:to>
                                        <p:strVal val="visible"/>
                                      </p:to>
                                    </p:set>
                                    <p:animEffect transition="in" filter="wipe(down)">
                                      <p:cBhvr>
                                        <p:cTn id="25" dur="1000"/>
                                        <p:tgtEl>
                                          <p:spTgt spid="25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56"/>
                                        </p:tgtEl>
                                        <p:attrNameLst>
                                          <p:attrName>style.visibility</p:attrName>
                                        </p:attrNameLst>
                                      </p:cBhvr>
                                      <p:to>
                                        <p:strVal val="visible"/>
                                      </p:to>
                                    </p:set>
                                    <p:animEffect transition="in" filter="wipe(down)">
                                      <p:cBhvr>
                                        <p:cTn id="28" dur="1000"/>
                                        <p:tgtEl>
                                          <p:spTgt spid="25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57"/>
                                        </p:tgtEl>
                                        <p:attrNameLst>
                                          <p:attrName>style.visibility</p:attrName>
                                        </p:attrNameLst>
                                      </p:cBhvr>
                                      <p:to>
                                        <p:strVal val="visible"/>
                                      </p:to>
                                    </p:set>
                                    <p:animEffect transition="in" filter="wipe(down)">
                                      <p:cBhvr>
                                        <p:cTn id="31" dur="1000"/>
                                        <p:tgtEl>
                                          <p:spTgt spid="25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10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0" grpId="0" animBg="1"/>
      <p:bldP spid="251" grpId="0" animBg="1"/>
      <p:bldP spid="252" grpId="0" animBg="1"/>
      <p:bldP spid="253" grpId="0" animBg="1"/>
      <p:bldP spid="254" grpId="0" animBg="1"/>
      <p:bldP spid="255" grpId="0" animBg="1"/>
      <p:bldP spid="256" grpId="0" animBg="1"/>
      <p:bldP spid="257"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906626" y="2086457"/>
            <a:ext cx="8346558" cy="3863967"/>
          </a:xfrm>
          <a:prstGeom prst="homePlate">
            <a:avLst>
              <a:gd name="adj" fmla="val 24071"/>
            </a:avLst>
          </a:prstGeom>
          <a:gradFill flip="none" rotWithShape="1">
            <a:gsLst>
              <a:gs pos="100000">
                <a:schemeClr val="bg2"/>
              </a:gs>
              <a:gs pos="0">
                <a:srgbClr val="FFFFFF"/>
              </a:gs>
            </a:gsLst>
            <a:lin ang="108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indent="-119063">
              <a:spcAft>
                <a:spcPts val="100"/>
              </a:spcAft>
              <a:buClr>
                <a:srgbClr val="323232">
                  <a:lumMod val="90000"/>
                  <a:lumOff val="10000"/>
                </a:srgbClr>
              </a:buClr>
              <a:buFont typeface="Arial" pitchFamily="34" charset="0"/>
              <a:buChar char="•"/>
            </a:pPr>
            <a:endParaRPr lang="en-US" sz="1400" b="1" dirty="0">
              <a:solidFill>
                <a:schemeClr val="tx2"/>
              </a:solidFill>
            </a:endParaRPr>
          </a:p>
        </p:txBody>
      </p:sp>
      <p:pic>
        <p:nvPicPr>
          <p:cNvPr id="1026" name="Picture 2"/>
          <p:cNvPicPr>
            <a:picLocks noChangeAspect="1" noChangeArrowheads="1"/>
          </p:cNvPicPr>
          <p:nvPr/>
        </p:nvPicPr>
        <p:blipFill>
          <a:blip r:embed="rId3" cstate="print"/>
          <a:srcRect/>
          <a:stretch>
            <a:fillRect/>
          </a:stretch>
        </p:blipFill>
        <p:spPr bwMode="auto">
          <a:xfrm>
            <a:off x="-429236" y="1944810"/>
            <a:ext cx="4114800" cy="4121150"/>
          </a:xfrm>
          <a:prstGeom prst="rect">
            <a:avLst/>
          </a:prstGeom>
          <a:noFill/>
          <a:ln w="9525">
            <a:noFill/>
            <a:miter lim="800000"/>
            <a:headEnd/>
            <a:tailEnd/>
          </a:ln>
          <a:effectLst/>
        </p:spPr>
      </p:pic>
      <p:sp>
        <p:nvSpPr>
          <p:cNvPr id="9" name="Rectangle 8"/>
          <p:cNvSpPr/>
          <p:nvPr/>
        </p:nvSpPr>
        <p:spPr>
          <a:xfrm>
            <a:off x="3884901" y="2219276"/>
            <a:ext cx="4820949" cy="3615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39725" indent="-339725">
              <a:lnSpc>
                <a:spcPct val="90000"/>
              </a:lnSpc>
              <a:spcBef>
                <a:spcPts val="1200"/>
              </a:spcBef>
              <a:spcAft>
                <a:spcPts val="1200"/>
              </a:spcAft>
              <a:buClr>
                <a:schemeClr val="accent1"/>
              </a:buClr>
              <a:buSzPct val="120000"/>
              <a:buFont typeface="Wingdings" pitchFamily="2" charset="2"/>
              <a:buChar char="ü"/>
            </a:pPr>
            <a:r>
              <a:rPr lang="en-US" dirty="0" smtClean="0">
                <a:solidFill>
                  <a:schemeClr val="tx1"/>
                </a:solidFill>
              </a:rPr>
              <a:t>Achieve an</a:t>
            </a:r>
            <a:r>
              <a:rPr lang="en-US" b="1" dirty="0" smtClean="0">
                <a:solidFill>
                  <a:schemeClr val="tx1"/>
                </a:solidFill>
              </a:rPr>
              <a:t> integrated </a:t>
            </a:r>
            <a:r>
              <a:rPr lang="en-US" dirty="0" smtClean="0">
                <a:solidFill>
                  <a:schemeClr val="tx1"/>
                </a:solidFill>
              </a:rPr>
              <a:t>outbound dialing and notification strategy </a:t>
            </a:r>
          </a:p>
          <a:p>
            <a:pPr marL="339725" indent="-339725">
              <a:lnSpc>
                <a:spcPct val="90000"/>
              </a:lnSpc>
              <a:spcBef>
                <a:spcPts val="1200"/>
              </a:spcBef>
              <a:spcAft>
                <a:spcPts val="1200"/>
              </a:spcAft>
              <a:buClr>
                <a:schemeClr val="accent1"/>
              </a:buClr>
              <a:buSzPct val="120000"/>
              <a:buFont typeface="Wingdings" pitchFamily="2" charset="2"/>
              <a:buChar char="ü"/>
            </a:pPr>
            <a:r>
              <a:rPr lang="en-US" dirty="0">
                <a:solidFill>
                  <a:schemeClr val="tx1"/>
                </a:solidFill>
              </a:rPr>
              <a:t>Reduce</a:t>
            </a:r>
            <a:r>
              <a:rPr lang="en-US" b="1" dirty="0">
                <a:solidFill>
                  <a:schemeClr val="tx1"/>
                </a:solidFill>
              </a:rPr>
              <a:t> </a:t>
            </a:r>
            <a:r>
              <a:rPr lang="en-US" dirty="0">
                <a:solidFill>
                  <a:schemeClr val="tx1"/>
                </a:solidFill>
              </a:rPr>
              <a:t>the</a:t>
            </a:r>
            <a:r>
              <a:rPr lang="en-US" b="1" dirty="0">
                <a:solidFill>
                  <a:schemeClr val="tx1"/>
                </a:solidFill>
              </a:rPr>
              <a:t> </a:t>
            </a:r>
            <a:r>
              <a:rPr lang="en-US" dirty="0">
                <a:solidFill>
                  <a:schemeClr val="tx1"/>
                </a:solidFill>
              </a:rPr>
              <a:t>time and cost to dial to </a:t>
            </a:r>
            <a:r>
              <a:rPr lang="en-US" b="1" dirty="0">
                <a:solidFill>
                  <a:schemeClr val="tx1"/>
                </a:solidFill>
              </a:rPr>
              <a:t>increase productivity</a:t>
            </a:r>
            <a:r>
              <a:rPr lang="en-US" dirty="0">
                <a:solidFill>
                  <a:schemeClr val="tx1"/>
                </a:solidFill>
              </a:rPr>
              <a:t> and </a:t>
            </a:r>
            <a:r>
              <a:rPr lang="en-US" b="1" dirty="0">
                <a:solidFill>
                  <a:schemeClr val="tx1"/>
                </a:solidFill>
              </a:rPr>
              <a:t>boost </a:t>
            </a:r>
            <a:r>
              <a:rPr lang="en-US" b="1" dirty="0" smtClean="0">
                <a:solidFill>
                  <a:schemeClr val="tx1"/>
                </a:solidFill>
              </a:rPr>
              <a:t>revenue</a:t>
            </a:r>
            <a:endParaRPr lang="en-US" dirty="0" smtClean="0">
              <a:solidFill>
                <a:schemeClr val="tx1"/>
              </a:solidFill>
            </a:endParaRPr>
          </a:p>
          <a:p>
            <a:pPr marL="339725" indent="-339725">
              <a:lnSpc>
                <a:spcPct val="90000"/>
              </a:lnSpc>
              <a:spcBef>
                <a:spcPts val="1200"/>
              </a:spcBef>
              <a:spcAft>
                <a:spcPts val="1200"/>
              </a:spcAft>
              <a:buClr>
                <a:schemeClr val="accent1"/>
              </a:buClr>
              <a:buSzPct val="120000"/>
              <a:buFont typeface="Wingdings" pitchFamily="2" charset="2"/>
              <a:buChar char="ü"/>
            </a:pPr>
            <a:r>
              <a:rPr lang="en-US" dirty="0" smtClean="0">
                <a:solidFill>
                  <a:schemeClr val="tx1"/>
                </a:solidFill>
              </a:rPr>
              <a:t>Improve </a:t>
            </a:r>
            <a:r>
              <a:rPr lang="en-US" b="1" dirty="0" smtClean="0">
                <a:solidFill>
                  <a:schemeClr val="tx1"/>
                </a:solidFill>
              </a:rPr>
              <a:t>customer satisfaction </a:t>
            </a:r>
            <a:r>
              <a:rPr lang="en-US" dirty="0" smtClean="0">
                <a:solidFill>
                  <a:schemeClr val="tx1"/>
                </a:solidFill>
              </a:rPr>
              <a:t>and retention</a:t>
            </a:r>
          </a:p>
          <a:p>
            <a:pPr marL="339725" indent="-339725">
              <a:lnSpc>
                <a:spcPct val="90000"/>
              </a:lnSpc>
              <a:spcBef>
                <a:spcPts val="1200"/>
              </a:spcBef>
              <a:spcAft>
                <a:spcPts val="1200"/>
              </a:spcAft>
              <a:buClr>
                <a:schemeClr val="accent1"/>
              </a:buClr>
              <a:buSzPct val="120000"/>
              <a:buFont typeface="Wingdings" pitchFamily="2" charset="2"/>
              <a:buChar char="ü"/>
            </a:pPr>
            <a:r>
              <a:rPr lang="en-US" dirty="0" smtClean="0">
                <a:solidFill>
                  <a:schemeClr val="tx1"/>
                </a:solidFill>
              </a:rPr>
              <a:t>Deploy quickly to achieve </a:t>
            </a:r>
            <a:r>
              <a:rPr lang="en-US" b="1" dirty="0" smtClean="0">
                <a:solidFill>
                  <a:schemeClr val="tx1"/>
                </a:solidFill>
              </a:rPr>
              <a:t>business goals faster</a:t>
            </a:r>
          </a:p>
          <a:p>
            <a:pPr marL="339725" indent="-339725">
              <a:lnSpc>
                <a:spcPct val="90000"/>
              </a:lnSpc>
              <a:spcBef>
                <a:spcPts val="1200"/>
              </a:spcBef>
              <a:spcAft>
                <a:spcPts val="1200"/>
              </a:spcAft>
              <a:buClr>
                <a:schemeClr val="accent1"/>
              </a:buClr>
              <a:buSzPct val="120000"/>
              <a:buFont typeface="Wingdings" pitchFamily="2" charset="2"/>
              <a:buChar char="ü"/>
            </a:pPr>
            <a:r>
              <a:rPr lang="en-US" dirty="0">
                <a:solidFill>
                  <a:schemeClr val="tx1"/>
                </a:solidFill>
              </a:rPr>
              <a:t>Work with an </a:t>
            </a:r>
            <a:r>
              <a:rPr lang="en-US" b="1" dirty="0">
                <a:solidFill>
                  <a:schemeClr val="tx1"/>
                </a:solidFill>
              </a:rPr>
              <a:t>end-to-end provider </a:t>
            </a:r>
            <a:r>
              <a:rPr lang="en-US" dirty="0">
                <a:solidFill>
                  <a:schemeClr val="tx1"/>
                </a:solidFill>
              </a:rPr>
              <a:t>of UC, Contact Center and Outbound solutions</a:t>
            </a:r>
          </a:p>
        </p:txBody>
      </p:sp>
      <p:sp>
        <p:nvSpPr>
          <p:cNvPr id="27" name="Oval 75"/>
          <p:cNvSpPr>
            <a:spLocks noChangeArrowheads="1"/>
          </p:cNvSpPr>
          <p:nvPr/>
        </p:nvSpPr>
        <p:spPr bwMode="auto">
          <a:xfrm>
            <a:off x="1432338" y="1637344"/>
            <a:ext cx="7589520" cy="457200"/>
          </a:xfrm>
          <a:prstGeom prst="rect">
            <a:avLst/>
          </a:prstGeom>
          <a:noFill/>
          <a:ln>
            <a:noFill/>
          </a:ln>
          <a:extLst/>
        </p:spPr>
        <p:style>
          <a:lnRef idx="1">
            <a:schemeClr val="dk1"/>
          </a:lnRef>
          <a:fillRef idx="3">
            <a:schemeClr val="dk1"/>
          </a:fillRef>
          <a:effectRef idx="2">
            <a:schemeClr val="dk1"/>
          </a:effectRef>
          <a:fontRef idx="minor">
            <a:schemeClr val="lt1"/>
          </a:fontRef>
        </p:style>
        <p:txBody>
          <a:bodyPr wrap="none" anchor="ctr"/>
          <a:lstStyle/>
          <a:p>
            <a:pPr algn="ctr">
              <a:lnSpc>
                <a:spcPct val="90000"/>
              </a:lnSpc>
            </a:pPr>
            <a:r>
              <a:rPr lang="en-US" sz="2000" b="1" i="1" dirty="0" smtClean="0">
                <a:solidFill>
                  <a:schemeClr val="accent1"/>
                </a:solidFill>
              </a:rPr>
              <a:t>With Avaya you can: </a:t>
            </a:r>
          </a:p>
        </p:txBody>
      </p:sp>
      <p:sp>
        <p:nvSpPr>
          <p:cNvPr id="13" name="Title 12"/>
          <p:cNvSpPr>
            <a:spLocks noGrp="1"/>
          </p:cNvSpPr>
          <p:nvPr>
            <p:ph type="title"/>
          </p:nvPr>
        </p:nvSpPr>
        <p:spPr/>
        <p:txBody>
          <a:bodyPr/>
          <a:lstStyle/>
          <a:p>
            <a:r>
              <a:rPr lang="en-US" dirty="0" smtClean="0"/>
              <a:t>Find Solutions for Your Business</a:t>
            </a:r>
            <a:endParaRPr lang="en-US" dirty="0"/>
          </a:p>
        </p:txBody>
      </p:sp>
      <p:pic>
        <p:nvPicPr>
          <p:cNvPr id="10" name="Picture 2" descr="C:\Users\codonnell\Downloads\42-2432042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29" r="29610" b="-156"/>
          <a:stretch/>
        </p:blipFill>
        <p:spPr bwMode="auto">
          <a:xfrm>
            <a:off x="-54302" y="2331896"/>
            <a:ext cx="3391006" cy="3383280"/>
          </a:xfrm>
          <a:prstGeom prst="ellipse">
            <a:avLst/>
          </a:prstGeom>
          <a:ln w="19050">
            <a:noFill/>
          </a:ln>
          <a:extLst>
            <a:ext uri="{909E8E84-426E-40DD-AFC4-6F175D3DCCD1}">
              <a14:hiddenFill xmlns:a14="http://schemas.microsoft.com/office/drawing/2010/main">
                <a:solidFill>
                  <a:srgbClr val="FFFFFF"/>
                </a:solidFill>
              </a14:hiddenFill>
            </a:ext>
          </a:extLst>
        </p:spPr>
      </p:pic>
      <p:sp>
        <p:nvSpPr>
          <p:cNvPr id="35" name="Oval 34"/>
          <p:cNvSpPr/>
          <p:nvPr/>
        </p:nvSpPr>
        <p:spPr>
          <a:xfrm>
            <a:off x="-74090" y="2317556"/>
            <a:ext cx="3383280" cy="3401568"/>
          </a:xfrm>
          <a:prstGeom prst="ellipse">
            <a:avLst/>
          </a:prstGeom>
          <a:solidFill>
            <a:schemeClr val="bg1">
              <a:lumMod val="95000"/>
              <a:alpha val="34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smtClean="0"/>
          </a:p>
        </p:txBody>
      </p:sp>
    </p:spTree>
    <p:extLst>
      <p:ext uri="{BB962C8B-B14F-4D97-AF65-F5344CB8AC3E}">
        <p14:creationId xmlns:p14="http://schemas.microsoft.com/office/powerpoint/2010/main" val="384540866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10" name="Picture 2" descr="ax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971" y="1365061"/>
            <a:ext cx="7693025" cy="5035550"/>
          </a:xfrm>
          <a:prstGeom prst="rect">
            <a:avLst/>
          </a:prstGeom>
          <a:noFill/>
          <a:extLst>
            <a:ext uri="{909E8E84-426E-40DD-AFC4-6F175D3DCCD1}">
              <a14:hiddenFill xmlns:a14="http://schemas.microsoft.com/office/drawing/2010/main">
                <a:solidFill>
                  <a:srgbClr val="FFFFFF"/>
                </a:solidFill>
              </a14:hiddenFill>
            </a:ext>
          </a:extLst>
        </p:spPr>
      </p:pic>
      <p:sp>
        <p:nvSpPr>
          <p:cNvPr id="811011" name="Freeform 3"/>
          <p:cNvSpPr>
            <a:spLocks/>
          </p:cNvSpPr>
          <p:nvPr/>
        </p:nvSpPr>
        <p:spPr bwMode="gray">
          <a:xfrm>
            <a:off x="1382334" y="1619167"/>
            <a:ext cx="7131050" cy="3965575"/>
          </a:xfrm>
          <a:custGeom>
            <a:avLst/>
            <a:gdLst>
              <a:gd name="T0" fmla="*/ 0 w 4713"/>
              <a:gd name="T1" fmla="*/ 1880 h 3317"/>
              <a:gd name="T2" fmla="*/ 4427 w 4713"/>
              <a:gd name="T3" fmla="*/ 140 h 3317"/>
              <a:gd name="T4" fmla="*/ 4427 w 4713"/>
              <a:gd name="T5" fmla="*/ 0 h 3317"/>
              <a:gd name="T6" fmla="*/ 4713 w 4713"/>
              <a:gd name="T7" fmla="*/ 122 h 3317"/>
              <a:gd name="T8" fmla="*/ 4433 w 4713"/>
              <a:gd name="T9" fmla="*/ 607 h 3317"/>
              <a:gd name="T10" fmla="*/ 4433 w 4713"/>
              <a:gd name="T11" fmla="*/ 432 h 3317"/>
              <a:gd name="T12" fmla="*/ 0 w 4713"/>
              <a:gd name="T13" fmla="*/ 3317 h 3317"/>
              <a:gd name="T14" fmla="*/ 0 w 4713"/>
              <a:gd name="T15" fmla="*/ 1880 h 33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3" h="3317">
                <a:moveTo>
                  <a:pt x="0" y="1880"/>
                </a:moveTo>
                <a:lnTo>
                  <a:pt x="4427" y="140"/>
                </a:lnTo>
                <a:lnTo>
                  <a:pt x="4427" y="0"/>
                </a:lnTo>
                <a:lnTo>
                  <a:pt x="4713" y="122"/>
                </a:lnTo>
                <a:lnTo>
                  <a:pt x="4433" y="607"/>
                </a:lnTo>
                <a:lnTo>
                  <a:pt x="4433" y="432"/>
                </a:lnTo>
                <a:lnTo>
                  <a:pt x="0" y="3317"/>
                </a:lnTo>
                <a:lnTo>
                  <a:pt x="0" y="1880"/>
                </a:lnTo>
                <a:close/>
              </a:path>
            </a:pathLst>
          </a:custGeom>
          <a:gradFill rotWithShape="0">
            <a:gsLst>
              <a:gs pos="0">
                <a:schemeClr val="accent1"/>
              </a:gs>
              <a:gs pos="100000">
                <a:schemeClr val="accent1">
                  <a:gamma/>
                  <a:tint val="0"/>
                  <a:invGamma/>
                </a:schemeClr>
              </a:gs>
            </a:gsLst>
            <a:lin ang="5400000" scaled="1"/>
          </a:gra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811012" name="Group 4"/>
          <p:cNvGrpSpPr>
            <a:grpSpLocks/>
          </p:cNvGrpSpPr>
          <p:nvPr/>
        </p:nvGrpSpPr>
        <p:grpSpPr bwMode="auto">
          <a:xfrm>
            <a:off x="3542921" y="1868298"/>
            <a:ext cx="4927600" cy="4392613"/>
            <a:chOff x="2403" y="692"/>
            <a:chExt cx="3104" cy="3005"/>
          </a:xfrm>
        </p:grpSpPr>
        <p:sp>
          <p:nvSpPr>
            <p:cNvPr id="811013" name="Line 5"/>
            <p:cNvSpPr>
              <a:spLocks noChangeShapeType="1"/>
            </p:cNvSpPr>
            <p:nvPr/>
          </p:nvSpPr>
          <p:spPr bwMode="gray">
            <a:xfrm>
              <a:off x="2403" y="1878"/>
              <a:ext cx="1" cy="1795"/>
            </a:xfrm>
            <a:prstGeom prst="line">
              <a:avLst/>
            </a:prstGeom>
            <a:noFill/>
            <a:ln w="9525">
              <a:solidFill>
                <a:srgbClr val="1C1C1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1014" name="Line 6"/>
            <p:cNvSpPr>
              <a:spLocks noChangeShapeType="1"/>
            </p:cNvSpPr>
            <p:nvPr/>
          </p:nvSpPr>
          <p:spPr bwMode="gray">
            <a:xfrm>
              <a:off x="3949" y="1284"/>
              <a:ext cx="1" cy="2402"/>
            </a:xfrm>
            <a:prstGeom prst="line">
              <a:avLst/>
            </a:prstGeom>
            <a:noFill/>
            <a:ln w="9525">
              <a:solidFill>
                <a:srgbClr val="1C1C1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1015" name="Line 7"/>
            <p:cNvSpPr>
              <a:spLocks noChangeShapeType="1"/>
            </p:cNvSpPr>
            <p:nvPr/>
          </p:nvSpPr>
          <p:spPr bwMode="gray">
            <a:xfrm>
              <a:off x="5506" y="692"/>
              <a:ext cx="1" cy="3005"/>
            </a:xfrm>
            <a:prstGeom prst="line">
              <a:avLst/>
            </a:prstGeom>
            <a:noFill/>
            <a:ln w="9525">
              <a:solidFill>
                <a:srgbClr val="1C1C1C"/>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11016" name="Text Box 8"/>
          <p:cNvSpPr txBox="1">
            <a:spLocks noChangeArrowheads="1"/>
          </p:cNvSpPr>
          <p:nvPr/>
        </p:nvSpPr>
        <p:spPr bwMode="auto">
          <a:xfrm>
            <a:off x="13909" y="3884423"/>
            <a:ext cx="917575"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4053" dir="19742175" algn="ctr" rotWithShape="0">
                    <a:srgbClr val="4EC862"/>
                  </a:outerShdw>
                </a:effectLst>
              </a14:hiddenEffects>
            </a:ext>
          </a:extLst>
        </p:spPr>
        <p:txBody>
          <a:bodyPr/>
          <a:lstStyle/>
          <a:p>
            <a:pPr algn="r" eaLnBrk="0" hangingPunct="0">
              <a:lnSpc>
                <a:spcPct val="100000"/>
              </a:lnSpc>
            </a:pPr>
            <a:r>
              <a:rPr lang="en-US" altLang="en-US" sz="1600" b="1">
                <a:solidFill>
                  <a:schemeClr val="tx1"/>
                </a:solidFill>
                <a:cs typeface="Arial" charset="0"/>
              </a:rPr>
              <a:t>Market Growth</a:t>
            </a:r>
          </a:p>
        </p:txBody>
      </p:sp>
      <p:sp>
        <p:nvSpPr>
          <p:cNvPr id="811017" name="Text Box 9"/>
          <p:cNvSpPr txBox="1">
            <a:spLocks noChangeArrowheads="1"/>
          </p:cNvSpPr>
          <p:nvPr/>
        </p:nvSpPr>
        <p:spPr bwMode="auto">
          <a:xfrm rot="-1100945">
            <a:off x="3485771" y="2833498"/>
            <a:ext cx="21685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4053" dir="19742175" algn="ctr" rotWithShape="0">
                    <a:srgbClr val="4EC862"/>
                  </a:outerShdw>
                </a:effectLst>
              </a14:hiddenEffects>
            </a:ext>
          </a:extLst>
        </p:spPr>
        <p:txBody>
          <a:bodyPr/>
          <a:lstStyle/>
          <a:p>
            <a:pPr algn="ctr" eaLnBrk="0" hangingPunct="0">
              <a:lnSpc>
                <a:spcPct val="100000"/>
              </a:lnSpc>
            </a:pPr>
            <a:r>
              <a:rPr lang="en-US" altLang="en-US" sz="1600" b="1">
                <a:solidFill>
                  <a:schemeClr val="bg1"/>
                </a:solidFill>
                <a:cs typeface="Arial" charset="0"/>
              </a:rPr>
              <a:t>IB/OB Blend</a:t>
            </a:r>
          </a:p>
        </p:txBody>
      </p:sp>
      <p:sp>
        <p:nvSpPr>
          <p:cNvPr id="811018" name="Text Box 10"/>
          <p:cNvSpPr txBox="1">
            <a:spLocks noChangeArrowheads="1"/>
          </p:cNvSpPr>
          <p:nvPr/>
        </p:nvSpPr>
        <p:spPr bwMode="auto">
          <a:xfrm rot="-1205918">
            <a:off x="950534" y="3552636"/>
            <a:ext cx="267493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4053" dir="19742175" algn="ctr" rotWithShape="0">
                    <a:srgbClr val="4EC862"/>
                  </a:outerShdw>
                </a:effectLst>
              </a14:hiddenEffects>
            </a:ext>
          </a:extLst>
        </p:spPr>
        <p:txBody>
          <a:bodyPr/>
          <a:lstStyle/>
          <a:p>
            <a:pPr algn="ctr" eaLnBrk="0" hangingPunct="0">
              <a:lnSpc>
                <a:spcPct val="100000"/>
              </a:lnSpc>
            </a:pPr>
            <a:r>
              <a:rPr lang="en-US" altLang="en-US" sz="1600" b="1">
                <a:solidFill>
                  <a:schemeClr val="bg1"/>
                </a:solidFill>
                <a:cs typeface="Arial" charset="0"/>
              </a:rPr>
              <a:t>Outbound Only</a:t>
            </a:r>
          </a:p>
        </p:txBody>
      </p:sp>
      <p:sp>
        <p:nvSpPr>
          <p:cNvPr id="811019" name="Text Box 11"/>
          <p:cNvSpPr txBox="1">
            <a:spLocks noChangeArrowheads="1"/>
          </p:cNvSpPr>
          <p:nvPr/>
        </p:nvSpPr>
        <p:spPr bwMode="auto">
          <a:xfrm rot="-1238012">
            <a:off x="5978146" y="2055623"/>
            <a:ext cx="2260600"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74053" dir="19742175" algn="ctr" rotWithShape="0">
                    <a:srgbClr val="4EC862"/>
                  </a:outerShdw>
                </a:effectLst>
              </a14:hiddenEffects>
            </a:ext>
          </a:extLst>
        </p:spPr>
        <p:txBody>
          <a:bodyPr/>
          <a:lstStyle/>
          <a:p>
            <a:pPr algn="ctr" eaLnBrk="0" hangingPunct="0"/>
            <a:r>
              <a:rPr lang="en-US" altLang="en-US" sz="1600" b="1">
                <a:solidFill>
                  <a:schemeClr val="bg1"/>
                </a:solidFill>
                <a:cs typeface="Arial" charset="0"/>
              </a:rPr>
              <a:t>Multi - Channel</a:t>
            </a:r>
          </a:p>
        </p:txBody>
      </p:sp>
      <p:grpSp>
        <p:nvGrpSpPr>
          <p:cNvPr id="811020" name="Group 12"/>
          <p:cNvGrpSpPr>
            <a:grpSpLocks/>
          </p:cNvGrpSpPr>
          <p:nvPr/>
        </p:nvGrpSpPr>
        <p:grpSpPr bwMode="auto">
          <a:xfrm>
            <a:off x="1406145" y="3524061"/>
            <a:ext cx="2086777" cy="2551112"/>
            <a:chOff x="1035" y="1927"/>
            <a:chExt cx="1277" cy="1885"/>
          </a:xfrm>
        </p:grpSpPr>
        <p:sp>
          <p:nvSpPr>
            <p:cNvPr id="811021" name="Freeform 13"/>
            <p:cNvSpPr>
              <a:spLocks/>
            </p:cNvSpPr>
            <p:nvPr/>
          </p:nvSpPr>
          <p:spPr bwMode="gray">
            <a:xfrm>
              <a:off x="1035" y="1927"/>
              <a:ext cx="1251" cy="1885"/>
            </a:xfrm>
            <a:custGeom>
              <a:avLst/>
              <a:gdLst>
                <a:gd name="T0" fmla="*/ 1248 w 1251"/>
                <a:gd name="T1" fmla="*/ 0 h 1885"/>
                <a:gd name="T2" fmla="*/ 1251 w 1251"/>
                <a:gd name="T3" fmla="*/ 356 h 1885"/>
                <a:gd name="T4" fmla="*/ 1250 w 1251"/>
                <a:gd name="T5" fmla="*/ 1873 h 1885"/>
                <a:gd name="T6" fmla="*/ 0 w 1251"/>
                <a:gd name="T7" fmla="*/ 1885 h 1885"/>
                <a:gd name="T8" fmla="*/ 0 w 1251"/>
                <a:gd name="T9" fmla="*/ 489 h 1885"/>
              </a:gdLst>
              <a:ahLst/>
              <a:cxnLst>
                <a:cxn ang="0">
                  <a:pos x="T0" y="T1"/>
                </a:cxn>
                <a:cxn ang="0">
                  <a:pos x="T2" y="T3"/>
                </a:cxn>
                <a:cxn ang="0">
                  <a:pos x="T4" y="T5"/>
                </a:cxn>
                <a:cxn ang="0">
                  <a:pos x="T6" y="T7"/>
                </a:cxn>
                <a:cxn ang="0">
                  <a:pos x="T8" y="T9"/>
                </a:cxn>
              </a:cxnLst>
              <a:rect l="0" t="0" r="r" b="b"/>
              <a:pathLst>
                <a:path w="1251" h="1885">
                  <a:moveTo>
                    <a:pt x="1248" y="0"/>
                  </a:moveTo>
                  <a:lnTo>
                    <a:pt x="1251" y="356"/>
                  </a:lnTo>
                  <a:lnTo>
                    <a:pt x="1250" y="1873"/>
                  </a:lnTo>
                  <a:lnTo>
                    <a:pt x="0" y="1885"/>
                  </a:lnTo>
                  <a:lnTo>
                    <a:pt x="0" y="489"/>
                  </a:lnTo>
                </a:path>
              </a:pathLst>
            </a:custGeom>
            <a:gradFill rotWithShape="1">
              <a:gsLst>
                <a:gs pos="0">
                  <a:schemeClr val="accent1"/>
                </a:gs>
                <a:gs pos="100000">
                  <a:schemeClr val="accent1">
                    <a:gamma/>
                    <a:tint val="0"/>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1022" name="Text Box 14"/>
            <p:cNvSpPr txBox="1">
              <a:spLocks noChangeArrowheads="1"/>
            </p:cNvSpPr>
            <p:nvPr/>
          </p:nvSpPr>
          <p:spPr bwMode="auto">
            <a:xfrm>
              <a:off x="1069" y="2403"/>
              <a:ext cx="1243" cy="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spAutoFit/>
            </a:bodyPr>
            <a:lstStyle>
              <a:lvl1pPr marL="166688" indent="-166688">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lnSpc>
                  <a:spcPct val="85000"/>
                </a:lnSpc>
                <a:spcBef>
                  <a:spcPct val="25000"/>
                </a:spcBef>
              </a:pPr>
              <a:endParaRPr lang="en-US" altLang="en-US" sz="1700" b="1" dirty="0">
                <a:solidFill>
                  <a:schemeClr val="bg1"/>
                </a:solidFill>
                <a:cs typeface="Arial" charset="0"/>
              </a:endParaRPr>
            </a:p>
            <a:p>
              <a:pPr eaLnBrk="0" hangingPunct="0">
                <a:lnSpc>
                  <a:spcPct val="85000"/>
                </a:lnSpc>
                <a:spcBef>
                  <a:spcPct val="25000"/>
                </a:spcBef>
              </a:pPr>
              <a:r>
                <a:rPr lang="en-US" altLang="en-US" sz="1700" b="1" dirty="0">
                  <a:solidFill>
                    <a:schemeClr val="bg1"/>
                  </a:solidFill>
                  <a:cs typeface="Arial" charset="0"/>
                </a:rPr>
                <a:t>Traditional</a:t>
              </a:r>
            </a:p>
            <a:p>
              <a:pPr eaLnBrk="0" hangingPunct="0">
                <a:lnSpc>
                  <a:spcPct val="85000"/>
                </a:lnSpc>
                <a:spcBef>
                  <a:spcPct val="25000"/>
                </a:spcBef>
                <a:buFontTx/>
                <a:buChar char="•"/>
              </a:pPr>
              <a:r>
                <a:rPr lang="en-US" altLang="en-US" sz="1500" b="1" dirty="0">
                  <a:cs typeface="Arial" charset="0"/>
                </a:rPr>
                <a:t>Collections</a:t>
              </a:r>
            </a:p>
          </p:txBody>
        </p:sp>
      </p:grpSp>
      <p:grpSp>
        <p:nvGrpSpPr>
          <p:cNvPr id="811023" name="Group 15"/>
          <p:cNvGrpSpPr>
            <a:grpSpLocks/>
          </p:cNvGrpSpPr>
          <p:nvPr/>
        </p:nvGrpSpPr>
        <p:grpSpPr bwMode="auto">
          <a:xfrm>
            <a:off x="6206746" y="2042923"/>
            <a:ext cx="2306638" cy="3697175"/>
            <a:chOff x="4123" y="736"/>
            <a:chExt cx="1453" cy="2865"/>
          </a:xfrm>
        </p:grpSpPr>
        <p:sp>
          <p:nvSpPr>
            <p:cNvPr id="811024" name="Freeform 16"/>
            <p:cNvSpPr>
              <a:spLocks/>
            </p:cNvSpPr>
            <p:nvPr/>
          </p:nvSpPr>
          <p:spPr bwMode="gray">
            <a:xfrm>
              <a:off x="4123" y="736"/>
              <a:ext cx="1425" cy="2865"/>
            </a:xfrm>
            <a:custGeom>
              <a:avLst/>
              <a:gdLst>
                <a:gd name="T0" fmla="*/ 1238 w 1250"/>
                <a:gd name="T1" fmla="*/ 0 h 2865"/>
                <a:gd name="T2" fmla="*/ 1250 w 1250"/>
                <a:gd name="T3" fmla="*/ 2860 h 2865"/>
                <a:gd name="T4" fmla="*/ 1 w 1250"/>
                <a:gd name="T5" fmla="*/ 2865 h 2865"/>
                <a:gd name="T6" fmla="*/ 0 w 1250"/>
                <a:gd name="T7" fmla="*/ 483 h 2865"/>
              </a:gdLst>
              <a:ahLst/>
              <a:cxnLst>
                <a:cxn ang="0">
                  <a:pos x="T0" y="T1"/>
                </a:cxn>
                <a:cxn ang="0">
                  <a:pos x="T2" y="T3"/>
                </a:cxn>
                <a:cxn ang="0">
                  <a:pos x="T4" y="T5"/>
                </a:cxn>
                <a:cxn ang="0">
                  <a:pos x="T6" y="T7"/>
                </a:cxn>
              </a:cxnLst>
              <a:rect l="0" t="0" r="r" b="b"/>
              <a:pathLst>
                <a:path w="1250" h="2865">
                  <a:moveTo>
                    <a:pt x="1238" y="0"/>
                  </a:moveTo>
                  <a:lnTo>
                    <a:pt x="1250" y="2860"/>
                  </a:lnTo>
                  <a:lnTo>
                    <a:pt x="1" y="2865"/>
                  </a:lnTo>
                  <a:lnTo>
                    <a:pt x="0" y="483"/>
                  </a:lnTo>
                </a:path>
              </a:pathLst>
            </a:custGeom>
            <a:gradFill rotWithShape="1">
              <a:gsLst>
                <a:gs pos="0">
                  <a:schemeClr val="hlink"/>
                </a:gs>
                <a:gs pos="100000">
                  <a:schemeClr val="hlink">
                    <a:gamma/>
                    <a:tint val="0"/>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1025" name="Text Box 17"/>
            <p:cNvSpPr txBox="1">
              <a:spLocks noChangeArrowheads="1"/>
            </p:cNvSpPr>
            <p:nvPr/>
          </p:nvSpPr>
          <p:spPr bwMode="auto">
            <a:xfrm>
              <a:off x="4154" y="1086"/>
              <a:ext cx="1422" cy="2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a:spAutoFit/>
            </a:bodyPr>
            <a:lstStyle>
              <a:lvl1pPr marL="166688" indent="-166688">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lnSpc>
                  <a:spcPct val="85000"/>
                </a:lnSpc>
                <a:spcBef>
                  <a:spcPct val="25000"/>
                </a:spcBef>
              </a:pPr>
              <a:endParaRPr lang="en-US" altLang="en-US" sz="1700" b="1" dirty="0">
                <a:solidFill>
                  <a:schemeClr val="accent2"/>
                </a:solidFill>
                <a:cs typeface="Arial" charset="0"/>
              </a:endParaRPr>
            </a:p>
            <a:p>
              <a:pPr eaLnBrk="0" hangingPunct="0">
                <a:lnSpc>
                  <a:spcPct val="85000"/>
                </a:lnSpc>
                <a:spcBef>
                  <a:spcPct val="25000"/>
                </a:spcBef>
              </a:pPr>
              <a:r>
                <a:rPr lang="en-US" altLang="en-US" sz="1700" b="1" dirty="0">
                  <a:solidFill>
                    <a:schemeClr val="bg1"/>
                  </a:solidFill>
                  <a:cs typeface="Arial" charset="0"/>
                </a:rPr>
                <a:t>Proactive </a:t>
              </a:r>
              <a:r>
                <a:rPr lang="en-US" altLang="en-US" sz="1700" b="1" dirty="0" smtClean="0">
                  <a:solidFill>
                    <a:schemeClr val="bg1"/>
                  </a:solidFill>
                  <a:cs typeface="Arial" charset="0"/>
                </a:rPr>
                <a:t>Outreach</a:t>
              </a:r>
              <a:endParaRPr lang="en-US" altLang="en-US" sz="1700" b="1" dirty="0">
                <a:solidFill>
                  <a:schemeClr val="bg1"/>
                </a:solidFill>
                <a:cs typeface="Arial" charset="0"/>
              </a:endParaRPr>
            </a:p>
            <a:p>
              <a:pPr eaLnBrk="0" hangingPunct="0">
                <a:lnSpc>
                  <a:spcPct val="85000"/>
                </a:lnSpc>
                <a:spcBef>
                  <a:spcPct val="25000"/>
                </a:spcBef>
                <a:buFontTx/>
                <a:buChar char="•"/>
              </a:pPr>
              <a:r>
                <a:rPr lang="en-US" altLang="en-US" sz="1500" b="1" dirty="0">
                  <a:cs typeface="Arial" charset="0"/>
                </a:rPr>
                <a:t>Collections</a:t>
              </a:r>
            </a:p>
            <a:p>
              <a:pPr eaLnBrk="0" hangingPunct="0">
                <a:lnSpc>
                  <a:spcPct val="85000"/>
                </a:lnSpc>
                <a:spcBef>
                  <a:spcPct val="25000"/>
                </a:spcBef>
                <a:buFontTx/>
                <a:buChar char="•"/>
              </a:pPr>
              <a:r>
                <a:rPr lang="en-US" altLang="en-US" sz="1500" b="1" dirty="0">
                  <a:cs typeface="Arial" charset="0"/>
                </a:rPr>
                <a:t>Telemarketing</a:t>
              </a:r>
            </a:p>
            <a:p>
              <a:pPr eaLnBrk="0" hangingPunct="0">
                <a:lnSpc>
                  <a:spcPct val="85000"/>
                </a:lnSpc>
                <a:spcBef>
                  <a:spcPct val="25000"/>
                </a:spcBef>
                <a:buFontTx/>
                <a:buChar char="•"/>
              </a:pPr>
              <a:r>
                <a:rPr lang="en-US" altLang="en-US" sz="1500" b="1" dirty="0">
                  <a:cs typeface="Arial" charset="0"/>
                </a:rPr>
                <a:t>Customer Service</a:t>
              </a:r>
            </a:p>
            <a:p>
              <a:pPr eaLnBrk="0" hangingPunct="0">
                <a:lnSpc>
                  <a:spcPct val="85000"/>
                </a:lnSpc>
                <a:spcBef>
                  <a:spcPct val="25000"/>
                </a:spcBef>
                <a:buFontTx/>
                <a:buChar char="•"/>
              </a:pPr>
              <a:r>
                <a:rPr lang="en-US" altLang="en-US" sz="1500" b="1" dirty="0">
                  <a:cs typeface="Arial" charset="0"/>
                </a:rPr>
                <a:t>Appointment reminders</a:t>
              </a:r>
            </a:p>
            <a:p>
              <a:pPr eaLnBrk="0" hangingPunct="0">
                <a:lnSpc>
                  <a:spcPct val="85000"/>
                </a:lnSpc>
                <a:spcBef>
                  <a:spcPct val="25000"/>
                </a:spcBef>
                <a:buFontTx/>
                <a:buChar char="•"/>
              </a:pPr>
              <a:r>
                <a:rPr lang="en-US" altLang="en-US" sz="1500" b="1" dirty="0">
                  <a:cs typeface="Arial" charset="0"/>
                </a:rPr>
                <a:t>Surveys</a:t>
              </a:r>
            </a:p>
            <a:p>
              <a:pPr eaLnBrk="0" hangingPunct="0">
                <a:lnSpc>
                  <a:spcPct val="85000"/>
                </a:lnSpc>
                <a:spcBef>
                  <a:spcPct val="25000"/>
                </a:spcBef>
                <a:buFontTx/>
                <a:buChar char="•"/>
              </a:pPr>
              <a:r>
                <a:rPr lang="en-US" altLang="en-US" sz="1500" b="1" dirty="0">
                  <a:cs typeface="Arial" charset="0"/>
                </a:rPr>
                <a:t>Loyalty Calling</a:t>
              </a:r>
            </a:p>
            <a:p>
              <a:pPr eaLnBrk="0" hangingPunct="0">
                <a:lnSpc>
                  <a:spcPct val="85000"/>
                </a:lnSpc>
                <a:spcBef>
                  <a:spcPct val="25000"/>
                </a:spcBef>
                <a:buFontTx/>
                <a:buChar char="•"/>
              </a:pPr>
              <a:r>
                <a:rPr lang="en-US" altLang="en-US" sz="1500" b="1" dirty="0">
                  <a:cs typeface="Arial" charset="0"/>
                </a:rPr>
                <a:t>Automated </a:t>
              </a:r>
              <a:r>
                <a:rPr lang="en-US" altLang="en-US" sz="1500" b="1" dirty="0" smtClean="0">
                  <a:cs typeface="Arial" charset="0"/>
                </a:rPr>
                <a:t>Agents</a:t>
              </a:r>
            </a:p>
            <a:p>
              <a:pPr eaLnBrk="0" hangingPunct="0">
                <a:lnSpc>
                  <a:spcPct val="85000"/>
                </a:lnSpc>
                <a:spcBef>
                  <a:spcPct val="25000"/>
                </a:spcBef>
                <a:buFontTx/>
                <a:buChar char="•"/>
              </a:pPr>
              <a:r>
                <a:rPr lang="en-US" altLang="en-US" sz="1500" b="1" dirty="0" smtClean="0">
                  <a:cs typeface="Arial" charset="0"/>
                </a:rPr>
                <a:t>SMS</a:t>
              </a:r>
            </a:p>
            <a:p>
              <a:pPr eaLnBrk="0" hangingPunct="0">
                <a:lnSpc>
                  <a:spcPct val="85000"/>
                </a:lnSpc>
                <a:spcBef>
                  <a:spcPct val="25000"/>
                </a:spcBef>
                <a:buFontTx/>
                <a:buChar char="•"/>
              </a:pPr>
              <a:r>
                <a:rPr lang="en-US" altLang="en-US" sz="1500" b="1" dirty="0" smtClean="0">
                  <a:cs typeface="Arial" charset="0"/>
                </a:rPr>
                <a:t>Email</a:t>
              </a:r>
              <a:endParaRPr lang="en-US" altLang="en-US" sz="1500" b="1" dirty="0">
                <a:cs typeface="Arial" charset="0"/>
              </a:endParaRPr>
            </a:p>
          </p:txBody>
        </p:sp>
      </p:grpSp>
      <p:grpSp>
        <p:nvGrpSpPr>
          <p:cNvPr id="811026" name="Group 18"/>
          <p:cNvGrpSpPr>
            <a:grpSpLocks/>
          </p:cNvGrpSpPr>
          <p:nvPr/>
        </p:nvGrpSpPr>
        <p:grpSpPr bwMode="auto">
          <a:xfrm>
            <a:off x="3830259" y="2804923"/>
            <a:ext cx="2168525" cy="3103563"/>
            <a:chOff x="2545" y="1349"/>
            <a:chExt cx="1262" cy="2358"/>
          </a:xfrm>
        </p:grpSpPr>
        <p:sp>
          <p:nvSpPr>
            <p:cNvPr id="811027" name="Freeform 19"/>
            <p:cNvSpPr>
              <a:spLocks/>
            </p:cNvSpPr>
            <p:nvPr/>
          </p:nvSpPr>
          <p:spPr bwMode="gray">
            <a:xfrm>
              <a:off x="2545" y="1349"/>
              <a:ext cx="1257" cy="2358"/>
            </a:xfrm>
            <a:custGeom>
              <a:avLst/>
              <a:gdLst>
                <a:gd name="T0" fmla="*/ 1257 w 1257"/>
                <a:gd name="T1" fmla="*/ 0 h 2358"/>
                <a:gd name="T2" fmla="*/ 1248 w 1257"/>
                <a:gd name="T3" fmla="*/ 378 h 2358"/>
                <a:gd name="T4" fmla="*/ 1240 w 1257"/>
                <a:gd name="T5" fmla="*/ 2358 h 2358"/>
                <a:gd name="T6" fmla="*/ 2 w 1257"/>
                <a:gd name="T7" fmla="*/ 2347 h 2358"/>
                <a:gd name="T8" fmla="*/ 0 w 1257"/>
                <a:gd name="T9" fmla="*/ 481 h 2358"/>
              </a:gdLst>
              <a:ahLst/>
              <a:cxnLst>
                <a:cxn ang="0">
                  <a:pos x="T0" y="T1"/>
                </a:cxn>
                <a:cxn ang="0">
                  <a:pos x="T2" y="T3"/>
                </a:cxn>
                <a:cxn ang="0">
                  <a:pos x="T4" y="T5"/>
                </a:cxn>
                <a:cxn ang="0">
                  <a:pos x="T6" y="T7"/>
                </a:cxn>
                <a:cxn ang="0">
                  <a:pos x="T8" y="T9"/>
                </a:cxn>
              </a:cxnLst>
              <a:rect l="0" t="0" r="r" b="b"/>
              <a:pathLst>
                <a:path w="1257" h="2358">
                  <a:moveTo>
                    <a:pt x="1257" y="0"/>
                  </a:moveTo>
                  <a:lnTo>
                    <a:pt x="1248" y="378"/>
                  </a:lnTo>
                  <a:lnTo>
                    <a:pt x="1240" y="2358"/>
                  </a:lnTo>
                  <a:lnTo>
                    <a:pt x="2" y="2347"/>
                  </a:lnTo>
                  <a:lnTo>
                    <a:pt x="0" y="481"/>
                  </a:lnTo>
                </a:path>
              </a:pathLst>
            </a:custGeom>
            <a:gradFill rotWithShape="1">
              <a:gsLst>
                <a:gs pos="0">
                  <a:schemeClr val="accent2"/>
                </a:gs>
                <a:gs pos="100000">
                  <a:schemeClr val="accent2">
                    <a:gamma/>
                    <a:tint val="0"/>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1028" name="Text Box 20"/>
            <p:cNvSpPr txBox="1">
              <a:spLocks noChangeArrowheads="1"/>
            </p:cNvSpPr>
            <p:nvPr/>
          </p:nvSpPr>
          <p:spPr bwMode="auto">
            <a:xfrm>
              <a:off x="2556" y="1796"/>
              <a:ext cx="1251" cy="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spAutoFit/>
            </a:bodyPr>
            <a:lstStyle>
              <a:lvl1pPr marL="166688" indent="-166688">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0" hangingPunct="0">
                <a:lnSpc>
                  <a:spcPct val="85000"/>
                </a:lnSpc>
                <a:spcBef>
                  <a:spcPct val="25000"/>
                </a:spcBef>
              </a:pPr>
              <a:endParaRPr lang="en-US" altLang="en-US" sz="1700" b="1" dirty="0">
                <a:solidFill>
                  <a:schemeClr val="bg1"/>
                </a:solidFill>
                <a:cs typeface="Arial" charset="0"/>
              </a:endParaRPr>
            </a:p>
            <a:p>
              <a:pPr eaLnBrk="0" hangingPunct="0">
                <a:lnSpc>
                  <a:spcPct val="85000"/>
                </a:lnSpc>
                <a:spcBef>
                  <a:spcPct val="25000"/>
                </a:spcBef>
              </a:pPr>
              <a:r>
                <a:rPr lang="en-US" altLang="en-US" sz="1700" b="1" dirty="0">
                  <a:solidFill>
                    <a:schemeClr val="bg1"/>
                  </a:solidFill>
                  <a:cs typeface="Arial" charset="0"/>
                </a:rPr>
                <a:t>Traditional +</a:t>
              </a:r>
            </a:p>
            <a:p>
              <a:pPr eaLnBrk="0" hangingPunct="0">
                <a:lnSpc>
                  <a:spcPct val="85000"/>
                </a:lnSpc>
                <a:spcBef>
                  <a:spcPct val="25000"/>
                </a:spcBef>
                <a:buFontTx/>
                <a:buChar char="•"/>
              </a:pPr>
              <a:r>
                <a:rPr lang="en-US" altLang="en-US" sz="1500" b="1" dirty="0">
                  <a:cs typeface="Arial" charset="0"/>
                </a:rPr>
                <a:t>Collections</a:t>
              </a:r>
            </a:p>
            <a:p>
              <a:pPr eaLnBrk="0" hangingPunct="0">
                <a:lnSpc>
                  <a:spcPct val="85000"/>
                </a:lnSpc>
                <a:spcBef>
                  <a:spcPct val="25000"/>
                </a:spcBef>
                <a:buFontTx/>
                <a:buChar char="•"/>
              </a:pPr>
              <a:r>
                <a:rPr lang="en-US" altLang="en-US" sz="1500" b="1" dirty="0">
                  <a:cs typeface="Arial" charset="0"/>
                </a:rPr>
                <a:t>Telemarketing</a:t>
              </a:r>
            </a:p>
            <a:p>
              <a:pPr eaLnBrk="0" hangingPunct="0">
                <a:lnSpc>
                  <a:spcPct val="85000"/>
                </a:lnSpc>
                <a:spcBef>
                  <a:spcPct val="25000"/>
                </a:spcBef>
                <a:buFontTx/>
                <a:buChar char="•"/>
              </a:pPr>
              <a:r>
                <a:rPr lang="en-US" altLang="en-US" sz="1500" b="1" dirty="0">
                  <a:cs typeface="Arial" charset="0"/>
                </a:rPr>
                <a:t>Welcome Calls</a:t>
              </a:r>
            </a:p>
            <a:p>
              <a:pPr eaLnBrk="0" hangingPunct="0">
                <a:lnSpc>
                  <a:spcPct val="85000"/>
                </a:lnSpc>
                <a:spcBef>
                  <a:spcPct val="25000"/>
                </a:spcBef>
                <a:buFontTx/>
                <a:buChar char="•"/>
              </a:pPr>
              <a:r>
                <a:rPr lang="en-US" altLang="en-US" sz="1500" b="1" dirty="0" err="1"/>
                <a:t>Winbacks</a:t>
              </a:r>
              <a:endParaRPr lang="en-US" altLang="en-US" sz="1500" b="1" dirty="0"/>
            </a:p>
            <a:p>
              <a:pPr eaLnBrk="0" hangingPunct="0">
                <a:lnSpc>
                  <a:spcPct val="85000"/>
                </a:lnSpc>
                <a:spcBef>
                  <a:spcPct val="25000"/>
                </a:spcBef>
                <a:buFontTx/>
                <a:buChar char="•"/>
              </a:pPr>
              <a:endParaRPr lang="en-US" altLang="en-US" sz="1500" b="1" dirty="0">
                <a:cs typeface="Arial" charset="0"/>
              </a:endParaRPr>
            </a:p>
          </p:txBody>
        </p:sp>
      </p:grpSp>
      <p:sp>
        <p:nvSpPr>
          <p:cNvPr id="811030" name="Text Box 22"/>
          <p:cNvSpPr txBox="1">
            <a:spLocks noChangeArrowheads="1"/>
          </p:cNvSpPr>
          <p:nvPr/>
        </p:nvSpPr>
        <p:spPr bwMode="auto">
          <a:xfrm>
            <a:off x="1526796" y="5757673"/>
            <a:ext cx="20161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pPr>
            <a:r>
              <a:rPr lang="en-US" altLang="en-US" b="1">
                <a:solidFill>
                  <a:srgbClr val="CC3300"/>
                </a:solidFill>
              </a:rPr>
              <a:t>Mid-late 1980’s</a:t>
            </a:r>
          </a:p>
        </p:txBody>
      </p:sp>
      <p:sp>
        <p:nvSpPr>
          <p:cNvPr id="811031" name="Text Box 23"/>
          <p:cNvSpPr txBox="1">
            <a:spLocks noChangeArrowheads="1"/>
          </p:cNvSpPr>
          <p:nvPr/>
        </p:nvSpPr>
        <p:spPr bwMode="auto">
          <a:xfrm>
            <a:off x="4190621" y="5757673"/>
            <a:ext cx="1152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pPr>
            <a:r>
              <a:rPr lang="en-US" altLang="en-US" b="1">
                <a:solidFill>
                  <a:srgbClr val="CC3300"/>
                </a:solidFill>
              </a:rPr>
              <a:t>1990’s</a:t>
            </a:r>
          </a:p>
        </p:txBody>
      </p:sp>
      <p:sp>
        <p:nvSpPr>
          <p:cNvPr id="811032" name="Text Box 24"/>
          <p:cNvSpPr txBox="1">
            <a:spLocks noChangeArrowheads="1"/>
          </p:cNvSpPr>
          <p:nvPr/>
        </p:nvSpPr>
        <p:spPr bwMode="auto">
          <a:xfrm>
            <a:off x="6567109" y="5757673"/>
            <a:ext cx="12239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pPr>
            <a:r>
              <a:rPr lang="en-US" altLang="en-US" b="1">
                <a:solidFill>
                  <a:srgbClr val="CC3300"/>
                </a:solidFill>
              </a:rPr>
              <a:t>2000’s</a:t>
            </a:r>
          </a:p>
        </p:txBody>
      </p:sp>
      <p:sp>
        <p:nvSpPr>
          <p:cNvPr id="28" name="Title 1"/>
          <p:cNvSpPr>
            <a:spLocks noGrp="1"/>
          </p:cNvSpPr>
          <p:nvPr>
            <p:ph type="title"/>
          </p:nvPr>
        </p:nvSpPr>
        <p:spPr>
          <a:xfrm>
            <a:off x="455233" y="409777"/>
            <a:ext cx="8229600" cy="838200"/>
          </a:xfrm>
        </p:spPr>
        <p:txBody>
          <a:bodyPr anchor="ctr"/>
          <a:lstStyle/>
          <a:p>
            <a:r>
              <a:rPr lang="en-US" dirty="0" smtClean="0"/>
              <a:t>Evolution of Outbound</a:t>
            </a:r>
            <a:br>
              <a:rPr lang="en-US" dirty="0" smtClean="0"/>
            </a:br>
            <a:r>
              <a:rPr lang="en-US" sz="2200" dirty="0" smtClean="0">
                <a:solidFill>
                  <a:srgbClr val="C00000"/>
                </a:solidFill>
              </a:rPr>
              <a:t>From Dialing to Proactive Customer Care across Multi-Channels</a:t>
            </a:r>
            <a:endParaRPr lang="en-US" sz="2200" dirty="0">
              <a:solidFill>
                <a:srgbClr val="C00000"/>
              </a:solidFill>
            </a:endParaRPr>
          </a:p>
        </p:txBody>
      </p:sp>
    </p:spTree>
    <p:extLst>
      <p:ext uri="{BB962C8B-B14F-4D97-AF65-F5344CB8AC3E}">
        <p14:creationId xmlns:p14="http://schemas.microsoft.com/office/powerpoint/2010/main" val="327364366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868" y="471569"/>
            <a:ext cx="8229600" cy="838200"/>
          </a:xfrm>
        </p:spPr>
        <p:txBody>
          <a:bodyPr anchor="ctr"/>
          <a:lstStyle/>
          <a:p>
            <a:pPr>
              <a:lnSpc>
                <a:spcPct val="100000"/>
              </a:lnSpc>
            </a:pPr>
            <a:r>
              <a:rPr lang="en-US" dirty="0"/>
              <a:t>Avaya Outbound Solutions Portfolio</a:t>
            </a:r>
            <a:endParaRPr lang="en-US" sz="2400" dirty="0">
              <a:solidFill>
                <a:srgbClr val="CC0000"/>
              </a:solidFill>
            </a:endParaRPr>
          </a:p>
        </p:txBody>
      </p:sp>
      <p:sp>
        <p:nvSpPr>
          <p:cNvPr id="9" name="Oval 75"/>
          <p:cNvSpPr>
            <a:spLocks noChangeArrowheads="1"/>
          </p:cNvSpPr>
          <p:nvPr/>
        </p:nvSpPr>
        <p:spPr bwMode="auto">
          <a:xfrm>
            <a:off x="127325" y="1309769"/>
            <a:ext cx="2906493" cy="692043"/>
          </a:xfrm>
          <a:prstGeom prst="rect">
            <a:avLst/>
          </a:prstGeom>
          <a:gradFill rotWithShape="1">
            <a:gsLst>
              <a:gs pos="0">
                <a:srgbClr val="CC0000"/>
              </a:gs>
              <a:gs pos="100000">
                <a:srgbClr val="960000"/>
              </a:gs>
            </a:gsLst>
            <a:lin ang="5400000" scaled="1"/>
          </a:gradFill>
          <a:ln>
            <a:noFill/>
          </a:ln>
          <a:effectLst/>
          <a:extLst/>
        </p:spPr>
        <p:txBody>
          <a:bodyPr wrap="none" anchor="ctr"/>
          <a:lstStyle/>
          <a:p>
            <a:pPr algn="ctr"/>
            <a:endParaRPr lang="en-US" b="1" dirty="0">
              <a:solidFill>
                <a:schemeClr val="bg1"/>
              </a:solidFill>
              <a:ea typeface="Gulim" pitchFamily="34" charset="-127"/>
              <a:cs typeface="Arial" pitchFamily="34" charset="0"/>
            </a:endParaRPr>
          </a:p>
        </p:txBody>
      </p:sp>
      <p:sp>
        <p:nvSpPr>
          <p:cNvPr id="10" name="Rectangle 9"/>
          <p:cNvSpPr/>
          <p:nvPr/>
        </p:nvSpPr>
        <p:spPr>
          <a:xfrm>
            <a:off x="127326" y="2001813"/>
            <a:ext cx="2906492" cy="4206565"/>
          </a:xfrm>
          <a:prstGeom prst="rect">
            <a:avLst/>
          </a:prstGeom>
          <a:gradFill flip="none" rotWithShape="1">
            <a:gsLst>
              <a:gs pos="100000">
                <a:schemeClr val="tx1">
                  <a:lumMod val="25000"/>
                  <a:lumOff val="75000"/>
                  <a:alpha val="41000"/>
                </a:schemeClr>
              </a:gs>
              <a:gs pos="0">
                <a:schemeClr val="bg1">
                  <a:alpha val="4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Callout 10"/>
          <p:cNvSpPr/>
          <p:nvPr/>
        </p:nvSpPr>
        <p:spPr>
          <a:xfrm rot="5400000" flipV="1">
            <a:off x="1448497" y="4911006"/>
            <a:ext cx="264151" cy="2894409"/>
          </a:xfrm>
          <a:prstGeom prst="rightArrowCallout">
            <a:avLst>
              <a:gd name="adj1" fmla="val 76832"/>
              <a:gd name="adj2" fmla="val 60992"/>
              <a:gd name="adj3" fmla="val 43687"/>
              <a:gd name="adj4" fmla="val 75000"/>
            </a:avLst>
          </a:prstGeom>
          <a:gradFill flip="none" rotWithShape="1">
            <a:gsLst>
              <a:gs pos="9000">
                <a:schemeClr val="tx2">
                  <a:lumMod val="75000"/>
                  <a:lumOff val="25000"/>
                </a:schemeClr>
              </a:gs>
              <a:gs pos="100000">
                <a:schemeClr val="bg2">
                  <a:lumMod val="50000"/>
                </a:schemeClr>
              </a:gs>
            </a:gsLst>
            <a:lin ang="8100000" scaled="1"/>
            <a:tileRect/>
          </a:gra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2" name="Oval 75"/>
          <p:cNvSpPr>
            <a:spLocks noChangeArrowheads="1"/>
          </p:cNvSpPr>
          <p:nvPr/>
        </p:nvSpPr>
        <p:spPr bwMode="auto">
          <a:xfrm>
            <a:off x="6196614" y="1309769"/>
            <a:ext cx="2821464" cy="692043"/>
          </a:xfrm>
          <a:prstGeom prst="rect">
            <a:avLst/>
          </a:prstGeom>
          <a:gradFill rotWithShape="1">
            <a:gsLst>
              <a:gs pos="0">
                <a:srgbClr val="CC0000"/>
              </a:gs>
              <a:gs pos="100000">
                <a:srgbClr val="960000"/>
              </a:gs>
            </a:gsLst>
            <a:lin ang="5400000" scaled="1"/>
          </a:gradFill>
          <a:ln>
            <a:noFill/>
          </a:ln>
          <a:effectLst/>
          <a:extLst/>
        </p:spPr>
        <p:txBody>
          <a:bodyPr wrap="none" anchor="ctr"/>
          <a:lstStyle/>
          <a:p>
            <a:pPr algn="ctr"/>
            <a:endParaRPr lang="en-US" b="1" dirty="0">
              <a:solidFill>
                <a:schemeClr val="bg1"/>
              </a:solidFill>
              <a:ea typeface="Gulim" pitchFamily="34" charset="-127"/>
              <a:cs typeface="Arial" pitchFamily="34" charset="0"/>
            </a:endParaRPr>
          </a:p>
        </p:txBody>
      </p:sp>
      <p:sp>
        <p:nvSpPr>
          <p:cNvPr id="13" name="Rectangle 12"/>
          <p:cNvSpPr/>
          <p:nvPr/>
        </p:nvSpPr>
        <p:spPr>
          <a:xfrm>
            <a:off x="6196614" y="2001813"/>
            <a:ext cx="2823158" cy="4206565"/>
          </a:xfrm>
          <a:prstGeom prst="rect">
            <a:avLst/>
          </a:prstGeom>
          <a:gradFill flip="none" rotWithShape="1">
            <a:gsLst>
              <a:gs pos="100000">
                <a:schemeClr val="tx1">
                  <a:lumMod val="25000"/>
                  <a:lumOff val="75000"/>
                  <a:alpha val="41000"/>
                </a:schemeClr>
              </a:gs>
              <a:gs pos="0">
                <a:schemeClr val="bg1">
                  <a:alpha val="4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Callout 13"/>
          <p:cNvSpPr/>
          <p:nvPr/>
        </p:nvSpPr>
        <p:spPr>
          <a:xfrm rot="5400000" flipV="1">
            <a:off x="7472250" y="4950499"/>
            <a:ext cx="264151" cy="2815423"/>
          </a:xfrm>
          <a:prstGeom prst="rightArrowCallout">
            <a:avLst>
              <a:gd name="adj1" fmla="val 76832"/>
              <a:gd name="adj2" fmla="val 60992"/>
              <a:gd name="adj3" fmla="val 43687"/>
              <a:gd name="adj4" fmla="val 75000"/>
            </a:avLst>
          </a:prstGeom>
          <a:gradFill flip="none" rotWithShape="1">
            <a:gsLst>
              <a:gs pos="9000">
                <a:schemeClr val="tx2">
                  <a:lumMod val="75000"/>
                  <a:lumOff val="25000"/>
                </a:schemeClr>
              </a:gs>
              <a:gs pos="100000">
                <a:schemeClr val="bg2">
                  <a:lumMod val="50000"/>
                </a:schemeClr>
              </a:gs>
            </a:gsLst>
            <a:lin ang="8100000" scaled="1"/>
            <a:tileRect/>
          </a:gra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15" name="Oval 3"/>
          <p:cNvSpPr>
            <a:spLocks noChangeArrowheads="1"/>
          </p:cNvSpPr>
          <p:nvPr/>
        </p:nvSpPr>
        <p:spPr bwMode="black">
          <a:xfrm>
            <a:off x="-309239" y="6323096"/>
            <a:ext cx="3752101" cy="288390"/>
          </a:xfrm>
          <a:prstGeom prst="ellipse">
            <a:avLst/>
          </a:prstGeom>
          <a:gradFill rotWithShape="1">
            <a:gsLst>
              <a:gs pos="0">
                <a:schemeClr val="tx2">
                  <a:alpha val="23000"/>
                </a:schemeClr>
              </a:gs>
              <a:gs pos="100000">
                <a:srgbClr val="FFFFFF">
                  <a:alpha val="0"/>
                </a:srgbClr>
              </a:gs>
            </a:gsLst>
            <a:path path="shape">
              <a:fillToRect l="50000" t="50000" r="50000" b="50000"/>
            </a:path>
          </a:gradFill>
          <a:ln w="50800">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400" b="0" i="0" u="none" strike="noStrike" kern="0" cap="none" spc="0" normalizeH="0" baseline="0" noProof="0" dirty="0">
              <a:ln>
                <a:noFill/>
              </a:ln>
              <a:solidFill>
                <a:sysClr val="windowText" lastClr="000000"/>
              </a:solidFill>
              <a:effectLst/>
              <a:uLnTx/>
              <a:uFillTx/>
              <a:ea typeface="ＭＳ Ｐゴシック" pitchFamily="34" charset="-128"/>
            </a:endParaRPr>
          </a:p>
        </p:txBody>
      </p:sp>
      <p:sp>
        <p:nvSpPr>
          <p:cNvPr id="17" name="Oval 3"/>
          <p:cNvSpPr>
            <a:spLocks noChangeArrowheads="1"/>
          </p:cNvSpPr>
          <p:nvPr/>
        </p:nvSpPr>
        <p:spPr bwMode="black">
          <a:xfrm>
            <a:off x="5688782" y="6323096"/>
            <a:ext cx="3752101" cy="288390"/>
          </a:xfrm>
          <a:prstGeom prst="ellipse">
            <a:avLst/>
          </a:prstGeom>
          <a:gradFill rotWithShape="1">
            <a:gsLst>
              <a:gs pos="0">
                <a:schemeClr val="tx2">
                  <a:alpha val="23000"/>
                </a:schemeClr>
              </a:gs>
              <a:gs pos="100000">
                <a:srgbClr val="FFFFFF">
                  <a:alpha val="0"/>
                </a:srgbClr>
              </a:gs>
            </a:gsLst>
            <a:path path="shape">
              <a:fillToRect l="50000" t="50000" r="50000" b="50000"/>
            </a:path>
          </a:gradFill>
          <a:ln w="50800">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400" b="0" i="0" u="none" strike="noStrike" kern="0" cap="none" spc="0" normalizeH="0" baseline="0" noProof="0" dirty="0">
              <a:ln>
                <a:noFill/>
              </a:ln>
              <a:solidFill>
                <a:sysClr val="windowText" lastClr="000000"/>
              </a:solidFill>
              <a:effectLst/>
              <a:uLnTx/>
              <a:uFillTx/>
              <a:ea typeface="ＭＳ Ｐゴシック" pitchFamily="34" charset="-128"/>
            </a:endParaRPr>
          </a:p>
        </p:txBody>
      </p:sp>
      <p:sp>
        <p:nvSpPr>
          <p:cNvPr id="18" name="Oval 3"/>
          <p:cNvSpPr>
            <a:spLocks noChangeArrowheads="1"/>
          </p:cNvSpPr>
          <p:nvPr/>
        </p:nvSpPr>
        <p:spPr bwMode="black">
          <a:xfrm>
            <a:off x="2696652" y="6323096"/>
            <a:ext cx="3752101" cy="288390"/>
          </a:xfrm>
          <a:prstGeom prst="ellipse">
            <a:avLst/>
          </a:prstGeom>
          <a:gradFill rotWithShape="1">
            <a:gsLst>
              <a:gs pos="0">
                <a:schemeClr val="tx2">
                  <a:alpha val="23000"/>
                </a:schemeClr>
              </a:gs>
              <a:gs pos="100000">
                <a:srgbClr val="FFFFFF">
                  <a:alpha val="0"/>
                </a:srgbClr>
              </a:gs>
            </a:gsLst>
            <a:path path="shape">
              <a:fillToRect l="50000" t="50000" r="50000" b="50000"/>
            </a:path>
          </a:gradFill>
          <a:ln w="50800">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5400" b="0" i="0" u="none" strike="noStrike" kern="0" cap="none" spc="0" normalizeH="0" baseline="0" noProof="0" dirty="0">
              <a:ln>
                <a:noFill/>
              </a:ln>
              <a:solidFill>
                <a:sysClr val="windowText" lastClr="000000"/>
              </a:solidFill>
              <a:effectLst/>
              <a:uLnTx/>
              <a:uFillTx/>
              <a:ea typeface="ＭＳ Ｐゴシック" pitchFamily="34" charset="-128"/>
            </a:endParaRPr>
          </a:p>
        </p:txBody>
      </p:sp>
      <p:grpSp>
        <p:nvGrpSpPr>
          <p:cNvPr id="3" name="Group 2"/>
          <p:cNvGrpSpPr/>
          <p:nvPr/>
        </p:nvGrpSpPr>
        <p:grpSpPr>
          <a:xfrm>
            <a:off x="3119455" y="1309769"/>
            <a:ext cx="2998173" cy="4898609"/>
            <a:chOff x="3119455" y="1309769"/>
            <a:chExt cx="2998173" cy="4898609"/>
          </a:xfrm>
        </p:grpSpPr>
        <p:sp>
          <p:nvSpPr>
            <p:cNvPr id="19" name="Oval 75"/>
            <p:cNvSpPr>
              <a:spLocks noChangeArrowheads="1"/>
            </p:cNvSpPr>
            <p:nvPr/>
          </p:nvSpPr>
          <p:spPr bwMode="auto">
            <a:xfrm>
              <a:off x="3119455" y="1309769"/>
              <a:ext cx="2998173" cy="692043"/>
            </a:xfrm>
            <a:prstGeom prst="rect">
              <a:avLst/>
            </a:prstGeom>
            <a:gradFill rotWithShape="1">
              <a:gsLst>
                <a:gs pos="0">
                  <a:srgbClr val="CC0000"/>
                </a:gs>
                <a:gs pos="100000">
                  <a:srgbClr val="960000"/>
                </a:gs>
              </a:gsLst>
              <a:lin ang="5400000" scaled="1"/>
            </a:gradFill>
            <a:ln>
              <a:noFill/>
            </a:ln>
            <a:effectLst/>
            <a:extLst/>
          </p:spPr>
          <p:txBody>
            <a:bodyPr wrap="none" anchor="ctr"/>
            <a:lstStyle/>
            <a:p>
              <a:pPr algn="ctr"/>
              <a:endParaRPr lang="en-US" b="1" dirty="0">
                <a:solidFill>
                  <a:schemeClr val="bg1"/>
                </a:solidFill>
                <a:ea typeface="Gulim" pitchFamily="34" charset="-127"/>
                <a:cs typeface="Arial" pitchFamily="34" charset="0"/>
              </a:endParaRPr>
            </a:p>
          </p:txBody>
        </p:sp>
        <p:sp>
          <p:nvSpPr>
            <p:cNvPr id="20" name="Rectangle 19"/>
            <p:cNvSpPr/>
            <p:nvPr/>
          </p:nvSpPr>
          <p:spPr>
            <a:xfrm>
              <a:off x="3125924" y="2001813"/>
              <a:ext cx="2991704" cy="4206565"/>
            </a:xfrm>
            <a:prstGeom prst="rect">
              <a:avLst/>
            </a:prstGeom>
            <a:gradFill flip="none" rotWithShape="1">
              <a:gsLst>
                <a:gs pos="100000">
                  <a:schemeClr val="tx1">
                    <a:lumMod val="25000"/>
                    <a:lumOff val="75000"/>
                    <a:alpha val="41000"/>
                  </a:schemeClr>
                </a:gs>
                <a:gs pos="0">
                  <a:schemeClr val="bg1">
                    <a:alpha val="43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ight Arrow Callout 20"/>
          <p:cNvSpPr/>
          <p:nvPr/>
        </p:nvSpPr>
        <p:spPr>
          <a:xfrm rot="5400000" flipV="1">
            <a:off x="4489488" y="4862145"/>
            <a:ext cx="264150" cy="2992130"/>
          </a:xfrm>
          <a:prstGeom prst="rightArrowCallout">
            <a:avLst>
              <a:gd name="adj1" fmla="val 76832"/>
              <a:gd name="adj2" fmla="val 60992"/>
              <a:gd name="adj3" fmla="val 43687"/>
              <a:gd name="adj4" fmla="val 75000"/>
            </a:avLst>
          </a:prstGeom>
          <a:gradFill flip="none" rotWithShape="1">
            <a:gsLst>
              <a:gs pos="9000">
                <a:schemeClr val="tx2">
                  <a:lumMod val="75000"/>
                  <a:lumOff val="25000"/>
                </a:schemeClr>
              </a:gs>
              <a:gs pos="100000">
                <a:schemeClr val="bg2">
                  <a:lumMod val="50000"/>
                </a:schemeClr>
              </a:gs>
            </a:gsLst>
            <a:lin ang="8100000" scaled="1"/>
            <a:tileRect/>
          </a:gra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a:p>
        </p:txBody>
      </p:sp>
      <p:sp>
        <p:nvSpPr>
          <p:cNvPr id="30" name="Rectangle 29"/>
          <p:cNvSpPr/>
          <p:nvPr/>
        </p:nvSpPr>
        <p:spPr>
          <a:xfrm>
            <a:off x="3078424" y="2678900"/>
            <a:ext cx="3039203" cy="4050374"/>
          </a:xfrm>
          <a:prstGeom prst="rect">
            <a:avLst/>
          </a:prstGeom>
        </p:spPr>
        <p:txBody>
          <a:bodyPr vert="horz" lIns="45720" tIns="45720" rIns="45720" bIns="45720" rtlCol="0" anchor="t" anchorCtr="1">
            <a:noAutofit/>
          </a:bodyPr>
          <a:lstStyle/>
          <a:p>
            <a:pPr marL="225425" lvl="2" indent="-225425" fontAlgn="t">
              <a:lnSpc>
                <a:spcPts val="1800"/>
              </a:lnSpc>
              <a:spcBef>
                <a:spcPts val="600"/>
              </a:spcBef>
              <a:buClr>
                <a:schemeClr val="accent1"/>
              </a:buClr>
              <a:buFont typeface="Webdings" pitchFamily="18" charset="2"/>
              <a:buChar char="4"/>
            </a:pPr>
            <a:r>
              <a:rPr lang="en-US" sz="1600" dirty="0">
                <a:solidFill>
                  <a:schemeClr val="tx2">
                    <a:lumMod val="95000"/>
                    <a:lumOff val="5000"/>
                  </a:schemeClr>
                </a:solidFill>
              </a:rPr>
              <a:t>Market-leading application for </a:t>
            </a:r>
            <a:r>
              <a:rPr lang="en-US" sz="1600" dirty="0" smtClean="0">
                <a:solidFill>
                  <a:schemeClr val="tx2">
                    <a:lumMod val="95000"/>
                    <a:lumOff val="5000"/>
                  </a:schemeClr>
                </a:solidFill>
              </a:rPr>
              <a:t>multichannel automated notifications </a:t>
            </a:r>
            <a:r>
              <a:rPr lang="en-US" sz="1600" u="sng" dirty="0" smtClean="0">
                <a:solidFill>
                  <a:schemeClr val="tx2">
                    <a:lumMod val="95000"/>
                    <a:lumOff val="5000"/>
                  </a:schemeClr>
                </a:solidFill>
              </a:rPr>
              <a:t>and</a:t>
            </a:r>
            <a:r>
              <a:rPr lang="en-US" sz="1600" dirty="0" smtClean="0">
                <a:solidFill>
                  <a:schemeClr val="tx2">
                    <a:lumMod val="95000"/>
                    <a:lumOff val="5000"/>
                  </a:schemeClr>
                </a:solidFill>
              </a:rPr>
              <a:t> agent-based dialing</a:t>
            </a:r>
          </a:p>
          <a:p>
            <a:pPr marL="225425" lvl="2" indent="-225425" fontAlgn="t">
              <a:lnSpc>
                <a:spcPts val="1800"/>
              </a:lnSpc>
              <a:spcBef>
                <a:spcPts val="600"/>
              </a:spcBef>
              <a:buClr>
                <a:schemeClr val="accent1"/>
              </a:buClr>
              <a:buFont typeface="Webdings" pitchFamily="18" charset="2"/>
              <a:buChar char="4"/>
            </a:pPr>
            <a:r>
              <a:rPr lang="en-US" sz="1600" dirty="0" smtClean="0">
                <a:solidFill>
                  <a:schemeClr val="tx2">
                    <a:lumMod val="95000"/>
                    <a:lumOff val="5000"/>
                  </a:schemeClr>
                </a:solidFill>
              </a:rPr>
              <a:t>Runs on Avaya Aura</a:t>
            </a:r>
            <a:r>
              <a:rPr lang="en-US" sz="1600" baseline="30000" dirty="0" smtClean="0">
                <a:solidFill>
                  <a:schemeClr val="tx2">
                    <a:lumMod val="95000"/>
                    <a:lumOff val="5000"/>
                  </a:schemeClr>
                </a:solidFill>
              </a:rPr>
              <a:t>®</a:t>
            </a:r>
            <a:r>
              <a:rPr lang="en-US" sz="1600" dirty="0" smtClean="0">
                <a:solidFill>
                  <a:schemeClr val="tx2">
                    <a:lumMod val="95000"/>
                    <a:lumOff val="5000"/>
                  </a:schemeClr>
                </a:solidFill>
              </a:rPr>
              <a:t> Experience Portal</a:t>
            </a:r>
          </a:p>
          <a:p>
            <a:pPr marL="225425" lvl="2" indent="-225425" fontAlgn="t">
              <a:lnSpc>
                <a:spcPts val="1800"/>
              </a:lnSpc>
              <a:spcBef>
                <a:spcPts val="600"/>
              </a:spcBef>
              <a:buClr>
                <a:schemeClr val="accent1"/>
              </a:buClr>
              <a:buFont typeface="Webdings" pitchFamily="18" charset="2"/>
              <a:buChar char="4"/>
            </a:pPr>
            <a:r>
              <a:rPr lang="en-US" sz="1600" dirty="0" smtClean="0">
                <a:solidFill>
                  <a:schemeClr val="tx2">
                    <a:lumMod val="95000"/>
                    <a:lumOff val="5000"/>
                  </a:schemeClr>
                </a:solidFill>
              </a:rPr>
              <a:t>Integrates w/ Call Center Elite &amp; Avaya Aura Contact Center</a:t>
            </a:r>
          </a:p>
          <a:p>
            <a:pPr marL="225425" lvl="2" indent="-225425" fontAlgn="t">
              <a:lnSpc>
                <a:spcPts val="1800"/>
              </a:lnSpc>
              <a:spcBef>
                <a:spcPts val="600"/>
              </a:spcBef>
              <a:buClr>
                <a:schemeClr val="accent1"/>
              </a:buClr>
              <a:buFont typeface="Webdings" pitchFamily="18" charset="2"/>
              <a:buChar char="4"/>
            </a:pPr>
            <a:r>
              <a:rPr lang="en-US" sz="1600" dirty="0" smtClean="0">
                <a:solidFill>
                  <a:schemeClr val="tx2">
                    <a:lumMod val="95000"/>
                    <a:lumOff val="5000"/>
                  </a:schemeClr>
                </a:solidFill>
              </a:rPr>
              <a:t>Powerful strategy builder</a:t>
            </a:r>
            <a:br>
              <a:rPr lang="en-US" sz="1600" dirty="0" smtClean="0">
                <a:solidFill>
                  <a:schemeClr val="tx2">
                    <a:lumMod val="95000"/>
                    <a:lumOff val="5000"/>
                  </a:schemeClr>
                </a:solidFill>
              </a:rPr>
            </a:br>
            <a:r>
              <a:rPr lang="en-US" sz="1600" dirty="0" smtClean="0">
                <a:solidFill>
                  <a:schemeClr val="tx2">
                    <a:lumMod val="95000"/>
                    <a:lumOff val="5000"/>
                  </a:schemeClr>
                </a:solidFill>
              </a:rPr>
              <a:t>to escalate between automated voice, email</a:t>
            </a:r>
            <a:br>
              <a:rPr lang="en-US" sz="1600" dirty="0" smtClean="0">
                <a:solidFill>
                  <a:schemeClr val="tx2">
                    <a:lumMod val="95000"/>
                    <a:lumOff val="5000"/>
                  </a:schemeClr>
                </a:solidFill>
              </a:rPr>
            </a:br>
            <a:r>
              <a:rPr lang="en-US" sz="1600" dirty="0" smtClean="0">
                <a:solidFill>
                  <a:schemeClr val="tx2">
                    <a:lumMod val="95000"/>
                    <a:lumOff val="5000"/>
                  </a:schemeClr>
                </a:solidFill>
              </a:rPr>
              <a:t>SMS text, and agents</a:t>
            </a:r>
          </a:p>
          <a:p>
            <a:pPr marL="225425" lvl="2" indent="-225425" fontAlgn="t">
              <a:lnSpc>
                <a:spcPts val="1800"/>
              </a:lnSpc>
              <a:spcBef>
                <a:spcPts val="600"/>
              </a:spcBef>
              <a:buClr>
                <a:schemeClr val="accent1"/>
              </a:buClr>
              <a:buFont typeface="Webdings" pitchFamily="18" charset="2"/>
              <a:buChar char="4"/>
            </a:pPr>
            <a:r>
              <a:rPr lang="en-US" sz="1600" dirty="0" smtClean="0">
                <a:solidFill>
                  <a:schemeClr val="tx2">
                    <a:lumMod val="95000"/>
                    <a:lumOff val="5000"/>
                  </a:schemeClr>
                </a:solidFill>
              </a:rPr>
              <a:t>Create </a:t>
            </a:r>
            <a:r>
              <a:rPr lang="en-US" sz="1600" dirty="0">
                <a:solidFill>
                  <a:schemeClr val="tx2">
                    <a:lumMod val="95000"/>
                    <a:lumOff val="5000"/>
                  </a:schemeClr>
                </a:solidFill>
              </a:rPr>
              <a:t>custom </a:t>
            </a:r>
            <a:r>
              <a:rPr lang="en-US" sz="1600" dirty="0" smtClean="0">
                <a:solidFill>
                  <a:schemeClr val="tx2">
                    <a:lumMod val="95000"/>
                    <a:lumOff val="5000"/>
                  </a:schemeClr>
                </a:solidFill>
              </a:rPr>
              <a:t>services with </a:t>
            </a:r>
            <a:r>
              <a:rPr lang="en-US" sz="1600" dirty="0">
                <a:solidFill>
                  <a:schemeClr val="tx2">
                    <a:lumMod val="95000"/>
                    <a:lumOff val="5000"/>
                  </a:schemeClr>
                </a:solidFill>
              </a:rPr>
              <a:t>Orchestration Designer</a:t>
            </a:r>
          </a:p>
        </p:txBody>
      </p:sp>
      <p:sp>
        <p:nvSpPr>
          <p:cNvPr id="31" name="Rectangle 30"/>
          <p:cNvSpPr/>
          <p:nvPr/>
        </p:nvSpPr>
        <p:spPr>
          <a:xfrm>
            <a:off x="6196614" y="2678900"/>
            <a:ext cx="2767922" cy="3529478"/>
          </a:xfrm>
          <a:prstGeom prst="rect">
            <a:avLst/>
          </a:prstGeom>
        </p:spPr>
        <p:txBody>
          <a:bodyPr vert="horz" lIns="0" tIns="45720" rIns="0" bIns="45720" rtlCol="0" anchor="t" anchorCtr="1">
            <a:noAutofit/>
          </a:bodyPr>
          <a:lstStyle/>
          <a:p>
            <a:pPr marL="225425" lvl="2" indent="-225425" fontAlgn="t">
              <a:lnSpc>
                <a:spcPts val="1800"/>
              </a:lnSpc>
              <a:spcBef>
                <a:spcPts val="600"/>
              </a:spcBef>
              <a:buClr>
                <a:schemeClr val="accent1"/>
              </a:buClr>
              <a:buFont typeface="Webdings" pitchFamily="18" charset="2"/>
              <a:buChar char="4"/>
            </a:pPr>
            <a:r>
              <a:rPr lang="en-US" sz="1600" dirty="0">
                <a:solidFill>
                  <a:schemeClr val="tx2">
                    <a:lumMod val="95000"/>
                    <a:lumOff val="5000"/>
                  </a:schemeClr>
                </a:solidFill>
              </a:rPr>
              <a:t>Turnkey outbound </a:t>
            </a:r>
            <a:r>
              <a:rPr lang="en-US" sz="1600" dirty="0" smtClean="0">
                <a:solidFill>
                  <a:schemeClr val="tx2">
                    <a:lumMod val="95000"/>
                    <a:lumOff val="5000"/>
                  </a:schemeClr>
                </a:solidFill>
              </a:rPr>
              <a:t>solution</a:t>
            </a:r>
            <a:br>
              <a:rPr lang="en-US" sz="1600" dirty="0" smtClean="0">
                <a:solidFill>
                  <a:schemeClr val="tx2">
                    <a:lumMod val="95000"/>
                    <a:lumOff val="5000"/>
                  </a:schemeClr>
                </a:solidFill>
              </a:rPr>
            </a:br>
            <a:r>
              <a:rPr lang="en-US" sz="1600" dirty="0" smtClean="0">
                <a:solidFill>
                  <a:schemeClr val="tx2">
                    <a:lumMod val="95000"/>
                    <a:lumOff val="5000"/>
                  </a:schemeClr>
                </a:solidFill>
              </a:rPr>
              <a:t>for </a:t>
            </a:r>
            <a:r>
              <a:rPr lang="en-US" sz="1600" dirty="0">
                <a:solidFill>
                  <a:schemeClr val="tx2">
                    <a:lumMod val="95000"/>
                    <a:lumOff val="5000"/>
                  </a:schemeClr>
                </a:solidFill>
              </a:rPr>
              <a:t>small to medium sized contact centers</a:t>
            </a:r>
          </a:p>
          <a:p>
            <a:pPr marL="225425" lvl="2" indent="-225425" fontAlgn="t">
              <a:lnSpc>
                <a:spcPts val="1800"/>
              </a:lnSpc>
              <a:spcBef>
                <a:spcPts val="600"/>
              </a:spcBef>
              <a:buClr>
                <a:schemeClr val="accent1"/>
              </a:buClr>
              <a:buFont typeface="Webdings" pitchFamily="18" charset="2"/>
              <a:buChar char="4"/>
            </a:pPr>
            <a:r>
              <a:rPr lang="en-US" sz="1600" dirty="0">
                <a:solidFill>
                  <a:schemeClr val="tx2">
                    <a:lumMod val="95000"/>
                    <a:lumOff val="5000"/>
                  </a:schemeClr>
                </a:solidFill>
              </a:rPr>
              <a:t>Lowers complexity and cost of implementation</a:t>
            </a:r>
          </a:p>
          <a:p>
            <a:pPr marL="225425" lvl="2" indent="-225425" fontAlgn="t">
              <a:lnSpc>
                <a:spcPts val="1800"/>
              </a:lnSpc>
              <a:spcBef>
                <a:spcPts val="600"/>
              </a:spcBef>
              <a:buClr>
                <a:schemeClr val="accent1"/>
              </a:buClr>
              <a:buFont typeface="Webdings" pitchFamily="18" charset="2"/>
              <a:buChar char="4"/>
            </a:pPr>
            <a:r>
              <a:rPr lang="en-US" sz="1600" dirty="0">
                <a:solidFill>
                  <a:schemeClr val="tx2">
                    <a:lumMod val="95000"/>
                    <a:lumOff val="5000"/>
                  </a:schemeClr>
                </a:solidFill>
              </a:rPr>
              <a:t>Outbound agent-based campaigns with web-based agent frontends</a:t>
            </a:r>
            <a:br>
              <a:rPr lang="en-US" sz="1600" dirty="0">
                <a:solidFill>
                  <a:schemeClr val="tx2">
                    <a:lumMod val="95000"/>
                    <a:lumOff val="5000"/>
                  </a:schemeClr>
                </a:solidFill>
              </a:rPr>
            </a:br>
            <a:r>
              <a:rPr lang="en-US" sz="1600" dirty="0">
                <a:solidFill>
                  <a:schemeClr val="tx2">
                    <a:lumMod val="95000"/>
                    <a:lumOff val="5000"/>
                  </a:schemeClr>
                </a:solidFill>
              </a:rPr>
              <a:t>and integrated scripting</a:t>
            </a:r>
          </a:p>
          <a:p>
            <a:pPr marL="225425" lvl="2" indent="-225425" fontAlgn="t">
              <a:lnSpc>
                <a:spcPts val="1800"/>
              </a:lnSpc>
              <a:spcBef>
                <a:spcPts val="600"/>
              </a:spcBef>
              <a:buClr>
                <a:schemeClr val="accent1"/>
              </a:buClr>
              <a:buFont typeface="Webdings" pitchFamily="18" charset="2"/>
              <a:buChar char="4"/>
            </a:pPr>
            <a:r>
              <a:rPr lang="en-US" sz="1600" dirty="0">
                <a:solidFill>
                  <a:schemeClr val="tx2">
                    <a:lumMod val="95000"/>
                    <a:lumOff val="5000"/>
                  </a:schemeClr>
                </a:solidFill>
              </a:rPr>
              <a:t>Call recording, speech analytics and PBX functionality</a:t>
            </a:r>
          </a:p>
        </p:txBody>
      </p:sp>
      <p:sp>
        <p:nvSpPr>
          <p:cNvPr id="46" name="TextBox 45"/>
          <p:cNvSpPr txBox="1"/>
          <p:nvPr/>
        </p:nvSpPr>
        <p:spPr>
          <a:xfrm>
            <a:off x="3468492" y="1993060"/>
            <a:ext cx="2208420" cy="646331"/>
          </a:xfrm>
          <a:prstGeom prst="rect">
            <a:avLst/>
          </a:prstGeom>
          <a:noFill/>
        </p:spPr>
        <p:txBody>
          <a:bodyPr wrap="square" rtlCol="0" anchor="ctr" anchorCtr="1">
            <a:spAutoFit/>
          </a:bodyPr>
          <a:lstStyle/>
          <a:p>
            <a:pPr lvl="0" algn="ctr"/>
            <a:r>
              <a:rPr lang="en-US" b="1" dirty="0"/>
              <a:t>Proactive Outreach Manager</a:t>
            </a:r>
          </a:p>
        </p:txBody>
      </p:sp>
      <p:sp>
        <p:nvSpPr>
          <p:cNvPr id="47" name="TextBox 46"/>
          <p:cNvSpPr txBox="1"/>
          <p:nvPr/>
        </p:nvSpPr>
        <p:spPr>
          <a:xfrm>
            <a:off x="6460622" y="1993060"/>
            <a:ext cx="2208420" cy="646331"/>
          </a:xfrm>
          <a:prstGeom prst="rect">
            <a:avLst/>
          </a:prstGeom>
          <a:noFill/>
        </p:spPr>
        <p:txBody>
          <a:bodyPr wrap="square" rtlCol="0" anchor="ctr" anchorCtr="1">
            <a:spAutoFit/>
          </a:bodyPr>
          <a:lstStyle/>
          <a:p>
            <a:pPr lvl="0" algn="ctr"/>
            <a:r>
              <a:rPr lang="en-US" b="1" dirty="0"/>
              <a:t>Outbound Contact Express</a:t>
            </a:r>
          </a:p>
        </p:txBody>
      </p:sp>
      <p:sp>
        <p:nvSpPr>
          <p:cNvPr id="49" name="Rectangle 48"/>
          <p:cNvSpPr/>
          <p:nvPr/>
        </p:nvSpPr>
        <p:spPr>
          <a:xfrm>
            <a:off x="85868" y="2678900"/>
            <a:ext cx="2894406" cy="2567173"/>
          </a:xfrm>
          <a:prstGeom prst="rect">
            <a:avLst/>
          </a:prstGeom>
        </p:spPr>
        <p:txBody>
          <a:bodyPr vert="horz" lIns="45720" tIns="45720" rIns="45720" bIns="45720" rtlCol="0" anchor="t" anchorCtr="1">
            <a:noAutofit/>
          </a:bodyPr>
          <a:lstStyle/>
          <a:p>
            <a:pPr marL="225425" lvl="2" indent="-225425" fontAlgn="t">
              <a:lnSpc>
                <a:spcPts val="1800"/>
              </a:lnSpc>
              <a:spcBef>
                <a:spcPts val="600"/>
              </a:spcBef>
              <a:buClr>
                <a:schemeClr val="accent1"/>
              </a:buClr>
              <a:buFont typeface="Webdings" pitchFamily="18" charset="2"/>
              <a:buChar char="4"/>
            </a:pPr>
            <a:r>
              <a:rPr lang="en-US" sz="1600" dirty="0">
                <a:solidFill>
                  <a:schemeClr val="tx2">
                    <a:lumMod val="95000"/>
                    <a:lumOff val="5000"/>
                  </a:schemeClr>
                </a:solidFill>
              </a:rPr>
              <a:t>Avaya’s market leading dedicated outbound dialer</a:t>
            </a:r>
          </a:p>
          <a:p>
            <a:pPr marL="225425" lvl="2" indent="-225425" fontAlgn="t">
              <a:lnSpc>
                <a:spcPts val="1800"/>
              </a:lnSpc>
              <a:spcBef>
                <a:spcPts val="600"/>
              </a:spcBef>
              <a:buClr>
                <a:schemeClr val="accent1"/>
              </a:buClr>
              <a:buFont typeface="Webdings" pitchFamily="18" charset="2"/>
              <a:buChar char="4"/>
            </a:pPr>
            <a:r>
              <a:rPr lang="en-US" sz="1600" dirty="0" smtClean="0">
                <a:solidFill>
                  <a:schemeClr val="tx2">
                    <a:lumMod val="95000"/>
                    <a:lumOff val="5000"/>
                  </a:schemeClr>
                </a:solidFill>
              </a:rPr>
              <a:t>A </a:t>
            </a:r>
            <a:r>
              <a:rPr lang="en-US" sz="1600" dirty="0">
                <a:solidFill>
                  <a:schemeClr val="tx2">
                    <a:lumMod val="95000"/>
                    <a:lumOff val="5000"/>
                  </a:schemeClr>
                </a:solidFill>
              </a:rPr>
              <a:t>leader </a:t>
            </a:r>
            <a:r>
              <a:rPr lang="en-US" sz="1600" dirty="0" smtClean="0">
                <a:solidFill>
                  <a:schemeClr val="tx2">
                    <a:lumMod val="95000"/>
                    <a:lumOff val="5000"/>
                  </a:schemeClr>
                </a:solidFill>
              </a:rPr>
              <a:t>in </a:t>
            </a:r>
            <a:r>
              <a:rPr lang="en-US" sz="1600" dirty="0">
                <a:solidFill>
                  <a:schemeClr val="tx2">
                    <a:lumMod val="95000"/>
                    <a:lumOff val="5000"/>
                  </a:schemeClr>
                </a:solidFill>
              </a:rPr>
              <a:t>global markets</a:t>
            </a:r>
          </a:p>
          <a:p>
            <a:pPr marL="225425" lvl="2" indent="-225425" fontAlgn="t">
              <a:lnSpc>
                <a:spcPts val="1800"/>
              </a:lnSpc>
              <a:spcBef>
                <a:spcPts val="600"/>
              </a:spcBef>
              <a:buClr>
                <a:schemeClr val="accent1"/>
              </a:buClr>
              <a:buFont typeface="Webdings" pitchFamily="18" charset="2"/>
              <a:buChar char="4"/>
            </a:pPr>
            <a:r>
              <a:rPr lang="en-US" sz="1600" dirty="0">
                <a:solidFill>
                  <a:schemeClr val="tx2">
                    <a:lumMod val="95000"/>
                    <a:lumOff val="5000"/>
                  </a:schemeClr>
                </a:solidFill>
              </a:rPr>
              <a:t>15th generation platform</a:t>
            </a:r>
          </a:p>
          <a:p>
            <a:pPr marL="225425" lvl="2" indent="-225425" fontAlgn="t">
              <a:lnSpc>
                <a:spcPts val="1800"/>
              </a:lnSpc>
              <a:spcBef>
                <a:spcPts val="600"/>
              </a:spcBef>
              <a:buClr>
                <a:schemeClr val="accent1"/>
              </a:buClr>
              <a:buFont typeface="Webdings" pitchFamily="18" charset="2"/>
              <a:buChar char="4"/>
            </a:pPr>
            <a:r>
              <a:rPr lang="en-US" sz="1600" dirty="0" smtClean="0">
                <a:solidFill>
                  <a:schemeClr val="tx2">
                    <a:lumMod val="95000"/>
                    <a:lumOff val="5000"/>
                  </a:schemeClr>
                </a:solidFill>
              </a:rPr>
              <a:t>Industry </a:t>
            </a:r>
            <a:r>
              <a:rPr lang="en-US" sz="1600" dirty="0">
                <a:solidFill>
                  <a:schemeClr val="tx2">
                    <a:lumMod val="95000"/>
                    <a:lumOff val="5000"/>
                  </a:schemeClr>
                </a:solidFill>
              </a:rPr>
              <a:t>leading voice detection, predictive dialing, system uptime</a:t>
            </a:r>
          </a:p>
          <a:p>
            <a:pPr marL="225425" lvl="2" indent="-225425" fontAlgn="t">
              <a:lnSpc>
                <a:spcPts val="1800"/>
              </a:lnSpc>
              <a:spcBef>
                <a:spcPts val="600"/>
              </a:spcBef>
              <a:buClr>
                <a:schemeClr val="accent1"/>
              </a:buClr>
              <a:buFont typeface="Webdings" pitchFamily="18" charset="2"/>
              <a:buChar char="4"/>
            </a:pPr>
            <a:r>
              <a:rPr lang="en-US" sz="1600" dirty="0" smtClean="0">
                <a:solidFill>
                  <a:schemeClr val="tx2">
                    <a:lumMod val="95000"/>
                    <a:lumOff val="5000"/>
                  </a:schemeClr>
                </a:solidFill>
              </a:rPr>
              <a:t>Deploy </a:t>
            </a:r>
            <a:r>
              <a:rPr lang="en-US" sz="1600" dirty="0">
                <a:solidFill>
                  <a:schemeClr val="tx2">
                    <a:lumMod val="95000"/>
                    <a:lumOff val="5000"/>
                  </a:schemeClr>
                </a:solidFill>
              </a:rPr>
              <a:t>standalone or integrated with call center</a:t>
            </a:r>
          </a:p>
          <a:p>
            <a:pPr marL="225425" lvl="2" indent="-225425" fontAlgn="t">
              <a:lnSpc>
                <a:spcPts val="1800"/>
              </a:lnSpc>
              <a:spcBef>
                <a:spcPts val="600"/>
              </a:spcBef>
              <a:buClr>
                <a:schemeClr val="accent1"/>
              </a:buClr>
              <a:buFont typeface="Webdings" pitchFamily="18" charset="2"/>
              <a:buChar char="4"/>
            </a:pPr>
            <a:r>
              <a:rPr lang="en-US" sz="1600" dirty="0">
                <a:solidFill>
                  <a:schemeClr val="tx2">
                    <a:lumMod val="95000"/>
                    <a:lumOff val="5000"/>
                  </a:schemeClr>
                </a:solidFill>
              </a:rPr>
              <a:t>Multiple agent blending options</a:t>
            </a:r>
          </a:p>
        </p:txBody>
      </p:sp>
      <p:sp>
        <p:nvSpPr>
          <p:cNvPr id="50" name="TextBox 49"/>
          <p:cNvSpPr txBox="1"/>
          <p:nvPr/>
        </p:nvSpPr>
        <p:spPr>
          <a:xfrm>
            <a:off x="476362" y="2131559"/>
            <a:ext cx="2208420" cy="369332"/>
          </a:xfrm>
          <a:prstGeom prst="rect">
            <a:avLst/>
          </a:prstGeom>
          <a:noFill/>
        </p:spPr>
        <p:txBody>
          <a:bodyPr wrap="square" rtlCol="0" anchor="ctr" anchorCtr="1">
            <a:spAutoFit/>
          </a:bodyPr>
          <a:lstStyle/>
          <a:p>
            <a:pPr lvl="0" algn="ctr">
              <a:spcBef>
                <a:spcPts val="1200"/>
              </a:spcBef>
            </a:pPr>
            <a:r>
              <a:rPr lang="en-US" b="1" dirty="0"/>
              <a:t>Proactive Contact</a:t>
            </a:r>
          </a:p>
        </p:txBody>
      </p:sp>
      <p:sp>
        <p:nvSpPr>
          <p:cNvPr id="48" name="Freeform 16"/>
          <p:cNvSpPr>
            <a:spLocks/>
          </p:cNvSpPr>
          <p:nvPr/>
        </p:nvSpPr>
        <p:spPr bwMode="auto">
          <a:xfrm>
            <a:off x="7348839" y="1397720"/>
            <a:ext cx="431985" cy="516140"/>
          </a:xfrm>
          <a:custGeom>
            <a:avLst/>
            <a:gdLst>
              <a:gd name="T0" fmla="*/ 50 w 50"/>
              <a:gd name="T1" fmla="*/ 43 h 66"/>
              <a:gd name="T2" fmla="*/ 45 w 50"/>
              <a:gd name="T3" fmla="*/ 38 h 66"/>
              <a:gd name="T4" fmla="*/ 45 w 50"/>
              <a:gd name="T5" fmla="*/ 38 h 66"/>
              <a:gd name="T6" fmla="*/ 46 w 50"/>
              <a:gd name="T7" fmla="*/ 37 h 66"/>
              <a:gd name="T8" fmla="*/ 49 w 50"/>
              <a:gd name="T9" fmla="*/ 27 h 66"/>
              <a:gd name="T10" fmla="*/ 25 w 50"/>
              <a:gd name="T11" fmla="*/ 0 h 66"/>
              <a:gd name="T12" fmla="*/ 0 w 50"/>
              <a:gd name="T13" fmla="*/ 27 h 66"/>
              <a:gd name="T14" fmla="*/ 3 w 50"/>
              <a:gd name="T15" fmla="*/ 37 h 66"/>
              <a:gd name="T16" fmla="*/ 4 w 50"/>
              <a:gd name="T17" fmla="*/ 40 h 66"/>
              <a:gd name="T18" fmla="*/ 4 w 50"/>
              <a:gd name="T19" fmla="*/ 42 h 66"/>
              <a:gd name="T20" fmla="*/ 6 w 50"/>
              <a:gd name="T21" fmla="*/ 43 h 66"/>
              <a:gd name="T22" fmla="*/ 7 w 50"/>
              <a:gd name="T23" fmla="*/ 42 h 66"/>
              <a:gd name="T24" fmla="*/ 7 w 50"/>
              <a:gd name="T25" fmla="*/ 34 h 66"/>
              <a:gd name="T26" fmla="*/ 6 w 50"/>
              <a:gd name="T27" fmla="*/ 33 h 66"/>
              <a:gd name="T28" fmla="*/ 4 w 50"/>
              <a:gd name="T29" fmla="*/ 34 h 66"/>
              <a:gd name="T30" fmla="*/ 2 w 50"/>
              <a:gd name="T31" fmla="*/ 27 h 66"/>
              <a:gd name="T32" fmla="*/ 25 w 50"/>
              <a:gd name="T33" fmla="*/ 2 h 66"/>
              <a:gd name="T34" fmla="*/ 47 w 50"/>
              <a:gd name="T35" fmla="*/ 27 h 66"/>
              <a:gd name="T36" fmla="*/ 45 w 50"/>
              <a:gd name="T37" fmla="*/ 34 h 66"/>
              <a:gd name="T38" fmla="*/ 41 w 50"/>
              <a:gd name="T39" fmla="*/ 27 h 66"/>
              <a:gd name="T40" fmla="*/ 38 w 50"/>
              <a:gd name="T41" fmla="*/ 37 h 66"/>
              <a:gd name="T42" fmla="*/ 41 w 50"/>
              <a:gd name="T43" fmla="*/ 47 h 66"/>
              <a:gd name="T44" fmla="*/ 45 w 50"/>
              <a:gd name="T45" fmla="*/ 41 h 66"/>
              <a:gd name="T46" fmla="*/ 47 w 50"/>
              <a:gd name="T47" fmla="*/ 43 h 66"/>
              <a:gd name="T48" fmla="*/ 32 w 50"/>
              <a:gd name="T49" fmla="*/ 62 h 66"/>
              <a:gd name="T50" fmla="*/ 30 w 50"/>
              <a:gd name="T51" fmla="*/ 60 h 66"/>
              <a:gd name="T52" fmla="*/ 26 w 50"/>
              <a:gd name="T53" fmla="*/ 60 h 66"/>
              <a:gd name="T54" fmla="*/ 23 w 50"/>
              <a:gd name="T55" fmla="*/ 63 h 66"/>
              <a:gd name="T56" fmla="*/ 26 w 50"/>
              <a:gd name="T57" fmla="*/ 66 h 66"/>
              <a:gd name="T58" fmla="*/ 30 w 50"/>
              <a:gd name="T59" fmla="*/ 66 h 66"/>
              <a:gd name="T60" fmla="*/ 32 w 50"/>
              <a:gd name="T61" fmla="*/ 64 h 66"/>
              <a:gd name="T62" fmla="*/ 50 w 50"/>
              <a:gd name="T63" fmla="*/ 4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66">
                <a:moveTo>
                  <a:pt x="50" y="43"/>
                </a:moveTo>
                <a:cubicBezTo>
                  <a:pt x="50" y="40"/>
                  <a:pt x="48" y="39"/>
                  <a:pt x="45" y="38"/>
                </a:cubicBezTo>
                <a:cubicBezTo>
                  <a:pt x="45" y="38"/>
                  <a:pt x="45" y="38"/>
                  <a:pt x="45" y="38"/>
                </a:cubicBezTo>
                <a:cubicBezTo>
                  <a:pt x="46" y="38"/>
                  <a:pt x="46" y="37"/>
                  <a:pt x="46" y="37"/>
                </a:cubicBezTo>
                <a:cubicBezTo>
                  <a:pt x="47" y="35"/>
                  <a:pt x="49" y="32"/>
                  <a:pt x="49" y="27"/>
                </a:cubicBezTo>
                <a:cubicBezTo>
                  <a:pt x="49" y="12"/>
                  <a:pt x="38" y="0"/>
                  <a:pt x="25" y="0"/>
                </a:cubicBezTo>
                <a:cubicBezTo>
                  <a:pt x="11" y="0"/>
                  <a:pt x="0" y="12"/>
                  <a:pt x="0" y="27"/>
                </a:cubicBezTo>
                <a:cubicBezTo>
                  <a:pt x="0" y="32"/>
                  <a:pt x="2" y="35"/>
                  <a:pt x="3" y="37"/>
                </a:cubicBezTo>
                <a:cubicBezTo>
                  <a:pt x="4" y="38"/>
                  <a:pt x="4" y="39"/>
                  <a:pt x="4" y="40"/>
                </a:cubicBezTo>
                <a:cubicBezTo>
                  <a:pt x="4" y="42"/>
                  <a:pt x="4" y="42"/>
                  <a:pt x="4" y="42"/>
                </a:cubicBezTo>
                <a:cubicBezTo>
                  <a:pt x="4" y="42"/>
                  <a:pt x="5" y="43"/>
                  <a:pt x="6" y="43"/>
                </a:cubicBezTo>
                <a:cubicBezTo>
                  <a:pt x="6" y="43"/>
                  <a:pt x="7" y="42"/>
                  <a:pt x="7" y="42"/>
                </a:cubicBezTo>
                <a:cubicBezTo>
                  <a:pt x="7" y="34"/>
                  <a:pt x="7" y="34"/>
                  <a:pt x="7" y="34"/>
                </a:cubicBezTo>
                <a:cubicBezTo>
                  <a:pt x="7" y="34"/>
                  <a:pt x="6" y="33"/>
                  <a:pt x="6" y="33"/>
                </a:cubicBezTo>
                <a:cubicBezTo>
                  <a:pt x="5" y="33"/>
                  <a:pt x="4" y="34"/>
                  <a:pt x="4" y="34"/>
                </a:cubicBezTo>
                <a:cubicBezTo>
                  <a:pt x="3" y="32"/>
                  <a:pt x="2" y="30"/>
                  <a:pt x="2" y="27"/>
                </a:cubicBezTo>
                <a:cubicBezTo>
                  <a:pt x="2" y="13"/>
                  <a:pt x="12" y="2"/>
                  <a:pt x="25" y="2"/>
                </a:cubicBezTo>
                <a:cubicBezTo>
                  <a:pt x="37" y="2"/>
                  <a:pt x="47" y="13"/>
                  <a:pt x="47" y="27"/>
                </a:cubicBezTo>
                <a:cubicBezTo>
                  <a:pt x="47" y="30"/>
                  <a:pt x="46" y="32"/>
                  <a:pt x="45" y="34"/>
                </a:cubicBezTo>
                <a:cubicBezTo>
                  <a:pt x="44" y="30"/>
                  <a:pt x="43" y="27"/>
                  <a:pt x="41" y="27"/>
                </a:cubicBezTo>
                <a:cubicBezTo>
                  <a:pt x="39" y="27"/>
                  <a:pt x="38" y="32"/>
                  <a:pt x="38" y="37"/>
                </a:cubicBezTo>
                <a:cubicBezTo>
                  <a:pt x="38" y="43"/>
                  <a:pt x="39" y="47"/>
                  <a:pt x="41" y="47"/>
                </a:cubicBezTo>
                <a:cubicBezTo>
                  <a:pt x="43" y="47"/>
                  <a:pt x="45" y="45"/>
                  <a:pt x="45" y="41"/>
                </a:cubicBezTo>
                <a:cubicBezTo>
                  <a:pt x="47" y="41"/>
                  <a:pt x="47" y="42"/>
                  <a:pt x="47" y="43"/>
                </a:cubicBezTo>
                <a:cubicBezTo>
                  <a:pt x="47" y="50"/>
                  <a:pt x="41" y="59"/>
                  <a:pt x="32" y="62"/>
                </a:cubicBezTo>
                <a:cubicBezTo>
                  <a:pt x="32" y="61"/>
                  <a:pt x="31" y="60"/>
                  <a:pt x="30" y="60"/>
                </a:cubicBezTo>
                <a:cubicBezTo>
                  <a:pt x="26" y="60"/>
                  <a:pt x="26" y="60"/>
                  <a:pt x="26" y="60"/>
                </a:cubicBezTo>
                <a:cubicBezTo>
                  <a:pt x="24" y="60"/>
                  <a:pt x="23" y="62"/>
                  <a:pt x="23" y="63"/>
                </a:cubicBezTo>
                <a:cubicBezTo>
                  <a:pt x="23" y="65"/>
                  <a:pt x="24" y="66"/>
                  <a:pt x="26" y="66"/>
                </a:cubicBezTo>
                <a:cubicBezTo>
                  <a:pt x="30" y="66"/>
                  <a:pt x="30" y="66"/>
                  <a:pt x="30" y="66"/>
                </a:cubicBezTo>
                <a:cubicBezTo>
                  <a:pt x="31" y="66"/>
                  <a:pt x="32" y="65"/>
                  <a:pt x="32" y="64"/>
                </a:cubicBezTo>
                <a:cubicBezTo>
                  <a:pt x="43" y="61"/>
                  <a:pt x="50" y="51"/>
                  <a:pt x="50" y="4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60" name="Group 283"/>
          <p:cNvGrpSpPr/>
          <p:nvPr/>
        </p:nvGrpSpPr>
        <p:grpSpPr bwMode="auto">
          <a:xfrm>
            <a:off x="4625286" y="1449921"/>
            <a:ext cx="570532" cy="419490"/>
            <a:chOff x="-215900" y="2974975"/>
            <a:chExt cx="342900" cy="252413"/>
          </a:xfrm>
          <a:solidFill>
            <a:schemeClr val="bg1"/>
          </a:solidFill>
        </p:grpSpPr>
        <p:sp>
          <p:nvSpPr>
            <p:cNvPr id="61" name="Freeform 8"/>
            <p:cNvSpPr>
              <a:spLocks/>
            </p:cNvSpPr>
            <p:nvPr/>
          </p:nvSpPr>
          <p:spPr bwMode="auto">
            <a:xfrm>
              <a:off x="-165100" y="3059113"/>
              <a:ext cx="53975" cy="76200"/>
            </a:xfrm>
            <a:custGeom>
              <a:avLst/>
              <a:gdLst/>
              <a:ahLst/>
              <a:cxnLst>
                <a:cxn ang="0">
                  <a:pos x="10" y="132"/>
                </a:cxn>
                <a:cxn ang="0">
                  <a:pos x="57" y="145"/>
                </a:cxn>
                <a:cxn ang="0">
                  <a:pos x="80" y="130"/>
                </a:cxn>
                <a:cxn ang="0">
                  <a:pos x="54" y="110"/>
                </a:cxn>
                <a:cxn ang="0">
                  <a:pos x="4" y="58"/>
                </a:cxn>
                <a:cxn ang="0">
                  <a:pos x="76" y="0"/>
                </a:cxn>
                <a:cxn ang="0">
                  <a:pos x="125" y="10"/>
                </a:cxn>
                <a:cxn ang="0">
                  <a:pos x="115" y="48"/>
                </a:cxn>
                <a:cxn ang="0">
                  <a:pos x="77" y="38"/>
                </a:cxn>
                <a:cxn ang="0">
                  <a:pos x="57" y="52"/>
                </a:cxn>
                <a:cxn ang="0">
                  <a:pos x="85" y="72"/>
                </a:cxn>
                <a:cxn ang="0">
                  <a:pos x="133" y="126"/>
                </a:cxn>
                <a:cxn ang="0">
                  <a:pos x="57" y="183"/>
                </a:cxn>
                <a:cxn ang="0">
                  <a:pos x="0" y="171"/>
                </a:cxn>
                <a:cxn ang="0">
                  <a:pos x="10" y="132"/>
                </a:cxn>
              </a:cxnLst>
              <a:rect l="0" t="0" r="r" b="b"/>
              <a:pathLst>
                <a:path w="133" h="183">
                  <a:moveTo>
                    <a:pt x="10" y="132"/>
                  </a:moveTo>
                  <a:cubicBezTo>
                    <a:pt x="20" y="138"/>
                    <a:pt x="40" y="145"/>
                    <a:pt x="57" y="145"/>
                  </a:cubicBezTo>
                  <a:cubicBezTo>
                    <a:pt x="73" y="145"/>
                    <a:pt x="80" y="139"/>
                    <a:pt x="80" y="130"/>
                  </a:cubicBezTo>
                  <a:cubicBezTo>
                    <a:pt x="80" y="121"/>
                    <a:pt x="75" y="117"/>
                    <a:pt x="54" y="110"/>
                  </a:cubicBezTo>
                  <a:cubicBezTo>
                    <a:pt x="18" y="98"/>
                    <a:pt x="4" y="78"/>
                    <a:pt x="4" y="58"/>
                  </a:cubicBezTo>
                  <a:cubicBezTo>
                    <a:pt x="4" y="25"/>
                    <a:pt x="32" y="0"/>
                    <a:pt x="76" y="0"/>
                  </a:cubicBezTo>
                  <a:cubicBezTo>
                    <a:pt x="96" y="0"/>
                    <a:pt x="114" y="5"/>
                    <a:pt x="125" y="10"/>
                  </a:cubicBezTo>
                  <a:cubicBezTo>
                    <a:pt x="115" y="48"/>
                    <a:pt x="115" y="48"/>
                    <a:pt x="115" y="48"/>
                  </a:cubicBezTo>
                  <a:cubicBezTo>
                    <a:pt x="107" y="43"/>
                    <a:pt x="92" y="38"/>
                    <a:pt x="77" y="38"/>
                  </a:cubicBezTo>
                  <a:cubicBezTo>
                    <a:pt x="64" y="38"/>
                    <a:pt x="57" y="43"/>
                    <a:pt x="57" y="52"/>
                  </a:cubicBezTo>
                  <a:cubicBezTo>
                    <a:pt x="57" y="60"/>
                    <a:pt x="63" y="65"/>
                    <a:pt x="85" y="72"/>
                  </a:cubicBezTo>
                  <a:cubicBezTo>
                    <a:pt x="118" y="84"/>
                    <a:pt x="132" y="100"/>
                    <a:pt x="133" y="126"/>
                  </a:cubicBezTo>
                  <a:cubicBezTo>
                    <a:pt x="133" y="159"/>
                    <a:pt x="107" y="183"/>
                    <a:pt x="57" y="183"/>
                  </a:cubicBezTo>
                  <a:cubicBezTo>
                    <a:pt x="34" y="183"/>
                    <a:pt x="13" y="178"/>
                    <a:pt x="0" y="171"/>
                  </a:cubicBezTo>
                  <a:lnTo>
                    <a:pt x="10" y="132"/>
                  </a:lnTo>
                  <a:close/>
                </a:path>
              </a:pathLst>
            </a:custGeom>
            <a:grpFill/>
            <a:ln w="9525">
              <a:noFill/>
              <a:round/>
              <a:headEnd/>
              <a:tailEnd/>
            </a:ln>
          </p:spPr>
          <p:txBody>
            <a:bodyPr/>
            <a:lstStyle/>
            <a:p>
              <a:pPr>
                <a:lnSpc>
                  <a:spcPct val="90000"/>
                </a:lnSpc>
                <a:defRPr/>
              </a:pPr>
              <a:endParaRPr lang="en-US" sz="1400" dirty="0">
                <a:solidFill>
                  <a:schemeClr val="tx1"/>
                </a:solidFill>
                <a:latin typeface="Arial" charset="0"/>
              </a:endParaRPr>
            </a:p>
          </p:txBody>
        </p:sp>
        <p:sp>
          <p:nvSpPr>
            <p:cNvPr id="62" name="Freeform 10"/>
            <p:cNvSpPr>
              <a:spLocks/>
            </p:cNvSpPr>
            <p:nvPr/>
          </p:nvSpPr>
          <p:spPr bwMode="auto">
            <a:xfrm>
              <a:off x="25400" y="3059113"/>
              <a:ext cx="55563" cy="76200"/>
            </a:xfrm>
            <a:custGeom>
              <a:avLst/>
              <a:gdLst/>
              <a:ahLst/>
              <a:cxnLst>
                <a:cxn ang="0">
                  <a:pos x="10" y="132"/>
                </a:cxn>
                <a:cxn ang="0">
                  <a:pos x="57" y="145"/>
                </a:cxn>
                <a:cxn ang="0">
                  <a:pos x="80" y="130"/>
                </a:cxn>
                <a:cxn ang="0">
                  <a:pos x="54" y="110"/>
                </a:cxn>
                <a:cxn ang="0">
                  <a:pos x="5" y="58"/>
                </a:cxn>
                <a:cxn ang="0">
                  <a:pos x="76" y="0"/>
                </a:cxn>
                <a:cxn ang="0">
                  <a:pos x="125" y="10"/>
                </a:cxn>
                <a:cxn ang="0">
                  <a:pos x="116" y="48"/>
                </a:cxn>
                <a:cxn ang="0">
                  <a:pos x="78" y="38"/>
                </a:cxn>
                <a:cxn ang="0">
                  <a:pos x="57" y="52"/>
                </a:cxn>
                <a:cxn ang="0">
                  <a:pos x="85" y="72"/>
                </a:cxn>
                <a:cxn ang="0">
                  <a:pos x="133" y="126"/>
                </a:cxn>
                <a:cxn ang="0">
                  <a:pos x="57" y="183"/>
                </a:cxn>
                <a:cxn ang="0">
                  <a:pos x="0" y="171"/>
                </a:cxn>
                <a:cxn ang="0">
                  <a:pos x="10" y="132"/>
                </a:cxn>
              </a:cxnLst>
              <a:rect l="0" t="0" r="r" b="b"/>
              <a:pathLst>
                <a:path w="133" h="183">
                  <a:moveTo>
                    <a:pt x="10" y="132"/>
                  </a:moveTo>
                  <a:cubicBezTo>
                    <a:pt x="20" y="138"/>
                    <a:pt x="41" y="145"/>
                    <a:pt x="57" y="145"/>
                  </a:cubicBezTo>
                  <a:cubicBezTo>
                    <a:pt x="73" y="145"/>
                    <a:pt x="80" y="139"/>
                    <a:pt x="80" y="130"/>
                  </a:cubicBezTo>
                  <a:cubicBezTo>
                    <a:pt x="80" y="121"/>
                    <a:pt x="75" y="117"/>
                    <a:pt x="54" y="110"/>
                  </a:cubicBezTo>
                  <a:cubicBezTo>
                    <a:pt x="18" y="98"/>
                    <a:pt x="4" y="78"/>
                    <a:pt x="5" y="58"/>
                  </a:cubicBezTo>
                  <a:cubicBezTo>
                    <a:pt x="5" y="25"/>
                    <a:pt x="33" y="0"/>
                    <a:pt x="76" y="0"/>
                  </a:cubicBezTo>
                  <a:cubicBezTo>
                    <a:pt x="96" y="0"/>
                    <a:pt x="115" y="5"/>
                    <a:pt x="125" y="10"/>
                  </a:cubicBezTo>
                  <a:cubicBezTo>
                    <a:pt x="116" y="48"/>
                    <a:pt x="116" y="48"/>
                    <a:pt x="116" y="48"/>
                  </a:cubicBezTo>
                  <a:cubicBezTo>
                    <a:pt x="108" y="43"/>
                    <a:pt x="93" y="38"/>
                    <a:pt x="78" y="38"/>
                  </a:cubicBezTo>
                  <a:cubicBezTo>
                    <a:pt x="65" y="38"/>
                    <a:pt x="57" y="43"/>
                    <a:pt x="57" y="52"/>
                  </a:cubicBezTo>
                  <a:cubicBezTo>
                    <a:pt x="57" y="60"/>
                    <a:pt x="64" y="65"/>
                    <a:pt x="85" y="72"/>
                  </a:cubicBezTo>
                  <a:cubicBezTo>
                    <a:pt x="119" y="84"/>
                    <a:pt x="133" y="100"/>
                    <a:pt x="133" y="126"/>
                  </a:cubicBezTo>
                  <a:cubicBezTo>
                    <a:pt x="133" y="159"/>
                    <a:pt x="107" y="183"/>
                    <a:pt x="57" y="183"/>
                  </a:cubicBezTo>
                  <a:cubicBezTo>
                    <a:pt x="34" y="183"/>
                    <a:pt x="14" y="178"/>
                    <a:pt x="0" y="171"/>
                  </a:cubicBezTo>
                  <a:lnTo>
                    <a:pt x="10" y="132"/>
                  </a:lnTo>
                  <a:close/>
                </a:path>
              </a:pathLst>
            </a:custGeom>
            <a:grpFill/>
            <a:ln w="9525">
              <a:noFill/>
              <a:round/>
              <a:headEnd/>
              <a:tailEnd/>
            </a:ln>
          </p:spPr>
          <p:txBody>
            <a:bodyPr/>
            <a:lstStyle/>
            <a:p>
              <a:pPr>
                <a:lnSpc>
                  <a:spcPct val="90000"/>
                </a:lnSpc>
                <a:defRPr/>
              </a:pPr>
              <a:endParaRPr lang="en-US" sz="1400" dirty="0">
                <a:solidFill>
                  <a:schemeClr val="tx1"/>
                </a:solidFill>
                <a:latin typeface="Arial" charset="0"/>
              </a:endParaRPr>
            </a:p>
          </p:txBody>
        </p:sp>
        <p:sp>
          <p:nvSpPr>
            <p:cNvPr id="63" name="Freeform 9"/>
            <p:cNvSpPr>
              <a:spLocks/>
            </p:cNvSpPr>
            <p:nvPr/>
          </p:nvSpPr>
          <p:spPr bwMode="auto">
            <a:xfrm>
              <a:off x="-98425" y="3059113"/>
              <a:ext cx="111125" cy="74613"/>
            </a:xfrm>
            <a:custGeom>
              <a:avLst/>
              <a:gdLst/>
              <a:ahLst/>
              <a:cxnLst>
                <a:cxn ang="0">
                  <a:pos x="1" y="60"/>
                </a:cxn>
                <a:cxn ang="0">
                  <a:pos x="0" y="4"/>
                </a:cxn>
                <a:cxn ang="0">
                  <a:pos x="46" y="4"/>
                </a:cxn>
                <a:cxn ang="0">
                  <a:pos x="48" y="28"/>
                </a:cxn>
                <a:cxn ang="0">
                  <a:pos x="49" y="28"/>
                </a:cxn>
                <a:cxn ang="0">
                  <a:pos x="102" y="0"/>
                </a:cxn>
                <a:cxn ang="0">
                  <a:pos x="150" y="30"/>
                </a:cxn>
                <a:cxn ang="0">
                  <a:pos x="151" y="30"/>
                </a:cxn>
                <a:cxn ang="0">
                  <a:pos x="174" y="9"/>
                </a:cxn>
                <a:cxn ang="0">
                  <a:pos x="207" y="0"/>
                </a:cxn>
                <a:cxn ang="0">
                  <a:pos x="266" y="76"/>
                </a:cxn>
                <a:cxn ang="0">
                  <a:pos x="266" y="179"/>
                </a:cxn>
                <a:cxn ang="0">
                  <a:pos x="213" y="179"/>
                </a:cxn>
                <a:cxn ang="0">
                  <a:pos x="213" y="84"/>
                </a:cxn>
                <a:cxn ang="0">
                  <a:pos x="187" y="44"/>
                </a:cxn>
                <a:cxn ang="0">
                  <a:pos x="162" y="63"/>
                </a:cxn>
                <a:cxn ang="0">
                  <a:pos x="160" y="77"/>
                </a:cxn>
                <a:cxn ang="0">
                  <a:pos x="160" y="179"/>
                </a:cxn>
                <a:cxn ang="0">
                  <a:pos x="107" y="179"/>
                </a:cxn>
                <a:cxn ang="0">
                  <a:pos x="107" y="81"/>
                </a:cxn>
                <a:cxn ang="0">
                  <a:pos x="82" y="44"/>
                </a:cxn>
                <a:cxn ang="0">
                  <a:pos x="57" y="64"/>
                </a:cxn>
                <a:cxn ang="0">
                  <a:pos x="54" y="77"/>
                </a:cxn>
                <a:cxn ang="0">
                  <a:pos x="54" y="179"/>
                </a:cxn>
                <a:cxn ang="0">
                  <a:pos x="1" y="179"/>
                </a:cxn>
                <a:cxn ang="0">
                  <a:pos x="1" y="60"/>
                </a:cxn>
              </a:cxnLst>
              <a:rect l="0" t="0" r="r" b="b"/>
              <a:pathLst>
                <a:path w="266" h="179">
                  <a:moveTo>
                    <a:pt x="1" y="60"/>
                  </a:moveTo>
                  <a:cubicBezTo>
                    <a:pt x="1" y="38"/>
                    <a:pt x="1" y="19"/>
                    <a:pt x="0" y="4"/>
                  </a:cubicBezTo>
                  <a:cubicBezTo>
                    <a:pt x="46" y="4"/>
                    <a:pt x="46" y="4"/>
                    <a:pt x="46" y="4"/>
                  </a:cubicBezTo>
                  <a:cubicBezTo>
                    <a:pt x="48" y="28"/>
                    <a:pt x="48" y="28"/>
                    <a:pt x="48" y="28"/>
                  </a:cubicBezTo>
                  <a:cubicBezTo>
                    <a:pt x="49" y="28"/>
                    <a:pt x="49" y="28"/>
                    <a:pt x="49" y="28"/>
                  </a:cubicBezTo>
                  <a:cubicBezTo>
                    <a:pt x="57" y="17"/>
                    <a:pt x="72" y="0"/>
                    <a:pt x="102" y="0"/>
                  </a:cubicBezTo>
                  <a:cubicBezTo>
                    <a:pt x="125" y="0"/>
                    <a:pt x="143" y="12"/>
                    <a:pt x="150" y="30"/>
                  </a:cubicBezTo>
                  <a:cubicBezTo>
                    <a:pt x="151" y="30"/>
                    <a:pt x="151" y="30"/>
                    <a:pt x="151" y="30"/>
                  </a:cubicBezTo>
                  <a:cubicBezTo>
                    <a:pt x="158" y="21"/>
                    <a:pt x="165" y="14"/>
                    <a:pt x="174" y="9"/>
                  </a:cubicBezTo>
                  <a:cubicBezTo>
                    <a:pt x="183" y="3"/>
                    <a:pt x="194" y="0"/>
                    <a:pt x="207" y="0"/>
                  </a:cubicBezTo>
                  <a:cubicBezTo>
                    <a:pt x="241" y="0"/>
                    <a:pt x="266" y="24"/>
                    <a:pt x="266" y="76"/>
                  </a:cubicBezTo>
                  <a:cubicBezTo>
                    <a:pt x="266" y="179"/>
                    <a:pt x="266" y="179"/>
                    <a:pt x="266" y="179"/>
                  </a:cubicBezTo>
                  <a:cubicBezTo>
                    <a:pt x="213" y="179"/>
                    <a:pt x="213" y="179"/>
                    <a:pt x="213" y="179"/>
                  </a:cubicBezTo>
                  <a:cubicBezTo>
                    <a:pt x="213" y="84"/>
                    <a:pt x="213" y="84"/>
                    <a:pt x="213" y="84"/>
                  </a:cubicBezTo>
                  <a:cubicBezTo>
                    <a:pt x="213" y="59"/>
                    <a:pt x="205" y="44"/>
                    <a:pt x="187" y="44"/>
                  </a:cubicBezTo>
                  <a:cubicBezTo>
                    <a:pt x="175" y="44"/>
                    <a:pt x="166" y="52"/>
                    <a:pt x="162" y="63"/>
                  </a:cubicBezTo>
                  <a:cubicBezTo>
                    <a:pt x="161" y="67"/>
                    <a:pt x="160" y="72"/>
                    <a:pt x="160" y="77"/>
                  </a:cubicBezTo>
                  <a:cubicBezTo>
                    <a:pt x="160" y="179"/>
                    <a:pt x="160" y="179"/>
                    <a:pt x="160" y="179"/>
                  </a:cubicBezTo>
                  <a:cubicBezTo>
                    <a:pt x="107" y="179"/>
                    <a:pt x="107" y="179"/>
                    <a:pt x="107" y="179"/>
                  </a:cubicBezTo>
                  <a:cubicBezTo>
                    <a:pt x="107" y="81"/>
                    <a:pt x="107" y="81"/>
                    <a:pt x="107" y="81"/>
                  </a:cubicBezTo>
                  <a:cubicBezTo>
                    <a:pt x="107" y="59"/>
                    <a:pt x="99" y="44"/>
                    <a:pt x="82" y="44"/>
                  </a:cubicBezTo>
                  <a:cubicBezTo>
                    <a:pt x="68" y="44"/>
                    <a:pt x="60" y="55"/>
                    <a:pt x="57" y="64"/>
                  </a:cubicBezTo>
                  <a:cubicBezTo>
                    <a:pt x="55" y="68"/>
                    <a:pt x="54" y="73"/>
                    <a:pt x="54" y="77"/>
                  </a:cubicBezTo>
                  <a:cubicBezTo>
                    <a:pt x="54" y="179"/>
                    <a:pt x="54" y="179"/>
                    <a:pt x="54" y="179"/>
                  </a:cubicBezTo>
                  <a:cubicBezTo>
                    <a:pt x="1" y="179"/>
                    <a:pt x="1" y="179"/>
                    <a:pt x="1" y="179"/>
                  </a:cubicBezTo>
                  <a:lnTo>
                    <a:pt x="1" y="60"/>
                  </a:lnTo>
                  <a:close/>
                </a:path>
              </a:pathLst>
            </a:custGeom>
            <a:grpFill/>
            <a:ln w="9525">
              <a:noFill/>
              <a:round/>
              <a:headEnd/>
              <a:tailEnd/>
            </a:ln>
          </p:spPr>
          <p:txBody>
            <a:bodyPr/>
            <a:lstStyle/>
            <a:p>
              <a:pPr>
                <a:lnSpc>
                  <a:spcPct val="90000"/>
                </a:lnSpc>
                <a:defRPr/>
              </a:pPr>
              <a:endParaRPr lang="en-US" sz="1400" dirty="0">
                <a:solidFill>
                  <a:schemeClr val="tx1"/>
                </a:solidFill>
                <a:latin typeface="Arial" charset="0"/>
              </a:endParaRPr>
            </a:p>
          </p:txBody>
        </p:sp>
        <p:sp>
          <p:nvSpPr>
            <p:cNvPr id="64" name="Freeform 7"/>
            <p:cNvSpPr>
              <a:spLocks noEditPoints="1"/>
            </p:cNvSpPr>
            <p:nvPr/>
          </p:nvSpPr>
          <p:spPr bwMode="auto">
            <a:xfrm>
              <a:off x="-215900" y="2974975"/>
              <a:ext cx="342900" cy="252413"/>
            </a:xfrm>
            <a:custGeom>
              <a:avLst/>
              <a:gdLst/>
              <a:ahLst/>
              <a:cxnLst>
                <a:cxn ang="0">
                  <a:pos x="414" y="0"/>
                </a:cxn>
                <a:cxn ang="0">
                  <a:pos x="0" y="292"/>
                </a:cxn>
                <a:cxn ang="0">
                  <a:pos x="140" y="513"/>
                </a:cxn>
                <a:cxn ang="0">
                  <a:pos x="86" y="555"/>
                </a:cxn>
                <a:cxn ang="0">
                  <a:pos x="14" y="612"/>
                </a:cxn>
                <a:cxn ang="0">
                  <a:pos x="104" y="596"/>
                </a:cxn>
                <a:cxn ang="0">
                  <a:pos x="266" y="567"/>
                </a:cxn>
                <a:cxn ang="0">
                  <a:pos x="414" y="585"/>
                </a:cxn>
                <a:cxn ang="0">
                  <a:pos x="828" y="292"/>
                </a:cxn>
                <a:cxn ang="0">
                  <a:pos x="414" y="0"/>
                </a:cxn>
                <a:cxn ang="0">
                  <a:pos x="680" y="468"/>
                </a:cxn>
                <a:cxn ang="0">
                  <a:pos x="414" y="537"/>
                </a:cxn>
                <a:cxn ang="0">
                  <a:pos x="313" y="531"/>
                </a:cxn>
                <a:cxn ang="0">
                  <a:pos x="270" y="519"/>
                </a:cxn>
                <a:cxn ang="0">
                  <a:pos x="266" y="519"/>
                </a:cxn>
                <a:cxn ang="0">
                  <a:pos x="266" y="519"/>
                </a:cxn>
                <a:cxn ang="0">
                  <a:pos x="259" y="519"/>
                </a:cxn>
                <a:cxn ang="0">
                  <a:pos x="252" y="519"/>
                </a:cxn>
                <a:cxn ang="0">
                  <a:pos x="252" y="519"/>
                </a:cxn>
                <a:cxn ang="0">
                  <a:pos x="252" y="519"/>
                </a:cxn>
                <a:cxn ang="0">
                  <a:pos x="180" y="537"/>
                </a:cxn>
                <a:cxn ang="0">
                  <a:pos x="194" y="526"/>
                </a:cxn>
                <a:cxn ang="0">
                  <a:pos x="216" y="502"/>
                </a:cxn>
                <a:cxn ang="0">
                  <a:pos x="187" y="484"/>
                </a:cxn>
                <a:cxn ang="0">
                  <a:pos x="50" y="292"/>
                </a:cxn>
                <a:cxn ang="0">
                  <a:pos x="151" y="117"/>
                </a:cxn>
                <a:cxn ang="0">
                  <a:pos x="414" y="47"/>
                </a:cxn>
                <a:cxn ang="0">
                  <a:pos x="680" y="117"/>
                </a:cxn>
                <a:cxn ang="0">
                  <a:pos x="781" y="292"/>
                </a:cxn>
                <a:cxn ang="0">
                  <a:pos x="680" y="468"/>
                </a:cxn>
              </a:cxnLst>
              <a:rect l="0" t="0" r="r" b="b"/>
              <a:pathLst>
                <a:path w="828" h="612">
                  <a:moveTo>
                    <a:pt x="414" y="0"/>
                  </a:moveTo>
                  <a:cubicBezTo>
                    <a:pt x="194" y="0"/>
                    <a:pt x="0" y="124"/>
                    <a:pt x="0" y="292"/>
                  </a:cubicBezTo>
                  <a:cubicBezTo>
                    <a:pt x="0" y="380"/>
                    <a:pt x="54" y="461"/>
                    <a:pt x="140" y="513"/>
                  </a:cubicBezTo>
                  <a:cubicBezTo>
                    <a:pt x="115" y="531"/>
                    <a:pt x="86" y="555"/>
                    <a:pt x="86" y="555"/>
                  </a:cubicBezTo>
                  <a:cubicBezTo>
                    <a:pt x="14" y="612"/>
                    <a:pt x="14" y="612"/>
                    <a:pt x="14" y="612"/>
                  </a:cubicBezTo>
                  <a:cubicBezTo>
                    <a:pt x="104" y="596"/>
                    <a:pt x="104" y="596"/>
                    <a:pt x="104" y="596"/>
                  </a:cubicBezTo>
                  <a:cubicBezTo>
                    <a:pt x="198" y="578"/>
                    <a:pt x="241" y="571"/>
                    <a:pt x="266" y="567"/>
                  </a:cubicBezTo>
                  <a:cubicBezTo>
                    <a:pt x="313" y="578"/>
                    <a:pt x="360" y="585"/>
                    <a:pt x="414" y="585"/>
                  </a:cubicBezTo>
                  <a:cubicBezTo>
                    <a:pt x="637" y="585"/>
                    <a:pt x="828" y="461"/>
                    <a:pt x="828" y="292"/>
                  </a:cubicBezTo>
                  <a:cubicBezTo>
                    <a:pt x="828" y="124"/>
                    <a:pt x="637" y="0"/>
                    <a:pt x="414" y="0"/>
                  </a:cubicBezTo>
                  <a:close/>
                  <a:moveTo>
                    <a:pt x="680" y="468"/>
                  </a:moveTo>
                  <a:cubicBezTo>
                    <a:pt x="612" y="508"/>
                    <a:pt x="518" y="537"/>
                    <a:pt x="414" y="537"/>
                  </a:cubicBezTo>
                  <a:cubicBezTo>
                    <a:pt x="378" y="537"/>
                    <a:pt x="342" y="537"/>
                    <a:pt x="313" y="531"/>
                  </a:cubicBezTo>
                  <a:cubicBezTo>
                    <a:pt x="270" y="519"/>
                    <a:pt x="270" y="519"/>
                    <a:pt x="270" y="519"/>
                  </a:cubicBezTo>
                  <a:cubicBezTo>
                    <a:pt x="266" y="519"/>
                    <a:pt x="266" y="519"/>
                    <a:pt x="266" y="519"/>
                  </a:cubicBezTo>
                  <a:cubicBezTo>
                    <a:pt x="266" y="519"/>
                    <a:pt x="266" y="519"/>
                    <a:pt x="266" y="519"/>
                  </a:cubicBezTo>
                  <a:cubicBezTo>
                    <a:pt x="259" y="519"/>
                    <a:pt x="259" y="519"/>
                    <a:pt x="259" y="519"/>
                  </a:cubicBezTo>
                  <a:cubicBezTo>
                    <a:pt x="252" y="519"/>
                    <a:pt x="252" y="519"/>
                    <a:pt x="252" y="519"/>
                  </a:cubicBezTo>
                  <a:cubicBezTo>
                    <a:pt x="252" y="519"/>
                    <a:pt x="252" y="519"/>
                    <a:pt x="252" y="519"/>
                  </a:cubicBezTo>
                  <a:cubicBezTo>
                    <a:pt x="252" y="519"/>
                    <a:pt x="252" y="519"/>
                    <a:pt x="252" y="519"/>
                  </a:cubicBezTo>
                  <a:cubicBezTo>
                    <a:pt x="248" y="519"/>
                    <a:pt x="223" y="526"/>
                    <a:pt x="180" y="537"/>
                  </a:cubicBezTo>
                  <a:cubicBezTo>
                    <a:pt x="187" y="531"/>
                    <a:pt x="194" y="526"/>
                    <a:pt x="194" y="526"/>
                  </a:cubicBezTo>
                  <a:cubicBezTo>
                    <a:pt x="216" y="502"/>
                    <a:pt x="216" y="502"/>
                    <a:pt x="216" y="502"/>
                  </a:cubicBezTo>
                  <a:cubicBezTo>
                    <a:pt x="187" y="484"/>
                    <a:pt x="187" y="484"/>
                    <a:pt x="187" y="484"/>
                  </a:cubicBezTo>
                  <a:cubicBezTo>
                    <a:pt x="104" y="439"/>
                    <a:pt x="50" y="369"/>
                    <a:pt x="50" y="292"/>
                  </a:cubicBezTo>
                  <a:cubicBezTo>
                    <a:pt x="50" y="227"/>
                    <a:pt x="86" y="164"/>
                    <a:pt x="151" y="117"/>
                  </a:cubicBezTo>
                  <a:cubicBezTo>
                    <a:pt x="216" y="76"/>
                    <a:pt x="313" y="47"/>
                    <a:pt x="414" y="47"/>
                  </a:cubicBezTo>
                  <a:cubicBezTo>
                    <a:pt x="518" y="47"/>
                    <a:pt x="612" y="76"/>
                    <a:pt x="680" y="117"/>
                  </a:cubicBezTo>
                  <a:cubicBezTo>
                    <a:pt x="745" y="164"/>
                    <a:pt x="781" y="227"/>
                    <a:pt x="781" y="292"/>
                  </a:cubicBezTo>
                  <a:cubicBezTo>
                    <a:pt x="781" y="355"/>
                    <a:pt x="745" y="421"/>
                    <a:pt x="680" y="468"/>
                  </a:cubicBezTo>
                  <a:close/>
                </a:path>
              </a:pathLst>
            </a:custGeom>
            <a:grpFill/>
            <a:ln w="9525">
              <a:noFill/>
              <a:round/>
              <a:headEnd/>
              <a:tailEnd/>
            </a:ln>
          </p:spPr>
          <p:txBody>
            <a:bodyPr/>
            <a:lstStyle/>
            <a:p>
              <a:pPr>
                <a:lnSpc>
                  <a:spcPct val="90000"/>
                </a:lnSpc>
                <a:defRPr/>
              </a:pPr>
              <a:endParaRPr lang="en-US" sz="1400" dirty="0">
                <a:solidFill>
                  <a:schemeClr val="tx1"/>
                </a:solidFill>
                <a:latin typeface="Arial" charset="0"/>
              </a:endParaRPr>
            </a:p>
          </p:txBody>
        </p:sp>
      </p:grpSp>
      <p:grpSp>
        <p:nvGrpSpPr>
          <p:cNvPr id="65" name="Group 64"/>
          <p:cNvGrpSpPr/>
          <p:nvPr/>
        </p:nvGrpSpPr>
        <p:grpSpPr>
          <a:xfrm rot="20696376">
            <a:off x="4088151" y="1425455"/>
            <a:ext cx="406856" cy="403784"/>
            <a:chOff x="10332640" y="4862593"/>
            <a:chExt cx="552165" cy="610235"/>
          </a:xfrm>
        </p:grpSpPr>
        <p:sp>
          <p:nvSpPr>
            <p:cNvPr id="66" name="Freeform 156"/>
            <p:cNvSpPr>
              <a:spLocks noEditPoints="1"/>
            </p:cNvSpPr>
            <p:nvPr/>
          </p:nvSpPr>
          <p:spPr bwMode="auto">
            <a:xfrm>
              <a:off x="10332640" y="4862593"/>
              <a:ext cx="552165" cy="610235"/>
            </a:xfrm>
            <a:custGeom>
              <a:avLst/>
              <a:gdLst>
                <a:gd name="T0" fmla="*/ 245 w 277"/>
                <a:gd name="T1" fmla="*/ 63 h 306"/>
                <a:gd name="T2" fmla="*/ 231 w 277"/>
                <a:gd name="T3" fmla="*/ 50 h 306"/>
                <a:gd name="T4" fmla="*/ 214 w 277"/>
                <a:gd name="T5" fmla="*/ 50 h 306"/>
                <a:gd name="T6" fmla="*/ 139 w 277"/>
                <a:gd name="T7" fmla="*/ 0 h 306"/>
                <a:gd name="T8" fmla="*/ 63 w 277"/>
                <a:gd name="T9" fmla="*/ 50 h 306"/>
                <a:gd name="T10" fmla="*/ 47 w 277"/>
                <a:gd name="T11" fmla="*/ 50 h 306"/>
                <a:gd name="T12" fmla="*/ 33 w 277"/>
                <a:gd name="T13" fmla="*/ 63 h 306"/>
                <a:gd name="T14" fmla="*/ 33 w 277"/>
                <a:gd name="T15" fmla="*/ 70 h 306"/>
                <a:gd name="T16" fmla="*/ 0 w 277"/>
                <a:gd name="T17" fmla="*/ 92 h 306"/>
                <a:gd name="T18" fmla="*/ 0 w 277"/>
                <a:gd name="T19" fmla="*/ 139 h 306"/>
                <a:gd name="T20" fmla="*/ 0 w 277"/>
                <a:gd name="T21" fmla="*/ 160 h 306"/>
                <a:gd name="T22" fmla="*/ 0 w 277"/>
                <a:gd name="T23" fmla="*/ 292 h 306"/>
                <a:gd name="T24" fmla="*/ 14 w 277"/>
                <a:gd name="T25" fmla="*/ 306 h 306"/>
                <a:gd name="T26" fmla="*/ 263 w 277"/>
                <a:gd name="T27" fmla="*/ 306 h 306"/>
                <a:gd name="T28" fmla="*/ 277 w 277"/>
                <a:gd name="T29" fmla="*/ 292 h 306"/>
                <a:gd name="T30" fmla="*/ 277 w 277"/>
                <a:gd name="T31" fmla="*/ 160 h 306"/>
                <a:gd name="T32" fmla="*/ 277 w 277"/>
                <a:gd name="T33" fmla="*/ 139 h 306"/>
                <a:gd name="T34" fmla="*/ 277 w 277"/>
                <a:gd name="T35" fmla="*/ 92 h 306"/>
                <a:gd name="T36" fmla="*/ 245 w 277"/>
                <a:gd name="T37" fmla="*/ 71 h 306"/>
                <a:gd name="T38" fmla="*/ 245 w 277"/>
                <a:gd name="T39" fmla="*/ 63 h 306"/>
                <a:gd name="T40" fmla="*/ 254 w 277"/>
                <a:gd name="T41" fmla="*/ 175 h 306"/>
                <a:gd name="T42" fmla="*/ 260 w 277"/>
                <a:gd name="T43" fmla="*/ 171 h 306"/>
                <a:gd name="T44" fmla="*/ 260 w 277"/>
                <a:gd name="T45" fmla="*/ 287 h 306"/>
                <a:gd name="T46" fmla="*/ 171 w 277"/>
                <a:gd name="T47" fmla="*/ 230 h 306"/>
                <a:gd name="T48" fmla="*/ 228 w 277"/>
                <a:gd name="T49" fmla="*/ 192 h 306"/>
                <a:gd name="T50" fmla="*/ 254 w 277"/>
                <a:gd name="T51" fmla="*/ 175 h 306"/>
                <a:gd name="T52" fmla="*/ 139 w 277"/>
                <a:gd name="T53" fmla="*/ 252 h 306"/>
                <a:gd name="T54" fmla="*/ 166 w 277"/>
                <a:gd name="T55" fmla="*/ 233 h 306"/>
                <a:gd name="T56" fmla="*/ 256 w 277"/>
                <a:gd name="T57" fmla="*/ 289 h 306"/>
                <a:gd name="T58" fmla="*/ 21 w 277"/>
                <a:gd name="T59" fmla="*/ 289 h 306"/>
                <a:gd name="T60" fmla="*/ 111 w 277"/>
                <a:gd name="T61" fmla="*/ 233 h 306"/>
                <a:gd name="T62" fmla="*/ 139 w 277"/>
                <a:gd name="T63" fmla="*/ 252 h 306"/>
                <a:gd name="T64" fmla="*/ 139 w 277"/>
                <a:gd name="T65" fmla="*/ 20 h 306"/>
                <a:gd name="T66" fmla="*/ 183 w 277"/>
                <a:gd name="T67" fmla="*/ 50 h 306"/>
                <a:gd name="T68" fmla="*/ 94 w 277"/>
                <a:gd name="T69" fmla="*/ 50 h 306"/>
                <a:gd name="T70" fmla="*/ 139 w 277"/>
                <a:gd name="T71" fmla="*/ 20 h 306"/>
                <a:gd name="T72" fmla="*/ 50 w 277"/>
                <a:gd name="T73" fmla="*/ 67 h 306"/>
                <a:gd name="T74" fmla="*/ 228 w 277"/>
                <a:gd name="T75" fmla="*/ 67 h 306"/>
                <a:gd name="T76" fmla="*/ 228 w 277"/>
                <a:gd name="T77" fmla="*/ 172 h 306"/>
                <a:gd name="T78" fmla="*/ 139 w 277"/>
                <a:gd name="T79" fmla="*/ 232 h 306"/>
                <a:gd name="T80" fmla="*/ 50 w 277"/>
                <a:gd name="T81" fmla="*/ 173 h 306"/>
                <a:gd name="T82" fmla="*/ 50 w 277"/>
                <a:gd name="T83" fmla="*/ 67 h 306"/>
                <a:gd name="T84" fmla="*/ 17 w 277"/>
                <a:gd name="T85" fmla="*/ 101 h 306"/>
                <a:gd name="T86" fmla="*/ 33 w 277"/>
                <a:gd name="T87" fmla="*/ 90 h 306"/>
                <a:gd name="T88" fmla="*/ 33 w 277"/>
                <a:gd name="T89" fmla="*/ 161 h 306"/>
                <a:gd name="T90" fmla="*/ 17 w 277"/>
                <a:gd name="T91" fmla="*/ 151 h 306"/>
                <a:gd name="T92" fmla="*/ 17 w 277"/>
                <a:gd name="T93" fmla="*/ 101 h 306"/>
                <a:gd name="T94" fmla="*/ 33 w 277"/>
                <a:gd name="T95" fmla="*/ 181 h 306"/>
                <a:gd name="T96" fmla="*/ 37 w 277"/>
                <a:gd name="T97" fmla="*/ 184 h 306"/>
                <a:gd name="T98" fmla="*/ 50 w 277"/>
                <a:gd name="T99" fmla="*/ 193 h 306"/>
                <a:gd name="T100" fmla="*/ 106 w 277"/>
                <a:gd name="T101" fmla="*/ 230 h 306"/>
                <a:gd name="T102" fmla="*/ 17 w 277"/>
                <a:gd name="T103" fmla="*/ 287 h 306"/>
                <a:gd name="T104" fmla="*/ 17 w 277"/>
                <a:gd name="T105" fmla="*/ 171 h 306"/>
                <a:gd name="T106" fmla="*/ 33 w 277"/>
                <a:gd name="T107" fmla="*/ 181 h 306"/>
                <a:gd name="T108" fmla="*/ 260 w 277"/>
                <a:gd name="T109" fmla="*/ 101 h 306"/>
                <a:gd name="T110" fmla="*/ 260 w 277"/>
                <a:gd name="T111" fmla="*/ 151 h 306"/>
                <a:gd name="T112" fmla="*/ 245 w 277"/>
                <a:gd name="T113" fmla="*/ 161 h 306"/>
                <a:gd name="T114" fmla="*/ 245 w 277"/>
                <a:gd name="T115" fmla="*/ 91 h 306"/>
                <a:gd name="T116" fmla="*/ 260 w 277"/>
                <a:gd name="T117" fmla="*/ 10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7" h="306">
                  <a:moveTo>
                    <a:pt x="245" y="63"/>
                  </a:moveTo>
                  <a:cubicBezTo>
                    <a:pt x="245" y="56"/>
                    <a:pt x="239" y="50"/>
                    <a:pt x="231" y="50"/>
                  </a:cubicBezTo>
                  <a:cubicBezTo>
                    <a:pt x="214" y="50"/>
                    <a:pt x="214" y="50"/>
                    <a:pt x="214" y="50"/>
                  </a:cubicBezTo>
                  <a:cubicBezTo>
                    <a:pt x="139" y="0"/>
                    <a:pt x="139" y="0"/>
                    <a:pt x="139" y="0"/>
                  </a:cubicBezTo>
                  <a:cubicBezTo>
                    <a:pt x="63" y="50"/>
                    <a:pt x="63" y="50"/>
                    <a:pt x="63" y="50"/>
                  </a:cubicBezTo>
                  <a:cubicBezTo>
                    <a:pt x="47" y="50"/>
                    <a:pt x="47" y="50"/>
                    <a:pt x="47" y="50"/>
                  </a:cubicBezTo>
                  <a:cubicBezTo>
                    <a:pt x="39" y="50"/>
                    <a:pt x="33" y="56"/>
                    <a:pt x="33" y="63"/>
                  </a:cubicBezTo>
                  <a:cubicBezTo>
                    <a:pt x="33" y="70"/>
                    <a:pt x="33" y="70"/>
                    <a:pt x="33" y="70"/>
                  </a:cubicBezTo>
                  <a:cubicBezTo>
                    <a:pt x="0" y="92"/>
                    <a:pt x="0" y="92"/>
                    <a:pt x="0" y="92"/>
                  </a:cubicBezTo>
                  <a:cubicBezTo>
                    <a:pt x="0" y="139"/>
                    <a:pt x="0" y="139"/>
                    <a:pt x="0" y="139"/>
                  </a:cubicBezTo>
                  <a:cubicBezTo>
                    <a:pt x="0" y="160"/>
                    <a:pt x="0" y="160"/>
                    <a:pt x="0" y="160"/>
                  </a:cubicBezTo>
                  <a:cubicBezTo>
                    <a:pt x="0" y="292"/>
                    <a:pt x="0" y="292"/>
                    <a:pt x="0" y="292"/>
                  </a:cubicBezTo>
                  <a:cubicBezTo>
                    <a:pt x="0" y="300"/>
                    <a:pt x="6" y="306"/>
                    <a:pt x="14" y="306"/>
                  </a:cubicBezTo>
                  <a:cubicBezTo>
                    <a:pt x="263" y="306"/>
                    <a:pt x="263" y="306"/>
                    <a:pt x="263" y="306"/>
                  </a:cubicBezTo>
                  <a:cubicBezTo>
                    <a:pt x="271" y="306"/>
                    <a:pt x="277" y="300"/>
                    <a:pt x="277" y="292"/>
                  </a:cubicBezTo>
                  <a:cubicBezTo>
                    <a:pt x="277" y="160"/>
                    <a:pt x="277" y="160"/>
                    <a:pt x="277" y="160"/>
                  </a:cubicBezTo>
                  <a:cubicBezTo>
                    <a:pt x="277" y="139"/>
                    <a:pt x="277" y="139"/>
                    <a:pt x="277" y="139"/>
                  </a:cubicBezTo>
                  <a:cubicBezTo>
                    <a:pt x="277" y="92"/>
                    <a:pt x="277" y="92"/>
                    <a:pt x="277" y="92"/>
                  </a:cubicBezTo>
                  <a:cubicBezTo>
                    <a:pt x="245" y="71"/>
                    <a:pt x="245" y="71"/>
                    <a:pt x="245" y="71"/>
                  </a:cubicBezTo>
                  <a:lnTo>
                    <a:pt x="245" y="63"/>
                  </a:lnTo>
                  <a:close/>
                  <a:moveTo>
                    <a:pt x="254" y="175"/>
                  </a:moveTo>
                  <a:cubicBezTo>
                    <a:pt x="260" y="171"/>
                    <a:pt x="260" y="171"/>
                    <a:pt x="260" y="171"/>
                  </a:cubicBezTo>
                  <a:cubicBezTo>
                    <a:pt x="260" y="287"/>
                    <a:pt x="260" y="287"/>
                    <a:pt x="260" y="287"/>
                  </a:cubicBezTo>
                  <a:cubicBezTo>
                    <a:pt x="171" y="230"/>
                    <a:pt x="171" y="230"/>
                    <a:pt x="171" y="230"/>
                  </a:cubicBezTo>
                  <a:cubicBezTo>
                    <a:pt x="228" y="192"/>
                    <a:pt x="228" y="192"/>
                    <a:pt x="228" y="192"/>
                  </a:cubicBezTo>
                  <a:lnTo>
                    <a:pt x="254" y="175"/>
                  </a:lnTo>
                  <a:close/>
                  <a:moveTo>
                    <a:pt x="139" y="252"/>
                  </a:moveTo>
                  <a:cubicBezTo>
                    <a:pt x="166" y="233"/>
                    <a:pt x="166" y="233"/>
                    <a:pt x="166" y="233"/>
                  </a:cubicBezTo>
                  <a:cubicBezTo>
                    <a:pt x="256" y="289"/>
                    <a:pt x="256" y="289"/>
                    <a:pt x="256" y="289"/>
                  </a:cubicBezTo>
                  <a:cubicBezTo>
                    <a:pt x="21" y="289"/>
                    <a:pt x="21" y="289"/>
                    <a:pt x="21" y="289"/>
                  </a:cubicBezTo>
                  <a:cubicBezTo>
                    <a:pt x="111" y="233"/>
                    <a:pt x="111" y="233"/>
                    <a:pt x="111" y="233"/>
                  </a:cubicBezTo>
                  <a:lnTo>
                    <a:pt x="139" y="252"/>
                  </a:lnTo>
                  <a:close/>
                  <a:moveTo>
                    <a:pt x="139" y="20"/>
                  </a:moveTo>
                  <a:cubicBezTo>
                    <a:pt x="183" y="50"/>
                    <a:pt x="183" y="50"/>
                    <a:pt x="183" y="50"/>
                  </a:cubicBezTo>
                  <a:cubicBezTo>
                    <a:pt x="94" y="50"/>
                    <a:pt x="94" y="50"/>
                    <a:pt x="94" y="50"/>
                  </a:cubicBezTo>
                  <a:lnTo>
                    <a:pt x="139" y="20"/>
                  </a:lnTo>
                  <a:close/>
                  <a:moveTo>
                    <a:pt x="50" y="67"/>
                  </a:moveTo>
                  <a:cubicBezTo>
                    <a:pt x="228" y="67"/>
                    <a:pt x="228" y="67"/>
                    <a:pt x="228" y="67"/>
                  </a:cubicBezTo>
                  <a:cubicBezTo>
                    <a:pt x="228" y="172"/>
                    <a:pt x="228" y="172"/>
                    <a:pt x="228" y="172"/>
                  </a:cubicBezTo>
                  <a:cubicBezTo>
                    <a:pt x="139" y="232"/>
                    <a:pt x="139" y="232"/>
                    <a:pt x="139" y="232"/>
                  </a:cubicBezTo>
                  <a:cubicBezTo>
                    <a:pt x="50" y="173"/>
                    <a:pt x="50" y="173"/>
                    <a:pt x="50" y="173"/>
                  </a:cubicBezTo>
                  <a:lnTo>
                    <a:pt x="50" y="67"/>
                  </a:lnTo>
                  <a:close/>
                  <a:moveTo>
                    <a:pt x="17" y="101"/>
                  </a:moveTo>
                  <a:cubicBezTo>
                    <a:pt x="33" y="90"/>
                    <a:pt x="33" y="90"/>
                    <a:pt x="33" y="90"/>
                  </a:cubicBezTo>
                  <a:cubicBezTo>
                    <a:pt x="33" y="161"/>
                    <a:pt x="33" y="161"/>
                    <a:pt x="33" y="161"/>
                  </a:cubicBezTo>
                  <a:cubicBezTo>
                    <a:pt x="17" y="151"/>
                    <a:pt x="17" y="151"/>
                    <a:pt x="17" y="151"/>
                  </a:cubicBezTo>
                  <a:lnTo>
                    <a:pt x="17" y="101"/>
                  </a:lnTo>
                  <a:close/>
                  <a:moveTo>
                    <a:pt x="33" y="181"/>
                  </a:moveTo>
                  <a:cubicBezTo>
                    <a:pt x="37" y="184"/>
                    <a:pt x="37" y="184"/>
                    <a:pt x="37" y="184"/>
                  </a:cubicBezTo>
                  <a:cubicBezTo>
                    <a:pt x="50" y="193"/>
                    <a:pt x="50" y="193"/>
                    <a:pt x="50" y="193"/>
                  </a:cubicBezTo>
                  <a:cubicBezTo>
                    <a:pt x="106" y="230"/>
                    <a:pt x="106" y="230"/>
                    <a:pt x="106" y="230"/>
                  </a:cubicBezTo>
                  <a:cubicBezTo>
                    <a:pt x="17" y="287"/>
                    <a:pt x="17" y="287"/>
                    <a:pt x="17" y="287"/>
                  </a:cubicBezTo>
                  <a:cubicBezTo>
                    <a:pt x="17" y="171"/>
                    <a:pt x="17" y="171"/>
                    <a:pt x="17" y="171"/>
                  </a:cubicBezTo>
                  <a:lnTo>
                    <a:pt x="33" y="181"/>
                  </a:lnTo>
                  <a:close/>
                  <a:moveTo>
                    <a:pt x="260" y="101"/>
                  </a:moveTo>
                  <a:cubicBezTo>
                    <a:pt x="260" y="151"/>
                    <a:pt x="260" y="151"/>
                    <a:pt x="260" y="151"/>
                  </a:cubicBezTo>
                  <a:cubicBezTo>
                    <a:pt x="245" y="161"/>
                    <a:pt x="245" y="161"/>
                    <a:pt x="245" y="161"/>
                  </a:cubicBezTo>
                  <a:cubicBezTo>
                    <a:pt x="245" y="91"/>
                    <a:pt x="245" y="91"/>
                    <a:pt x="245" y="91"/>
                  </a:cubicBezTo>
                  <a:lnTo>
                    <a:pt x="260" y="10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Freeform 157"/>
            <p:cNvSpPr>
              <a:spLocks noEditPoints="1"/>
            </p:cNvSpPr>
            <p:nvPr/>
          </p:nvSpPr>
          <p:spPr bwMode="auto">
            <a:xfrm>
              <a:off x="10501931" y="5038773"/>
              <a:ext cx="207677" cy="206693"/>
            </a:xfrm>
            <a:custGeom>
              <a:avLst/>
              <a:gdLst>
                <a:gd name="T0" fmla="*/ 82 w 104"/>
                <a:gd name="T1" fmla="*/ 92 h 104"/>
                <a:gd name="T2" fmla="*/ 53 w 104"/>
                <a:gd name="T3" fmla="*/ 100 h 104"/>
                <a:gd name="T4" fmla="*/ 18 w 104"/>
                <a:gd name="T5" fmla="*/ 86 h 104"/>
                <a:gd name="T6" fmla="*/ 5 w 104"/>
                <a:gd name="T7" fmla="*/ 52 h 104"/>
                <a:gd name="T8" fmla="*/ 18 w 104"/>
                <a:gd name="T9" fmla="*/ 19 h 104"/>
                <a:gd name="T10" fmla="*/ 52 w 104"/>
                <a:gd name="T11" fmla="*/ 5 h 104"/>
                <a:gd name="T12" fmla="*/ 85 w 104"/>
                <a:gd name="T13" fmla="*/ 18 h 104"/>
                <a:gd name="T14" fmla="*/ 99 w 104"/>
                <a:gd name="T15" fmla="*/ 47 h 104"/>
                <a:gd name="T16" fmla="*/ 94 w 104"/>
                <a:gd name="T17" fmla="*/ 66 h 104"/>
                <a:gd name="T18" fmla="*/ 84 w 104"/>
                <a:gd name="T19" fmla="*/ 72 h 104"/>
                <a:gd name="T20" fmla="*/ 75 w 104"/>
                <a:gd name="T21" fmla="*/ 64 h 104"/>
                <a:gd name="T22" fmla="*/ 75 w 104"/>
                <a:gd name="T23" fmla="*/ 61 h 104"/>
                <a:gd name="T24" fmla="*/ 67 w 104"/>
                <a:gd name="T25" fmla="*/ 26 h 104"/>
                <a:gd name="T26" fmla="*/ 59 w 104"/>
                <a:gd name="T27" fmla="*/ 27 h 104"/>
                <a:gd name="T28" fmla="*/ 39 w 104"/>
                <a:gd name="T29" fmla="*/ 27 h 104"/>
                <a:gd name="T30" fmla="*/ 25 w 104"/>
                <a:gd name="T31" fmla="*/ 43 h 104"/>
                <a:gd name="T32" fmla="*/ 24 w 104"/>
                <a:gd name="T33" fmla="*/ 64 h 104"/>
                <a:gd name="T34" fmla="*/ 36 w 104"/>
                <a:gd name="T35" fmla="*/ 76 h 104"/>
                <a:gd name="T36" fmla="*/ 54 w 104"/>
                <a:gd name="T37" fmla="*/ 75 h 104"/>
                <a:gd name="T38" fmla="*/ 68 w 104"/>
                <a:gd name="T39" fmla="*/ 75 h 104"/>
                <a:gd name="T40" fmla="*/ 89 w 104"/>
                <a:gd name="T41" fmla="*/ 76 h 104"/>
                <a:gd name="T42" fmla="*/ 102 w 104"/>
                <a:gd name="T43" fmla="*/ 61 h 104"/>
                <a:gd name="T44" fmla="*/ 100 w 104"/>
                <a:gd name="T45" fmla="*/ 30 h 104"/>
                <a:gd name="T46" fmla="*/ 72 w 104"/>
                <a:gd name="T47" fmla="*/ 4 h 104"/>
                <a:gd name="T48" fmla="*/ 31 w 104"/>
                <a:gd name="T49" fmla="*/ 4 h 104"/>
                <a:gd name="T50" fmla="*/ 4 w 104"/>
                <a:gd name="T51" fmla="*/ 32 h 104"/>
                <a:gd name="T52" fmla="*/ 4 w 104"/>
                <a:gd name="T53" fmla="*/ 73 h 104"/>
                <a:gd name="T54" fmla="*/ 32 w 104"/>
                <a:gd name="T55" fmla="*/ 100 h 104"/>
                <a:gd name="T56" fmla="*/ 70 w 104"/>
                <a:gd name="T57" fmla="*/ 102 h 104"/>
                <a:gd name="T58" fmla="*/ 61 w 104"/>
                <a:gd name="T59" fmla="*/ 55 h 104"/>
                <a:gd name="T60" fmla="*/ 54 w 104"/>
                <a:gd name="T61" fmla="*/ 64 h 104"/>
                <a:gd name="T62" fmla="*/ 40 w 104"/>
                <a:gd name="T63" fmla="*/ 62 h 104"/>
                <a:gd name="T64" fmla="*/ 38 w 104"/>
                <a:gd name="T65" fmla="*/ 47 h 104"/>
                <a:gd name="T66" fmla="*/ 46 w 104"/>
                <a:gd name="T67" fmla="*/ 38 h 104"/>
                <a:gd name="T68" fmla="*/ 59 w 104"/>
                <a:gd name="T69" fmla="*/ 40 h 104"/>
                <a:gd name="T70" fmla="*/ 61 w 104"/>
                <a:gd name="T7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 h="104">
                  <a:moveTo>
                    <a:pt x="84" y="96"/>
                  </a:moveTo>
                  <a:cubicBezTo>
                    <a:pt x="82" y="92"/>
                    <a:pt x="82" y="92"/>
                    <a:pt x="82" y="92"/>
                  </a:cubicBezTo>
                  <a:cubicBezTo>
                    <a:pt x="77" y="94"/>
                    <a:pt x="73" y="96"/>
                    <a:pt x="68" y="98"/>
                  </a:cubicBezTo>
                  <a:cubicBezTo>
                    <a:pt x="64" y="99"/>
                    <a:pt x="59" y="100"/>
                    <a:pt x="53" y="100"/>
                  </a:cubicBezTo>
                  <a:cubicBezTo>
                    <a:pt x="46" y="100"/>
                    <a:pt x="39" y="98"/>
                    <a:pt x="33" y="96"/>
                  </a:cubicBezTo>
                  <a:cubicBezTo>
                    <a:pt x="27" y="94"/>
                    <a:pt x="22" y="90"/>
                    <a:pt x="18" y="86"/>
                  </a:cubicBezTo>
                  <a:cubicBezTo>
                    <a:pt x="14" y="82"/>
                    <a:pt x="11" y="77"/>
                    <a:pt x="8" y="71"/>
                  </a:cubicBezTo>
                  <a:cubicBezTo>
                    <a:pt x="6" y="65"/>
                    <a:pt x="5" y="59"/>
                    <a:pt x="5" y="52"/>
                  </a:cubicBezTo>
                  <a:cubicBezTo>
                    <a:pt x="5" y="46"/>
                    <a:pt x="6" y="40"/>
                    <a:pt x="8" y="34"/>
                  </a:cubicBezTo>
                  <a:cubicBezTo>
                    <a:pt x="11" y="28"/>
                    <a:pt x="14" y="23"/>
                    <a:pt x="18" y="19"/>
                  </a:cubicBezTo>
                  <a:cubicBezTo>
                    <a:pt x="22" y="15"/>
                    <a:pt x="27" y="11"/>
                    <a:pt x="33" y="9"/>
                  </a:cubicBezTo>
                  <a:cubicBezTo>
                    <a:pt x="39" y="6"/>
                    <a:pt x="45" y="5"/>
                    <a:pt x="52" y="5"/>
                  </a:cubicBezTo>
                  <a:cubicBezTo>
                    <a:pt x="58" y="5"/>
                    <a:pt x="65" y="6"/>
                    <a:pt x="70" y="8"/>
                  </a:cubicBezTo>
                  <a:cubicBezTo>
                    <a:pt x="76" y="11"/>
                    <a:pt x="81" y="14"/>
                    <a:pt x="85" y="18"/>
                  </a:cubicBezTo>
                  <a:cubicBezTo>
                    <a:pt x="90" y="22"/>
                    <a:pt x="93" y="26"/>
                    <a:pt x="95" y="32"/>
                  </a:cubicBezTo>
                  <a:cubicBezTo>
                    <a:pt x="98" y="37"/>
                    <a:pt x="99" y="42"/>
                    <a:pt x="99" y="47"/>
                  </a:cubicBezTo>
                  <a:cubicBezTo>
                    <a:pt x="99" y="51"/>
                    <a:pt x="98" y="55"/>
                    <a:pt x="98" y="58"/>
                  </a:cubicBezTo>
                  <a:cubicBezTo>
                    <a:pt x="97" y="61"/>
                    <a:pt x="96" y="64"/>
                    <a:pt x="94" y="66"/>
                  </a:cubicBezTo>
                  <a:cubicBezTo>
                    <a:pt x="93" y="68"/>
                    <a:pt x="91" y="69"/>
                    <a:pt x="90" y="70"/>
                  </a:cubicBezTo>
                  <a:cubicBezTo>
                    <a:pt x="88" y="71"/>
                    <a:pt x="86" y="72"/>
                    <a:pt x="84" y="72"/>
                  </a:cubicBezTo>
                  <a:cubicBezTo>
                    <a:pt x="81" y="72"/>
                    <a:pt x="79" y="71"/>
                    <a:pt x="77" y="70"/>
                  </a:cubicBezTo>
                  <a:cubicBezTo>
                    <a:pt x="76" y="68"/>
                    <a:pt x="75" y="66"/>
                    <a:pt x="75" y="64"/>
                  </a:cubicBezTo>
                  <a:cubicBezTo>
                    <a:pt x="75" y="64"/>
                    <a:pt x="75" y="63"/>
                    <a:pt x="75" y="63"/>
                  </a:cubicBezTo>
                  <a:cubicBezTo>
                    <a:pt x="75" y="62"/>
                    <a:pt x="75" y="61"/>
                    <a:pt x="75" y="61"/>
                  </a:cubicBezTo>
                  <a:cubicBezTo>
                    <a:pt x="81" y="28"/>
                    <a:pt x="81" y="28"/>
                    <a:pt x="81" y="28"/>
                  </a:cubicBezTo>
                  <a:cubicBezTo>
                    <a:pt x="67" y="26"/>
                    <a:pt x="67" y="26"/>
                    <a:pt x="67" y="26"/>
                  </a:cubicBezTo>
                  <a:cubicBezTo>
                    <a:pt x="66" y="33"/>
                    <a:pt x="66" y="33"/>
                    <a:pt x="66" y="33"/>
                  </a:cubicBezTo>
                  <a:cubicBezTo>
                    <a:pt x="64" y="30"/>
                    <a:pt x="62" y="28"/>
                    <a:pt x="59" y="27"/>
                  </a:cubicBezTo>
                  <a:cubicBezTo>
                    <a:pt x="57" y="25"/>
                    <a:pt x="53" y="24"/>
                    <a:pt x="49" y="24"/>
                  </a:cubicBezTo>
                  <a:cubicBezTo>
                    <a:pt x="46" y="24"/>
                    <a:pt x="42" y="25"/>
                    <a:pt x="39" y="27"/>
                  </a:cubicBezTo>
                  <a:cubicBezTo>
                    <a:pt x="36" y="28"/>
                    <a:pt x="33" y="30"/>
                    <a:pt x="30" y="33"/>
                  </a:cubicBezTo>
                  <a:cubicBezTo>
                    <a:pt x="28" y="36"/>
                    <a:pt x="26" y="39"/>
                    <a:pt x="25" y="43"/>
                  </a:cubicBezTo>
                  <a:cubicBezTo>
                    <a:pt x="23" y="46"/>
                    <a:pt x="22" y="50"/>
                    <a:pt x="22" y="54"/>
                  </a:cubicBezTo>
                  <a:cubicBezTo>
                    <a:pt x="22" y="58"/>
                    <a:pt x="23" y="61"/>
                    <a:pt x="24" y="64"/>
                  </a:cubicBezTo>
                  <a:cubicBezTo>
                    <a:pt x="25" y="67"/>
                    <a:pt x="27" y="69"/>
                    <a:pt x="29" y="71"/>
                  </a:cubicBezTo>
                  <a:cubicBezTo>
                    <a:pt x="31" y="73"/>
                    <a:pt x="33" y="75"/>
                    <a:pt x="36" y="76"/>
                  </a:cubicBezTo>
                  <a:cubicBezTo>
                    <a:pt x="38" y="77"/>
                    <a:pt x="41" y="77"/>
                    <a:pt x="44" y="77"/>
                  </a:cubicBezTo>
                  <a:cubicBezTo>
                    <a:pt x="48" y="77"/>
                    <a:pt x="51" y="77"/>
                    <a:pt x="54" y="75"/>
                  </a:cubicBezTo>
                  <a:cubicBezTo>
                    <a:pt x="57" y="74"/>
                    <a:pt x="60" y="72"/>
                    <a:pt x="62" y="70"/>
                  </a:cubicBezTo>
                  <a:cubicBezTo>
                    <a:pt x="63" y="72"/>
                    <a:pt x="66" y="74"/>
                    <a:pt x="68" y="75"/>
                  </a:cubicBezTo>
                  <a:cubicBezTo>
                    <a:pt x="71" y="77"/>
                    <a:pt x="75" y="77"/>
                    <a:pt x="80" y="77"/>
                  </a:cubicBezTo>
                  <a:cubicBezTo>
                    <a:pt x="83" y="77"/>
                    <a:pt x="86" y="77"/>
                    <a:pt x="89" y="76"/>
                  </a:cubicBezTo>
                  <a:cubicBezTo>
                    <a:pt x="92" y="74"/>
                    <a:pt x="95" y="72"/>
                    <a:pt x="97" y="70"/>
                  </a:cubicBezTo>
                  <a:cubicBezTo>
                    <a:pt x="99" y="67"/>
                    <a:pt x="101" y="64"/>
                    <a:pt x="102" y="61"/>
                  </a:cubicBezTo>
                  <a:cubicBezTo>
                    <a:pt x="103" y="57"/>
                    <a:pt x="104" y="52"/>
                    <a:pt x="104" y="47"/>
                  </a:cubicBezTo>
                  <a:cubicBezTo>
                    <a:pt x="104" y="41"/>
                    <a:pt x="102" y="35"/>
                    <a:pt x="100" y="30"/>
                  </a:cubicBezTo>
                  <a:cubicBezTo>
                    <a:pt x="97" y="24"/>
                    <a:pt x="93" y="19"/>
                    <a:pt x="89" y="15"/>
                  </a:cubicBezTo>
                  <a:cubicBezTo>
                    <a:pt x="84" y="10"/>
                    <a:pt x="79" y="7"/>
                    <a:pt x="72" y="4"/>
                  </a:cubicBezTo>
                  <a:cubicBezTo>
                    <a:pt x="66" y="2"/>
                    <a:pt x="59" y="0"/>
                    <a:pt x="52" y="0"/>
                  </a:cubicBezTo>
                  <a:cubicBezTo>
                    <a:pt x="44" y="0"/>
                    <a:pt x="38" y="2"/>
                    <a:pt x="31" y="4"/>
                  </a:cubicBezTo>
                  <a:cubicBezTo>
                    <a:pt x="25" y="7"/>
                    <a:pt x="19" y="11"/>
                    <a:pt x="15" y="16"/>
                  </a:cubicBezTo>
                  <a:cubicBezTo>
                    <a:pt x="10" y="20"/>
                    <a:pt x="6" y="26"/>
                    <a:pt x="4" y="32"/>
                  </a:cubicBezTo>
                  <a:cubicBezTo>
                    <a:pt x="1" y="39"/>
                    <a:pt x="0" y="45"/>
                    <a:pt x="0" y="52"/>
                  </a:cubicBezTo>
                  <a:cubicBezTo>
                    <a:pt x="0" y="60"/>
                    <a:pt x="1" y="66"/>
                    <a:pt x="4" y="73"/>
                  </a:cubicBezTo>
                  <a:cubicBezTo>
                    <a:pt x="6" y="79"/>
                    <a:pt x="10" y="84"/>
                    <a:pt x="15" y="89"/>
                  </a:cubicBezTo>
                  <a:cubicBezTo>
                    <a:pt x="19" y="94"/>
                    <a:pt x="25" y="98"/>
                    <a:pt x="32" y="100"/>
                  </a:cubicBezTo>
                  <a:cubicBezTo>
                    <a:pt x="38" y="103"/>
                    <a:pt x="45" y="104"/>
                    <a:pt x="53" y="104"/>
                  </a:cubicBezTo>
                  <a:cubicBezTo>
                    <a:pt x="59" y="104"/>
                    <a:pt x="65" y="104"/>
                    <a:pt x="70" y="102"/>
                  </a:cubicBezTo>
                  <a:cubicBezTo>
                    <a:pt x="75" y="100"/>
                    <a:pt x="80" y="98"/>
                    <a:pt x="84" y="96"/>
                  </a:cubicBezTo>
                  <a:close/>
                  <a:moveTo>
                    <a:pt x="61" y="55"/>
                  </a:moveTo>
                  <a:cubicBezTo>
                    <a:pt x="61" y="57"/>
                    <a:pt x="60" y="59"/>
                    <a:pt x="58" y="60"/>
                  </a:cubicBezTo>
                  <a:cubicBezTo>
                    <a:pt x="57" y="62"/>
                    <a:pt x="55" y="63"/>
                    <a:pt x="54" y="64"/>
                  </a:cubicBezTo>
                  <a:cubicBezTo>
                    <a:pt x="52" y="65"/>
                    <a:pt x="50" y="65"/>
                    <a:pt x="48" y="65"/>
                  </a:cubicBezTo>
                  <a:cubicBezTo>
                    <a:pt x="45" y="65"/>
                    <a:pt x="42" y="64"/>
                    <a:pt x="40" y="62"/>
                  </a:cubicBezTo>
                  <a:cubicBezTo>
                    <a:pt x="38" y="60"/>
                    <a:pt x="37" y="57"/>
                    <a:pt x="37" y="54"/>
                  </a:cubicBezTo>
                  <a:cubicBezTo>
                    <a:pt x="37" y="51"/>
                    <a:pt x="38" y="49"/>
                    <a:pt x="38" y="47"/>
                  </a:cubicBezTo>
                  <a:cubicBezTo>
                    <a:pt x="39" y="45"/>
                    <a:pt x="40" y="43"/>
                    <a:pt x="41" y="42"/>
                  </a:cubicBezTo>
                  <a:cubicBezTo>
                    <a:pt x="43" y="40"/>
                    <a:pt x="44" y="39"/>
                    <a:pt x="46" y="38"/>
                  </a:cubicBezTo>
                  <a:cubicBezTo>
                    <a:pt x="48" y="37"/>
                    <a:pt x="50" y="37"/>
                    <a:pt x="51" y="37"/>
                  </a:cubicBezTo>
                  <a:cubicBezTo>
                    <a:pt x="55" y="37"/>
                    <a:pt x="57" y="38"/>
                    <a:pt x="59" y="40"/>
                  </a:cubicBezTo>
                  <a:cubicBezTo>
                    <a:pt x="62" y="42"/>
                    <a:pt x="63" y="45"/>
                    <a:pt x="63" y="48"/>
                  </a:cubicBezTo>
                  <a:cubicBezTo>
                    <a:pt x="63" y="50"/>
                    <a:pt x="62" y="53"/>
                    <a:pt x="61"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68" name="Freeform 73"/>
          <p:cNvSpPr>
            <a:spLocks noEditPoints="1"/>
          </p:cNvSpPr>
          <p:nvPr/>
        </p:nvSpPr>
        <p:spPr bwMode="auto">
          <a:xfrm>
            <a:off x="1294704" y="1431108"/>
            <a:ext cx="544212" cy="449363"/>
          </a:xfrm>
          <a:custGeom>
            <a:avLst/>
            <a:gdLst/>
            <a:ahLst/>
            <a:cxnLst>
              <a:cxn ang="0">
                <a:pos x="0" y="32"/>
              </a:cxn>
              <a:cxn ang="0">
                <a:pos x="1" y="26"/>
              </a:cxn>
              <a:cxn ang="0">
                <a:pos x="1" y="26"/>
              </a:cxn>
              <a:cxn ang="0">
                <a:pos x="11" y="2"/>
              </a:cxn>
              <a:cxn ang="0">
                <a:pos x="17" y="0"/>
              </a:cxn>
              <a:cxn ang="0">
                <a:pos x="33" y="9"/>
              </a:cxn>
              <a:cxn ang="0">
                <a:pos x="44" y="24"/>
              </a:cxn>
              <a:cxn ang="0">
                <a:pos x="41" y="30"/>
              </a:cxn>
              <a:cxn ang="0">
                <a:pos x="41" y="31"/>
              </a:cxn>
              <a:cxn ang="0">
                <a:pos x="39" y="33"/>
              </a:cxn>
              <a:cxn ang="0">
                <a:pos x="36" y="42"/>
              </a:cxn>
              <a:cxn ang="0">
                <a:pos x="48" y="61"/>
              </a:cxn>
              <a:cxn ang="0">
                <a:pos x="68" y="70"/>
              </a:cxn>
              <a:cxn ang="0">
                <a:pos x="80" y="65"/>
              </a:cxn>
              <a:cxn ang="0">
                <a:pos x="80" y="64"/>
              </a:cxn>
              <a:cxn ang="0">
                <a:pos x="81" y="64"/>
              </a:cxn>
              <a:cxn ang="0">
                <a:pos x="87" y="62"/>
              </a:cxn>
              <a:cxn ang="0">
                <a:pos x="105" y="70"/>
              </a:cxn>
              <a:cxn ang="0">
                <a:pos x="115" y="88"/>
              </a:cxn>
              <a:cxn ang="0">
                <a:pos x="114" y="94"/>
              </a:cxn>
              <a:cxn ang="0">
                <a:pos x="114" y="94"/>
              </a:cxn>
              <a:cxn ang="0">
                <a:pos x="88" y="106"/>
              </a:cxn>
              <a:cxn ang="0">
                <a:pos x="84" y="106"/>
              </a:cxn>
              <a:cxn ang="0">
                <a:pos x="84" y="106"/>
              </a:cxn>
              <a:cxn ang="0">
                <a:pos x="9" y="27"/>
              </a:cxn>
              <a:cxn ang="0">
                <a:pos x="8" y="32"/>
              </a:cxn>
              <a:cxn ang="0">
                <a:pos x="36" y="77"/>
              </a:cxn>
              <a:cxn ang="0">
                <a:pos x="84" y="98"/>
              </a:cxn>
              <a:cxn ang="0">
                <a:pos x="88" y="98"/>
              </a:cxn>
              <a:cxn ang="0">
                <a:pos x="107" y="90"/>
              </a:cxn>
              <a:cxn ang="0">
                <a:pos x="107" y="90"/>
              </a:cxn>
              <a:cxn ang="0">
                <a:pos x="107" y="88"/>
              </a:cxn>
              <a:cxn ang="0">
                <a:pos x="99" y="76"/>
              </a:cxn>
              <a:cxn ang="0">
                <a:pos x="87" y="70"/>
              </a:cxn>
              <a:cxn ang="0">
                <a:pos x="86" y="70"/>
              </a:cxn>
              <a:cxn ang="0">
                <a:pos x="68" y="78"/>
              </a:cxn>
              <a:cxn ang="0">
                <a:pos x="43" y="67"/>
              </a:cxn>
              <a:cxn ang="0">
                <a:pos x="28" y="42"/>
              </a:cxn>
              <a:cxn ang="0">
                <a:pos x="36" y="25"/>
              </a:cxn>
              <a:cxn ang="0">
                <a:pos x="36" y="24"/>
              </a:cxn>
              <a:cxn ang="0">
                <a:pos x="28" y="15"/>
              </a:cxn>
              <a:cxn ang="0">
                <a:pos x="17" y="8"/>
              </a:cxn>
              <a:cxn ang="0">
                <a:pos x="17" y="8"/>
              </a:cxn>
              <a:cxn ang="0">
                <a:pos x="16" y="9"/>
              </a:cxn>
              <a:cxn ang="0">
                <a:pos x="13" y="12"/>
              </a:cxn>
              <a:cxn ang="0">
                <a:pos x="9" y="27"/>
              </a:cxn>
              <a:cxn ang="0">
                <a:pos x="9" y="27"/>
              </a:cxn>
            </a:cxnLst>
            <a:rect l="0" t="0" r="r" b="b"/>
            <a:pathLst>
              <a:path w="115" h="106">
                <a:moveTo>
                  <a:pt x="30" y="83"/>
                </a:moveTo>
                <a:cubicBezTo>
                  <a:pt x="6" y="62"/>
                  <a:pt x="0" y="45"/>
                  <a:pt x="0" y="32"/>
                </a:cubicBezTo>
                <a:cubicBezTo>
                  <a:pt x="0" y="32"/>
                  <a:pt x="0" y="32"/>
                  <a:pt x="0" y="32"/>
                </a:cubicBezTo>
                <a:cubicBezTo>
                  <a:pt x="0" y="30"/>
                  <a:pt x="0" y="28"/>
                  <a:pt x="1" y="26"/>
                </a:cubicBezTo>
                <a:cubicBezTo>
                  <a:pt x="1" y="26"/>
                  <a:pt x="1" y="26"/>
                  <a:pt x="1" y="26"/>
                </a:cubicBezTo>
                <a:cubicBezTo>
                  <a:pt x="1" y="26"/>
                  <a:pt x="1" y="26"/>
                  <a:pt x="1" y="26"/>
                </a:cubicBezTo>
                <a:cubicBezTo>
                  <a:pt x="2" y="12"/>
                  <a:pt x="10" y="4"/>
                  <a:pt x="11" y="2"/>
                </a:cubicBezTo>
                <a:cubicBezTo>
                  <a:pt x="11" y="2"/>
                  <a:pt x="11" y="2"/>
                  <a:pt x="11" y="2"/>
                </a:cubicBezTo>
                <a:cubicBezTo>
                  <a:pt x="12" y="2"/>
                  <a:pt x="14" y="0"/>
                  <a:pt x="17" y="0"/>
                </a:cubicBezTo>
                <a:cubicBezTo>
                  <a:pt x="17" y="0"/>
                  <a:pt x="17" y="0"/>
                  <a:pt x="17" y="0"/>
                </a:cubicBezTo>
                <a:cubicBezTo>
                  <a:pt x="21" y="0"/>
                  <a:pt x="26" y="2"/>
                  <a:pt x="33" y="9"/>
                </a:cubicBezTo>
                <a:cubicBezTo>
                  <a:pt x="33" y="9"/>
                  <a:pt x="33" y="9"/>
                  <a:pt x="33" y="9"/>
                </a:cubicBezTo>
                <a:cubicBezTo>
                  <a:pt x="41" y="15"/>
                  <a:pt x="44" y="20"/>
                  <a:pt x="44" y="24"/>
                </a:cubicBezTo>
                <a:cubicBezTo>
                  <a:pt x="44" y="24"/>
                  <a:pt x="44" y="24"/>
                  <a:pt x="44" y="24"/>
                </a:cubicBezTo>
                <a:cubicBezTo>
                  <a:pt x="44" y="28"/>
                  <a:pt x="42" y="30"/>
                  <a:pt x="41" y="30"/>
                </a:cubicBezTo>
                <a:cubicBezTo>
                  <a:pt x="41" y="30"/>
                  <a:pt x="41" y="30"/>
                  <a:pt x="41" y="30"/>
                </a:cubicBezTo>
                <a:cubicBezTo>
                  <a:pt x="41" y="30"/>
                  <a:pt x="41" y="31"/>
                  <a:pt x="41" y="31"/>
                </a:cubicBezTo>
                <a:cubicBezTo>
                  <a:pt x="41" y="31"/>
                  <a:pt x="41" y="31"/>
                  <a:pt x="41" y="31"/>
                </a:cubicBezTo>
                <a:cubicBezTo>
                  <a:pt x="40" y="32"/>
                  <a:pt x="39" y="32"/>
                  <a:pt x="39" y="33"/>
                </a:cubicBezTo>
                <a:cubicBezTo>
                  <a:pt x="39" y="33"/>
                  <a:pt x="39" y="33"/>
                  <a:pt x="39" y="33"/>
                </a:cubicBezTo>
                <a:cubicBezTo>
                  <a:pt x="38" y="35"/>
                  <a:pt x="36" y="38"/>
                  <a:pt x="36" y="42"/>
                </a:cubicBezTo>
                <a:cubicBezTo>
                  <a:pt x="36" y="42"/>
                  <a:pt x="36" y="42"/>
                  <a:pt x="36" y="42"/>
                </a:cubicBezTo>
                <a:cubicBezTo>
                  <a:pt x="36" y="46"/>
                  <a:pt x="39" y="53"/>
                  <a:pt x="48" y="61"/>
                </a:cubicBezTo>
                <a:cubicBezTo>
                  <a:pt x="48" y="61"/>
                  <a:pt x="48" y="61"/>
                  <a:pt x="48" y="61"/>
                </a:cubicBezTo>
                <a:cubicBezTo>
                  <a:pt x="57" y="68"/>
                  <a:pt x="63" y="70"/>
                  <a:pt x="68" y="70"/>
                </a:cubicBezTo>
                <a:cubicBezTo>
                  <a:pt x="68" y="70"/>
                  <a:pt x="68" y="70"/>
                  <a:pt x="68" y="70"/>
                </a:cubicBezTo>
                <a:cubicBezTo>
                  <a:pt x="74" y="70"/>
                  <a:pt x="78" y="67"/>
                  <a:pt x="80" y="65"/>
                </a:cubicBezTo>
                <a:cubicBezTo>
                  <a:pt x="80" y="65"/>
                  <a:pt x="80" y="65"/>
                  <a:pt x="80" y="65"/>
                </a:cubicBezTo>
                <a:cubicBezTo>
                  <a:pt x="80" y="65"/>
                  <a:pt x="80" y="64"/>
                  <a:pt x="80" y="64"/>
                </a:cubicBezTo>
                <a:cubicBezTo>
                  <a:pt x="80" y="64"/>
                  <a:pt x="80" y="64"/>
                  <a:pt x="80" y="64"/>
                </a:cubicBezTo>
                <a:cubicBezTo>
                  <a:pt x="81" y="64"/>
                  <a:pt x="81" y="64"/>
                  <a:pt x="81" y="64"/>
                </a:cubicBezTo>
                <a:cubicBezTo>
                  <a:pt x="81" y="64"/>
                  <a:pt x="81" y="64"/>
                  <a:pt x="81" y="64"/>
                </a:cubicBezTo>
                <a:cubicBezTo>
                  <a:pt x="82" y="63"/>
                  <a:pt x="84" y="62"/>
                  <a:pt x="87" y="62"/>
                </a:cubicBezTo>
                <a:cubicBezTo>
                  <a:pt x="87" y="62"/>
                  <a:pt x="87" y="62"/>
                  <a:pt x="87" y="62"/>
                </a:cubicBezTo>
                <a:cubicBezTo>
                  <a:pt x="91" y="62"/>
                  <a:pt x="97" y="64"/>
                  <a:pt x="105" y="70"/>
                </a:cubicBezTo>
                <a:cubicBezTo>
                  <a:pt x="105" y="70"/>
                  <a:pt x="105" y="70"/>
                  <a:pt x="105" y="70"/>
                </a:cubicBezTo>
                <a:cubicBezTo>
                  <a:pt x="113" y="77"/>
                  <a:pt x="115" y="84"/>
                  <a:pt x="115" y="88"/>
                </a:cubicBezTo>
                <a:cubicBezTo>
                  <a:pt x="115" y="88"/>
                  <a:pt x="115" y="88"/>
                  <a:pt x="115" y="88"/>
                </a:cubicBezTo>
                <a:cubicBezTo>
                  <a:pt x="115" y="91"/>
                  <a:pt x="114" y="93"/>
                  <a:pt x="114" y="94"/>
                </a:cubicBezTo>
                <a:cubicBezTo>
                  <a:pt x="114" y="94"/>
                  <a:pt x="114" y="94"/>
                  <a:pt x="114" y="94"/>
                </a:cubicBezTo>
                <a:cubicBezTo>
                  <a:pt x="114" y="94"/>
                  <a:pt x="114" y="94"/>
                  <a:pt x="114" y="94"/>
                </a:cubicBezTo>
                <a:cubicBezTo>
                  <a:pt x="114" y="94"/>
                  <a:pt x="114" y="94"/>
                  <a:pt x="114" y="94"/>
                </a:cubicBezTo>
                <a:cubicBezTo>
                  <a:pt x="113" y="95"/>
                  <a:pt x="106" y="105"/>
                  <a:pt x="88" y="106"/>
                </a:cubicBezTo>
                <a:cubicBezTo>
                  <a:pt x="88" y="106"/>
                  <a:pt x="88" y="106"/>
                  <a:pt x="88" y="106"/>
                </a:cubicBezTo>
                <a:cubicBezTo>
                  <a:pt x="87" y="106"/>
                  <a:pt x="85" y="106"/>
                  <a:pt x="84" y="106"/>
                </a:cubicBezTo>
                <a:cubicBezTo>
                  <a:pt x="84" y="106"/>
                  <a:pt x="84" y="106"/>
                  <a:pt x="84" y="106"/>
                </a:cubicBezTo>
                <a:cubicBezTo>
                  <a:pt x="84" y="106"/>
                  <a:pt x="84" y="106"/>
                  <a:pt x="84" y="106"/>
                </a:cubicBezTo>
                <a:cubicBezTo>
                  <a:pt x="84" y="106"/>
                  <a:pt x="84" y="106"/>
                  <a:pt x="84" y="106"/>
                </a:cubicBezTo>
                <a:cubicBezTo>
                  <a:pt x="71" y="106"/>
                  <a:pt x="53" y="102"/>
                  <a:pt x="30" y="83"/>
                </a:cubicBezTo>
                <a:close/>
                <a:moveTo>
                  <a:pt x="9" y="27"/>
                </a:moveTo>
                <a:cubicBezTo>
                  <a:pt x="8" y="28"/>
                  <a:pt x="8" y="30"/>
                  <a:pt x="8" y="32"/>
                </a:cubicBezTo>
                <a:cubicBezTo>
                  <a:pt x="8" y="32"/>
                  <a:pt x="8" y="32"/>
                  <a:pt x="8" y="32"/>
                </a:cubicBezTo>
                <a:cubicBezTo>
                  <a:pt x="8" y="42"/>
                  <a:pt x="12" y="57"/>
                  <a:pt x="36" y="77"/>
                </a:cubicBezTo>
                <a:cubicBezTo>
                  <a:pt x="36" y="77"/>
                  <a:pt x="36" y="77"/>
                  <a:pt x="36" y="77"/>
                </a:cubicBezTo>
                <a:cubicBezTo>
                  <a:pt x="58" y="95"/>
                  <a:pt x="73" y="98"/>
                  <a:pt x="84" y="98"/>
                </a:cubicBezTo>
                <a:cubicBezTo>
                  <a:pt x="84" y="98"/>
                  <a:pt x="84" y="98"/>
                  <a:pt x="84" y="98"/>
                </a:cubicBezTo>
                <a:cubicBezTo>
                  <a:pt x="85" y="98"/>
                  <a:pt x="86" y="98"/>
                  <a:pt x="88" y="98"/>
                </a:cubicBezTo>
                <a:cubicBezTo>
                  <a:pt x="88" y="98"/>
                  <a:pt x="88" y="98"/>
                  <a:pt x="88" y="98"/>
                </a:cubicBezTo>
                <a:cubicBezTo>
                  <a:pt x="101" y="97"/>
                  <a:pt x="106" y="91"/>
                  <a:pt x="107" y="90"/>
                </a:cubicBezTo>
                <a:cubicBezTo>
                  <a:pt x="107" y="90"/>
                  <a:pt x="107" y="90"/>
                  <a:pt x="107" y="90"/>
                </a:cubicBezTo>
                <a:cubicBezTo>
                  <a:pt x="107" y="90"/>
                  <a:pt x="107" y="90"/>
                  <a:pt x="107" y="90"/>
                </a:cubicBezTo>
                <a:cubicBezTo>
                  <a:pt x="107" y="90"/>
                  <a:pt x="107" y="90"/>
                  <a:pt x="107" y="90"/>
                </a:cubicBezTo>
                <a:cubicBezTo>
                  <a:pt x="107" y="89"/>
                  <a:pt x="107" y="89"/>
                  <a:pt x="107" y="88"/>
                </a:cubicBezTo>
                <a:cubicBezTo>
                  <a:pt x="107" y="88"/>
                  <a:pt x="107" y="88"/>
                  <a:pt x="107" y="88"/>
                </a:cubicBezTo>
                <a:cubicBezTo>
                  <a:pt x="107" y="86"/>
                  <a:pt x="106" y="82"/>
                  <a:pt x="99" y="76"/>
                </a:cubicBezTo>
                <a:cubicBezTo>
                  <a:pt x="99" y="76"/>
                  <a:pt x="99" y="76"/>
                  <a:pt x="99" y="76"/>
                </a:cubicBezTo>
                <a:cubicBezTo>
                  <a:pt x="93" y="71"/>
                  <a:pt x="89" y="70"/>
                  <a:pt x="87" y="70"/>
                </a:cubicBezTo>
                <a:cubicBezTo>
                  <a:pt x="87" y="70"/>
                  <a:pt x="87" y="70"/>
                  <a:pt x="87" y="70"/>
                </a:cubicBezTo>
                <a:cubicBezTo>
                  <a:pt x="87" y="70"/>
                  <a:pt x="86" y="70"/>
                  <a:pt x="86" y="70"/>
                </a:cubicBezTo>
                <a:cubicBezTo>
                  <a:pt x="86" y="70"/>
                  <a:pt x="86" y="70"/>
                  <a:pt x="86" y="70"/>
                </a:cubicBezTo>
                <a:cubicBezTo>
                  <a:pt x="84" y="72"/>
                  <a:pt x="78" y="78"/>
                  <a:pt x="68" y="78"/>
                </a:cubicBezTo>
                <a:cubicBezTo>
                  <a:pt x="68" y="78"/>
                  <a:pt x="68" y="78"/>
                  <a:pt x="68" y="78"/>
                </a:cubicBezTo>
                <a:cubicBezTo>
                  <a:pt x="61" y="78"/>
                  <a:pt x="53" y="75"/>
                  <a:pt x="43" y="67"/>
                </a:cubicBezTo>
                <a:cubicBezTo>
                  <a:pt x="43" y="67"/>
                  <a:pt x="43" y="67"/>
                  <a:pt x="43" y="67"/>
                </a:cubicBezTo>
                <a:cubicBezTo>
                  <a:pt x="32" y="58"/>
                  <a:pt x="28" y="49"/>
                  <a:pt x="28" y="42"/>
                </a:cubicBezTo>
                <a:cubicBezTo>
                  <a:pt x="28" y="42"/>
                  <a:pt x="28" y="42"/>
                  <a:pt x="28" y="42"/>
                </a:cubicBezTo>
                <a:cubicBezTo>
                  <a:pt x="28" y="32"/>
                  <a:pt x="34" y="26"/>
                  <a:pt x="36" y="25"/>
                </a:cubicBezTo>
                <a:cubicBezTo>
                  <a:pt x="36" y="25"/>
                  <a:pt x="36" y="25"/>
                  <a:pt x="36" y="25"/>
                </a:cubicBezTo>
                <a:cubicBezTo>
                  <a:pt x="36" y="25"/>
                  <a:pt x="36" y="25"/>
                  <a:pt x="36" y="24"/>
                </a:cubicBezTo>
                <a:cubicBezTo>
                  <a:pt x="36" y="24"/>
                  <a:pt x="36" y="24"/>
                  <a:pt x="36" y="24"/>
                </a:cubicBezTo>
                <a:cubicBezTo>
                  <a:pt x="36" y="24"/>
                  <a:pt x="35" y="21"/>
                  <a:pt x="28" y="15"/>
                </a:cubicBezTo>
                <a:cubicBezTo>
                  <a:pt x="28" y="15"/>
                  <a:pt x="28" y="15"/>
                  <a:pt x="28" y="15"/>
                </a:cubicBezTo>
                <a:cubicBezTo>
                  <a:pt x="21" y="9"/>
                  <a:pt x="18" y="8"/>
                  <a:pt x="17" y="8"/>
                </a:cubicBezTo>
                <a:cubicBezTo>
                  <a:pt x="17" y="8"/>
                  <a:pt x="17" y="8"/>
                  <a:pt x="17" y="8"/>
                </a:cubicBezTo>
                <a:cubicBezTo>
                  <a:pt x="17" y="8"/>
                  <a:pt x="17" y="8"/>
                  <a:pt x="17" y="8"/>
                </a:cubicBezTo>
                <a:cubicBezTo>
                  <a:pt x="17" y="8"/>
                  <a:pt x="17" y="8"/>
                  <a:pt x="17" y="8"/>
                </a:cubicBezTo>
                <a:cubicBezTo>
                  <a:pt x="17" y="8"/>
                  <a:pt x="16" y="9"/>
                  <a:pt x="16" y="9"/>
                </a:cubicBezTo>
                <a:cubicBezTo>
                  <a:pt x="16" y="9"/>
                  <a:pt x="16" y="9"/>
                  <a:pt x="16" y="9"/>
                </a:cubicBezTo>
                <a:cubicBezTo>
                  <a:pt x="15" y="10"/>
                  <a:pt x="14" y="11"/>
                  <a:pt x="13" y="12"/>
                </a:cubicBezTo>
                <a:cubicBezTo>
                  <a:pt x="13" y="12"/>
                  <a:pt x="13" y="12"/>
                  <a:pt x="13" y="12"/>
                </a:cubicBezTo>
                <a:cubicBezTo>
                  <a:pt x="11" y="16"/>
                  <a:pt x="9" y="20"/>
                  <a:pt x="9" y="27"/>
                </a:cubicBezTo>
                <a:cubicBezTo>
                  <a:pt x="9" y="27"/>
                  <a:pt x="9" y="27"/>
                  <a:pt x="9" y="27"/>
                </a:cubicBezTo>
                <a:cubicBezTo>
                  <a:pt x="5" y="26"/>
                  <a:pt x="5" y="26"/>
                  <a:pt x="5" y="26"/>
                </a:cubicBezTo>
                <a:cubicBezTo>
                  <a:pt x="9" y="27"/>
                  <a:pt x="9" y="27"/>
                  <a:pt x="9" y="27"/>
                </a:cubicBezTo>
                <a:close/>
              </a:path>
            </a:pathLst>
          </a:custGeom>
          <a:solidFill>
            <a:schemeClr val="bg1"/>
          </a:solidFill>
          <a:ln w="9525">
            <a:noFill/>
            <a:round/>
            <a:headEnd/>
            <a:tailEnd/>
          </a:ln>
        </p:spPr>
        <p:txBody>
          <a:bodyPr/>
          <a:lstStyle/>
          <a:p>
            <a:pPr fontAlgn="auto">
              <a:spcBef>
                <a:spcPts val="0"/>
              </a:spcBef>
              <a:spcAft>
                <a:spcPts val="0"/>
              </a:spcAft>
              <a:defRPr/>
            </a:pPr>
            <a:endParaRPr lang="en-US" sz="1400" kern="0" dirty="0">
              <a:solidFill>
                <a:srgbClr val="000000"/>
              </a:solidFill>
            </a:endParaRPr>
          </a:p>
        </p:txBody>
      </p:sp>
    </p:spTree>
    <p:extLst>
      <p:ext uri="{BB962C8B-B14F-4D97-AF65-F5344CB8AC3E}">
        <p14:creationId xmlns:p14="http://schemas.microsoft.com/office/powerpoint/2010/main" val="295655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MMPROD_UIDATA" val="&lt;database version=&quot;8.0&quot;&gt;&lt;object type=&quot;1&quot; unique_id=&quot;10001&quot;&gt;&lt;object type=&quot;2&quot; unique_id=&quot;692645&quot;&gt;&lt;object type=&quot;3&quot; unique_id=&quot;692646&quot;&gt;&lt;property id=&quot;20148&quot; value=&quot;5&quot;/&gt;&lt;property id=&quot;20300&quot; value=&quot;Slide 1 - &amp;quot;Self Service Portfolio Updates &amp;quot;&quot;/&gt;&lt;property id=&quot;20307&quot; value=&quot;286&quot;/&gt;&lt;/object&gt;&lt;object type=&quot;3&quot; unique_id=&quot;692647&quot;&gt;&lt;property id=&quot;20148&quot; value=&quot;5&quot;/&gt;&lt;property id=&quot;20300&quot; value=&quot;Slide 2 - &amp;quot;Agenda &amp;quot;&quot;/&gt;&lt;property id=&quot;20307&quot; value=&quot;328&quot;/&gt;&lt;/object&gt;&lt;object type=&quot;3&quot; unique_id=&quot;692648&quot;&gt;&lt;property id=&quot;20148&quot; value=&quot;5&quot;/&gt;&lt;property id=&quot;20300&quot; value=&quot;Slide 3 - &amp;quot;Customers Want to Serve Themselves Online, On the Go and Still Over the Phone&amp;quot;&quot;/&gt;&lt;property id=&quot;20307&quot; value=&quot;288&quot;/&gt;&lt;/object&gt;&lt;object type=&quot;3&quot; unique_id=&quot;692649&quot;&gt;&lt;property id=&quot;20148&quot; value=&quot;5&quot;/&gt;&lt;property id=&quot;20300&quot; value=&quot;Slide 4 - &amp;quot;Traditional IVR Isn’t Meeting Expectations &amp;quot;&quot;/&gt;&lt;property id=&quot;20307&quot; value=&quot;289&quot;/&gt;&lt;/object&gt;&lt;object type=&quot;3&quot; unique_id=&quot;692650&quot;&gt;&lt;property id=&quot;20148&quot; value=&quot;5&quot;/&gt;&lt;property id=&quot;20300&quot; value=&quot;Slide 5 - &amp;quot;Business Challenges&amp;quot;&quot;/&gt;&lt;property id=&quot;20307&quot; value=&quot;290&quot;/&gt;&lt;/object&gt;&lt;object type=&quot;3&quot; unique_id=&quot;692651&quot;&gt;&lt;property id=&quot;20148&quot; value=&quot;5&quot;/&gt;&lt;property id=&quot;20300&quot; value=&quot;Slide 6&quot;/&gt;&lt;property id=&quot;20307&quot; value=&quot;316&quot;/&gt;&lt;/object&gt;&lt;object type=&quot;3&quot; unique_id=&quot;692652&quot;&gt;&lt;property id=&quot;20148&quot; value=&quot;5&quot;/&gt;&lt;property id=&quot;20300&quot; value=&quot;Slide 7 - &amp;quot;5    Key Migration Considerations Avaya’s Philosophy to Self-Service Solutions&amp;quot;&quot;/&gt;&lt;property id=&quot;20307&quot; value=&quot;317&quot;/&gt;&lt;/object&gt;&lt;object type=&quot;3&quot; unique_id=&quot;692653&quot;&gt;&lt;property id=&quot;20148&quot; value=&quot;5&quot;/&gt;&lt;property id=&quot;20300&quot; value=&quot;Slide 8 - &amp;quot;Avaya Aura® Experience Portal &amp;quot;&quot;/&gt;&lt;property id=&quot;20307&quot; value=&quot;318&quot;/&gt;&lt;/object&gt;&lt;object type=&quot;3&quot; unique_id=&quot;692654&quot;&gt;&lt;property id=&quot;20148&quot; value=&quot;5&quot;/&gt;&lt;property id=&quot;20300&quot; value=&quot;Slide 9 - &amp;quot;Imagine Enabling the New Kinds of Applications without continuing to invest in heavy customization&amp;quot;&quot;/&gt;&lt;property id=&quot;20307&quot; value=&quot;295&quot;/&gt;&lt;/object&gt;&lt;object type=&quot;3&quot; unique_id=&quot;692655&quot;&gt;&lt;property id=&quot;20148&quot; value=&quot;5&quot;/&gt;&lt;property id=&quot;20300&quot; value=&quot;Slide 10 - &amp;quot;Throughout Every Customer Interaction Self Service Plays a Role Across Any Channel  …Even if an Agent is Involved&amp;quot;&quot;/&gt;&lt;property id=&quot;20307&quot; value=&quot;294&quot;/&gt;&lt;/object&gt;&lt;object type=&quot;3&quot; unique_id=&quot;692656&quot;&gt;&lt;property id=&quot;20148&quot; value=&quot;5&quot;/&gt;&lt;property id=&quot;20300&quot; value=&quot;Slide 11 - &amp;quot;Scenario Demo: Increasing Revenues Insurance Policy Renewals/Upsell&amp;quot;&quot;/&gt;&lt;property id=&quot;20307&quot; value=&quot;296&quot;/&gt;&lt;/object&gt;&lt;object type=&quot;3&quot; unique_id=&quot;692657&quot;&gt;&lt;property id=&quot;20148&quot; value=&quot;5&quot;/&gt;&lt;property id=&quot;20300&quot; value=&quot;Slide 12 - &amp;quot;Unified Platform for Omnichannel Self-Service Latest  GA Enhancements&amp;quot;&quot;/&gt;&lt;property id=&quot;20307&quot; value=&quot;311&quot;/&gt;&lt;/object&gt;&lt;object type=&quot;3&quot; unique_id=&quot;692658&quot;&gt;&lt;property id=&quot;20148&quot; value=&quot;5&quot;/&gt;&lt;property id=&quot;20300&quot; value=&quot;Slide 13 - &amp;quot;Professional Services for all Self Service Needs&amp;quot;&quot;/&gt;&lt;property id=&quot;20307&quot; value=&quot;301&quot;/&gt;&lt;/object&gt;&lt;object type=&quot;3&quot; unique_id=&quot;692659&quot;&gt;&lt;property id=&quot;20148&quot; value=&quot;5&quot;/&gt;&lt;property id=&quot;20300&quot; value=&quot;Slide 14 - &amp;quot;Solutions to Address Unique Business Challenges&amp;quot;&quot;/&gt;&lt;property id=&quot;20307&quot; value=&quot;302&quot;/&gt;&lt;/object&gt;&lt;object type=&quot;3&quot; unique_id=&quot;692660&quot;&gt;&lt;property id=&quot;20148&quot; value=&quot;5&quot;/&gt;&lt;property id=&quot;20300&quot; value=&quot;Slide 15 - &amp;quot;Ecosystem of SI/ISVs Partners Development Teams with Deep Migration Experience&amp;quot;&quot;/&gt;&lt;property id=&quot;20307&quot; value=&quot;303&quot;/&gt;&lt;/object&gt;&lt;object type=&quot;3&quot; unique_id=&quot;692661&quot;&gt;&lt;property id=&quot;20148&quot; value=&quot;5&quot;/&gt;&lt;property id=&quot;20300&quot; value=&quot;Slide 16 - &amp;quot;Migration Offers How to do this Now!   &amp;quot;&quot;/&gt;&lt;property id=&quot;20307&quot; value=&quot;305&quot;/&gt;&lt;/object&gt;&lt;object type=&quot;3&quot; unique_id=&quot;692662&quot;&gt;&lt;property id=&quot;20148&quot; value=&quot;5&quot;/&gt;&lt;property id=&quot;20300&quot; value=&quot;Slide 17 - &amp;quot;Migration Strategy &amp;amp; Options&amp;quot;&quot;/&gt;&lt;property id=&quot;20307&quot; value=&quot;306&quot;/&gt;&lt;/object&gt;&lt;object type=&quot;3&quot; unique_id=&quot;692663&quot;&gt;&lt;property id=&quot;20148&quot; value=&quot;5&quot;/&gt;&lt;property id=&quot;20300&quot; value=&quot;Slide 18 - &amp;quot;Orchestrate Your Future Migration Offer – Part 1&amp;quot;&quot;/&gt;&lt;property id=&quot;20307&quot; value=&quot;307&quot;/&gt;&lt;/object&gt;&lt;object type=&quot;3&quot; unique_id=&quot;692664&quot;&gt;&lt;property id=&quot;20148&quot; value=&quot;5&quot;/&gt;&lt;property id=&quot;20300&quot; value=&quot;Slide 19 - &amp;quot;Orchestrate Your Future Migration Offer – Part 2&amp;quot;&quot;/&gt;&lt;property id=&quot;20307&quot; value=&quot;308&quot;/&gt;&lt;/object&gt;&lt;object type=&quot;3&quot; unique_id=&quot;692665&quot;&gt;&lt;property id=&quot;20148&quot; value=&quot;5&quot;/&gt;&lt;property id=&quot;20300&quot; value=&quot;Slide 20 - &amp;quot;Migration Steps&amp;quot;&quot;/&gt;&lt;property id=&quot;20307&quot; value=&quot;309&quot;/&gt;&lt;/object&gt;&lt;object type=&quot;3&quot; unique_id=&quot;692666&quot;&gt;&lt;property id=&quot;20148&quot; value=&quot;5&quot;/&gt;&lt;property id=&quot;20300&quot; value=&quot;Slide 21 - &amp;quot;Screenshot of starter package toolkit &amp;quot;&quot;/&gt;&lt;property id=&quot;20307&quot; value=&quot;329&quot;/&gt;&lt;/object&gt;&lt;object type=&quot;3&quot; unique_id=&quot;692667&quot;&gt;&lt;property id=&quot;20148&quot; value=&quot;5&quot;/&gt;&lt;property id=&quot;20300&quot; value=&quot;Slide 22 - &amp;quot;Sales Tools &amp;amp; Resources - Tina &amp;quot;&quot;/&gt;&lt;property id=&quot;20307&quot; value=&quot;325&quot;/&gt;&lt;/object&gt;&lt;object type=&quot;3&quot; unique_id=&quot;692668&quot;&gt;&lt;property id=&quot;20148&quot; value=&quot;5&quot;/&gt;&lt;property id=&quot;20300&quot; value=&quot;Slide 23 - &amp;quot;Summary Slide? &amp;quot;&quot;/&gt;&lt;property id=&quot;20307&quot; value=&quot;310&quot;/&gt;&lt;/object&gt;&lt;object type=&quot;3&quot; unique_id=&quot;692669&quot;&gt;&lt;property id=&quot;20148&quot; value=&quot;5&quot;/&gt;&lt;property id=&quot;20300&quot; value=&quot;Slide 24&quot;/&gt;&lt;property id=&quot;20307&quot; value=&quot;282&quot;/&gt;&lt;/object&gt;&lt;object type=&quot;3&quot; unique_id=&quot;692670&quot;&gt;&lt;property id=&quot;20148&quot; value=&quot;5&quot;/&gt;&lt;property id=&quot;20300&quot; value=&quot;Slide 25 - &amp;quot;Avaya Aura® Experience Portal &amp;quot;&quot;/&gt;&lt;property id=&quot;20307&quot; value=&quot;319&quot;/&gt;&lt;/object&gt;&lt;object type=&quot;3&quot; unique_id=&quot;692671&quot;&gt;&lt;property id=&quot;20148&quot; value=&quot;5&quot;/&gt;&lt;property id=&quot;20300&quot; value=&quot;Slide 26 - &amp;quot;Avaya Aura® Orchestration Designer&amp;quot;&quot;/&gt;&lt;property id=&quot;20307&quot; value=&quot;320&quot;/&gt;&lt;/object&gt;&lt;object type=&quot;3&quot; unique_id=&quot;692672&quot;&gt;&lt;property id=&quot;20148&quot; value=&quot;5&quot;/&gt;&lt;property id=&quot;20300&quot; value=&quot;Slide 27 - &amp;quot;What is Dynamic Self Service?&amp;quot;&quot;/&gt;&lt;property id=&quot;20307&quot; value=&quot;326&quot;/&gt;&lt;/object&gt;&lt;object type=&quot;3&quot; unique_id=&quot;692673&quot;&gt;&lt;property id=&quot;20148&quot; value=&quot;5&quot;/&gt;&lt;property id=&quot;20300&quot; value=&quot;Slide 28 - &amp;quot;Avaya Intelligent Customer Routing&amp;quot;&quot;/&gt;&lt;property id=&quot;20307&quot; value=&quot;321&quot;/&gt;&lt;/object&gt;&lt;object type=&quot;3&quot; unique_id=&quot;692674&quot;&gt;&lt;property id=&quot;20148&quot; value=&quot;5&quot;/&gt;&lt;property id=&quot;20300&quot; value=&quot;Slide 29 - &amp;quot;Callback Assist&amp;quot;&quot;/&gt;&lt;property id=&quot;20307&quot; value=&quot;322&quot;/&gt;&lt;/object&gt;&lt;object type=&quot;3&quot; unique_id=&quot;692675&quot;&gt;&lt;property id=&quot;20148&quot; value=&quot;5&quot;/&gt;&lt;property id=&quot;20300&quot; value=&quot;Slide 30 - &amp;quot;Visual IVR with Customer Connections Mobile&amp;quot;&quot;/&gt;&lt;property id=&quot;20307&quot; value=&quot;323&quot;/&gt;&lt;/object&gt;&lt;object type=&quot;3&quot; unique_id=&quot;692676&quot;&gt;&lt;property id=&quot;20148&quot; value=&quot;5&quot;/&gt;&lt;property id=&quot;20300&quot; value=&quot;Slide 31 - &amp;quot;Voice Biometrics&amp;quot;&quot;/&gt;&lt;property id=&quot;20307&quot; value=&quot;324&quot;/&gt;&lt;/object&gt;&lt;/object&gt;&lt;object type=&quot;8&quot; unique_id=&quot;692709&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87A56525-9F90-4AC6-BA3A-AE71A336DEA2}&quot;/&gt;&lt;isInvalidForFieldText val=&quot;0&quot;/&gt;&lt;Image&gt;&lt;filename val=&quot;C:\Users\FRANSV~1\AppData\Local\Temp\PR\data\asimages\{87A56525-9F90-4AC6-BA3A-AE71A336DEA2}_27.png&quot;/&gt;&lt;left val=&quot;375&quot;/&gt;&lt;top val=&quot;225&quot;/&gt;&lt;width val=&quot;311&quot;/&gt;&lt;height val=&quot;85&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6F210711-F5C3-42F0-BF07-347D3AE69D0A}&quot;/&gt;&lt;isInvalidForFieldText val=&quot;0&quot;/&gt;&lt;Image&gt;&lt;filename val=&quot;C:\Users\FRANSV~1\AppData\Local\Temp\PR\data\asimages\{6F210711-F5C3-42F0-BF07-347D3AE69D0A}_27.png&quot;/&gt;&lt;left val=&quot;375&quot;/&gt;&lt;top val=&quot;316&quot;/&gt;&lt;width val=&quot;311&quot;/&gt;&lt;height val=&quot;89&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F3DF26CF-C973-4F89-9BE7-1057EFCC7769}&quot;/&gt;&lt;isInvalidForFieldText val=&quot;0&quot;/&gt;&lt;Image&gt;&lt;filename val=&quot;C:\Users\FRANSV~1\AppData\Local\Temp\PR\data\asimages\{F3DF26CF-C973-4F89-9BE7-1057EFCC7769}_27.png&quot;/&gt;&lt;left val=&quot;34&quot;/&gt;&lt;top val=&quot;315&quot;/&gt;&lt;width val=&quot;311&quot;/&gt;&lt;height val=&quot;89&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87A56525-9F90-4AC6-BA3A-AE71A336DEA2}&quot;/&gt;&lt;isInvalidForFieldText val=&quot;0&quot;/&gt;&lt;Image&gt;&lt;filename val=&quot;C:\Users\FRANSV~1\AppData\Local\Temp\PR\data\asimages\{87A56525-9F90-4AC6-BA3A-AE71A336DEA2}_27.png&quot;/&gt;&lt;left val=&quot;375&quot;/&gt;&lt;top val=&quot;225&quot;/&gt;&lt;width val=&quot;311&quot;/&gt;&lt;height val=&quot;85&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F3DF26CF-C973-4F89-9BE7-1057EFCC7769}&quot;/&gt;&lt;isInvalidForFieldText val=&quot;0&quot;/&gt;&lt;Image&gt;&lt;filename val=&quot;C:\Users\FRANSV~1\AppData\Local\Temp\PR\data\asimages\{F3DF26CF-C973-4F89-9BE7-1057EFCC7769}_27.png&quot;/&gt;&lt;left val=&quot;34&quot;/&gt;&lt;top val=&quot;315&quot;/&gt;&lt;width val=&quot;311&quot;/&gt;&lt;height val=&quot;89&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88D08ADC-7567-4790-A721-968738FFA3BB}&quot;/&gt;&lt;isInvalidForFieldText val=&quot;0&quot;/&gt;&lt;Image&gt;&lt;filename val=&quot;C:\Users\FRANSV~1\AppData\Local\Temp\PR\data\asimages\{88D08ADC-7567-4790-A721-968738FFA3BB}_27.png&quot;/&gt;&lt;left val=&quot;375&quot;/&gt;&lt;top val=&quot;135&quot;/&gt;&lt;width val=&quot;311&quot;/&gt;&lt;height val=&quot;82&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87A56525-9F90-4AC6-BA3A-AE71A336DEA2}&quot;/&gt;&lt;isInvalidForFieldText val=&quot;0&quot;/&gt;&lt;Image&gt;&lt;filename val=&quot;C:\Users\FRANSV~1\AppData\Local\Temp\PR\data\asimages\{87A56525-9F90-4AC6-BA3A-AE71A336DEA2}_27.png&quot;/&gt;&lt;left val=&quot;375&quot;/&gt;&lt;top val=&quot;225&quot;/&gt;&lt;width val=&quot;311&quot;/&gt;&lt;height val=&quot;85&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INFO" val="&lt;ThreeDShapeInfo&gt;&lt;uuid val=&quot;{6F210711-F5C3-42F0-BF07-347D3AE69D0A}&quot;/&gt;&lt;isInvalidForFieldText val=&quot;0&quot;/&gt;&lt;Image&gt;&lt;filename val=&quot;C:\Users\FRANSV~1\AppData\Local\Temp\PR\data\asimages\{6F210711-F5C3-42F0-BF07-347D3AE69D0A}_27.png&quot;/&gt;&lt;left val=&quot;375&quot;/&gt;&lt;top val=&quot;316&quot;/&gt;&lt;width val=&quot;311&quot;/&gt;&lt;height val=&quot;89&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88D08ADC-7567-4790-A721-968738FFA3BB}&quot;/&gt;&lt;isInvalidForFieldText val=&quot;0&quot;/&gt;&lt;Image&gt;&lt;filename val=&quot;C:\Users\FRANSV~1\AppData\Local\Temp\PR\data\asimages\{88D08ADC-7567-4790-A721-968738FFA3BB}_27.png&quot;/&gt;&lt;left val=&quot;375&quot;/&gt;&lt;top val=&quot;135&quot;/&gt;&lt;width val=&quot;311&quot;/&gt;&lt;height val=&quot;82&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F3DF26CF-C973-4F89-9BE7-1057EFCC7769}&quot;/&gt;&lt;isInvalidForFieldText val=&quot;0&quot;/&gt;&lt;Image&gt;&lt;filename val=&quot;C:\Users\FRANSV~1\AppData\Local\Temp\PR\data\asimages\{F3DF26CF-C973-4F89-9BE7-1057EFCC7769}_27.png&quot;/&gt;&lt;left val=&quot;34&quot;/&gt;&lt;top val=&quot;315&quot;/&gt;&lt;width val=&quot;311&quot;/&gt;&lt;height val=&quot;89&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87A56525-9F90-4AC6-BA3A-AE71A336DEA2}&quot;/&gt;&lt;isInvalidForFieldText val=&quot;0&quot;/&gt;&lt;Image&gt;&lt;filename val=&quot;C:\Users\FRANSV~1\AppData\Local\Temp\PR\data\asimages\{87A56525-9F90-4AC6-BA3A-AE71A336DEA2}_27.png&quot;/&gt;&lt;left val=&quot;375&quot;/&gt;&lt;top val=&quot;225&quot;/&gt;&lt;width val=&quot;311&quot;/&gt;&lt;height val=&quot;85&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88D08ADC-7567-4790-A721-968738FFA3BB}&quot;/&gt;&lt;isInvalidForFieldText val=&quot;0&quot;/&gt;&lt;Image&gt;&lt;filename val=&quot;C:\Users\FRANSV~1\AppData\Local\Temp\PR\data\asimages\{88D08ADC-7567-4790-A721-968738FFA3BB}_27.png&quot;/&gt;&lt;left val=&quot;375&quot;/&gt;&lt;top val=&quot;135&quot;/&gt;&lt;width val=&quot;311&quot;/&gt;&lt;height val=&quot;82&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1042694-BB08-4142-BCF4-66234F6C1BED}&quot;/&gt;&lt;isInvalidForFieldText val=&quot;0&quot;/&gt;&lt;Image&gt;&lt;filename val=&quot;c:\tmp\PR\data\asimages\{21042694-BB08-4142-BCF4-66234F6C1BED}_3.png&quot;/&gt;&lt;left val=&quot;454&quot;/&gt;&lt;top val=&quot;116&quot;/&gt;&lt;width val=&quot;227&quot;/&gt;&lt;height val=&quot;317&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F3B4163A-5DEC-4D97-B768-13930C50971F}&quot;/&gt;&lt;isInvalidForFieldText val=&quot;0&quot;/&gt;&lt;Image&gt;&lt;filename val=&quot;C:\Users\FRANSV~1\AppData\Local\Temp\PR\data\asimages\{F3B4163A-5DEC-4D97-B768-13930C50971F}_27.png&quot;/&gt;&lt;left val=&quot;34&quot;/&gt;&lt;top val=&quot;135&quot;/&gt;&lt;width val=&quot;311&quot;/&gt;&lt;height val=&quot;8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F2022DD0-4E0D-480B-8194-5323149DA745}&quot;/&gt;&lt;isInvalidForFieldText val=&quot;0&quot;/&gt;&lt;Image&gt;&lt;filename val=&quot;C:\Users\FRANSV~1\AppData\Local\Temp\PR\data\asimages\{F2022DD0-4E0D-480B-8194-5323149DA745}_27.png&quot;/&gt;&lt;left val=&quot;34&quot;/&gt;&lt;top val=&quot;224&quot;/&gt;&lt;width val=&quot;311&quot;/&gt;&lt;height val=&quot;85&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F3DF26CF-C973-4F89-9BE7-1057EFCC7769}&quot;/&gt;&lt;isInvalidForFieldText val=&quot;0&quot;/&gt;&lt;Image&gt;&lt;filename val=&quot;C:\Users\FRANSV~1\AppData\Local\Temp\PR\data\asimages\{F3DF26CF-C973-4F89-9BE7-1057EFCC7769}_27.png&quot;/&gt;&lt;left val=&quot;34&quot;/&gt;&lt;top val=&quot;315&quot;/&gt;&lt;width val=&quot;311&quot;/&gt;&lt;height val=&quot;89&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87A56525-9F90-4AC6-BA3A-AE71A336DEA2}&quot;/&gt;&lt;isInvalidForFieldText val=&quot;0&quot;/&gt;&lt;Image&gt;&lt;filename val=&quot;C:\Users\FRANSV~1\AppData\Local\Temp\PR\data\asimages\{87A56525-9F90-4AC6-BA3A-AE71A336DEA2}_27.png&quot;/&gt;&lt;left val=&quot;375&quot;/&gt;&lt;top val=&quot;225&quot;/&gt;&lt;width val=&quot;311&quot;/&gt;&lt;height val=&quot;85&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INFO" val="&lt;ThreeDShapeInfo&gt;&lt;uuid val=&quot;{6F210711-F5C3-42F0-BF07-347D3AE69D0A}&quot;/&gt;&lt;isInvalidForFieldText val=&quot;0&quot;/&gt;&lt;Image&gt;&lt;filename val=&quot;C:\Users\FRANSV~1\AppData\Local\Temp\PR\data\asimages\{6F210711-F5C3-42F0-BF07-347D3AE69D0A}_27.png&quot;/&gt;&lt;left val=&quot;375&quot;/&gt;&lt;top val=&quot;316&quot;/&gt;&lt;width val=&quot;311&quot;/&gt;&lt;height val=&quot;89&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F3DF26CF-C973-4F89-9BE7-1057EFCC7769}&quot;/&gt;&lt;isInvalidForFieldText val=&quot;0&quot;/&gt;&lt;Image&gt;&lt;filename val=&quot;C:\Users\FRANSV~1\AppData\Local\Temp\PR\data\asimages\{F3DF26CF-C973-4F89-9BE7-1057EFCC7769}_27.png&quot;/&gt;&lt;left val=&quot;34&quot;/&gt;&lt;top val=&quot;315&quot;/&gt;&lt;width val=&quot;311&quot;/&gt;&lt;height val=&quot;89&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INFO" val="&lt;ThreeDShapeInfo&gt;&lt;uuid val=&quot;{88D08ADC-7567-4790-A721-968738FFA3BB}&quot;/&gt;&lt;isInvalidForFieldText val=&quot;0&quot;/&gt;&lt;Image&gt;&lt;filename val=&quot;C:\Users\FRANSV~1\AppData\Local\Temp\PR\data\asimages\{88D08ADC-7567-4790-A721-968738FFA3BB}_27.png&quot;/&gt;&lt;left val=&quot;375&quot;/&gt;&lt;top val=&quot;135&quot;/&gt;&lt;width val=&quot;311&quot;/&gt;&lt;height val=&quot;82&quot;/&gt;&lt;hasText val=&quot;1&quot;/&gt;&lt;/Image&gt;&lt;/ThreeDShapeInfo&gt;"/>
</p:tagLst>
</file>

<file path=ppt/theme/theme1.xml><?xml version="1.0" encoding="utf-8"?>
<a:theme xmlns:a="http://schemas.openxmlformats.org/drawingml/2006/main" name="Avaya_PowerPoint_Presentation_Template_which_include_Public_Information_for_Office_2007">
  <a:themeElements>
    <a:clrScheme name="Office">
      <a:dk1>
        <a:srgbClr val="323232"/>
      </a:dk1>
      <a:lt1>
        <a:sysClr val="window" lastClr="FFFFFF"/>
      </a:lt1>
      <a:dk2>
        <a:srgbClr val="000000"/>
      </a:dk2>
      <a:lt2>
        <a:srgbClr val="DDDDDD"/>
      </a:lt2>
      <a:accent1>
        <a:srgbClr val="CC0000"/>
      </a:accent1>
      <a:accent2>
        <a:srgbClr val="A9A9A9"/>
      </a:accent2>
      <a:accent3>
        <a:srgbClr val="7EAEDF"/>
      </a:accent3>
      <a:accent4>
        <a:srgbClr val="FAA145"/>
      </a:accent4>
      <a:accent5>
        <a:srgbClr val="B7E349"/>
      </a:accent5>
      <a:accent6>
        <a:srgbClr val="5AC5D4"/>
      </a:accent6>
      <a:hlink>
        <a:srgbClr val="7EAEDF"/>
      </a:hlink>
      <a:folHlink>
        <a:srgbClr val="FAA14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9050">
          <a:solidFill>
            <a:schemeClr val="accent1"/>
          </a:solidFill>
          <a:miter lim="800000"/>
        </a:ln>
      </a:spPr>
      <a:bodyPr rtlCol="0" anchor="ctr"/>
      <a:lstStyle>
        <a:defPPr algn="ctr">
          <a:lnSpc>
            <a:spcPct val="90000"/>
          </a:lnSpc>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nSpc>
            <a:spcPct val="90000"/>
          </a:lnSpc>
          <a:defRPr smtClean="0"/>
        </a:defPPr>
      </a:lstStyle>
    </a:txDef>
  </a:objectDefaults>
  <a:extraClrSchemeLst/>
  <a:custClrLst>
    <a:custClr name="Custom Color 1">
      <a:srgbClr val="98050E"/>
    </a:custClr>
    <a:custClr name="Custom Color 2">
      <a:srgbClr val="610206"/>
    </a:custClr>
    <a:custClr name="Custom Color 3">
      <a:srgbClr val="646464"/>
    </a:custClr>
    <a:custClr name="Custom Color 4">
      <a:srgbClr val="323232"/>
    </a:custClr>
    <a:custClr name="Custom Color 5">
      <a:srgbClr val="4B80B6"/>
    </a:custClr>
    <a:custClr name="Custom Color 6">
      <a:srgbClr val="325887"/>
    </a:custClr>
    <a:custClr name="Custom Color 7">
      <a:srgbClr val="D55D21"/>
    </a:custClr>
    <a:custClr name="Custom Color 8">
      <a:srgbClr val="8F3C0F"/>
    </a:custClr>
    <a:custClr name="Custom Color 9">
      <a:srgbClr val="87A239"/>
    </a:custClr>
    <a:custClr name="Custom Color 10">
      <a:srgbClr val="576820"/>
    </a:custClr>
    <a:custClr name="Custom Color 11">
      <a:srgbClr val="279199"/>
    </a:custClr>
    <a:custClr name="Custom Color 12">
      <a:srgbClr val="15535A"/>
    </a:custClr>
  </a:custClrLst>
</a:theme>
</file>

<file path=ppt/theme/theme2.xml><?xml version="1.0" encoding="utf-8"?>
<a:theme xmlns:a="http://schemas.openxmlformats.org/drawingml/2006/main" name="Office Theme">
  <a:themeElements>
    <a:clrScheme name="Avaya">
      <a:dk1>
        <a:srgbClr val="323232"/>
      </a:dk1>
      <a:lt1>
        <a:sysClr val="window" lastClr="FFFFFF"/>
      </a:lt1>
      <a:dk2>
        <a:srgbClr val="000000"/>
      </a:dk2>
      <a:lt2>
        <a:srgbClr val="DDDDDD"/>
      </a:lt2>
      <a:accent1>
        <a:srgbClr val="CC0000"/>
      </a:accent1>
      <a:accent2>
        <a:srgbClr val="A9A9A9"/>
      </a:accent2>
      <a:accent3>
        <a:srgbClr val="7EAEDF"/>
      </a:accent3>
      <a:accent4>
        <a:srgbClr val="FAA145"/>
      </a:accent4>
      <a:accent5>
        <a:srgbClr val="B7E349"/>
      </a:accent5>
      <a:accent6>
        <a:srgbClr val="5AC5D4"/>
      </a:accent6>
      <a:hlink>
        <a:srgbClr val="7EAEDF"/>
      </a:hlink>
      <a:folHlink>
        <a:srgbClr val="FAA14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Avaya">
      <a:dk1>
        <a:srgbClr val="323232"/>
      </a:dk1>
      <a:lt1>
        <a:sysClr val="window" lastClr="FFFFFF"/>
      </a:lt1>
      <a:dk2>
        <a:srgbClr val="000000"/>
      </a:dk2>
      <a:lt2>
        <a:srgbClr val="DDDDDD"/>
      </a:lt2>
      <a:accent1>
        <a:srgbClr val="CC0000"/>
      </a:accent1>
      <a:accent2>
        <a:srgbClr val="A9A9A9"/>
      </a:accent2>
      <a:accent3>
        <a:srgbClr val="7EAEDF"/>
      </a:accent3>
      <a:accent4>
        <a:srgbClr val="FAA145"/>
      </a:accent4>
      <a:accent5>
        <a:srgbClr val="B7E349"/>
      </a:accent5>
      <a:accent6>
        <a:srgbClr val="5AC5D4"/>
      </a:accent6>
      <a:hlink>
        <a:srgbClr val="7EAEDF"/>
      </a:hlink>
      <a:folHlink>
        <a:srgbClr val="FAA14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Avaya_PowerPoint_Presentation_Template_which_include_Public_Information_for_Office_2007</Template>
  <TotalTime>0</TotalTime>
  <Words>5700</Words>
  <Application>Microsoft Office PowerPoint</Application>
  <PresentationFormat>On-screen Show (4:3)</PresentationFormat>
  <Paragraphs>698</Paragraphs>
  <Slides>35</Slides>
  <Notes>33</Notes>
  <HiddenSlides>0</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Avaya_PowerPoint_Presentation_Template_which_include_Public_Information_for_Office_2007</vt:lpstr>
      <vt:lpstr> Proactive Outreach Manager Customer Presentation </vt:lpstr>
      <vt:lpstr>Presentation Elements </vt:lpstr>
      <vt:lpstr>PowerPoint Presentation</vt:lpstr>
      <vt:lpstr>Business Challenges</vt:lpstr>
      <vt:lpstr>Avaya Outbound Solutions Delivering the Right Solution for Your Business Needs</vt:lpstr>
      <vt:lpstr>Customer Choice of Channel Expanding </vt:lpstr>
      <vt:lpstr>Find Solutions for Your Business</vt:lpstr>
      <vt:lpstr>Evolution of Outbound From Dialing to Proactive Customer Care across Multi-Channels</vt:lpstr>
      <vt:lpstr>Avaya Outbound Solutions Portfolio</vt:lpstr>
      <vt:lpstr>Avaya Proactive Outreach Manager</vt:lpstr>
      <vt:lpstr>Proactive Outreach Manager  Key Use Cases</vt:lpstr>
      <vt:lpstr>Proactive Outreach Manager Use Cases by Industry</vt:lpstr>
      <vt:lpstr>Outbound Use Case: Increasing Revenues</vt:lpstr>
      <vt:lpstr>Scenario Demo: Increasing Revenues Insurance Policy Renewals/Upsell</vt:lpstr>
      <vt:lpstr>Outbound Use Case: Reducing Costs Collections</vt:lpstr>
      <vt:lpstr>Outbound Use Case: Reducing Costs Great Flexibility</vt:lpstr>
      <vt:lpstr>Outbound Use Case: Improve Service Improve CSAT and Productivity with Blending</vt:lpstr>
      <vt:lpstr>Case Study: Improve Service Major Utility Company</vt:lpstr>
      <vt:lpstr>Scenario Demo: Improve Service Interactive Airline Flight Status Notification</vt:lpstr>
      <vt:lpstr>Scenario Demo: Improve Service Healthcare Appointment Reminder</vt:lpstr>
      <vt:lpstr>Proactive Outreach Manager Overview</vt:lpstr>
      <vt:lpstr>Proactive Outreach Manager 3.0.1  Feature Highlights</vt:lpstr>
      <vt:lpstr>Driving Business Results Preview, Progressive &amp; Predictive Dialing</vt:lpstr>
      <vt:lpstr>Driving Business Results Blended Inbound/Outbound Calling</vt:lpstr>
      <vt:lpstr>Driving Business Results Reporting</vt:lpstr>
      <vt:lpstr>Driving Business Results Extensive Web Services</vt:lpstr>
      <vt:lpstr>Professional Services for all Your Self Service Needs</vt:lpstr>
      <vt:lpstr>Solutions to Address Unique Business Challenges</vt:lpstr>
      <vt:lpstr>Extend Your IT Staff &amp; Maximize Your Contact Center Investment</vt:lpstr>
      <vt:lpstr>Ongoing Maintenance with Support Advantage</vt:lpstr>
      <vt:lpstr>Why Avaya Outbound? </vt:lpstr>
      <vt:lpstr>Companies Worldwide Rely on Avaya Outbound Solutions</vt:lpstr>
      <vt:lpstr>Get Started Now</vt:lpstr>
      <vt:lpstr>Transform Your Business One Great Interaction at a Time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2014-11-24T20:06:56Z</dcterms:created>
  <dcterms:modified xsi:type="dcterms:W3CDTF">2015-04-22T21:48:34Z</dcterms:modified>
</cp:coreProperties>
</file>