
<file path=[Content_Types].xml><?xml version="1.0" encoding="utf-8"?>
<Types xmlns="http://schemas.openxmlformats.org/package/2006/content-types"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36.xml" ContentType="application/vnd.openxmlformats-officedocument.presentationml.slide+xml"/>
  <Override PartName="/ppt/slides/slide83.xml" ContentType="application/vnd.openxmlformats-officedocument.presentationml.slide+xml"/>
  <Override PartName="/ppt/notesSlides/notesSlide38.xml" ContentType="application/vnd.openxmlformats-officedocument.presentationml.notesSlide+xml"/>
  <Override PartName="/ppt/notesSlides/notesSlide49.xml" ContentType="application/vnd.openxmlformats-officedocument.presentationml.notesSlide+xml"/>
  <Override PartName="/ppt/slides/slide25.xml" ContentType="application/vnd.openxmlformats-officedocument.presentationml.slide+xml"/>
  <Override PartName="/ppt/slides/slide72.xml" ContentType="application/vnd.openxmlformats-officedocument.presentationml.slide+xml"/>
  <Override PartName="/ppt/slideLayouts/slideLayout2.xml" ContentType="application/vnd.openxmlformats-officedocument.presentationml.slideLayout+xml"/>
  <Override PartName="/ppt/notesSlides/notesSlide27.xml" ContentType="application/vnd.openxmlformats-officedocument.presentationml.notesSlide+xml"/>
  <Override PartName="/ppt/notesSlides/notesSlide74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notesSlides/notesSlide16.xml" ContentType="application/vnd.openxmlformats-officedocument.presentationml.notesSlide+xml"/>
  <Override PartName="/ppt/notesSlides/notesSlide63.xml" ContentType="application/vnd.openxmlformats-officedocument.presentationml.notesSlide+xml"/>
  <Override PartName="/ppt/tableStyles.xml" ContentType="application/vnd.openxmlformats-officedocument.presentationml.tableStyles+xml"/>
  <Override PartName="/ppt/notesSlides/notesSlide4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77.xml" ContentType="application/vnd.openxmlformats-officedocument.presentationml.slide+xml"/>
  <Override PartName="/ppt/slides/slide88.xml" ContentType="application/vnd.openxmlformats-officedocument.presentationml.slide+xml"/>
  <Override PartName="/ppt/viewProps.xml" ContentType="application/vnd.openxmlformats-officedocument.presentationml.viewProp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48.xml" ContentType="application/vnd.openxmlformats-officedocument.presentationml.slide+xml"/>
  <Override PartName="/ppt/slides/slide66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3.xml" ContentType="application/vnd.openxmlformats-officedocument.presentationml.notesSlide+xml"/>
  <Override PartName="/ppt/notesSlides/notesSlide68.xml" ContentType="application/vnd.openxmlformats-officedocument.presentationml.notesSlide+xml"/>
  <Override PartName="/ppt/notesSlides/notesSlide79.xml" ContentType="application/vnd.openxmlformats-officedocument.presentationml.notes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55.xml" ContentType="application/vnd.openxmlformats-officedocument.presentationml.slide+xml"/>
  <Override PartName="/ppt/slides/slide73.xml" ContentType="application/vnd.openxmlformats-officedocument.presentationml.slide+xml"/>
  <Override PartName="/ppt/slides/slide84.xml" ContentType="application/vnd.openxmlformats-officedocument.presentationml.slide+xml"/>
  <Override PartName="/ppt/presProps.xml" ContentType="application/vnd.openxmlformats-officedocument.presentationml.presProps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ags/tag5.xml" ContentType="application/vnd.openxmlformats-officedocument.presentationml.tags+xml"/>
  <Override PartName="/ppt/notesSlides/notesSlide39.xml" ContentType="application/vnd.openxmlformats-officedocument.presentationml.notesSlide+xml"/>
  <Override PartName="/ppt/notesSlides/notesSlide57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33.xml" ContentType="application/vnd.openxmlformats-officedocument.presentationml.slide+xml"/>
  <Override PartName="/ppt/slides/slide44.xml" ContentType="application/vnd.openxmlformats-officedocument.presentationml.slide+xml"/>
  <Override PartName="/ppt/slides/slide62.xml" ContentType="application/vnd.openxmlformats-officedocument.presentationml.slide+xml"/>
  <Override PartName="/ppt/slides/slide80.xml" ContentType="application/vnd.openxmlformats-officedocument.presentationml.slide+xml"/>
  <Override PartName="/ppt/slideLayouts/slideLayout3.xml" ContentType="application/vnd.openxmlformats-officedocument.presentationml.slideLayout+xml"/>
  <Default Extension="emf" ContentType="image/x-emf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75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22.xml" ContentType="application/vnd.openxmlformats-officedocument.presentationml.slide+xml"/>
  <Override PartName="/ppt/slides/slide51.xml" ContentType="application/vnd.openxmlformats-officedocument.presentationml.slide+xml"/>
  <Override PartName="/ppt/tags/tag1.xml" ContentType="application/vnd.openxmlformats-officedocument.presentationml.tags+xml"/>
  <Override PartName="/ppt/slideLayouts/slideLayout14.xml" ContentType="application/vnd.openxmlformats-officedocument.presentationml.slideLayout+xml"/>
  <Override PartName="/ppt/notesSlides/notesSlide2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71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40.xml" ContentType="application/vnd.openxmlformats-officedocument.presentationml.slide+xml"/>
  <Override PartName="/ppt/slideLayouts/slideLayout2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60.xml" ContentType="application/vnd.openxmlformats-officedocument.presentationml.notesSlide+xml"/>
  <Default Extension="wdp" ContentType="image/vnd.ms-photo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Default Extension="gif" ContentType="image/gif"/>
  <Override PartName="/ppt/slides/slide89.xml" ContentType="application/vnd.openxmlformats-officedocument.presentationml.slide+xml"/>
  <Override PartName="/ppt/slides/slide49.xml" ContentType="application/vnd.openxmlformats-officedocument.presentationml.slide+xml"/>
  <Override PartName="/ppt/slides/slide78.xml" ContentType="application/vnd.openxmlformats-officedocument.presentationml.slide+xml"/>
  <Override PartName="/ppt/handoutMasters/handoutMaster1.xml" ContentType="application/vnd.openxmlformats-officedocument.presentationml.handoutMaster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s/slide85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ags/tag6.xml" ContentType="application/vnd.openxmlformats-officedocument.presentationml.tags+xml"/>
  <Override PartName="/ppt/notesSlides/notesSlide69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s/slide74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notesSlides/notesSlide29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76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slides/slide81.xml" ContentType="application/vnd.openxmlformats-officedocument.presentationml.slide+xml"/>
  <Override PartName="/ppt/slideLayouts/slideLayout15.xml" ContentType="application/vnd.openxmlformats-officedocument.presentationml.slideLayout+xml"/>
  <Override PartName="/ppt/tags/tag2.xml" ContentType="application/vnd.openxmlformats-officedocument.presentationml.tags+xml"/>
  <Override PartName="/ppt/notesSlides/notesSlide18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65.xml" ContentType="application/vnd.openxmlformats-officedocument.presentationml.notes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s/slide70.xml" ContentType="application/vnd.openxmlformats-officedocument.presentationml.slide+xml"/>
  <Override PartName="/ppt/slideLayouts/slideLayout22.xml" ContentType="application/vnd.openxmlformats-officedocument.presentationml.slideLayout+xml"/>
  <Override PartName="/ppt/notesSlides/notesSlide25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72.xml" ContentType="application/vnd.openxmlformats-officedocument.presentationml.notes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50.xml" ContentType="application/vnd.openxmlformats-officedocument.presentationml.notesSlide+xml"/>
  <Override PartName="/ppt/slides/slide79.xml" ContentType="application/vnd.openxmlformats-officedocument.presentationml.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68.xml" ContentType="application/vnd.openxmlformats-officedocument.presentationml.slide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57.xml" ContentType="application/vnd.openxmlformats-officedocument.presentationml.slide+xml"/>
  <Override PartName="/ppt/slides/slide75.xml" ContentType="application/vnd.openxmlformats-officedocument.presentationml.slide+xml"/>
  <Override PartName="/ppt/slides/slide86.xml" ContentType="application/vnd.openxmlformats-officedocument.presentationml.slide+xml"/>
  <Override PartName="/ppt/notesSlides/notesSlide1.xml" ContentType="application/vnd.openxmlformats-officedocument.presentationml.notesSlide+xml"/>
  <Override PartName="/ppt/notesSlides/notesSlide59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46.xml" ContentType="application/vnd.openxmlformats-officedocument.presentationml.slide+xml"/>
  <Override PartName="/ppt/slides/slide64.xml" ContentType="application/vnd.openxmlformats-officedocument.presentationml.slide+xml"/>
  <Override PartName="/ppt/slideLayouts/slideLayout5.xml" ContentType="application/vnd.openxmlformats-officedocument.presentationml.slideLayout+xml"/>
  <Override PartName="/ppt/notesSlides/notesSlide19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77.xml" ContentType="application/vnd.openxmlformats-officedocument.presentationml.notesSlide+xml"/>
  <Override PartName="/ppt/slides/slide24.xml" ContentType="application/vnd.openxmlformats-officedocument.presentationml.slide+xml"/>
  <Override PartName="/ppt/slides/slide35.xml" ContentType="application/vnd.openxmlformats-officedocument.presentationml.slide+xml"/>
  <Override PartName="/ppt/slides/slide53.xml" ContentType="application/vnd.openxmlformats-officedocument.presentationml.slide+xml"/>
  <Override PartName="/ppt/slides/slide71.xml" ContentType="application/vnd.openxmlformats-officedocument.presentationml.slide+xml"/>
  <Override PartName="/ppt/slides/slide82.xml" ContentType="application/vnd.openxmlformats-officedocument.presentationml.slide+xml"/>
  <Override PartName="/ppt/slideLayouts/slideLayout16.xml" ContentType="application/vnd.openxmlformats-officedocument.presentationml.slideLayout+xml"/>
  <Default Extension="jpeg" ContentType="image/jpeg"/>
  <Override PartName="/ppt/tags/tag3.xml" ContentType="application/vnd.openxmlformats-officedocument.presentationml.tags+xml"/>
  <Override PartName="/ppt/notesSlides/notesSlide37.xml" ContentType="application/vnd.openxmlformats-officedocument.presentationml.notesSlide+xml"/>
  <Override PartName="/ppt/notesSlides/notesSlide55.xml" ContentType="application/vnd.openxmlformats-officedocument.presentationml.notesSlide+xml"/>
  <Override PartName="/ppt/slides/slide13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3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73.xml" ContentType="application/vnd.openxmlformats-officedocument.presentationml.notes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slides/slide69.xml" ContentType="application/vnd.openxmlformats-officedocument.presentationml.slide+xml"/>
  <Override PartName="/ppt/slides/slide87.xml" ContentType="application/vnd.openxmlformats-officedocument.presentationml.slide+xml"/>
  <Override PartName="/ppt/slides/slide29.xml" ContentType="application/vnd.openxmlformats-officedocument.presentationml.slide+xml"/>
  <Override PartName="/ppt/slides/slide76.xml" ContentType="application/vnd.openxmlformats-officedocument.presentationml.slide+xml"/>
  <Override PartName="/ppt/notesSlides/notesSlide78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ags/tag4.xml" ContentType="application/vnd.openxmlformats-officedocument.presentationml.tags+xml"/>
  <Override PartName="/ppt/notesSlides/notesSlide67.xml" ContentType="application/vnd.openxmlformats-officedocument.presentationml.notesSlide+xml"/>
  <Override PartName="/ppt/slides/slide43.xml" ContentType="application/vnd.openxmlformats-officedocument.presentationml.slide+xml"/>
  <Override PartName="/ppt/slides/slide90.xml" ContentType="application/vnd.openxmlformats-officedocument.presentationml.slide+xml"/>
  <Override PartName="/ppt/theme/theme1.xml" ContentType="application/vnd.openxmlformats-officedocument.theme+xml"/>
  <Override PartName="/ppt/notesSlides/notesSlide45.xml" ContentType="application/vnd.openxmlformats-officedocument.presentationml.notesSlide+xml"/>
  <Override PartName="/ppt/notesSlides/notesSlide56.xml" ContentType="application/vnd.openxmlformats-officedocument.presentationml.notesSlide+xml"/>
  <Override PartName="/ppt/slides/slide32.xml" ContentType="application/vnd.openxmlformats-officedocument.presentationml.slide+xml"/>
  <Override PartName="/ppt/notesSlides/notesSlide34.xml" ContentType="application/vnd.openxmlformats-officedocument.presentationml.notes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slideLayouts/slideLayout20.xml" ContentType="application/vnd.openxmlformats-officedocument.presentationml.slideLayout+xml"/>
  <Override PartName="/ppt/notesSlides/notesSlide23.xml" ContentType="application/vnd.openxmlformats-officedocument.presentationml.notesSlide+xml"/>
  <Override PartName="/ppt/notesSlides/notesSlide70.xml" ContentType="application/vnd.openxmlformats-officedocument.presentationml.notesSlide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60" r:id="rId1"/>
  </p:sldMasterIdLst>
  <p:notesMasterIdLst>
    <p:notesMasterId r:id="rId92"/>
  </p:notesMasterIdLst>
  <p:handoutMasterIdLst>
    <p:handoutMasterId r:id="rId93"/>
  </p:handoutMasterIdLst>
  <p:sldIdLst>
    <p:sldId id="485" r:id="rId2"/>
    <p:sldId id="505" r:id="rId3"/>
    <p:sldId id="506" r:id="rId4"/>
    <p:sldId id="572" r:id="rId5"/>
    <p:sldId id="625" r:id="rId6"/>
    <p:sldId id="626" r:id="rId7"/>
    <p:sldId id="617" r:id="rId8"/>
    <p:sldId id="704" r:id="rId9"/>
    <p:sldId id="705" r:id="rId10"/>
    <p:sldId id="706" r:id="rId11"/>
    <p:sldId id="627" r:id="rId12"/>
    <p:sldId id="628" r:id="rId13"/>
    <p:sldId id="593" r:id="rId14"/>
    <p:sldId id="579" r:id="rId15"/>
    <p:sldId id="580" r:id="rId16"/>
    <p:sldId id="581" r:id="rId17"/>
    <p:sldId id="583" r:id="rId18"/>
    <p:sldId id="592" r:id="rId19"/>
    <p:sldId id="395" r:id="rId20"/>
    <p:sldId id="607" r:id="rId21"/>
    <p:sldId id="490" r:id="rId22"/>
    <p:sldId id="399" r:id="rId23"/>
    <p:sldId id="403" r:id="rId24"/>
    <p:sldId id="447" r:id="rId25"/>
    <p:sldId id="638" r:id="rId26"/>
    <p:sldId id="639" r:id="rId27"/>
    <p:sldId id="640" r:id="rId28"/>
    <p:sldId id="641" r:id="rId29"/>
    <p:sldId id="642" r:id="rId30"/>
    <p:sldId id="643" r:id="rId31"/>
    <p:sldId id="644" r:id="rId32"/>
    <p:sldId id="645" r:id="rId33"/>
    <p:sldId id="646" r:id="rId34"/>
    <p:sldId id="647" r:id="rId35"/>
    <p:sldId id="648" r:id="rId36"/>
    <p:sldId id="649" r:id="rId37"/>
    <p:sldId id="650" r:id="rId38"/>
    <p:sldId id="651" r:id="rId39"/>
    <p:sldId id="652" r:id="rId40"/>
    <p:sldId id="653" r:id="rId41"/>
    <p:sldId id="654" r:id="rId42"/>
    <p:sldId id="655" r:id="rId43"/>
    <p:sldId id="656" r:id="rId44"/>
    <p:sldId id="657" r:id="rId45"/>
    <p:sldId id="658" r:id="rId46"/>
    <p:sldId id="659" r:id="rId47"/>
    <p:sldId id="660" r:id="rId48"/>
    <p:sldId id="661" r:id="rId49"/>
    <p:sldId id="662" r:id="rId50"/>
    <p:sldId id="663" r:id="rId51"/>
    <p:sldId id="664" r:id="rId52"/>
    <p:sldId id="665" r:id="rId53"/>
    <p:sldId id="666" r:id="rId54"/>
    <p:sldId id="667" r:id="rId55"/>
    <p:sldId id="668" r:id="rId56"/>
    <p:sldId id="669" r:id="rId57"/>
    <p:sldId id="670" r:id="rId58"/>
    <p:sldId id="671" r:id="rId59"/>
    <p:sldId id="672" r:id="rId60"/>
    <p:sldId id="673" r:id="rId61"/>
    <p:sldId id="674" r:id="rId62"/>
    <p:sldId id="675" r:id="rId63"/>
    <p:sldId id="676" r:id="rId64"/>
    <p:sldId id="677" r:id="rId65"/>
    <p:sldId id="678" r:id="rId66"/>
    <p:sldId id="679" r:id="rId67"/>
    <p:sldId id="680" r:id="rId68"/>
    <p:sldId id="681" r:id="rId69"/>
    <p:sldId id="682" r:id="rId70"/>
    <p:sldId id="683" r:id="rId71"/>
    <p:sldId id="684" r:id="rId72"/>
    <p:sldId id="685" r:id="rId73"/>
    <p:sldId id="686" r:id="rId74"/>
    <p:sldId id="687" r:id="rId75"/>
    <p:sldId id="688" r:id="rId76"/>
    <p:sldId id="689" r:id="rId77"/>
    <p:sldId id="690" r:id="rId78"/>
    <p:sldId id="691" r:id="rId79"/>
    <p:sldId id="692" r:id="rId80"/>
    <p:sldId id="693" r:id="rId81"/>
    <p:sldId id="694" r:id="rId82"/>
    <p:sldId id="695" r:id="rId83"/>
    <p:sldId id="696" r:id="rId84"/>
    <p:sldId id="697" r:id="rId85"/>
    <p:sldId id="698" r:id="rId86"/>
    <p:sldId id="699" r:id="rId87"/>
    <p:sldId id="700" r:id="rId88"/>
    <p:sldId id="701" r:id="rId89"/>
    <p:sldId id="702" r:id="rId90"/>
    <p:sldId id="703" r:id="rId91"/>
  </p:sldIdLst>
  <p:sldSz cx="9144000" cy="6858000" type="screen4x3"/>
  <p:notesSz cx="7077075" cy="9363075"/>
  <p:custDataLst>
    <p:tags r:id="rId94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orient="horz" pos="731">
          <p15:clr>
            <a:srgbClr val="A4A3A4"/>
          </p15:clr>
        </p15:guide>
        <p15:guide id="3" orient="horz" pos="3888">
          <p15:clr>
            <a:srgbClr val="A4A3A4"/>
          </p15:clr>
        </p15:guide>
        <p15:guide id="4" pos="2880">
          <p15:clr>
            <a:srgbClr val="A4A3A4"/>
          </p15:clr>
        </p15:guide>
        <p15:guide id="5" pos="358">
          <p15:clr>
            <a:srgbClr val="A4A3A4"/>
          </p15:clr>
        </p15:guide>
        <p15:guide id="6" pos="5472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2949">
          <p15:clr>
            <a:srgbClr val="A4A3A4"/>
          </p15:clr>
        </p15:guide>
        <p15:guide id="2" pos="2229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8F8F8F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96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21E4AEA4-8DFA-4A89-87EB-49C32662AFE0}"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 horzBarState="maximized">
    <p:restoredLeft sz="7490" autoAdjust="0"/>
    <p:restoredTop sz="87202" autoAdjust="0"/>
  </p:normalViewPr>
  <p:slideViewPr>
    <p:cSldViewPr snapToGrid="0">
      <p:cViewPr varScale="1">
        <p:scale>
          <a:sx n="64" d="100"/>
          <a:sy n="64" d="100"/>
        </p:scale>
        <p:origin x="-2190" y="-102"/>
      </p:cViewPr>
      <p:guideLst>
        <p:guide orient="horz" pos="2160"/>
        <p:guide orient="horz" pos="731"/>
        <p:guide orient="horz" pos="3888"/>
        <p:guide pos="2880"/>
        <p:guide pos="358"/>
        <p:guide pos="5472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59" d="100"/>
          <a:sy n="59" d="100"/>
        </p:scale>
        <p:origin x="-2712" y="-86"/>
      </p:cViewPr>
      <p:guideLst>
        <p:guide orient="horz" pos="2949"/>
        <p:guide pos="2229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97" Type="http://schemas.openxmlformats.org/officeDocument/2006/relationships/theme" Target="theme/theme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slide" Target="slides/slide86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slide" Target="slides/slide89.xml"/><Relationship Id="rId95" Type="http://schemas.openxmlformats.org/officeDocument/2006/relationships/presProps" Target="presProp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handoutMaster" Target="handoutMasters/handoutMaster1.xml"/><Relationship Id="rId98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65463" cy="468313"/>
          </a:xfrm>
          <a:prstGeom prst="rect">
            <a:avLst/>
          </a:prstGeom>
        </p:spPr>
        <p:txBody>
          <a:bodyPr vert="horz" lIns="93938" tIns="46969" rIns="93938" bIns="46969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010025" y="0"/>
            <a:ext cx="3065463" cy="468313"/>
          </a:xfrm>
          <a:prstGeom prst="rect">
            <a:avLst/>
          </a:prstGeom>
        </p:spPr>
        <p:txBody>
          <a:bodyPr vert="horz" lIns="93938" tIns="46969" rIns="93938" bIns="46969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</a:defRPr>
            </a:lvl1pPr>
          </a:lstStyle>
          <a:p>
            <a:pPr>
              <a:defRPr/>
            </a:pPr>
            <a:fld id="{AD640A2C-CA36-4185-AB7D-B24C2F946888}" type="datetimeFigureOut">
              <a:rPr lang="en-US"/>
              <a:pPr>
                <a:defRPr/>
              </a:pPr>
              <a:t>12/6/2013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93175"/>
            <a:ext cx="3065463" cy="468313"/>
          </a:xfrm>
          <a:prstGeom prst="rect">
            <a:avLst/>
          </a:prstGeom>
        </p:spPr>
        <p:txBody>
          <a:bodyPr vert="horz" lIns="93938" tIns="46969" rIns="93938" bIns="46969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10025" y="8893175"/>
            <a:ext cx="3065463" cy="468313"/>
          </a:xfrm>
          <a:prstGeom prst="rect">
            <a:avLst/>
          </a:prstGeom>
        </p:spPr>
        <p:txBody>
          <a:bodyPr vert="horz" lIns="93938" tIns="46969" rIns="93938" bIns="46969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</a:defRPr>
            </a:lvl1pPr>
          </a:lstStyle>
          <a:p>
            <a:pPr>
              <a:defRPr/>
            </a:pPr>
            <a:fld id="{7B929726-3B11-4261-A3B2-262F2C52223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4184253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65463" cy="468313"/>
          </a:xfrm>
          <a:prstGeom prst="rect">
            <a:avLst/>
          </a:prstGeom>
        </p:spPr>
        <p:txBody>
          <a:bodyPr vert="horz" lIns="93938" tIns="46969" rIns="93938" bIns="46969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10025" y="0"/>
            <a:ext cx="3065463" cy="468313"/>
          </a:xfrm>
          <a:prstGeom prst="rect">
            <a:avLst/>
          </a:prstGeom>
        </p:spPr>
        <p:txBody>
          <a:bodyPr vert="horz" lIns="93938" tIns="46969" rIns="93938" bIns="46969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</a:defRPr>
            </a:lvl1pPr>
          </a:lstStyle>
          <a:p>
            <a:pPr>
              <a:defRPr/>
            </a:pPr>
            <a:fld id="{3899B4CF-BAAB-4CCA-A0C9-4C379FB8840B}" type="datetimeFigureOut">
              <a:rPr lang="en-US"/>
              <a:pPr>
                <a:defRPr/>
              </a:pPr>
              <a:t>12/6/2013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54150" y="625475"/>
            <a:ext cx="4168775" cy="31273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938" tIns="46969" rIns="93938" bIns="46969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574675" y="3902075"/>
            <a:ext cx="5927725" cy="4759325"/>
          </a:xfrm>
          <a:prstGeom prst="rect">
            <a:avLst/>
          </a:prstGeom>
        </p:spPr>
        <p:txBody>
          <a:bodyPr vert="horz" lIns="93938" tIns="46969" rIns="93938" bIns="46969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93175"/>
            <a:ext cx="3065463" cy="468313"/>
          </a:xfrm>
          <a:prstGeom prst="rect">
            <a:avLst/>
          </a:prstGeom>
        </p:spPr>
        <p:txBody>
          <a:bodyPr vert="horz" lIns="93938" tIns="46969" rIns="93938" bIns="46969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10025" y="8893175"/>
            <a:ext cx="3065463" cy="468313"/>
          </a:xfrm>
          <a:prstGeom prst="rect">
            <a:avLst/>
          </a:prstGeom>
        </p:spPr>
        <p:txBody>
          <a:bodyPr vert="horz" lIns="93938" tIns="46969" rIns="93938" bIns="46969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</a:defRPr>
            </a:lvl1pPr>
          </a:lstStyle>
          <a:p>
            <a:pPr>
              <a:defRPr/>
            </a:pPr>
            <a:fld id="{F9B2AC0C-DD32-4253-BBC5-9A6DE7E6AAC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20465072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1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1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1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1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1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7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0.xml"/><Relationship Id="rId1" Type="http://schemas.openxmlformats.org/officeDocument/2006/relationships/notesMaster" Target="../notesMasters/notesMaster1.xml"/></Relationships>
</file>

<file path=ppt/notesSlides/_rels/notesSlide7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1.xml"/><Relationship Id="rId1" Type="http://schemas.openxmlformats.org/officeDocument/2006/relationships/notesMaster" Target="../notesMasters/notesMaster1.xml"/></Relationships>
</file>

<file path=ppt/notesSlides/_rels/notesSlide7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2.xml"/><Relationship Id="rId1" Type="http://schemas.openxmlformats.org/officeDocument/2006/relationships/notesMaster" Target="../notesMasters/notesMaster1.xml"/></Relationships>
</file>

<file path=ppt/notesSlides/_rels/notesSlide7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3.xml"/><Relationship Id="rId1" Type="http://schemas.openxmlformats.org/officeDocument/2006/relationships/notesMaster" Target="../notesMasters/notesMaster1.xml"/></Relationships>
</file>

<file path=ppt/notesSlides/_rels/notesSlide7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6.xml"/><Relationship Id="rId1" Type="http://schemas.openxmlformats.org/officeDocument/2006/relationships/notesMaster" Target="../notesMasters/notesMaster1.xml"/></Relationships>
</file>

<file path=ppt/notesSlides/_rels/notesSlide7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7.xml"/><Relationship Id="rId1" Type="http://schemas.openxmlformats.org/officeDocument/2006/relationships/notesMaster" Target="../notesMasters/notesMaster1.xml"/></Relationships>
</file>

<file path=ppt/notesSlides/_rels/notesSlide7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8.xml"/><Relationship Id="rId1" Type="http://schemas.openxmlformats.org/officeDocument/2006/relationships/notesMaster" Target="../notesMasters/notesMaster1.xml"/></Relationships>
</file>

<file path=ppt/notesSlides/_rels/notesSlide7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9.xml"/><Relationship Id="rId1" Type="http://schemas.openxmlformats.org/officeDocument/2006/relationships/notesMaster" Target="../notesMasters/notesMaster1.xml"/></Relationships>
</file>

<file path=ppt/notesSlides/_rels/notesSlide7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2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algn="l" rtl="0">
              <a:defRPr/>
            </a:pPr>
            <a:fld id="{A8033F4A-8087-40B6-902D-44602756AFF6}" type="slidenum">
              <a:rPr/>
              <a:pPr algn="l" rtl="0">
                <a:defRPr/>
              </a:pPr>
              <a:t>1</a:t>
            </a:fld>
            <a:endParaRPr lang="ru"/>
          </a:p>
        </p:txBody>
      </p:sp>
    </p:spTree>
    <p:extLst>
      <p:ext uri="{BB962C8B-B14F-4D97-AF65-F5344CB8AC3E}">
        <p14:creationId xmlns="" xmlns:p14="http://schemas.microsoft.com/office/powerpoint/2010/main" val="96264201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 algn="l" rtl="0">
              <a:defRPr/>
            </a:pPr>
            <a:fld id="{0A4AB390-20D4-4660-A70E-2B9768BE0234}" type="slidenum">
              <a:rPr/>
              <a:pPr algn="l" rtl="0">
                <a:defRPr/>
              </a:pPr>
              <a:t>13</a:t>
            </a:fld>
            <a:endParaRPr lang="ru"/>
          </a:p>
        </p:txBody>
      </p:sp>
      <p:sp>
        <p:nvSpPr>
          <p:cNvPr id="921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98563" y="701675"/>
            <a:ext cx="4679950" cy="351155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2164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08025" y="4448175"/>
            <a:ext cx="5661025" cy="4213225"/>
          </a:xfr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3933" tIns="46967" rIns="93933" bIns="46967" numCol="1" anchor="t" anchorCtr="0" compatLnSpc="1">
            <a:prstTxWarp prst="textNoShape">
              <a:avLst/>
            </a:prstTxWarp>
          </a:bodyPr>
          <a:lstStyle/>
          <a:p>
            <a:endParaRPr lang="ru" dirty="0" smtClean="0"/>
          </a:p>
        </p:txBody>
      </p:sp>
    </p:spTree>
    <p:extLst>
      <p:ext uri="{BB962C8B-B14F-4D97-AF65-F5344CB8AC3E}">
        <p14:creationId xmlns="" xmlns:p14="http://schemas.microsoft.com/office/powerpoint/2010/main" val="425052517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704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algn="l" defTabSz="468313" rtl="0" eaLnBrk="1" hangingPunct="1">
              <a:spcBef>
                <a:spcPct val="0"/>
              </a:spcBef>
            </a:pPr>
            <a:endParaRPr lang="ru" b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algn="l" rtl="0">
              <a:defRPr/>
            </a:pPr>
            <a:fld id="{1769C5C0-7AB2-4CAE-BEE2-7B540DAC4DF6}" type="slidenum">
              <a:rPr/>
              <a:pPr algn="l" rtl="0">
                <a:defRPr/>
              </a:pPr>
              <a:t>14</a:t>
            </a:fld>
            <a:endParaRPr lang="ru"/>
          </a:p>
        </p:txBody>
      </p:sp>
    </p:spTree>
    <p:extLst>
      <p:ext uri="{BB962C8B-B14F-4D97-AF65-F5344CB8AC3E}">
        <p14:creationId xmlns="" xmlns:p14="http://schemas.microsoft.com/office/powerpoint/2010/main" val="208445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704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algn="l" defTabSz="468313" rtl="0" eaLnBrk="1" hangingPunct="1">
              <a:spcBef>
                <a:spcPct val="0"/>
              </a:spcBef>
            </a:pPr>
            <a:endParaRPr lang="ru" b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algn="l" rtl="0">
              <a:defRPr/>
            </a:pPr>
            <a:fld id="{1769C5C0-7AB2-4CAE-BEE2-7B540DAC4DF6}" type="slidenum">
              <a:rPr/>
              <a:pPr algn="l" rtl="0">
                <a:defRPr/>
              </a:pPr>
              <a:t>15</a:t>
            </a:fld>
            <a:endParaRPr lang="ru"/>
          </a:p>
        </p:txBody>
      </p:sp>
    </p:spTree>
    <p:extLst>
      <p:ext uri="{BB962C8B-B14F-4D97-AF65-F5344CB8AC3E}">
        <p14:creationId xmlns="" xmlns:p14="http://schemas.microsoft.com/office/powerpoint/2010/main" val="101692929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l" rtl="0">
              <a:defRPr/>
            </a:pPr>
            <a:fld id="{F9B2AC0C-DD32-4253-BBC5-9A6DE7E6AACA}" type="slidenum">
              <a:rPr/>
              <a:pPr algn="l" rtl="0">
                <a:defRPr/>
              </a:pPr>
              <a:t>16</a:t>
            </a:fld>
            <a:endParaRPr lang="ru"/>
          </a:p>
        </p:txBody>
      </p:sp>
    </p:spTree>
    <p:extLst>
      <p:ext uri="{BB962C8B-B14F-4D97-AF65-F5344CB8AC3E}">
        <p14:creationId xmlns="" xmlns:p14="http://schemas.microsoft.com/office/powerpoint/2010/main" val="360528519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704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algn="l" rtl="0">
              <a:defRPr/>
            </a:pPr>
            <a:fld id="{1769C5C0-7AB2-4CAE-BEE2-7B540DAC4DF6}" type="slidenum">
              <a:rPr/>
              <a:pPr algn="l" rtl="0">
                <a:defRPr/>
              </a:pPr>
              <a:t>17</a:t>
            </a:fld>
            <a:endParaRPr lang="ru"/>
          </a:p>
        </p:txBody>
      </p:sp>
    </p:spTree>
    <p:extLst>
      <p:ext uri="{BB962C8B-B14F-4D97-AF65-F5344CB8AC3E}">
        <p14:creationId xmlns="" xmlns:p14="http://schemas.microsoft.com/office/powerpoint/2010/main" val="373692733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011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algn="l" rtl="0">
              <a:defRPr/>
            </a:pPr>
            <a:fld id="{CDEB25F8-A983-4F73-AA17-2015A36EAC99}" type="slidenum">
              <a:rPr/>
              <a:pPr algn="l" rtl="0">
                <a:defRPr/>
              </a:pPr>
              <a:t>18</a:t>
            </a:fld>
            <a:endParaRPr lang="ru"/>
          </a:p>
        </p:txBody>
      </p:sp>
    </p:spTree>
    <p:extLst>
      <p:ext uri="{BB962C8B-B14F-4D97-AF65-F5344CB8AC3E}">
        <p14:creationId xmlns="" xmlns:p14="http://schemas.microsoft.com/office/powerpoint/2010/main" val="109296445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704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algn="l" rtl="0">
              <a:defRPr/>
            </a:pPr>
            <a:fld id="{1769C5C0-7AB2-4CAE-BEE2-7B540DAC4DF6}" type="slidenum">
              <a:rPr/>
              <a:pPr algn="l" rtl="0">
                <a:defRPr/>
              </a:pPr>
              <a:t>19</a:t>
            </a:fld>
            <a:endParaRPr lang="ru"/>
          </a:p>
        </p:txBody>
      </p:sp>
    </p:spTree>
    <p:extLst>
      <p:ext uri="{BB962C8B-B14F-4D97-AF65-F5344CB8AC3E}">
        <p14:creationId xmlns="" xmlns:p14="http://schemas.microsoft.com/office/powerpoint/2010/main" val="113991259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 algn="l" rtl="0">
              <a:defRPr/>
            </a:pPr>
            <a:fld id="{0A4AB390-20D4-4660-A70E-2B9768BE0234}" type="slidenum">
              <a:rPr/>
              <a:pPr algn="l" rtl="0">
                <a:defRPr/>
              </a:pPr>
              <a:t>20</a:t>
            </a:fld>
            <a:endParaRPr lang="ru"/>
          </a:p>
        </p:txBody>
      </p:sp>
      <p:sp>
        <p:nvSpPr>
          <p:cNvPr id="921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98563" y="701675"/>
            <a:ext cx="4679950" cy="351155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2164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08025" y="4448175"/>
            <a:ext cx="5661025" cy="4213225"/>
          </a:xfr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3933" tIns="46967" rIns="93933" bIns="46967" numCol="1" anchor="t" anchorCtr="0" compatLnSpc="1">
            <a:prstTxWarp prst="textNoShape">
              <a:avLst/>
            </a:prstTxWarp>
          </a:bodyPr>
          <a:lstStyle/>
          <a:p>
            <a:endParaRPr lang="ru" dirty="0" smtClean="0"/>
          </a:p>
        </p:txBody>
      </p:sp>
    </p:spTree>
    <p:extLst>
      <p:ext uri="{BB962C8B-B14F-4D97-AF65-F5344CB8AC3E}">
        <p14:creationId xmlns="" xmlns:p14="http://schemas.microsoft.com/office/powerpoint/2010/main" val="194989914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325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>
          <a:xfrm>
            <a:off x="4009317" y="8893372"/>
            <a:ext cx="3066221" cy="468154"/>
          </a:xfrm>
          <a:prstGeom prst="rect">
            <a:avLst/>
          </a:prstGeom>
        </p:spPr>
        <p:txBody>
          <a:bodyPr lIns="88986" tIns="44493" rIns="88986" bIns="44493"/>
          <a:lstStyle/>
          <a:p>
            <a:pPr algn="l" rtl="0">
              <a:defRPr/>
            </a:pPr>
            <a:fld id="{CEB22168-4AFE-4441-BDFD-8658F2893385}" type="slidenum">
              <a:rPr/>
              <a:pPr algn="l" rtl="0">
                <a:defRPr/>
              </a:pPr>
              <a:t>21</a:t>
            </a:fld>
            <a:endParaRPr lang="ru" dirty="0"/>
          </a:p>
        </p:txBody>
      </p:sp>
    </p:spTree>
    <p:extLst>
      <p:ext uri="{BB962C8B-B14F-4D97-AF65-F5344CB8AC3E}">
        <p14:creationId xmlns="" xmlns:p14="http://schemas.microsoft.com/office/powerpoint/2010/main" val="89773160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113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algn="l" rtl="0">
              <a:defRPr/>
            </a:pPr>
            <a:fld id="{E4914328-20ED-431A-AFEC-00F79158B398}" type="slidenum">
              <a:rPr/>
              <a:pPr algn="l" rtl="0">
                <a:defRPr/>
              </a:pPr>
              <a:t>22</a:t>
            </a:fld>
            <a:endParaRPr lang="ru"/>
          </a:p>
        </p:txBody>
      </p:sp>
    </p:spTree>
    <p:extLst>
      <p:ext uri="{BB962C8B-B14F-4D97-AF65-F5344CB8AC3E}">
        <p14:creationId xmlns="" xmlns:p14="http://schemas.microsoft.com/office/powerpoint/2010/main" val="30226617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algn="l" rtl="0"/>
            <a:fld id="{69AD9F72-31A9-4CFC-A286-DFC0BFEB05B1}" type="slidenum">
              <a:rPr/>
              <a:pPr algn="l" rtl="0"/>
              <a:t>2</a:t>
            </a:fld>
            <a:endParaRPr lang="ru"/>
          </a:p>
        </p:txBody>
      </p:sp>
      <p:sp>
        <p:nvSpPr>
          <p:cNvPr id="16302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02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" b="1" dirty="0" smtClean="0"/>
          </a:p>
        </p:txBody>
      </p:sp>
    </p:spTree>
    <p:extLst>
      <p:ext uri="{BB962C8B-B14F-4D97-AF65-F5344CB8AC3E}">
        <p14:creationId xmlns="" xmlns:p14="http://schemas.microsoft.com/office/powerpoint/2010/main" val="142887388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98563" y="701675"/>
            <a:ext cx="4679950" cy="351155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4211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708025" y="4448175"/>
            <a:ext cx="5661025" cy="4213225"/>
          </a:xfr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algn="l" rtl="0" fontAlgn="t"/>
            <a:endParaRPr lang="ru" dirty="0" smtClean="0"/>
          </a:p>
          <a:p>
            <a:pPr algn="l" rtl="0" fontAlgn="t"/>
            <a:endParaRPr lang="ru" dirty="0" smtClean="0"/>
          </a:p>
        </p:txBody>
      </p:sp>
    </p:spTree>
    <p:extLst>
      <p:ext uri="{BB962C8B-B14F-4D97-AF65-F5344CB8AC3E}">
        <p14:creationId xmlns="" xmlns:p14="http://schemas.microsoft.com/office/powerpoint/2010/main" val="21465825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625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algn="l" rtl="0">
              <a:defRPr/>
            </a:pPr>
            <a:fld id="{B776D397-67CF-4388-A010-576D77052D07}" type="slidenum">
              <a:rPr/>
              <a:pPr algn="l" rtl="0">
                <a:defRPr/>
              </a:pPr>
              <a:t>24</a:t>
            </a:fld>
            <a:endParaRPr lang="ru"/>
          </a:p>
        </p:txBody>
      </p:sp>
    </p:spTree>
    <p:extLst>
      <p:ext uri="{BB962C8B-B14F-4D97-AF65-F5344CB8AC3E}">
        <p14:creationId xmlns="" xmlns:p14="http://schemas.microsoft.com/office/powerpoint/2010/main" val="84371641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625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algn="l" rtl="0">
              <a:defRPr/>
            </a:pPr>
            <a:fld id="{B776D397-67CF-4388-A010-576D77052D07}" type="slidenum">
              <a:rPr/>
              <a:pPr algn="l" rtl="0">
                <a:defRPr/>
              </a:pPr>
              <a:t>25</a:t>
            </a:fld>
            <a:endParaRPr lang="ru"/>
          </a:p>
        </p:txBody>
      </p:sp>
    </p:spTree>
    <p:extLst>
      <p:ext uri="{BB962C8B-B14F-4D97-AF65-F5344CB8AC3E}">
        <p14:creationId xmlns="" xmlns:p14="http://schemas.microsoft.com/office/powerpoint/2010/main" val="121610540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 algn="l" rtl="0">
              <a:defRPr/>
            </a:pPr>
            <a:fld id="{70319224-E400-41C1-9B65-D4A8DCA47F2B}" type="slidenum">
              <a:rPr/>
              <a:pPr algn="l" rtl="0">
                <a:defRPr/>
              </a:pPr>
              <a:t>26</a:t>
            </a:fld>
            <a:endParaRPr lang="ru"/>
          </a:p>
        </p:txBody>
      </p:sp>
      <p:sp>
        <p:nvSpPr>
          <p:cNvPr id="972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730250" y="701675"/>
            <a:ext cx="3540125" cy="2655888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728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" dirty="0" smtClean="0"/>
          </a:p>
        </p:txBody>
      </p:sp>
    </p:spTree>
    <p:extLst>
      <p:ext uri="{BB962C8B-B14F-4D97-AF65-F5344CB8AC3E}">
        <p14:creationId xmlns="" xmlns:p14="http://schemas.microsoft.com/office/powerpoint/2010/main" val="40662045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52563" y="623888"/>
            <a:ext cx="4171950" cy="312896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l" rtl="0"/>
            <a:fld id="{4BA92C5E-BF34-4775-B657-4ADF2F3104CA}" type="slidenum">
              <a:rPr/>
              <a:pPr algn="l" rtl="0"/>
              <a:t>27</a:t>
            </a:fld>
            <a:endParaRPr lang="ru" dirty="0"/>
          </a:p>
        </p:txBody>
      </p:sp>
    </p:spTree>
    <p:extLst>
      <p:ext uri="{BB962C8B-B14F-4D97-AF65-F5344CB8AC3E}">
        <p14:creationId xmlns="" xmlns:p14="http://schemas.microsoft.com/office/powerpoint/2010/main" val="24923207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 rtl="0"/>
            <a:r>
              <a:rPr lang="ru" b="0" i="0" u="none">
                <a:solidFill>
                  <a:srgbClr val="FF0000"/>
                </a:solidFill>
              </a:rPr>
              <a:t> “ </a:t>
            </a:r>
            <a:endParaRPr lang="ru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l" rtl="0">
              <a:defRPr/>
            </a:pPr>
            <a:fld id="{F9B2AC0C-DD32-4253-BBC5-9A6DE7E6AACA}" type="slidenum">
              <a:rPr/>
              <a:pPr algn="l" rtl="0">
                <a:defRPr/>
              </a:pPr>
              <a:t>28</a:t>
            </a:fld>
            <a:endParaRPr lang="ru"/>
          </a:p>
        </p:txBody>
      </p:sp>
    </p:spTree>
    <p:extLst>
      <p:ext uri="{BB962C8B-B14F-4D97-AF65-F5344CB8AC3E}">
        <p14:creationId xmlns="" xmlns:p14="http://schemas.microsoft.com/office/powerpoint/2010/main" val="2090055355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98563" y="701675"/>
            <a:ext cx="4679950" cy="351155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9331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708025" y="4448175"/>
            <a:ext cx="5661025" cy="4213225"/>
          </a:xfr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algn="l" rtl="0" fontAlgn="t"/>
            <a:endParaRPr lang="ru" dirty="0" smtClean="0"/>
          </a:p>
        </p:txBody>
      </p:sp>
    </p:spTree>
    <p:extLst>
      <p:ext uri="{BB962C8B-B14F-4D97-AF65-F5344CB8AC3E}">
        <p14:creationId xmlns="" xmlns:p14="http://schemas.microsoft.com/office/powerpoint/2010/main" val="1673512601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algn="l" rtl="0">
              <a:defRPr/>
            </a:pPr>
            <a:r>
              <a:rPr lang="ru" b="0" i="0" u="none"/>
              <a:t>© 2011 Avaya Inc. Все права защищены.</a:t>
            </a:r>
            <a:endParaRPr lang="r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l" rtl="0">
              <a:defRPr/>
            </a:pPr>
            <a:fld id="{3D77D10B-E39B-4563-BBCE-DC4A20957460}" type="slidenum">
              <a:rPr/>
              <a:pPr algn="l" rtl="0">
                <a:defRPr/>
              </a:pPr>
              <a:t>30</a:t>
            </a:fld>
            <a:endParaRPr lang="ru" dirty="0"/>
          </a:p>
        </p:txBody>
      </p:sp>
    </p:spTree>
    <p:extLst>
      <p:ext uri="{BB962C8B-B14F-4D97-AF65-F5344CB8AC3E}">
        <p14:creationId xmlns="" xmlns:p14="http://schemas.microsoft.com/office/powerpoint/2010/main" val="3644986329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98563" y="701675"/>
            <a:ext cx="4679950" cy="351155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9331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708025" y="4448175"/>
            <a:ext cx="5661025" cy="4213225"/>
          </a:xfr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algn="l" rtl="0" fontAlgn="t"/>
            <a:endParaRPr lang="ru" dirty="0" smtClean="0"/>
          </a:p>
        </p:txBody>
      </p:sp>
    </p:spTree>
    <p:extLst>
      <p:ext uri="{BB962C8B-B14F-4D97-AF65-F5344CB8AC3E}">
        <p14:creationId xmlns="" xmlns:p14="http://schemas.microsoft.com/office/powerpoint/2010/main" val="1251400078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98563" y="701675"/>
            <a:ext cx="4679950" cy="351155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0355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708025" y="4448175"/>
            <a:ext cx="5661025" cy="4213225"/>
          </a:xfr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algn="l" rtl="0" fontAlgn="t"/>
            <a:endParaRPr lang="ru" dirty="0" smtClean="0"/>
          </a:p>
        </p:txBody>
      </p:sp>
    </p:spTree>
    <p:extLst>
      <p:ext uri="{BB962C8B-B14F-4D97-AF65-F5344CB8AC3E}">
        <p14:creationId xmlns="" xmlns:p14="http://schemas.microsoft.com/office/powerpoint/2010/main" val="414920084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 algn="l" rtl="0">
              <a:defRPr/>
            </a:pPr>
            <a:fld id="{8FE81182-57E4-4F86-95DB-A66922A4D3FC}" type="slidenum">
              <a:rPr/>
              <a:pPr algn="l" rtl="0">
                <a:defRPr/>
              </a:pPr>
              <a:t>3</a:t>
            </a:fld>
            <a:endParaRPr lang="ru"/>
          </a:p>
        </p:txBody>
      </p:sp>
      <p:sp>
        <p:nvSpPr>
          <p:cNvPr id="839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397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algn="l" rtl="0">
              <a:lnSpc>
                <a:spcPct val="80000"/>
              </a:lnSpc>
            </a:pPr>
            <a:endParaRPr lang="ru" sz="800" u="sng" dirty="0" smtClean="0"/>
          </a:p>
        </p:txBody>
      </p:sp>
    </p:spTree>
    <p:extLst>
      <p:ext uri="{BB962C8B-B14F-4D97-AF65-F5344CB8AC3E}">
        <p14:creationId xmlns="" xmlns:p14="http://schemas.microsoft.com/office/powerpoint/2010/main" val="574398713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 algn="l" rtl="0">
              <a:defRPr/>
            </a:pPr>
            <a:fld id="{24F38B0D-BDD4-446D-8662-ED36CB0D0AFF}" type="slidenum">
              <a:rPr/>
              <a:pPr algn="l" rtl="0">
                <a:defRPr/>
              </a:pPr>
              <a:t>33</a:t>
            </a:fld>
            <a:endParaRPr lang="ru"/>
          </a:p>
        </p:txBody>
      </p:sp>
      <p:sp>
        <p:nvSpPr>
          <p:cNvPr id="1024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98563" y="701675"/>
            <a:ext cx="4679950" cy="351155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04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08025" y="4448175"/>
            <a:ext cx="5661025" cy="4213225"/>
          </a:xfr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3933" tIns="46967" rIns="93933" bIns="46967" numCol="1" anchor="t" anchorCtr="0" compatLnSpc="1">
            <a:prstTxWarp prst="textNoShape">
              <a:avLst/>
            </a:prstTxWarp>
          </a:bodyPr>
          <a:lstStyle/>
          <a:p>
            <a:endParaRPr lang="ru" dirty="0" smtClean="0"/>
          </a:p>
        </p:txBody>
      </p:sp>
    </p:spTree>
    <p:extLst>
      <p:ext uri="{BB962C8B-B14F-4D97-AF65-F5344CB8AC3E}">
        <p14:creationId xmlns="" xmlns:p14="http://schemas.microsoft.com/office/powerpoint/2010/main" val="1316121752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6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728663" y="704850"/>
            <a:ext cx="3538537" cy="2652713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064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" dirty="0" smtClean="0"/>
          </a:p>
          <a:p>
            <a:endParaRPr lang="ru" dirty="0" smtClean="0"/>
          </a:p>
          <a:p>
            <a:pPr marL="112186" indent="-112186" algn="l" rtl="0" eaLnBrk="1" hangingPunct="1">
              <a:spcBef>
                <a:spcPct val="0"/>
              </a:spcBef>
            </a:pPr>
            <a:endParaRPr lang="ru" dirty="0" smtClean="0"/>
          </a:p>
        </p:txBody>
      </p:sp>
      <p:sp>
        <p:nvSpPr>
          <p:cNvPr id="240644" name="Slide Number Placeholder 3"/>
          <p:cNvSpPr txBox="1">
            <a:spLocks noGrp="1"/>
          </p:cNvSpPr>
          <p:nvPr/>
        </p:nvSpPr>
        <p:spPr bwMode="auto">
          <a:xfrm>
            <a:off x="6638775" y="8958004"/>
            <a:ext cx="168577" cy="1088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defTabSz="873125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defTabSz="873125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873125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873125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873125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8731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8731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8731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8731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l" rtl="0" eaLnBrk="1" hangingPunct="1"/>
            <a:fld id="{726BEE0E-010F-4C5E-9B80-CBE60D67432F}" type="slidenum">
              <a:rPr sz="800">
                <a:solidFill>
                  <a:srgbClr val="988888"/>
                </a:solidFill>
                <a:latin typeface="Calibri" pitchFamily="34" charset="0"/>
                <a:ea typeface="ＭＳ Ｐゴシック" pitchFamily="34" charset="-128"/>
              </a:rPr>
              <a:pPr algn="l" rtl="0" eaLnBrk="1" hangingPunct="1"/>
              <a:t>34</a:t>
            </a:fld>
            <a:endParaRPr lang="ru" sz="800" dirty="0">
              <a:solidFill>
                <a:srgbClr val="988888"/>
              </a:solidFill>
              <a:latin typeface="Calibri" pitchFamily="34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320770402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l" rtl="0">
              <a:defRPr/>
            </a:pPr>
            <a:fld id="{F9B2AC0C-DD32-4253-BBC5-9A6DE7E6AACA}" type="slidenum">
              <a:rPr/>
              <a:pPr algn="l" rtl="0">
                <a:defRPr/>
              </a:pPr>
              <a:t>35</a:t>
            </a:fld>
            <a:endParaRPr lang="ru"/>
          </a:p>
        </p:txBody>
      </p:sp>
    </p:spTree>
    <p:extLst>
      <p:ext uri="{BB962C8B-B14F-4D97-AF65-F5344CB8AC3E}">
        <p14:creationId xmlns="" xmlns:p14="http://schemas.microsoft.com/office/powerpoint/2010/main" val="2627992372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 algn="l" rtl="0">
              <a:defRPr/>
            </a:pPr>
            <a:fld id="{7D2D0DD9-6A08-4971-BF9C-6F5A8724939E}" type="slidenum">
              <a:rPr/>
              <a:pPr algn="l" rtl="0">
                <a:defRPr/>
              </a:pPr>
              <a:t>36</a:t>
            </a:fld>
            <a:endParaRPr lang="ru"/>
          </a:p>
        </p:txBody>
      </p:sp>
      <p:sp>
        <p:nvSpPr>
          <p:cNvPr id="1064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98563" y="701675"/>
            <a:ext cx="4679950" cy="351155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6500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08025" y="4448175"/>
            <a:ext cx="5661025" cy="4213225"/>
          </a:xfr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3933" tIns="46967" rIns="93933" bIns="46967" numCol="1" anchor="t" anchorCtr="0" compatLnSpc="1">
            <a:prstTxWarp prst="textNoShape">
              <a:avLst/>
            </a:prstTxWarp>
          </a:bodyPr>
          <a:lstStyle/>
          <a:p>
            <a:pPr algn="l" rtl="0" fontAlgn="t"/>
            <a:endParaRPr lang="ru" b="1" dirty="0" smtClean="0"/>
          </a:p>
        </p:txBody>
      </p:sp>
    </p:spTree>
    <p:extLst>
      <p:ext uri="{BB962C8B-B14F-4D97-AF65-F5344CB8AC3E}">
        <p14:creationId xmlns="" xmlns:p14="http://schemas.microsoft.com/office/powerpoint/2010/main" val="2080251092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 algn="l" rtl="0">
              <a:defRPr/>
            </a:pPr>
            <a:fld id="{7D2D0DD9-6A08-4971-BF9C-6F5A8724939E}" type="slidenum">
              <a:rPr/>
              <a:pPr algn="l" rtl="0">
                <a:defRPr/>
              </a:pPr>
              <a:t>37</a:t>
            </a:fld>
            <a:endParaRPr lang="ru"/>
          </a:p>
        </p:txBody>
      </p:sp>
      <p:sp>
        <p:nvSpPr>
          <p:cNvPr id="1064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98563" y="701675"/>
            <a:ext cx="4679950" cy="351155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6500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08025" y="4448175"/>
            <a:ext cx="5661025" cy="4213225"/>
          </a:xfr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3933" tIns="46967" rIns="93933" bIns="46967" numCol="1" anchor="t" anchorCtr="0" compatLnSpc="1">
            <a:prstTxWarp prst="textNoShape">
              <a:avLst/>
            </a:prstTxWarp>
          </a:bodyPr>
          <a:lstStyle/>
          <a:p>
            <a:pPr algn="l" rtl="0" fontAlgn="t"/>
            <a:endParaRPr lang="ru" b="1" dirty="0" smtClean="0"/>
          </a:p>
        </p:txBody>
      </p:sp>
    </p:spTree>
    <p:extLst>
      <p:ext uri="{BB962C8B-B14F-4D97-AF65-F5344CB8AC3E}">
        <p14:creationId xmlns="" xmlns:p14="http://schemas.microsoft.com/office/powerpoint/2010/main" val="83013414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 algn="l" rtl="0">
              <a:defRPr/>
            </a:pPr>
            <a:fld id="{3BD38C19-286C-440F-82B3-4B50A3153CC3}" type="slidenum">
              <a:rPr/>
              <a:pPr algn="l" rtl="0">
                <a:defRPr/>
              </a:pPr>
              <a:t>38</a:t>
            </a:fld>
            <a:endParaRPr lang="ru"/>
          </a:p>
        </p:txBody>
      </p:sp>
      <p:sp>
        <p:nvSpPr>
          <p:cNvPr id="1085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98563" y="701675"/>
            <a:ext cx="4679950" cy="351155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854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08025" y="4448175"/>
            <a:ext cx="5661025" cy="4213225"/>
          </a:xfr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3933" tIns="46967" rIns="93933" bIns="46967" numCol="1" anchor="t" anchorCtr="0" compatLnSpc="1">
            <a:prstTxWarp prst="textNoShape">
              <a:avLst/>
            </a:prstTxWarp>
          </a:bodyPr>
          <a:lstStyle/>
          <a:p>
            <a:pPr algn="l" rtl="0">
              <a:lnSpc>
                <a:spcPts val="1550"/>
              </a:lnSpc>
              <a:spcBef>
                <a:spcPts val="1225"/>
              </a:spcBef>
            </a:pPr>
            <a:endParaRPr lang="ru" dirty="0" smtClean="0"/>
          </a:p>
        </p:txBody>
      </p:sp>
    </p:spTree>
    <p:extLst>
      <p:ext uri="{BB962C8B-B14F-4D97-AF65-F5344CB8AC3E}">
        <p14:creationId xmlns="" xmlns:p14="http://schemas.microsoft.com/office/powerpoint/2010/main" val="3477507475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 algn="l" rtl="0">
              <a:defRPr/>
            </a:pPr>
            <a:fld id="{84016B96-9D29-43E1-BDF5-736F659D5604}" type="slidenum">
              <a:rPr/>
              <a:pPr algn="l" rtl="0">
                <a:defRPr/>
              </a:pPr>
              <a:t>39</a:t>
            </a:fld>
            <a:endParaRPr lang="ru"/>
          </a:p>
        </p:txBody>
      </p:sp>
      <p:sp>
        <p:nvSpPr>
          <p:cNvPr id="1095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98563" y="701675"/>
            <a:ext cx="4679950" cy="351155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9572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08025" y="4448175"/>
            <a:ext cx="5661025" cy="4213225"/>
          </a:xfr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3933" tIns="46967" rIns="93933" bIns="46967" numCol="1" anchor="t" anchorCtr="0" compatLnSpc="1">
            <a:prstTxWarp prst="textNoShape">
              <a:avLst/>
            </a:prstTxWarp>
          </a:bodyPr>
          <a:lstStyle/>
          <a:p>
            <a:pPr algn="l" defTabSz="468313" rtl="0"/>
            <a:endParaRPr lang="ru" dirty="0" smtClean="0"/>
          </a:p>
        </p:txBody>
      </p:sp>
    </p:spTree>
    <p:extLst>
      <p:ext uri="{BB962C8B-B14F-4D97-AF65-F5344CB8AC3E}">
        <p14:creationId xmlns="" xmlns:p14="http://schemas.microsoft.com/office/powerpoint/2010/main" val="2059281501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 algn="l" rtl="0">
              <a:defRPr/>
            </a:pPr>
            <a:fld id="{84016B96-9D29-43E1-BDF5-736F659D5604}" type="slidenum">
              <a:rPr/>
              <a:pPr algn="l" rtl="0">
                <a:defRPr/>
              </a:pPr>
              <a:t>40</a:t>
            </a:fld>
            <a:endParaRPr lang="ru"/>
          </a:p>
        </p:txBody>
      </p:sp>
      <p:sp>
        <p:nvSpPr>
          <p:cNvPr id="1095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98563" y="701675"/>
            <a:ext cx="4679950" cy="351155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9572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08025" y="4448175"/>
            <a:ext cx="5661025" cy="4213225"/>
          </a:xfr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3933" tIns="46967" rIns="93933" bIns="46967" numCol="1" anchor="t" anchorCtr="0" compatLnSpc="1">
            <a:prstTxWarp prst="textNoShape">
              <a:avLst/>
            </a:prstTxWarp>
          </a:bodyPr>
          <a:lstStyle/>
          <a:p>
            <a:pPr algn="l" defTabSz="468313" rtl="0"/>
            <a:endParaRPr lang="ru" dirty="0" smtClean="0"/>
          </a:p>
        </p:txBody>
      </p:sp>
    </p:spTree>
    <p:extLst>
      <p:ext uri="{BB962C8B-B14F-4D97-AF65-F5344CB8AC3E}">
        <p14:creationId xmlns="" xmlns:p14="http://schemas.microsoft.com/office/powerpoint/2010/main" val="886025345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9B2AC0C-DD32-4253-BBC5-9A6DE7E6AACA}" type="slidenum">
              <a:rPr lang="en-US" smtClean="0"/>
              <a:pPr>
                <a:defRPr/>
              </a:pPr>
              <a:t>42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115942332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algn="l" rtl="0"/>
            <a:fld id="{9B01DEB1-649D-4284-BAA4-4012B4CBC14F}" type="slidenum">
              <a:rPr/>
              <a:pPr algn="l" rtl="0"/>
              <a:t>43</a:t>
            </a:fld>
            <a:endParaRPr lang="ru" smtClean="0"/>
          </a:p>
        </p:txBody>
      </p:sp>
      <p:sp>
        <p:nvSpPr>
          <p:cNvPr id="194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09675" y="708025"/>
            <a:ext cx="4664075" cy="3498850"/>
          </a:xfrm>
          <a:ln/>
        </p:spPr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3722" y="4449484"/>
            <a:ext cx="5189634" cy="4212935"/>
          </a:xfrm>
          <a:noFill/>
          <a:ln/>
        </p:spPr>
        <p:txBody>
          <a:bodyPr/>
          <a:lstStyle/>
          <a:p>
            <a:pPr algn="l" rtl="0" eaLnBrk="1" hangingPunct="1"/>
            <a:endParaRPr lang="ru" dirty="0" smtClean="0"/>
          </a:p>
          <a:p>
            <a:pPr algn="l" rtl="0" eaLnBrk="1" hangingPunct="1"/>
            <a:endParaRPr lang="ru" dirty="0" smtClean="0"/>
          </a:p>
        </p:txBody>
      </p:sp>
    </p:spTree>
    <p:extLst>
      <p:ext uri="{BB962C8B-B14F-4D97-AF65-F5344CB8AC3E}">
        <p14:creationId xmlns="" xmlns:p14="http://schemas.microsoft.com/office/powerpoint/2010/main" val="70528749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l" rtl="0">
              <a:defRPr/>
            </a:pPr>
            <a:fld id="{F9B2AC0C-DD32-4253-BBC5-9A6DE7E6AACA}" type="slidenum">
              <a:rPr/>
              <a:pPr algn="l" rtl="0">
                <a:defRPr/>
              </a:pPr>
              <a:t>4</a:t>
            </a:fld>
            <a:endParaRPr lang="ru"/>
          </a:p>
        </p:txBody>
      </p:sp>
    </p:spTree>
    <p:extLst>
      <p:ext uri="{BB962C8B-B14F-4D97-AF65-F5344CB8AC3E}">
        <p14:creationId xmlns="" xmlns:p14="http://schemas.microsoft.com/office/powerpoint/2010/main" val="688800039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 rtl="0"/>
            <a:r>
              <a:rPr lang="ru" b="0" i="0" u="none">
                <a:solidFill>
                  <a:srgbClr val="FF0000"/>
                </a:solidFill>
              </a:rPr>
              <a:t> </a:t>
            </a:r>
            <a:endParaRPr lang="ru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l" rtl="0">
              <a:defRPr/>
            </a:pPr>
            <a:fld id="{F9B2AC0C-DD32-4253-BBC5-9A6DE7E6AACA}" type="slidenum">
              <a:rPr/>
              <a:pPr algn="l" rtl="0">
                <a:defRPr/>
              </a:pPr>
              <a:t>44</a:t>
            </a:fld>
            <a:endParaRPr lang="ru"/>
          </a:p>
        </p:txBody>
      </p:sp>
    </p:spTree>
    <p:extLst>
      <p:ext uri="{BB962C8B-B14F-4D97-AF65-F5344CB8AC3E}">
        <p14:creationId xmlns="" xmlns:p14="http://schemas.microsoft.com/office/powerpoint/2010/main" val="3331154465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161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algn="l" rtl="0">
              <a:defRPr/>
            </a:pPr>
            <a:fld id="{38D7846F-690E-4E92-ABC8-E96E7D253327}" type="slidenum">
              <a:rPr/>
              <a:pPr algn="l" rtl="0">
                <a:defRPr/>
              </a:pPr>
              <a:t>45</a:t>
            </a:fld>
            <a:endParaRPr lang="ru"/>
          </a:p>
        </p:txBody>
      </p:sp>
    </p:spTree>
    <p:extLst>
      <p:ext uri="{BB962C8B-B14F-4D97-AF65-F5344CB8AC3E}">
        <p14:creationId xmlns="" xmlns:p14="http://schemas.microsoft.com/office/powerpoint/2010/main" val="1602333109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161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algn="l" rtl="0">
              <a:defRPr/>
            </a:pPr>
            <a:fld id="{38D7846F-690E-4E92-ABC8-E96E7D253327}" type="slidenum">
              <a:rPr/>
              <a:pPr algn="l" rtl="0">
                <a:defRPr/>
              </a:pPr>
              <a:t>46</a:t>
            </a:fld>
            <a:endParaRPr lang="ru"/>
          </a:p>
        </p:txBody>
      </p:sp>
    </p:spTree>
    <p:extLst>
      <p:ext uri="{BB962C8B-B14F-4D97-AF65-F5344CB8AC3E}">
        <p14:creationId xmlns="" xmlns:p14="http://schemas.microsoft.com/office/powerpoint/2010/main" val="1590498541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 algn="l" rtl="0">
              <a:defRPr/>
            </a:pPr>
            <a:fld id="{B4C40A72-B300-42F0-83BC-AEB52CABC8BC}" type="slidenum">
              <a:rPr/>
              <a:pPr algn="l" rtl="0">
                <a:defRPr/>
              </a:pPr>
              <a:t>47</a:t>
            </a:fld>
            <a:endParaRPr lang="ru"/>
          </a:p>
        </p:txBody>
      </p:sp>
      <p:sp>
        <p:nvSpPr>
          <p:cNvPr id="829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294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" sz="800" dirty="0" smtClean="0"/>
          </a:p>
        </p:txBody>
      </p:sp>
    </p:spTree>
    <p:extLst>
      <p:ext uri="{BB962C8B-B14F-4D97-AF65-F5344CB8AC3E}">
        <p14:creationId xmlns="" xmlns:p14="http://schemas.microsoft.com/office/powerpoint/2010/main" val="4103693891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 algn="l" rtl="0">
              <a:defRPr/>
            </a:pPr>
            <a:fld id="{B4C40A72-B300-42F0-83BC-AEB52CABC8BC}" type="slidenum">
              <a:rPr/>
              <a:pPr algn="l" rtl="0">
                <a:defRPr/>
              </a:pPr>
              <a:t>48</a:t>
            </a:fld>
            <a:endParaRPr lang="ru"/>
          </a:p>
        </p:txBody>
      </p:sp>
      <p:sp>
        <p:nvSpPr>
          <p:cNvPr id="829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294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algn="l" rtl="0">
              <a:lnSpc>
                <a:spcPct val="80000"/>
              </a:lnSpc>
            </a:pPr>
            <a:endParaRPr lang="ru" sz="800" dirty="0" smtClean="0"/>
          </a:p>
        </p:txBody>
      </p:sp>
    </p:spTree>
    <p:extLst>
      <p:ext uri="{BB962C8B-B14F-4D97-AF65-F5344CB8AC3E}">
        <p14:creationId xmlns="" xmlns:p14="http://schemas.microsoft.com/office/powerpoint/2010/main" val="4197934409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161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algn="l" rtl="0">
              <a:defRPr/>
            </a:pPr>
            <a:fld id="{38D7846F-690E-4E92-ABC8-E96E7D253327}" type="slidenum">
              <a:rPr/>
              <a:pPr algn="l" rtl="0">
                <a:defRPr/>
              </a:pPr>
              <a:t>49</a:t>
            </a:fld>
            <a:endParaRPr lang="ru"/>
          </a:p>
        </p:txBody>
      </p:sp>
    </p:spTree>
    <p:extLst>
      <p:ext uri="{BB962C8B-B14F-4D97-AF65-F5344CB8AC3E}">
        <p14:creationId xmlns="" xmlns:p14="http://schemas.microsoft.com/office/powerpoint/2010/main" val="1183769891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52563" y="623888"/>
            <a:ext cx="4171950" cy="312896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l" rtl="0"/>
            <a:fld id="{FE5CB421-5B10-4356-88A5-7BD07F911B88}" type="slidenum">
              <a:rPr/>
              <a:pPr algn="l" rtl="0"/>
              <a:t>50</a:t>
            </a:fld>
            <a:endParaRPr lang="ru"/>
          </a:p>
        </p:txBody>
      </p:sp>
    </p:spTree>
    <p:extLst>
      <p:ext uri="{BB962C8B-B14F-4D97-AF65-F5344CB8AC3E}">
        <p14:creationId xmlns="" xmlns:p14="http://schemas.microsoft.com/office/powerpoint/2010/main" val="3928897964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52563" y="623888"/>
            <a:ext cx="4171950" cy="312896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l" rtl="0"/>
            <a:fld id="{FE5CB421-5B10-4356-88A5-7BD07F911B88}" type="slidenum">
              <a:rPr/>
              <a:pPr algn="l" rtl="0"/>
              <a:t>51</a:t>
            </a:fld>
            <a:endParaRPr lang="ru"/>
          </a:p>
        </p:txBody>
      </p:sp>
    </p:spTree>
    <p:extLst>
      <p:ext uri="{BB962C8B-B14F-4D97-AF65-F5344CB8AC3E}">
        <p14:creationId xmlns="" xmlns:p14="http://schemas.microsoft.com/office/powerpoint/2010/main" val="2593589085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264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algn="l" rtl="0">
              <a:defRPr/>
            </a:pPr>
            <a:fld id="{3E854538-526E-412A-B2B8-6BA9BD7FED3B}" type="slidenum">
              <a:rPr/>
              <a:pPr algn="l" rtl="0">
                <a:defRPr/>
              </a:pPr>
              <a:t>52</a:t>
            </a:fld>
            <a:endParaRPr lang="ru"/>
          </a:p>
        </p:txBody>
      </p:sp>
    </p:spTree>
    <p:extLst>
      <p:ext uri="{BB962C8B-B14F-4D97-AF65-F5344CB8AC3E}">
        <p14:creationId xmlns="" xmlns:p14="http://schemas.microsoft.com/office/powerpoint/2010/main" val="2363191862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161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algn="l" rtl="0">
              <a:defRPr/>
            </a:pPr>
            <a:fld id="{38D7846F-690E-4E92-ABC8-E96E7D253327}" type="slidenum">
              <a:rPr/>
              <a:pPr algn="l" rtl="0">
                <a:defRPr/>
              </a:pPr>
              <a:t>53</a:t>
            </a:fld>
            <a:endParaRPr lang="ru"/>
          </a:p>
        </p:txBody>
      </p:sp>
    </p:spTree>
    <p:extLst>
      <p:ext uri="{BB962C8B-B14F-4D97-AF65-F5344CB8AC3E}">
        <p14:creationId xmlns="" xmlns:p14="http://schemas.microsoft.com/office/powerpoint/2010/main" val="347687827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00" name="Rectangle 4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701" name="Rectangle 5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algn="l" rtl="0">
              <a:buNone/>
            </a:pPr>
            <a:endParaRPr lang="ru" dirty="0" smtClean="0"/>
          </a:p>
        </p:txBody>
      </p:sp>
    </p:spTree>
    <p:extLst>
      <p:ext uri="{BB962C8B-B14F-4D97-AF65-F5344CB8AC3E}">
        <p14:creationId xmlns="" xmlns:p14="http://schemas.microsoft.com/office/powerpoint/2010/main" val="3928226651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161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algn="l" rtl="0">
              <a:defRPr/>
            </a:pPr>
            <a:fld id="{38D7846F-690E-4E92-ABC8-E96E7D253327}" type="slidenum">
              <a:rPr/>
              <a:pPr algn="l" rtl="0">
                <a:defRPr/>
              </a:pPr>
              <a:t>54</a:t>
            </a:fld>
            <a:endParaRPr lang="ru"/>
          </a:p>
        </p:txBody>
      </p:sp>
    </p:spTree>
    <p:extLst>
      <p:ext uri="{BB962C8B-B14F-4D97-AF65-F5344CB8AC3E}">
        <p14:creationId xmlns="" xmlns:p14="http://schemas.microsoft.com/office/powerpoint/2010/main" val="244963962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161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algn="l" rtl="0">
              <a:defRPr/>
            </a:pPr>
            <a:fld id="{38D7846F-690E-4E92-ABC8-E96E7D253327}" type="slidenum">
              <a:rPr/>
              <a:pPr algn="l" rtl="0">
                <a:defRPr/>
              </a:pPr>
              <a:t>55</a:t>
            </a:fld>
            <a:endParaRPr lang="ru"/>
          </a:p>
        </p:txBody>
      </p:sp>
    </p:spTree>
    <p:extLst>
      <p:ext uri="{BB962C8B-B14F-4D97-AF65-F5344CB8AC3E}">
        <p14:creationId xmlns="" xmlns:p14="http://schemas.microsoft.com/office/powerpoint/2010/main" val="810433024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270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algn="l" rtl="0">
              <a:spcBef>
                <a:spcPct val="0"/>
              </a:spcBef>
            </a:pPr>
            <a:endParaRPr lang="ru" smtClean="0"/>
          </a:p>
        </p:txBody>
      </p:sp>
      <p:sp>
        <p:nvSpPr>
          <p:cNvPr id="7270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63225" indent="-293548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74192" indent="-234838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43869" indent="-234838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113546" indent="-234838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83223" indent="-2348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3052900" indent="-2348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522577" indent="-2348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992254" indent="-2348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fld id="{1F1899F2-E668-4723-AC5D-FA5EA5A1D133}" type="slidenum">
              <a:rPr/>
              <a:pPr algn="l" rtl="0" fontAlgn="base">
                <a:spcBef>
                  <a:spcPct val="0"/>
                </a:spcBef>
                <a:spcAft>
                  <a:spcPct val="0"/>
                </a:spcAft>
              </a:pPr>
              <a:t>57</a:t>
            </a:fld>
            <a:endParaRPr lang="ru"/>
          </a:p>
        </p:txBody>
      </p:sp>
    </p:spTree>
    <p:extLst>
      <p:ext uri="{BB962C8B-B14F-4D97-AF65-F5344CB8AC3E}">
        <p14:creationId xmlns="" xmlns:p14="http://schemas.microsoft.com/office/powerpoint/2010/main" val="1435796804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l" rtl="0">
              <a:defRPr/>
            </a:pPr>
            <a:fld id="{F9B2AC0C-DD32-4253-BBC5-9A6DE7E6AACA}" type="slidenum">
              <a:rPr/>
              <a:pPr algn="l" rtl="0">
                <a:defRPr/>
              </a:pPr>
              <a:t>58</a:t>
            </a:fld>
            <a:endParaRPr lang="ru"/>
          </a:p>
        </p:txBody>
      </p:sp>
    </p:spTree>
    <p:extLst>
      <p:ext uri="{BB962C8B-B14F-4D97-AF65-F5344CB8AC3E}">
        <p14:creationId xmlns="" xmlns:p14="http://schemas.microsoft.com/office/powerpoint/2010/main" val="2918047561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Rectangle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8787" name="Rectangle 2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algn="l" rtl="0" eaLnBrk="1" hangingPunct="1"/>
            <a:endParaRPr lang="ru" dirty="0" smtClean="0">
              <a:latin typeface="Verdana" pitchFamily="34" charset="0"/>
              <a:ea typeface="Verdana" pitchFamily="34" charset="0"/>
              <a:cs typeface="Verdana" pitchFamily="34" charset="0"/>
              <a:sym typeface="Verdana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73075914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981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algn="l" rtl="0" fontAlgn="t"/>
            <a:endParaRPr lang="ru" sz="9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algn="l" rtl="0">
              <a:defRPr/>
            </a:pPr>
            <a:fld id="{50FD4AFD-2E76-42CF-9246-6139349D3D97}" type="slidenum">
              <a:rPr/>
              <a:pPr algn="l" rtl="0">
                <a:defRPr/>
              </a:pPr>
              <a:t>60</a:t>
            </a:fld>
            <a:endParaRPr lang="ru"/>
          </a:p>
        </p:txBody>
      </p:sp>
    </p:spTree>
    <p:extLst>
      <p:ext uri="{BB962C8B-B14F-4D97-AF65-F5344CB8AC3E}">
        <p14:creationId xmlns="" xmlns:p14="http://schemas.microsoft.com/office/powerpoint/2010/main" val="1880442964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52563" y="623888"/>
            <a:ext cx="4171950" cy="312896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l" rtl="0"/>
            <a:fld id="{4BA92C5E-BF34-4775-B657-4ADF2F3104CA}" type="slidenum">
              <a:rPr/>
              <a:pPr algn="l" rtl="0"/>
              <a:t>61</a:t>
            </a:fld>
            <a:endParaRPr lang="ru"/>
          </a:p>
        </p:txBody>
      </p:sp>
    </p:spTree>
    <p:extLst>
      <p:ext uri="{BB962C8B-B14F-4D97-AF65-F5344CB8AC3E}">
        <p14:creationId xmlns="" xmlns:p14="http://schemas.microsoft.com/office/powerpoint/2010/main" val="1480589394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l" rtl="0">
              <a:defRPr/>
            </a:pPr>
            <a:fld id="{F9B2AC0C-DD32-4253-BBC5-9A6DE7E6AACA}" type="slidenum">
              <a:rPr/>
              <a:pPr algn="l" rtl="0">
                <a:defRPr/>
              </a:pPr>
              <a:t>62</a:t>
            </a:fld>
            <a:endParaRPr lang="ru"/>
          </a:p>
        </p:txBody>
      </p:sp>
    </p:spTree>
    <p:extLst>
      <p:ext uri="{BB962C8B-B14F-4D97-AF65-F5344CB8AC3E}">
        <p14:creationId xmlns="" xmlns:p14="http://schemas.microsoft.com/office/powerpoint/2010/main" val="426131597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52563" y="623888"/>
            <a:ext cx="4171950" cy="312896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l" rtl="0">
              <a:defRPr/>
            </a:pPr>
            <a:fld id="{F9B2AC0C-DD32-4253-BBC5-9A6DE7E6AACA}" type="slidenum">
              <a:rPr/>
              <a:pPr algn="l" rtl="0">
                <a:defRPr/>
              </a:pPr>
              <a:t>63</a:t>
            </a:fld>
            <a:endParaRPr lang="ru"/>
          </a:p>
        </p:txBody>
      </p:sp>
    </p:spTree>
    <p:extLst>
      <p:ext uri="{BB962C8B-B14F-4D97-AF65-F5344CB8AC3E}">
        <p14:creationId xmlns="" xmlns:p14="http://schemas.microsoft.com/office/powerpoint/2010/main" val="3163943900"/>
      </p:ext>
    </p:extLst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981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algn="l" rtl="0" fontAlgn="t"/>
            <a:endParaRPr lang="ru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algn="l" rtl="0">
              <a:defRPr/>
            </a:pPr>
            <a:fld id="{50FD4AFD-2E76-42CF-9246-6139349D3D97}" type="slidenum">
              <a:rPr/>
              <a:pPr algn="l" rtl="0">
                <a:defRPr/>
              </a:pPr>
              <a:t>64</a:t>
            </a:fld>
            <a:endParaRPr lang="ru"/>
          </a:p>
        </p:txBody>
      </p:sp>
    </p:spTree>
    <p:extLst>
      <p:ext uri="{BB962C8B-B14F-4D97-AF65-F5344CB8AC3E}">
        <p14:creationId xmlns="" xmlns:p14="http://schemas.microsoft.com/office/powerpoint/2010/main" val="203230291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4008550" y="8893978"/>
            <a:ext cx="3066943" cy="467646"/>
          </a:xfrm>
          <a:prstGeom prst="rect">
            <a:avLst/>
          </a:prstGeom>
          <a:ln/>
        </p:spPr>
        <p:txBody>
          <a:bodyPr lIns="96238" tIns="48119" rIns="96238" bIns="48119"/>
          <a:lstStyle/>
          <a:p>
            <a:pPr algn="l" rtl="0"/>
            <a:fld id="{3DCE4A9D-CDC3-4ED1-8FCA-2F680216ECF0}" type="slidenum">
              <a:rPr/>
              <a:pPr algn="l" rtl="0"/>
              <a:t>6</a:t>
            </a:fld>
            <a:endParaRPr lang="ru"/>
          </a:p>
        </p:txBody>
      </p:sp>
      <p:sp>
        <p:nvSpPr>
          <p:cNvPr id="33945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452563" y="623888"/>
            <a:ext cx="4171950" cy="3128962"/>
          </a:xfrm>
          <a:ln/>
        </p:spPr>
      </p:sp>
      <p:sp>
        <p:nvSpPr>
          <p:cNvPr id="33945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176113" indent="-176113" algn="l" rtl="0">
              <a:buFontTx/>
              <a:buChar char="-"/>
            </a:pPr>
            <a:endParaRPr lang="ru" b="0" baseline="0" dirty="0" smtClean="0"/>
          </a:p>
        </p:txBody>
      </p:sp>
    </p:spTree>
    <p:extLst>
      <p:ext uri="{BB962C8B-B14F-4D97-AF65-F5344CB8AC3E}">
        <p14:creationId xmlns="" xmlns:p14="http://schemas.microsoft.com/office/powerpoint/2010/main" val="2304895685"/>
      </p:ext>
    </p:extLst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981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algn="l" rtl="0" fontAlgn="t"/>
            <a:endParaRPr lang="ru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algn="l" rtl="0">
              <a:defRPr/>
            </a:pPr>
            <a:fld id="{50FD4AFD-2E76-42CF-9246-6139349D3D97}" type="slidenum">
              <a:rPr/>
              <a:pPr algn="l" rtl="0">
                <a:defRPr/>
              </a:pPr>
              <a:t>68</a:t>
            </a:fld>
            <a:endParaRPr lang="ru"/>
          </a:p>
        </p:txBody>
      </p:sp>
    </p:spTree>
    <p:extLst>
      <p:ext uri="{BB962C8B-B14F-4D97-AF65-F5344CB8AC3E}">
        <p14:creationId xmlns="" xmlns:p14="http://schemas.microsoft.com/office/powerpoint/2010/main" val="3365310867"/>
      </p:ext>
    </p:extLst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161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algn="l" rtl="0">
              <a:defRPr/>
            </a:pPr>
            <a:fld id="{38D7846F-690E-4E92-ABC8-E96E7D253327}" type="slidenum">
              <a:rPr/>
              <a:pPr algn="l" rtl="0">
                <a:defRPr/>
              </a:pPr>
              <a:t>69</a:t>
            </a:fld>
            <a:endParaRPr lang="ru"/>
          </a:p>
        </p:txBody>
      </p:sp>
    </p:spTree>
    <p:extLst>
      <p:ext uri="{BB962C8B-B14F-4D97-AF65-F5344CB8AC3E}">
        <p14:creationId xmlns="" xmlns:p14="http://schemas.microsoft.com/office/powerpoint/2010/main" val="1611573065"/>
      </p:ext>
    </p:extLst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22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731838" y="700088"/>
            <a:ext cx="3540125" cy="2655887"/>
          </a:xfrm>
          <a:ln/>
        </p:spPr>
      </p:sp>
      <p:sp>
        <p:nvSpPr>
          <p:cNvPr id="308227" name="Notes Placeholder 2"/>
          <p:cNvSpPr>
            <a:spLocks noGrp="1"/>
          </p:cNvSpPr>
          <p:nvPr>
            <p:ph type="body" idx="1"/>
          </p:nvPr>
        </p:nvSpPr>
        <p:spPr>
          <a:xfrm>
            <a:off x="717538" y="3652577"/>
            <a:ext cx="5792717" cy="5083044"/>
          </a:xfrm>
          <a:noFill/>
          <a:ln/>
        </p:spPr>
        <p:txBody>
          <a:bodyPr lIns="0" tIns="0" rIns="0" bIns="0"/>
          <a:lstStyle/>
          <a:p>
            <a:pPr marL="115054" indent="-115054" algn="l" defTabSz="956597" rtl="0"/>
            <a:r>
              <a:rPr lang="ru" b="0" i="0" u="none">
                <a:latin typeface="Arial" pitchFamily="34" charset="0"/>
                <a:cs typeface="Arial" pitchFamily="34" charset="0"/>
              </a:rPr>
              <a:t>Recommended Usage:</a:t>
            </a:r>
            <a:r>
              <a:rPr lang="ru" dirty="0" smtClean="0">
                <a:latin typeface="Arial" pitchFamily="34" charset="0"/>
                <a:cs typeface="Arial" pitchFamily="34" charset="0"/>
              </a:rPr>
              <a:t/>
            </a:r>
            <a:br>
              <a:rPr lang="ru" dirty="0" smtClean="0">
                <a:latin typeface="Arial" pitchFamily="34" charset="0"/>
                <a:cs typeface="Arial" pitchFamily="34" charset="0"/>
              </a:rPr>
            </a:br>
            <a:r>
              <a:rPr lang="ru" b="0" i="0" u="none">
                <a:latin typeface="Arial" pitchFamily="34" charset="0"/>
                <a:cs typeface="Arial" pitchFamily="34" charset="0"/>
              </a:rPr>
              <a:t>EZ Demo = for Smaller deals (&lt;50)</a:t>
            </a:r>
          </a:p>
          <a:p>
            <a:pPr marL="115054" indent="-115054" algn="l" defTabSz="956597" rtl="0"/>
            <a:r>
              <a:rPr lang="ru" b="0" i="0" u="none">
                <a:latin typeface="Arial" pitchFamily="34" charset="0"/>
                <a:cs typeface="Arial" pitchFamily="34" charset="0"/>
              </a:rPr>
              <a:t>Power Demo = for Medium deals (51-250)</a:t>
            </a:r>
          </a:p>
          <a:p>
            <a:pPr marL="115054" indent="-115054" algn="l" defTabSz="956597" rtl="0"/>
            <a:r>
              <a:rPr lang="ru" b="0" i="0" u="none">
                <a:latin typeface="Arial" pitchFamily="34" charset="0"/>
                <a:cs typeface="Arial" pitchFamily="34" charset="0"/>
              </a:rPr>
              <a:t>EBC = for larger multi-site deals</a:t>
            </a:r>
          </a:p>
        </p:txBody>
      </p:sp>
      <p:sp>
        <p:nvSpPr>
          <p:cNvPr id="308228" name="Slide Number Placeholder 3"/>
          <p:cNvSpPr txBox="1">
            <a:spLocks noGrp="1"/>
          </p:cNvSpPr>
          <p:nvPr/>
        </p:nvSpPr>
        <p:spPr bwMode="auto">
          <a:xfrm>
            <a:off x="6638037" y="8958320"/>
            <a:ext cx="168737" cy="10891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l" defTabSz="935229" rtl="0"/>
            <a:fld id="{19B476A6-193F-4B09-8F72-740293AB0AEE}" type="slidenum">
              <a:rPr sz="800" b="1">
                <a:solidFill>
                  <a:srgbClr val="988888"/>
                </a:solidFill>
                <a:latin typeface="Calibri" pitchFamily="34" charset="0"/>
                <a:ea typeface="MS PGothic"/>
                <a:cs typeface="MS PGothic"/>
              </a:rPr>
              <a:pPr algn="l" defTabSz="935229" rtl="0"/>
              <a:t>70</a:t>
            </a:fld>
            <a:endParaRPr lang="ru" sz="800" b="1" dirty="0">
              <a:solidFill>
                <a:srgbClr val="988888"/>
              </a:solidFill>
              <a:latin typeface="Calibri" pitchFamily="34" charset="0"/>
              <a:ea typeface="MS PGothic"/>
              <a:cs typeface="MS PGothic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006531013"/>
      </p:ext>
    </p:extLst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1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3554" name="Rectangle 2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algn="l" rtl="0" eaLnBrk="1" hangingPunct="1"/>
            <a:endParaRPr lang="ru" sz="1300" dirty="0">
              <a:latin typeface="Verdana" pitchFamily="34" charset="0"/>
              <a:ea typeface="ＭＳ Ｐゴシック" charset="-128"/>
              <a:sym typeface="Verdana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891591642"/>
      </p:ext>
    </p:extLst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l" rtl="0">
              <a:defRPr/>
            </a:pPr>
            <a:fld id="{F9B2AC0C-DD32-4253-BBC5-9A6DE7E6AACA}" type="slidenum">
              <a:rPr/>
              <a:pPr algn="l" rtl="0">
                <a:defRPr/>
              </a:pPr>
              <a:t>72</a:t>
            </a:fld>
            <a:endParaRPr lang="ru"/>
          </a:p>
        </p:txBody>
      </p:sp>
    </p:spTree>
    <p:extLst>
      <p:ext uri="{BB962C8B-B14F-4D97-AF65-F5344CB8AC3E}">
        <p14:creationId xmlns="" xmlns:p14="http://schemas.microsoft.com/office/powerpoint/2010/main" val="1825084349"/>
      </p:ext>
    </p:extLst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08438" y="8893175"/>
            <a:ext cx="3067050" cy="468313"/>
          </a:xfr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l" rtl="0" eaLnBrk="1" fontAlgn="base" hangingPunct="1">
              <a:spcBef>
                <a:spcPct val="0"/>
              </a:spcBef>
              <a:spcAft>
                <a:spcPct val="0"/>
              </a:spcAft>
            </a:pPr>
            <a:fld id="{3BE2F627-C12B-46AB-91F6-A938884152FE}" type="slidenum">
              <a:rPr/>
              <a:pPr algn="l" rtl="0" eaLnBrk="1" fontAlgn="base" hangingPunct="1">
                <a:spcBef>
                  <a:spcPct val="0"/>
                </a:spcBef>
                <a:spcAft>
                  <a:spcPct val="0"/>
                </a:spcAft>
              </a:pPr>
              <a:t>73</a:t>
            </a:fld>
            <a:endParaRPr lang="ru" smtClean="0"/>
          </a:p>
        </p:txBody>
      </p:sp>
      <p:sp>
        <p:nvSpPr>
          <p:cNvPr id="1239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98563" y="701675"/>
            <a:ext cx="4683125" cy="351155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390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08025" y="4448175"/>
            <a:ext cx="5661025" cy="4213225"/>
          </a:xfr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3926" tIns="46964" rIns="93926" bIns="46964" numCol="1" anchor="t" anchorCtr="0" compatLnSpc="1">
            <a:prstTxWarp prst="textNoShape">
              <a:avLst/>
            </a:prstTxWarp>
          </a:bodyPr>
          <a:lstStyle/>
          <a:p>
            <a:endParaRPr lang="ru" dirty="0" smtClean="0"/>
          </a:p>
        </p:txBody>
      </p:sp>
    </p:spTree>
    <p:extLst>
      <p:ext uri="{BB962C8B-B14F-4D97-AF65-F5344CB8AC3E}">
        <p14:creationId xmlns="" xmlns:p14="http://schemas.microsoft.com/office/powerpoint/2010/main" val="3675128063"/>
      </p:ext>
    </p:extLst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Folienbildplatzhalt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4931" name="Notizenplatzhalt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" smtClean="0"/>
          </a:p>
        </p:txBody>
      </p:sp>
    </p:spTree>
    <p:extLst>
      <p:ext uri="{BB962C8B-B14F-4D97-AF65-F5344CB8AC3E}">
        <p14:creationId xmlns="" xmlns:p14="http://schemas.microsoft.com/office/powerpoint/2010/main" val="2764703757"/>
      </p:ext>
    </p:extLst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Folienbildplatzhalt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5955" name="Notizenplatzhalt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" smtClean="0"/>
          </a:p>
        </p:txBody>
      </p:sp>
    </p:spTree>
    <p:extLst>
      <p:ext uri="{BB962C8B-B14F-4D97-AF65-F5344CB8AC3E}">
        <p14:creationId xmlns="" xmlns:p14="http://schemas.microsoft.com/office/powerpoint/2010/main" val="1853806838"/>
      </p:ext>
    </p:extLst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Folienbildplatzhalt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6979" name="Notizenplatzhalt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" smtClean="0"/>
          </a:p>
        </p:txBody>
      </p:sp>
    </p:spTree>
    <p:extLst>
      <p:ext uri="{BB962C8B-B14F-4D97-AF65-F5344CB8AC3E}">
        <p14:creationId xmlns="" xmlns:p14="http://schemas.microsoft.com/office/powerpoint/2010/main" val="2928014537"/>
      </p:ext>
    </p:extLst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l" rtl="0">
              <a:defRPr/>
            </a:pPr>
            <a:fld id="{F9B2AC0C-DD32-4253-BBC5-9A6DE7E6AACA}" type="slidenum">
              <a:rPr/>
              <a:pPr algn="l" rtl="0">
                <a:defRPr/>
              </a:pPr>
              <a:t>78</a:t>
            </a:fld>
            <a:endParaRPr lang="ru"/>
          </a:p>
        </p:txBody>
      </p:sp>
    </p:spTree>
    <p:extLst>
      <p:ext uri="{BB962C8B-B14F-4D97-AF65-F5344CB8AC3E}">
        <p14:creationId xmlns="" xmlns:p14="http://schemas.microsoft.com/office/powerpoint/2010/main" val="9435994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52563" y="623888"/>
            <a:ext cx="4171950" cy="312896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l" rtl="0"/>
            <a:fld id="{4BA92C5E-BF34-4775-B657-4ADF2F3104CA}" type="slidenum">
              <a:rPr/>
              <a:pPr algn="l" rtl="0"/>
              <a:t>7</a:t>
            </a:fld>
            <a:endParaRPr lang="ru" dirty="0"/>
          </a:p>
        </p:txBody>
      </p:sp>
    </p:spTree>
    <p:extLst>
      <p:ext uri="{BB962C8B-B14F-4D97-AF65-F5344CB8AC3E}">
        <p14:creationId xmlns="" xmlns:p14="http://schemas.microsoft.com/office/powerpoint/2010/main" val="2788216720"/>
      </p:ext>
    </p:extLst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08438" y="8893177"/>
            <a:ext cx="3067050" cy="468313"/>
          </a:xfr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705" indent="-285656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2625" indent="-228525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599674" indent="-228525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6722" indent="-228525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3773" indent="-2285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0822" indent="-2285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7872" indent="-2285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4921" indent="-2285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l" rtl="0" eaLnBrk="1" fontAlgn="base" hangingPunct="1">
              <a:spcBef>
                <a:spcPct val="0"/>
              </a:spcBef>
              <a:spcAft>
                <a:spcPct val="0"/>
              </a:spcAft>
            </a:pPr>
            <a:fld id="{3BE2F627-C12B-46AB-91F6-A938884152FE}" type="slidenum">
              <a:rPr/>
              <a:pPr algn="l" rtl="0" eaLnBrk="1" fontAlgn="base" hangingPunct="1">
                <a:spcBef>
                  <a:spcPct val="0"/>
                </a:spcBef>
                <a:spcAft>
                  <a:spcPct val="0"/>
                </a:spcAft>
              </a:pPr>
              <a:t>79</a:t>
            </a:fld>
            <a:endParaRPr lang="ru" smtClean="0"/>
          </a:p>
        </p:txBody>
      </p:sp>
      <p:sp>
        <p:nvSpPr>
          <p:cNvPr id="1239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98563" y="701675"/>
            <a:ext cx="4683125" cy="351155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390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08028" y="4448177"/>
            <a:ext cx="5661025" cy="4213225"/>
          </a:xfr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3894" tIns="46949" rIns="93894" bIns="46949" numCol="1" anchor="t" anchorCtr="0" compatLnSpc="1">
            <a:prstTxWarp prst="textNoShape">
              <a:avLst/>
            </a:prstTxWarp>
          </a:bodyPr>
          <a:lstStyle/>
          <a:p>
            <a:endParaRPr lang="ru" dirty="0" smtClean="0"/>
          </a:p>
        </p:txBody>
      </p:sp>
    </p:spTree>
    <p:extLst>
      <p:ext uri="{BB962C8B-B14F-4D97-AF65-F5344CB8AC3E}">
        <p14:creationId xmlns="" xmlns:p14="http://schemas.microsoft.com/office/powerpoint/2010/main" val="858401903"/>
      </p:ext>
    </p:extLst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08438" y="8893177"/>
            <a:ext cx="3067050" cy="468313"/>
          </a:xfr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705" indent="-285656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2625" indent="-228525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599674" indent="-228525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6722" indent="-228525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3773" indent="-2285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0822" indent="-2285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7872" indent="-2285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4921" indent="-2285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l" rtl="0" eaLnBrk="1" fontAlgn="base" hangingPunct="1">
              <a:spcBef>
                <a:spcPct val="0"/>
              </a:spcBef>
              <a:spcAft>
                <a:spcPct val="0"/>
              </a:spcAft>
            </a:pPr>
            <a:fld id="{3BE2F627-C12B-46AB-91F6-A938884152FE}" type="slidenum">
              <a:rPr/>
              <a:pPr algn="l" rtl="0" eaLnBrk="1" fontAlgn="base" hangingPunct="1">
                <a:spcBef>
                  <a:spcPct val="0"/>
                </a:spcBef>
                <a:spcAft>
                  <a:spcPct val="0"/>
                </a:spcAft>
              </a:pPr>
              <a:t>80</a:t>
            </a:fld>
            <a:endParaRPr lang="ru" smtClean="0"/>
          </a:p>
        </p:txBody>
      </p:sp>
      <p:sp>
        <p:nvSpPr>
          <p:cNvPr id="1239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98563" y="701675"/>
            <a:ext cx="4683125" cy="351155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390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08028" y="4448177"/>
            <a:ext cx="5661025" cy="4213225"/>
          </a:xfr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3894" tIns="46949" rIns="93894" bIns="46949" numCol="1" anchor="t" anchorCtr="0" compatLnSpc="1">
            <a:prstTxWarp prst="textNoShape">
              <a:avLst/>
            </a:prstTxWarp>
          </a:bodyPr>
          <a:lstStyle/>
          <a:p>
            <a:endParaRPr lang="ru" dirty="0" smtClean="0"/>
          </a:p>
        </p:txBody>
      </p:sp>
    </p:spTree>
    <p:extLst>
      <p:ext uri="{BB962C8B-B14F-4D97-AF65-F5344CB8AC3E}">
        <p14:creationId xmlns="" xmlns:p14="http://schemas.microsoft.com/office/powerpoint/2010/main" val="3199740725"/>
      </p:ext>
    </p:extLst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52563" y="623888"/>
            <a:ext cx="4171950" cy="312896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4008706" y="8893297"/>
            <a:ext cx="3066732" cy="468154"/>
          </a:xfrm>
          <a:prstGeom prst="rect">
            <a:avLst/>
          </a:prstGeom>
        </p:spPr>
        <p:txBody>
          <a:bodyPr lIns="93931" tIns="46967" rIns="93931" bIns="46967"/>
          <a:lstStyle/>
          <a:p>
            <a:pPr algn="l" rtl="0"/>
            <a:fld id="{EBD21677-9170-4479-8629-47FAC999FA5F}" type="slidenum">
              <a:rPr/>
              <a:pPr algn="l" rtl="0"/>
              <a:t>81</a:t>
            </a:fld>
            <a:endParaRPr lang="ru"/>
          </a:p>
        </p:txBody>
      </p:sp>
    </p:spTree>
    <p:extLst>
      <p:ext uri="{BB962C8B-B14F-4D97-AF65-F5344CB8AC3E}">
        <p14:creationId xmlns="" xmlns:p14="http://schemas.microsoft.com/office/powerpoint/2010/main" val="3785670626"/>
      </p:ext>
    </p:extLst>
  </p:cSld>
  <p:clrMapOvr>
    <a:masterClrMapping/>
  </p:clrMapOvr>
</p:notes>
</file>

<file path=ppt/notesSlides/notesSlide7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52563" y="623888"/>
            <a:ext cx="4171950" cy="312896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4008706" y="8893297"/>
            <a:ext cx="3066732" cy="468154"/>
          </a:xfrm>
          <a:prstGeom prst="rect">
            <a:avLst/>
          </a:prstGeom>
        </p:spPr>
        <p:txBody>
          <a:bodyPr lIns="93931" tIns="46967" rIns="93931" bIns="46967"/>
          <a:lstStyle/>
          <a:p>
            <a:pPr algn="l" rtl="0"/>
            <a:fld id="{EBD21677-9170-4479-8629-47FAC999FA5F}" type="slidenum">
              <a:rPr/>
              <a:pPr algn="l" rtl="0"/>
              <a:t>82</a:t>
            </a:fld>
            <a:endParaRPr lang="ru"/>
          </a:p>
        </p:txBody>
      </p:sp>
    </p:spTree>
    <p:extLst>
      <p:ext uri="{BB962C8B-B14F-4D97-AF65-F5344CB8AC3E}">
        <p14:creationId xmlns="" xmlns:p14="http://schemas.microsoft.com/office/powerpoint/2010/main" val="821474133"/>
      </p:ext>
    </p:extLst>
  </p:cSld>
  <p:clrMapOvr>
    <a:masterClrMapping/>
  </p:clrMapOvr>
</p:notes>
</file>

<file path=ppt/notesSlides/notesSlide7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452563" y="625475"/>
            <a:ext cx="4171950" cy="3128963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800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algn="l" rtl="0">
              <a:defRPr/>
            </a:pPr>
            <a:fld id="{50DF95CB-CC15-4A4F-91D0-F661AB1C09E4}" type="slidenum">
              <a:rPr/>
              <a:pPr algn="l" rtl="0">
                <a:defRPr/>
              </a:pPr>
              <a:t>83</a:t>
            </a:fld>
            <a:endParaRPr lang="ru"/>
          </a:p>
        </p:txBody>
      </p:sp>
    </p:spTree>
    <p:extLst>
      <p:ext uri="{BB962C8B-B14F-4D97-AF65-F5344CB8AC3E}">
        <p14:creationId xmlns="" xmlns:p14="http://schemas.microsoft.com/office/powerpoint/2010/main" val="1134272985"/>
      </p:ext>
    </p:extLst>
  </p:cSld>
  <p:clrMapOvr>
    <a:masterClrMapping/>
  </p:clrMapOvr>
</p:notes>
</file>

<file path=ppt/notesSlides/notesSlide7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l" rtl="0">
              <a:defRPr/>
            </a:pPr>
            <a:fld id="{F9B2AC0C-DD32-4253-BBC5-9A6DE7E6AACA}" type="slidenum">
              <a:rPr/>
              <a:pPr algn="l" rtl="0">
                <a:defRPr/>
              </a:pPr>
              <a:t>86</a:t>
            </a:fld>
            <a:endParaRPr lang="ru"/>
          </a:p>
        </p:txBody>
      </p:sp>
    </p:spTree>
    <p:extLst>
      <p:ext uri="{BB962C8B-B14F-4D97-AF65-F5344CB8AC3E}">
        <p14:creationId xmlns="" xmlns:p14="http://schemas.microsoft.com/office/powerpoint/2010/main" val="587194334"/>
      </p:ext>
    </p:extLst>
  </p:cSld>
  <p:clrMapOvr>
    <a:masterClrMapping/>
  </p:clrMapOvr>
</p:notes>
</file>

<file path=ppt/notesSlides/notesSlide7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 algn="l" rtl="0">
              <a:defRPr/>
            </a:pPr>
            <a:fld id="{DE8D12BF-E566-4DBC-B4F8-0EE683860C7C}" type="slidenum">
              <a:rPr/>
              <a:pPr algn="l" rtl="0">
                <a:defRPr/>
              </a:pPr>
              <a:t>87</a:t>
            </a:fld>
            <a:endParaRPr lang="ru"/>
          </a:p>
        </p:txBody>
      </p:sp>
      <p:sp>
        <p:nvSpPr>
          <p:cNvPr id="146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98563" y="701675"/>
            <a:ext cx="4679950" cy="351155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643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08025" y="4448175"/>
            <a:ext cx="5661025" cy="4213225"/>
          </a:xfr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" b="1" dirty="0" smtClean="0"/>
          </a:p>
        </p:txBody>
      </p:sp>
    </p:spTree>
    <p:extLst>
      <p:ext uri="{BB962C8B-B14F-4D97-AF65-F5344CB8AC3E}">
        <p14:creationId xmlns="" xmlns:p14="http://schemas.microsoft.com/office/powerpoint/2010/main" val="2066822860"/>
      </p:ext>
    </p:extLst>
  </p:cSld>
  <p:clrMapOvr>
    <a:masterClrMapping/>
  </p:clrMapOvr>
</p:notes>
</file>

<file path=ppt/notesSlides/notesSlide7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7459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" dirty="0" smtClean="0"/>
          </a:p>
        </p:txBody>
      </p:sp>
    </p:spTree>
    <p:extLst>
      <p:ext uri="{BB962C8B-B14F-4D97-AF65-F5344CB8AC3E}">
        <p14:creationId xmlns="" xmlns:p14="http://schemas.microsoft.com/office/powerpoint/2010/main" val="375976850"/>
      </p:ext>
    </p:extLst>
  </p:cSld>
  <p:clrMapOvr>
    <a:masterClrMapping/>
  </p:clrMapOvr>
</p:notes>
</file>

<file path=ppt/notesSlides/notesSlide7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848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algn="l" rtl="0">
              <a:defRPr/>
            </a:pPr>
            <a:fld id="{6E486095-F4DD-4D10-BE75-FD8B3E86E094}" type="slidenum">
              <a:rPr/>
              <a:pPr algn="l" rtl="0">
                <a:defRPr/>
              </a:pPr>
              <a:t>89</a:t>
            </a:fld>
            <a:endParaRPr lang="ru"/>
          </a:p>
        </p:txBody>
      </p:sp>
    </p:spTree>
    <p:extLst>
      <p:ext uri="{BB962C8B-B14F-4D97-AF65-F5344CB8AC3E}">
        <p14:creationId xmlns="" xmlns:p14="http://schemas.microsoft.com/office/powerpoint/2010/main" val="862763306"/>
      </p:ext>
    </p:extLst>
  </p:cSld>
  <p:clrMapOvr>
    <a:masterClrMapping/>
  </p:clrMapOvr>
</p:notes>
</file>

<file path=ppt/notesSlides/notesSlide7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053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algn="l" rtl="0" eaLnBrk="1" hangingPunct="1">
              <a:spcBef>
                <a:spcPct val="0"/>
              </a:spcBef>
            </a:pPr>
            <a:endParaRPr lang="ru" smtClean="0"/>
          </a:p>
        </p:txBody>
      </p:sp>
      <p:sp>
        <p:nvSpPr>
          <p:cNvPr id="61444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  <a:defRPr/>
            </a:pPr>
            <a:fld id="{68D41235-B86F-47F5-8BFB-ED9DCDBB489B}" type="slidenum">
              <a:rPr/>
              <a:pPr algn="l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90</a:t>
            </a:fld>
            <a:endParaRPr lang="ru" smtClean="0"/>
          </a:p>
        </p:txBody>
      </p:sp>
    </p:spTree>
    <p:extLst>
      <p:ext uri="{BB962C8B-B14F-4D97-AF65-F5344CB8AC3E}">
        <p14:creationId xmlns="" xmlns:p14="http://schemas.microsoft.com/office/powerpoint/2010/main" val="209470456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 algn="l" rtl="0">
              <a:defRPr/>
            </a:pPr>
            <a:fld id="{A1F87289-85CD-45B0-B60A-F414F9BD875F}" type="slidenum">
              <a:rPr/>
              <a:pPr algn="l" rtl="0">
                <a:defRPr/>
              </a:pPr>
              <a:t>11</a:t>
            </a:fld>
            <a:endParaRPr lang="ru"/>
          </a:p>
        </p:txBody>
      </p:sp>
      <p:sp>
        <p:nvSpPr>
          <p:cNvPr id="860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96975" y="701675"/>
            <a:ext cx="4683125" cy="351155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6020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08027" y="4448177"/>
            <a:ext cx="5661025" cy="4213225"/>
          </a:xfr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3912" tIns="46956" rIns="93912" bIns="46956" numCol="1" anchor="t" anchorCtr="0" compatLnSpc="1">
            <a:prstTxWarp prst="textNoShape">
              <a:avLst/>
            </a:prstTxWarp>
          </a:bodyPr>
          <a:lstStyle/>
          <a:p>
            <a:endParaRPr lang="ru" dirty="0" smtClean="0"/>
          </a:p>
        </p:txBody>
      </p:sp>
    </p:spTree>
    <p:extLst>
      <p:ext uri="{BB962C8B-B14F-4D97-AF65-F5344CB8AC3E}">
        <p14:creationId xmlns="" xmlns:p14="http://schemas.microsoft.com/office/powerpoint/2010/main" val="403621177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 algn="l" rtl="0">
              <a:defRPr/>
            </a:pPr>
            <a:fld id="{A1F87289-85CD-45B0-B60A-F414F9BD875F}" type="slidenum">
              <a:rPr/>
              <a:pPr algn="l" rtl="0">
                <a:defRPr/>
              </a:pPr>
              <a:t>12</a:t>
            </a:fld>
            <a:endParaRPr lang="ru"/>
          </a:p>
        </p:txBody>
      </p:sp>
      <p:sp>
        <p:nvSpPr>
          <p:cNvPr id="860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96975" y="701675"/>
            <a:ext cx="4683125" cy="351155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6020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08027" y="4448177"/>
            <a:ext cx="5661025" cy="4213225"/>
          </a:xfr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3912" tIns="46956" rIns="93912" bIns="46956" numCol="1" anchor="t" anchorCtr="0" compatLnSpc="1">
            <a:prstTxWarp prst="textNoShape">
              <a:avLst/>
            </a:prstTxWarp>
          </a:bodyPr>
          <a:lstStyle/>
          <a:p>
            <a:endParaRPr lang="ru" dirty="0" smtClean="0"/>
          </a:p>
        </p:txBody>
      </p:sp>
    </p:spTree>
    <p:extLst>
      <p:ext uri="{BB962C8B-B14F-4D97-AF65-F5344CB8AC3E}">
        <p14:creationId xmlns="" xmlns:p14="http://schemas.microsoft.com/office/powerpoint/2010/main" val="17742227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9" descr="PowerOfWe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6475" y="1905000"/>
            <a:ext cx="2193925" cy="866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 bwMode="white">
          <a:xfrm>
            <a:off x="0" y="3170238"/>
            <a:ext cx="9144000" cy="292576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6" name="Rectangle 42"/>
          <p:cNvSpPr>
            <a:spLocks noChangeArrowheads="1"/>
          </p:cNvSpPr>
          <p:nvPr/>
        </p:nvSpPr>
        <p:spPr bwMode="invGray">
          <a:xfrm flipH="1">
            <a:off x="0" y="-6350"/>
            <a:ext cx="9144000" cy="365125"/>
          </a:xfrm>
          <a:prstGeom prst="rect">
            <a:avLst/>
          </a:prstGeom>
          <a:gradFill rotWithShape="1">
            <a:gsLst>
              <a:gs pos="0">
                <a:srgbClr val="91050F"/>
              </a:gs>
              <a:gs pos="100000">
                <a:srgbClr val="D10811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grpSp>
        <p:nvGrpSpPr>
          <p:cNvPr id="7" name="Group 97"/>
          <p:cNvGrpSpPr>
            <a:grpSpLocks/>
          </p:cNvGrpSpPr>
          <p:nvPr/>
        </p:nvGrpSpPr>
        <p:grpSpPr bwMode="auto">
          <a:xfrm>
            <a:off x="2324100" y="-6350"/>
            <a:ext cx="6821488" cy="365125"/>
            <a:chOff x="3784600" y="0"/>
            <a:chExt cx="5359400" cy="281857"/>
          </a:xfrm>
        </p:grpSpPr>
        <p:sp>
          <p:nvSpPr>
            <p:cNvPr id="8" name="Rectangle 496"/>
            <p:cNvSpPr>
              <a:spLocks noChangeArrowheads="1"/>
            </p:cNvSpPr>
            <p:nvPr/>
          </p:nvSpPr>
          <p:spPr bwMode="invGray">
            <a:xfrm>
              <a:off x="4100153" y="0"/>
              <a:ext cx="305574" cy="274504"/>
            </a:xfrm>
            <a:prstGeom prst="rect">
              <a:avLst/>
            </a:prstGeom>
            <a:solidFill>
              <a:srgbClr val="D10811">
                <a:alpha val="70195"/>
              </a:srgbClr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9" name="Rectangle 497"/>
            <p:cNvSpPr>
              <a:spLocks noChangeArrowheads="1"/>
            </p:cNvSpPr>
            <p:nvPr/>
          </p:nvSpPr>
          <p:spPr bwMode="invGray">
            <a:xfrm>
              <a:off x="3784600" y="0"/>
              <a:ext cx="304327" cy="274504"/>
            </a:xfrm>
            <a:prstGeom prst="rect">
              <a:avLst/>
            </a:prstGeom>
            <a:solidFill>
              <a:srgbClr val="D10811">
                <a:alpha val="59999"/>
              </a:srgbClr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0" name="Rectangle 498"/>
            <p:cNvSpPr>
              <a:spLocks noChangeArrowheads="1"/>
            </p:cNvSpPr>
            <p:nvPr/>
          </p:nvSpPr>
          <p:spPr bwMode="invGray">
            <a:xfrm>
              <a:off x="8519131" y="0"/>
              <a:ext cx="624869" cy="278181"/>
            </a:xfrm>
            <a:prstGeom prst="rect">
              <a:avLst/>
            </a:prstGeom>
            <a:solidFill>
              <a:srgbClr val="D10811">
                <a:alpha val="45882"/>
              </a:srgbClr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1" name="Rectangle 499"/>
            <p:cNvSpPr>
              <a:spLocks noChangeArrowheads="1"/>
            </p:cNvSpPr>
            <p:nvPr/>
          </p:nvSpPr>
          <p:spPr bwMode="invGray">
            <a:xfrm>
              <a:off x="7875554" y="0"/>
              <a:ext cx="304327" cy="274504"/>
            </a:xfrm>
            <a:prstGeom prst="rect">
              <a:avLst/>
            </a:prstGeom>
            <a:solidFill>
              <a:srgbClr val="D10811">
                <a:alpha val="79999"/>
              </a:srgbClr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2" name="Rectangle 500"/>
            <p:cNvSpPr>
              <a:spLocks noChangeArrowheads="1"/>
            </p:cNvSpPr>
            <p:nvPr/>
          </p:nvSpPr>
          <p:spPr bwMode="invGray">
            <a:xfrm>
              <a:off x="5677914" y="0"/>
              <a:ext cx="305575" cy="274504"/>
            </a:xfrm>
            <a:prstGeom prst="rect">
              <a:avLst/>
            </a:prstGeom>
            <a:solidFill>
              <a:srgbClr val="D10811">
                <a:alpha val="79999"/>
              </a:srgbClr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3" name="Rectangle 501"/>
            <p:cNvSpPr>
              <a:spLocks noChangeArrowheads="1"/>
            </p:cNvSpPr>
            <p:nvPr/>
          </p:nvSpPr>
          <p:spPr bwMode="invGray">
            <a:xfrm>
              <a:off x="5362362" y="0"/>
              <a:ext cx="305574" cy="274504"/>
            </a:xfrm>
            <a:prstGeom prst="rect">
              <a:avLst/>
            </a:prstGeom>
            <a:solidFill>
              <a:srgbClr val="D10811">
                <a:alpha val="70195"/>
              </a:srgbClr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4" name="Rectangle 602"/>
            <p:cNvSpPr>
              <a:spLocks noChangeArrowheads="1"/>
            </p:cNvSpPr>
            <p:nvPr/>
          </p:nvSpPr>
          <p:spPr bwMode="invGray">
            <a:xfrm>
              <a:off x="6962573" y="0"/>
              <a:ext cx="922959" cy="281857"/>
            </a:xfrm>
            <a:prstGeom prst="rect">
              <a:avLst/>
            </a:prstGeom>
            <a:solidFill>
              <a:srgbClr val="D1081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5" name="Rectangle 609"/>
            <p:cNvSpPr>
              <a:spLocks noChangeArrowheads="1"/>
            </p:cNvSpPr>
            <p:nvPr/>
          </p:nvSpPr>
          <p:spPr bwMode="invGray">
            <a:xfrm>
              <a:off x="6166833" y="0"/>
              <a:ext cx="305575" cy="274504"/>
            </a:xfrm>
            <a:prstGeom prst="rect">
              <a:avLst/>
            </a:prstGeom>
            <a:solidFill>
              <a:srgbClr val="D10811">
                <a:alpha val="38039"/>
              </a:srgbClr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</p:grpSp>
      <p:grpSp>
        <p:nvGrpSpPr>
          <p:cNvPr id="16" name="Group 97"/>
          <p:cNvGrpSpPr>
            <a:grpSpLocks/>
          </p:cNvGrpSpPr>
          <p:nvPr/>
        </p:nvGrpSpPr>
        <p:grpSpPr bwMode="auto">
          <a:xfrm>
            <a:off x="2322513" y="-6350"/>
            <a:ext cx="6821487" cy="352425"/>
            <a:chOff x="3784600" y="0"/>
            <a:chExt cx="5359400" cy="276868"/>
          </a:xfrm>
        </p:grpSpPr>
        <p:sp>
          <p:nvSpPr>
            <p:cNvPr id="17" name="Rectangle 496"/>
            <p:cNvSpPr>
              <a:spLocks noChangeArrowheads="1"/>
            </p:cNvSpPr>
            <p:nvPr/>
          </p:nvSpPr>
          <p:spPr bwMode="invGray">
            <a:xfrm>
              <a:off x="4100152" y="0"/>
              <a:ext cx="305575" cy="274374"/>
            </a:xfrm>
            <a:prstGeom prst="rect">
              <a:avLst/>
            </a:prstGeom>
            <a:solidFill>
              <a:srgbClr val="D10811">
                <a:alpha val="70195"/>
              </a:srgbClr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8" name="Rectangle 497"/>
            <p:cNvSpPr>
              <a:spLocks noChangeArrowheads="1"/>
            </p:cNvSpPr>
            <p:nvPr/>
          </p:nvSpPr>
          <p:spPr bwMode="invGray">
            <a:xfrm>
              <a:off x="3784600" y="0"/>
              <a:ext cx="304327" cy="274374"/>
            </a:xfrm>
            <a:prstGeom prst="rect">
              <a:avLst/>
            </a:prstGeom>
            <a:solidFill>
              <a:srgbClr val="D10811">
                <a:alpha val="59999"/>
              </a:srgbClr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9" name="Rectangle 498"/>
            <p:cNvSpPr>
              <a:spLocks noChangeArrowheads="1"/>
            </p:cNvSpPr>
            <p:nvPr/>
          </p:nvSpPr>
          <p:spPr bwMode="invGray">
            <a:xfrm>
              <a:off x="8519132" y="0"/>
              <a:ext cx="624868" cy="276868"/>
            </a:xfrm>
            <a:prstGeom prst="rect">
              <a:avLst/>
            </a:prstGeom>
            <a:solidFill>
              <a:srgbClr val="D10811">
                <a:alpha val="45882"/>
              </a:srgbClr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20" name="Rectangle 499"/>
            <p:cNvSpPr>
              <a:spLocks noChangeArrowheads="1"/>
            </p:cNvSpPr>
            <p:nvPr/>
          </p:nvSpPr>
          <p:spPr bwMode="invGray">
            <a:xfrm>
              <a:off x="7875555" y="0"/>
              <a:ext cx="304327" cy="274374"/>
            </a:xfrm>
            <a:prstGeom prst="rect">
              <a:avLst/>
            </a:prstGeom>
            <a:solidFill>
              <a:srgbClr val="D10811">
                <a:alpha val="79999"/>
              </a:srgbClr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21" name="Rectangle 500"/>
            <p:cNvSpPr>
              <a:spLocks noChangeArrowheads="1"/>
            </p:cNvSpPr>
            <p:nvPr/>
          </p:nvSpPr>
          <p:spPr bwMode="invGray">
            <a:xfrm>
              <a:off x="5677914" y="0"/>
              <a:ext cx="305574" cy="274374"/>
            </a:xfrm>
            <a:prstGeom prst="rect">
              <a:avLst/>
            </a:prstGeom>
            <a:solidFill>
              <a:srgbClr val="D10811">
                <a:alpha val="79999"/>
              </a:srgbClr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22" name="Rectangle 501"/>
            <p:cNvSpPr>
              <a:spLocks noChangeArrowheads="1"/>
            </p:cNvSpPr>
            <p:nvPr/>
          </p:nvSpPr>
          <p:spPr bwMode="invGray">
            <a:xfrm>
              <a:off x="5362361" y="0"/>
              <a:ext cx="305575" cy="274374"/>
            </a:xfrm>
            <a:prstGeom prst="rect">
              <a:avLst/>
            </a:prstGeom>
            <a:solidFill>
              <a:srgbClr val="D10811">
                <a:alpha val="70195"/>
              </a:srgbClr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23" name="Rectangle 609"/>
            <p:cNvSpPr>
              <a:spLocks noChangeArrowheads="1"/>
            </p:cNvSpPr>
            <p:nvPr/>
          </p:nvSpPr>
          <p:spPr bwMode="invGray">
            <a:xfrm>
              <a:off x="6166833" y="0"/>
              <a:ext cx="305574" cy="274374"/>
            </a:xfrm>
            <a:prstGeom prst="rect">
              <a:avLst/>
            </a:prstGeom>
            <a:solidFill>
              <a:srgbClr val="D10811">
                <a:alpha val="38039"/>
              </a:srgbClr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</p:grpSp>
      <p:cxnSp>
        <p:nvCxnSpPr>
          <p:cNvPr id="24" name="Straight Connector 23"/>
          <p:cNvCxnSpPr/>
          <p:nvPr/>
        </p:nvCxnSpPr>
        <p:spPr bwMode="ltGray">
          <a:xfrm>
            <a:off x="0" y="3171825"/>
            <a:ext cx="9139238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 bwMode="ltGray">
          <a:xfrm>
            <a:off x="0" y="6100763"/>
            <a:ext cx="9139238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82496" y="3429000"/>
            <a:ext cx="6089904" cy="1365504"/>
          </a:xfrm>
        </p:spPr>
        <p:txBody>
          <a:bodyPr>
            <a:no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76400" y="4876800"/>
            <a:ext cx="6089904" cy="990600"/>
          </a:xfrm>
        </p:spPr>
        <p:txBody>
          <a:bodyPr>
            <a:noAutofit/>
          </a:bodyPr>
          <a:lstStyle>
            <a:lvl1pPr marL="0" indent="0" algn="l">
              <a:spcBef>
                <a:spcPts val="0"/>
              </a:spcBef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2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D622E8-0B29-4C17-8479-61946D238524}" type="datetime1">
              <a:rPr lang="en-US"/>
              <a:pPr>
                <a:defRPr/>
              </a:pPr>
              <a:t>12/6/2013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313236004"/>
      </p:ext>
    </p:extLst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D3B687-90F7-49AC-BB84-4A392C440FDA}" type="datetime1">
              <a:rPr lang="en-US"/>
              <a:pPr>
                <a:defRPr/>
              </a:pPr>
              <a:t>12/6/2013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698832178"/>
      </p:ext>
    </p:extLst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34715"/>
            <a:ext cx="8229600" cy="838200"/>
          </a:xfrm>
        </p:spPr>
        <p:txBody>
          <a:bodyPr/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2672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6172200"/>
            <a:ext cx="8229600" cy="228600"/>
          </a:xfrm>
        </p:spPr>
        <p:txBody>
          <a:bodyPr>
            <a:noAutofit/>
          </a:bodyPr>
          <a:lstStyle>
            <a:lvl1pPr marL="0" indent="0">
              <a:buNone/>
              <a:defRPr sz="11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9DF4A5-5B97-40F7-BAAF-29CA80C360FB}" type="datetime1">
              <a:rPr lang="en-US"/>
              <a:pPr>
                <a:defRPr/>
              </a:pPr>
              <a:t>12/6/2013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917954372"/>
      </p:ext>
    </p:extLst>
  </p:cSld>
  <p:clrMapOvr>
    <a:masterClrMapping/>
  </p:clrMapOvr>
  <p:transition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34715"/>
            <a:ext cx="8229600" cy="838200"/>
          </a:xfrm>
        </p:spPr>
        <p:txBody>
          <a:bodyPr/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 bwMode="gray">
          <a:xfrm>
            <a:off x="5186597" y="1600200"/>
            <a:ext cx="3342806" cy="3789206"/>
          </a:xfrm>
          <a:ln w="152400">
            <a:solidFill>
              <a:schemeClr val="bg2"/>
            </a:solidFill>
            <a:miter lim="800000"/>
          </a:ln>
        </p:spPr>
        <p:txBody>
          <a:bodyPr tIns="182880" rtlCol="0">
            <a:no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47800"/>
            <a:ext cx="4267200" cy="4724400"/>
          </a:xfrm>
        </p:spPr>
        <p:txBody>
          <a:bodyPr>
            <a:no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13E61C-D016-4F6C-A2A9-416538140A37}" type="datetime1">
              <a:rPr lang="en-US"/>
              <a:pPr>
                <a:defRPr/>
              </a:pPr>
              <a:t>12/6/2013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802310397"/>
      </p:ext>
    </p:extLst>
  </p:cSld>
  <p:clrMapOvr>
    <a:masterClrMapping/>
  </p:clrMapOvr>
  <p:transition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Bullet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10"/>
          <p:cNvSpPr>
            <a:spLocks noGrp="1"/>
          </p:cNvSpPr>
          <p:nvPr>
            <p:ph type="body" sz="quarter" idx="14"/>
          </p:nvPr>
        </p:nvSpPr>
        <p:spPr>
          <a:xfrm>
            <a:off x="457200" y="1447800"/>
            <a:ext cx="4343400" cy="4724400"/>
          </a:xfrm>
        </p:spPr>
        <p:txBody>
          <a:bodyPr>
            <a:no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 bwMode="gray">
          <a:xfrm>
            <a:off x="5184648" y="1600200"/>
            <a:ext cx="3346704" cy="3785616"/>
          </a:xfrm>
          <a:ln w="152400">
            <a:solidFill>
              <a:schemeClr val="bg2"/>
            </a:solidFill>
            <a:miter lim="800000"/>
          </a:ln>
        </p:spPr>
        <p:txBody>
          <a:bodyPr tIns="182880" rtlCol="0">
            <a:normAutofit/>
          </a:bodyPr>
          <a:lstStyle>
            <a:lvl1pPr algn="ctr">
              <a:buNone/>
              <a:defRPr sz="2000"/>
            </a:lvl1pPr>
          </a:lstStyle>
          <a:p>
            <a:pPr lvl="0"/>
            <a:r>
              <a:rPr lang="en-US" noProof="0" dirty="0" smtClean="0"/>
              <a:t>Click icon to add picture</a:t>
            </a:r>
            <a:endParaRPr lang="en-US" noProof="0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A2B462-E36B-4234-93E4-3FE22007DBE2}" type="datetime1">
              <a:rPr lang="en-US"/>
              <a:pPr>
                <a:defRPr/>
              </a:pPr>
              <a:t>12/6/2013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588725045"/>
      </p:ext>
    </p:extLst>
  </p:cSld>
  <p:clrMapOvr>
    <a:masterClrMapping/>
  </p:clrMapOvr>
  <p:transition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Pictures with Bullet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10"/>
          <p:cNvSpPr>
            <a:spLocks noGrp="1"/>
          </p:cNvSpPr>
          <p:nvPr>
            <p:ph type="body" sz="quarter" idx="14"/>
          </p:nvPr>
        </p:nvSpPr>
        <p:spPr>
          <a:xfrm>
            <a:off x="457200" y="3886200"/>
            <a:ext cx="3886200" cy="2286000"/>
          </a:xfrm>
        </p:spPr>
        <p:txBody>
          <a:bodyPr>
            <a:noAutofit/>
          </a:bodyPr>
          <a:lstStyle>
            <a:lvl1pPr marL="231775" indent="-231775">
              <a:defRPr sz="1800"/>
            </a:lvl1pPr>
            <a:lvl2pPr marL="508000" indent="-217488">
              <a:defRPr sz="1600"/>
            </a:lvl2pPr>
            <a:lvl3pPr marL="798513" indent="-174625"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 bwMode="gray">
          <a:xfrm>
            <a:off x="4876800" y="1600200"/>
            <a:ext cx="3657600" cy="2057400"/>
          </a:xfrm>
          <a:ln w="152400">
            <a:solidFill>
              <a:schemeClr val="bg2"/>
            </a:solidFill>
            <a:miter lim="800000"/>
          </a:ln>
        </p:spPr>
        <p:txBody>
          <a:bodyPr tIns="182880" rtlCol="0">
            <a:normAutofit/>
          </a:bodyPr>
          <a:lstStyle>
            <a:lvl1pPr algn="ctr">
              <a:buNone/>
              <a:defRPr sz="2000"/>
            </a:lvl1pPr>
          </a:lstStyle>
          <a:p>
            <a:pPr lvl="0"/>
            <a:r>
              <a:rPr lang="en-US" noProof="0" dirty="0" smtClean="0"/>
              <a:t>Click icon to add picture</a:t>
            </a:r>
            <a:endParaRPr lang="en-US" noProof="0" dirty="0"/>
          </a:p>
        </p:txBody>
      </p:sp>
      <p:sp>
        <p:nvSpPr>
          <p:cNvPr id="10" name="Text Placeholder 10"/>
          <p:cNvSpPr>
            <a:spLocks noGrp="1"/>
          </p:cNvSpPr>
          <p:nvPr>
            <p:ph type="body" sz="quarter" idx="15"/>
          </p:nvPr>
        </p:nvSpPr>
        <p:spPr>
          <a:xfrm>
            <a:off x="4724400" y="3886200"/>
            <a:ext cx="3962400" cy="2286000"/>
          </a:xfrm>
        </p:spPr>
        <p:txBody>
          <a:bodyPr>
            <a:noAutofit/>
          </a:bodyPr>
          <a:lstStyle>
            <a:lvl1pPr marL="231775" indent="-231775">
              <a:defRPr sz="1800"/>
            </a:lvl1pPr>
            <a:lvl2pPr marL="566738" indent="-219075">
              <a:defRPr sz="1600"/>
            </a:lvl2pPr>
            <a:lvl3pPr marL="914400" indent="-231775"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12" name="Picture Placeholder 8"/>
          <p:cNvSpPr>
            <a:spLocks noGrp="1"/>
          </p:cNvSpPr>
          <p:nvPr>
            <p:ph type="pic" sz="quarter" idx="16"/>
          </p:nvPr>
        </p:nvSpPr>
        <p:spPr bwMode="gray">
          <a:xfrm>
            <a:off x="601835" y="1600200"/>
            <a:ext cx="3657600" cy="2057400"/>
          </a:xfrm>
          <a:ln w="152400">
            <a:solidFill>
              <a:schemeClr val="bg2"/>
            </a:solidFill>
            <a:miter lim="800000"/>
          </a:ln>
        </p:spPr>
        <p:txBody>
          <a:bodyPr tIns="182880" rtlCol="0">
            <a:normAutofit/>
          </a:bodyPr>
          <a:lstStyle>
            <a:lvl1pPr algn="ctr">
              <a:buNone/>
              <a:defRPr sz="2000"/>
            </a:lvl1pPr>
          </a:lstStyle>
          <a:p>
            <a:pPr lvl="0"/>
            <a:r>
              <a:rPr lang="en-US" noProof="0" dirty="0" smtClean="0"/>
              <a:t>Click icon to add picture</a:t>
            </a:r>
            <a:endParaRPr lang="en-US" noProof="0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4ECF56-A6F3-4BA7-9822-C99838F47E7D}" type="datetime1">
              <a:rPr lang="en-US"/>
              <a:pPr>
                <a:defRPr/>
              </a:pPr>
              <a:t>12/6/2013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195114788"/>
      </p:ext>
    </p:extLst>
  </p:cSld>
  <p:clrMapOvr>
    <a:masterClrMapping/>
  </p:clrMapOvr>
  <p:transition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ree Pictures with Bullet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10"/>
          <p:cNvSpPr>
            <a:spLocks noGrp="1"/>
          </p:cNvSpPr>
          <p:nvPr>
            <p:ph type="body" sz="quarter" idx="14"/>
          </p:nvPr>
        </p:nvSpPr>
        <p:spPr>
          <a:xfrm>
            <a:off x="457200" y="3657600"/>
            <a:ext cx="2423160" cy="2514600"/>
          </a:xfrm>
        </p:spPr>
        <p:txBody>
          <a:bodyPr>
            <a:noAutofit/>
          </a:bodyPr>
          <a:lstStyle>
            <a:lvl1pPr marL="231775" indent="-231775">
              <a:defRPr sz="1800"/>
            </a:lvl1pPr>
            <a:lvl2pPr marL="566738" indent="-219075">
              <a:defRPr sz="1600"/>
            </a:lvl2pPr>
            <a:lvl3pPr marL="914400" indent="-231775"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" name="Text Placeholder 10"/>
          <p:cNvSpPr>
            <a:spLocks noGrp="1"/>
          </p:cNvSpPr>
          <p:nvPr>
            <p:ph type="body" sz="quarter" idx="15"/>
          </p:nvPr>
        </p:nvSpPr>
        <p:spPr>
          <a:xfrm>
            <a:off x="3338286" y="3657600"/>
            <a:ext cx="2423160" cy="2514600"/>
          </a:xfrm>
        </p:spPr>
        <p:txBody>
          <a:bodyPr>
            <a:noAutofit/>
          </a:bodyPr>
          <a:lstStyle>
            <a:lvl1pPr marL="231775" indent="-231775">
              <a:defRPr sz="1800"/>
            </a:lvl1pPr>
            <a:lvl2pPr marL="566738" indent="-219075">
              <a:defRPr sz="1600"/>
            </a:lvl2pPr>
            <a:lvl3pPr marL="914400" indent="-231775"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12" name="Picture Placeholder 8"/>
          <p:cNvSpPr>
            <a:spLocks noGrp="1"/>
          </p:cNvSpPr>
          <p:nvPr>
            <p:ph type="pic" sz="quarter" idx="16"/>
          </p:nvPr>
        </p:nvSpPr>
        <p:spPr bwMode="gray">
          <a:xfrm>
            <a:off x="632867" y="1600200"/>
            <a:ext cx="2200274" cy="1777144"/>
          </a:xfrm>
          <a:ln w="152400">
            <a:solidFill>
              <a:schemeClr val="bg2"/>
            </a:solidFill>
            <a:miter lim="800000"/>
          </a:ln>
        </p:spPr>
        <p:txBody>
          <a:bodyPr tIns="182880" rtlCol="0">
            <a:normAutofit/>
          </a:bodyPr>
          <a:lstStyle>
            <a:lvl1pPr marL="0" indent="0" algn="ctr">
              <a:buNone/>
              <a:tabLst/>
              <a:defRPr sz="1800"/>
            </a:lvl1pPr>
          </a:lstStyle>
          <a:p>
            <a:pPr lvl="0"/>
            <a:r>
              <a:rPr lang="en-US" noProof="0" dirty="0" smtClean="0"/>
              <a:t>Click icon to add picture</a:t>
            </a:r>
            <a:endParaRPr lang="en-US" noProof="0" dirty="0"/>
          </a:p>
        </p:txBody>
      </p:sp>
      <p:sp>
        <p:nvSpPr>
          <p:cNvPr id="13" name="Picture Placeholder 8"/>
          <p:cNvSpPr>
            <a:spLocks noGrp="1"/>
          </p:cNvSpPr>
          <p:nvPr>
            <p:ph type="pic" sz="quarter" idx="17"/>
          </p:nvPr>
        </p:nvSpPr>
        <p:spPr bwMode="gray">
          <a:xfrm>
            <a:off x="3470148" y="1600200"/>
            <a:ext cx="2203704" cy="1773936"/>
          </a:xfrm>
          <a:ln w="152400">
            <a:solidFill>
              <a:schemeClr val="bg2"/>
            </a:solidFill>
            <a:miter lim="800000"/>
          </a:ln>
        </p:spPr>
        <p:txBody>
          <a:bodyPr tIns="182880" rtlCol="0">
            <a:normAutofit/>
          </a:bodyPr>
          <a:lstStyle>
            <a:lvl1pPr marL="0" indent="0" algn="ctr">
              <a:buNone/>
              <a:defRPr sz="1800"/>
            </a:lvl1pPr>
          </a:lstStyle>
          <a:p>
            <a:pPr lvl="0"/>
            <a:r>
              <a:rPr lang="en-US" noProof="0" dirty="0" smtClean="0"/>
              <a:t>Click icon to add picture</a:t>
            </a:r>
            <a:endParaRPr lang="en-US" noProof="0" dirty="0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 bwMode="gray">
          <a:xfrm>
            <a:off x="6314857" y="1600200"/>
            <a:ext cx="2199556" cy="1776564"/>
          </a:xfrm>
          <a:ln w="152400">
            <a:solidFill>
              <a:schemeClr val="bg2"/>
            </a:solidFill>
            <a:miter lim="800000"/>
          </a:ln>
        </p:spPr>
        <p:txBody>
          <a:bodyPr tIns="182880" rtlCol="0">
            <a:normAutofit/>
          </a:bodyPr>
          <a:lstStyle>
            <a:lvl1pPr marL="0" indent="0" algn="ctr">
              <a:buNone/>
              <a:defRPr sz="1800"/>
            </a:lvl1pPr>
          </a:lstStyle>
          <a:p>
            <a:pPr lvl="0"/>
            <a:r>
              <a:rPr lang="en-US" noProof="0" dirty="0" smtClean="0"/>
              <a:t>Click icon to add picture</a:t>
            </a:r>
            <a:endParaRPr lang="en-US" noProof="0" dirty="0"/>
          </a:p>
        </p:txBody>
      </p:sp>
      <p:sp>
        <p:nvSpPr>
          <p:cNvPr id="14" name="Text Placeholder 10"/>
          <p:cNvSpPr>
            <a:spLocks noGrp="1"/>
          </p:cNvSpPr>
          <p:nvPr>
            <p:ph type="body" sz="quarter" idx="18"/>
          </p:nvPr>
        </p:nvSpPr>
        <p:spPr>
          <a:xfrm>
            <a:off x="6204858" y="3657600"/>
            <a:ext cx="2423160" cy="2514600"/>
          </a:xfrm>
        </p:spPr>
        <p:txBody>
          <a:bodyPr>
            <a:noAutofit/>
          </a:bodyPr>
          <a:lstStyle>
            <a:lvl1pPr marL="231775" indent="-231775">
              <a:defRPr sz="1800"/>
            </a:lvl1pPr>
            <a:lvl2pPr marL="566738" indent="-219075">
              <a:defRPr sz="1600"/>
            </a:lvl2pPr>
            <a:lvl3pPr marL="914400" indent="-231775"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15" name="Date Placeholder 3"/>
          <p:cNvSpPr>
            <a:spLocks noGrp="1"/>
          </p:cNvSpPr>
          <p:nvPr>
            <p:ph type="dt" sz="half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2D1DE1-EA7B-4E89-9993-5C1428CBBB0B}" type="datetime1">
              <a:rPr lang="en-US"/>
              <a:pPr>
                <a:defRPr/>
              </a:pPr>
              <a:t>12/6/2013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320137336"/>
      </p:ext>
    </p:extLst>
  </p:cSld>
  <p:clrMapOvr>
    <a:masterClrMapping/>
  </p:clrMapOvr>
  <p:transition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ree Pictures with Ca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10"/>
          <p:cNvSpPr>
            <a:spLocks noGrp="1"/>
          </p:cNvSpPr>
          <p:nvPr>
            <p:ph type="body" sz="quarter" idx="14"/>
          </p:nvPr>
        </p:nvSpPr>
        <p:spPr>
          <a:xfrm>
            <a:off x="537028" y="3657600"/>
            <a:ext cx="2343332" cy="2514600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None/>
              <a:defRPr sz="1800"/>
            </a:lvl1pPr>
            <a:lvl2pPr marL="0" indent="0">
              <a:buNone/>
              <a:defRPr sz="1800"/>
            </a:lvl2pPr>
            <a:lvl3pPr marL="914400" indent="-231775"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5" name="Text Placeholder 10"/>
          <p:cNvSpPr>
            <a:spLocks noGrp="1"/>
          </p:cNvSpPr>
          <p:nvPr>
            <p:ph type="body" sz="quarter" idx="19"/>
          </p:nvPr>
        </p:nvSpPr>
        <p:spPr>
          <a:xfrm>
            <a:off x="3418114" y="3657600"/>
            <a:ext cx="2343332" cy="2514600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None/>
              <a:defRPr sz="1800"/>
            </a:lvl1pPr>
            <a:lvl2pPr marL="0" indent="0">
              <a:buNone/>
              <a:defRPr sz="1800"/>
            </a:lvl2pPr>
            <a:lvl3pPr marL="914400" indent="-231775"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Text Placeholder 10"/>
          <p:cNvSpPr>
            <a:spLocks noGrp="1"/>
          </p:cNvSpPr>
          <p:nvPr>
            <p:ph type="body" sz="quarter" idx="20"/>
          </p:nvPr>
        </p:nvSpPr>
        <p:spPr>
          <a:xfrm>
            <a:off x="6284686" y="3657600"/>
            <a:ext cx="2343332" cy="2514600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None/>
              <a:defRPr sz="1800"/>
            </a:lvl1pPr>
            <a:lvl2pPr marL="0" indent="0">
              <a:buNone/>
              <a:defRPr sz="1800"/>
            </a:lvl2pPr>
            <a:lvl3pPr marL="914400" indent="-231775"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Picture Placeholder 8"/>
          <p:cNvSpPr>
            <a:spLocks noGrp="1"/>
          </p:cNvSpPr>
          <p:nvPr>
            <p:ph type="pic" sz="quarter" idx="16"/>
          </p:nvPr>
        </p:nvSpPr>
        <p:spPr bwMode="gray">
          <a:xfrm>
            <a:off x="632867" y="1600200"/>
            <a:ext cx="2200274" cy="1777144"/>
          </a:xfrm>
          <a:ln w="152400">
            <a:solidFill>
              <a:schemeClr val="bg2"/>
            </a:solidFill>
            <a:miter lim="800000"/>
          </a:ln>
        </p:spPr>
        <p:txBody>
          <a:bodyPr tIns="182880" rtlCol="0">
            <a:normAutofit/>
          </a:bodyPr>
          <a:lstStyle>
            <a:lvl1pPr marL="0" indent="0" algn="ctr">
              <a:buNone/>
              <a:tabLst/>
              <a:defRPr sz="1800"/>
            </a:lvl1pPr>
          </a:lstStyle>
          <a:p>
            <a:pPr lvl="0"/>
            <a:r>
              <a:rPr lang="en-US" noProof="0" dirty="0" smtClean="0"/>
              <a:t>Click icon to add picture</a:t>
            </a:r>
            <a:endParaRPr lang="en-US" noProof="0" dirty="0"/>
          </a:p>
        </p:txBody>
      </p:sp>
      <p:sp>
        <p:nvSpPr>
          <p:cNvPr id="17" name="Picture Placeholder 8"/>
          <p:cNvSpPr>
            <a:spLocks noGrp="1"/>
          </p:cNvSpPr>
          <p:nvPr>
            <p:ph type="pic" sz="quarter" idx="17"/>
          </p:nvPr>
        </p:nvSpPr>
        <p:spPr bwMode="gray">
          <a:xfrm>
            <a:off x="3470148" y="1600200"/>
            <a:ext cx="2203704" cy="1773936"/>
          </a:xfrm>
          <a:ln w="152400">
            <a:solidFill>
              <a:schemeClr val="bg2"/>
            </a:solidFill>
            <a:miter lim="800000"/>
          </a:ln>
        </p:spPr>
        <p:txBody>
          <a:bodyPr tIns="182880" rtlCol="0">
            <a:normAutofit/>
          </a:bodyPr>
          <a:lstStyle>
            <a:lvl1pPr marL="0" indent="0" algn="ctr">
              <a:buNone/>
              <a:defRPr sz="1800"/>
            </a:lvl1pPr>
          </a:lstStyle>
          <a:p>
            <a:pPr lvl="0"/>
            <a:r>
              <a:rPr lang="en-US" noProof="0" dirty="0" smtClean="0"/>
              <a:t>Click icon to add picture</a:t>
            </a:r>
            <a:endParaRPr lang="en-US" noProof="0" dirty="0"/>
          </a:p>
        </p:txBody>
      </p:sp>
      <p:sp>
        <p:nvSpPr>
          <p:cNvPr id="18" name="Picture Placeholder 8"/>
          <p:cNvSpPr>
            <a:spLocks noGrp="1"/>
          </p:cNvSpPr>
          <p:nvPr>
            <p:ph type="pic" sz="quarter" idx="13"/>
          </p:nvPr>
        </p:nvSpPr>
        <p:spPr bwMode="gray">
          <a:xfrm>
            <a:off x="6314857" y="1600200"/>
            <a:ext cx="2199556" cy="1776564"/>
          </a:xfrm>
          <a:ln w="152400">
            <a:solidFill>
              <a:schemeClr val="bg2"/>
            </a:solidFill>
            <a:miter lim="800000"/>
          </a:ln>
        </p:spPr>
        <p:txBody>
          <a:bodyPr tIns="182880" rtlCol="0">
            <a:normAutofit/>
          </a:bodyPr>
          <a:lstStyle>
            <a:lvl1pPr marL="0" indent="0" algn="ctr">
              <a:buNone/>
              <a:defRPr sz="1800"/>
            </a:lvl1pPr>
          </a:lstStyle>
          <a:p>
            <a:pPr lvl="0"/>
            <a:r>
              <a:rPr lang="en-US" noProof="0" dirty="0" smtClean="0"/>
              <a:t>Click icon to add picture</a:t>
            </a:r>
            <a:endParaRPr lang="en-US" noProof="0" dirty="0"/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2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6EEE1F-807F-434A-A74E-A347B19C2115}" type="datetime1">
              <a:rPr lang="en-US"/>
              <a:pPr>
                <a:defRPr/>
              </a:pPr>
              <a:t>12/6/2013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604198378"/>
      </p:ext>
    </p:extLst>
  </p:cSld>
  <p:clrMapOvr>
    <a:masterClrMapping/>
  </p:clrMapOvr>
  <p:transition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ree Pictures with One Text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10"/>
          <p:cNvSpPr>
            <a:spLocks noGrp="1"/>
          </p:cNvSpPr>
          <p:nvPr>
            <p:ph type="body" sz="quarter" idx="14"/>
          </p:nvPr>
        </p:nvSpPr>
        <p:spPr>
          <a:xfrm>
            <a:off x="457200" y="3657600"/>
            <a:ext cx="8229600" cy="2514600"/>
          </a:xfrm>
        </p:spPr>
        <p:txBody>
          <a:bodyPr>
            <a:noAutofit/>
          </a:bodyPr>
          <a:lstStyle>
            <a:lvl1pPr marL="231775" indent="-231775">
              <a:defRPr sz="1800"/>
            </a:lvl1pPr>
            <a:lvl2pPr marL="566738" indent="-219075">
              <a:defRPr sz="1600"/>
            </a:lvl2pPr>
            <a:lvl3pPr marL="914400" indent="-231775"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" name="Picture Placeholder 8"/>
          <p:cNvSpPr>
            <a:spLocks noGrp="1"/>
          </p:cNvSpPr>
          <p:nvPr>
            <p:ph type="pic" sz="quarter" idx="16"/>
          </p:nvPr>
        </p:nvSpPr>
        <p:spPr bwMode="gray">
          <a:xfrm>
            <a:off x="632867" y="1600200"/>
            <a:ext cx="2200274" cy="1777144"/>
          </a:xfrm>
          <a:ln w="152400">
            <a:solidFill>
              <a:schemeClr val="bg2"/>
            </a:solidFill>
            <a:miter lim="800000"/>
          </a:ln>
        </p:spPr>
        <p:txBody>
          <a:bodyPr tIns="182880" rtlCol="0">
            <a:normAutofit/>
          </a:bodyPr>
          <a:lstStyle>
            <a:lvl1pPr marL="0" indent="0" algn="ctr">
              <a:buNone/>
              <a:tabLst/>
              <a:defRPr sz="1800"/>
            </a:lvl1pPr>
          </a:lstStyle>
          <a:p>
            <a:pPr lvl="0"/>
            <a:r>
              <a:rPr lang="en-US" noProof="0" dirty="0" smtClean="0"/>
              <a:t>Click icon to add picture</a:t>
            </a:r>
            <a:endParaRPr lang="en-US" noProof="0" dirty="0"/>
          </a:p>
        </p:txBody>
      </p:sp>
      <p:sp>
        <p:nvSpPr>
          <p:cNvPr id="14" name="Picture Placeholder 8"/>
          <p:cNvSpPr>
            <a:spLocks noGrp="1"/>
          </p:cNvSpPr>
          <p:nvPr>
            <p:ph type="pic" sz="quarter" idx="17"/>
          </p:nvPr>
        </p:nvSpPr>
        <p:spPr bwMode="gray">
          <a:xfrm>
            <a:off x="3470148" y="1600200"/>
            <a:ext cx="2203704" cy="1773936"/>
          </a:xfrm>
          <a:ln w="152400">
            <a:solidFill>
              <a:schemeClr val="bg2"/>
            </a:solidFill>
            <a:miter lim="800000"/>
          </a:ln>
        </p:spPr>
        <p:txBody>
          <a:bodyPr tIns="182880" rtlCol="0">
            <a:normAutofit/>
          </a:bodyPr>
          <a:lstStyle>
            <a:lvl1pPr marL="0" indent="0" algn="ctr">
              <a:buNone/>
              <a:defRPr sz="1800"/>
            </a:lvl1pPr>
          </a:lstStyle>
          <a:p>
            <a:pPr lvl="0"/>
            <a:r>
              <a:rPr lang="en-US" noProof="0" dirty="0" smtClean="0"/>
              <a:t>Click icon to add picture</a:t>
            </a:r>
            <a:endParaRPr lang="en-US" noProof="0" dirty="0"/>
          </a:p>
        </p:txBody>
      </p:sp>
      <p:sp>
        <p:nvSpPr>
          <p:cNvPr id="15" name="Picture Placeholder 8"/>
          <p:cNvSpPr>
            <a:spLocks noGrp="1"/>
          </p:cNvSpPr>
          <p:nvPr>
            <p:ph type="pic" sz="quarter" idx="13"/>
          </p:nvPr>
        </p:nvSpPr>
        <p:spPr bwMode="gray">
          <a:xfrm>
            <a:off x="6314857" y="1600200"/>
            <a:ext cx="2199556" cy="1776564"/>
          </a:xfrm>
          <a:ln w="152400">
            <a:solidFill>
              <a:schemeClr val="bg2"/>
            </a:solidFill>
            <a:miter lim="800000"/>
          </a:ln>
        </p:spPr>
        <p:txBody>
          <a:bodyPr tIns="182880" rtlCol="0">
            <a:normAutofit/>
          </a:bodyPr>
          <a:lstStyle>
            <a:lvl1pPr marL="0" indent="0" algn="ctr">
              <a:buNone/>
              <a:defRPr sz="1800"/>
            </a:lvl1pPr>
          </a:lstStyle>
          <a:p>
            <a:pPr lvl="0"/>
            <a:r>
              <a:rPr lang="en-US" noProof="0" dirty="0" smtClean="0"/>
              <a:t>Click icon to add picture</a:t>
            </a:r>
            <a:endParaRPr lang="en-US" noProof="0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861CE3-8AE3-4108-8570-CCBF972AA071}" type="datetime1">
              <a:rPr lang="en-US"/>
              <a:pPr>
                <a:defRPr/>
              </a:pPr>
              <a:t>12/6/2013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887958195"/>
      </p:ext>
    </p:extLst>
  </p:cSld>
  <p:clrMapOvr>
    <a:masterClrMapping/>
  </p:clrMapOvr>
  <p:transition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orizontal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34715"/>
            <a:ext cx="8229600" cy="838200"/>
          </a:xfrm>
        </p:spPr>
        <p:txBody>
          <a:bodyPr/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 bwMode="gray">
          <a:xfrm>
            <a:off x="1573968" y="1740674"/>
            <a:ext cx="5996066" cy="3837480"/>
          </a:xfrm>
          <a:ln w="152400">
            <a:solidFill>
              <a:schemeClr val="bg2"/>
            </a:solidFill>
            <a:miter lim="800000"/>
          </a:ln>
        </p:spPr>
        <p:txBody>
          <a:bodyPr tIns="182880" rtlCol="0">
            <a:no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 smtClean="0"/>
              <a:t>Click icon to add picture</a:t>
            </a:r>
            <a:endParaRPr lang="en-US" noProof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BAFBE4-C85B-4DE5-8E96-4333D65B2FBB}" type="datetime1">
              <a:rPr lang="en-US"/>
              <a:pPr>
                <a:defRPr/>
              </a:pPr>
              <a:t>12/6/2013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036897439"/>
      </p:ext>
    </p:extLst>
  </p:cSld>
  <p:clrMapOvr>
    <a:masterClrMapping/>
  </p:clrMapOvr>
  <p:transition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Avaya Logo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9" descr="PowerOfWe_reverse2.png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black">
          <a:xfrm>
            <a:off x="2595563" y="2646363"/>
            <a:ext cx="3952875" cy="156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3503374608"/>
      </p:ext>
    </p:extLst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29"/>
          <p:cNvSpPr txBox="1">
            <a:spLocks noChangeArrowheads="1"/>
          </p:cNvSpPr>
          <p:nvPr userDrawn="1"/>
        </p:nvSpPr>
        <p:spPr bwMode="auto">
          <a:xfrm>
            <a:off x="8377238" y="6565900"/>
            <a:ext cx="309562" cy="20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>
              <a:lnSpc>
                <a:spcPct val="90000"/>
              </a:lnSpc>
              <a:defRPr/>
            </a:pPr>
            <a:fld id="{5D50FBB9-0236-44D1-9F05-1BC9BAFFACC8}" type="slidenum">
              <a:rPr lang="en-US" sz="800" smtClean="0">
                <a:solidFill>
                  <a:srgbClr val="8F8F8F"/>
                </a:solidFill>
              </a:rPr>
              <a:pPr algn="r" eaLnBrk="1" hangingPunct="1">
                <a:lnSpc>
                  <a:spcPct val="90000"/>
                </a:lnSpc>
                <a:defRPr/>
              </a:pPr>
              <a:t>‹#›</a:t>
            </a:fld>
            <a:endParaRPr lang="en-US" sz="800" dirty="0" smtClean="0">
              <a:solidFill>
                <a:srgbClr val="8F8F8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4F1D21-8CFF-43F4-B12A-F90358AABF66}" type="datetime1">
              <a:rPr lang="en-US"/>
              <a:pPr>
                <a:defRPr/>
              </a:pPr>
              <a:t>12/6/2013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728523870"/>
      </p:ext>
    </p:extLst>
  </p:cSld>
  <p:clrMapOvr>
    <a:masterClrMapping/>
  </p:clrMapOvr>
  <p:transition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FD66E5-8AF3-4430-AC03-4180C85C689E}" type="datetime1">
              <a:rPr lang="en-US"/>
              <a:pPr>
                <a:defRPr/>
              </a:pPr>
              <a:t>12/6/2013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482525417"/>
      </p:ext>
    </p:extLst>
  </p:cSld>
  <p:clrMapOvr>
    <a:masterClrMapping/>
  </p:clrMapOvr>
  <p:transition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456065"/>
            <a:ext cx="2057400" cy="571613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456065"/>
            <a:ext cx="6019800" cy="571613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89776D-B678-4DD8-9409-39B5A8512F9D}" type="datetime1">
              <a:rPr lang="en-US"/>
              <a:pPr>
                <a:defRPr/>
              </a:pPr>
              <a:t>12/6/2013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500221517"/>
      </p:ext>
    </p:extLst>
  </p:cSld>
  <p:clrMapOvr>
    <a:masterClrMapping/>
  </p:clrMapOvr>
  <p:transition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Y:\New-BACKUP\sitios\SITIOS06\Natalia Sanchon\EPFy lOGOS\ori\im\04-09-2012 12-58-42 p.m..jpg"/>
          <p:cNvPicPr>
            <a:picLocks noChangeAspect="1" noChangeArrowheads="1"/>
          </p:cNvPicPr>
          <p:nvPr userDrawn="1"/>
        </p:nvPicPr>
        <p:blipFill>
          <a:blip r:embed="rId2" cstate="email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sharpenSoften amount="57000"/>
                    </a14:imgEffect>
                    <a14:imgEffect>
                      <a14:saturation sat="19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471" y="71250"/>
            <a:ext cx="9163472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12 Rectángulo"/>
          <p:cNvSpPr/>
          <p:nvPr userDrawn="1"/>
        </p:nvSpPr>
        <p:spPr>
          <a:xfrm>
            <a:off x="-2" y="6517232"/>
            <a:ext cx="9147128" cy="340768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bg1">
                  <a:lumMod val="75000"/>
                  <a:alpha val="57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pic>
        <p:nvPicPr>
          <p:cNvPr id="13" name="Picture 2"/>
          <p:cNvPicPr>
            <a:picLocks noChangeAspect="1" noChangeArrowheads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10800000">
            <a:off x="-3104798" y="-99390"/>
            <a:ext cx="8684910" cy="97231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/>
          <p:cNvPicPr>
            <a:picLocks noChangeAspect="1" noChangeArrowheads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36512" y="-27382"/>
            <a:ext cx="11305256" cy="122413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0" y="3309961"/>
            <a:ext cx="9144000" cy="926431"/>
          </a:xfrm>
        </p:spPr>
        <p:txBody>
          <a:bodyPr lIns="457200" rIns="457200">
            <a:noAutofit/>
          </a:bodyPr>
          <a:lstStyle>
            <a:lvl1pPr algn="l">
              <a:defRPr kumimoji="0" lang="es-CO" sz="4000" b="1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uLnTx/>
                <a:uFillTx/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85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dirty="0" smtClean="0"/>
              <a:t>Haga clic para modificar el estilo de título del patrón</a:t>
            </a:r>
            <a:endParaRPr lang="es-CO" dirty="0"/>
          </a:p>
        </p:txBody>
      </p:sp>
    </p:spTree>
    <p:extLst>
      <p:ext uri="{BB962C8B-B14F-4D97-AF65-F5344CB8AC3E}">
        <p14:creationId xmlns="" xmlns:p14="http://schemas.microsoft.com/office/powerpoint/2010/main" val="819819038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/>
          <a:lstStyle>
            <a:lvl1pPr>
              <a:defRPr>
                <a:solidFill>
                  <a:schemeClr val="tx1"/>
                </a:solidFill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457205" y="1600200"/>
            <a:ext cx="2549525" cy="480631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137907443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5613" y="482600"/>
            <a:ext cx="7069137" cy="7207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2060575"/>
            <a:ext cx="4038600" cy="42481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060575"/>
            <a:ext cx="4038600" cy="42481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5392738" y="6596063"/>
            <a:ext cx="2995612" cy="17145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r>
              <a:rPr lang="en-US" dirty="0"/>
              <a:t>© 2009 Avaya Inc. All rights reserved.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8515350" y="6596063"/>
            <a:ext cx="169863" cy="1746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07C41A8C-D72C-442A-BBD3-5F9228ED161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156627142"/>
      </p:ext>
    </p:extLst>
  </p:cSld>
  <p:clrMapOvr>
    <a:masterClrMapping/>
  </p:clrMapOvr>
  <p:transition advClick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05000"/>
            <a:ext cx="8229600" cy="4267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457200" y="1295400"/>
            <a:ext cx="8229600" cy="457200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None/>
              <a:defRPr sz="2200">
                <a:solidFill>
                  <a:schemeClr val="accent1"/>
                </a:solidFill>
              </a:defRPr>
            </a:lvl1pPr>
            <a:lvl2pPr marL="0" indent="0">
              <a:spcBef>
                <a:spcPts val="0"/>
              </a:spcBef>
              <a:buNone/>
              <a:defRPr sz="2200"/>
            </a:lvl2pPr>
            <a:lvl3pPr>
              <a:spcBef>
                <a:spcPts val="0"/>
              </a:spcBef>
              <a:buNone/>
              <a:defRPr sz="2200"/>
            </a:lvl3pPr>
            <a:lvl4pPr>
              <a:spcBef>
                <a:spcPts val="0"/>
              </a:spcBef>
              <a:buNone/>
              <a:defRPr sz="2200"/>
            </a:lvl4pPr>
            <a:lvl5pPr>
              <a:spcBef>
                <a:spcPts val="0"/>
              </a:spcBef>
              <a:buNone/>
              <a:defRPr sz="22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5ECF25-EFE5-42BC-B7ED-E39CEC8F65DE}" type="datetime1">
              <a:rPr lang="en-US"/>
              <a:pPr>
                <a:defRPr/>
              </a:pPr>
              <a:t>12/6/2013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766853156"/>
      </p:ext>
    </p:extLst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2"/>
          <p:cNvSpPr>
            <a:spLocks noChangeArrowheads="1"/>
          </p:cNvSpPr>
          <p:nvPr/>
        </p:nvSpPr>
        <p:spPr bwMode="invGray">
          <a:xfrm>
            <a:off x="0" y="1581150"/>
            <a:ext cx="9144000" cy="3475038"/>
          </a:xfrm>
          <a:prstGeom prst="rect">
            <a:avLst/>
          </a:prstGeom>
          <a:gradFill rotWithShape="1">
            <a:gsLst>
              <a:gs pos="0">
                <a:srgbClr val="98050E"/>
              </a:gs>
              <a:gs pos="100000">
                <a:srgbClr val="D10811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5" name="Rectangle 7"/>
          <p:cNvSpPr>
            <a:spLocks noChangeArrowheads="1"/>
          </p:cNvSpPr>
          <p:nvPr/>
        </p:nvSpPr>
        <p:spPr bwMode="invGray">
          <a:xfrm>
            <a:off x="3159125" y="1581150"/>
            <a:ext cx="304800" cy="246063"/>
          </a:xfrm>
          <a:prstGeom prst="rect">
            <a:avLst/>
          </a:prstGeom>
          <a:solidFill>
            <a:srgbClr val="D10811">
              <a:alpha val="70195"/>
            </a:srgbClr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6" name="Rectangle 8"/>
          <p:cNvSpPr>
            <a:spLocks noChangeArrowheads="1"/>
          </p:cNvSpPr>
          <p:nvPr/>
        </p:nvSpPr>
        <p:spPr bwMode="invGray">
          <a:xfrm>
            <a:off x="2843213" y="1581150"/>
            <a:ext cx="304800" cy="246063"/>
          </a:xfrm>
          <a:prstGeom prst="rect">
            <a:avLst/>
          </a:prstGeom>
          <a:solidFill>
            <a:srgbClr val="D10811">
              <a:alpha val="59999"/>
            </a:srgbClr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7" name="Rectangle 14"/>
          <p:cNvSpPr>
            <a:spLocks noChangeArrowheads="1"/>
          </p:cNvSpPr>
          <p:nvPr/>
        </p:nvSpPr>
        <p:spPr bwMode="invGray">
          <a:xfrm>
            <a:off x="8526463" y="1581150"/>
            <a:ext cx="304800" cy="250825"/>
          </a:xfrm>
          <a:prstGeom prst="rect">
            <a:avLst/>
          </a:prstGeom>
          <a:solidFill>
            <a:srgbClr val="D10811">
              <a:alpha val="79999"/>
            </a:srgbClr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8" name="Rectangle 15"/>
          <p:cNvSpPr>
            <a:spLocks noChangeArrowheads="1"/>
          </p:cNvSpPr>
          <p:nvPr/>
        </p:nvSpPr>
        <p:spPr bwMode="invGray">
          <a:xfrm>
            <a:off x="8210550" y="1581150"/>
            <a:ext cx="304800" cy="250825"/>
          </a:xfrm>
          <a:prstGeom prst="rect">
            <a:avLst/>
          </a:prstGeom>
          <a:solidFill>
            <a:srgbClr val="D10811">
              <a:alpha val="79999"/>
            </a:srgbClr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9" name="Rectangle 16"/>
          <p:cNvSpPr>
            <a:spLocks noChangeArrowheads="1"/>
          </p:cNvSpPr>
          <p:nvPr/>
        </p:nvSpPr>
        <p:spPr bwMode="invGray">
          <a:xfrm>
            <a:off x="7894638" y="1581150"/>
            <a:ext cx="304800" cy="250825"/>
          </a:xfrm>
          <a:prstGeom prst="rect">
            <a:avLst/>
          </a:prstGeom>
          <a:solidFill>
            <a:srgbClr val="D10811">
              <a:alpha val="79999"/>
            </a:srgbClr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0" name="Rectangle 17"/>
          <p:cNvSpPr>
            <a:spLocks noChangeArrowheads="1"/>
          </p:cNvSpPr>
          <p:nvPr/>
        </p:nvSpPr>
        <p:spPr bwMode="invGray">
          <a:xfrm>
            <a:off x="7578725" y="1581150"/>
            <a:ext cx="304800" cy="250825"/>
          </a:xfrm>
          <a:prstGeom prst="rect">
            <a:avLst/>
          </a:prstGeom>
          <a:solidFill>
            <a:srgbClr val="D10811">
              <a:alpha val="79999"/>
            </a:srgbClr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1" name="Rectangle 18"/>
          <p:cNvSpPr>
            <a:spLocks noChangeArrowheads="1"/>
          </p:cNvSpPr>
          <p:nvPr/>
        </p:nvSpPr>
        <p:spPr bwMode="invGray">
          <a:xfrm>
            <a:off x="7262813" y="1581150"/>
            <a:ext cx="304800" cy="250825"/>
          </a:xfrm>
          <a:prstGeom prst="rect">
            <a:avLst/>
          </a:prstGeom>
          <a:solidFill>
            <a:srgbClr val="D10811">
              <a:alpha val="79999"/>
            </a:srgbClr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2" name="Rectangle 19"/>
          <p:cNvSpPr>
            <a:spLocks noChangeArrowheads="1"/>
          </p:cNvSpPr>
          <p:nvPr/>
        </p:nvSpPr>
        <p:spPr bwMode="invGray">
          <a:xfrm>
            <a:off x="6946900" y="1581150"/>
            <a:ext cx="304800" cy="250825"/>
          </a:xfrm>
          <a:prstGeom prst="rect">
            <a:avLst/>
          </a:prstGeom>
          <a:solidFill>
            <a:srgbClr val="D10811">
              <a:alpha val="79999"/>
            </a:srgbClr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3" name="Rectangle 20"/>
          <p:cNvSpPr>
            <a:spLocks noChangeArrowheads="1"/>
          </p:cNvSpPr>
          <p:nvPr/>
        </p:nvSpPr>
        <p:spPr bwMode="invGray">
          <a:xfrm>
            <a:off x="6630988" y="1581150"/>
            <a:ext cx="304800" cy="250825"/>
          </a:xfrm>
          <a:prstGeom prst="rect">
            <a:avLst/>
          </a:prstGeom>
          <a:solidFill>
            <a:srgbClr val="D10811">
              <a:alpha val="79999"/>
            </a:srgbClr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4" name="Rectangle 21"/>
          <p:cNvSpPr>
            <a:spLocks noChangeArrowheads="1"/>
          </p:cNvSpPr>
          <p:nvPr/>
        </p:nvSpPr>
        <p:spPr bwMode="invGray">
          <a:xfrm>
            <a:off x="6316663" y="1581150"/>
            <a:ext cx="304800" cy="250825"/>
          </a:xfrm>
          <a:prstGeom prst="rect">
            <a:avLst/>
          </a:prstGeom>
          <a:solidFill>
            <a:srgbClr val="D1081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5" name="Rectangle 22"/>
          <p:cNvSpPr>
            <a:spLocks noChangeArrowheads="1"/>
          </p:cNvSpPr>
          <p:nvPr/>
        </p:nvSpPr>
        <p:spPr bwMode="invGray">
          <a:xfrm>
            <a:off x="6000750" y="1581150"/>
            <a:ext cx="304800" cy="250825"/>
          </a:xfrm>
          <a:prstGeom prst="rect">
            <a:avLst/>
          </a:prstGeom>
          <a:solidFill>
            <a:srgbClr val="D10811">
              <a:alpha val="79999"/>
            </a:srgbClr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6" name="Rectangle 23"/>
          <p:cNvSpPr>
            <a:spLocks noChangeArrowheads="1"/>
          </p:cNvSpPr>
          <p:nvPr/>
        </p:nvSpPr>
        <p:spPr bwMode="invGray">
          <a:xfrm>
            <a:off x="5684838" y="1581150"/>
            <a:ext cx="304800" cy="250825"/>
          </a:xfrm>
          <a:prstGeom prst="rect">
            <a:avLst/>
          </a:prstGeom>
          <a:solidFill>
            <a:srgbClr val="D10811">
              <a:alpha val="79999"/>
            </a:srgbClr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7" name="Rectangle 24"/>
          <p:cNvSpPr>
            <a:spLocks noChangeArrowheads="1"/>
          </p:cNvSpPr>
          <p:nvPr/>
        </p:nvSpPr>
        <p:spPr bwMode="invGray">
          <a:xfrm>
            <a:off x="5368925" y="1581150"/>
            <a:ext cx="304800" cy="250825"/>
          </a:xfrm>
          <a:prstGeom prst="rect">
            <a:avLst/>
          </a:prstGeom>
          <a:solidFill>
            <a:srgbClr val="D10811">
              <a:alpha val="38039"/>
            </a:srgbClr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8" name="Rectangle 26"/>
          <p:cNvSpPr>
            <a:spLocks noChangeArrowheads="1"/>
          </p:cNvSpPr>
          <p:nvPr/>
        </p:nvSpPr>
        <p:spPr bwMode="invGray">
          <a:xfrm>
            <a:off x="4737100" y="1581150"/>
            <a:ext cx="304800" cy="250825"/>
          </a:xfrm>
          <a:prstGeom prst="rect">
            <a:avLst/>
          </a:prstGeom>
          <a:solidFill>
            <a:srgbClr val="D10811">
              <a:alpha val="79999"/>
            </a:srgbClr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9" name="Rectangle 27"/>
          <p:cNvSpPr>
            <a:spLocks noChangeArrowheads="1"/>
          </p:cNvSpPr>
          <p:nvPr/>
        </p:nvSpPr>
        <p:spPr bwMode="invGray">
          <a:xfrm>
            <a:off x="4421188" y="1581150"/>
            <a:ext cx="304800" cy="250825"/>
          </a:xfrm>
          <a:prstGeom prst="rect">
            <a:avLst/>
          </a:prstGeom>
          <a:solidFill>
            <a:srgbClr val="D10811">
              <a:alpha val="70195"/>
            </a:srgbClr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20" name="Rectangle 301"/>
          <p:cNvSpPr>
            <a:spLocks noChangeArrowheads="1"/>
          </p:cNvSpPr>
          <p:nvPr/>
        </p:nvSpPr>
        <p:spPr bwMode="invGray">
          <a:xfrm>
            <a:off x="3473450" y="4767263"/>
            <a:ext cx="304800" cy="274637"/>
          </a:xfrm>
          <a:prstGeom prst="rect">
            <a:avLst/>
          </a:prstGeom>
          <a:solidFill>
            <a:srgbClr val="D10811">
              <a:alpha val="70195"/>
            </a:srgbClr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21" name="Rectangle 302"/>
          <p:cNvSpPr>
            <a:spLocks noChangeArrowheads="1"/>
          </p:cNvSpPr>
          <p:nvPr/>
        </p:nvSpPr>
        <p:spPr bwMode="invGray">
          <a:xfrm>
            <a:off x="3157538" y="4767263"/>
            <a:ext cx="304800" cy="274637"/>
          </a:xfrm>
          <a:prstGeom prst="rect">
            <a:avLst/>
          </a:prstGeom>
          <a:solidFill>
            <a:srgbClr val="D10811">
              <a:alpha val="38039"/>
            </a:srgbClr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22" name="Rectangle 304"/>
          <p:cNvSpPr>
            <a:spLocks noChangeArrowheads="1"/>
          </p:cNvSpPr>
          <p:nvPr/>
        </p:nvSpPr>
        <p:spPr bwMode="invGray">
          <a:xfrm>
            <a:off x="2525713" y="4767263"/>
            <a:ext cx="304800" cy="274637"/>
          </a:xfrm>
          <a:prstGeom prst="rect">
            <a:avLst/>
          </a:prstGeom>
          <a:solidFill>
            <a:srgbClr val="D10811">
              <a:alpha val="59999"/>
            </a:srgbClr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23" name="Rectangle 305"/>
          <p:cNvSpPr>
            <a:spLocks noChangeArrowheads="1"/>
          </p:cNvSpPr>
          <p:nvPr/>
        </p:nvSpPr>
        <p:spPr bwMode="invGray">
          <a:xfrm>
            <a:off x="2209800" y="4767263"/>
            <a:ext cx="304800" cy="274637"/>
          </a:xfrm>
          <a:prstGeom prst="rect">
            <a:avLst/>
          </a:prstGeom>
          <a:solidFill>
            <a:srgbClr val="D10811">
              <a:alpha val="36862"/>
            </a:srgbClr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24" name="Rectangle 307"/>
          <p:cNvSpPr>
            <a:spLocks noChangeArrowheads="1"/>
          </p:cNvSpPr>
          <p:nvPr/>
        </p:nvSpPr>
        <p:spPr bwMode="invGray">
          <a:xfrm>
            <a:off x="1579563" y="4767263"/>
            <a:ext cx="304800" cy="274637"/>
          </a:xfrm>
          <a:prstGeom prst="rect">
            <a:avLst/>
          </a:prstGeom>
          <a:solidFill>
            <a:srgbClr val="D10811">
              <a:alpha val="36862"/>
            </a:srgbClr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25" name="Rectangle 311"/>
          <p:cNvSpPr>
            <a:spLocks noChangeArrowheads="1"/>
          </p:cNvSpPr>
          <p:nvPr/>
        </p:nvSpPr>
        <p:spPr bwMode="invGray">
          <a:xfrm>
            <a:off x="8524875" y="4767263"/>
            <a:ext cx="304800" cy="274637"/>
          </a:xfrm>
          <a:prstGeom prst="rect">
            <a:avLst/>
          </a:prstGeom>
          <a:solidFill>
            <a:srgbClr val="D10811">
              <a:alpha val="79999"/>
            </a:srgbClr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26" name="Rectangle 312"/>
          <p:cNvSpPr>
            <a:spLocks noChangeArrowheads="1"/>
          </p:cNvSpPr>
          <p:nvPr/>
        </p:nvSpPr>
        <p:spPr bwMode="invGray">
          <a:xfrm>
            <a:off x="8208963" y="4767263"/>
            <a:ext cx="304800" cy="274637"/>
          </a:xfrm>
          <a:prstGeom prst="rect">
            <a:avLst/>
          </a:prstGeom>
          <a:solidFill>
            <a:srgbClr val="D10811">
              <a:alpha val="79999"/>
            </a:srgbClr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27" name="Rectangle 314"/>
          <p:cNvSpPr>
            <a:spLocks noChangeArrowheads="1"/>
          </p:cNvSpPr>
          <p:nvPr/>
        </p:nvSpPr>
        <p:spPr bwMode="invGray">
          <a:xfrm>
            <a:off x="7577138" y="4767263"/>
            <a:ext cx="304800" cy="274637"/>
          </a:xfrm>
          <a:prstGeom prst="rect">
            <a:avLst/>
          </a:prstGeom>
          <a:solidFill>
            <a:srgbClr val="D10811">
              <a:alpha val="79999"/>
            </a:srgbClr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28" name="Rectangle 315"/>
          <p:cNvSpPr>
            <a:spLocks noChangeArrowheads="1"/>
          </p:cNvSpPr>
          <p:nvPr/>
        </p:nvSpPr>
        <p:spPr bwMode="invGray">
          <a:xfrm>
            <a:off x="7261225" y="4767263"/>
            <a:ext cx="304800" cy="274637"/>
          </a:xfrm>
          <a:prstGeom prst="rect">
            <a:avLst/>
          </a:prstGeom>
          <a:solidFill>
            <a:srgbClr val="D10811">
              <a:alpha val="79999"/>
            </a:srgbClr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29" name="Rectangle 317"/>
          <p:cNvSpPr>
            <a:spLocks noChangeArrowheads="1"/>
          </p:cNvSpPr>
          <p:nvPr/>
        </p:nvSpPr>
        <p:spPr bwMode="invGray">
          <a:xfrm>
            <a:off x="6629400" y="4767263"/>
            <a:ext cx="304800" cy="274637"/>
          </a:xfrm>
          <a:prstGeom prst="rect">
            <a:avLst/>
          </a:prstGeom>
          <a:solidFill>
            <a:srgbClr val="D10811">
              <a:alpha val="79999"/>
            </a:srgbClr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30" name="Rectangle 318"/>
          <p:cNvSpPr>
            <a:spLocks noChangeArrowheads="1"/>
          </p:cNvSpPr>
          <p:nvPr/>
        </p:nvSpPr>
        <p:spPr bwMode="invGray">
          <a:xfrm>
            <a:off x="6315075" y="4767263"/>
            <a:ext cx="304800" cy="274637"/>
          </a:xfrm>
          <a:prstGeom prst="rect">
            <a:avLst/>
          </a:prstGeom>
          <a:solidFill>
            <a:srgbClr val="D1081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31" name="Rectangle 321"/>
          <p:cNvSpPr>
            <a:spLocks noChangeArrowheads="1"/>
          </p:cNvSpPr>
          <p:nvPr/>
        </p:nvSpPr>
        <p:spPr bwMode="invGray">
          <a:xfrm>
            <a:off x="5367338" y="4767263"/>
            <a:ext cx="304800" cy="274637"/>
          </a:xfrm>
          <a:prstGeom prst="rect">
            <a:avLst/>
          </a:prstGeom>
          <a:solidFill>
            <a:srgbClr val="D10811">
              <a:alpha val="38039"/>
            </a:srgbClr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32" name="Rectangle 323"/>
          <p:cNvSpPr>
            <a:spLocks noChangeArrowheads="1"/>
          </p:cNvSpPr>
          <p:nvPr/>
        </p:nvSpPr>
        <p:spPr bwMode="invGray">
          <a:xfrm>
            <a:off x="4735513" y="4767263"/>
            <a:ext cx="304800" cy="274637"/>
          </a:xfrm>
          <a:prstGeom prst="rect">
            <a:avLst/>
          </a:prstGeom>
          <a:solidFill>
            <a:srgbClr val="D10811">
              <a:alpha val="38039"/>
            </a:srgbClr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33" name="Rectangle 32"/>
          <p:cNvSpPr/>
          <p:nvPr/>
        </p:nvSpPr>
        <p:spPr bwMode="white">
          <a:xfrm>
            <a:off x="0" y="1847850"/>
            <a:ext cx="9144000" cy="292576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grpSp>
        <p:nvGrpSpPr>
          <p:cNvPr id="34" name="Group 818"/>
          <p:cNvGrpSpPr>
            <a:grpSpLocks/>
          </p:cNvGrpSpPr>
          <p:nvPr/>
        </p:nvGrpSpPr>
        <p:grpSpPr bwMode="auto">
          <a:xfrm>
            <a:off x="7472363" y="701675"/>
            <a:ext cx="1111250" cy="314325"/>
            <a:chOff x="3063" y="4976"/>
            <a:chExt cx="2916" cy="828"/>
          </a:xfrm>
        </p:grpSpPr>
        <p:sp>
          <p:nvSpPr>
            <p:cNvPr id="35" name="Freeform 819"/>
            <p:cNvSpPr>
              <a:spLocks/>
            </p:cNvSpPr>
            <p:nvPr/>
          </p:nvSpPr>
          <p:spPr bwMode="black">
            <a:xfrm>
              <a:off x="5308" y="4976"/>
              <a:ext cx="671" cy="606"/>
            </a:xfrm>
            <a:custGeom>
              <a:avLst/>
              <a:gdLst>
                <a:gd name="T0" fmla="*/ 199 w 672"/>
                <a:gd name="T1" fmla="*/ 433 h 606"/>
                <a:gd name="T2" fmla="*/ 384 w 672"/>
                <a:gd name="T3" fmla="*/ 433 h 606"/>
                <a:gd name="T4" fmla="*/ 415 w 672"/>
                <a:gd name="T5" fmla="*/ 512 h 606"/>
                <a:gd name="T6" fmla="*/ 161 w 672"/>
                <a:gd name="T7" fmla="*/ 512 h 606"/>
                <a:gd name="T8" fmla="*/ 117 w 672"/>
                <a:gd name="T9" fmla="*/ 606 h 606"/>
                <a:gd name="T10" fmla="*/ 0 w 672"/>
                <a:gd name="T11" fmla="*/ 606 h 606"/>
                <a:gd name="T12" fmla="*/ 294 w 672"/>
                <a:gd name="T13" fmla="*/ 0 h 606"/>
                <a:gd name="T14" fmla="*/ 360 w 672"/>
                <a:gd name="T15" fmla="*/ 0 h 606"/>
                <a:gd name="T16" fmla="*/ 657 w 672"/>
                <a:gd name="T17" fmla="*/ 606 h 606"/>
                <a:gd name="T18" fmla="*/ 537 w 672"/>
                <a:gd name="T19" fmla="*/ 606 h 606"/>
                <a:gd name="T20" fmla="*/ 336 w 672"/>
                <a:gd name="T21" fmla="*/ 138 h 606"/>
                <a:gd name="T22" fmla="*/ 199 w 672"/>
                <a:gd name="T23" fmla="*/ 433 h 606"/>
                <a:gd name="T24" fmla="*/ 199 w 672"/>
                <a:gd name="T25" fmla="*/ 433 h 606"/>
                <a:gd name="T26" fmla="*/ 199 w 672"/>
                <a:gd name="T27" fmla="*/ 433 h 60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672"/>
                <a:gd name="T43" fmla="*/ 0 h 606"/>
                <a:gd name="T44" fmla="*/ 672 w 672"/>
                <a:gd name="T45" fmla="*/ 606 h 60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672" h="606">
                  <a:moveTo>
                    <a:pt x="199" y="433"/>
                  </a:moveTo>
                  <a:lnTo>
                    <a:pt x="399" y="433"/>
                  </a:lnTo>
                  <a:lnTo>
                    <a:pt x="430" y="512"/>
                  </a:lnTo>
                  <a:lnTo>
                    <a:pt x="161" y="512"/>
                  </a:lnTo>
                  <a:lnTo>
                    <a:pt x="117" y="606"/>
                  </a:lnTo>
                  <a:lnTo>
                    <a:pt x="0" y="606"/>
                  </a:lnTo>
                  <a:lnTo>
                    <a:pt x="294" y="0"/>
                  </a:lnTo>
                  <a:lnTo>
                    <a:pt x="375" y="0"/>
                  </a:lnTo>
                  <a:lnTo>
                    <a:pt x="672" y="606"/>
                  </a:lnTo>
                  <a:lnTo>
                    <a:pt x="552" y="606"/>
                  </a:lnTo>
                  <a:lnTo>
                    <a:pt x="337" y="138"/>
                  </a:lnTo>
                  <a:lnTo>
                    <a:pt x="199" y="433"/>
                  </a:lnTo>
                  <a:close/>
                </a:path>
              </a:pathLst>
            </a:custGeom>
            <a:solidFill>
              <a:srgbClr val="CC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6" name="Freeform 820"/>
            <p:cNvSpPr>
              <a:spLocks/>
            </p:cNvSpPr>
            <p:nvPr/>
          </p:nvSpPr>
          <p:spPr bwMode="black">
            <a:xfrm>
              <a:off x="3063" y="4980"/>
              <a:ext cx="671" cy="602"/>
            </a:xfrm>
            <a:custGeom>
              <a:avLst/>
              <a:gdLst>
                <a:gd name="T0" fmla="*/ 199 w 672"/>
                <a:gd name="T1" fmla="*/ 445 h 600"/>
                <a:gd name="T2" fmla="*/ 384 w 672"/>
                <a:gd name="T3" fmla="*/ 445 h 600"/>
                <a:gd name="T4" fmla="*/ 419 w 672"/>
                <a:gd name="T5" fmla="*/ 537 h 600"/>
                <a:gd name="T6" fmla="*/ 165 w 672"/>
                <a:gd name="T7" fmla="*/ 537 h 600"/>
                <a:gd name="T8" fmla="*/ 122 w 672"/>
                <a:gd name="T9" fmla="*/ 630 h 600"/>
                <a:gd name="T10" fmla="*/ 0 w 672"/>
                <a:gd name="T11" fmla="*/ 630 h 600"/>
                <a:gd name="T12" fmla="*/ 298 w 672"/>
                <a:gd name="T13" fmla="*/ 0 h 600"/>
                <a:gd name="T14" fmla="*/ 365 w 672"/>
                <a:gd name="T15" fmla="*/ 0 h 600"/>
                <a:gd name="T16" fmla="*/ 657 w 672"/>
                <a:gd name="T17" fmla="*/ 630 h 600"/>
                <a:gd name="T18" fmla="*/ 540 w 672"/>
                <a:gd name="T19" fmla="*/ 630 h 600"/>
                <a:gd name="T20" fmla="*/ 336 w 672"/>
                <a:gd name="T21" fmla="*/ 135 h 600"/>
                <a:gd name="T22" fmla="*/ 199 w 672"/>
                <a:gd name="T23" fmla="*/ 445 h 600"/>
                <a:gd name="T24" fmla="*/ 199 w 672"/>
                <a:gd name="T25" fmla="*/ 445 h 600"/>
                <a:gd name="T26" fmla="*/ 199 w 672"/>
                <a:gd name="T27" fmla="*/ 445 h 600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672"/>
                <a:gd name="T43" fmla="*/ 0 h 600"/>
                <a:gd name="T44" fmla="*/ 672 w 672"/>
                <a:gd name="T45" fmla="*/ 600 h 600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672" h="600">
                  <a:moveTo>
                    <a:pt x="199" y="430"/>
                  </a:moveTo>
                  <a:lnTo>
                    <a:pt x="399" y="430"/>
                  </a:lnTo>
                  <a:lnTo>
                    <a:pt x="434" y="507"/>
                  </a:lnTo>
                  <a:lnTo>
                    <a:pt x="165" y="507"/>
                  </a:lnTo>
                  <a:lnTo>
                    <a:pt x="122" y="600"/>
                  </a:lnTo>
                  <a:lnTo>
                    <a:pt x="0" y="600"/>
                  </a:lnTo>
                  <a:lnTo>
                    <a:pt x="298" y="0"/>
                  </a:lnTo>
                  <a:lnTo>
                    <a:pt x="380" y="0"/>
                  </a:lnTo>
                  <a:lnTo>
                    <a:pt x="672" y="600"/>
                  </a:lnTo>
                  <a:lnTo>
                    <a:pt x="555" y="600"/>
                  </a:lnTo>
                  <a:lnTo>
                    <a:pt x="337" y="135"/>
                  </a:lnTo>
                  <a:lnTo>
                    <a:pt x="199" y="430"/>
                  </a:lnTo>
                  <a:close/>
                </a:path>
              </a:pathLst>
            </a:custGeom>
            <a:solidFill>
              <a:srgbClr val="CC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7" name="Freeform 821"/>
            <p:cNvSpPr>
              <a:spLocks/>
            </p:cNvSpPr>
            <p:nvPr/>
          </p:nvSpPr>
          <p:spPr bwMode="black">
            <a:xfrm>
              <a:off x="4179" y="4980"/>
              <a:ext cx="671" cy="602"/>
            </a:xfrm>
            <a:custGeom>
              <a:avLst/>
              <a:gdLst>
                <a:gd name="T0" fmla="*/ 199 w 672"/>
                <a:gd name="T1" fmla="*/ 445 h 600"/>
                <a:gd name="T2" fmla="*/ 387 w 672"/>
                <a:gd name="T3" fmla="*/ 445 h 600"/>
                <a:gd name="T4" fmla="*/ 419 w 672"/>
                <a:gd name="T5" fmla="*/ 537 h 600"/>
                <a:gd name="T6" fmla="*/ 164 w 672"/>
                <a:gd name="T7" fmla="*/ 537 h 600"/>
                <a:gd name="T8" fmla="*/ 121 w 672"/>
                <a:gd name="T9" fmla="*/ 630 h 600"/>
                <a:gd name="T10" fmla="*/ 0 w 672"/>
                <a:gd name="T11" fmla="*/ 630 h 600"/>
                <a:gd name="T12" fmla="*/ 297 w 672"/>
                <a:gd name="T13" fmla="*/ 0 h 600"/>
                <a:gd name="T14" fmla="*/ 364 w 672"/>
                <a:gd name="T15" fmla="*/ 0 h 600"/>
                <a:gd name="T16" fmla="*/ 657 w 672"/>
                <a:gd name="T17" fmla="*/ 630 h 600"/>
                <a:gd name="T18" fmla="*/ 540 w 672"/>
                <a:gd name="T19" fmla="*/ 630 h 600"/>
                <a:gd name="T20" fmla="*/ 336 w 672"/>
                <a:gd name="T21" fmla="*/ 135 h 600"/>
                <a:gd name="T22" fmla="*/ 199 w 672"/>
                <a:gd name="T23" fmla="*/ 445 h 600"/>
                <a:gd name="T24" fmla="*/ 199 w 672"/>
                <a:gd name="T25" fmla="*/ 445 h 600"/>
                <a:gd name="T26" fmla="*/ 199 w 672"/>
                <a:gd name="T27" fmla="*/ 445 h 600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672"/>
                <a:gd name="T43" fmla="*/ 0 h 600"/>
                <a:gd name="T44" fmla="*/ 672 w 672"/>
                <a:gd name="T45" fmla="*/ 600 h 600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672" h="600">
                  <a:moveTo>
                    <a:pt x="199" y="430"/>
                  </a:moveTo>
                  <a:lnTo>
                    <a:pt x="402" y="430"/>
                  </a:lnTo>
                  <a:lnTo>
                    <a:pt x="434" y="507"/>
                  </a:lnTo>
                  <a:lnTo>
                    <a:pt x="164" y="507"/>
                  </a:lnTo>
                  <a:lnTo>
                    <a:pt x="121" y="600"/>
                  </a:lnTo>
                  <a:lnTo>
                    <a:pt x="0" y="600"/>
                  </a:lnTo>
                  <a:lnTo>
                    <a:pt x="297" y="0"/>
                  </a:lnTo>
                  <a:lnTo>
                    <a:pt x="379" y="0"/>
                  </a:lnTo>
                  <a:lnTo>
                    <a:pt x="672" y="600"/>
                  </a:lnTo>
                  <a:lnTo>
                    <a:pt x="555" y="600"/>
                  </a:lnTo>
                  <a:lnTo>
                    <a:pt x="336" y="135"/>
                  </a:lnTo>
                  <a:lnTo>
                    <a:pt x="199" y="430"/>
                  </a:lnTo>
                  <a:close/>
                </a:path>
              </a:pathLst>
            </a:custGeom>
            <a:solidFill>
              <a:srgbClr val="CC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8" name="Freeform 822"/>
            <p:cNvSpPr>
              <a:spLocks/>
            </p:cNvSpPr>
            <p:nvPr/>
          </p:nvSpPr>
          <p:spPr bwMode="black">
            <a:xfrm>
              <a:off x="3625" y="4976"/>
              <a:ext cx="667" cy="606"/>
            </a:xfrm>
            <a:custGeom>
              <a:avLst/>
              <a:gdLst>
                <a:gd name="T0" fmla="*/ 0 w 666"/>
                <a:gd name="T1" fmla="*/ 0 h 606"/>
                <a:gd name="T2" fmla="*/ 291 w 666"/>
                <a:gd name="T3" fmla="*/ 606 h 606"/>
                <a:gd name="T4" fmla="*/ 298 w 666"/>
                <a:gd name="T5" fmla="*/ 606 h 606"/>
                <a:gd name="T6" fmla="*/ 384 w 666"/>
                <a:gd name="T7" fmla="*/ 606 h 606"/>
                <a:gd name="T8" fmla="*/ 391 w 666"/>
                <a:gd name="T9" fmla="*/ 606 h 606"/>
                <a:gd name="T10" fmla="*/ 681 w 666"/>
                <a:gd name="T11" fmla="*/ 0 h 606"/>
                <a:gd name="T12" fmla="*/ 565 w 666"/>
                <a:gd name="T13" fmla="*/ 0 h 606"/>
                <a:gd name="T14" fmla="*/ 349 w 666"/>
                <a:gd name="T15" fmla="*/ 477 h 606"/>
                <a:gd name="T16" fmla="*/ 117 w 666"/>
                <a:gd name="T17" fmla="*/ 0 h 606"/>
                <a:gd name="T18" fmla="*/ 0 w 666"/>
                <a:gd name="T19" fmla="*/ 0 h 606"/>
                <a:gd name="T20" fmla="*/ 0 w 666"/>
                <a:gd name="T21" fmla="*/ 0 h 606"/>
                <a:gd name="T22" fmla="*/ 0 w 666"/>
                <a:gd name="T23" fmla="*/ 0 h 60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666"/>
                <a:gd name="T37" fmla="*/ 0 h 606"/>
                <a:gd name="T38" fmla="*/ 666 w 666"/>
                <a:gd name="T39" fmla="*/ 606 h 60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666" h="606">
                  <a:moveTo>
                    <a:pt x="0" y="0"/>
                  </a:moveTo>
                  <a:lnTo>
                    <a:pt x="291" y="606"/>
                  </a:lnTo>
                  <a:lnTo>
                    <a:pt x="298" y="606"/>
                  </a:lnTo>
                  <a:lnTo>
                    <a:pt x="369" y="606"/>
                  </a:lnTo>
                  <a:lnTo>
                    <a:pt x="376" y="606"/>
                  </a:lnTo>
                  <a:lnTo>
                    <a:pt x="666" y="0"/>
                  </a:lnTo>
                  <a:lnTo>
                    <a:pt x="550" y="0"/>
                  </a:lnTo>
                  <a:lnTo>
                    <a:pt x="334" y="477"/>
                  </a:lnTo>
                  <a:lnTo>
                    <a:pt x="11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C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9" name="Freeform 823"/>
            <p:cNvSpPr>
              <a:spLocks/>
            </p:cNvSpPr>
            <p:nvPr/>
          </p:nvSpPr>
          <p:spPr bwMode="black">
            <a:xfrm>
              <a:off x="4754" y="4976"/>
              <a:ext cx="667" cy="828"/>
            </a:xfrm>
            <a:custGeom>
              <a:avLst/>
              <a:gdLst>
                <a:gd name="T0" fmla="*/ 264 w 666"/>
                <a:gd name="T1" fmla="*/ 828 h 828"/>
                <a:gd name="T2" fmla="*/ 681 w 666"/>
                <a:gd name="T3" fmla="*/ 0 h 828"/>
                <a:gd name="T4" fmla="*/ 561 w 666"/>
                <a:gd name="T5" fmla="*/ 0 h 828"/>
                <a:gd name="T6" fmla="*/ 325 w 666"/>
                <a:gd name="T7" fmla="*/ 482 h 828"/>
                <a:gd name="T8" fmla="*/ 115 w 666"/>
                <a:gd name="T9" fmla="*/ 0 h 828"/>
                <a:gd name="T10" fmla="*/ 0 w 666"/>
                <a:gd name="T11" fmla="*/ 0 h 828"/>
                <a:gd name="T12" fmla="*/ 264 w 666"/>
                <a:gd name="T13" fmla="*/ 603 h 828"/>
                <a:gd name="T14" fmla="*/ 151 w 666"/>
                <a:gd name="T15" fmla="*/ 828 h 828"/>
                <a:gd name="T16" fmla="*/ 264 w 666"/>
                <a:gd name="T17" fmla="*/ 828 h 828"/>
                <a:gd name="T18" fmla="*/ 264 w 666"/>
                <a:gd name="T19" fmla="*/ 828 h 828"/>
                <a:gd name="T20" fmla="*/ 264 w 666"/>
                <a:gd name="T21" fmla="*/ 828 h 82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666"/>
                <a:gd name="T34" fmla="*/ 0 h 828"/>
                <a:gd name="T35" fmla="*/ 666 w 666"/>
                <a:gd name="T36" fmla="*/ 828 h 828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666" h="828">
                  <a:moveTo>
                    <a:pt x="264" y="828"/>
                  </a:moveTo>
                  <a:lnTo>
                    <a:pt x="666" y="0"/>
                  </a:lnTo>
                  <a:lnTo>
                    <a:pt x="546" y="0"/>
                  </a:lnTo>
                  <a:lnTo>
                    <a:pt x="325" y="482"/>
                  </a:lnTo>
                  <a:lnTo>
                    <a:pt x="115" y="0"/>
                  </a:lnTo>
                  <a:lnTo>
                    <a:pt x="0" y="0"/>
                  </a:lnTo>
                  <a:lnTo>
                    <a:pt x="264" y="603"/>
                  </a:lnTo>
                  <a:lnTo>
                    <a:pt x="151" y="828"/>
                  </a:lnTo>
                  <a:lnTo>
                    <a:pt x="264" y="828"/>
                  </a:lnTo>
                  <a:close/>
                </a:path>
              </a:pathLst>
            </a:custGeom>
            <a:solidFill>
              <a:srgbClr val="CC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</p:grpSp>
      <p:sp>
        <p:nvSpPr>
          <p:cNvPr id="40" name="TextBox 65"/>
          <p:cNvSpPr txBox="1">
            <a:spLocks noChangeArrowheads="1"/>
          </p:cNvSpPr>
          <p:nvPr userDrawn="1"/>
        </p:nvSpPr>
        <p:spPr bwMode="auto">
          <a:xfrm>
            <a:off x="457200" y="6537325"/>
            <a:ext cx="1912938" cy="20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lnSpc>
                <a:spcPct val="90000"/>
              </a:lnSpc>
              <a:defRPr/>
            </a:pPr>
            <a:r>
              <a:rPr lang="en-US" sz="800" dirty="0" smtClean="0">
                <a:solidFill>
                  <a:srgbClr val="8F8F8F"/>
                </a:solidFill>
              </a:rPr>
              <a:t>© 2011 Avaya Inc. All rights reserved.</a:t>
            </a:r>
          </a:p>
        </p:txBody>
      </p:sp>
      <p:sp>
        <p:nvSpPr>
          <p:cNvPr id="41" name="TextBox 66"/>
          <p:cNvSpPr txBox="1">
            <a:spLocks noChangeArrowheads="1"/>
          </p:cNvSpPr>
          <p:nvPr userDrawn="1"/>
        </p:nvSpPr>
        <p:spPr bwMode="auto">
          <a:xfrm>
            <a:off x="8377238" y="6565900"/>
            <a:ext cx="309562" cy="20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>
              <a:lnSpc>
                <a:spcPct val="90000"/>
              </a:lnSpc>
              <a:defRPr/>
            </a:pPr>
            <a:fld id="{5EBD1E9F-ECFE-4763-8026-396834BAF85E}" type="slidenum">
              <a:rPr lang="en-US" sz="800" smtClean="0">
                <a:solidFill>
                  <a:srgbClr val="8F8F8F"/>
                </a:solidFill>
              </a:rPr>
              <a:pPr algn="r" eaLnBrk="1" hangingPunct="1">
                <a:lnSpc>
                  <a:spcPct val="90000"/>
                </a:lnSpc>
                <a:defRPr/>
              </a:pPr>
              <a:t>‹#›</a:t>
            </a:fld>
            <a:endParaRPr lang="en-US" sz="800" dirty="0" smtClean="0">
              <a:solidFill>
                <a:srgbClr val="8F8F8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2" y="2130552"/>
            <a:ext cx="6400800" cy="1097280"/>
          </a:xfrm>
        </p:spPr>
        <p:txBody>
          <a:bodyPr/>
          <a:lstStyle>
            <a:lvl1pPr algn="r">
              <a:defRPr sz="2800" b="0" i="0" cap="none" baseline="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2" y="3300984"/>
            <a:ext cx="6400800" cy="1130300"/>
          </a:xfrm>
        </p:spPr>
        <p:txBody>
          <a:bodyPr>
            <a:noAutofit/>
          </a:bodyPr>
          <a:lstStyle>
            <a:lvl1pPr marL="0" indent="0" algn="r"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5D370E-3487-4212-A610-77FC5366BB19}" type="datetime1">
              <a:rPr lang="en-US"/>
              <a:pPr>
                <a:defRPr/>
              </a:pPr>
              <a:t>12/6/2013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520599783"/>
      </p:ext>
    </p:extLst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Quot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2"/>
          <p:cNvSpPr>
            <a:spLocks noChangeArrowheads="1"/>
          </p:cNvSpPr>
          <p:nvPr/>
        </p:nvSpPr>
        <p:spPr bwMode="invGray">
          <a:xfrm>
            <a:off x="0" y="1581150"/>
            <a:ext cx="9144000" cy="3475038"/>
          </a:xfrm>
          <a:prstGeom prst="rect">
            <a:avLst/>
          </a:prstGeom>
          <a:gradFill rotWithShape="1">
            <a:gsLst>
              <a:gs pos="0">
                <a:srgbClr val="98050E"/>
              </a:gs>
              <a:gs pos="100000">
                <a:srgbClr val="D10811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6" name="Rectangle 7"/>
          <p:cNvSpPr>
            <a:spLocks noChangeArrowheads="1"/>
          </p:cNvSpPr>
          <p:nvPr/>
        </p:nvSpPr>
        <p:spPr bwMode="invGray">
          <a:xfrm>
            <a:off x="3159125" y="1581150"/>
            <a:ext cx="304800" cy="246063"/>
          </a:xfrm>
          <a:prstGeom prst="rect">
            <a:avLst/>
          </a:prstGeom>
          <a:solidFill>
            <a:srgbClr val="D10811">
              <a:alpha val="70195"/>
            </a:srgbClr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7" name="Rectangle 8"/>
          <p:cNvSpPr>
            <a:spLocks noChangeArrowheads="1"/>
          </p:cNvSpPr>
          <p:nvPr/>
        </p:nvSpPr>
        <p:spPr bwMode="invGray">
          <a:xfrm>
            <a:off x="2843213" y="1581150"/>
            <a:ext cx="304800" cy="246063"/>
          </a:xfrm>
          <a:prstGeom prst="rect">
            <a:avLst/>
          </a:prstGeom>
          <a:solidFill>
            <a:srgbClr val="D10811">
              <a:alpha val="59999"/>
            </a:srgbClr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8" name="Rectangle 14"/>
          <p:cNvSpPr>
            <a:spLocks noChangeArrowheads="1"/>
          </p:cNvSpPr>
          <p:nvPr/>
        </p:nvSpPr>
        <p:spPr bwMode="invGray">
          <a:xfrm>
            <a:off x="8526463" y="1581150"/>
            <a:ext cx="304800" cy="250825"/>
          </a:xfrm>
          <a:prstGeom prst="rect">
            <a:avLst/>
          </a:prstGeom>
          <a:solidFill>
            <a:srgbClr val="D10811">
              <a:alpha val="79999"/>
            </a:srgbClr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9" name="Rectangle 15"/>
          <p:cNvSpPr>
            <a:spLocks noChangeArrowheads="1"/>
          </p:cNvSpPr>
          <p:nvPr/>
        </p:nvSpPr>
        <p:spPr bwMode="invGray">
          <a:xfrm>
            <a:off x="8210550" y="1581150"/>
            <a:ext cx="304800" cy="250825"/>
          </a:xfrm>
          <a:prstGeom prst="rect">
            <a:avLst/>
          </a:prstGeom>
          <a:solidFill>
            <a:srgbClr val="D10811">
              <a:alpha val="79999"/>
            </a:srgbClr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0" name="Rectangle 16"/>
          <p:cNvSpPr>
            <a:spLocks noChangeArrowheads="1"/>
          </p:cNvSpPr>
          <p:nvPr/>
        </p:nvSpPr>
        <p:spPr bwMode="invGray">
          <a:xfrm>
            <a:off x="7894638" y="1581150"/>
            <a:ext cx="304800" cy="250825"/>
          </a:xfrm>
          <a:prstGeom prst="rect">
            <a:avLst/>
          </a:prstGeom>
          <a:solidFill>
            <a:srgbClr val="D10811">
              <a:alpha val="79999"/>
            </a:srgbClr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1" name="Rectangle 17"/>
          <p:cNvSpPr>
            <a:spLocks noChangeArrowheads="1"/>
          </p:cNvSpPr>
          <p:nvPr/>
        </p:nvSpPr>
        <p:spPr bwMode="invGray">
          <a:xfrm>
            <a:off x="7578725" y="1581150"/>
            <a:ext cx="304800" cy="250825"/>
          </a:xfrm>
          <a:prstGeom prst="rect">
            <a:avLst/>
          </a:prstGeom>
          <a:solidFill>
            <a:srgbClr val="D10811">
              <a:alpha val="79999"/>
            </a:srgbClr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2" name="Rectangle 18"/>
          <p:cNvSpPr>
            <a:spLocks noChangeArrowheads="1"/>
          </p:cNvSpPr>
          <p:nvPr/>
        </p:nvSpPr>
        <p:spPr bwMode="invGray">
          <a:xfrm>
            <a:off x="7262813" y="1581150"/>
            <a:ext cx="304800" cy="250825"/>
          </a:xfrm>
          <a:prstGeom prst="rect">
            <a:avLst/>
          </a:prstGeom>
          <a:solidFill>
            <a:srgbClr val="D10811">
              <a:alpha val="79999"/>
            </a:srgbClr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3" name="Rectangle 19"/>
          <p:cNvSpPr>
            <a:spLocks noChangeArrowheads="1"/>
          </p:cNvSpPr>
          <p:nvPr/>
        </p:nvSpPr>
        <p:spPr bwMode="invGray">
          <a:xfrm>
            <a:off x="6946900" y="1581150"/>
            <a:ext cx="304800" cy="250825"/>
          </a:xfrm>
          <a:prstGeom prst="rect">
            <a:avLst/>
          </a:prstGeom>
          <a:solidFill>
            <a:srgbClr val="D10811">
              <a:alpha val="79999"/>
            </a:srgbClr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4" name="Rectangle 20"/>
          <p:cNvSpPr>
            <a:spLocks noChangeArrowheads="1"/>
          </p:cNvSpPr>
          <p:nvPr/>
        </p:nvSpPr>
        <p:spPr bwMode="invGray">
          <a:xfrm>
            <a:off x="6630988" y="1581150"/>
            <a:ext cx="304800" cy="250825"/>
          </a:xfrm>
          <a:prstGeom prst="rect">
            <a:avLst/>
          </a:prstGeom>
          <a:solidFill>
            <a:srgbClr val="D10811">
              <a:alpha val="79999"/>
            </a:srgbClr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5" name="Rectangle 21"/>
          <p:cNvSpPr>
            <a:spLocks noChangeArrowheads="1"/>
          </p:cNvSpPr>
          <p:nvPr/>
        </p:nvSpPr>
        <p:spPr bwMode="invGray">
          <a:xfrm>
            <a:off x="6316663" y="1581150"/>
            <a:ext cx="304800" cy="250825"/>
          </a:xfrm>
          <a:prstGeom prst="rect">
            <a:avLst/>
          </a:prstGeom>
          <a:solidFill>
            <a:srgbClr val="D1081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6" name="Rectangle 22"/>
          <p:cNvSpPr>
            <a:spLocks noChangeArrowheads="1"/>
          </p:cNvSpPr>
          <p:nvPr/>
        </p:nvSpPr>
        <p:spPr bwMode="invGray">
          <a:xfrm>
            <a:off x="6000750" y="1581150"/>
            <a:ext cx="304800" cy="250825"/>
          </a:xfrm>
          <a:prstGeom prst="rect">
            <a:avLst/>
          </a:prstGeom>
          <a:solidFill>
            <a:srgbClr val="D10811">
              <a:alpha val="79999"/>
            </a:srgbClr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7" name="Rectangle 23"/>
          <p:cNvSpPr>
            <a:spLocks noChangeArrowheads="1"/>
          </p:cNvSpPr>
          <p:nvPr/>
        </p:nvSpPr>
        <p:spPr bwMode="invGray">
          <a:xfrm>
            <a:off x="5684838" y="1581150"/>
            <a:ext cx="304800" cy="250825"/>
          </a:xfrm>
          <a:prstGeom prst="rect">
            <a:avLst/>
          </a:prstGeom>
          <a:solidFill>
            <a:srgbClr val="D10811">
              <a:alpha val="79999"/>
            </a:srgbClr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8" name="Rectangle 24"/>
          <p:cNvSpPr>
            <a:spLocks noChangeArrowheads="1"/>
          </p:cNvSpPr>
          <p:nvPr/>
        </p:nvSpPr>
        <p:spPr bwMode="invGray">
          <a:xfrm>
            <a:off x="5368925" y="1581150"/>
            <a:ext cx="304800" cy="250825"/>
          </a:xfrm>
          <a:prstGeom prst="rect">
            <a:avLst/>
          </a:prstGeom>
          <a:solidFill>
            <a:srgbClr val="D10811">
              <a:alpha val="38039"/>
            </a:srgbClr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9" name="Rectangle 26"/>
          <p:cNvSpPr>
            <a:spLocks noChangeArrowheads="1"/>
          </p:cNvSpPr>
          <p:nvPr/>
        </p:nvSpPr>
        <p:spPr bwMode="invGray">
          <a:xfrm>
            <a:off x="4737100" y="1581150"/>
            <a:ext cx="304800" cy="250825"/>
          </a:xfrm>
          <a:prstGeom prst="rect">
            <a:avLst/>
          </a:prstGeom>
          <a:solidFill>
            <a:srgbClr val="D10811">
              <a:alpha val="79999"/>
            </a:srgbClr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20" name="Rectangle 27"/>
          <p:cNvSpPr>
            <a:spLocks noChangeArrowheads="1"/>
          </p:cNvSpPr>
          <p:nvPr/>
        </p:nvSpPr>
        <p:spPr bwMode="invGray">
          <a:xfrm>
            <a:off x="4421188" y="1581150"/>
            <a:ext cx="304800" cy="250825"/>
          </a:xfrm>
          <a:prstGeom prst="rect">
            <a:avLst/>
          </a:prstGeom>
          <a:solidFill>
            <a:srgbClr val="D10811">
              <a:alpha val="70195"/>
            </a:srgbClr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21" name="Rectangle 301"/>
          <p:cNvSpPr>
            <a:spLocks noChangeArrowheads="1"/>
          </p:cNvSpPr>
          <p:nvPr/>
        </p:nvSpPr>
        <p:spPr bwMode="invGray">
          <a:xfrm>
            <a:off x="3473450" y="4767263"/>
            <a:ext cx="304800" cy="274637"/>
          </a:xfrm>
          <a:prstGeom prst="rect">
            <a:avLst/>
          </a:prstGeom>
          <a:solidFill>
            <a:srgbClr val="D10811">
              <a:alpha val="70195"/>
            </a:srgbClr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22" name="Rectangle 302"/>
          <p:cNvSpPr>
            <a:spLocks noChangeArrowheads="1"/>
          </p:cNvSpPr>
          <p:nvPr/>
        </p:nvSpPr>
        <p:spPr bwMode="invGray">
          <a:xfrm>
            <a:off x="3157538" y="4767263"/>
            <a:ext cx="304800" cy="274637"/>
          </a:xfrm>
          <a:prstGeom prst="rect">
            <a:avLst/>
          </a:prstGeom>
          <a:solidFill>
            <a:srgbClr val="D10811">
              <a:alpha val="38039"/>
            </a:srgbClr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23" name="Rectangle 304"/>
          <p:cNvSpPr>
            <a:spLocks noChangeArrowheads="1"/>
          </p:cNvSpPr>
          <p:nvPr/>
        </p:nvSpPr>
        <p:spPr bwMode="invGray">
          <a:xfrm>
            <a:off x="2525713" y="4767263"/>
            <a:ext cx="304800" cy="274637"/>
          </a:xfrm>
          <a:prstGeom prst="rect">
            <a:avLst/>
          </a:prstGeom>
          <a:solidFill>
            <a:srgbClr val="D10811">
              <a:alpha val="59999"/>
            </a:srgbClr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24" name="Rectangle 305"/>
          <p:cNvSpPr>
            <a:spLocks noChangeArrowheads="1"/>
          </p:cNvSpPr>
          <p:nvPr/>
        </p:nvSpPr>
        <p:spPr bwMode="invGray">
          <a:xfrm>
            <a:off x="2209800" y="4767263"/>
            <a:ext cx="304800" cy="274637"/>
          </a:xfrm>
          <a:prstGeom prst="rect">
            <a:avLst/>
          </a:prstGeom>
          <a:solidFill>
            <a:srgbClr val="D10811">
              <a:alpha val="36862"/>
            </a:srgbClr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25" name="Rectangle 307"/>
          <p:cNvSpPr>
            <a:spLocks noChangeArrowheads="1"/>
          </p:cNvSpPr>
          <p:nvPr/>
        </p:nvSpPr>
        <p:spPr bwMode="invGray">
          <a:xfrm>
            <a:off x="1579563" y="4767263"/>
            <a:ext cx="304800" cy="274637"/>
          </a:xfrm>
          <a:prstGeom prst="rect">
            <a:avLst/>
          </a:prstGeom>
          <a:solidFill>
            <a:srgbClr val="D10811">
              <a:alpha val="36862"/>
            </a:srgbClr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26" name="Rectangle 311"/>
          <p:cNvSpPr>
            <a:spLocks noChangeArrowheads="1"/>
          </p:cNvSpPr>
          <p:nvPr/>
        </p:nvSpPr>
        <p:spPr bwMode="invGray">
          <a:xfrm>
            <a:off x="8524875" y="4767263"/>
            <a:ext cx="304800" cy="274637"/>
          </a:xfrm>
          <a:prstGeom prst="rect">
            <a:avLst/>
          </a:prstGeom>
          <a:solidFill>
            <a:srgbClr val="D10811">
              <a:alpha val="79999"/>
            </a:srgbClr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27" name="Rectangle 312"/>
          <p:cNvSpPr>
            <a:spLocks noChangeArrowheads="1"/>
          </p:cNvSpPr>
          <p:nvPr/>
        </p:nvSpPr>
        <p:spPr bwMode="invGray">
          <a:xfrm>
            <a:off x="8208963" y="4767263"/>
            <a:ext cx="304800" cy="274637"/>
          </a:xfrm>
          <a:prstGeom prst="rect">
            <a:avLst/>
          </a:prstGeom>
          <a:solidFill>
            <a:srgbClr val="D10811">
              <a:alpha val="79999"/>
            </a:srgbClr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28" name="Rectangle 314"/>
          <p:cNvSpPr>
            <a:spLocks noChangeArrowheads="1"/>
          </p:cNvSpPr>
          <p:nvPr/>
        </p:nvSpPr>
        <p:spPr bwMode="invGray">
          <a:xfrm>
            <a:off x="7577138" y="4767263"/>
            <a:ext cx="304800" cy="274637"/>
          </a:xfrm>
          <a:prstGeom prst="rect">
            <a:avLst/>
          </a:prstGeom>
          <a:solidFill>
            <a:srgbClr val="D10811">
              <a:alpha val="79999"/>
            </a:srgbClr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29" name="Rectangle 315"/>
          <p:cNvSpPr>
            <a:spLocks noChangeArrowheads="1"/>
          </p:cNvSpPr>
          <p:nvPr/>
        </p:nvSpPr>
        <p:spPr bwMode="invGray">
          <a:xfrm>
            <a:off x="7261225" y="4767263"/>
            <a:ext cx="304800" cy="274637"/>
          </a:xfrm>
          <a:prstGeom prst="rect">
            <a:avLst/>
          </a:prstGeom>
          <a:solidFill>
            <a:srgbClr val="D10811">
              <a:alpha val="79999"/>
            </a:srgbClr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30" name="Rectangle 317"/>
          <p:cNvSpPr>
            <a:spLocks noChangeArrowheads="1"/>
          </p:cNvSpPr>
          <p:nvPr/>
        </p:nvSpPr>
        <p:spPr bwMode="invGray">
          <a:xfrm>
            <a:off x="6629400" y="4767263"/>
            <a:ext cx="304800" cy="274637"/>
          </a:xfrm>
          <a:prstGeom prst="rect">
            <a:avLst/>
          </a:prstGeom>
          <a:solidFill>
            <a:srgbClr val="D10811">
              <a:alpha val="79999"/>
            </a:srgbClr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31" name="Rectangle 318"/>
          <p:cNvSpPr>
            <a:spLocks noChangeArrowheads="1"/>
          </p:cNvSpPr>
          <p:nvPr/>
        </p:nvSpPr>
        <p:spPr bwMode="invGray">
          <a:xfrm>
            <a:off x="6315075" y="4767263"/>
            <a:ext cx="304800" cy="274637"/>
          </a:xfrm>
          <a:prstGeom prst="rect">
            <a:avLst/>
          </a:prstGeom>
          <a:solidFill>
            <a:srgbClr val="D1081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32" name="Rectangle 321"/>
          <p:cNvSpPr>
            <a:spLocks noChangeArrowheads="1"/>
          </p:cNvSpPr>
          <p:nvPr/>
        </p:nvSpPr>
        <p:spPr bwMode="invGray">
          <a:xfrm>
            <a:off x="5367338" y="4767263"/>
            <a:ext cx="304800" cy="274637"/>
          </a:xfrm>
          <a:prstGeom prst="rect">
            <a:avLst/>
          </a:prstGeom>
          <a:solidFill>
            <a:srgbClr val="D10811">
              <a:alpha val="38039"/>
            </a:srgbClr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33" name="Rectangle 323"/>
          <p:cNvSpPr>
            <a:spLocks noChangeArrowheads="1"/>
          </p:cNvSpPr>
          <p:nvPr/>
        </p:nvSpPr>
        <p:spPr bwMode="invGray">
          <a:xfrm>
            <a:off x="4735513" y="4767263"/>
            <a:ext cx="304800" cy="274637"/>
          </a:xfrm>
          <a:prstGeom prst="rect">
            <a:avLst/>
          </a:prstGeom>
          <a:solidFill>
            <a:srgbClr val="D10811">
              <a:alpha val="38039"/>
            </a:srgbClr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34" name="Rectangle 33"/>
          <p:cNvSpPr/>
          <p:nvPr/>
        </p:nvSpPr>
        <p:spPr bwMode="white">
          <a:xfrm>
            <a:off x="0" y="1847850"/>
            <a:ext cx="9144000" cy="292576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grpSp>
        <p:nvGrpSpPr>
          <p:cNvPr id="35" name="Group 818"/>
          <p:cNvGrpSpPr>
            <a:grpSpLocks/>
          </p:cNvGrpSpPr>
          <p:nvPr/>
        </p:nvGrpSpPr>
        <p:grpSpPr bwMode="auto">
          <a:xfrm>
            <a:off x="7472363" y="701675"/>
            <a:ext cx="1111250" cy="314325"/>
            <a:chOff x="3063" y="4976"/>
            <a:chExt cx="2916" cy="828"/>
          </a:xfrm>
        </p:grpSpPr>
        <p:sp>
          <p:nvSpPr>
            <p:cNvPr id="36" name="Freeform 819"/>
            <p:cNvSpPr>
              <a:spLocks/>
            </p:cNvSpPr>
            <p:nvPr/>
          </p:nvSpPr>
          <p:spPr bwMode="black">
            <a:xfrm>
              <a:off x="5308" y="4976"/>
              <a:ext cx="671" cy="606"/>
            </a:xfrm>
            <a:custGeom>
              <a:avLst/>
              <a:gdLst>
                <a:gd name="T0" fmla="*/ 199 w 672"/>
                <a:gd name="T1" fmla="*/ 433 h 606"/>
                <a:gd name="T2" fmla="*/ 384 w 672"/>
                <a:gd name="T3" fmla="*/ 433 h 606"/>
                <a:gd name="T4" fmla="*/ 415 w 672"/>
                <a:gd name="T5" fmla="*/ 512 h 606"/>
                <a:gd name="T6" fmla="*/ 161 w 672"/>
                <a:gd name="T7" fmla="*/ 512 h 606"/>
                <a:gd name="T8" fmla="*/ 117 w 672"/>
                <a:gd name="T9" fmla="*/ 606 h 606"/>
                <a:gd name="T10" fmla="*/ 0 w 672"/>
                <a:gd name="T11" fmla="*/ 606 h 606"/>
                <a:gd name="T12" fmla="*/ 294 w 672"/>
                <a:gd name="T13" fmla="*/ 0 h 606"/>
                <a:gd name="T14" fmla="*/ 360 w 672"/>
                <a:gd name="T15" fmla="*/ 0 h 606"/>
                <a:gd name="T16" fmla="*/ 657 w 672"/>
                <a:gd name="T17" fmla="*/ 606 h 606"/>
                <a:gd name="T18" fmla="*/ 537 w 672"/>
                <a:gd name="T19" fmla="*/ 606 h 606"/>
                <a:gd name="T20" fmla="*/ 336 w 672"/>
                <a:gd name="T21" fmla="*/ 138 h 606"/>
                <a:gd name="T22" fmla="*/ 199 w 672"/>
                <a:gd name="T23" fmla="*/ 433 h 606"/>
                <a:gd name="T24" fmla="*/ 199 w 672"/>
                <a:gd name="T25" fmla="*/ 433 h 606"/>
                <a:gd name="T26" fmla="*/ 199 w 672"/>
                <a:gd name="T27" fmla="*/ 433 h 60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672"/>
                <a:gd name="T43" fmla="*/ 0 h 606"/>
                <a:gd name="T44" fmla="*/ 672 w 672"/>
                <a:gd name="T45" fmla="*/ 606 h 60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672" h="606">
                  <a:moveTo>
                    <a:pt x="199" y="433"/>
                  </a:moveTo>
                  <a:lnTo>
                    <a:pt x="399" y="433"/>
                  </a:lnTo>
                  <a:lnTo>
                    <a:pt x="430" y="512"/>
                  </a:lnTo>
                  <a:lnTo>
                    <a:pt x="161" y="512"/>
                  </a:lnTo>
                  <a:lnTo>
                    <a:pt x="117" y="606"/>
                  </a:lnTo>
                  <a:lnTo>
                    <a:pt x="0" y="606"/>
                  </a:lnTo>
                  <a:lnTo>
                    <a:pt x="294" y="0"/>
                  </a:lnTo>
                  <a:lnTo>
                    <a:pt x="375" y="0"/>
                  </a:lnTo>
                  <a:lnTo>
                    <a:pt x="672" y="606"/>
                  </a:lnTo>
                  <a:lnTo>
                    <a:pt x="552" y="606"/>
                  </a:lnTo>
                  <a:lnTo>
                    <a:pt x="337" y="138"/>
                  </a:lnTo>
                  <a:lnTo>
                    <a:pt x="199" y="433"/>
                  </a:lnTo>
                  <a:close/>
                </a:path>
              </a:pathLst>
            </a:custGeom>
            <a:solidFill>
              <a:srgbClr val="CC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7" name="Freeform 820"/>
            <p:cNvSpPr>
              <a:spLocks/>
            </p:cNvSpPr>
            <p:nvPr/>
          </p:nvSpPr>
          <p:spPr bwMode="black">
            <a:xfrm>
              <a:off x="3063" y="4980"/>
              <a:ext cx="671" cy="602"/>
            </a:xfrm>
            <a:custGeom>
              <a:avLst/>
              <a:gdLst>
                <a:gd name="T0" fmla="*/ 199 w 672"/>
                <a:gd name="T1" fmla="*/ 445 h 600"/>
                <a:gd name="T2" fmla="*/ 384 w 672"/>
                <a:gd name="T3" fmla="*/ 445 h 600"/>
                <a:gd name="T4" fmla="*/ 419 w 672"/>
                <a:gd name="T5" fmla="*/ 537 h 600"/>
                <a:gd name="T6" fmla="*/ 165 w 672"/>
                <a:gd name="T7" fmla="*/ 537 h 600"/>
                <a:gd name="T8" fmla="*/ 122 w 672"/>
                <a:gd name="T9" fmla="*/ 630 h 600"/>
                <a:gd name="T10" fmla="*/ 0 w 672"/>
                <a:gd name="T11" fmla="*/ 630 h 600"/>
                <a:gd name="T12" fmla="*/ 298 w 672"/>
                <a:gd name="T13" fmla="*/ 0 h 600"/>
                <a:gd name="T14" fmla="*/ 365 w 672"/>
                <a:gd name="T15" fmla="*/ 0 h 600"/>
                <a:gd name="T16" fmla="*/ 657 w 672"/>
                <a:gd name="T17" fmla="*/ 630 h 600"/>
                <a:gd name="T18" fmla="*/ 540 w 672"/>
                <a:gd name="T19" fmla="*/ 630 h 600"/>
                <a:gd name="T20" fmla="*/ 336 w 672"/>
                <a:gd name="T21" fmla="*/ 135 h 600"/>
                <a:gd name="T22" fmla="*/ 199 w 672"/>
                <a:gd name="T23" fmla="*/ 445 h 600"/>
                <a:gd name="T24" fmla="*/ 199 w 672"/>
                <a:gd name="T25" fmla="*/ 445 h 600"/>
                <a:gd name="T26" fmla="*/ 199 w 672"/>
                <a:gd name="T27" fmla="*/ 445 h 600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672"/>
                <a:gd name="T43" fmla="*/ 0 h 600"/>
                <a:gd name="T44" fmla="*/ 672 w 672"/>
                <a:gd name="T45" fmla="*/ 600 h 600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672" h="600">
                  <a:moveTo>
                    <a:pt x="199" y="430"/>
                  </a:moveTo>
                  <a:lnTo>
                    <a:pt x="399" y="430"/>
                  </a:lnTo>
                  <a:lnTo>
                    <a:pt x="434" y="507"/>
                  </a:lnTo>
                  <a:lnTo>
                    <a:pt x="165" y="507"/>
                  </a:lnTo>
                  <a:lnTo>
                    <a:pt x="122" y="600"/>
                  </a:lnTo>
                  <a:lnTo>
                    <a:pt x="0" y="600"/>
                  </a:lnTo>
                  <a:lnTo>
                    <a:pt x="298" y="0"/>
                  </a:lnTo>
                  <a:lnTo>
                    <a:pt x="380" y="0"/>
                  </a:lnTo>
                  <a:lnTo>
                    <a:pt x="672" y="600"/>
                  </a:lnTo>
                  <a:lnTo>
                    <a:pt x="555" y="600"/>
                  </a:lnTo>
                  <a:lnTo>
                    <a:pt x="337" y="135"/>
                  </a:lnTo>
                  <a:lnTo>
                    <a:pt x="199" y="430"/>
                  </a:lnTo>
                  <a:close/>
                </a:path>
              </a:pathLst>
            </a:custGeom>
            <a:solidFill>
              <a:srgbClr val="CC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8" name="Freeform 821"/>
            <p:cNvSpPr>
              <a:spLocks/>
            </p:cNvSpPr>
            <p:nvPr/>
          </p:nvSpPr>
          <p:spPr bwMode="black">
            <a:xfrm>
              <a:off x="4179" y="4980"/>
              <a:ext cx="671" cy="602"/>
            </a:xfrm>
            <a:custGeom>
              <a:avLst/>
              <a:gdLst>
                <a:gd name="T0" fmla="*/ 199 w 672"/>
                <a:gd name="T1" fmla="*/ 445 h 600"/>
                <a:gd name="T2" fmla="*/ 387 w 672"/>
                <a:gd name="T3" fmla="*/ 445 h 600"/>
                <a:gd name="T4" fmla="*/ 419 w 672"/>
                <a:gd name="T5" fmla="*/ 537 h 600"/>
                <a:gd name="T6" fmla="*/ 164 w 672"/>
                <a:gd name="T7" fmla="*/ 537 h 600"/>
                <a:gd name="T8" fmla="*/ 121 w 672"/>
                <a:gd name="T9" fmla="*/ 630 h 600"/>
                <a:gd name="T10" fmla="*/ 0 w 672"/>
                <a:gd name="T11" fmla="*/ 630 h 600"/>
                <a:gd name="T12" fmla="*/ 297 w 672"/>
                <a:gd name="T13" fmla="*/ 0 h 600"/>
                <a:gd name="T14" fmla="*/ 364 w 672"/>
                <a:gd name="T15" fmla="*/ 0 h 600"/>
                <a:gd name="T16" fmla="*/ 657 w 672"/>
                <a:gd name="T17" fmla="*/ 630 h 600"/>
                <a:gd name="T18" fmla="*/ 540 w 672"/>
                <a:gd name="T19" fmla="*/ 630 h 600"/>
                <a:gd name="T20" fmla="*/ 336 w 672"/>
                <a:gd name="T21" fmla="*/ 135 h 600"/>
                <a:gd name="T22" fmla="*/ 199 w 672"/>
                <a:gd name="T23" fmla="*/ 445 h 600"/>
                <a:gd name="T24" fmla="*/ 199 w 672"/>
                <a:gd name="T25" fmla="*/ 445 h 600"/>
                <a:gd name="T26" fmla="*/ 199 w 672"/>
                <a:gd name="T27" fmla="*/ 445 h 600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672"/>
                <a:gd name="T43" fmla="*/ 0 h 600"/>
                <a:gd name="T44" fmla="*/ 672 w 672"/>
                <a:gd name="T45" fmla="*/ 600 h 600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672" h="600">
                  <a:moveTo>
                    <a:pt x="199" y="430"/>
                  </a:moveTo>
                  <a:lnTo>
                    <a:pt x="402" y="430"/>
                  </a:lnTo>
                  <a:lnTo>
                    <a:pt x="434" y="507"/>
                  </a:lnTo>
                  <a:lnTo>
                    <a:pt x="164" y="507"/>
                  </a:lnTo>
                  <a:lnTo>
                    <a:pt x="121" y="600"/>
                  </a:lnTo>
                  <a:lnTo>
                    <a:pt x="0" y="600"/>
                  </a:lnTo>
                  <a:lnTo>
                    <a:pt x="297" y="0"/>
                  </a:lnTo>
                  <a:lnTo>
                    <a:pt x="379" y="0"/>
                  </a:lnTo>
                  <a:lnTo>
                    <a:pt x="672" y="600"/>
                  </a:lnTo>
                  <a:lnTo>
                    <a:pt x="555" y="600"/>
                  </a:lnTo>
                  <a:lnTo>
                    <a:pt x="336" y="135"/>
                  </a:lnTo>
                  <a:lnTo>
                    <a:pt x="199" y="430"/>
                  </a:lnTo>
                  <a:close/>
                </a:path>
              </a:pathLst>
            </a:custGeom>
            <a:solidFill>
              <a:srgbClr val="CC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9" name="Freeform 822"/>
            <p:cNvSpPr>
              <a:spLocks/>
            </p:cNvSpPr>
            <p:nvPr/>
          </p:nvSpPr>
          <p:spPr bwMode="black">
            <a:xfrm>
              <a:off x="3625" y="4976"/>
              <a:ext cx="667" cy="606"/>
            </a:xfrm>
            <a:custGeom>
              <a:avLst/>
              <a:gdLst>
                <a:gd name="T0" fmla="*/ 0 w 666"/>
                <a:gd name="T1" fmla="*/ 0 h 606"/>
                <a:gd name="T2" fmla="*/ 291 w 666"/>
                <a:gd name="T3" fmla="*/ 606 h 606"/>
                <a:gd name="T4" fmla="*/ 298 w 666"/>
                <a:gd name="T5" fmla="*/ 606 h 606"/>
                <a:gd name="T6" fmla="*/ 384 w 666"/>
                <a:gd name="T7" fmla="*/ 606 h 606"/>
                <a:gd name="T8" fmla="*/ 391 w 666"/>
                <a:gd name="T9" fmla="*/ 606 h 606"/>
                <a:gd name="T10" fmla="*/ 681 w 666"/>
                <a:gd name="T11" fmla="*/ 0 h 606"/>
                <a:gd name="T12" fmla="*/ 565 w 666"/>
                <a:gd name="T13" fmla="*/ 0 h 606"/>
                <a:gd name="T14" fmla="*/ 349 w 666"/>
                <a:gd name="T15" fmla="*/ 477 h 606"/>
                <a:gd name="T16" fmla="*/ 117 w 666"/>
                <a:gd name="T17" fmla="*/ 0 h 606"/>
                <a:gd name="T18" fmla="*/ 0 w 666"/>
                <a:gd name="T19" fmla="*/ 0 h 606"/>
                <a:gd name="T20" fmla="*/ 0 w 666"/>
                <a:gd name="T21" fmla="*/ 0 h 606"/>
                <a:gd name="T22" fmla="*/ 0 w 666"/>
                <a:gd name="T23" fmla="*/ 0 h 60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666"/>
                <a:gd name="T37" fmla="*/ 0 h 606"/>
                <a:gd name="T38" fmla="*/ 666 w 666"/>
                <a:gd name="T39" fmla="*/ 606 h 60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666" h="606">
                  <a:moveTo>
                    <a:pt x="0" y="0"/>
                  </a:moveTo>
                  <a:lnTo>
                    <a:pt x="291" y="606"/>
                  </a:lnTo>
                  <a:lnTo>
                    <a:pt x="298" y="606"/>
                  </a:lnTo>
                  <a:lnTo>
                    <a:pt x="369" y="606"/>
                  </a:lnTo>
                  <a:lnTo>
                    <a:pt x="376" y="606"/>
                  </a:lnTo>
                  <a:lnTo>
                    <a:pt x="666" y="0"/>
                  </a:lnTo>
                  <a:lnTo>
                    <a:pt x="550" y="0"/>
                  </a:lnTo>
                  <a:lnTo>
                    <a:pt x="334" y="477"/>
                  </a:lnTo>
                  <a:lnTo>
                    <a:pt x="11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C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0" name="Freeform 823"/>
            <p:cNvSpPr>
              <a:spLocks/>
            </p:cNvSpPr>
            <p:nvPr/>
          </p:nvSpPr>
          <p:spPr bwMode="black">
            <a:xfrm>
              <a:off x="4754" y="4976"/>
              <a:ext cx="667" cy="828"/>
            </a:xfrm>
            <a:custGeom>
              <a:avLst/>
              <a:gdLst>
                <a:gd name="T0" fmla="*/ 264 w 666"/>
                <a:gd name="T1" fmla="*/ 828 h 828"/>
                <a:gd name="T2" fmla="*/ 681 w 666"/>
                <a:gd name="T3" fmla="*/ 0 h 828"/>
                <a:gd name="T4" fmla="*/ 561 w 666"/>
                <a:gd name="T5" fmla="*/ 0 h 828"/>
                <a:gd name="T6" fmla="*/ 325 w 666"/>
                <a:gd name="T7" fmla="*/ 482 h 828"/>
                <a:gd name="T8" fmla="*/ 115 w 666"/>
                <a:gd name="T9" fmla="*/ 0 h 828"/>
                <a:gd name="T10" fmla="*/ 0 w 666"/>
                <a:gd name="T11" fmla="*/ 0 h 828"/>
                <a:gd name="T12" fmla="*/ 264 w 666"/>
                <a:gd name="T13" fmla="*/ 603 h 828"/>
                <a:gd name="T14" fmla="*/ 151 w 666"/>
                <a:gd name="T15" fmla="*/ 828 h 828"/>
                <a:gd name="T16" fmla="*/ 264 w 666"/>
                <a:gd name="T17" fmla="*/ 828 h 828"/>
                <a:gd name="T18" fmla="*/ 264 w 666"/>
                <a:gd name="T19" fmla="*/ 828 h 828"/>
                <a:gd name="T20" fmla="*/ 264 w 666"/>
                <a:gd name="T21" fmla="*/ 828 h 82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666"/>
                <a:gd name="T34" fmla="*/ 0 h 828"/>
                <a:gd name="T35" fmla="*/ 666 w 666"/>
                <a:gd name="T36" fmla="*/ 828 h 828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666" h="828">
                  <a:moveTo>
                    <a:pt x="264" y="828"/>
                  </a:moveTo>
                  <a:lnTo>
                    <a:pt x="666" y="0"/>
                  </a:lnTo>
                  <a:lnTo>
                    <a:pt x="546" y="0"/>
                  </a:lnTo>
                  <a:lnTo>
                    <a:pt x="325" y="482"/>
                  </a:lnTo>
                  <a:lnTo>
                    <a:pt x="115" y="0"/>
                  </a:lnTo>
                  <a:lnTo>
                    <a:pt x="0" y="0"/>
                  </a:lnTo>
                  <a:lnTo>
                    <a:pt x="264" y="603"/>
                  </a:lnTo>
                  <a:lnTo>
                    <a:pt x="151" y="828"/>
                  </a:lnTo>
                  <a:lnTo>
                    <a:pt x="264" y="828"/>
                  </a:lnTo>
                  <a:close/>
                </a:path>
              </a:pathLst>
            </a:custGeom>
            <a:solidFill>
              <a:srgbClr val="CC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</p:grpSp>
      <p:sp>
        <p:nvSpPr>
          <p:cNvPr id="41" name="TextBox 65"/>
          <p:cNvSpPr txBox="1">
            <a:spLocks noChangeArrowheads="1"/>
          </p:cNvSpPr>
          <p:nvPr userDrawn="1"/>
        </p:nvSpPr>
        <p:spPr bwMode="auto">
          <a:xfrm>
            <a:off x="457200" y="6537325"/>
            <a:ext cx="1912938" cy="20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lnSpc>
                <a:spcPct val="90000"/>
              </a:lnSpc>
              <a:defRPr/>
            </a:pPr>
            <a:r>
              <a:rPr lang="en-US" sz="800" dirty="0" smtClean="0">
                <a:solidFill>
                  <a:srgbClr val="8F8F8F"/>
                </a:solidFill>
              </a:rPr>
              <a:t>© 2011 Avaya Inc. All rights reserved.</a:t>
            </a:r>
          </a:p>
        </p:txBody>
      </p:sp>
      <p:sp>
        <p:nvSpPr>
          <p:cNvPr id="42" name="TextBox 66"/>
          <p:cNvSpPr txBox="1">
            <a:spLocks noChangeArrowheads="1"/>
          </p:cNvSpPr>
          <p:nvPr userDrawn="1"/>
        </p:nvSpPr>
        <p:spPr bwMode="auto">
          <a:xfrm>
            <a:off x="8377238" y="6565900"/>
            <a:ext cx="309562" cy="20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>
              <a:lnSpc>
                <a:spcPct val="90000"/>
              </a:lnSpc>
              <a:defRPr/>
            </a:pPr>
            <a:fld id="{68268C4A-6266-445B-9E5C-E1AF4AC4C59B}" type="slidenum">
              <a:rPr lang="en-US" sz="800" smtClean="0">
                <a:solidFill>
                  <a:srgbClr val="8F8F8F"/>
                </a:solidFill>
              </a:rPr>
              <a:pPr algn="r" eaLnBrk="1" hangingPunct="1">
                <a:lnSpc>
                  <a:spcPct val="90000"/>
                </a:lnSpc>
                <a:defRPr/>
              </a:pPr>
              <a:t>‹#›</a:t>
            </a:fld>
            <a:endParaRPr lang="en-US" sz="800" dirty="0" smtClean="0">
              <a:solidFill>
                <a:srgbClr val="8F8F8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2130552"/>
            <a:ext cx="6745224" cy="2029968"/>
          </a:xfrm>
        </p:spPr>
        <p:txBody>
          <a:bodyPr anchor="ctr"/>
          <a:lstStyle>
            <a:lvl1pPr algn="r">
              <a:defRPr sz="2800" b="0" i="0" cap="none" baseline="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800" y="5357611"/>
            <a:ext cx="6745224" cy="476519"/>
          </a:xfrm>
        </p:spPr>
        <p:txBody>
          <a:bodyPr anchor="b">
            <a:noAutofit/>
          </a:bodyPr>
          <a:lstStyle>
            <a:lvl1pPr marL="0" indent="0" algn="r">
              <a:lnSpc>
                <a:spcPct val="90000"/>
              </a:lnSpc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8" name="Text Placeholder 2"/>
          <p:cNvSpPr>
            <a:spLocks noGrp="1"/>
          </p:cNvSpPr>
          <p:nvPr>
            <p:ph type="body" idx="13"/>
          </p:nvPr>
        </p:nvSpPr>
        <p:spPr>
          <a:xfrm>
            <a:off x="1447800" y="5841642"/>
            <a:ext cx="6745224" cy="381000"/>
          </a:xfrm>
        </p:spPr>
        <p:txBody>
          <a:bodyPr>
            <a:normAutofit/>
          </a:bodyPr>
          <a:lstStyle>
            <a:lvl1pPr marL="0" indent="0" algn="r">
              <a:lnSpc>
                <a:spcPct val="90000"/>
              </a:lnSpc>
              <a:spcBef>
                <a:spcPts val="0"/>
              </a:spcBef>
              <a:buNone/>
              <a:defRPr sz="2000" i="1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3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563EF1-B7BB-461A-BA89-E2C6482AEE18}" type="datetime1">
              <a:rPr lang="en-US"/>
              <a:pPr>
                <a:defRPr/>
              </a:pPr>
              <a:t>12/6/2013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45547399"/>
      </p:ext>
    </p:extLst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47800"/>
            <a:ext cx="4038600" cy="47244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47800"/>
            <a:ext cx="4038600" cy="47244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B5A628-7A2D-4D15-A72D-87615FE26250}" type="datetime1">
              <a:rPr lang="en-US"/>
              <a:pPr>
                <a:defRPr/>
              </a:pPr>
              <a:t>12/6/2013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005171408"/>
      </p:ext>
    </p:extLst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4040188" cy="750888"/>
          </a:xfrm>
        </p:spPr>
        <p:txBody>
          <a:bodyPr anchor="b">
            <a:norm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286000"/>
            <a:ext cx="4040188" cy="38862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447800"/>
            <a:ext cx="4041775" cy="750888"/>
          </a:xfrm>
        </p:spPr>
        <p:txBody>
          <a:bodyPr anchor="b">
            <a:norm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286000"/>
            <a:ext cx="4041775" cy="38862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E3647D-488A-4AD2-B1DF-C4826BCAD7A4}" type="datetime1">
              <a:rPr lang="en-US"/>
              <a:pPr>
                <a:defRPr/>
              </a:pPr>
              <a:t>12/6/2013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4269789226"/>
      </p:ext>
    </p:extLst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21E706-5610-4D38-985F-3B2D1100EFE5}" type="datetime1">
              <a:rPr lang="en-US"/>
              <a:pPr>
                <a:defRPr/>
              </a:pPr>
              <a:t>12/6/2013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363929731"/>
      </p:ext>
    </p:extLst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457200" y="1295400"/>
            <a:ext cx="8229600" cy="45720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2200">
                <a:solidFill>
                  <a:schemeClr val="accent1"/>
                </a:solidFill>
              </a:defRPr>
            </a:lvl1pPr>
            <a:lvl2pPr marL="0" indent="0">
              <a:spcBef>
                <a:spcPts val="0"/>
              </a:spcBef>
              <a:buNone/>
              <a:defRPr/>
            </a:lvl2pPr>
            <a:lvl3pPr marL="0" indent="0">
              <a:spcBef>
                <a:spcPts val="0"/>
              </a:spcBef>
              <a:buNone/>
              <a:defRPr/>
            </a:lvl3pPr>
            <a:lvl4pPr marL="0" indent="0">
              <a:spcBef>
                <a:spcPts val="0"/>
              </a:spcBef>
              <a:buNone/>
              <a:defRPr/>
            </a:lvl4pPr>
            <a:lvl5pPr marL="0" indent="0">
              <a:spcBef>
                <a:spcPts val="0"/>
              </a:spcBef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B84543-DB34-480E-8F30-F929CE4AFF41}" type="datetime1">
              <a:rPr lang="en-US"/>
              <a:pPr>
                <a:defRPr/>
              </a:pPr>
              <a:t>12/6/2013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118461618"/>
      </p:ext>
    </p:extLst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ltGray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6"/>
          <p:cNvSpPr>
            <a:spLocks noChangeArrowheads="1"/>
          </p:cNvSpPr>
          <p:nvPr/>
        </p:nvSpPr>
        <p:spPr bwMode="invGray">
          <a:xfrm>
            <a:off x="0" y="-7938"/>
            <a:ext cx="9144000" cy="366713"/>
          </a:xfrm>
          <a:prstGeom prst="rect">
            <a:avLst/>
          </a:prstGeom>
          <a:gradFill rotWithShape="1">
            <a:gsLst>
              <a:gs pos="0">
                <a:srgbClr val="91050F">
                  <a:alpha val="75998"/>
                </a:srgbClr>
              </a:gs>
              <a:gs pos="100000">
                <a:srgbClr val="D10811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9" name="Rectangle 68"/>
          <p:cNvSpPr>
            <a:spLocks noChangeArrowheads="1"/>
          </p:cNvSpPr>
          <p:nvPr/>
        </p:nvSpPr>
        <p:spPr bwMode="invGray">
          <a:xfrm>
            <a:off x="5662613" y="-7938"/>
            <a:ext cx="390525" cy="365126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 dirty="0">
              <a:solidFill>
                <a:sysClr val="windowText" lastClr="000000"/>
              </a:solidFill>
              <a:latin typeface="Arial" charset="0"/>
            </a:endParaRPr>
          </a:p>
        </p:txBody>
      </p:sp>
      <p:sp>
        <p:nvSpPr>
          <p:cNvPr id="10" name="Rectangle 69"/>
          <p:cNvSpPr>
            <a:spLocks noChangeArrowheads="1"/>
          </p:cNvSpPr>
          <p:nvPr/>
        </p:nvSpPr>
        <p:spPr bwMode="invGray">
          <a:xfrm>
            <a:off x="5257800" y="-7938"/>
            <a:ext cx="390525" cy="365126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 dirty="0">
              <a:solidFill>
                <a:sysClr val="windowText" lastClr="000000"/>
              </a:solidFill>
              <a:latin typeface="Arial" charset="0"/>
            </a:endParaRPr>
          </a:p>
        </p:txBody>
      </p:sp>
      <p:sp>
        <p:nvSpPr>
          <p:cNvPr id="11" name="Rectangle 72"/>
          <p:cNvSpPr>
            <a:spLocks noChangeArrowheads="1"/>
          </p:cNvSpPr>
          <p:nvPr/>
        </p:nvSpPr>
        <p:spPr bwMode="invGray">
          <a:xfrm>
            <a:off x="4043363" y="-7938"/>
            <a:ext cx="390525" cy="365126"/>
          </a:xfrm>
          <a:prstGeom prst="rect">
            <a:avLst/>
          </a:prstGeom>
          <a:solidFill>
            <a:schemeClr val="accent1">
              <a:lumMod val="7500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 dirty="0">
              <a:solidFill>
                <a:sysClr val="windowText" lastClr="000000"/>
              </a:solidFill>
              <a:latin typeface="Arial" charset="0"/>
            </a:endParaRPr>
          </a:p>
        </p:txBody>
      </p:sp>
      <p:sp>
        <p:nvSpPr>
          <p:cNvPr id="12" name="Rectangle 73"/>
          <p:cNvSpPr>
            <a:spLocks noChangeArrowheads="1"/>
          </p:cNvSpPr>
          <p:nvPr/>
        </p:nvSpPr>
        <p:spPr bwMode="invGray">
          <a:xfrm>
            <a:off x="3638550" y="-7938"/>
            <a:ext cx="390525" cy="365126"/>
          </a:xfrm>
          <a:prstGeom prst="rect">
            <a:avLst/>
          </a:prstGeom>
          <a:solidFill>
            <a:schemeClr val="accent1">
              <a:lumMod val="7500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 dirty="0">
              <a:solidFill>
                <a:sysClr val="windowText" lastClr="000000"/>
              </a:solidFill>
              <a:latin typeface="Arial" charset="0"/>
            </a:endParaRPr>
          </a:p>
        </p:txBody>
      </p:sp>
      <p:sp>
        <p:nvSpPr>
          <p:cNvPr id="13" name="Rectangle 76"/>
          <p:cNvSpPr>
            <a:spLocks noChangeArrowheads="1"/>
          </p:cNvSpPr>
          <p:nvPr/>
        </p:nvSpPr>
        <p:spPr bwMode="invGray">
          <a:xfrm>
            <a:off x="2427288" y="-7938"/>
            <a:ext cx="390525" cy="365126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 dirty="0">
              <a:solidFill>
                <a:sysClr val="windowText" lastClr="000000"/>
              </a:solidFill>
              <a:latin typeface="Arial" charset="0"/>
            </a:endParaRPr>
          </a:p>
        </p:txBody>
      </p:sp>
      <p:sp>
        <p:nvSpPr>
          <p:cNvPr id="14" name="Rectangle 77"/>
          <p:cNvSpPr>
            <a:spLocks noChangeArrowheads="1"/>
          </p:cNvSpPr>
          <p:nvPr/>
        </p:nvSpPr>
        <p:spPr bwMode="invGray">
          <a:xfrm>
            <a:off x="2022475" y="-7938"/>
            <a:ext cx="390525" cy="365126"/>
          </a:xfrm>
          <a:prstGeom prst="rect">
            <a:avLst/>
          </a:prstGeom>
          <a:solidFill>
            <a:schemeClr val="accent1">
              <a:lumMod val="7500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 dirty="0">
              <a:solidFill>
                <a:sysClr val="windowText" lastClr="000000"/>
              </a:solidFill>
              <a:latin typeface="Arial" charset="0"/>
            </a:endParaRPr>
          </a:p>
        </p:txBody>
      </p:sp>
      <p:sp>
        <p:nvSpPr>
          <p:cNvPr id="15" name="Rectangle 79"/>
          <p:cNvSpPr>
            <a:spLocks noChangeArrowheads="1"/>
          </p:cNvSpPr>
          <p:nvPr/>
        </p:nvSpPr>
        <p:spPr bwMode="invGray">
          <a:xfrm>
            <a:off x="1212850" y="-7938"/>
            <a:ext cx="390525" cy="365126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 dirty="0">
              <a:solidFill>
                <a:sysClr val="windowText" lastClr="000000"/>
              </a:solidFill>
              <a:latin typeface="Arial" charset="0"/>
            </a:endParaRPr>
          </a:p>
        </p:txBody>
      </p:sp>
      <p:sp>
        <p:nvSpPr>
          <p:cNvPr id="16" name="Rectangle 82"/>
          <p:cNvSpPr>
            <a:spLocks noChangeArrowheads="1"/>
          </p:cNvSpPr>
          <p:nvPr/>
        </p:nvSpPr>
        <p:spPr bwMode="invGray">
          <a:xfrm>
            <a:off x="0" y="-7938"/>
            <a:ext cx="390525" cy="365126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 dirty="0">
              <a:solidFill>
                <a:sysClr val="windowText" lastClr="000000"/>
              </a:solidFill>
              <a:latin typeface="Arial" charset="0"/>
            </a:endParaRPr>
          </a:p>
        </p:txBody>
      </p:sp>
      <p:sp>
        <p:nvSpPr>
          <p:cNvPr id="1035" name="Rectangle 6"/>
          <p:cNvSpPr>
            <a:spLocks noChangeArrowheads="1"/>
          </p:cNvSpPr>
          <p:nvPr/>
        </p:nvSpPr>
        <p:spPr bwMode="invGray">
          <a:xfrm>
            <a:off x="0" y="-7938"/>
            <a:ext cx="9144000" cy="366713"/>
          </a:xfrm>
          <a:prstGeom prst="rect">
            <a:avLst/>
          </a:prstGeom>
          <a:gradFill rotWithShape="1">
            <a:gsLst>
              <a:gs pos="0">
                <a:srgbClr val="91050F">
                  <a:alpha val="75998"/>
                </a:srgbClr>
              </a:gs>
              <a:gs pos="100000">
                <a:srgbClr val="D10811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grpSp>
        <p:nvGrpSpPr>
          <p:cNvPr id="2" name="Group 127"/>
          <p:cNvGrpSpPr>
            <a:grpSpLocks/>
          </p:cNvGrpSpPr>
          <p:nvPr/>
        </p:nvGrpSpPr>
        <p:grpSpPr bwMode="black">
          <a:xfrm>
            <a:off x="7908916" y="80554"/>
            <a:ext cx="858838" cy="242887"/>
            <a:chOff x="4707" y="440"/>
            <a:chExt cx="700" cy="198"/>
          </a:xfrm>
          <a:solidFill>
            <a:sysClr val="window" lastClr="FFFFFF"/>
          </a:solidFill>
        </p:grpSpPr>
        <p:sp>
          <p:nvSpPr>
            <p:cNvPr id="23" name="Freeform 128"/>
            <p:cNvSpPr>
              <a:spLocks/>
            </p:cNvSpPr>
            <p:nvPr/>
          </p:nvSpPr>
          <p:spPr bwMode="black">
            <a:xfrm>
              <a:off x="5247" y="440"/>
              <a:ext cx="160" cy="145"/>
            </a:xfrm>
            <a:custGeom>
              <a:avLst/>
              <a:gdLst>
                <a:gd name="T0" fmla="*/ 199 w 672"/>
                <a:gd name="T1" fmla="*/ 433 h 606"/>
                <a:gd name="T2" fmla="*/ 399 w 672"/>
                <a:gd name="T3" fmla="*/ 433 h 606"/>
                <a:gd name="T4" fmla="*/ 430 w 672"/>
                <a:gd name="T5" fmla="*/ 512 h 606"/>
                <a:gd name="T6" fmla="*/ 161 w 672"/>
                <a:gd name="T7" fmla="*/ 512 h 606"/>
                <a:gd name="T8" fmla="*/ 117 w 672"/>
                <a:gd name="T9" fmla="*/ 606 h 606"/>
                <a:gd name="T10" fmla="*/ 0 w 672"/>
                <a:gd name="T11" fmla="*/ 606 h 606"/>
                <a:gd name="T12" fmla="*/ 294 w 672"/>
                <a:gd name="T13" fmla="*/ 0 h 606"/>
                <a:gd name="T14" fmla="*/ 375 w 672"/>
                <a:gd name="T15" fmla="*/ 0 h 606"/>
                <a:gd name="T16" fmla="*/ 672 w 672"/>
                <a:gd name="T17" fmla="*/ 606 h 606"/>
                <a:gd name="T18" fmla="*/ 552 w 672"/>
                <a:gd name="T19" fmla="*/ 606 h 606"/>
                <a:gd name="T20" fmla="*/ 337 w 672"/>
                <a:gd name="T21" fmla="*/ 138 h 606"/>
                <a:gd name="T22" fmla="*/ 199 w 672"/>
                <a:gd name="T23" fmla="*/ 433 h 606"/>
                <a:gd name="T24" fmla="*/ 199 w 672"/>
                <a:gd name="T25" fmla="*/ 433 h 606"/>
                <a:gd name="T26" fmla="*/ 199 w 672"/>
                <a:gd name="T27" fmla="*/ 433 h 60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672"/>
                <a:gd name="T43" fmla="*/ 0 h 606"/>
                <a:gd name="T44" fmla="*/ 672 w 672"/>
                <a:gd name="T45" fmla="*/ 606 h 60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672" h="606">
                  <a:moveTo>
                    <a:pt x="199" y="433"/>
                  </a:moveTo>
                  <a:lnTo>
                    <a:pt x="399" y="433"/>
                  </a:lnTo>
                  <a:lnTo>
                    <a:pt x="430" y="512"/>
                  </a:lnTo>
                  <a:lnTo>
                    <a:pt x="161" y="512"/>
                  </a:lnTo>
                  <a:lnTo>
                    <a:pt x="117" y="606"/>
                  </a:lnTo>
                  <a:lnTo>
                    <a:pt x="0" y="606"/>
                  </a:lnTo>
                  <a:lnTo>
                    <a:pt x="294" y="0"/>
                  </a:lnTo>
                  <a:lnTo>
                    <a:pt x="375" y="0"/>
                  </a:lnTo>
                  <a:lnTo>
                    <a:pt x="672" y="606"/>
                  </a:lnTo>
                  <a:lnTo>
                    <a:pt x="552" y="606"/>
                  </a:lnTo>
                  <a:lnTo>
                    <a:pt x="337" y="138"/>
                  </a:lnTo>
                  <a:lnTo>
                    <a:pt x="199" y="43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 dirty="0">
                <a:solidFill>
                  <a:sysClr val="windowText" lastClr="000000"/>
                </a:solidFill>
                <a:latin typeface="Arial" charset="0"/>
              </a:endParaRPr>
            </a:p>
          </p:txBody>
        </p:sp>
        <p:sp>
          <p:nvSpPr>
            <p:cNvPr id="24" name="Freeform 129"/>
            <p:cNvSpPr>
              <a:spLocks/>
            </p:cNvSpPr>
            <p:nvPr/>
          </p:nvSpPr>
          <p:spPr bwMode="black">
            <a:xfrm>
              <a:off x="4707" y="441"/>
              <a:ext cx="160" cy="144"/>
            </a:xfrm>
            <a:custGeom>
              <a:avLst/>
              <a:gdLst>
                <a:gd name="T0" fmla="*/ 199 w 672"/>
                <a:gd name="T1" fmla="*/ 430 h 600"/>
                <a:gd name="T2" fmla="*/ 399 w 672"/>
                <a:gd name="T3" fmla="*/ 430 h 600"/>
                <a:gd name="T4" fmla="*/ 434 w 672"/>
                <a:gd name="T5" fmla="*/ 507 h 600"/>
                <a:gd name="T6" fmla="*/ 165 w 672"/>
                <a:gd name="T7" fmla="*/ 507 h 600"/>
                <a:gd name="T8" fmla="*/ 122 w 672"/>
                <a:gd name="T9" fmla="*/ 600 h 600"/>
                <a:gd name="T10" fmla="*/ 0 w 672"/>
                <a:gd name="T11" fmla="*/ 600 h 600"/>
                <a:gd name="T12" fmla="*/ 298 w 672"/>
                <a:gd name="T13" fmla="*/ 0 h 600"/>
                <a:gd name="T14" fmla="*/ 380 w 672"/>
                <a:gd name="T15" fmla="*/ 0 h 600"/>
                <a:gd name="T16" fmla="*/ 672 w 672"/>
                <a:gd name="T17" fmla="*/ 600 h 600"/>
                <a:gd name="T18" fmla="*/ 555 w 672"/>
                <a:gd name="T19" fmla="*/ 600 h 600"/>
                <a:gd name="T20" fmla="*/ 337 w 672"/>
                <a:gd name="T21" fmla="*/ 135 h 600"/>
                <a:gd name="T22" fmla="*/ 199 w 672"/>
                <a:gd name="T23" fmla="*/ 430 h 600"/>
                <a:gd name="T24" fmla="*/ 199 w 672"/>
                <a:gd name="T25" fmla="*/ 430 h 600"/>
                <a:gd name="T26" fmla="*/ 199 w 672"/>
                <a:gd name="T27" fmla="*/ 430 h 600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672"/>
                <a:gd name="T43" fmla="*/ 0 h 600"/>
                <a:gd name="T44" fmla="*/ 672 w 672"/>
                <a:gd name="T45" fmla="*/ 600 h 600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672" h="600">
                  <a:moveTo>
                    <a:pt x="199" y="430"/>
                  </a:moveTo>
                  <a:lnTo>
                    <a:pt x="399" y="430"/>
                  </a:lnTo>
                  <a:lnTo>
                    <a:pt x="434" y="507"/>
                  </a:lnTo>
                  <a:lnTo>
                    <a:pt x="165" y="507"/>
                  </a:lnTo>
                  <a:lnTo>
                    <a:pt x="122" y="600"/>
                  </a:lnTo>
                  <a:lnTo>
                    <a:pt x="0" y="600"/>
                  </a:lnTo>
                  <a:lnTo>
                    <a:pt x="298" y="0"/>
                  </a:lnTo>
                  <a:lnTo>
                    <a:pt x="380" y="0"/>
                  </a:lnTo>
                  <a:lnTo>
                    <a:pt x="672" y="600"/>
                  </a:lnTo>
                  <a:lnTo>
                    <a:pt x="555" y="600"/>
                  </a:lnTo>
                  <a:lnTo>
                    <a:pt x="337" y="135"/>
                  </a:lnTo>
                  <a:lnTo>
                    <a:pt x="199" y="43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 dirty="0">
                <a:solidFill>
                  <a:sysClr val="windowText" lastClr="000000"/>
                </a:solidFill>
                <a:latin typeface="Arial" charset="0"/>
              </a:endParaRPr>
            </a:p>
          </p:txBody>
        </p:sp>
        <p:sp>
          <p:nvSpPr>
            <p:cNvPr id="25" name="Freeform 130"/>
            <p:cNvSpPr>
              <a:spLocks/>
            </p:cNvSpPr>
            <p:nvPr/>
          </p:nvSpPr>
          <p:spPr bwMode="black">
            <a:xfrm>
              <a:off x="4975" y="441"/>
              <a:ext cx="162" cy="144"/>
            </a:xfrm>
            <a:custGeom>
              <a:avLst/>
              <a:gdLst>
                <a:gd name="T0" fmla="*/ 199 w 672"/>
                <a:gd name="T1" fmla="*/ 430 h 600"/>
                <a:gd name="T2" fmla="*/ 402 w 672"/>
                <a:gd name="T3" fmla="*/ 430 h 600"/>
                <a:gd name="T4" fmla="*/ 434 w 672"/>
                <a:gd name="T5" fmla="*/ 507 h 600"/>
                <a:gd name="T6" fmla="*/ 164 w 672"/>
                <a:gd name="T7" fmla="*/ 507 h 600"/>
                <a:gd name="T8" fmla="*/ 121 w 672"/>
                <a:gd name="T9" fmla="*/ 600 h 600"/>
                <a:gd name="T10" fmla="*/ 0 w 672"/>
                <a:gd name="T11" fmla="*/ 600 h 600"/>
                <a:gd name="T12" fmla="*/ 297 w 672"/>
                <a:gd name="T13" fmla="*/ 0 h 600"/>
                <a:gd name="T14" fmla="*/ 379 w 672"/>
                <a:gd name="T15" fmla="*/ 0 h 600"/>
                <a:gd name="T16" fmla="*/ 672 w 672"/>
                <a:gd name="T17" fmla="*/ 600 h 600"/>
                <a:gd name="T18" fmla="*/ 555 w 672"/>
                <a:gd name="T19" fmla="*/ 600 h 600"/>
                <a:gd name="T20" fmla="*/ 336 w 672"/>
                <a:gd name="T21" fmla="*/ 135 h 600"/>
                <a:gd name="T22" fmla="*/ 199 w 672"/>
                <a:gd name="T23" fmla="*/ 430 h 600"/>
                <a:gd name="T24" fmla="*/ 199 w 672"/>
                <a:gd name="T25" fmla="*/ 430 h 600"/>
                <a:gd name="T26" fmla="*/ 199 w 672"/>
                <a:gd name="T27" fmla="*/ 430 h 600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672"/>
                <a:gd name="T43" fmla="*/ 0 h 600"/>
                <a:gd name="T44" fmla="*/ 672 w 672"/>
                <a:gd name="T45" fmla="*/ 600 h 600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672" h="600">
                  <a:moveTo>
                    <a:pt x="199" y="430"/>
                  </a:moveTo>
                  <a:lnTo>
                    <a:pt x="402" y="430"/>
                  </a:lnTo>
                  <a:lnTo>
                    <a:pt x="434" y="507"/>
                  </a:lnTo>
                  <a:lnTo>
                    <a:pt x="164" y="507"/>
                  </a:lnTo>
                  <a:lnTo>
                    <a:pt x="121" y="600"/>
                  </a:lnTo>
                  <a:lnTo>
                    <a:pt x="0" y="600"/>
                  </a:lnTo>
                  <a:lnTo>
                    <a:pt x="297" y="0"/>
                  </a:lnTo>
                  <a:lnTo>
                    <a:pt x="379" y="0"/>
                  </a:lnTo>
                  <a:lnTo>
                    <a:pt x="672" y="600"/>
                  </a:lnTo>
                  <a:lnTo>
                    <a:pt x="555" y="600"/>
                  </a:lnTo>
                  <a:lnTo>
                    <a:pt x="336" y="135"/>
                  </a:lnTo>
                  <a:lnTo>
                    <a:pt x="199" y="43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 dirty="0">
                <a:solidFill>
                  <a:sysClr val="windowText" lastClr="000000"/>
                </a:solidFill>
                <a:latin typeface="Arial" charset="0"/>
              </a:endParaRPr>
            </a:p>
          </p:txBody>
        </p:sp>
        <p:sp>
          <p:nvSpPr>
            <p:cNvPr id="26" name="Freeform 131"/>
            <p:cNvSpPr>
              <a:spLocks/>
            </p:cNvSpPr>
            <p:nvPr/>
          </p:nvSpPr>
          <p:spPr bwMode="black">
            <a:xfrm>
              <a:off x="4842" y="440"/>
              <a:ext cx="160" cy="145"/>
            </a:xfrm>
            <a:custGeom>
              <a:avLst/>
              <a:gdLst>
                <a:gd name="T0" fmla="*/ 0 w 666"/>
                <a:gd name="T1" fmla="*/ 0 h 606"/>
                <a:gd name="T2" fmla="*/ 291 w 666"/>
                <a:gd name="T3" fmla="*/ 606 h 606"/>
                <a:gd name="T4" fmla="*/ 298 w 666"/>
                <a:gd name="T5" fmla="*/ 606 h 606"/>
                <a:gd name="T6" fmla="*/ 369 w 666"/>
                <a:gd name="T7" fmla="*/ 606 h 606"/>
                <a:gd name="T8" fmla="*/ 376 w 666"/>
                <a:gd name="T9" fmla="*/ 606 h 606"/>
                <a:gd name="T10" fmla="*/ 666 w 666"/>
                <a:gd name="T11" fmla="*/ 0 h 606"/>
                <a:gd name="T12" fmla="*/ 550 w 666"/>
                <a:gd name="T13" fmla="*/ 0 h 606"/>
                <a:gd name="T14" fmla="*/ 334 w 666"/>
                <a:gd name="T15" fmla="*/ 477 h 606"/>
                <a:gd name="T16" fmla="*/ 117 w 666"/>
                <a:gd name="T17" fmla="*/ 0 h 606"/>
                <a:gd name="T18" fmla="*/ 0 w 666"/>
                <a:gd name="T19" fmla="*/ 0 h 606"/>
                <a:gd name="T20" fmla="*/ 0 w 666"/>
                <a:gd name="T21" fmla="*/ 0 h 606"/>
                <a:gd name="T22" fmla="*/ 0 w 666"/>
                <a:gd name="T23" fmla="*/ 0 h 60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666"/>
                <a:gd name="T37" fmla="*/ 0 h 606"/>
                <a:gd name="T38" fmla="*/ 666 w 666"/>
                <a:gd name="T39" fmla="*/ 606 h 60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666" h="606">
                  <a:moveTo>
                    <a:pt x="0" y="0"/>
                  </a:moveTo>
                  <a:lnTo>
                    <a:pt x="291" y="606"/>
                  </a:lnTo>
                  <a:lnTo>
                    <a:pt x="298" y="606"/>
                  </a:lnTo>
                  <a:lnTo>
                    <a:pt x="369" y="606"/>
                  </a:lnTo>
                  <a:lnTo>
                    <a:pt x="376" y="606"/>
                  </a:lnTo>
                  <a:lnTo>
                    <a:pt x="666" y="0"/>
                  </a:lnTo>
                  <a:lnTo>
                    <a:pt x="550" y="0"/>
                  </a:lnTo>
                  <a:lnTo>
                    <a:pt x="334" y="477"/>
                  </a:lnTo>
                  <a:lnTo>
                    <a:pt x="117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 dirty="0">
                <a:solidFill>
                  <a:sysClr val="windowText" lastClr="000000"/>
                </a:solidFill>
                <a:latin typeface="Arial" charset="0"/>
              </a:endParaRPr>
            </a:p>
          </p:txBody>
        </p:sp>
        <p:sp>
          <p:nvSpPr>
            <p:cNvPr id="27" name="Freeform 132"/>
            <p:cNvSpPr>
              <a:spLocks/>
            </p:cNvSpPr>
            <p:nvPr/>
          </p:nvSpPr>
          <p:spPr bwMode="black">
            <a:xfrm>
              <a:off x="5113" y="440"/>
              <a:ext cx="159" cy="198"/>
            </a:xfrm>
            <a:custGeom>
              <a:avLst/>
              <a:gdLst>
                <a:gd name="T0" fmla="*/ 264 w 666"/>
                <a:gd name="T1" fmla="*/ 828 h 828"/>
                <a:gd name="T2" fmla="*/ 666 w 666"/>
                <a:gd name="T3" fmla="*/ 0 h 828"/>
                <a:gd name="T4" fmla="*/ 546 w 666"/>
                <a:gd name="T5" fmla="*/ 0 h 828"/>
                <a:gd name="T6" fmla="*/ 325 w 666"/>
                <a:gd name="T7" fmla="*/ 482 h 828"/>
                <a:gd name="T8" fmla="*/ 115 w 666"/>
                <a:gd name="T9" fmla="*/ 0 h 828"/>
                <a:gd name="T10" fmla="*/ 0 w 666"/>
                <a:gd name="T11" fmla="*/ 0 h 828"/>
                <a:gd name="T12" fmla="*/ 264 w 666"/>
                <a:gd name="T13" fmla="*/ 603 h 828"/>
                <a:gd name="T14" fmla="*/ 151 w 666"/>
                <a:gd name="T15" fmla="*/ 828 h 828"/>
                <a:gd name="T16" fmla="*/ 264 w 666"/>
                <a:gd name="T17" fmla="*/ 828 h 828"/>
                <a:gd name="T18" fmla="*/ 264 w 666"/>
                <a:gd name="T19" fmla="*/ 828 h 828"/>
                <a:gd name="T20" fmla="*/ 264 w 666"/>
                <a:gd name="T21" fmla="*/ 828 h 82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666"/>
                <a:gd name="T34" fmla="*/ 0 h 828"/>
                <a:gd name="T35" fmla="*/ 666 w 666"/>
                <a:gd name="T36" fmla="*/ 828 h 828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666" h="828">
                  <a:moveTo>
                    <a:pt x="264" y="828"/>
                  </a:moveTo>
                  <a:lnTo>
                    <a:pt x="666" y="0"/>
                  </a:lnTo>
                  <a:lnTo>
                    <a:pt x="546" y="0"/>
                  </a:lnTo>
                  <a:lnTo>
                    <a:pt x="325" y="482"/>
                  </a:lnTo>
                  <a:lnTo>
                    <a:pt x="115" y="0"/>
                  </a:lnTo>
                  <a:lnTo>
                    <a:pt x="0" y="0"/>
                  </a:lnTo>
                  <a:lnTo>
                    <a:pt x="264" y="603"/>
                  </a:lnTo>
                  <a:lnTo>
                    <a:pt x="151" y="828"/>
                  </a:lnTo>
                  <a:lnTo>
                    <a:pt x="264" y="82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 dirty="0">
                <a:solidFill>
                  <a:sysClr val="windowText" lastClr="000000"/>
                </a:solidFill>
                <a:latin typeface="Arial" charset="0"/>
              </a:endParaRPr>
            </a:p>
          </p:txBody>
        </p:sp>
      </p:grpSp>
      <p:sp>
        <p:nvSpPr>
          <p:cNvPr id="1037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434975"/>
            <a:ext cx="82296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3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447800"/>
            <a:ext cx="8229600" cy="472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58000" y="6537325"/>
            <a:ext cx="762000" cy="2444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8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525ED8CF-E71C-4FFC-A4FC-BDE39439C363}" type="datetime1">
              <a:rPr lang="en-US"/>
              <a:pPr>
                <a:defRPr/>
              </a:pPr>
              <a:t>12/6/2013</a:t>
            </a:fld>
            <a:endParaRPr lang="en-US" dirty="0"/>
          </a:p>
        </p:txBody>
      </p:sp>
      <p:sp>
        <p:nvSpPr>
          <p:cNvPr id="1040" name="TextBox 27"/>
          <p:cNvSpPr txBox="1">
            <a:spLocks noChangeArrowheads="1"/>
          </p:cNvSpPr>
          <p:nvPr/>
        </p:nvSpPr>
        <p:spPr bwMode="auto">
          <a:xfrm>
            <a:off x="457200" y="6537325"/>
            <a:ext cx="1912938" cy="20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lnSpc>
                <a:spcPct val="90000"/>
              </a:lnSpc>
              <a:defRPr/>
            </a:pPr>
            <a:r>
              <a:rPr lang="en-US" sz="800" dirty="0" smtClean="0">
                <a:solidFill>
                  <a:srgbClr val="8F8F8F"/>
                </a:solidFill>
              </a:rPr>
              <a:t>© 2011 Avaya Inc. All rights reserved.</a:t>
            </a:r>
          </a:p>
        </p:txBody>
      </p:sp>
      <p:sp>
        <p:nvSpPr>
          <p:cNvPr id="1041" name="TextBox 28"/>
          <p:cNvSpPr txBox="1">
            <a:spLocks noChangeArrowheads="1"/>
          </p:cNvSpPr>
          <p:nvPr/>
        </p:nvSpPr>
        <p:spPr bwMode="auto">
          <a:xfrm>
            <a:off x="8377238" y="6565900"/>
            <a:ext cx="309562" cy="20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>
              <a:lnSpc>
                <a:spcPct val="90000"/>
              </a:lnSpc>
              <a:defRPr/>
            </a:pPr>
            <a:fld id="{D51940C2-9A7C-4045-B8A5-3BDA0ED38EDA}" type="slidenum">
              <a:rPr lang="en-US" sz="800" smtClean="0">
                <a:solidFill>
                  <a:srgbClr val="8F8F8F"/>
                </a:solidFill>
              </a:rPr>
              <a:pPr algn="r" eaLnBrk="1" hangingPunct="1">
                <a:lnSpc>
                  <a:spcPct val="90000"/>
                </a:lnSpc>
                <a:defRPr/>
              </a:pPr>
              <a:t>‹#›</a:t>
            </a:fld>
            <a:endParaRPr lang="en-US" sz="800" dirty="0" smtClean="0">
              <a:solidFill>
                <a:srgbClr val="8F8F8F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901" r:id="rId1"/>
    <p:sldLayoutId id="2147484902" r:id="rId2"/>
    <p:sldLayoutId id="2147484885" r:id="rId3"/>
    <p:sldLayoutId id="2147484903" r:id="rId4"/>
    <p:sldLayoutId id="2147484904" r:id="rId5"/>
    <p:sldLayoutId id="2147484886" r:id="rId6"/>
    <p:sldLayoutId id="2147484887" r:id="rId7"/>
    <p:sldLayoutId id="2147484888" r:id="rId8"/>
    <p:sldLayoutId id="2147484889" r:id="rId9"/>
    <p:sldLayoutId id="2147484890" r:id="rId10"/>
    <p:sldLayoutId id="2147484891" r:id="rId11"/>
    <p:sldLayoutId id="2147484892" r:id="rId12"/>
    <p:sldLayoutId id="2147484893" r:id="rId13"/>
    <p:sldLayoutId id="2147484894" r:id="rId14"/>
    <p:sldLayoutId id="2147484895" r:id="rId15"/>
    <p:sldLayoutId id="2147484896" r:id="rId16"/>
    <p:sldLayoutId id="2147484897" r:id="rId17"/>
    <p:sldLayoutId id="2147484898" r:id="rId18"/>
    <p:sldLayoutId id="2147484905" r:id="rId19"/>
    <p:sldLayoutId id="2147484899" r:id="rId20"/>
    <p:sldLayoutId id="2147484900" r:id="rId21"/>
    <p:sldLayoutId id="2147484909" r:id="rId22"/>
    <p:sldLayoutId id="2147484910" r:id="rId23"/>
    <p:sldLayoutId id="2147484911" r:id="rId24"/>
  </p:sldLayoutIdLst>
  <p:transition>
    <p:fade/>
  </p:transition>
  <p:hf hd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Arial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Arial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Arial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Arial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Arial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Arial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Arial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Arial" charset="0"/>
        </a:defRPr>
      </a:lvl9pPr>
    </p:titleStyle>
    <p:bodyStyle>
      <a:lvl1pPr marL="365125" indent="-365125" algn="l" rtl="0" eaLnBrk="0" fontAlgn="base" hangingPunct="0">
        <a:lnSpc>
          <a:spcPct val="90000"/>
        </a:lnSpc>
        <a:spcBef>
          <a:spcPts val="1200"/>
        </a:spcBef>
        <a:spcAft>
          <a:spcPct val="0"/>
        </a:spcAft>
        <a:buClr>
          <a:schemeClr val="accent1"/>
        </a:buClr>
        <a:buFont typeface="Webdings" pitchFamily="18" charset="2"/>
        <a:buChar char="4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800"/>
        </a:spcBef>
        <a:spcAft>
          <a:spcPct val="0"/>
        </a:spcAft>
        <a:buClr>
          <a:schemeClr val="accent2"/>
        </a:buClr>
        <a:buFont typeface="Arial" pitchFamily="34" charset="0"/>
        <a:buChar char="–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1096963" indent="-228600" algn="l" rtl="0" eaLnBrk="0" fontAlgn="base" hangingPunct="0">
        <a:lnSpc>
          <a:spcPct val="90000"/>
        </a:lnSpc>
        <a:spcBef>
          <a:spcPts val="600"/>
        </a:spcBef>
        <a:spcAft>
          <a:spcPct val="0"/>
        </a:spcAft>
        <a:buClr>
          <a:schemeClr val="accent2"/>
        </a:buClr>
        <a:buFont typeface="Arial" pitchFamily="34" charset="0"/>
        <a:buChar char="–"/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462088" indent="-228600" algn="l" rtl="0" eaLnBrk="0" fontAlgn="base" hangingPunct="0">
        <a:lnSpc>
          <a:spcPct val="90000"/>
        </a:lnSpc>
        <a:spcBef>
          <a:spcPts val="600"/>
        </a:spcBef>
        <a:spcAft>
          <a:spcPct val="0"/>
        </a:spcAft>
        <a:buClr>
          <a:schemeClr val="accent2"/>
        </a:buClr>
        <a:buFont typeface="Arial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0" fontAlgn="base" hangingPunct="0">
        <a:lnSpc>
          <a:spcPct val="90000"/>
        </a:lnSpc>
        <a:spcBef>
          <a:spcPts val="600"/>
        </a:spcBef>
        <a:spcAft>
          <a:spcPct val="0"/>
        </a:spcAft>
        <a:buClr>
          <a:schemeClr val="accent2"/>
        </a:buClr>
        <a:buFont typeface="Arial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194560" indent="-228600" algn="l" defTabSz="914400" rtl="0" eaLnBrk="1" latinLnBrk="0" hangingPunct="1">
        <a:lnSpc>
          <a:spcPct val="90000"/>
        </a:lnSpc>
        <a:spcBef>
          <a:spcPts val="600"/>
        </a:spcBef>
        <a:buClr>
          <a:schemeClr val="accent2"/>
        </a:buClr>
        <a:buFont typeface="Arial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560320" indent="-228600" algn="l" defTabSz="914400" rtl="0" eaLnBrk="1" latinLnBrk="0" hangingPunct="1">
        <a:lnSpc>
          <a:spcPct val="90000"/>
        </a:lnSpc>
        <a:spcBef>
          <a:spcPts val="600"/>
        </a:spcBef>
        <a:buClr>
          <a:schemeClr val="accent2"/>
        </a:buClr>
        <a:buFont typeface="Arial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926080" indent="-228600" algn="l" defTabSz="914400" rtl="0" eaLnBrk="1" latinLnBrk="0" hangingPunct="1">
        <a:lnSpc>
          <a:spcPct val="90000"/>
        </a:lnSpc>
        <a:spcBef>
          <a:spcPts val="600"/>
        </a:spcBef>
        <a:buClr>
          <a:schemeClr val="accent2"/>
        </a:buClr>
        <a:buFont typeface="Arial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291840" indent="-228600" algn="l" defTabSz="914400" rtl="0" eaLnBrk="1" latinLnBrk="0" hangingPunct="1">
        <a:lnSpc>
          <a:spcPct val="90000"/>
        </a:lnSpc>
        <a:spcBef>
          <a:spcPts val="600"/>
        </a:spcBef>
        <a:buClr>
          <a:schemeClr val="accent2"/>
        </a:buClr>
        <a:buFont typeface="Arial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vaya-learning.com/" TargetMode="External"/><Relationship Id="rId2" Type="http://schemas.openxmlformats.org/officeDocument/2006/relationships/hyperlink" Target="http://www.avaya.com/partnerportal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avaya.com/ebizu" TargetMode="External"/><Relationship Id="rId4" Type="http://schemas.openxmlformats.org/officeDocument/2006/relationships/hyperlink" Target="http://www.avaya-online.ru/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uconnect.demoavaya.com/portalintro120405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12.jpeg"/><Relationship Id="rId4" Type="http://schemas.openxmlformats.org/officeDocument/2006/relationships/hyperlink" Target="http://www.avaya.com/partnerportal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avaya.my.salesforce.com/apex/sp_PSSHome?azview=true&amp;Id=a3j30000000KzgBAAS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17.emf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13" Type="http://schemas.openxmlformats.org/officeDocument/2006/relationships/image" Target="../media/image25.png"/><Relationship Id="rId18" Type="http://schemas.openxmlformats.org/officeDocument/2006/relationships/image" Target="../media/image30.jpe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9.png"/><Relationship Id="rId12" Type="http://schemas.openxmlformats.org/officeDocument/2006/relationships/image" Target="../media/image24.jpeg"/><Relationship Id="rId17" Type="http://schemas.openxmlformats.org/officeDocument/2006/relationships/image" Target="../media/image29.png"/><Relationship Id="rId2" Type="http://schemas.openxmlformats.org/officeDocument/2006/relationships/tags" Target="../tags/tag4.xml"/><Relationship Id="rId16" Type="http://schemas.openxmlformats.org/officeDocument/2006/relationships/image" Target="../media/image28.jpeg"/><Relationship Id="rId1" Type="http://schemas.openxmlformats.org/officeDocument/2006/relationships/tags" Target="../tags/tag3.xml"/><Relationship Id="rId6" Type="http://schemas.openxmlformats.org/officeDocument/2006/relationships/image" Target="../media/image18.jpeg"/><Relationship Id="rId11" Type="http://schemas.openxmlformats.org/officeDocument/2006/relationships/image" Target="../media/image23.png"/><Relationship Id="rId5" Type="http://schemas.openxmlformats.org/officeDocument/2006/relationships/hyperlink" Target="https://avaya.my.salesforce.com/apex/sp_ViewDetailPage?Id=a3j30000000L0mKAAS" TargetMode="External"/><Relationship Id="rId15" Type="http://schemas.openxmlformats.org/officeDocument/2006/relationships/image" Target="../media/image27.jpeg"/><Relationship Id="rId10" Type="http://schemas.openxmlformats.org/officeDocument/2006/relationships/image" Target="../media/image22.jpeg"/><Relationship Id="rId4" Type="http://schemas.openxmlformats.org/officeDocument/2006/relationships/notesSlide" Target="../notesSlides/notesSlide11.xml"/><Relationship Id="rId9" Type="http://schemas.openxmlformats.org/officeDocument/2006/relationships/image" Target="../media/image21.jpeg"/><Relationship Id="rId14" Type="http://schemas.openxmlformats.org/officeDocument/2006/relationships/image" Target="../media/image2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jpeg"/><Relationship Id="rId5" Type="http://schemas.openxmlformats.org/officeDocument/2006/relationships/image" Target="../media/image32.jpeg"/><Relationship Id="rId4" Type="http://schemas.openxmlformats.org/officeDocument/2006/relationships/hyperlink" Target="http://www.youtube.com/playlist?list=PL81726F9F3E1B9000" TargetMode="Externa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jpeg"/><Relationship Id="rId3" Type="http://schemas.openxmlformats.org/officeDocument/2006/relationships/image" Target="../media/image34.jpeg"/><Relationship Id="rId7" Type="http://schemas.openxmlformats.org/officeDocument/2006/relationships/hyperlink" Target="http://www.youtube.com/playlist?list=PL81726F9F3E1B9000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Relationship Id="rId6" Type="http://schemas.openxmlformats.org/officeDocument/2006/relationships/hyperlink" Target="http://www.avaya.com/emea/resource/assets/ebooks/avaya_interactive_solution.pdf" TargetMode="External"/><Relationship Id="rId5" Type="http://schemas.openxmlformats.org/officeDocument/2006/relationships/image" Target="cid:image001.jpg@01CD8C82.3DCB6770" TargetMode="External"/><Relationship Id="rId4" Type="http://schemas.openxmlformats.org/officeDocument/2006/relationships/image" Target="../media/image35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avaya.my.salesforce.com/apex/sp_ViewDetailPage?Id=a3j30000000L2UmAAK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avaya.my.salesforce.com/apex/sp_ContentClassificationListPage?Id=a3j30000000L2Y6AAK&amp;cat=Customer-Ready+Collateral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emf"/><Relationship Id="rId5" Type="http://schemas.openxmlformats.org/officeDocument/2006/relationships/image" Target="../media/image16.png"/><Relationship Id="rId4" Type="http://schemas.openxmlformats.org/officeDocument/2006/relationships/hyperlink" Target="https://avaya.my.salesforce.com/apex/sp_ViewDetailPage?Id=a3j30000000L2GQAA0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hyperlink" Target="http://bit.ly/T9dtoi" TargetMode="External"/><Relationship Id="rId3" Type="http://schemas.openxmlformats.org/officeDocument/2006/relationships/hyperlink" Target="https://avaya.my.salesforce.com/apex/sp_PSSHome" TargetMode="External"/><Relationship Id="rId7" Type="http://schemas.openxmlformats.org/officeDocument/2006/relationships/hyperlink" Target="http://bit.ly/V6HpTg" TargetMode="External"/><Relationship Id="rId12" Type="http://schemas.openxmlformats.org/officeDocument/2006/relationships/image" Target="../media/image39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0.xml"/><Relationship Id="rId6" Type="http://schemas.openxmlformats.org/officeDocument/2006/relationships/hyperlink" Target="http://bit.ly/RyIkW7" TargetMode="External"/><Relationship Id="rId11" Type="http://schemas.openxmlformats.org/officeDocument/2006/relationships/hyperlink" Target="http://bit.ly/RRLNBi" TargetMode="External"/><Relationship Id="rId5" Type="http://schemas.openxmlformats.org/officeDocument/2006/relationships/image" Target="../media/image17.emf"/><Relationship Id="rId10" Type="http://schemas.openxmlformats.org/officeDocument/2006/relationships/hyperlink" Target="http://bit.ly/R8ARhA" TargetMode="External"/><Relationship Id="rId4" Type="http://schemas.openxmlformats.org/officeDocument/2006/relationships/image" Target="../media/image16.png"/><Relationship Id="rId9" Type="http://schemas.openxmlformats.org/officeDocument/2006/relationships/hyperlink" Target="http://bit.ly/R3bXl4" TargetMode="Externa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rg.avayaroadmap.com/Enterprise/Mobility-for-Business/" TargetMode="External"/><Relationship Id="rId7" Type="http://schemas.openxmlformats.org/officeDocument/2006/relationships/hyperlink" Target="http://www.avaya.com/BYODReady" TargetMode="Externa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jpeg"/><Relationship Id="rId5" Type="http://schemas.openxmlformats.org/officeDocument/2006/relationships/image" Target="../media/image41.jpeg"/><Relationship Id="rId4" Type="http://schemas.openxmlformats.org/officeDocument/2006/relationships/image" Target="../media/image40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46.png"/><Relationship Id="rId5" Type="http://schemas.openxmlformats.org/officeDocument/2006/relationships/image" Target="../media/image45.png"/><Relationship Id="rId4" Type="http://schemas.openxmlformats.org/officeDocument/2006/relationships/image" Target="../media/image44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7" Type="http://schemas.openxmlformats.org/officeDocument/2006/relationships/image" Target="../media/image50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9.jpeg"/><Relationship Id="rId5" Type="http://schemas.openxmlformats.org/officeDocument/2006/relationships/hyperlink" Target="https://avaya.my.salesforce.com/apex/sp_ViewDetailPage?c=a3d30000000L5PIAA0&amp;Id=a3j30000000L7MaAAK" TargetMode="External"/><Relationship Id="rId4" Type="http://schemas.openxmlformats.org/officeDocument/2006/relationships/image" Target="../media/image48.jpe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jpeg"/><Relationship Id="rId3" Type="http://schemas.openxmlformats.org/officeDocument/2006/relationships/hyperlink" Target="http://www.avaya.com/ssguides" TargetMode="External"/><Relationship Id="rId7" Type="http://schemas.openxmlformats.org/officeDocument/2006/relationships/image" Target="../media/image54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3.jpeg"/><Relationship Id="rId5" Type="http://schemas.openxmlformats.org/officeDocument/2006/relationships/image" Target="../media/image52.jpeg"/><Relationship Id="rId4" Type="http://schemas.openxmlformats.org/officeDocument/2006/relationships/image" Target="../media/image51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avayamentor" TargetMode="Externa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6.jpe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jpeg"/><Relationship Id="rId3" Type="http://schemas.openxmlformats.org/officeDocument/2006/relationships/hyperlink" Target="https://avaya.my.salesforce.com/apex/sp_ViewDetailPage?c=a3da0000000LFDOAA4" TargetMode="External"/><Relationship Id="rId7" Type="http://schemas.openxmlformats.org/officeDocument/2006/relationships/hyperlink" Target="http://support.avaya.com/Support_Policy" TargetMode="Externa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0.xml"/><Relationship Id="rId6" Type="http://schemas.openxmlformats.org/officeDocument/2006/relationships/hyperlink" Target="http://support.avaya.com/" TargetMode="External"/><Relationship Id="rId5" Type="http://schemas.openxmlformats.org/officeDocument/2006/relationships/hyperlink" Target="https://support.avaya.com/css/P8/documents/100133536" TargetMode="External"/><Relationship Id="rId4" Type="http://schemas.openxmlformats.org/officeDocument/2006/relationships/hyperlink" Target="https://support.avaya.com/css/P8/documents/100166575" TargetMode="Externa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1.png"/><Relationship Id="rId3" Type="http://schemas.openxmlformats.org/officeDocument/2006/relationships/notesSlide" Target="../notesSlides/notesSlide24.xml"/><Relationship Id="rId7" Type="http://schemas.openxmlformats.org/officeDocument/2006/relationships/image" Target="../media/image60.jpe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5.xml"/><Relationship Id="rId6" Type="http://schemas.openxmlformats.org/officeDocument/2006/relationships/image" Target="../media/image59.jpeg"/><Relationship Id="rId5" Type="http://schemas.openxmlformats.org/officeDocument/2006/relationships/image" Target="../media/image58.jpeg"/><Relationship Id="rId4" Type="http://schemas.openxmlformats.org/officeDocument/2006/relationships/hyperlink" Target="http://support.avaya.com/" TargetMode="Externa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2.png"/><Relationship Id="rId5" Type="http://schemas.openxmlformats.org/officeDocument/2006/relationships/hyperlink" Target="https://avaya.my.salesforce.com/apex/sp_GeneralDetailHome?Id=a3j30000000L41BAAS" TargetMode="External"/><Relationship Id="rId4" Type="http://schemas.openxmlformats.org/officeDocument/2006/relationships/image" Target="../media/image48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avaya.my.salesforce.com/apex/sp_ViewDetailPage?c=a3d30000000L9A5AAK&amp;Id=a3j30000000LEWwAAO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0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6.jpeg"/><Relationship Id="rId3" Type="http://schemas.openxmlformats.org/officeDocument/2006/relationships/hyperlink" Target="http://www.second2clients.com/clientemails/Avaya/AVA074a/email1/" TargetMode="External"/><Relationship Id="rId7" Type="http://schemas.openxmlformats.org/officeDocument/2006/relationships/image" Target="../media/image65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4.jpeg"/><Relationship Id="rId11" Type="http://schemas.openxmlformats.org/officeDocument/2006/relationships/hyperlink" Target="https://partner.avaya.com/apps/demoavaya/play/" TargetMode="External"/><Relationship Id="rId5" Type="http://schemas.openxmlformats.org/officeDocument/2006/relationships/hyperlink" Target="http://www.second2clients.com/clientemails/avaya/ava074b/1/" TargetMode="External"/><Relationship Id="rId10" Type="http://schemas.openxmlformats.org/officeDocument/2006/relationships/image" Target="../media/image68.jpeg"/><Relationship Id="rId4" Type="http://schemas.openxmlformats.org/officeDocument/2006/relationships/image" Target="../media/image63.jpeg"/><Relationship Id="rId9" Type="http://schemas.openxmlformats.org/officeDocument/2006/relationships/image" Target="../media/image67.jpe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0.png"/><Relationship Id="rId3" Type="http://schemas.openxmlformats.org/officeDocument/2006/relationships/image" Target="../media/image47.jpeg"/><Relationship Id="rId7" Type="http://schemas.openxmlformats.org/officeDocument/2006/relationships/image" Target="../media/image69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avaya.my.salesforce.com/apex/sp_ViewDetailPage?c=a3d30000000L5HAAA0&amp;Id=a3j30000000L79XAAS" TargetMode="External"/><Relationship Id="rId5" Type="http://schemas.openxmlformats.org/officeDocument/2006/relationships/hyperlink" Target="https://partner.avaya.com/apps/demoavaya/use/filters.aspx" TargetMode="External"/><Relationship Id="rId4" Type="http://schemas.openxmlformats.org/officeDocument/2006/relationships/image" Target="../media/image48.jpeg"/><Relationship Id="rId9" Type="http://schemas.openxmlformats.org/officeDocument/2006/relationships/image" Target="../media/image71.pn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avaya.com/usa/Avaya-Solution-Finder/default.aspx" TargetMode="External"/><Relationship Id="rId3" Type="http://schemas.openxmlformats.org/officeDocument/2006/relationships/image" Target="../media/image47.jpeg"/><Relationship Id="rId7" Type="http://schemas.openxmlformats.org/officeDocument/2006/relationships/image" Target="../media/image72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avaya.my.salesforce.com/apex/sp_ViewDetailPage?Id=a3j30000000L7SzAAK" TargetMode="External"/><Relationship Id="rId5" Type="http://schemas.openxmlformats.org/officeDocument/2006/relationships/hyperlink" Target="https://atac.avaya.com/engage/" TargetMode="External"/><Relationship Id="rId10" Type="http://schemas.openxmlformats.org/officeDocument/2006/relationships/image" Target="../media/image74.jpeg"/><Relationship Id="rId4" Type="http://schemas.openxmlformats.org/officeDocument/2006/relationships/image" Target="../media/image48.jpeg"/><Relationship Id="rId9" Type="http://schemas.openxmlformats.org/officeDocument/2006/relationships/image" Target="../media/image73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hyperlink" Target="https://avaya.my.salesforce.com/apex/sp_GeneralDetailHome?Id=a3j30000000L3uZAAS" TargetMode="External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77.png"/><Relationship Id="rId5" Type="http://schemas.openxmlformats.org/officeDocument/2006/relationships/image" Target="../media/image76.png"/><Relationship Id="rId4" Type="http://schemas.openxmlformats.org/officeDocument/2006/relationships/image" Target="../media/image75.png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1.jpeg"/><Relationship Id="rId3" Type="http://schemas.openxmlformats.org/officeDocument/2006/relationships/notesSlide" Target="../notesSlides/notesSlide31.xml"/><Relationship Id="rId7" Type="http://schemas.openxmlformats.org/officeDocument/2006/relationships/image" Target="../media/image80.png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6.xml"/><Relationship Id="rId6" Type="http://schemas.openxmlformats.org/officeDocument/2006/relationships/hyperlink" Target="http://portal.avaya.com/ptlWeb/selldata" TargetMode="External"/><Relationship Id="rId5" Type="http://schemas.openxmlformats.org/officeDocument/2006/relationships/image" Target="../media/image79.jpeg"/><Relationship Id="rId4" Type="http://schemas.openxmlformats.org/officeDocument/2006/relationships/image" Target="../media/image78.jpe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hyperlink" Target="https://avaya.my.salesforce.com/apex/sp_ViewDetailPage?c=a3d30000000L5a3AAC&amp;Id=a3j30000000L7XfAAK" TargetMode="External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82.jpe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hyperlink" Target="https://app96.avaya.com/UAE/Register.aspx" TargetMode="External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0.xml"/><Relationship Id="rId6" Type="http://schemas.openxmlformats.org/officeDocument/2006/relationships/hyperlink" Target="https://avaya.my.salesforce.com/apex/sp_ViewDetailPage?c=a3d30000000L3eKAAS&amp;Id=a3j30000000L6oVAAS" TargetMode="External"/><Relationship Id="rId5" Type="http://schemas.openxmlformats.org/officeDocument/2006/relationships/image" Target="../media/image83.png"/><Relationship Id="rId4" Type="http://schemas.openxmlformats.org/officeDocument/2006/relationships/hyperlink" Target="https://proposalsuite.avaya.com/" TargetMode="Externa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86.png"/><Relationship Id="rId4" Type="http://schemas.openxmlformats.org/officeDocument/2006/relationships/image" Target="../media/image85.jpe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hyperlink" Target="https://avaya.my.salesforce.com/apex/sp_ViewDetailPage?Id=a3j30000000L6q7AAC" TargetMode="External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88.png"/><Relationship Id="rId4" Type="http://schemas.openxmlformats.org/officeDocument/2006/relationships/image" Target="../media/image87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hyperlink" Target="http://marketingtools.avaya.com/knowledgebase" TargetMode="External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90.jpeg"/><Relationship Id="rId4" Type="http://schemas.openxmlformats.org/officeDocument/2006/relationships/image" Target="../media/image89.jpe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2.png"/><Relationship Id="rId2" Type="http://schemas.openxmlformats.org/officeDocument/2006/relationships/image" Target="../media/image91.jpeg"/><Relationship Id="rId1" Type="http://schemas.openxmlformats.org/officeDocument/2006/relationships/slideLayout" Target="../slideLayouts/slideLayout13.xml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hyperlink" Target="https://avaya.my.salesforce.com/apex/sp_ViewDetailPage?c=a3d30000000L15PAAS&amp;Id=a3j30000000L1nLAAS" TargetMode="External"/><Relationship Id="rId3" Type="http://schemas.openxmlformats.org/officeDocument/2006/relationships/hyperlink" Target="http://www.avaya.com/proservicesnow" TargetMode="External"/><Relationship Id="rId7" Type="http://schemas.openxmlformats.org/officeDocument/2006/relationships/hyperlink" Target="https://avaya.my.salesforce.com/sfc/servlet.shepherd/version/download/06830000002i9uMAAQ" TargetMode="External"/><Relationship Id="rId12" Type="http://schemas.openxmlformats.org/officeDocument/2006/relationships/hyperlink" Target="https://avaya.my.salesforce.com/apex/sp_ViewDetailPage?c=a3d30000000L15eAAC&amp;Id=a3j30000000L1naAAC" TargetMode="External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Relationship Id="rId6" Type="http://schemas.openxmlformats.org/officeDocument/2006/relationships/hyperlink" Target="mailto:atac@avaya.com" TargetMode="External"/><Relationship Id="rId11" Type="http://schemas.openxmlformats.org/officeDocument/2006/relationships/hyperlink" Target="https://avaya.my.salesforce.com/apex/sp_ViewDetailPage?c=a3d30000000L15UAAS&amp;Id=a3j30000000L1nQAAS" TargetMode="External"/><Relationship Id="rId5" Type="http://schemas.openxmlformats.org/officeDocument/2006/relationships/hyperlink" Target="http://portal.avaya.com/ptlWeb/so/CS2010225234011158003/C20103773235665026/SN20103782155947090/SN20103782155947090" TargetMode="External"/><Relationship Id="rId10" Type="http://schemas.openxmlformats.org/officeDocument/2006/relationships/hyperlink" Target="https://avaya.my.salesforce.com/apex/sp_ViewDetailPage?c=a3d30000000L15ZAAS&amp;Id=a3j30000000L1nVAAS" TargetMode="External"/><Relationship Id="rId4" Type="http://schemas.openxmlformats.org/officeDocument/2006/relationships/hyperlink" Target="http://avaya.my.salesforce.com/apex/sp_ViewDetailPage?Id=a3j30000000LF04AAG" TargetMode="External"/><Relationship Id="rId9" Type="http://schemas.openxmlformats.org/officeDocument/2006/relationships/hyperlink" Target="https://enterpriseportal.avaya.com/ptlWeb/gs/so/CS200671318355089067/C2006713152016719023/SN20123271848734078/SN20123271848734078" TargetMode="Externa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vaya.com/proservicesnow" TargetMode="External"/><Relationship Id="rId7" Type="http://schemas.openxmlformats.org/officeDocument/2006/relationships/hyperlink" Target="https://avaya.my.salesforce.com/069300000020Xa5" TargetMode="External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avaya.my.salesforce.com/069300000020Xfj" TargetMode="External"/><Relationship Id="rId5" Type="http://schemas.openxmlformats.org/officeDocument/2006/relationships/hyperlink" Target="https://avaya.my.salesforce.com/apex/sp_ViewDetailPage?c=a3d30000000L7imAAC&amp;Id=a3j30000000LAsvAAG" TargetMode="External"/><Relationship Id="rId4" Type="http://schemas.openxmlformats.org/officeDocument/2006/relationships/hyperlink" Target="https://avaya.my.salesforce.com/apex/sp_ViewDetailPage?c=a3d30000000L15PAAS&amp;Id=a3j30000000L1nLAAS" TargetMode="Externa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3.jpeg"/><Relationship Id="rId7" Type="http://schemas.openxmlformats.org/officeDocument/2006/relationships/image" Target="../media/image94.jpe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10.xml"/><Relationship Id="rId6" Type="http://schemas.openxmlformats.org/officeDocument/2006/relationships/hyperlink" Target="mailto:partnerhelp@avaya.com" TargetMode="External"/><Relationship Id="rId5" Type="http://schemas.openxmlformats.org/officeDocument/2006/relationships/hyperlink" Target="mailto:avaya.u.emea@accenture.com" TargetMode="External"/><Relationship Id="rId4" Type="http://schemas.openxmlformats.org/officeDocument/2006/relationships/hyperlink" Target="http://www.avaya-learning.com/" TargetMode="Externa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5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10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6.jpe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97.jpeg"/><Relationship Id="rId4" Type="http://schemas.openxmlformats.org/officeDocument/2006/relationships/hyperlink" Target="http://links.avayanews.com/rts/go2.aspx?h=394537&amp;tp=l-11-1y-4vq-vPlT-1c-1ec0-1c-xysBe" TargetMode="Externa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hyperlink" Target="http://avaya-news.com/learning/docs/reports/AvayaLearningSchedule.xlsx" TargetMode="External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98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NuByvOukpz4&amp;feature=youtu.be" TargetMode="External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9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sso.avaya.com/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hyperlink" Target="mailto:partnerhelp@avaya.com" TargetMode="External"/><Relationship Id="rId4" Type="http://schemas.openxmlformats.org/officeDocument/2006/relationships/hyperlink" Target="http://www.avaya.com/partner-itss" TargetMode="Externa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hyperlink" Target="../../../../../../Training/Avaya%20Learning%20Virtual%20Campus/Avaya%20Learning%20Virtual%20Campus.mp4" TargetMode="External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youtube.com/watch?v=qMamKEIGRC8" TargetMode="External"/><Relationship Id="rId4" Type="http://schemas.openxmlformats.org/officeDocument/2006/relationships/image" Target="../media/image100.jpe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1.jpe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a10652.avayalive.com/10652/html/index.html" TargetMode="External"/><Relationship Id="rId4" Type="http://schemas.openxmlformats.org/officeDocument/2006/relationships/hyperlink" Target="http://www.youtube.com/watch?v=qMamKEIGRC8" TargetMode="Externa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2.pn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103.png"/><Relationship Id="rId4" Type="http://schemas.openxmlformats.org/officeDocument/2006/relationships/hyperlink" Target="http://access.enduseruniversity.com/4WhatAvaya" TargetMode="Externa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hyperlink" Target="https://enterpriseportal.avaya.com/apps/demoavaya/train/trainingcalendar.asp?FilterTitle=&amp;FilterEventSeries=TechTalk&amp;FilterLocation=&amp;FilterRole=&amp;FilterLanguage=&amp;FilterCountry=&amp;FilterTheatre=EMEA&amp;FilterButton=filter" TargetMode="External"/><Relationship Id="rId7" Type="http://schemas.openxmlformats.org/officeDocument/2006/relationships/image" Target="../media/image103.pn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10.xml"/><Relationship Id="rId6" Type="http://schemas.openxmlformats.org/officeDocument/2006/relationships/hyperlink" Target="http://access.enduseruniversity.com/4WhatAvaya" TargetMode="External"/><Relationship Id="rId5" Type="http://schemas.openxmlformats.org/officeDocument/2006/relationships/hyperlink" Target="https://weconnect.avaya.com/e9z00094o" TargetMode="External"/><Relationship Id="rId4" Type="http://schemas.openxmlformats.org/officeDocument/2006/relationships/hyperlink" Target="https://avaya.my.salesforce.com/apex/sp_ViewDetailPage?c=a3d30000000L7rkAAC&amp;Id=a3j30000000LC0AAAW" TargetMode="Externa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hyperlink" Target="https://avaya.my.salesforce.com/apex/sp_ViewDetailPage?Id=a3j30000000LC0AAAW" TargetMode="External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103.png"/><Relationship Id="rId5" Type="http://schemas.openxmlformats.org/officeDocument/2006/relationships/hyperlink" Target="http://access.enduseruniversity.com/4WhatAvaya" TargetMode="External"/><Relationship Id="rId4" Type="http://schemas.openxmlformats.org/officeDocument/2006/relationships/hyperlink" Target="https://exec-webconferencing.avaya.com/default.htm?ConfRef=123630&amp;Pin=830388" TargetMode="Externa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hyperlink" Target="https://avaya.my.salesforce.com/apex/sp_ViewDetailPage?c=a3d30000000L8wBAAS&amp;Id=a3j30000000L6u4AAC" TargetMode="External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103.png"/><Relationship Id="rId5" Type="http://schemas.openxmlformats.org/officeDocument/2006/relationships/hyperlink" Target="http://access.enduseruniversity.com/4WhatAvaya" TargetMode="External"/><Relationship Id="rId4" Type="http://schemas.openxmlformats.org/officeDocument/2006/relationships/image" Target="../media/image104.png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5.jpe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6.pn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avaya.my.salesforce.com/apex/sp_ViewDetailPage?Id=a3j30000000LEw2AAG" TargetMode="External"/><Relationship Id="rId5" Type="http://schemas.openxmlformats.org/officeDocument/2006/relationships/hyperlink" Target="http://wa5389.avayalive.com/5389/html/indexNoPrompt.html" TargetMode="External"/><Relationship Id="rId4" Type="http://schemas.openxmlformats.org/officeDocument/2006/relationships/image" Target="../media/image107.jpeg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2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7" Type="http://schemas.openxmlformats.org/officeDocument/2006/relationships/image" Target="../media/image108.jpeg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portal.avaya.com/ptlWeb/so/CS200964105044502089" TargetMode="External"/><Relationship Id="rId5" Type="http://schemas.openxmlformats.org/officeDocument/2006/relationships/hyperlink" Target="https://avaya.my.salesforce.com/apex/sp_ViewDetailPage?c=a3d30000000L3EEAA0&amp;Id=a3j30000000L69HAAS" TargetMode="External"/><Relationship Id="rId4" Type="http://schemas.openxmlformats.org/officeDocument/2006/relationships/image" Target="../media/image4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9.jpeg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8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0.jpeg"/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8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1.jpeg"/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6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hyperlink" Target="https://avaya.my.salesforce.com/apex/sp_ViewDetailPage?c=a3d30000000L4raAAC&amp;Id=a3j30000000L6tkAAC" TargetMode="External"/><Relationship Id="rId7" Type="http://schemas.openxmlformats.org/officeDocument/2006/relationships/image" Target="../media/image113.png"/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8.xml"/><Relationship Id="rId6" Type="http://schemas.openxmlformats.org/officeDocument/2006/relationships/hyperlink" Target=":%20http:/www.demoavaya.com" TargetMode="External"/><Relationship Id="rId5" Type="http://schemas.openxmlformats.org/officeDocument/2006/relationships/image" Target="../media/image112.png"/><Relationship Id="rId4" Type="http://schemas.openxmlformats.org/officeDocument/2006/relationships/hyperlink" Target="https://avaya.my.salesforce.com/apex/sp_ViewDetailPage?Id=a3j30000000L6tkAAC" TargetMode="Externa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5.jpeg"/><Relationship Id="rId2" Type="http://schemas.openxmlformats.org/officeDocument/2006/relationships/image" Target="../media/image114.pn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7.jpeg"/><Relationship Id="rId2" Type="http://schemas.openxmlformats.org/officeDocument/2006/relationships/image" Target="../media/image116.png"/><Relationship Id="rId1" Type="http://schemas.openxmlformats.org/officeDocument/2006/relationships/slideLayout" Target="../slideLayouts/slideLayout23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9.png"/><Relationship Id="rId2" Type="http://schemas.openxmlformats.org/officeDocument/2006/relationships/image" Target="../media/image11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0.jpeg"/><Relationship Id="rId4" Type="http://schemas.openxmlformats.org/officeDocument/2006/relationships/hyperlink" Target="http://uconnect.demoavaya.com/demoavayapodcast/" TargetMode="Externa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hyperlink" Target="https://avaya.my.salesforce.com/apex/sp_ViewDetailPage?Id=a3j30000000L6tLAAS" TargetMode="External"/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21.png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hyperlink" Target="https://avaya.my.salesforce.com/apex/sp_ViewDetailPage?c=a3d30000000LAXkAAO&amp;Id=a3j30000000LEBuAAO" TargetMode="External"/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124.jpeg"/><Relationship Id="rId5" Type="http://schemas.openxmlformats.org/officeDocument/2006/relationships/image" Target="../media/image123.png"/><Relationship Id="rId4" Type="http://schemas.openxmlformats.org/officeDocument/2006/relationships/image" Target="../media/image12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2.xml"/><Relationship Id="rId4" Type="http://schemas.openxmlformats.org/officeDocument/2006/relationships/image" Target="../media/image11.png"/></Relationships>
</file>

<file path=ppt/slides/_rels/slide7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9.jpeg"/><Relationship Id="rId3" Type="http://schemas.openxmlformats.org/officeDocument/2006/relationships/image" Target="../media/image125.png"/><Relationship Id="rId7" Type="http://schemas.openxmlformats.org/officeDocument/2006/relationships/image" Target="../media/image128.jpeg"/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127.jpeg"/><Relationship Id="rId5" Type="http://schemas.openxmlformats.org/officeDocument/2006/relationships/image" Target="../media/image126.jpeg"/><Relationship Id="rId10" Type="http://schemas.openxmlformats.org/officeDocument/2006/relationships/image" Target="../media/image131.jpeg"/><Relationship Id="rId4" Type="http://schemas.microsoft.com/office/2007/relationships/hdphoto" Target="../media/hdphoto2.wdp"/><Relationship Id="rId9" Type="http://schemas.openxmlformats.org/officeDocument/2006/relationships/image" Target="../media/image130.gif"/></Relationships>
</file>

<file path=ppt/slides/_rels/slide7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6.jpeg"/><Relationship Id="rId3" Type="http://schemas.openxmlformats.org/officeDocument/2006/relationships/image" Target="../media/image132.jpeg"/><Relationship Id="rId7" Type="http://schemas.openxmlformats.org/officeDocument/2006/relationships/hyperlink" Target="https://avaya.my.salesforce.com/apex/sp_ViewDetailPage?c=a3d30000000L5ZjAAK&amp;Id=a3j30000000L7WrAAK" TargetMode="External"/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5.jpeg"/><Relationship Id="rId5" Type="http://schemas.openxmlformats.org/officeDocument/2006/relationships/image" Target="../media/image134.jpeg"/><Relationship Id="rId4" Type="http://schemas.openxmlformats.org/officeDocument/2006/relationships/image" Target="../media/image133.jpeg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22.xml"/></Relationships>
</file>

<file path=ppt/slides/_rels/slide7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1.png"/><Relationship Id="rId3" Type="http://schemas.openxmlformats.org/officeDocument/2006/relationships/hyperlink" Target="https://atac.avaya.com/Technicenter.htm" TargetMode="External"/><Relationship Id="rId7" Type="http://schemas.openxmlformats.org/officeDocument/2006/relationships/image" Target="../media/image140.jpeg"/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139.jpeg"/><Relationship Id="rId11" Type="http://schemas.openxmlformats.org/officeDocument/2006/relationships/hyperlink" Target="https://atac.avaya.com/BP_Reg.htm" TargetMode="External"/><Relationship Id="rId5" Type="http://schemas.openxmlformats.org/officeDocument/2006/relationships/image" Target="../media/image138.jpeg"/><Relationship Id="rId10" Type="http://schemas.openxmlformats.org/officeDocument/2006/relationships/image" Target="../media/image143.png"/><Relationship Id="rId4" Type="http://schemas.openxmlformats.org/officeDocument/2006/relationships/image" Target="../media/image137.jpeg"/><Relationship Id="rId9" Type="http://schemas.openxmlformats.org/officeDocument/2006/relationships/image" Target="../media/image142.jpeg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4.png"/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5.png"/><Relationship Id="rId2" Type="http://schemas.openxmlformats.org/officeDocument/2006/relationships/notesSlide" Target="../notesSlides/notesSlide67.xml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6.png"/><Relationship Id="rId2" Type="http://schemas.openxmlformats.org/officeDocument/2006/relationships/notesSlide" Target="../notesSlides/notesSlide68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partner.avaya.com/ptlWeb/bp/so/CS200662532555952058/C20088137216271038/SN200881383945407018/SN200881383945407018" TargetMode="Externa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hyperlink" Target="mailto:ssachdeva@avaya.com" TargetMode="External"/><Relationship Id="rId2" Type="http://schemas.openxmlformats.org/officeDocument/2006/relationships/hyperlink" Target="mailto:atacemea@avaya.com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7.png"/><Relationship Id="rId4" Type="http://schemas.openxmlformats.org/officeDocument/2006/relationships/hyperlink" Target="mailto:briannorman@avaya.com" TargetMode="External"/></Relationships>
</file>

<file path=ppt/slides/_rels/slide78.xml.rels><?xml version="1.0" encoding="UTF-8" standalone="yes"?>
<Relationships xmlns="http://schemas.openxmlformats.org/package/2006/relationships"><Relationship Id="rId8" Type="http://schemas.openxmlformats.org/officeDocument/2006/relationships/hyperlink" Target="mailto:atacapac@avaya.com" TargetMode="External"/><Relationship Id="rId3" Type="http://schemas.openxmlformats.org/officeDocument/2006/relationships/hyperlink" Target="https://avaya.my.salesforce.com/apex/sp_ViewDetailPage?Id=a3j30000000L7UHAA0" TargetMode="External"/><Relationship Id="rId7" Type="http://schemas.openxmlformats.org/officeDocument/2006/relationships/hyperlink" Target="mailto:atacemea@avaya.com" TargetMode="External"/><Relationship Id="rId2" Type="http://schemas.openxmlformats.org/officeDocument/2006/relationships/notesSlide" Target="../notesSlides/notesSlide69.xml"/><Relationship Id="rId1" Type="http://schemas.openxmlformats.org/officeDocument/2006/relationships/slideLayout" Target="../slideLayouts/slideLayout2.xml"/><Relationship Id="rId6" Type="http://schemas.openxmlformats.org/officeDocument/2006/relationships/hyperlink" Target="mailto:ataccala@avaya.com" TargetMode="External"/><Relationship Id="rId5" Type="http://schemas.openxmlformats.org/officeDocument/2006/relationships/hyperlink" Target="mailto:atac@avaya.com" TargetMode="External"/><Relationship Id="rId10" Type="http://schemas.openxmlformats.org/officeDocument/2006/relationships/hyperlink" Target="https://avaya.my.salesforce.com/apex/enterpriseportal.avaya.com/tools/SSR-help/topics/idh-topic610.htm" TargetMode="External"/><Relationship Id="rId4" Type="http://schemas.openxmlformats.org/officeDocument/2006/relationships/hyperlink" Target="https://atac.avaya.com/Technicenter.htm" TargetMode="External"/><Relationship Id="rId9" Type="http://schemas.openxmlformats.org/officeDocument/2006/relationships/hyperlink" Target="https://avaya.my.salesforce.com/" TargetMode="External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8.jpeg"/><Relationship Id="rId2" Type="http://schemas.openxmlformats.org/officeDocument/2006/relationships/notesSlide" Target="../notesSlides/notesSlide70.xml"/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8.jpeg"/><Relationship Id="rId2" Type="http://schemas.openxmlformats.org/officeDocument/2006/relationships/notesSlide" Target="../notesSlides/notesSlide71.xml"/><Relationship Id="rId1" Type="http://schemas.openxmlformats.org/officeDocument/2006/relationships/slideLayout" Target="../slideLayouts/slideLayout10.xml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9.jpeg"/><Relationship Id="rId2" Type="http://schemas.openxmlformats.org/officeDocument/2006/relationships/notesSlide" Target="../notesSlides/notesSlide72.xml"/><Relationship Id="rId1" Type="http://schemas.openxmlformats.org/officeDocument/2006/relationships/slideLayout" Target="../slideLayouts/slideLayout8.xml"/><Relationship Id="rId5" Type="http://schemas.openxmlformats.org/officeDocument/2006/relationships/hyperlink" Target="https://avaya.my.salesforce.com/sfc/servlet.shepherd/document/download/06930000001yV4KAAU" TargetMode="External"/><Relationship Id="rId4" Type="http://schemas.openxmlformats.org/officeDocument/2006/relationships/hyperlink" Target="mailto:SVSPMO@avaya.com" TargetMode="External"/></Relationships>
</file>

<file path=ppt/slides/_rels/slide8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0.jpeg"/><Relationship Id="rId3" Type="http://schemas.openxmlformats.org/officeDocument/2006/relationships/hyperlink" Target="https://avaya.my.salesforce.com/sfc/servlet.shepherd/document/download/06930000001yV7sAAE" TargetMode="External"/><Relationship Id="rId7" Type="http://schemas.openxmlformats.org/officeDocument/2006/relationships/hyperlink" Target="https://avaya.my.salesforce.com/sfc/servlet.shepherd/document/download/069a0000002133m" TargetMode="External"/><Relationship Id="rId2" Type="http://schemas.openxmlformats.org/officeDocument/2006/relationships/notesSlide" Target="../notesSlides/notesSlide73.xml"/><Relationship Id="rId1" Type="http://schemas.openxmlformats.org/officeDocument/2006/relationships/slideLayout" Target="../slideLayouts/slideLayout6.xml"/><Relationship Id="rId6" Type="http://schemas.openxmlformats.org/officeDocument/2006/relationships/hyperlink" Target="https://avaya.my.salesforce.com/sfc/servlet.shepherd/document/download/069300000020DLuAAM" TargetMode="External"/><Relationship Id="rId5" Type="http://schemas.openxmlformats.org/officeDocument/2006/relationships/hyperlink" Target="https://avaya.my.salesforce.com/apex/sp_ViewDetailPage?c=a3d30000000LBAwAAO" TargetMode="External"/><Relationship Id="rId4" Type="http://schemas.openxmlformats.org/officeDocument/2006/relationships/hyperlink" Target="https://avaya.my.salesforce.com/apex/sp_ViewDetailPage?c=a3d30000000L4t2AAC&amp;Id=a3j30000000LEXBAA4" TargetMode="External"/></Relationships>
</file>

<file path=ppt/slides/_rels/slide83.xml.rels><?xml version="1.0" encoding="UTF-8" standalone="yes"?>
<Relationships xmlns="http://schemas.openxmlformats.org/package/2006/relationships"><Relationship Id="rId8" Type="http://schemas.openxmlformats.org/officeDocument/2006/relationships/hyperlink" Target="http://support.avaya.com/" TargetMode="External"/><Relationship Id="rId13" Type="http://schemas.openxmlformats.org/officeDocument/2006/relationships/hyperlink" Target="http://www.avaya-learning.com/" TargetMode="External"/><Relationship Id="rId3" Type="http://schemas.openxmlformats.org/officeDocument/2006/relationships/hyperlink" Target="mailto:partnerhelp@avaya.com" TargetMode="External"/><Relationship Id="rId7" Type="http://schemas.openxmlformats.org/officeDocument/2006/relationships/hyperlink" Target="mailto:atac@avaya.com" TargetMode="External"/><Relationship Id="rId12" Type="http://schemas.openxmlformats.org/officeDocument/2006/relationships/hyperlink" Target="http://www.avaya.com/ebizu" TargetMode="External"/><Relationship Id="rId2" Type="http://schemas.openxmlformats.org/officeDocument/2006/relationships/notesSlide" Target="../notesSlides/notesSlide74.xml"/><Relationship Id="rId1" Type="http://schemas.openxmlformats.org/officeDocument/2006/relationships/slideLayout" Target="../slideLayouts/slideLayout24.xml"/><Relationship Id="rId6" Type="http://schemas.openxmlformats.org/officeDocument/2006/relationships/hyperlink" Target="mailto:technictr@avaya.com" TargetMode="External"/><Relationship Id="rId11" Type="http://schemas.openxmlformats.org/officeDocument/2006/relationships/hyperlink" Target="http://www.marketleaders.eu/" TargetMode="External"/><Relationship Id="rId5" Type="http://schemas.openxmlformats.org/officeDocument/2006/relationships/hyperlink" Target="https://atac.avaya.com/Technicenter.htm" TargetMode="External"/><Relationship Id="rId10" Type="http://schemas.openxmlformats.org/officeDocument/2006/relationships/hyperlink" Target="http://www.avaya.com/" TargetMode="External"/><Relationship Id="rId4" Type="http://schemas.openxmlformats.org/officeDocument/2006/relationships/hyperlink" Target="http://avaya.com/partner-itss" TargetMode="External"/><Relationship Id="rId9" Type="http://schemas.openxmlformats.org/officeDocument/2006/relationships/hyperlink" Target="mailto:emeacsc@avaya.com" TargetMode="External"/><Relationship Id="rId14" Type="http://schemas.openxmlformats.org/officeDocument/2006/relationships/hyperlink" Target="mailto:avaya.u.emea@accenture.com" TargetMode="External"/></Relationships>
</file>

<file path=ppt/slides/_rels/slide84.xml.rels><?xml version="1.0" encoding="UTF-8" standalone="yes"?>
<Relationships xmlns="http://schemas.openxmlformats.org/package/2006/relationships"><Relationship Id="rId8" Type="http://schemas.openxmlformats.org/officeDocument/2006/relationships/hyperlink" Target="mailto:rupartnerhelp@avaya.com" TargetMode="External"/><Relationship Id="rId3" Type="http://schemas.openxmlformats.org/officeDocument/2006/relationships/hyperlink" Target="mailto:departnerhelp@avaya.com" TargetMode="External"/><Relationship Id="rId7" Type="http://schemas.openxmlformats.org/officeDocument/2006/relationships/hyperlink" Target="mailto:espartnerhelp@avaya.com" TargetMode="External"/><Relationship Id="rId2" Type="http://schemas.openxmlformats.org/officeDocument/2006/relationships/hyperlink" Target="mailto:partnerhelp@avaya.com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mailto:popartnerhelp@avaya.com" TargetMode="External"/><Relationship Id="rId5" Type="http://schemas.openxmlformats.org/officeDocument/2006/relationships/hyperlink" Target="mailto:itpartnerhelp@avaya.com" TargetMode="External"/><Relationship Id="rId4" Type="http://schemas.openxmlformats.org/officeDocument/2006/relationships/hyperlink" Target="mailto:frpartnerhelp@avaya.com" TargetMode="External"/><Relationship Id="rId9" Type="http://schemas.openxmlformats.org/officeDocument/2006/relationships/hyperlink" Target="https://avaya.my.salesforce.com/apex/sp_ViewDetailPage?Id=a3j30000000L7l2AAC" TargetMode="External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hyperlink" Target="https://avaya.my.salesforce.com/apex/sp_ViewDetailPage?c=a3d30000000L5iVAAS&amp;Id=a3j30000000L7l2AAC" TargetMode="External"/><Relationship Id="rId2" Type="http://schemas.openxmlformats.org/officeDocument/2006/relationships/image" Target="../media/image151.png"/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5.xml"/><Relationship Id="rId1" Type="http://schemas.openxmlformats.org/officeDocument/2006/relationships/slideLayout" Target="../slideLayouts/slideLayout22.xml"/></Relationships>
</file>

<file path=ppt/slides/_rels/slide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2.jpeg"/><Relationship Id="rId2" Type="http://schemas.openxmlformats.org/officeDocument/2006/relationships/notesSlide" Target="../notesSlides/notesSlide76.xml"/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3.jpeg"/><Relationship Id="rId2" Type="http://schemas.openxmlformats.org/officeDocument/2006/relationships/notesSlide" Target="../notesSlides/notesSlide77.xml"/><Relationship Id="rId1" Type="http://schemas.openxmlformats.org/officeDocument/2006/relationships/slideLayout" Target="../slideLayouts/slideLayout10.xml"/></Relationships>
</file>

<file path=ppt/slides/_rels/slide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4.png"/><Relationship Id="rId2" Type="http://schemas.openxmlformats.org/officeDocument/2006/relationships/notesSlide" Target="../notesSlides/notesSlide78.xml"/><Relationship Id="rId1" Type="http://schemas.openxmlformats.org/officeDocument/2006/relationships/slideLayout" Target="../slideLayouts/slideLayout2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9.xml"/><Relationship Id="rId1" Type="http://schemas.openxmlformats.org/officeDocument/2006/relationships/slideLayout" Target="../slideLayouts/slideLayout1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ctrTitle"/>
          </p:nvPr>
        </p:nvSpPr>
        <p:spPr>
          <a:xfrm>
            <a:off x="1682750" y="3573463"/>
            <a:ext cx="7461250" cy="1365250"/>
          </a:xfrm>
        </p:spPr>
        <p:txBody>
          <a:bodyPr/>
          <a:lstStyle/>
          <a:p>
            <a:pPr algn="l" rtl="0"/>
            <a:r>
              <a:rPr lang="ru" dirty="0" smtClean="0"/>
              <a:t/>
            </a:r>
            <a:br>
              <a:rPr lang="ru" dirty="0" smtClean="0"/>
            </a:br>
            <a:r>
              <a:rPr lang="ru" b="0" i="0" u="none" dirty="0"/>
              <a:t>Навигатор по продажам </a:t>
            </a:r>
            <a:r>
              <a:rPr lang="ru" b="0" i="0" u="none" dirty="0" smtClean="0"/>
              <a:t>– «7 шагов»</a:t>
            </a:r>
            <a:r>
              <a:rPr lang="ru" dirty="0" smtClean="0"/>
              <a:t/>
            </a:r>
            <a:br>
              <a:rPr lang="ru" dirty="0" smtClean="0"/>
            </a:br>
            <a:endParaRPr lang="ru" dirty="0" smtClean="0"/>
          </a:p>
        </p:txBody>
      </p:sp>
      <p:sp>
        <p:nvSpPr>
          <p:cNvPr id="5" name="TextBox 2"/>
          <p:cNvSpPr txBox="1">
            <a:spLocks noChangeArrowheads="1"/>
          </p:cNvSpPr>
          <p:nvPr/>
        </p:nvSpPr>
        <p:spPr bwMode="auto">
          <a:xfrm>
            <a:off x="7632829" y="6156325"/>
            <a:ext cx="9144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l" rtl="0" eaLnBrk="1" hangingPunct="1">
              <a:lnSpc>
                <a:spcPct val="90000"/>
              </a:lnSpc>
            </a:pPr>
            <a:endParaRPr lang="ru" dirty="0"/>
          </a:p>
        </p:txBody>
      </p:sp>
      <p:sp>
        <p:nvSpPr>
          <p:cNvPr id="4" name="TextBox 2"/>
          <p:cNvSpPr txBox="1">
            <a:spLocks noChangeArrowheads="1"/>
          </p:cNvSpPr>
          <p:nvPr/>
        </p:nvSpPr>
        <p:spPr bwMode="auto">
          <a:xfrm>
            <a:off x="0" y="6192975"/>
            <a:ext cx="9144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l" rtl="0" eaLnBrk="1" hangingPunct="1">
              <a:lnSpc>
                <a:spcPct val="90000"/>
              </a:lnSpc>
            </a:pPr>
            <a:endParaRPr lang="ru" dirty="0"/>
          </a:p>
        </p:txBody>
      </p:sp>
    </p:spTree>
    <p:extLst>
      <p:ext uri="{BB962C8B-B14F-4D97-AF65-F5344CB8AC3E}">
        <p14:creationId xmlns="" xmlns:p14="http://schemas.microsoft.com/office/powerpoint/2010/main" val="149953850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        Информационные ресурсы</a:t>
            </a:r>
            <a:endParaRPr lang="ru-R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" b="1" dirty="0" smtClean="0">
                <a:solidFill>
                  <a:schemeClr val="accent1"/>
                </a:solidFill>
                <a:hlinkClick r:id="rId2"/>
              </a:rPr>
              <a:t>www.avaya.com/partnerportal</a:t>
            </a:r>
            <a:endParaRPr lang="ru" b="1" dirty="0" smtClean="0">
              <a:solidFill>
                <a:schemeClr val="accent1"/>
              </a:solidFill>
            </a:endParaRPr>
          </a:p>
          <a:p>
            <a:pPr>
              <a:buNone/>
            </a:pPr>
            <a:r>
              <a:rPr lang="ru" dirty="0" smtClean="0"/>
              <a:t>Cодержит всю необходимую информацию для партнеров Avaya и является «точкой входа»</a:t>
            </a:r>
          </a:p>
          <a:p>
            <a:r>
              <a:rPr lang="ru" b="1" dirty="0" smtClean="0">
                <a:hlinkClick r:id="rId3"/>
              </a:rPr>
              <a:t>www.avaya-learning.com</a:t>
            </a:r>
            <a:endParaRPr lang="ru" b="1" dirty="0" smtClean="0"/>
          </a:p>
          <a:p>
            <a:pPr>
              <a:buNone/>
            </a:pPr>
            <a:r>
              <a:rPr lang="ru" dirty="0" smtClean="0"/>
              <a:t>Портал для обучения и получения необходимых сертификатов </a:t>
            </a:r>
          </a:p>
          <a:p>
            <a:r>
              <a:rPr lang="en-US" b="1" dirty="0" smtClean="0">
                <a:hlinkClick r:id="rId4"/>
              </a:rPr>
              <a:t>www.avaya-online.ru</a:t>
            </a:r>
            <a:endParaRPr lang="en-US" b="1" dirty="0" smtClean="0"/>
          </a:p>
          <a:p>
            <a:pPr>
              <a:buNone/>
            </a:pPr>
            <a:r>
              <a:rPr lang="ru-RU" dirty="0" smtClean="0"/>
              <a:t>Локальный ресурс: календарь событий и материалы связанные с ними (презентации, видео), контактная информация.</a:t>
            </a:r>
            <a:endParaRPr lang="en-US" dirty="0" smtClean="0"/>
          </a:p>
          <a:p>
            <a:r>
              <a:rPr lang="en-US" dirty="0" smtClean="0"/>
              <a:t> </a:t>
            </a:r>
            <a:r>
              <a:rPr lang="en-GB" u="sng" dirty="0" smtClean="0">
                <a:hlinkClick r:id="rId5"/>
              </a:rPr>
              <a:t>www.avaya.com/ebizu</a:t>
            </a:r>
            <a:endParaRPr lang="en-GB" dirty="0" smtClean="0"/>
          </a:p>
          <a:p>
            <a:pPr lvl="1">
              <a:buNone/>
            </a:pPr>
            <a:r>
              <a:rPr lang="ru-RU" sz="2400" dirty="0" smtClean="0"/>
              <a:t>Инструменты рассчета и составления конфигураций. </a:t>
            </a:r>
            <a:endParaRPr lang="en-US" sz="2400" dirty="0" smtClean="0"/>
          </a:p>
          <a:p>
            <a:endParaRPr lang="ru" dirty="0" smtClean="0"/>
          </a:p>
          <a:p>
            <a:pPr>
              <a:buNone/>
            </a:pPr>
            <a:endParaRPr lang="ru" dirty="0" smtClean="0"/>
          </a:p>
          <a:p>
            <a:pPr>
              <a:buNone/>
            </a:pPr>
            <a:r>
              <a:rPr lang="ru" dirty="0" smtClean="0">
                <a:solidFill>
                  <a:schemeClr val="accent1"/>
                </a:solidFill>
              </a:rPr>
              <a:t> </a:t>
            </a:r>
          </a:p>
          <a:p>
            <a:endParaRPr lang="ru" dirty="0" smtClean="0"/>
          </a:p>
          <a:p>
            <a:endParaRPr lang="ru-RU" dirty="0" smtClean="0"/>
          </a:p>
          <a:p>
            <a:endParaRPr lang="ru-RU" dirty="0" smtClean="0"/>
          </a:p>
          <a:p>
            <a:pPr>
              <a:buNone/>
            </a:pP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1924050" y="2076450"/>
            <a:ext cx="3209925" cy="8001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lnSpc>
                <a:spcPct val="90000"/>
              </a:lnSpc>
            </a:pPr>
            <a:endParaRPr lang="ru-RU" dirty="0" smtClean="0"/>
          </a:p>
        </p:txBody>
      </p:sp>
      <p:sp>
        <p:nvSpPr>
          <p:cNvPr id="5" name="TextBox 4"/>
          <p:cNvSpPr txBox="1"/>
          <p:nvPr/>
        </p:nvSpPr>
        <p:spPr>
          <a:xfrm>
            <a:off x="161925" y="2181225"/>
            <a:ext cx="914400" cy="91440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>
              <a:lnSpc>
                <a:spcPct val="90000"/>
              </a:lnSpc>
            </a:pPr>
            <a:endParaRPr lang="ru-RU" dirty="0" smtClean="0"/>
          </a:p>
        </p:txBody>
      </p:sp>
    </p:spTree>
  </p:cSld>
  <p:clrMapOvr>
    <a:masterClrMapping/>
  </p:clrMapOvr>
  <p:transition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algn="l" rtl="0"/>
            <a:r>
              <a:rPr lang="en-US" b="0" i="0" u="none" dirty="0" smtClean="0"/>
              <a:t>Partner Portal</a:t>
            </a:r>
            <a:r>
              <a:rPr lang="ru" b="0" i="0" u="none" dirty="0" smtClean="0"/>
              <a:t> </a:t>
            </a:r>
            <a:r>
              <a:rPr lang="ru" b="0" i="0" u="none" dirty="0"/>
              <a:t>Avaya</a:t>
            </a:r>
            <a:endParaRPr lang="ru" dirty="0" smtClean="0"/>
          </a:p>
        </p:txBody>
      </p:sp>
      <p:sp>
        <p:nvSpPr>
          <p:cNvPr id="10" name="Rectangle 9"/>
          <p:cNvSpPr/>
          <p:nvPr/>
        </p:nvSpPr>
        <p:spPr>
          <a:xfrm>
            <a:off x="83127" y="1608350"/>
            <a:ext cx="4548250" cy="2429896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285750" indent="-285750" algn="l" rtl="0">
              <a:lnSpc>
                <a:spcPct val="85000"/>
              </a:lnSpc>
              <a:spcBef>
                <a:spcPct val="30000"/>
              </a:spcBef>
              <a:buFontTx/>
              <a:buChar char="-"/>
              <a:defRPr/>
            </a:pPr>
            <a:r>
              <a:rPr lang="ru" sz="1400" b="0" i="0" u="none" dirty="0"/>
              <a:t>Cодержит всю необходимую информацию для партнеров Avaya и является «точкой доступа» для соответствующих данных и инструментов</a:t>
            </a:r>
          </a:p>
          <a:p>
            <a:pPr marL="285750" indent="-285750" algn="l" rtl="0">
              <a:lnSpc>
                <a:spcPct val="85000"/>
              </a:lnSpc>
              <a:spcBef>
                <a:spcPct val="30000"/>
              </a:spcBef>
              <a:buFontTx/>
              <a:buChar char="-"/>
              <a:defRPr/>
            </a:pPr>
            <a:endParaRPr lang="ru" sz="1400" dirty="0" smtClean="0"/>
          </a:p>
          <a:p>
            <a:pPr algn="l" rtl="0">
              <a:lnSpc>
                <a:spcPct val="85000"/>
              </a:lnSpc>
              <a:spcBef>
                <a:spcPct val="30000"/>
              </a:spcBef>
              <a:defRPr/>
            </a:pPr>
            <a:r>
              <a:rPr lang="ru" sz="1400" b="0" i="0" u="none" dirty="0">
                <a:cs typeface="Arial" pitchFamily="34" charset="0"/>
              </a:rPr>
              <a:t>Новые функции портала:</a:t>
            </a:r>
          </a:p>
          <a:p>
            <a:pPr marL="285750" indent="-285750" algn="l" rtl="0">
              <a:buFontTx/>
              <a:buChar char="-"/>
            </a:pPr>
            <a:r>
              <a:rPr lang="ru" sz="1400" b="0" i="0" u="none" dirty="0"/>
              <a:t>Распределение по категориям и навигация</a:t>
            </a:r>
          </a:p>
          <a:p>
            <a:pPr marL="285750" indent="-285750" algn="l" rtl="0">
              <a:buFontTx/>
              <a:buChar char="-"/>
            </a:pPr>
            <a:r>
              <a:rPr lang="ru" sz="1400" b="0" i="0" u="none" dirty="0"/>
              <a:t>Новые возможности использования фильтров и адаптация под запросы партнера</a:t>
            </a:r>
          </a:p>
          <a:p>
            <a:pPr marL="285750" indent="-285750" algn="l" rtl="0">
              <a:buFontTx/>
              <a:buChar char="-"/>
            </a:pPr>
            <a:r>
              <a:rPr lang="ru" sz="1400" b="0" i="0" u="none" dirty="0"/>
              <a:t>Усовершенствованный поиск</a:t>
            </a:r>
          </a:p>
          <a:p>
            <a:pPr marL="285750" indent="-285750" algn="l" rtl="0">
              <a:buFontTx/>
              <a:buChar char="-"/>
            </a:pPr>
            <a:r>
              <a:rPr lang="ru" sz="1400" b="0" i="0" u="none" dirty="0"/>
              <a:t>Глобальный календарь мероприятий</a:t>
            </a:r>
          </a:p>
          <a:p>
            <a:pPr marL="285750" indent="-285750" algn="l" rtl="0">
              <a:buFontTx/>
              <a:buChar char="-"/>
            </a:pPr>
            <a:r>
              <a:rPr lang="ru" sz="1400" b="0" i="0" u="none" dirty="0"/>
              <a:t>Интеграция мультимедийных </a:t>
            </a:r>
            <a:r>
              <a:rPr lang="ru" sz="1400" b="0" i="0" u="none" dirty="0" smtClean="0"/>
              <a:t>материалов</a:t>
            </a:r>
            <a:endParaRPr lang="ru" sz="1400" b="0" i="0" u="none" dirty="0"/>
          </a:p>
        </p:txBody>
      </p:sp>
      <p:sp>
        <p:nvSpPr>
          <p:cNvPr id="11" name="Rectangle 10"/>
          <p:cNvSpPr/>
          <p:nvPr/>
        </p:nvSpPr>
        <p:spPr>
          <a:xfrm>
            <a:off x="83127" y="4085852"/>
            <a:ext cx="4548250" cy="2462213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l" rtl="0"/>
            <a:r>
              <a:rPr lang="ru" sz="1400" b="0" i="0" u="none" dirty="0"/>
              <a:t>Зарегистрируйтесь (SSO), выберите «Partner Portal», а затем просто введите ваш логин и пароль Avaya SSO и отметьте сайт в качестве избранного</a:t>
            </a:r>
          </a:p>
          <a:p>
            <a:pPr algn="l" rtl="0"/>
            <a:r>
              <a:rPr lang="ru" sz="1400" b="0" i="0" u="none" dirty="0"/>
              <a:t>• Посмотрите 3-минутное демонстрационное видео </a:t>
            </a:r>
            <a:r>
              <a:rPr lang="ru" sz="1400" b="0" i="0" u="none" dirty="0">
                <a:hlinkClick r:id="rId3"/>
              </a:rPr>
              <a:t>http://uconnect.demoavaya.com/portalintro120405</a:t>
            </a:r>
            <a:r>
              <a:rPr lang="ru" sz="1400" b="0" i="0" u="none" dirty="0"/>
              <a:t>/</a:t>
            </a:r>
          </a:p>
          <a:p>
            <a:pPr algn="l" rtl="0"/>
            <a:r>
              <a:rPr lang="ru" sz="1400" b="0" i="0" u="none" dirty="0"/>
              <a:t>• Загрузите обзор презентации со скрин-шотами по адресу:</a:t>
            </a:r>
          </a:p>
          <a:p>
            <a:pPr algn="l" rtl="0"/>
            <a:r>
              <a:rPr lang="ru" sz="1400" b="0" i="0" u="none" dirty="0"/>
              <a:t>   </a:t>
            </a:r>
            <a:endParaRPr lang="ru" sz="1400" dirty="0" smtClean="0"/>
          </a:p>
          <a:p>
            <a:pPr algn="l" rtl="0"/>
            <a:r>
              <a:rPr lang="ru" sz="1400" b="0" i="0" u="none" dirty="0"/>
              <a:t>http://portal.avaya.com/ptlWeb/getfile?docID=MTAwMTYwMTc4</a:t>
            </a:r>
          </a:p>
          <a:p>
            <a:pPr marL="285750" indent="-285750" algn="l" rtl="0">
              <a:buFontTx/>
              <a:buChar char="-"/>
            </a:pPr>
            <a:endParaRPr lang="ru" sz="1400" dirty="0"/>
          </a:p>
        </p:txBody>
      </p:sp>
      <p:sp>
        <p:nvSpPr>
          <p:cNvPr id="2" name="Rectangle 1"/>
          <p:cNvSpPr/>
          <p:nvPr/>
        </p:nvSpPr>
        <p:spPr>
          <a:xfrm>
            <a:off x="347417" y="1239018"/>
            <a:ext cx="288720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 rtl="0"/>
            <a:r>
              <a:rPr lang="ru" sz="1600" b="0" i="0" u="none" dirty="0">
                <a:hlinkClick r:id="rId4"/>
              </a:rPr>
              <a:t>www.avaya.com/partnerportal</a:t>
            </a:r>
            <a:endParaRPr lang="ru" sz="1600" dirty="0"/>
          </a:p>
        </p:txBody>
      </p:sp>
      <p:sp>
        <p:nvSpPr>
          <p:cNvPr id="3" name="Rectangle 2"/>
          <p:cNvSpPr/>
          <p:nvPr/>
        </p:nvSpPr>
        <p:spPr>
          <a:xfrm>
            <a:off x="5045034" y="426449"/>
            <a:ext cx="389510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0"/>
            <a:r>
              <a:rPr lang="ru" sz="1400" b="1" i="0" u="none">
                <a:solidFill>
                  <a:schemeClr val="accent1"/>
                </a:solidFill>
              </a:rPr>
              <a:t>Быстрее!</a:t>
            </a:r>
            <a:r>
              <a:rPr lang="ru" sz="1400" b="0" i="0" u="none">
                <a:solidFill>
                  <a:schemeClr val="accent1"/>
                </a:solidFill>
              </a:rPr>
              <a:t> </a:t>
            </a:r>
            <a:r>
              <a:rPr lang="ru" sz="1400" b="1" i="0" u="none">
                <a:solidFill>
                  <a:schemeClr val="accent1"/>
                </a:solidFill>
              </a:rPr>
              <a:t>Интеллектуальнее!</a:t>
            </a:r>
            <a:r>
              <a:rPr lang="ru" sz="1400" b="0" i="0" u="none">
                <a:solidFill>
                  <a:schemeClr val="accent1"/>
                </a:solidFill>
              </a:rPr>
              <a:t> </a:t>
            </a:r>
            <a:r>
              <a:rPr lang="ru" sz="1400" b="1" i="0" u="none">
                <a:solidFill>
                  <a:schemeClr val="accent1"/>
                </a:solidFill>
              </a:rPr>
              <a:t>Лучше!</a:t>
            </a:r>
            <a:r>
              <a:rPr lang="ru" sz="1400" b="0" i="0" u="none">
                <a:solidFill>
                  <a:schemeClr val="accent1"/>
                </a:solidFill>
              </a:rPr>
              <a:t> </a:t>
            </a:r>
            <a:endParaRPr lang="ru" sz="1400" b="1" dirty="0" smtClean="0">
              <a:solidFill>
                <a:schemeClr val="accent1"/>
              </a:solidFill>
            </a:endParaRPr>
          </a:p>
          <a:p>
            <a:pPr algn="ctr" rtl="0"/>
            <a:r>
              <a:rPr lang="ru" sz="1400" b="1" i="0" u="none">
                <a:solidFill>
                  <a:schemeClr val="accent1"/>
                </a:solidFill>
              </a:rPr>
              <a:t>Единый источник информации для партнеров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4504" y="1140169"/>
            <a:ext cx="4429496" cy="54914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189150117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76249" y="561454"/>
            <a:ext cx="8229600" cy="407413"/>
          </a:xfrm>
        </p:spPr>
        <p:txBody>
          <a:bodyPr/>
          <a:lstStyle/>
          <a:p>
            <a:pPr algn="l" rtl="0"/>
            <a:r>
              <a:rPr lang="ru" sz="2400" b="0" i="0" u="none" dirty="0"/>
              <a:t>Использование навигации по порталу (левая колонка) </a:t>
            </a:r>
            <a:endParaRPr lang="ru" sz="2400" dirty="0" smtClean="0"/>
          </a:p>
        </p:txBody>
      </p:sp>
      <p:sp>
        <p:nvSpPr>
          <p:cNvPr id="6" name="Rectangle 29"/>
          <p:cNvSpPr txBox="1">
            <a:spLocks noChangeArrowheads="1"/>
          </p:cNvSpPr>
          <p:nvPr/>
        </p:nvSpPr>
        <p:spPr>
          <a:xfrm>
            <a:off x="4703320" y="3846070"/>
            <a:ext cx="4114800" cy="2619993"/>
          </a:xfrm>
          <a:prstGeom prst="rect">
            <a:avLst/>
          </a:prstGeom>
        </p:spPr>
        <p:txBody>
          <a:bodyPr/>
          <a:lstStyle>
            <a:lvl1pPr marL="365125" indent="-365125" algn="l" rtl="0" eaLnBrk="0" fontAlgn="base" hangingPunct="0">
              <a:lnSpc>
                <a:spcPct val="90000"/>
              </a:lnSpc>
              <a:spcBef>
                <a:spcPts val="1200"/>
              </a:spcBef>
              <a:spcAft>
                <a:spcPct val="0"/>
              </a:spcAft>
              <a:buClr>
                <a:schemeClr val="accent1"/>
              </a:buClr>
              <a:buFont typeface="Webdings" pitchFamily="18" charset="2"/>
              <a:buChar char="4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accent2"/>
              </a:buClr>
              <a:buFont typeface="Arial" pitchFamily="34" charset="0"/>
              <a:buChar char="–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96963" indent="-228600" algn="l" rtl="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chemeClr val="accent2"/>
              </a:buClr>
              <a:buFont typeface="Arial" pitchFamily="34" charset="0"/>
              <a:buChar char="–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62088" indent="-228600" algn="l" rtl="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chemeClr val="accent2"/>
              </a:buClr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chemeClr val="accent2"/>
              </a:buClr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9456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2"/>
              </a:buClr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56032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2"/>
              </a:buClr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92608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2"/>
              </a:buClr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2918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2"/>
              </a:buClr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l" rtl="0">
              <a:buNone/>
            </a:pPr>
            <a:r>
              <a:rPr lang="ru" sz="1300" b="0" i="0" u="none" dirty="0"/>
              <a:t>На домашней странице список подкатегорий приведен в левой навигационной колонке. </a:t>
            </a:r>
          </a:p>
          <a:p>
            <a:pPr algn="l" rtl="0"/>
            <a:r>
              <a:rPr lang="ru" sz="1300" b="0" i="0" u="none" dirty="0"/>
              <a:t>Вы можете выбрать одну из категорий в любое время </a:t>
            </a:r>
            <a:endParaRPr lang="ru" sz="1300" dirty="0" smtClean="0"/>
          </a:p>
          <a:p>
            <a:pPr marL="0" indent="0" algn="l" rtl="0">
              <a:buNone/>
            </a:pPr>
            <a:r>
              <a:rPr lang="ru" sz="1300" b="0" i="0" u="none" dirty="0"/>
              <a:t>После выбора категории: </a:t>
            </a:r>
          </a:p>
          <a:p>
            <a:pPr algn="l" rtl="0"/>
            <a:r>
              <a:rPr lang="ru" sz="1300" b="0" i="0" u="none" dirty="0"/>
              <a:t>Отобразится требуемая страница с указанием ее содержания </a:t>
            </a:r>
          </a:p>
          <a:p>
            <a:pPr algn="l" rtl="0"/>
            <a:r>
              <a:rPr lang="ru" sz="1300" b="0" i="0" u="none" dirty="0"/>
              <a:t>Левая навигационная колонка также может разворачиваться и показывать содержание вложенных страниц. Пользователь может либо перейти на требуемую страницу, либо нажать на ссылку конкретного инструмента</a:t>
            </a:r>
          </a:p>
          <a:p>
            <a:endParaRPr lang="ru" sz="14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723" y="1295400"/>
            <a:ext cx="4407326" cy="5295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3" name="Straight Arrow Connector 2"/>
          <p:cNvCxnSpPr/>
          <p:nvPr/>
        </p:nvCxnSpPr>
        <p:spPr>
          <a:xfrm flipH="1">
            <a:off x="4124325" y="2628900"/>
            <a:ext cx="276225" cy="142875"/>
          </a:xfrm>
          <a:prstGeom prst="straightConnector1">
            <a:avLst/>
          </a:prstGeom>
          <a:ln w="19050">
            <a:solidFill>
              <a:schemeClr val="accent1"/>
            </a:solidFill>
            <a:miter lim="800000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8402" y="1215127"/>
            <a:ext cx="2974073" cy="26431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231290414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3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algn="l" rtl="0"/>
            <a:r>
              <a:rPr lang="ru" b="0" i="0" u="none"/>
              <a:t>Навигация для справочника продуктов</a:t>
            </a:r>
            <a:endParaRPr lang="ru" dirty="0" smtClean="0"/>
          </a:p>
        </p:txBody>
      </p:sp>
      <p:sp>
        <p:nvSpPr>
          <p:cNvPr id="19461" name="Rectangle 6"/>
          <p:cNvSpPr>
            <a:spLocks noChangeArrowheads="1"/>
          </p:cNvSpPr>
          <p:nvPr/>
        </p:nvSpPr>
        <p:spPr bwMode="auto">
          <a:xfrm>
            <a:off x="558800" y="1244600"/>
            <a:ext cx="63547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l" rtl="0"/>
            <a:r>
              <a:rPr lang="ru" sz="1400" b="0" i="0" u="none">
                <a:hlinkClick r:id="rId3"/>
              </a:rPr>
              <a:t>Cправочник продуктов и решений</a:t>
            </a:r>
            <a:endParaRPr lang="ru" sz="1400" dirty="0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463" y="2029465"/>
            <a:ext cx="8078263" cy="38184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460" name="Oval 4"/>
          <p:cNvSpPr>
            <a:spLocks noChangeArrowheads="1"/>
          </p:cNvSpPr>
          <p:nvPr/>
        </p:nvSpPr>
        <p:spPr bwMode="auto">
          <a:xfrm>
            <a:off x="2638200" y="1871306"/>
            <a:ext cx="6813806" cy="1244169"/>
          </a:xfrm>
          <a:prstGeom prst="ellipse">
            <a:avLst/>
          </a:prstGeom>
          <a:noFill/>
          <a:ln w="38100">
            <a:solidFill>
              <a:srgbClr val="CC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 rtl="0"/>
            <a:endParaRPr lang="ru"/>
          </a:p>
        </p:txBody>
      </p:sp>
      <p:grpSp>
        <p:nvGrpSpPr>
          <p:cNvPr id="9" name="Group 34"/>
          <p:cNvGrpSpPr>
            <a:grpSpLocks/>
          </p:cNvGrpSpPr>
          <p:nvPr/>
        </p:nvGrpSpPr>
        <p:grpSpPr bwMode="auto">
          <a:xfrm>
            <a:off x="8419604" y="341041"/>
            <a:ext cx="724395" cy="627876"/>
            <a:chOff x="3389400" y="1332924"/>
            <a:chExt cx="2057200" cy="1946961"/>
          </a:xfrm>
          <a:effectLst>
            <a:reflection blurRad="6350" stA="52000" endA="300" endPos="35000" dir="5400000" sy="-100000" algn="bl" rotWithShape="0"/>
          </a:effectLst>
        </p:grpSpPr>
        <p:pic>
          <p:nvPicPr>
            <p:cNvPr id="10" name="Picture 131"/>
            <p:cNvPicPr>
              <a:picLocks noChangeAspect="1" noChangeArrowheads="1"/>
            </p:cNvPicPr>
            <p:nvPr/>
          </p:nvPicPr>
          <p:blipFill>
            <a:blip r:embed="rId5" cstate="screen"/>
            <a:srcRect/>
            <a:stretch>
              <a:fillRect/>
            </a:stretch>
          </p:blipFill>
          <p:spPr bwMode="auto">
            <a:xfrm>
              <a:off x="3389400" y="1332924"/>
              <a:ext cx="2057200" cy="194696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1" name="Picture 2"/>
            <p:cNvPicPr>
              <a:picLocks noChangeAspect="1" noChangeArrowheads="1"/>
            </p:cNvPicPr>
            <p:nvPr/>
          </p:nvPicPr>
          <p:blipFill>
            <a:blip r:embed="rId6" cstate="screen"/>
            <a:srcRect/>
            <a:stretch>
              <a:fillRect/>
            </a:stretch>
          </p:blipFill>
          <p:spPr bwMode="auto">
            <a:xfrm>
              <a:off x="3829838" y="2054987"/>
              <a:ext cx="1267680" cy="5712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</p:pic>
      </p:grpSp>
    </p:spTree>
    <p:extLst>
      <p:ext uri="{BB962C8B-B14F-4D97-AF65-F5344CB8AC3E}">
        <p14:creationId xmlns="" xmlns:p14="http://schemas.microsoft.com/office/powerpoint/2010/main" val="220740951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rtl="0"/>
            <a:r>
              <a:rPr lang="ru" b="0" i="0" u="none"/>
              <a:t>Продукты и решения – Avaya Networking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7375898" y="891279"/>
            <a:ext cx="1733797" cy="279416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l" rtl="0">
              <a:lnSpc>
                <a:spcPct val="90000"/>
              </a:lnSpc>
            </a:pPr>
            <a:r>
              <a:rPr lang="ru" sz="1000" b="0" i="0" u="none" dirty="0">
                <a:hlinkClick r:id="rId5"/>
              </a:rPr>
              <a:t>ССЫЛКА: Avaya Networking</a:t>
            </a:r>
            <a:endParaRPr lang="ru" sz="1000" dirty="0" smtClean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2078" y="355913"/>
            <a:ext cx="1721922" cy="5539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9" name="Group 90"/>
          <p:cNvGrpSpPr>
            <a:grpSpLocks noChangeAspect="1"/>
          </p:cNvGrpSpPr>
          <p:nvPr/>
        </p:nvGrpSpPr>
        <p:grpSpPr>
          <a:xfrm>
            <a:off x="3697556" y="3836474"/>
            <a:ext cx="2238010" cy="2782390"/>
            <a:chOff x="323527" y="2132855"/>
            <a:chExt cx="2664296" cy="3312369"/>
          </a:xfrm>
        </p:grpSpPr>
        <p:sp>
          <p:nvSpPr>
            <p:cNvPr id="10" name="Trapezoid 9"/>
            <p:cNvSpPr/>
            <p:nvPr/>
          </p:nvSpPr>
          <p:spPr>
            <a:xfrm>
              <a:off x="358032" y="2968055"/>
              <a:ext cx="2558269" cy="2015231"/>
            </a:xfrm>
            <a:prstGeom prst="trapezoid">
              <a:avLst>
                <a:gd name="adj" fmla="val 29960"/>
              </a:avLst>
            </a:prstGeom>
            <a:gradFill>
              <a:gsLst>
                <a:gs pos="0">
                  <a:schemeClr val="accent1">
                    <a:alpha val="20000"/>
                  </a:schemeClr>
                </a:gs>
                <a:gs pos="100000">
                  <a:schemeClr val="accent1">
                    <a:tint val="23500"/>
                    <a:satMod val="160000"/>
                    <a:alpha val="0"/>
                  </a:schemeClr>
                </a:gs>
              </a:gsLst>
              <a:lin ang="5400000" scaled="0"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t" anchorCtr="0" compatLnSpc="1">
              <a:prstTxWarp prst="textNoShape">
                <a:avLst/>
              </a:prstTxWarp>
            </a:bodyPr>
            <a:lstStyle/>
            <a:p>
              <a:pPr algn="l" rtl="0">
                <a:lnSpc>
                  <a:spcPct val="90000"/>
                </a:lnSpc>
              </a:pPr>
              <a:endParaRPr lang="ru" smtClean="0"/>
            </a:p>
          </p:txBody>
        </p:sp>
        <p:grpSp>
          <p:nvGrpSpPr>
            <p:cNvPr id="11" name="Group 44"/>
            <p:cNvGrpSpPr/>
            <p:nvPr/>
          </p:nvGrpSpPr>
          <p:grpSpPr>
            <a:xfrm>
              <a:off x="323527" y="2132855"/>
              <a:ext cx="2664296" cy="2199492"/>
              <a:chOff x="2915815" y="1268758"/>
              <a:chExt cx="2664296" cy="2199492"/>
            </a:xfrm>
          </p:grpSpPr>
          <p:grpSp>
            <p:nvGrpSpPr>
              <p:cNvPr id="16" name="Group 26"/>
              <p:cNvGrpSpPr/>
              <p:nvPr/>
            </p:nvGrpSpPr>
            <p:grpSpPr>
              <a:xfrm>
                <a:off x="2915815" y="1268758"/>
                <a:ext cx="2664296" cy="1872207"/>
                <a:chOff x="6660231" y="1700806"/>
                <a:chExt cx="2368218" cy="1507469"/>
              </a:xfrm>
            </p:grpSpPr>
            <p:pic>
              <p:nvPicPr>
                <p:cNvPr id="18" name="Picture 9" descr="cloud3_grey_grey"/>
                <p:cNvPicPr>
                  <a:picLocks noChangeAspect="1" noChangeArrowheads="1"/>
                </p:cNvPicPr>
                <p:nvPr/>
              </p:nvPicPr>
              <p:blipFill>
                <a:blip r:embed="rId7" cstate="print"/>
                <a:srcRect/>
                <a:stretch>
                  <a:fillRect/>
                </a:stretch>
              </p:blipFill>
              <p:spPr bwMode="auto">
                <a:xfrm>
                  <a:off x="6876256" y="1902976"/>
                  <a:ext cx="1872208" cy="1093976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19" name="Picture 4" descr="http://www.fotosearch.com/bthumb/csk/CSK141/KS2298.jpg"/>
                <p:cNvPicPr>
                  <a:picLocks noChangeAspect="1" noChangeArrowheads="1"/>
                </p:cNvPicPr>
                <p:nvPr>
                  <p:custDataLst>
                    <p:tags r:id="rId1"/>
                  </p:custDataLst>
                </p:nvPr>
              </p:nvPicPr>
              <p:blipFill>
                <a:blip r:embed="rId8" cstate="email">
                  <a:duotone>
                    <a:srgbClr val="CC0000">
                      <a:shade val="45000"/>
                      <a:satMod val="135000"/>
                    </a:srgbClr>
                    <a:prstClr val="white"/>
                  </a:duotone>
                </a:blip>
                <a:stretch>
                  <a:fillRect/>
                </a:stretch>
              </p:blipFill>
              <p:spPr bwMode="auto">
                <a:xfrm>
                  <a:off x="6660231" y="1700806"/>
                  <a:ext cx="2368218" cy="1507469"/>
                </a:xfrm>
                <a:prstGeom prst="roundRect">
                  <a:avLst>
                    <a:gd name="adj" fmla="val 50000"/>
                  </a:avLst>
                </a:prstGeom>
                <a:noFill/>
                <a:ln>
                  <a:noFill/>
                </a:ln>
                <a:effectLst>
                  <a:softEdge rad="635000"/>
                </a:effectLst>
              </p:spPr>
            </p:pic>
            <p:sp>
              <p:nvSpPr>
                <p:cNvPr id="20" name="Rectangle 11"/>
                <p:cNvSpPr>
                  <a:spLocks noChangeArrowheads="1"/>
                </p:cNvSpPr>
                <p:nvPr>
                  <p:custDataLst>
                    <p:tags r:id="rId2"/>
                  </p:custDataLst>
                </p:nvPr>
              </p:nvSpPr>
              <p:spPr bwMode="auto">
                <a:xfrm>
                  <a:off x="7187100" y="2114945"/>
                  <a:ext cx="1369905" cy="59299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square">
                  <a:spAutoFit/>
                </a:bodyPr>
                <a:lstStyle/>
                <a:p>
                  <a:pPr lvl="0" algn="ctr" rtl="0" eaLnBrk="0" fontAlgn="base" hangingPunct="0">
                    <a:lnSpc>
                      <a:spcPct val="95000"/>
                    </a:lnSpc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r>
                    <a:rPr lang="ru" sz="1200" b="1" i="0" u="none" dirty="0">
                      <a:solidFill>
                        <a:srgbClr val="323232"/>
                      </a:solidFill>
                      <a:effectLst>
                        <a:glow rad="101600">
                          <a:srgbClr val="FFFFFF">
                            <a:satMod val="175000"/>
                            <a:alpha val="40000"/>
                          </a:srgbClr>
                        </a:glow>
                      </a:effectLst>
                      <a:cs typeface="Arial" pitchFamily="34" charset="0"/>
                    </a:rPr>
                    <a:t>Матрица </a:t>
                  </a:r>
                  <a:endParaRPr lang="ru" sz="1200" b="1" dirty="0">
                    <a:solidFill>
                      <a:srgbClr val="323232"/>
                    </a:solidFill>
                    <a:effectLst>
                      <a:glow rad="101600">
                        <a:srgbClr val="FFFFFF">
                          <a:satMod val="175000"/>
                          <a:alpha val="40000"/>
                        </a:srgbClr>
                      </a:glow>
                    </a:effectLst>
                    <a:cs typeface="Arial" pitchFamily="34" charset="0"/>
                  </a:endParaRPr>
                </a:p>
                <a:p>
                  <a:pPr lvl="0" algn="ctr" rtl="0" eaLnBrk="0" fontAlgn="base" hangingPunct="0">
                    <a:lnSpc>
                      <a:spcPct val="95000"/>
                    </a:lnSpc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r>
                    <a:rPr lang="ru" sz="1200" b="1" i="0" u="none" dirty="0">
                      <a:solidFill>
                        <a:srgbClr val="323232"/>
                      </a:solidFill>
                      <a:effectLst>
                        <a:glow rad="101600">
                          <a:srgbClr val="FFFFFF">
                            <a:satMod val="175000"/>
                            <a:alpha val="40000"/>
                          </a:srgbClr>
                        </a:glow>
                      </a:effectLst>
                      <a:cs typeface="Arial" pitchFamily="34" charset="0"/>
                    </a:rPr>
                    <a:t>виртуальных сервисов</a:t>
                  </a:r>
                  <a:endParaRPr lang="ru" sz="1200" b="1" dirty="0">
                    <a:solidFill>
                      <a:srgbClr val="323232"/>
                    </a:solidFill>
                    <a:effectLst>
                      <a:glow rad="101600">
                        <a:srgbClr val="FFFFFF">
                          <a:satMod val="175000"/>
                          <a:alpha val="40000"/>
                        </a:srgbClr>
                      </a:glow>
                    </a:effectLst>
                    <a:cs typeface="Arial" pitchFamily="34" charset="0"/>
                  </a:endParaRPr>
                </a:p>
              </p:txBody>
            </p:sp>
          </p:grpSp>
          <p:sp>
            <p:nvSpPr>
              <p:cNvPr id="17" name="Text Box 29"/>
              <p:cNvSpPr txBox="1">
                <a:spLocks noChangeArrowheads="1"/>
              </p:cNvSpPr>
              <p:nvPr/>
            </p:nvSpPr>
            <p:spPr bwMode="auto">
              <a:xfrm>
                <a:off x="3563888" y="2753769"/>
                <a:ext cx="1368152" cy="71448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 lIns="0" rIns="0">
                <a:spAutoFit/>
              </a:bodyPr>
              <a:lstStyle/>
              <a:p>
                <a:pPr algn="ctr" rtl="0">
                  <a:defRPr/>
                </a:pPr>
                <a:r>
                  <a:rPr lang="ru" sz="1100" b="1" i="0" u="none">
                    <a:gradFill flip="none" rotWithShape="1">
                      <a:gsLst>
                        <a:gs pos="0">
                          <a:srgbClr val="780000"/>
                        </a:gs>
                        <a:gs pos="100000">
                          <a:schemeClr val="accent1"/>
                        </a:gs>
                      </a:gsLst>
                      <a:lin ang="16200000" scaled="1"/>
                      <a:tileRect/>
                    </a:gradFill>
                    <a:latin typeface="Arial" pitchFamily="34" charset="0"/>
                  </a:rPr>
                  <a:t>Виртуализация сетей (SPB)</a:t>
                </a:r>
                <a:endParaRPr lang="ru" sz="1100" b="1" dirty="0">
                  <a:gradFill flip="none" rotWithShape="1">
                    <a:gsLst>
                      <a:gs pos="0">
                        <a:srgbClr val="780000"/>
                      </a:gs>
                      <a:gs pos="100000">
                        <a:schemeClr val="accent1"/>
                      </a:gs>
                    </a:gsLst>
                    <a:lin ang="16200000" scaled="1"/>
                    <a:tileRect/>
                  </a:gradFill>
                  <a:latin typeface="Arial" pitchFamily="34" charset="0"/>
                </a:endParaRPr>
              </a:p>
            </p:txBody>
          </p:sp>
        </p:grpSp>
        <p:pic>
          <p:nvPicPr>
            <p:cNvPr id="12" name="Picture 3"/>
            <p:cNvPicPr>
              <a:picLocks noChangeAspect="1" noChangeArrowheads="1"/>
            </p:cNvPicPr>
            <p:nvPr/>
          </p:nvPicPr>
          <p:blipFill>
            <a:blip r:embed="rId9" cstate="email"/>
            <a:srcRect/>
            <a:stretch>
              <a:fillRect/>
            </a:stretch>
          </p:blipFill>
          <p:spPr bwMode="auto">
            <a:xfrm>
              <a:off x="1375940" y="4365105"/>
              <a:ext cx="648072" cy="6848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13" name="Rectangle 20"/>
            <p:cNvSpPr>
              <a:spLocks noChangeArrowheads="1"/>
            </p:cNvSpPr>
            <p:nvPr/>
          </p:nvSpPr>
          <p:spPr bwMode="auto">
            <a:xfrm rot="10800000" flipV="1">
              <a:off x="405624" y="5013176"/>
              <a:ext cx="2543008" cy="432048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alpha val="20000"/>
                  </a:schemeClr>
                </a:gs>
                <a:gs pos="100000">
                  <a:schemeClr val="accent1">
                    <a:tint val="23500"/>
                    <a:satMod val="160000"/>
                    <a:alpha val="0"/>
                  </a:schemeClr>
                </a:gs>
              </a:gsLst>
              <a:lin ang="16200000" scaled="1"/>
              <a:tileRect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91440" rIns="0" bIns="0" numCol="1" rtlCol="0" anchor="t" anchorCtr="0" compatLnSpc="1">
              <a:prstTxWarp prst="textNoShape">
                <a:avLst/>
              </a:prstTxWarp>
            </a:bodyPr>
            <a:lstStyle/>
            <a:p>
              <a:pPr algn="ctr" rtl="0">
                <a:lnSpc>
                  <a:spcPct val="90000"/>
                </a:lnSpc>
                <a:spcAft>
                  <a:spcPts val="300"/>
                </a:spcAft>
              </a:pPr>
              <a:r>
                <a:rPr lang="ru" sz="800" b="1" i="0" u="none">
                  <a:solidFill>
                    <a:schemeClr val="tx1"/>
                  </a:solidFill>
                </a:rPr>
                <a:t>Передача данных по кратчайшему пути</a:t>
              </a:r>
            </a:p>
            <a:p>
              <a:pPr algn="ctr" rtl="0">
                <a:lnSpc>
                  <a:spcPct val="90000"/>
                </a:lnSpc>
                <a:spcAft>
                  <a:spcPts val="300"/>
                </a:spcAft>
              </a:pPr>
              <a:r>
                <a:rPr lang="ru" sz="800" b="1" i="0" u="none">
                  <a:solidFill>
                    <a:schemeClr val="tx1"/>
                  </a:solidFill>
                </a:rPr>
                <a:t>VSP 9000 / ERS 8000 / VSP 7000 / VSP 4000</a:t>
              </a:r>
            </a:p>
          </p:txBody>
        </p:sp>
        <p:pic>
          <p:nvPicPr>
            <p:cNvPr id="14" name="Picture 13" descr="9000 -  Avaya VSP 9000 Left [hi-res].JPG"/>
            <p:cNvPicPr>
              <a:picLocks noChangeAspect="1"/>
            </p:cNvPicPr>
            <p:nvPr/>
          </p:nvPicPr>
          <p:blipFill>
            <a:blip r:embed="rId10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395536" y="4293097"/>
              <a:ext cx="1065778" cy="864096"/>
            </a:xfrm>
            <a:prstGeom prst="rect">
              <a:avLst/>
            </a:prstGeom>
          </p:spPr>
        </p:pic>
        <p:pic>
          <p:nvPicPr>
            <p:cNvPr id="15" name="Picture 5"/>
            <p:cNvPicPr>
              <a:picLocks noChangeAspect="1" noChangeArrowheads="1"/>
            </p:cNvPicPr>
            <p:nvPr/>
          </p:nvPicPr>
          <p:blipFill>
            <a:blip r:embed="rId11" cstate="print"/>
            <a:srcRect/>
            <a:stretch>
              <a:fillRect/>
            </a:stretch>
          </p:blipFill>
          <p:spPr bwMode="auto">
            <a:xfrm>
              <a:off x="2051720" y="4653137"/>
              <a:ext cx="781808" cy="2166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grpSp>
        <p:nvGrpSpPr>
          <p:cNvPr id="21" name="Group 91"/>
          <p:cNvGrpSpPr>
            <a:grpSpLocks noChangeAspect="1"/>
          </p:cNvGrpSpPr>
          <p:nvPr/>
        </p:nvGrpSpPr>
        <p:grpSpPr>
          <a:xfrm>
            <a:off x="5307703" y="1574313"/>
            <a:ext cx="3672846" cy="3608709"/>
            <a:chOff x="3651129" y="2312559"/>
            <a:chExt cx="4320993" cy="4245541"/>
          </a:xfrm>
        </p:grpSpPr>
        <p:sp>
          <p:nvSpPr>
            <p:cNvPr id="22" name="Trapezoid 21"/>
            <p:cNvSpPr/>
            <p:nvPr/>
          </p:nvSpPr>
          <p:spPr>
            <a:xfrm rot="13646112" flipH="1">
              <a:off x="5610739" y="2050129"/>
              <a:ext cx="2013773" cy="2538634"/>
            </a:xfrm>
            <a:prstGeom prst="trapezoid">
              <a:avLst>
                <a:gd name="adj" fmla="val 32028"/>
              </a:avLst>
            </a:prstGeom>
            <a:gradFill flip="none" rotWithShape="1">
              <a:gsLst>
                <a:gs pos="0">
                  <a:srgbClr val="DDDDDD"/>
                </a:gs>
                <a:gs pos="57000">
                  <a:schemeClr val="bg1"/>
                </a:gs>
                <a:gs pos="100000">
                  <a:srgbClr val="DDDDDD">
                    <a:gamma/>
                    <a:tint val="41176"/>
                    <a:invGamma/>
                    <a:alpha val="0"/>
                  </a:srgbClr>
                </a:gs>
              </a:gsLst>
              <a:path path="circle">
                <a:fillToRect l="100000" b="100000"/>
              </a:path>
              <a:tileRect t="-100000" r="-100000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square" anchor="ctr"/>
            <a:lstStyle/>
            <a:p>
              <a:pPr algn="ctr" rtl="0">
                <a:lnSpc>
                  <a:spcPct val="90000"/>
                </a:lnSpc>
              </a:pPr>
              <a:endParaRPr lang="ru" sz="800" b="1" dirty="0" smtClean="0">
                <a:solidFill>
                  <a:schemeClr val="tx1"/>
                </a:solidFill>
              </a:endParaRPr>
            </a:p>
          </p:txBody>
        </p:sp>
        <p:sp>
          <p:nvSpPr>
            <p:cNvPr id="23" name="Trapezoid 22"/>
            <p:cNvSpPr/>
            <p:nvPr/>
          </p:nvSpPr>
          <p:spPr>
            <a:xfrm rot="7953888">
              <a:off x="4024666" y="2242710"/>
              <a:ext cx="2005979" cy="2242425"/>
            </a:xfrm>
            <a:prstGeom prst="trapezoid">
              <a:avLst>
                <a:gd name="adj" fmla="val 32028"/>
              </a:avLst>
            </a:prstGeom>
            <a:gradFill flip="none" rotWithShape="1">
              <a:gsLst>
                <a:gs pos="0">
                  <a:srgbClr val="DDDDDD"/>
                </a:gs>
                <a:gs pos="57000">
                  <a:schemeClr val="bg1"/>
                </a:gs>
                <a:gs pos="100000">
                  <a:srgbClr val="DDDDDD">
                    <a:gamma/>
                    <a:tint val="41176"/>
                    <a:invGamma/>
                    <a:alpha val="0"/>
                  </a:srgbClr>
                </a:gs>
              </a:gsLst>
              <a:path path="circle">
                <a:fillToRect l="100000" b="100000"/>
              </a:path>
              <a:tileRect t="-100000" r="-100000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square" anchor="ctr"/>
            <a:lstStyle/>
            <a:p>
              <a:pPr algn="ctr" rtl="0">
                <a:lnSpc>
                  <a:spcPct val="90000"/>
                </a:lnSpc>
              </a:pPr>
              <a:endParaRPr lang="ru" sz="800" b="1" dirty="0" smtClean="0">
                <a:solidFill>
                  <a:schemeClr val="tx1"/>
                </a:solidFill>
              </a:endParaRPr>
            </a:p>
          </p:txBody>
        </p:sp>
        <p:sp>
          <p:nvSpPr>
            <p:cNvPr id="24" name="Trapezoid 23"/>
            <p:cNvSpPr/>
            <p:nvPr/>
          </p:nvSpPr>
          <p:spPr>
            <a:xfrm>
              <a:off x="4488507" y="4109829"/>
              <a:ext cx="2520280" cy="2015231"/>
            </a:xfrm>
            <a:prstGeom prst="trapezoid">
              <a:avLst>
                <a:gd name="adj" fmla="val 29960"/>
              </a:avLst>
            </a:prstGeom>
            <a:gradFill flip="none" rotWithShape="1">
              <a:gsLst>
                <a:gs pos="0">
                  <a:srgbClr val="DDDDDD"/>
                </a:gs>
                <a:gs pos="100000">
                  <a:srgbClr val="DDDDDD">
                    <a:gamma/>
                    <a:tint val="41176"/>
                    <a:invGamma/>
                    <a:alpha val="0"/>
                  </a:srgbClr>
                </a:gs>
              </a:gsLst>
              <a:lin ang="5400000" scaled="1"/>
              <a:tileRect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square" anchor="ctr"/>
            <a:lstStyle/>
            <a:p>
              <a:pPr algn="ctr" rtl="0">
                <a:lnSpc>
                  <a:spcPct val="90000"/>
                </a:lnSpc>
              </a:pPr>
              <a:endParaRPr lang="ru" sz="800" b="1" dirty="0" smtClean="0">
                <a:solidFill>
                  <a:schemeClr val="tx1"/>
                </a:solidFill>
              </a:endParaRPr>
            </a:p>
          </p:txBody>
        </p:sp>
        <p:pic>
          <p:nvPicPr>
            <p:cNvPr id="25" name="Picture 9" descr="cloud3_grey_grey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4632523" y="3615257"/>
              <a:ext cx="2106274" cy="13586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26" name="Group 96"/>
            <p:cNvGrpSpPr/>
            <p:nvPr/>
          </p:nvGrpSpPr>
          <p:grpSpPr>
            <a:xfrm>
              <a:off x="4488507" y="5405973"/>
              <a:ext cx="2398967" cy="1152127"/>
              <a:chOff x="1403648" y="1196752"/>
              <a:chExt cx="2398967" cy="1152127"/>
            </a:xfrm>
          </p:grpSpPr>
          <p:pic>
            <p:nvPicPr>
              <p:cNvPr id="43" name="Picture 3"/>
              <p:cNvPicPr>
                <a:picLocks noChangeAspect="1" noChangeArrowheads="1"/>
              </p:cNvPicPr>
              <p:nvPr/>
            </p:nvPicPr>
            <p:blipFill>
              <a:blip r:embed="rId9" cstate="email"/>
              <a:srcRect/>
              <a:stretch>
                <a:fillRect/>
              </a:stretch>
            </p:blipFill>
            <p:spPr bwMode="auto">
              <a:xfrm>
                <a:off x="2375548" y="1268760"/>
                <a:ext cx="648072" cy="68488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sp>
            <p:nvSpPr>
              <p:cNvPr id="44" name="Rectangle 20"/>
              <p:cNvSpPr>
                <a:spLocks noChangeArrowheads="1"/>
              </p:cNvSpPr>
              <p:nvPr/>
            </p:nvSpPr>
            <p:spPr bwMode="auto">
              <a:xfrm rot="10800000" flipV="1">
                <a:off x="1475655" y="1916831"/>
                <a:ext cx="2304255" cy="432048"/>
              </a:xfrm>
              <a:prstGeom prst="rect">
                <a:avLst/>
              </a:prstGeom>
              <a:gradFill flip="none" rotWithShape="1">
                <a:gsLst>
                  <a:gs pos="0">
                    <a:srgbClr val="DDDDDD"/>
                  </a:gs>
                  <a:gs pos="100000">
                    <a:srgbClr val="DDDDDD">
                      <a:gamma/>
                      <a:tint val="41176"/>
                      <a:invGamma/>
                      <a:alpha val="0"/>
                    </a:srgbClr>
                  </a:gs>
                </a:gsLst>
                <a:lin ang="16200000" scaled="1"/>
                <a:tileRect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 anchor="ctr"/>
              <a:lstStyle/>
              <a:p>
                <a:pPr algn="ctr" rtl="0"/>
                <a:r>
                  <a:rPr lang="ru" sz="800" b="1" i="0" u="none">
                    <a:solidFill>
                      <a:schemeClr val="tx1"/>
                    </a:solidFill>
                  </a:rPr>
                  <a:t>Ядро кластеризации коммутаторов</a:t>
                </a:r>
              </a:p>
              <a:p>
                <a:pPr algn="ctr" rtl="0"/>
                <a:r>
                  <a:rPr lang="ru" sz="800" b="1" i="0" u="none">
                    <a:solidFill>
                      <a:schemeClr val="tx1"/>
                    </a:solidFill>
                  </a:rPr>
                  <a:t>VSP 9000 / ERS 8000 / ERS 5000</a:t>
                </a:r>
                <a:r>
                  <a:rPr lang="ru" sz="800" b="0" i="0" u="none">
                    <a:solidFill>
                      <a:schemeClr val="tx1"/>
                    </a:solidFill>
                  </a:rPr>
                  <a:t> </a:t>
                </a:r>
                <a:endParaRPr lang="ru" sz="800" b="1" dirty="0">
                  <a:solidFill>
                    <a:schemeClr val="tx1"/>
                  </a:solidFill>
                </a:endParaRPr>
              </a:p>
            </p:txBody>
          </p:sp>
          <p:pic>
            <p:nvPicPr>
              <p:cNvPr id="45" name="Picture 44" descr="9000 -  Avaya VSP 9000 Left [hi-res].JPG"/>
              <p:cNvPicPr>
                <a:picLocks noChangeAspect="1"/>
              </p:cNvPicPr>
              <p:nvPr/>
            </p:nvPicPr>
            <p:blipFill>
              <a:blip r:embed="rId10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tretch>
                <a:fillRect/>
              </a:stretch>
            </p:blipFill>
            <p:spPr>
              <a:xfrm>
                <a:off x="1403648" y="1196752"/>
                <a:ext cx="1065778" cy="864096"/>
              </a:xfrm>
              <a:prstGeom prst="rect">
                <a:avLst/>
              </a:prstGeom>
            </p:spPr>
          </p:pic>
          <p:pic>
            <p:nvPicPr>
              <p:cNvPr id="46" name="Picture 59" descr="5000 - 5600 Stack Right [lo-res]"/>
              <p:cNvPicPr>
                <a:picLocks noChangeAspect="1" noChangeArrowheads="1"/>
              </p:cNvPicPr>
              <p:nvPr/>
            </p:nvPicPr>
            <p:blipFill>
              <a:blip r:embed="rId12" cstate="print"/>
              <a:stretch>
                <a:fillRect/>
              </a:stretch>
            </p:blipFill>
            <p:spPr bwMode="auto">
              <a:xfrm>
                <a:off x="3068469" y="1350457"/>
                <a:ext cx="734146" cy="5294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grpSp>
          <p:nvGrpSpPr>
            <p:cNvPr id="27" name="Group 51"/>
            <p:cNvGrpSpPr/>
            <p:nvPr/>
          </p:nvGrpSpPr>
          <p:grpSpPr>
            <a:xfrm>
              <a:off x="5861370" y="2447446"/>
              <a:ext cx="2110752" cy="961479"/>
              <a:chOff x="4432695" y="4574929"/>
              <a:chExt cx="2110752" cy="961479"/>
            </a:xfrm>
          </p:grpSpPr>
          <p:pic>
            <p:nvPicPr>
              <p:cNvPr id="40" name="Picture 5"/>
              <p:cNvPicPr>
                <a:picLocks noChangeAspect="1" noChangeArrowheads="1"/>
              </p:cNvPicPr>
              <p:nvPr/>
            </p:nvPicPr>
            <p:blipFill>
              <a:blip r:embed="rId11" cstate="print"/>
              <a:srcRect/>
              <a:stretch>
                <a:fillRect/>
              </a:stretch>
            </p:blipFill>
            <p:spPr bwMode="auto">
              <a:xfrm>
                <a:off x="5247231" y="4715915"/>
                <a:ext cx="1141848" cy="31643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sp>
            <p:nvSpPr>
              <p:cNvPr id="41" name="Rectangle 20"/>
              <p:cNvSpPr>
                <a:spLocks noChangeArrowheads="1"/>
              </p:cNvSpPr>
              <p:nvPr/>
            </p:nvSpPr>
            <p:spPr bwMode="auto">
              <a:xfrm rot="10800000" flipV="1">
                <a:off x="4432695" y="5042536"/>
                <a:ext cx="2110752" cy="493872"/>
              </a:xfrm>
              <a:prstGeom prst="rect">
                <a:avLst/>
              </a:prstGeom>
              <a:gradFill flip="none" rotWithShape="1">
                <a:gsLst>
                  <a:gs pos="0">
                    <a:srgbClr val="DDDDDD"/>
                  </a:gs>
                  <a:gs pos="100000">
                    <a:srgbClr val="DDDDDD">
                      <a:gamma/>
                      <a:tint val="41176"/>
                      <a:invGamma/>
                      <a:alpha val="0"/>
                    </a:srgbClr>
                  </a:gs>
                </a:gsLst>
                <a:lin ang="16200000" scaled="1"/>
                <a:tileRect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 anchor="ctr"/>
              <a:lstStyle/>
              <a:p>
                <a:pPr algn="ctr" rtl="0"/>
                <a:r>
                  <a:rPr lang="ru" sz="800" b="1" i="0" u="none">
                    <a:solidFill>
                      <a:schemeClr val="tx1"/>
                    </a:solidFill>
                  </a:rPr>
                  <a:t>Верхний уровень</a:t>
                </a:r>
              </a:p>
              <a:p>
                <a:pPr algn="ctr" rtl="0"/>
                <a:r>
                  <a:rPr lang="ru" sz="800" b="1" i="0" u="none">
                    <a:solidFill>
                      <a:schemeClr val="tx1"/>
                    </a:solidFill>
                  </a:rPr>
                  <a:t>VSP 7000 / ERS 5000 / ERS 4000</a:t>
                </a:r>
                <a:endParaRPr lang="ru" sz="800" b="1" dirty="0">
                  <a:solidFill>
                    <a:schemeClr val="tx1"/>
                  </a:solidFill>
                </a:endParaRPr>
              </a:p>
            </p:txBody>
          </p:sp>
          <p:pic>
            <p:nvPicPr>
              <p:cNvPr id="42" name="Picture 59" descr="5000 - 5600 Stack Right [lo-res]"/>
              <p:cNvPicPr>
                <a:picLocks noChangeAspect="1" noChangeArrowheads="1"/>
              </p:cNvPicPr>
              <p:nvPr/>
            </p:nvPicPr>
            <p:blipFill>
              <a:blip r:embed="rId12" cstate="print"/>
              <a:stretch>
                <a:fillRect/>
              </a:stretch>
            </p:blipFill>
            <p:spPr bwMode="auto">
              <a:xfrm>
                <a:off x="4572000" y="4574929"/>
                <a:ext cx="734146" cy="5294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grpSp>
          <p:nvGrpSpPr>
            <p:cNvPr id="28" name="Group 65"/>
            <p:cNvGrpSpPr/>
            <p:nvPr/>
          </p:nvGrpSpPr>
          <p:grpSpPr>
            <a:xfrm>
              <a:off x="4457964" y="3688745"/>
              <a:ext cx="2485094" cy="1690481"/>
              <a:chOff x="3101298" y="2575868"/>
              <a:chExt cx="2485094" cy="1690481"/>
            </a:xfrm>
          </p:grpSpPr>
          <p:grpSp>
            <p:nvGrpSpPr>
              <p:cNvPr id="32" name="Group 61"/>
              <p:cNvGrpSpPr/>
              <p:nvPr/>
            </p:nvGrpSpPr>
            <p:grpSpPr>
              <a:xfrm>
                <a:off x="3707905" y="2575868"/>
                <a:ext cx="1296144" cy="1069151"/>
                <a:chOff x="3635896" y="2920461"/>
                <a:chExt cx="1918971" cy="1600099"/>
              </a:xfrm>
            </p:grpSpPr>
            <p:cxnSp>
              <p:nvCxnSpPr>
                <p:cNvPr id="34" name="Straight Connector 77"/>
                <p:cNvCxnSpPr>
                  <a:cxnSpLocks noChangeShapeType="1"/>
                </p:cNvCxnSpPr>
                <p:nvPr/>
              </p:nvCxnSpPr>
              <p:spPr bwMode="auto">
                <a:xfrm>
                  <a:off x="4080397" y="4119240"/>
                  <a:ext cx="947420" cy="0"/>
                </a:xfrm>
                <a:prstGeom prst="line">
                  <a:avLst/>
                </a:prstGeom>
                <a:noFill/>
                <a:ln w="38100">
                  <a:solidFill>
                    <a:srgbClr val="73858D"/>
                  </a:solidFill>
                  <a:round/>
                  <a:headEnd/>
                  <a:tailEnd/>
                </a:ln>
              </p:spPr>
            </p:cxnSp>
            <p:cxnSp>
              <p:nvCxnSpPr>
                <p:cNvPr id="35" name="AutoShape 24"/>
                <p:cNvCxnSpPr>
                  <a:cxnSpLocks noChangeShapeType="1"/>
                </p:cNvCxnSpPr>
                <p:nvPr/>
              </p:nvCxnSpPr>
              <p:spPr bwMode="auto">
                <a:xfrm rot="16200000" flipH="1">
                  <a:off x="4433885" y="3145728"/>
                  <a:ext cx="1094798" cy="720725"/>
                </a:xfrm>
                <a:prstGeom prst="curvedConnector3">
                  <a:avLst>
                    <a:gd name="adj1" fmla="val 49856"/>
                  </a:avLst>
                </a:prstGeom>
                <a:noFill/>
                <a:ln w="38100">
                  <a:solidFill>
                    <a:srgbClr val="73858D"/>
                  </a:solidFill>
                  <a:round/>
                  <a:headEnd/>
                  <a:tailEnd/>
                </a:ln>
              </p:spPr>
            </p:cxnSp>
            <p:pic>
              <p:nvPicPr>
                <p:cNvPr id="36" name="Picture 16" descr="l3_switch_corp_purple"/>
                <p:cNvPicPr>
                  <a:picLocks noChangeAspect="1" noChangeArrowheads="1"/>
                </p:cNvPicPr>
                <p:nvPr/>
              </p:nvPicPr>
              <p:blipFill>
                <a:blip r:embed="rId13" cstate="print">
                  <a:grayscl/>
                </a:blip>
                <a:srcRect/>
                <a:stretch>
                  <a:fillRect/>
                </a:stretch>
              </p:blipFill>
              <p:spPr bwMode="auto">
                <a:xfrm>
                  <a:off x="4823347" y="3789040"/>
                  <a:ext cx="731520" cy="73152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cxnSp>
              <p:nvCxnSpPr>
                <p:cNvPr id="37" name="AutoShape 24"/>
                <p:cNvCxnSpPr>
                  <a:cxnSpLocks noChangeShapeType="1"/>
                </p:cNvCxnSpPr>
                <p:nvPr/>
              </p:nvCxnSpPr>
              <p:spPr bwMode="auto">
                <a:xfrm rot="5400000">
                  <a:off x="3687620" y="3198858"/>
                  <a:ext cx="1094798" cy="720725"/>
                </a:xfrm>
                <a:prstGeom prst="curvedConnector3">
                  <a:avLst>
                    <a:gd name="adj1" fmla="val 49856"/>
                  </a:avLst>
                </a:prstGeom>
                <a:noFill/>
                <a:ln w="38100">
                  <a:solidFill>
                    <a:srgbClr val="73858D"/>
                  </a:solidFill>
                  <a:round/>
                  <a:headEnd/>
                  <a:tailEnd/>
                </a:ln>
              </p:spPr>
            </p:cxnSp>
            <p:pic>
              <p:nvPicPr>
                <p:cNvPr id="38" name="Picture 16" descr="l3_switch_corp_purple"/>
                <p:cNvPicPr>
                  <a:picLocks noChangeAspect="1" noChangeArrowheads="1"/>
                </p:cNvPicPr>
                <p:nvPr/>
              </p:nvPicPr>
              <p:blipFill>
                <a:blip r:embed="rId13" cstate="print">
                  <a:grayscl/>
                </a:blip>
                <a:srcRect/>
                <a:stretch>
                  <a:fillRect/>
                </a:stretch>
              </p:blipFill>
              <p:spPr bwMode="auto">
                <a:xfrm>
                  <a:off x="3635896" y="3789040"/>
                  <a:ext cx="731520" cy="73152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39" name="Picture 27" descr="l2_switch_grey"/>
                <p:cNvPicPr>
                  <a:picLocks noChangeAspect="1" noChangeArrowheads="1"/>
                </p:cNvPicPr>
                <p:nvPr/>
              </p:nvPicPr>
              <p:blipFill>
                <a:blip r:embed="rId14" cstate="print"/>
                <a:srcRect/>
                <a:stretch>
                  <a:fillRect/>
                </a:stretch>
              </p:blipFill>
              <p:spPr bwMode="auto">
                <a:xfrm>
                  <a:off x="4327771" y="2920461"/>
                  <a:ext cx="587439" cy="41466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</p:grpSp>
          <p:sp>
            <p:nvSpPr>
              <p:cNvPr id="33" name="Text Box 29"/>
              <p:cNvSpPr txBox="1">
                <a:spLocks noChangeArrowheads="1"/>
              </p:cNvSpPr>
              <p:nvPr/>
            </p:nvSpPr>
            <p:spPr bwMode="auto">
              <a:xfrm>
                <a:off x="3101298" y="3759423"/>
                <a:ext cx="2485094" cy="50692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 lIns="0" rIns="0">
                <a:spAutoFit/>
              </a:bodyPr>
              <a:lstStyle/>
              <a:p>
                <a:pPr algn="ctr" rtl="0">
                  <a:defRPr/>
                </a:pPr>
                <a:r>
                  <a:rPr lang="ru" sz="1100" b="1" i="0" u="none" dirty="0">
                    <a:gradFill flip="none" rotWithShape="1">
                      <a:gsLst>
                        <a:gs pos="0">
                          <a:srgbClr val="780000"/>
                        </a:gs>
                        <a:gs pos="100000">
                          <a:schemeClr val="accent1"/>
                        </a:gs>
                      </a:gsLst>
                      <a:lin ang="16200000" scaled="1"/>
                      <a:tileRect/>
                    </a:gradFill>
                    <a:latin typeface="Arial" pitchFamily="34" charset="0"/>
                  </a:rPr>
                  <a:t>Кластеризация коммутаторов (SMLT/RSMLT)</a:t>
                </a:r>
                <a:endParaRPr lang="ru" sz="1100" b="1" dirty="0">
                  <a:gradFill flip="none" rotWithShape="1">
                    <a:gsLst>
                      <a:gs pos="0">
                        <a:srgbClr val="780000"/>
                      </a:gs>
                      <a:gs pos="100000">
                        <a:schemeClr val="accent1"/>
                      </a:gs>
                    </a:gsLst>
                    <a:lin ang="16200000" scaled="1"/>
                    <a:tileRect/>
                  </a:gradFill>
                  <a:latin typeface="Arial" pitchFamily="34" charset="0"/>
                </a:endParaRPr>
              </a:p>
            </p:txBody>
          </p:sp>
        </p:grpSp>
        <p:grpSp>
          <p:nvGrpSpPr>
            <p:cNvPr id="29" name="Group 97"/>
            <p:cNvGrpSpPr/>
            <p:nvPr/>
          </p:nvGrpSpPr>
          <p:grpSpPr>
            <a:xfrm>
              <a:off x="3651129" y="2393528"/>
              <a:ext cx="2118395" cy="1015396"/>
              <a:chOff x="6997383" y="1508567"/>
              <a:chExt cx="2118395" cy="1015396"/>
            </a:xfrm>
          </p:grpSpPr>
          <p:sp>
            <p:nvSpPr>
              <p:cNvPr id="30" name="Rectangle 20"/>
              <p:cNvSpPr>
                <a:spLocks noChangeArrowheads="1"/>
              </p:cNvSpPr>
              <p:nvPr/>
            </p:nvSpPr>
            <p:spPr bwMode="auto">
              <a:xfrm rot="10800000" flipV="1">
                <a:off x="6997383" y="2030187"/>
                <a:ext cx="2118395" cy="493776"/>
              </a:xfrm>
              <a:prstGeom prst="rect">
                <a:avLst/>
              </a:prstGeom>
              <a:gradFill flip="none" rotWithShape="1">
                <a:gsLst>
                  <a:gs pos="0">
                    <a:srgbClr val="DDDDDD"/>
                  </a:gs>
                  <a:gs pos="100000">
                    <a:srgbClr val="DDDDDD">
                      <a:gamma/>
                      <a:tint val="41176"/>
                      <a:invGamma/>
                      <a:alpha val="0"/>
                    </a:srgbClr>
                  </a:gs>
                </a:gsLst>
                <a:lin ang="16200000" scaled="1"/>
                <a:tileRect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 anchor="ctr"/>
              <a:lstStyle/>
              <a:p>
                <a:pPr algn="ctr" rtl="0"/>
                <a:r>
                  <a:rPr lang="ru" sz="800" b="0" i="0" u="none">
                    <a:solidFill>
                      <a:schemeClr val="tx1"/>
                    </a:solidFill>
                  </a:rPr>
                  <a:t> </a:t>
                </a:r>
                <a:r>
                  <a:rPr lang="ru" sz="800" b="1" i="0" u="none">
                    <a:solidFill>
                      <a:schemeClr val="tx1"/>
                    </a:solidFill>
                  </a:rPr>
                  <a:t>Наращиваемая</a:t>
                </a:r>
              </a:p>
              <a:p>
                <a:pPr algn="ctr" rtl="0"/>
                <a:r>
                  <a:rPr lang="ru" sz="800" b="1" i="0" u="none">
                    <a:solidFill>
                      <a:schemeClr val="tx1"/>
                    </a:solidFill>
                  </a:rPr>
                  <a:t>ERS 5000 / ERS 4000 / ERS 3000</a:t>
                </a:r>
                <a:endParaRPr lang="ru" sz="800" b="1" dirty="0">
                  <a:solidFill>
                    <a:schemeClr val="tx1"/>
                  </a:solidFill>
                </a:endParaRPr>
              </a:p>
            </p:txBody>
          </p:sp>
          <p:pic>
            <p:nvPicPr>
              <p:cNvPr id="31" name="Picture 58" descr="4500 - Stack Front [lo-res]"/>
              <p:cNvPicPr>
                <a:picLocks noChangeAspect="1" noChangeArrowheads="1"/>
              </p:cNvPicPr>
              <p:nvPr/>
            </p:nvPicPr>
            <p:blipFill>
              <a:blip r:embed="rId15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 r="105"/>
              <a:stretch>
                <a:fillRect/>
              </a:stretch>
            </p:blipFill>
            <p:spPr bwMode="auto">
              <a:xfrm>
                <a:off x="7285508" y="1508567"/>
                <a:ext cx="1440508" cy="49216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</p:grpSp>
      <p:grpSp>
        <p:nvGrpSpPr>
          <p:cNvPr id="47" name="Group 45"/>
          <p:cNvGrpSpPr/>
          <p:nvPr/>
        </p:nvGrpSpPr>
        <p:grpSpPr>
          <a:xfrm>
            <a:off x="4114634" y="2430167"/>
            <a:ext cx="1307629" cy="1181745"/>
            <a:chOff x="7596336" y="1700808"/>
            <a:chExt cx="1307629" cy="1181745"/>
          </a:xfrm>
        </p:grpSpPr>
        <p:pic>
          <p:nvPicPr>
            <p:cNvPr id="48" name="Picture 5"/>
            <p:cNvPicPr>
              <a:picLocks noChangeAspect="1" noChangeArrowheads="1"/>
            </p:cNvPicPr>
            <p:nvPr/>
          </p:nvPicPr>
          <p:blipFill>
            <a:blip r:embed="rId16" cstate="print"/>
            <a:stretch>
              <a:fillRect/>
            </a:stretch>
          </p:blipFill>
          <p:spPr bwMode="auto">
            <a:xfrm>
              <a:off x="7596336" y="1988840"/>
              <a:ext cx="615280" cy="440411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</p:pic>
        <p:pic>
          <p:nvPicPr>
            <p:cNvPr id="49" name="Picture 28" descr="C:\TEMP\Output\hypervisor_grey.png"/>
            <p:cNvPicPr>
              <a:picLocks noChangeAspect="1" noChangeArrowheads="1"/>
            </p:cNvPicPr>
            <p:nvPr/>
          </p:nvPicPr>
          <p:blipFill>
            <a:blip r:embed="rId17" cstate="print"/>
            <a:srcRect/>
            <a:stretch>
              <a:fillRect/>
            </a:stretch>
          </p:blipFill>
          <p:spPr bwMode="auto">
            <a:xfrm>
              <a:off x="8028384" y="1700808"/>
              <a:ext cx="762000" cy="5811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0" name="Text Box 29"/>
            <p:cNvSpPr txBox="1">
              <a:spLocks noChangeArrowheads="1"/>
            </p:cNvSpPr>
            <p:nvPr/>
          </p:nvSpPr>
          <p:spPr bwMode="auto">
            <a:xfrm>
              <a:off x="7596336" y="2420888"/>
              <a:ext cx="1307629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0" rIns="0">
              <a:spAutoFit/>
            </a:bodyPr>
            <a:lstStyle/>
            <a:p>
              <a:pPr algn="ctr" rtl="0">
                <a:defRPr/>
              </a:pPr>
              <a:r>
                <a:rPr lang="ru" sz="1200" b="1" i="0" u="none" dirty="0">
                  <a:gradFill flip="none" rotWithShape="1">
                    <a:gsLst>
                      <a:gs pos="0">
                        <a:srgbClr val="780000"/>
                      </a:gs>
                      <a:gs pos="100000">
                        <a:schemeClr val="accent1"/>
                      </a:gs>
                    </a:gsLst>
                    <a:lin ang="16200000" scaled="1"/>
                    <a:tileRect/>
                  </a:gradFill>
                  <a:latin typeface="Arial" pitchFamily="34" charset="0"/>
                </a:rPr>
                <a:t>Средства идентификации</a:t>
              </a:r>
              <a:endParaRPr lang="ru" sz="1200" b="1" dirty="0">
                <a:gradFill flip="none" rotWithShape="1">
                  <a:gsLst>
                    <a:gs pos="0">
                      <a:srgbClr val="780000"/>
                    </a:gs>
                    <a:gs pos="100000">
                      <a:schemeClr val="accent1"/>
                    </a:gs>
                  </a:gsLst>
                  <a:lin ang="16200000" scaled="1"/>
                  <a:tileRect/>
                </a:gradFill>
                <a:latin typeface="Arial" pitchFamily="34" charset="0"/>
              </a:endParaRPr>
            </a:p>
          </p:txBody>
        </p:sp>
      </p:grpSp>
      <p:grpSp>
        <p:nvGrpSpPr>
          <p:cNvPr id="51" name="Group 42"/>
          <p:cNvGrpSpPr/>
          <p:nvPr/>
        </p:nvGrpSpPr>
        <p:grpSpPr>
          <a:xfrm>
            <a:off x="6746392" y="5525643"/>
            <a:ext cx="1080120" cy="1039470"/>
            <a:chOff x="5912993" y="2275131"/>
            <a:chExt cx="1080120" cy="1039470"/>
          </a:xfrm>
        </p:grpSpPr>
        <p:pic>
          <p:nvPicPr>
            <p:cNvPr id="52" name="Picture 27"/>
            <p:cNvPicPr>
              <a:picLocks noChangeAspect="1" noChangeArrowheads="1"/>
            </p:cNvPicPr>
            <p:nvPr/>
          </p:nvPicPr>
          <p:blipFill>
            <a:blip r:embed="rId18" cstate="print"/>
            <a:srcRect/>
            <a:stretch>
              <a:fillRect/>
            </a:stretch>
          </p:blipFill>
          <p:spPr bwMode="auto">
            <a:xfrm>
              <a:off x="6084168" y="2275131"/>
              <a:ext cx="742020" cy="6151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3" name="Text Box 29"/>
            <p:cNvSpPr txBox="1">
              <a:spLocks noChangeArrowheads="1"/>
            </p:cNvSpPr>
            <p:nvPr/>
          </p:nvSpPr>
          <p:spPr bwMode="auto">
            <a:xfrm>
              <a:off x="5912993" y="2852936"/>
              <a:ext cx="1080120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0" rIns="0">
              <a:spAutoFit/>
            </a:bodyPr>
            <a:lstStyle/>
            <a:p>
              <a:pPr algn="ctr" rtl="0">
                <a:defRPr/>
              </a:pPr>
              <a:r>
                <a:rPr lang="ru" sz="1200" b="1" i="0" u="none">
                  <a:gradFill flip="none" rotWithShape="1">
                    <a:gsLst>
                      <a:gs pos="0">
                        <a:srgbClr val="780000"/>
                      </a:gs>
                      <a:gs pos="100000">
                        <a:schemeClr val="accent1"/>
                      </a:gs>
                    </a:gsLst>
                    <a:lin ang="16200000" scaled="1"/>
                    <a:tileRect/>
                  </a:gradFill>
                  <a:latin typeface="Arial" pitchFamily="34" charset="0"/>
                </a:rPr>
                <a:t>Управление сетями</a:t>
              </a:r>
              <a:endParaRPr lang="ru" sz="1200" b="1" dirty="0">
                <a:gradFill flip="none" rotWithShape="1">
                  <a:gsLst>
                    <a:gs pos="0">
                      <a:srgbClr val="780000"/>
                    </a:gs>
                    <a:gs pos="100000">
                      <a:schemeClr val="accent1"/>
                    </a:gs>
                  </a:gsLst>
                  <a:lin ang="16200000" scaled="1"/>
                  <a:tileRect/>
                </a:gradFill>
                <a:latin typeface="Arial" pitchFamily="34" charset="0"/>
              </a:endParaRPr>
            </a:p>
          </p:txBody>
        </p:sp>
      </p:grpSp>
      <p:sp>
        <p:nvSpPr>
          <p:cNvPr id="54" name="Rectangle 29"/>
          <p:cNvSpPr txBox="1">
            <a:spLocks noChangeArrowheads="1"/>
          </p:cNvSpPr>
          <p:nvPr/>
        </p:nvSpPr>
        <p:spPr>
          <a:xfrm>
            <a:off x="457200" y="1353790"/>
            <a:ext cx="3309317" cy="5047013"/>
          </a:xfrm>
          <a:prstGeom prst="rect">
            <a:avLst/>
          </a:prstGeom>
        </p:spPr>
        <p:txBody>
          <a:bodyPr/>
          <a:lstStyle>
            <a:lvl1pPr marL="365125" indent="-365125" algn="l" rtl="0" eaLnBrk="0" fontAlgn="base" hangingPunct="0">
              <a:lnSpc>
                <a:spcPct val="90000"/>
              </a:lnSpc>
              <a:spcBef>
                <a:spcPts val="1200"/>
              </a:spcBef>
              <a:spcAft>
                <a:spcPct val="0"/>
              </a:spcAft>
              <a:buClr>
                <a:schemeClr val="accent1"/>
              </a:buClr>
              <a:buFont typeface="Webdings" pitchFamily="18" charset="2"/>
              <a:buChar char="4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accent2"/>
              </a:buClr>
              <a:buFont typeface="Arial" pitchFamily="34" charset="0"/>
              <a:buChar char="–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96963" indent="-228600" algn="l" rtl="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chemeClr val="accent2"/>
              </a:buClr>
              <a:buFont typeface="Arial" pitchFamily="34" charset="0"/>
              <a:buChar char="–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62088" indent="-228600" algn="l" rtl="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chemeClr val="accent2"/>
              </a:buClr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chemeClr val="accent2"/>
              </a:buClr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9456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2"/>
              </a:buClr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56032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2"/>
              </a:buClr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92608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2"/>
              </a:buClr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2918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2"/>
              </a:buClr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rtl="0">
              <a:spcBef>
                <a:spcPts val="800"/>
              </a:spcBef>
            </a:pPr>
            <a:r>
              <a:rPr lang="ru" sz="1600" b="0" i="0" u="none" dirty="0"/>
              <a:t>Готовый материал для клиента</a:t>
            </a:r>
          </a:p>
          <a:p>
            <a:pPr>
              <a:spcBef>
                <a:spcPts val="800"/>
              </a:spcBef>
            </a:pPr>
            <a:r>
              <a:rPr lang="ru-RU" sz="1600" dirty="0" smtClean="0"/>
              <a:t>Предпродажный технический обзор</a:t>
            </a:r>
            <a:endParaRPr lang="ru" sz="1600" b="0" i="0" u="none" dirty="0"/>
          </a:p>
          <a:p>
            <a:pPr algn="l" rtl="0">
              <a:spcBef>
                <a:spcPts val="800"/>
              </a:spcBef>
            </a:pPr>
            <a:r>
              <a:rPr lang="ru" sz="1600" b="0" i="0" u="none" dirty="0"/>
              <a:t>Материал для поддержки продаж</a:t>
            </a:r>
          </a:p>
          <a:p>
            <a:pPr algn="l" rtl="0">
              <a:spcBef>
                <a:spcPts val="800"/>
              </a:spcBef>
            </a:pPr>
            <a:r>
              <a:rPr lang="ru" sz="1600" b="0" i="0" u="none" dirty="0"/>
              <a:t>Обучение и авторизация</a:t>
            </a:r>
          </a:p>
          <a:p>
            <a:pPr algn="l" rtl="0">
              <a:spcBef>
                <a:spcPts val="800"/>
              </a:spcBef>
            </a:pPr>
            <a:r>
              <a:rPr lang="ru" sz="1600" b="0" i="0" u="none" dirty="0"/>
              <a:t>Фаза цикла продаж</a:t>
            </a:r>
          </a:p>
          <a:p>
            <a:pPr algn="l" rtl="0">
              <a:spcBef>
                <a:spcPts val="800"/>
              </a:spcBef>
            </a:pPr>
            <a:r>
              <a:rPr lang="ru" sz="1600" b="0" i="0" u="none" dirty="0"/>
              <a:t>Контроль доступа</a:t>
            </a:r>
          </a:p>
          <a:p>
            <a:pPr algn="l" rtl="0">
              <a:spcBef>
                <a:spcPts val="800"/>
              </a:spcBef>
            </a:pPr>
            <a:r>
              <a:rPr lang="ru" sz="1600" b="0" i="0" u="none" dirty="0"/>
              <a:t>Маршрутизаторы для филиалов</a:t>
            </a:r>
          </a:p>
          <a:p>
            <a:pPr algn="l" rtl="0">
              <a:spcBef>
                <a:spcPts val="800"/>
              </a:spcBef>
            </a:pPr>
            <a:r>
              <a:rPr lang="ru" sz="1600" b="0" i="0" u="none" dirty="0"/>
              <a:t>Ethernet-коммутаторы</a:t>
            </a:r>
          </a:p>
          <a:p>
            <a:pPr algn="l" rtl="0">
              <a:spcBef>
                <a:spcPts val="800"/>
              </a:spcBef>
            </a:pPr>
            <a:r>
              <a:rPr lang="ru" sz="1600" b="0" i="0" u="none" dirty="0"/>
              <a:t>Управление сетями</a:t>
            </a:r>
          </a:p>
          <a:p>
            <a:pPr algn="l" rtl="0">
              <a:spcBef>
                <a:spcPts val="800"/>
              </a:spcBef>
            </a:pPr>
            <a:r>
              <a:rPr lang="ru" sz="1600" b="0" i="0" u="none" dirty="0"/>
              <a:t>Архитектура виртуальных корпоративных сетей</a:t>
            </a:r>
          </a:p>
          <a:p>
            <a:pPr algn="l" rtl="0">
              <a:spcBef>
                <a:spcPts val="800"/>
              </a:spcBef>
            </a:pPr>
            <a:r>
              <a:rPr lang="ru" sz="1600" b="0" i="0" u="none" dirty="0"/>
              <a:t>Платформы для совместной работы</a:t>
            </a:r>
          </a:p>
          <a:p>
            <a:pPr algn="l" rtl="0">
              <a:spcBef>
                <a:spcPts val="800"/>
              </a:spcBef>
            </a:pPr>
            <a:r>
              <a:rPr lang="ru" sz="1600" b="0" i="0" u="none" dirty="0"/>
              <a:t>Беспроводные сети</a:t>
            </a:r>
            <a:endParaRPr lang="ru" sz="1600" dirty="0"/>
          </a:p>
        </p:txBody>
      </p:sp>
    </p:spTree>
    <p:extLst>
      <p:ext uri="{BB962C8B-B14F-4D97-AF65-F5344CB8AC3E}">
        <p14:creationId xmlns="" xmlns:p14="http://schemas.microsoft.com/office/powerpoint/2010/main" val="264098293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>
          <a:xfrm>
            <a:off x="457199" y="434975"/>
            <a:ext cx="8574657" cy="838200"/>
          </a:xfrm>
        </p:spPr>
        <p:txBody>
          <a:bodyPr/>
          <a:lstStyle/>
          <a:p>
            <a:pPr algn="l" rtl="0"/>
            <a:r>
              <a:rPr lang="ru" b="0" i="0" u="none"/>
              <a:t>Продукты и решения – видео Avaya Networking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1169" y="1316247"/>
            <a:ext cx="1285875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5521" y="1902914"/>
            <a:ext cx="1676400" cy="600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Content Placeholder 4"/>
          <p:cNvSpPr>
            <a:spLocks noGrp="1"/>
          </p:cNvSpPr>
          <p:nvPr>
            <p:ph sz="half" idx="4294967295"/>
          </p:nvPr>
        </p:nvSpPr>
        <p:spPr>
          <a:xfrm>
            <a:off x="165619" y="1772090"/>
            <a:ext cx="6692381" cy="1152128"/>
          </a:xfrm>
          <a:prstGeom prst="rect">
            <a:avLst/>
          </a:prstGeom>
        </p:spPr>
        <p:txBody>
          <a:bodyPr/>
          <a:lstStyle/>
          <a:p>
            <a:pPr algn="l" rtl="0"/>
            <a:r>
              <a:rPr lang="ru" sz="2000" b="0" i="0" u="none" dirty="0"/>
              <a:t>Обратите внимание на профиль компании Avaya на YouTube - там вы найдете видео презентации наших продуктов и решений для:</a:t>
            </a:r>
          </a:p>
          <a:p>
            <a:endParaRPr lang="ru" sz="2000" dirty="0"/>
          </a:p>
          <a:p>
            <a:pPr lvl="1" algn="l" rtl="0"/>
            <a:r>
              <a:rPr lang="ru" sz="1800" b="0" i="0" u="none" dirty="0"/>
              <a:t>Виртуализации</a:t>
            </a:r>
          </a:p>
          <a:p>
            <a:pPr lvl="1" algn="l" rtl="0"/>
            <a:r>
              <a:rPr lang="ru" sz="1800" b="0" i="0" u="none" dirty="0"/>
              <a:t>BYOD</a:t>
            </a:r>
          </a:p>
          <a:p>
            <a:pPr lvl="1" algn="l" rtl="0"/>
            <a:r>
              <a:rPr lang="ru" sz="1800" b="0" i="0" u="none" dirty="0"/>
              <a:t>Ethernet-маршрутизации</a:t>
            </a:r>
          </a:p>
          <a:p>
            <a:pPr lvl="1" algn="l" rtl="0"/>
            <a:r>
              <a:rPr lang="ru" sz="1800" b="0" i="0" u="none" dirty="0"/>
              <a:t>Беспроводных сетей</a:t>
            </a:r>
          </a:p>
          <a:p>
            <a:pPr lvl="1" algn="l" rtl="0"/>
            <a:r>
              <a:rPr lang="ru" sz="1800" b="0" i="0" u="none" dirty="0"/>
              <a:t>Средств идентификации</a:t>
            </a:r>
          </a:p>
          <a:p>
            <a:endParaRPr lang="ru" dirty="0"/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9996" y="2652609"/>
            <a:ext cx="4214004" cy="42140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>
          <a:xfrm>
            <a:off x="163902" y="5538484"/>
            <a:ext cx="4572000" cy="276999"/>
          </a:xfrm>
          <a:prstGeom prst="rect">
            <a:avLst/>
          </a:prstGeom>
        </p:spPr>
        <p:txBody>
          <a:bodyPr>
            <a:spAutoFit/>
          </a:bodyPr>
          <a:lstStyle/>
          <a:p>
            <a:pPr algn="l" rtl="0"/>
            <a:r>
              <a:rPr lang="ru" sz="1200" b="0" i="0" u="none">
                <a:hlinkClick r:id="rId4"/>
              </a:rPr>
              <a:t>http://www.youtube.com/playlist?list=PL81726F9F3E1B9000</a:t>
            </a:r>
            <a:endParaRPr lang="ru" sz="1200" dirty="0"/>
          </a:p>
        </p:txBody>
      </p:sp>
    </p:spTree>
    <p:extLst>
      <p:ext uri="{BB962C8B-B14F-4D97-AF65-F5344CB8AC3E}">
        <p14:creationId xmlns="" xmlns:p14="http://schemas.microsoft.com/office/powerpoint/2010/main" val="188375190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 b="79"/>
          <a:stretch>
            <a:fillRect/>
          </a:stretch>
        </p:blipFill>
        <p:spPr bwMode="auto">
          <a:xfrm>
            <a:off x="3923928" y="2405567"/>
            <a:ext cx="4993305" cy="339969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467544" y="1340769"/>
            <a:ext cx="8280920" cy="1152128"/>
          </a:xfrm>
        </p:spPr>
        <p:txBody>
          <a:bodyPr/>
          <a:lstStyle/>
          <a:p>
            <a:pPr algn="l" rtl="0"/>
            <a:r>
              <a:rPr lang="ru" sz="2000" b="0" i="0" u="none" dirty="0"/>
              <a:t>Интерактивный PDF с описанием всего портфеля продуктов Avaya Networking, от датацентра до конечного пользователя</a:t>
            </a:r>
          </a:p>
          <a:p>
            <a:pPr algn="l" rtl="0">
              <a:buNone/>
            </a:pPr>
            <a:endParaRPr lang="ru" sz="2000" dirty="0" smtClean="0"/>
          </a:p>
          <a:p>
            <a:endParaRPr lang="ru" dirty="0"/>
          </a:p>
        </p:txBody>
      </p:sp>
      <p:pic>
        <p:nvPicPr>
          <p:cNvPr id="3" name="Picture 31" descr="NETWORKING. SIMPLIFIED."/>
          <p:cNvPicPr>
            <a:picLocks noChangeAspect="1" noChangeArrowheads="1"/>
          </p:cNvPicPr>
          <p:nvPr/>
        </p:nvPicPr>
        <p:blipFill>
          <a:blip r:embed="rId4" r:link="rId5" cstate="print"/>
          <a:srcRect/>
          <a:stretch>
            <a:fillRect/>
          </a:stretch>
        </p:blipFill>
        <p:spPr bwMode="auto">
          <a:xfrm>
            <a:off x="395536" y="2420888"/>
            <a:ext cx="3528392" cy="1872208"/>
          </a:xfrm>
          <a:prstGeom prst="rect">
            <a:avLst/>
          </a:prstGeom>
          <a:ln>
            <a:solidFill>
              <a:schemeClr val="accent6">
                <a:lumMod val="50000"/>
              </a:schemeClr>
            </a:solidFill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sp>
        <p:nvSpPr>
          <p:cNvPr id="6" name="Rectangle 5"/>
          <p:cNvSpPr/>
          <p:nvPr/>
        </p:nvSpPr>
        <p:spPr>
          <a:xfrm>
            <a:off x="395536" y="4509120"/>
            <a:ext cx="3384376" cy="1200329"/>
          </a:xfrm>
          <a:prstGeom prst="rect">
            <a:avLst/>
          </a:prstGeom>
        </p:spPr>
        <p:txBody>
          <a:bodyPr wrap="square" anchor="t">
            <a:spAutoFit/>
          </a:bodyPr>
          <a:lstStyle/>
          <a:p>
            <a:pPr algn="l" rtl="0"/>
            <a:r>
              <a:rPr lang="ru" b="0" i="0" u="none" dirty="0"/>
              <a:t>Идеальный материал для проведения </a:t>
            </a:r>
            <a:r>
              <a:rPr lang="ru" b="1" i="0" u="none" dirty="0"/>
              <a:t>тренингов, мероприятий, реализации и поддержки продаж</a:t>
            </a:r>
          </a:p>
          <a:p>
            <a:pPr algn="l" rtl="0"/>
            <a:r>
              <a:rPr lang="ru" b="0" i="0" u="none" dirty="0">
                <a:solidFill>
                  <a:schemeClr val="accent1"/>
                </a:solidFill>
              </a:rPr>
              <a:t> </a:t>
            </a:r>
            <a:r>
              <a:rPr lang="ru" b="1" i="0" u="sng" dirty="0">
                <a:solidFill>
                  <a:schemeClr val="accent1"/>
                </a:solidFill>
                <a:hlinkClick r:id="rId6"/>
              </a:rPr>
              <a:t>Вы можете получить здесь</a:t>
            </a:r>
            <a:endParaRPr lang="ru" dirty="0">
              <a:solidFill>
                <a:schemeClr val="accent1"/>
              </a:solidFill>
            </a:endParaRPr>
          </a:p>
        </p:txBody>
      </p:sp>
      <p:pic>
        <p:nvPicPr>
          <p:cNvPr id="1027" name="Picture 3">
            <a:hlinkClick r:id="rId7"/>
          </p:cNvPr>
          <p:cNvPicPr>
            <a:picLocks noChangeAspect="1" noChangeArrowheads="1"/>
          </p:cNvPicPr>
          <p:nvPr/>
        </p:nvPicPr>
        <p:blipFill>
          <a:blip r:embed="rId8" cstate="print"/>
          <a:stretch>
            <a:fillRect/>
          </a:stretch>
        </p:blipFill>
        <p:spPr bwMode="auto">
          <a:xfrm>
            <a:off x="6516216" y="5805264"/>
            <a:ext cx="2408268" cy="433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395536" y="638459"/>
            <a:ext cx="8636320" cy="379776"/>
          </a:xfrm>
        </p:spPr>
        <p:txBody>
          <a:bodyPr/>
          <a:lstStyle/>
          <a:p>
            <a:pPr algn="l" rtl="0"/>
            <a:r>
              <a:rPr lang="ru" sz="2500" b="0" i="0" u="none" dirty="0"/>
              <a:t>Интерактивное руководство для сетевых решений Avaya</a:t>
            </a:r>
            <a:endParaRPr lang="ru" sz="2500" dirty="0" smtClean="0"/>
          </a:p>
        </p:txBody>
      </p:sp>
    </p:spTree>
    <p:extLst>
      <p:ext uri="{BB962C8B-B14F-4D97-AF65-F5344CB8AC3E}">
        <p14:creationId xmlns="" xmlns:p14="http://schemas.microsoft.com/office/powerpoint/2010/main" val="2255271674"/>
      </p:ext>
    </p:extLst>
  </p:cSld>
  <p:clrMapOvr>
    <a:masterClrMapping/>
  </p:clrMapOvr>
  <p:transition advClick="0"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rtl="0"/>
            <a:r>
              <a:rPr lang="ru" b="0" i="0" u="none"/>
              <a:t>Продукты и решения - контакт-центр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6327180" y="1445815"/>
            <a:ext cx="2672500" cy="45720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l" rtl="0">
              <a:lnSpc>
                <a:spcPct val="90000"/>
              </a:lnSpc>
            </a:pPr>
            <a:r>
              <a:rPr lang="ru" sz="1200" b="0" i="0" u="none">
                <a:hlinkClick r:id="rId3"/>
              </a:rPr>
              <a:t>ССЫЛКА: Контакт-центр</a:t>
            </a:r>
            <a:endParaRPr lang="ru" sz="1200" dirty="0" smtClean="0"/>
          </a:p>
        </p:txBody>
      </p:sp>
      <p:sp>
        <p:nvSpPr>
          <p:cNvPr id="7" name="Rectangle 29"/>
          <p:cNvSpPr txBox="1">
            <a:spLocks noChangeArrowheads="1"/>
          </p:cNvSpPr>
          <p:nvPr/>
        </p:nvSpPr>
        <p:spPr>
          <a:xfrm>
            <a:off x="219700" y="1322720"/>
            <a:ext cx="3309317" cy="5047013"/>
          </a:xfrm>
          <a:prstGeom prst="rect">
            <a:avLst/>
          </a:prstGeom>
        </p:spPr>
        <p:txBody>
          <a:bodyPr/>
          <a:lstStyle>
            <a:lvl1pPr marL="365125" indent="-365125" algn="l" rtl="0" eaLnBrk="0" fontAlgn="base" hangingPunct="0">
              <a:lnSpc>
                <a:spcPct val="90000"/>
              </a:lnSpc>
              <a:spcBef>
                <a:spcPts val="1200"/>
              </a:spcBef>
              <a:spcAft>
                <a:spcPct val="0"/>
              </a:spcAft>
              <a:buClr>
                <a:schemeClr val="accent1"/>
              </a:buClr>
              <a:buFont typeface="Webdings" pitchFamily="18" charset="2"/>
              <a:buChar char="4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accent2"/>
              </a:buClr>
              <a:buFont typeface="Arial" pitchFamily="34" charset="0"/>
              <a:buChar char="–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96963" indent="-228600" algn="l" rtl="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chemeClr val="accent2"/>
              </a:buClr>
              <a:buFont typeface="Arial" pitchFamily="34" charset="0"/>
              <a:buChar char="–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62088" indent="-228600" algn="l" rtl="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chemeClr val="accent2"/>
              </a:buClr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chemeClr val="accent2"/>
              </a:buClr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9456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2"/>
              </a:buClr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56032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2"/>
              </a:buClr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92608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2"/>
              </a:buClr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2918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2"/>
              </a:buClr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rtl="0">
              <a:spcBef>
                <a:spcPts val="800"/>
              </a:spcBef>
            </a:pPr>
            <a:r>
              <a:rPr lang="ru" sz="1700" b="0" i="0" u="none" dirty="0"/>
              <a:t>Готовый материал для клиента</a:t>
            </a:r>
          </a:p>
          <a:p>
            <a:pPr>
              <a:spcBef>
                <a:spcPts val="800"/>
              </a:spcBef>
            </a:pPr>
            <a:r>
              <a:rPr lang="ru-RU" sz="1700" dirty="0" smtClean="0"/>
              <a:t>Предпродажный технический обзор</a:t>
            </a:r>
            <a:endParaRPr lang="de-DE" sz="1700" dirty="0"/>
          </a:p>
          <a:p>
            <a:pPr algn="l" rtl="0">
              <a:spcBef>
                <a:spcPts val="800"/>
              </a:spcBef>
            </a:pPr>
            <a:r>
              <a:rPr lang="ru" sz="1700" b="0" i="0" u="none" dirty="0" smtClean="0"/>
              <a:t>Материал </a:t>
            </a:r>
            <a:r>
              <a:rPr lang="ru" sz="1700" b="0" i="0" u="none" dirty="0"/>
              <a:t>для поддержки продаж</a:t>
            </a:r>
          </a:p>
          <a:p>
            <a:pPr algn="l" rtl="0">
              <a:spcBef>
                <a:spcPts val="800"/>
              </a:spcBef>
            </a:pPr>
            <a:r>
              <a:rPr lang="ru" sz="1700" b="0" i="0" u="none" dirty="0"/>
              <a:t>Обучение и авторизация</a:t>
            </a:r>
          </a:p>
          <a:p>
            <a:pPr algn="l" rtl="0">
              <a:spcBef>
                <a:spcPts val="800"/>
              </a:spcBef>
            </a:pPr>
            <a:r>
              <a:rPr lang="ru" sz="1700" b="0" i="0" u="none" dirty="0"/>
              <a:t>Фаза цикла продаж</a:t>
            </a:r>
          </a:p>
          <a:p>
            <a:pPr algn="l" rtl="0">
              <a:spcBef>
                <a:spcPts val="800"/>
              </a:spcBef>
            </a:pPr>
            <a:r>
              <a:rPr lang="ru" sz="1700" b="0" i="0" u="none" dirty="0"/>
              <a:t>Управление качеством обслуживания (с оператором)</a:t>
            </a:r>
          </a:p>
          <a:p>
            <a:pPr algn="l" rtl="0">
              <a:spcBef>
                <a:spcPts val="800"/>
              </a:spcBef>
            </a:pPr>
            <a:r>
              <a:rPr lang="ru" sz="1700" b="0" i="0" u="none" dirty="0"/>
              <a:t>Управление качеством обслуживания (в автоматическом режиме)</a:t>
            </a:r>
          </a:p>
          <a:p>
            <a:pPr algn="l" rtl="0">
              <a:spcBef>
                <a:spcPts val="800"/>
              </a:spcBef>
            </a:pPr>
            <a:r>
              <a:rPr lang="ru" sz="1700" b="0" i="0" u="none" dirty="0"/>
              <a:t>Управление эффективностью работы</a:t>
            </a:r>
          </a:p>
          <a:p>
            <a:pPr algn="l" rtl="0">
              <a:spcBef>
                <a:spcPts val="800"/>
              </a:spcBef>
            </a:pPr>
            <a:r>
              <a:rPr lang="ru" sz="1700" b="0" i="0" u="none" dirty="0"/>
              <a:t>Решения для контакт-центров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7778" y="2232568"/>
            <a:ext cx="5398804" cy="30541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308374504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>
          <a:xfrm>
            <a:off x="447473" y="627615"/>
            <a:ext cx="8229600" cy="397686"/>
          </a:xfrm>
        </p:spPr>
        <p:txBody>
          <a:bodyPr/>
          <a:lstStyle/>
          <a:p>
            <a:pPr algn="l" rtl="0"/>
            <a:r>
              <a:rPr lang="ru" sz="2500" b="0" i="0" u="none" dirty="0"/>
              <a:t>Продукты и решения - малые и средние предприятия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06326" y="1029141"/>
            <a:ext cx="3871908" cy="45720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l" rtl="0">
              <a:lnSpc>
                <a:spcPct val="90000"/>
              </a:lnSpc>
            </a:pPr>
            <a:r>
              <a:rPr lang="ru" sz="1200" b="0" i="0" u="none" dirty="0">
                <a:hlinkClick r:id="rId3"/>
              </a:rPr>
              <a:t>ССЫЛКА: Малые и средние предприятия</a:t>
            </a:r>
            <a:endParaRPr lang="ru" sz="1200" dirty="0" smtClean="0"/>
          </a:p>
        </p:txBody>
      </p:sp>
      <p:sp>
        <p:nvSpPr>
          <p:cNvPr id="7" name="Rectangle 29"/>
          <p:cNvSpPr txBox="1">
            <a:spLocks noChangeArrowheads="1"/>
          </p:cNvSpPr>
          <p:nvPr/>
        </p:nvSpPr>
        <p:spPr>
          <a:xfrm>
            <a:off x="195950" y="1368857"/>
            <a:ext cx="3656203" cy="5047013"/>
          </a:xfrm>
          <a:prstGeom prst="rect">
            <a:avLst/>
          </a:prstGeom>
        </p:spPr>
        <p:txBody>
          <a:bodyPr/>
          <a:lstStyle>
            <a:lvl1pPr marL="365125" indent="-365125" algn="l" rtl="0" eaLnBrk="0" fontAlgn="base" hangingPunct="0">
              <a:lnSpc>
                <a:spcPct val="90000"/>
              </a:lnSpc>
              <a:spcBef>
                <a:spcPts val="1200"/>
              </a:spcBef>
              <a:spcAft>
                <a:spcPct val="0"/>
              </a:spcAft>
              <a:buClr>
                <a:schemeClr val="accent1"/>
              </a:buClr>
              <a:buFont typeface="Webdings" pitchFamily="18" charset="2"/>
              <a:buChar char="4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accent2"/>
              </a:buClr>
              <a:buFont typeface="Arial" pitchFamily="34" charset="0"/>
              <a:buChar char="–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96963" indent="-228600" algn="l" rtl="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chemeClr val="accent2"/>
              </a:buClr>
              <a:buFont typeface="Arial" pitchFamily="34" charset="0"/>
              <a:buChar char="–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62088" indent="-228600" algn="l" rtl="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chemeClr val="accent2"/>
              </a:buClr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chemeClr val="accent2"/>
              </a:buClr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9456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2"/>
              </a:buClr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56032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2"/>
              </a:buClr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92608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2"/>
              </a:buClr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2918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2"/>
              </a:buClr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rtl="0">
              <a:spcBef>
                <a:spcPts val="800"/>
              </a:spcBef>
            </a:pPr>
            <a:r>
              <a:rPr lang="ru" sz="1700" b="0" i="0" u="none" dirty="0"/>
              <a:t>Готовый материал для клиента</a:t>
            </a:r>
          </a:p>
          <a:p>
            <a:pPr>
              <a:spcBef>
                <a:spcPts val="800"/>
              </a:spcBef>
            </a:pPr>
            <a:r>
              <a:rPr lang="ru-RU" sz="1700" dirty="0" smtClean="0"/>
              <a:t>Предпродажный технический обзор</a:t>
            </a:r>
            <a:endParaRPr lang="de-DE" sz="1700" dirty="0"/>
          </a:p>
          <a:p>
            <a:pPr algn="l" rtl="0">
              <a:spcBef>
                <a:spcPts val="800"/>
              </a:spcBef>
            </a:pPr>
            <a:r>
              <a:rPr lang="ru" sz="1700" b="0" i="0" u="none" dirty="0" smtClean="0"/>
              <a:t>Материал </a:t>
            </a:r>
            <a:r>
              <a:rPr lang="ru" sz="1700" b="0" i="0" u="none" dirty="0"/>
              <a:t>для поддержки продаж</a:t>
            </a:r>
          </a:p>
          <a:p>
            <a:pPr algn="l" rtl="0">
              <a:spcBef>
                <a:spcPts val="800"/>
              </a:spcBef>
            </a:pPr>
            <a:r>
              <a:rPr lang="ru" sz="1700" b="0" i="0" u="none" dirty="0"/>
              <a:t>Обучение и авторизация</a:t>
            </a:r>
          </a:p>
          <a:p>
            <a:pPr algn="l" rtl="0">
              <a:spcBef>
                <a:spcPts val="800"/>
              </a:spcBef>
            </a:pPr>
            <a:r>
              <a:rPr lang="ru" sz="1700" b="0" i="0" u="none" dirty="0"/>
              <a:t>Фаза цикла продаж</a:t>
            </a:r>
          </a:p>
          <a:p>
            <a:pPr algn="l" rtl="0">
              <a:spcBef>
                <a:spcPts val="800"/>
              </a:spcBef>
            </a:pPr>
            <a:r>
              <a:rPr lang="en-US" sz="1700" b="1" i="0" u="none" dirty="0" smtClean="0"/>
              <a:t>IP Office</a:t>
            </a:r>
            <a:endParaRPr lang="ru" sz="1700" b="1" i="0" u="none" dirty="0"/>
          </a:p>
          <a:p>
            <a:pPr algn="l" rtl="0">
              <a:spcBef>
                <a:spcPts val="800"/>
              </a:spcBef>
            </a:pPr>
            <a:r>
              <a:rPr lang="ru" sz="1700" b="0" i="0" u="none" dirty="0"/>
              <a:t>Мобильные решения для совместной работы для малого и среднего бизнеса</a:t>
            </a:r>
          </a:p>
          <a:p>
            <a:pPr algn="l" rtl="0">
              <a:spcBef>
                <a:spcPts val="800"/>
              </a:spcBef>
            </a:pPr>
            <a:r>
              <a:rPr lang="ru" sz="1700" b="0" i="0" u="none" dirty="0"/>
              <a:t>Телефоны</a:t>
            </a:r>
          </a:p>
          <a:p>
            <a:pPr algn="l" rtl="0">
              <a:spcBef>
                <a:spcPts val="800"/>
              </a:spcBef>
            </a:pPr>
            <a:r>
              <a:rPr lang="ru" sz="1700" b="0" i="0" u="none" dirty="0"/>
              <a:t>Сервисы и поддержка для малых и средних предприятий</a:t>
            </a:r>
          </a:p>
          <a:p>
            <a:pPr algn="l" rtl="0">
              <a:spcBef>
                <a:spcPts val="800"/>
              </a:spcBef>
            </a:pPr>
            <a:r>
              <a:rPr lang="ru" sz="1700" b="0" i="0" u="none" dirty="0"/>
              <a:t>Малые и средние предприятия в рамках вертикальных рынков</a:t>
            </a:r>
            <a:endParaRPr lang="ru" sz="1700" dirty="0"/>
          </a:p>
        </p:txBody>
      </p:sp>
      <p:sp>
        <p:nvSpPr>
          <p:cNvPr id="17" name="Pentagon 16"/>
          <p:cNvSpPr/>
          <p:nvPr/>
        </p:nvSpPr>
        <p:spPr>
          <a:xfrm rot="5400000">
            <a:off x="3980211" y="2073596"/>
            <a:ext cx="5162550" cy="3832225"/>
          </a:xfrm>
          <a:prstGeom prst="homePlate">
            <a:avLst>
              <a:gd name="adj" fmla="val 25518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ru" dirty="0">
              <a:solidFill>
                <a:prstClr val="white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329925" y="5688248"/>
            <a:ext cx="2460866" cy="56938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rt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" sz="1500" b="1" i="0" u="none" dirty="0">
                <a:solidFill>
                  <a:srgbClr val="FFFFFF"/>
                </a:solidFill>
              </a:rPr>
              <a:t>Решение Avaya IP Office</a:t>
            </a:r>
            <a:r>
              <a:rPr lang="ru" sz="1600" b="1" dirty="0">
                <a:solidFill>
                  <a:srgbClr val="FFFFFF"/>
                </a:solidFill>
              </a:rPr>
              <a:t/>
            </a:r>
            <a:br>
              <a:rPr lang="ru" sz="1600" b="1" dirty="0">
                <a:solidFill>
                  <a:srgbClr val="FFFFFF"/>
                </a:solidFill>
              </a:rPr>
            </a:br>
            <a:endParaRPr lang="ru" sz="1600" b="1" dirty="0">
              <a:solidFill>
                <a:srgbClr val="FFFFFF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651723" y="1411609"/>
            <a:ext cx="3835400" cy="5984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rt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" b="1" i="0" u="none">
                <a:solidFill>
                  <a:srgbClr val="FFFFFF"/>
                </a:solidFill>
              </a:rPr>
              <a:t>Простота, масштабируемость, гибкость</a:t>
            </a:r>
            <a:r>
              <a:rPr lang="ru" b="0" i="0" u="none">
                <a:solidFill>
                  <a:srgbClr val="FFFFFF"/>
                </a:solidFill>
              </a:rPr>
              <a:t> </a:t>
            </a:r>
            <a:r>
              <a:rPr lang="ru" b="1" dirty="0">
                <a:solidFill>
                  <a:srgbClr val="FFFFFF"/>
                </a:solidFill>
              </a:rPr>
              <a:t/>
            </a:r>
            <a:br>
              <a:rPr lang="ru" b="1" dirty="0">
                <a:solidFill>
                  <a:srgbClr val="FFFFFF"/>
                </a:solidFill>
              </a:rPr>
            </a:br>
            <a:r>
              <a:rPr lang="ru" b="1" i="0" u="none">
                <a:solidFill>
                  <a:srgbClr val="FFFFFF"/>
                </a:solidFill>
              </a:rPr>
              <a:t>для растущего бизнеса</a:t>
            </a:r>
          </a:p>
        </p:txBody>
      </p:sp>
      <p:sp>
        <p:nvSpPr>
          <p:cNvPr id="20" name="Rectangle 19"/>
          <p:cNvSpPr/>
          <p:nvPr/>
        </p:nvSpPr>
        <p:spPr>
          <a:xfrm>
            <a:off x="4785073" y="4215134"/>
            <a:ext cx="3567112" cy="639763"/>
          </a:xfrm>
          <a:prstGeom prst="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rt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" sz="1600" b="0" i="0" u="none">
                <a:solidFill>
                  <a:prstClr val="white"/>
                </a:solidFill>
              </a:rPr>
              <a:t>Интеграция CTI и Web-сервисов</a:t>
            </a:r>
            <a:r>
              <a:rPr lang="ru" sz="1600" dirty="0">
                <a:solidFill>
                  <a:prstClr val="white"/>
                </a:solidFill>
              </a:rPr>
              <a:t/>
            </a:r>
            <a:br>
              <a:rPr lang="ru" sz="1600" dirty="0">
                <a:solidFill>
                  <a:prstClr val="white"/>
                </a:solidFill>
              </a:rPr>
            </a:br>
            <a:r>
              <a:rPr lang="ru" sz="1600" b="0" i="0" u="none">
                <a:solidFill>
                  <a:prstClr val="white"/>
                </a:solidFill>
              </a:rPr>
              <a:t> через API</a:t>
            </a:r>
          </a:p>
        </p:txBody>
      </p:sp>
      <p:sp>
        <p:nvSpPr>
          <p:cNvPr id="21" name="Rectangle 20"/>
          <p:cNvSpPr/>
          <p:nvPr/>
        </p:nvSpPr>
        <p:spPr>
          <a:xfrm>
            <a:off x="4785073" y="4943797"/>
            <a:ext cx="3567112" cy="639762"/>
          </a:xfrm>
          <a:prstGeom prst="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rt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" sz="1200" b="0" i="0" u="none" dirty="0">
                <a:solidFill>
                  <a:prstClr val="white"/>
                </a:solidFill>
              </a:rPr>
              <a:t>До 1000 пользователей</a:t>
            </a:r>
          </a:p>
          <a:p>
            <a:pPr algn="ctr" rt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" sz="1200" b="0" i="0" u="none" dirty="0">
                <a:solidFill>
                  <a:srgbClr val="FFFFFF"/>
                </a:solidFill>
              </a:rPr>
              <a:t>- 500 пользователей на систему, 32 объекта</a:t>
            </a:r>
            <a:endParaRPr lang="ru" sz="1200" dirty="0">
              <a:solidFill>
                <a:prstClr val="white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4785073" y="2756222"/>
            <a:ext cx="3567112" cy="641350"/>
          </a:xfrm>
          <a:prstGeom prst="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rt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200" b="0" i="0" u="none" dirty="0" smtClean="0">
                <a:solidFill>
                  <a:prstClr val="white"/>
                </a:solidFill>
              </a:rPr>
              <a:t>Унифицированные коммуникации</a:t>
            </a:r>
            <a:r>
              <a:rPr lang="ru" sz="1200" b="0" i="0" u="none" dirty="0" smtClean="0">
                <a:solidFill>
                  <a:prstClr val="white"/>
                </a:solidFill>
              </a:rPr>
              <a:t> </a:t>
            </a:r>
            <a:r>
              <a:rPr lang="ru" sz="1200" b="0" i="0" u="none" dirty="0">
                <a:solidFill>
                  <a:prstClr val="white"/>
                </a:solidFill>
              </a:rPr>
              <a:t>и </a:t>
            </a:r>
            <a:r>
              <a:rPr lang="ru-RU" sz="1200" b="0" i="0" u="none" dirty="0" smtClean="0">
                <a:solidFill>
                  <a:prstClr val="white"/>
                </a:solidFill>
              </a:rPr>
              <a:t>контакт-центры</a:t>
            </a:r>
            <a:r>
              <a:rPr lang="ru" sz="1200" b="0" i="0" u="none" dirty="0" smtClean="0">
                <a:solidFill>
                  <a:prstClr val="white"/>
                </a:solidFill>
              </a:rPr>
              <a:t> </a:t>
            </a:r>
            <a:r>
              <a:rPr lang="ru" sz="1200" b="0" i="0" u="none" dirty="0">
                <a:solidFill>
                  <a:prstClr val="white"/>
                </a:solidFill>
              </a:rPr>
              <a:t>для малого и среднего бизнеса, а также среднерыночного сегмента</a:t>
            </a:r>
          </a:p>
        </p:txBody>
      </p:sp>
      <p:sp>
        <p:nvSpPr>
          <p:cNvPr id="23" name="Rectangle 22"/>
          <p:cNvSpPr/>
          <p:nvPr/>
        </p:nvSpPr>
        <p:spPr>
          <a:xfrm>
            <a:off x="4785073" y="3486472"/>
            <a:ext cx="3567112" cy="639762"/>
          </a:xfrm>
          <a:prstGeom prst="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rt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" sz="1600" b="0" i="0" u="none" dirty="0">
                <a:solidFill>
                  <a:prstClr val="white"/>
                </a:solidFill>
              </a:rPr>
              <a:t>№1 по надежности</a:t>
            </a:r>
          </a:p>
        </p:txBody>
      </p:sp>
      <p:sp>
        <p:nvSpPr>
          <p:cNvPr id="24" name="Rectangle 23"/>
          <p:cNvSpPr/>
          <p:nvPr/>
        </p:nvSpPr>
        <p:spPr>
          <a:xfrm>
            <a:off x="4785073" y="2027559"/>
            <a:ext cx="3567112" cy="639763"/>
          </a:xfrm>
          <a:prstGeom prst="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rt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" sz="1400" b="0" i="0" u="none" dirty="0">
                <a:solidFill>
                  <a:prstClr val="white"/>
                </a:solidFill>
              </a:rPr>
              <a:t>Лучший в классе показатель общей стоимости владения (TCO), </a:t>
            </a:r>
          </a:p>
          <a:p>
            <a:pPr algn="ctr" rt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" sz="1400" b="0" i="0" u="none" dirty="0">
                <a:solidFill>
                  <a:prstClr val="white"/>
                </a:solidFill>
              </a:rPr>
              <a:t>Простота управления</a:t>
            </a:r>
          </a:p>
        </p:txBody>
      </p:sp>
    </p:spTree>
    <p:extLst>
      <p:ext uri="{BB962C8B-B14F-4D97-AF65-F5344CB8AC3E}">
        <p14:creationId xmlns="" xmlns:p14="http://schemas.microsoft.com/office/powerpoint/2010/main" val="311627181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2575" y="2306505"/>
            <a:ext cx="5721425" cy="31890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338" name="Title 1"/>
          <p:cNvSpPr>
            <a:spLocks noGrp="1"/>
          </p:cNvSpPr>
          <p:nvPr>
            <p:ph type="title"/>
          </p:nvPr>
        </p:nvSpPr>
        <p:spPr>
          <a:xfrm>
            <a:off x="195946" y="605716"/>
            <a:ext cx="8490850" cy="436596"/>
          </a:xfrm>
        </p:spPr>
        <p:txBody>
          <a:bodyPr/>
          <a:lstStyle/>
          <a:p>
            <a:pPr algn="l" rtl="0"/>
            <a:r>
              <a:rPr lang="ru" sz="2400" b="0" i="0" u="none" dirty="0"/>
              <a:t>Продукты и решения - Унифицированные коммуникации</a:t>
            </a:r>
            <a:endParaRPr lang="ru" sz="2400" dirty="0" smtClean="0"/>
          </a:p>
        </p:txBody>
      </p:sp>
      <p:sp>
        <p:nvSpPr>
          <p:cNvPr id="7" name="Rectangle 29"/>
          <p:cNvSpPr txBox="1">
            <a:spLocks noChangeArrowheads="1"/>
          </p:cNvSpPr>
          <p:nvPr/>
        </p:nvSpPr>
        <p:spPr>
          <a:xfrm>
            <a:off x="195950" y="1377540"/>
            <a:ext cx="4245421" cy="5047013"/>
          </a:xfrm>
          <a:prstGeom prst="rect">
            <a:avLst/>
          </a:prstGeom>
        </p:spPr>
        <p:txBody>
          <a:bodyPr/>
          <a:lstStyle>
            <a:lvl1pPr marL="365125" indent="-365125" algn="l" rtl="0" eaLnBrk="0" fontAlgn="base" hangingPunct="0">
              <a:lnSpc>
                <a:spcPct val="90000"/>
              </a:lnSpc>
              <a:spcBef>
                <a:spcPts val="1200"/>
              </a:spcBef>
              <a:spcAft>
                <a:spcPct val="0"/>
              </a:spcAft>
              <a:buClr>
                <a:schemeClr val="accent1"/>
              </a:buClr>
              <a:buFont typeface="Webdings" pitchFamily="18" charset="2"/>
              <a:buChar char="4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accent2"/>
              </a:buClr>
              <a:buFont typeface="Arial" pitchFamily="34" charset="0"/>
              <a:buChar char="–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96963" indent="-228600" algn="l" rtl="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chemeClr val="accent2"/>
              </a:buClr>
              <a:buFont typeface="Arial" pitchFamily="34" charset="0"/>
              <a:buChar char="–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62088" indent="-228600" algn="l" rtl="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chemeClr val="accent2"/>
              </a:buClr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chemeClr val="accent2"/>
              </a:buClr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9456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2"/>
              </a:buClr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56032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2"/>
              </a:buClr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92608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2"/>
              </a:buClr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2918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2"/>
              </a:buClr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rtl="0">
              <a:spcBef>
                <a:spcPts val="800"/>
              </a:spcBef>
            </a:pPr>
            <a:r>
              <a:rPr lang="ru" sz="1700" b="0" i="0" u="none" dirty="0"/>
              <a:t>Готовый материал для клиента</a:t>
            </a:r>
          </a:p>
          <a:p>
            <a:pPr>
              <a:spcBef>
                <a:spcPts val="800"/>
              </a:spcBef>
            </a:pPr>
            <a:r>
              <a:rPr lang="ru-RU" sz="1700" dirty="0" smtClean="0"/>
              <a:t>Предпродажный технический обзор</a:t>
            </a:r>
            <a:endParaRPr lang="de-DE" sz="1700" dirty="0"/>
          </a:p>
          <a:p>
            <a:pPr algn="l" rtl="0">
              <a:spcBef>
                <a:spcPts val="800"/>
              </a:spcBef>
            </a:pPr>
            <a:r>
              <a:rPr lang="ru" sz="1700" b="0" i="0" u="none" dirty="0" smtClean="0"/>
              <a:t>Материал </a:t>
            </a:r>
            <a:r>
              <a:rPr lang="ru" sz="1700" b="0" i="0" u="none" dirty="0"/>
              <a:t>для поддержки продаж</a:t>
            </a:r>
          </a:p>
          <a:p>
            <a:pPr algn="l" rtl="0">
              <a:spcBef>
                <a:spcPts val="800"/>
              </a:spcBef>
            </a:pPr>
            <a:r>
              <a:rPr lang="ru" sz="1700" b="0" i="0" u="none" dirty="0"/>
              <a:t>Дополнительная </a:t>
            </a:r>
            <a:r>
              <a:rPr lang="ru" sz="1700" b="0" i="0" u="none" dirty="0" smtClean="0"/>
              <a:t>документация</a:t>
            </a:r>
            <a:endParaRPr lang="ru" sz="1700" b="0" i="0" u="none" dirty="0"/>
          </a:p>
          <a:p>
            <a:pPr algn="l" rtl="0">
              <a:spcBef>
                <a:spcPts val="800"/>
              </a:spcBef>
            </a:pPr>
            <a:r>
              <a:rPr lang="ru" sz="1700" b="0" i="0" u="none" dirty="0"/>
              <a:t>Обучение и авторизация</a:t>
            </a:r>
          </a:p>
          <a:p>
            <a:pPr algn="l" rtl="0">
              <a:spcBef>
                <a:spcPts val="800"/>
              </a:spcBef>
            </a:pPr>
            <a:r>
              <a:rPr lang="ru" sz="1700" b="0" i="0" u="none" dirty="0"/>
              <a:t>Фаза цикла продаж</a:t>
            </a:r>
          </a:p>
          <a:p>
            <a:pPr algn="l" rtl="0">
              <a:spcBef>
                <a:spcPts val="800"/>
              </a:spcBef>
            </a:pPr>
            <a:r>
              <a:rPr lang="ru" sz="1700" b="0" i="0" u="none" dirty="0"/>
              <a:t>Radvision</a:t>
            </a:r>
          </a:p>
          <a:p>
            <a:pPr algn="l" rtl="0">
              <a:spcBef>
                <a:spcPts val="800"/>
              </a:spcBef>
            </a:pPr>
            <a:r>
              <a:rPr lang="ru" sz="1700" b="0" i="0" u="none" dirty="0"/>
              <a:t>Приложения</a:t>
            </a:r>
          </a:p>
          <a:p>
            <a:pPr algn="l" rtl="0">
              <a:spcBef>
                <a:spcPts val="800"/>
              </a:spcBef>
            </a:pPr>
            <a:r>
              <a:rPr lang="ru" sz="1700" b="0" i="0" u="none" dirty="0"/>
              <a:t>Клиенты</a:t>
            </a:r>
          </a:p>
          <a:p>
            <a:pPr algn="l" rtl="0">
              <a:spcBef>
                <a:spcPts val="800"/>
              </a:spcBef>
            </a:pPr>
            <a:r>
              <a:rPr lang="ru" sz="1700" b="0" i="0" u="none" dirty="0"/>
              <a:t>Рабочие места</a:t>
            </a:r>
          </a:p>
          <a:p>
            <a:pPr algn="l" rtl="0">
              <a:spcBef>
                <a:spcPts val="800"/>
              </a:spcBef>
            </a:pPr>
            <a:r>
              <a:rPr lang="ru" sz="1700" b="0" i="0" u="none" dirty="0"/>
              <a:t>Avaya Aura Core</a:t>
            </a:r>
          </a:p>
          <a:p>
            <a:pPr algn="l" rtl="0">
              <a:spcBef>
                <a:spcPts val="800"/>
              </a:spcBef>
            </a:pPr>
            <a:r>
              <a:rPr lang="ru" sz="1700" b="0" i="0" u="none" dirty="0"/>
              <a:t>Инфраструктура</a:t>
            </a:r>
          </a:p>
          <a:p>
            <a:pPr algn="l" rtl="0">
              <a:spcBef>
                <a:spcPts val="800"/>
              </a:spcBef>
            </a:pPr>
            <a:r>
              <a:rPr lang="ru" sz="1700" b="0" i="0" u="none" dirty="0"/>
              <a:t>Решения для объединенных коммуникаций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205467" y="5718646"/>
            <a:ext cx="914400" cy="91440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l" rtl="0">
              <a:lnSpc>
                <a:spcPct val="90000"/>
              </a:lnSpc>
            </a:pPr>
            <a:r>
              <a:rPr lang="ru" sz="1600" b="0" i="0" u="none" dirty="0">
                <a:hlinkClick r:id="rId4"/>
              </a:rPr>
              <a:t>ССЫЛКА: Унифицированные коммуникации</a:t>
            </a:r>
            <a:endParaRPr lang="ru" sz="1600" dirty="0" smtClean="0"/>
          </a:p>
        </p:txBody>
      </p:sp>
      <p:grpSp>
        <p:nvGrpSpPr>
          <p:cNvPr id="10" name="Group 34"/>
          <p:cNvGrpSpPr>
            <a:grpSpLocks/>
          </p:cNvGrpSpPr>
          <p:nvPr/>
        </p:nvGrpSpPr>
        <p:grpSpPr bwMode="auto">
          <a:xfrm>
            <a:off x="8419604" y="341041"/>
            <a:ext cx="724395" cy="627876"/>
            <a:chOff x="3389400" y="1332924"/>
            <a:chExt cx="2057200" cy="1946961"/>
          </a:xfrm>
          <a:effectLst>
            <a:reflection blurRad="6350" stA="52000" endA="300" endPos="35000" dir="5400000" sy="-100000" algn="bl" rotWithShape="0"/>
          </a:effectLst>
        </p:grpSpPr>
        <p:pic>
          <p:nvPicPr>
            <p:cNvPr id="11" name="Picture 131"/>
            <p:cNvPicPr>
              <a:picLocks noChangeAspect="1" noChangeArrowheads="1"/>
            </p:cNvPicPr>
            <p:nvPr/>
          </p:nvPicPr>
          <p:blipFill>
            <a:blip r:embed="rId5" cstate="screen"/>
            <a:srcRect/>
            <a:stretch>
              <a:fillRect/>
            </a:stretch>
          </p:blipFill>
          <p:spPr bwMode="auto">
            <a:xfrm>
              <a:off x="3389400" y="1332924"/>
              <a:ext cx="2057200" cy="194696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2" name="Picture 2"/>
            <p:cNvPicPr>
              <a:picLocks noChangeAspect="1" noChangeArrowheads="1"/>
            </p:cNvPicPr>
            <p:nvPr/>
          </p:nvPicPr>
          <p:blipFill>
            <a:blip r:embed="rId6" cstate="screen"/>
            <a:srcRect/>
            <a:stretch>
              <a:fillRect/>
            </a:stretch>
          </p:blipFill>
          <p:spPr bwMode="auto">
            <a:xfrm>
              <a:off x="3829838" y="2054987"/>
              <a:ext cx="1267680" cy="5712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</p:pic>
      </p:grp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91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 rtl="0"/>
            <a:r>
              <a:rPr lang="ru" b="0" i="0" u="none"/>
              <a:t>Цели и задачи</a:t>
            </a:r>
          </a:p>
        </p:txBody>
      </p:sp>
      <p:sp>
        <p:nvSpPr>
          <p:cNvPr id="16291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1557338"/>
            <a:ext cx="8135937" cy="4751387"/>
          </a:xfrm>
        </p:spPr>
        <p:txBody>
          <a:bodyPr/>
          <a:lstStyle/>
          <a:p>
            <a:pPr marL="457200" indent="-457200" algn="l" rtl="0"/>
            <a:r>
              <a:rPr lang="ru" sz="2000" b="0" i="0" u="none" dirty="0"/>
              <a:t>Обеспечить понимание основных инструментов продаж, а также соответствующих программ и ресурсов</a:t>
            </a:r>
          </a:p>
          <a:p>
            <a:pPr marL="457200" indent="-457200" algn="l" rtl="0"/>
            <a:r>
              <a:rPr lang="ru" sz="2000" b="0" i="0" u="none" dirty="0"/>
              <a:t>Повысить эффективность работы и создать новые возможности для продаж </a:t>
            </a:r>
          </a:p>
          <a:p>
            <a:pPr marL="457200" indent="-457200" algn="l" rtl="0"/>
            <a:r>
              <a:rPr lang="ru" sz="2000" b="0" i="0" u="none" dirty="0"/>
              <a:t>Выстроить доверительные и устойчивые взаимоотношения с клиентом </a:t>
            </a:r>
          </a:p>
          <a:p>
            <a:pPr marL="457200" indent="-457200" algn="l" rtl="0"/>
            <a:r>
              <a:rPr lang="ru" sz="2000" b="0" i="0" u="none" dirty="0"/>
              <a:t>Повысить показатели продаж</a:t>
            </a:r>
          </a:p>
          <a:p>
            <a:pPr marL="457200" indent="-457200" algn="l" rtl="0"/>
            <a:r>
              <a:rPr lang="ru" sz="2000" b="0" i="0" u="none" dirty="0"/>
              <a:t>Повысить удовлетворенность клиентов</a:t>
            </a:r>
          </a:p>
          <a:p>
            <a:pPr marL="457200" indent="-457200" algn="l" rtl="0"/>
            <a:r>
              <a:rPr lang="ru" sz="2000" b="0" i="0" u="none" dirty="0"/>
              <a:t>Развить профессиональные навыки</a:t>
            </a:r>
          </a:p>
          <a:p>
            <a:pPr marL="457200" indent="-457200" algn="l" rtl="0">
              <a:buFont typeface="Webdings" pitchFamily="18" charset="2"/>
              <a:buNone/>
            </a:pPr>
            <a:endParaRPr lang="ru" dirty="0"/>
          </a:p>
        </p:txBody>
      </p:sp>
      <p:pic>
        <p:nvPicPr>
          <p:cNvPr id="5" name="Picture 9" descr="Untitled-1.png"/>
          <p:cNvPicPr>
            <a:picLocks noChangeAspect="1"/>
          </p:cNvPicPr>
          <p:nvPr/>
        </p:nvPicPr>
        <p:blipFill>
          <a:blip r:embed="rId3" cstate="screen"/>
          <a:srcRect l="4759"/>
          <a:stretch>
            <a:fillRect/>
          </a:stretch>
        </p:blipFill>
        <p:spPr bwMode="auto">
          <a:xfrm>
            <a:off x="3754474" y="1807543"/>
            <a:ext cx="5389530" cy="50398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Right Arrow 1"/>
          <p:cNvSpPr/>
          <p:nvPr/>
        </p:nvSpPr>
        <p:spPr>
          <a:xfrm>
            <a:off x="369699" y="4877243"/>
            <a:ext cx="574158" cy="308344"/>
          </a:xfrm>
          <a:prstGeom prst="rightArrow">
            <a:avLst/>
          </a:prstGeom>
          <a:solidFill>
            <a:schemeClr val="accent1"/>
          </a:solidFill>
          <a:ln w="19050">
            <a:solidFill>
              <a:schemeClr val="accent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>
              <a:lnSpc>
                <a:spcPct val="90000"/>
              </a:lnSpc>
            </a:pPr>
            <a:endParaRPr lang="ru" smtClean="0"/>
          </a:p>
        </p:txBody>
      </p:sp>
      <p:sp>
        <p:nvSpPr>
          <p:cNvPr id="3" name="TextBox 2"/>
          <p:cNvSpPr txBox="1"/>
          <p:nvPr/>
        </p:nvSpPr>
        <p:spPr>
          <a:xfrm>
            <a:off x="1127051" y="4887877"/>
            <a:ext cx="914400" cy="91440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l" rtl="0">
              <a:lnSpc>
                <a:spcPct val="90000"/>
              </a:lnSpc>
            </a:pPr>
            <a:r>
              <a:rPr lang="ru" b="0" i="0" u="none" dirty="0"/>
              <a:t>Навигатор </a:t>
            </a:r>
            <a:r>
              <a:rPr lang="ru" b="0" i="0" u="none" dirty="0" smtClean="0"/>
              <a:t>– «7 шагов»</a:t>
            </a:r>
            <a:endParaRPr lang="ru" dirty="0" smtClean="0"/>
          </a:p>
        </p:txBody>
      </p:sp>
    </p:spTree>
    <p:extLst>
      <p:ext uri="{BB962C8B-B14F-4D97-AF65-F5344CB8AC3E}">
        <p14:creationId xmlns="" xmlns:p14="http://schemas.microsoft.com/office/powerpoint/2010/main" val="370886640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3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algn="l" rtl="0"/>
            <a:r>
              <a:rPr lang="ru" b="0" i="0" u="none" dirty="0"/>
              <a:t>Унифицированные коммуникации - Radvision</a:t>
            </a:r>
            <a:endParaRPr lang="ru" dirty="0" smtClean="0"/>
          </a:p>
        </p:txBody>
      </p:sp>
      <p:sp>
        <p:nvSpPr>
          <p:cNvPr id="19461" name="Rectangle 6"/>
          <p:cNvSpPr>
            <a:spLocks noChangeArrowheads="1"/>
          </p:cNvSpPr>
          <p:nvPr/>
        </p:nvSpPr>
        <p:spPr bwMode="auto">
          <a:xfrm>
            <a:off x="558800" y="1244600"/>
            <a:ext cx="63547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l" rtl="0"/>
            <a:r>
              <a:rPr lang="ru" sz="1400" b="0" i="0" u="none">
                <a:hlinkClick r:id="rId3"/>
              </a:rPr>
              <a:t>Cправочник продуктов и решений</a:t>
            </a:r>
            <a:endParaRPr lang="ru" sz="1400" dirty="0"/>
          </a:p>
        </p:txBody>
      </p:sp>
      <p:grpSp>
        <p:nvGrpSpPr>
          <p:cNvPr id="9" name="Group 34"/>
          <p:cNvGrpSpPr>
            <a:grpSpLocks/>
          </p:cNvGrpSpPr>
          <p:nvPr/>
        </p:nvGrpSpPr>
        <p:grpSpPr bwMode="auto">
          <a:xfrm>
            <a:off x="8419604" y="341041"/>
            <a:ext cx="724395" cy="627876"/>
            <a:chOff x="3389400" y="1332924"/>
            <a:chExt cx="2057200" cy="1946961"/>
          </a:xfrm>
          <a:effectLst>
            <a:reflection blurRad="6350" stA="52000" endA="300" endPos="35000" dir="5400000" sy="-100000" algn="bl" rotWithShape="0"/>
          </a:effectLst>
        </p:grpSpPr>
        <p:pic>
          <p:nvPicPr>
            <p:cNvPr id="10" name="Picture 131"/>
            <p:cNvPicPr>
              <a:picLocks noChangeAspect="1" noChangeArrowheads="1"/>
            </p:cNvPicPr>
            <p:nvPr/>
          </p:nvPicPr>
          <p:blipFill>
            <a:blip r:embed="rId4" cstate="screen"/>
            <a:srcRect/>
            <a:stretch>
              <a:fillRect/>
            </a:stretch>
          </p:blipFill>
          <p:spPr bwMode="auto">
            <a:xfrm>
              <a:off x="3389400" y="1332924"/>
              <a:ext cx="2057200" cy="194696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1" name="Picture 2"/>
            <p:cNvPicPr>
              <a:picLocks noChangeAspect="1" noChangeArrowheads="1"/>
            </p:cNvPicPr>
            <p:nvPr/>
          </p:nvPicPr>
          <p:blipFill>
            <a:blip r:embed="rId5" cstate="screen"/>
            <a:srcRect/>
            <a:stretch>
              <a:fillRect/>
            </a:stretch>
          </p:blipFill>
          <p:spPr bwMode="auto">
            <a:xfrm>
              <a:off x="3829838" y="2054987"/>
              <a:ext cx="1267680" cy="5712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</p:pic>
      </p:grpSp>
      <p:sp>
        <p:nvSpPr>
          <p:cNvPr id="2" name="Rectangle 1"/>
          <p:cNvSpPr/>
          <p:nvPr/>
        </p:nvSpPr>
        <p:spPr>
          <a:xfrm>
            <a:off x="4514506" y="1416030"/>
            <a:ext cx="4572000" cy="2554545"/>
          </a:xfrm>
          <a:prstGeom prst="rect">
            <a:avLst/>
          </a:prstGeom>
        </p:spPr>
        <p:txBody>
          <a:bodyPr>
            <a:spAutoFit/>
          </a:bodyPr>
          <a:lstStyle/>
          <a:p>
            <a:pPr algn="l" rtl="0"/>
            <a:r>
              <a:rPr lang="ru" sz="1600" b="0" i="0" u="none" dirty="0"/>
              <a:t>Как это работает, продукты Radvision </a:t>
            </a:r>
            <a:r>
              <a:rPr lang="ru" sz="1600" b="0" i="0" u="none" dirty="0">
                <a:hlinkClick r:id="rId6"/>
              </a:rPr>
              <a:t>http://bit.ly/RyIkW7</a:t>
            </a:r>
            <a:endParaRPr lang="ru" sz="1600" dirty="0"/>
          </a:p>
          <a:p>
            <a:pPr algn="l" rtl="0"/>
            <a:r>
              <a:rPr lang="ru" sz="1600" b="0" i="0" u="none" dirty="0"/>
              <a:t>Стабильное качество с продуктами Radvision </a:t>
            </a:r>
            <a:r>
              <a:rPr lang="ru" sz="1600" b="0" i="0" u="none" dirty="0">
                <a:hlinkClick r:id="rId7"/>
              </a:rPr>
              <a:t>http://bit.ly/V6HpTg</a:t>
            </a:r>
            <a:endParaRPr lang="ru" sz="1600" dirty="0"/>
          </a:p>
          <a:p>
            <a:pPr algn="l" rtl="0"/>
            <a:r>
              <a:rPr lang="ru" sz="1600" b="0" i="0" u="none" dirty="0"/>
              <a:t>Три критерия для пользователей видеоконференц-связи </a:t>
            </a:r>
            <a:r>
              <a:rPr lang="ru" sz="1600" b="0" i="0" u="none" dirty="0">
                <a:hlinkClick r:id="rId8"/>
              </a:rPr>
              <a:t>http://bit.ly/T9dtoi</a:t>
            </a:r>
            <a:endParaRPr lang="ru" sz="1600" dirty="0"/>
          </a:p>
          <a:p>
            <a:pPr algn="l" rtl="0"/>
            <a:r>
              <a:rPr lang="ru" sz="1600" b="0" i="0" u="none" dirty="0"/>
              <a:t>Электронная безопасность с продуктами Radvision </a:t>
            </a:r>
            <a:r>
              <a:rPr lang="ru" sz="1600" b="0" i="0" u="none" dirty="0">
                <a:hlinkClick r:id="rId9"/>
              </a:rPr>
              <a:t>http://bit.ly/R3bXl4</a:t>
            </a:r>
            <a:endParaRPr lang="ru" sz="1600" dirty="0"/>
          </a:p>
          <a:p>
            <a:pPr algn="l" rtl="0"/>
            <a:r>
              <a:rPr lang="ru" sz="1600" b="0" i="0" u="none" dirty="0"/>
              <a:t>Материалы по продуктам Radvision </a:t>
            </a:r>
            <a:r>
              <a:rPr lang="ru" sz="1600" b="0" i="0" u="none" dirty="0">
                <a:hlinkClick r:id="rId10"/>
              </a:rPr>
              <a:t>http://bit.ly/R8ARhA</a:t>
            </a:r>
            <a:endParaRPr lang="ru" sz="1600" dirty="0"/>
          </a:p>
          <a:p>
            <a:pPr algn="l" rtl="0"/>
            <a:r>
              <a:rPr lang="ru" sz="1600" b="0" i="0" u="none" dirty="0"/>
              <a:t>Полная версия интервью </a:t>
            </a:r>
            <a:r>
              <a:rPr lang="ru" sz="1600" b="0" i="0" u="none" dirty="0">
                <a:hlinkClick r:id="rId11"/>
              </a:rPr>
              <a:t>http://bit.ly/RRLNBi</a:t>
            </a:r>
            <a:endParaRPr lang="ru" sz="1600" dirty="0"/>
          </a:p>
        </p:txBody>
      </p:sp>
      <p:sp>
        <p:nvSpPr>
          <p:cNvPr id="12" name="Rectangle 29"/>
          <p:cNvSpPr txBox="1">
            <a:spLocks noChangeArrowheads="1"/>
          </p:cNvSpPr>
          <p:nvPr/>
        </p:nvSpPr>
        <p:spPr>
          <a:xfrm>
            <a:off x="195950" y="1543790"/>
            <a:ext cx="4245421" cy="5047013"/>
          </a:xfrm>
          <a:prstGeom prst="rect">
            <a:avLst/>
          </a:prstGeom>
        </p:spPr>
        <p:txBody>
          <a:bodyPr/>
          <a:lstStyle>
            <a:lvl1pPr marL="365125" indent="-365125" algn="l" rtl="0" eaLnBrk="0" fontAlgn="base" hangingPunct="0">
              <a:lnSpc>
                <a:spcPct val="90000"/>
              </a:lnSpc>
              <a:spcBef>
                <a:spcPts val="1200"/>
              </a:spcBef>
              <a:spcAft>
                <a:spcPct val="0"/>
              </a:spcAft>
              <a:buClr>
                <a:schemeClr val="accent1"/>
              </a:buClr>
              <a:buFont typeface="Webdings" pitchFamily="18" charset="2"/>
              <a:buChar char="4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accent2"/>
              </a:buClr>
              <a:buFont typeface="Arial" pitchFamily="34" charset="0"/>
              <a:buChar char="–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96963" indent="-228600" algn="l" rtl="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chemeClr val="accent2"/>
              </a:buClr>
              <a:buFont typeface="Arial" pitchFamily="34" charset="0"/>
              <a:buChar char="–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62088" indent="-228600" algn="l" rtl="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chemeClr val="accent2"/>
              </a:buClr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chemeClr val="accent2"/>
              </a:buClr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9456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2"/>
              </a:buClr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56032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2"/>
              </a:buClr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92608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2"/>
              </a:buClr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2918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2"/>
              </a:buClr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rtl="0">
              <a:spcBef>
                <a:spcPts val="800"/>
              </a:spcBef>
            </a:pPr>
            <a:r>
              <a:rPr lang="ru" sz="1800" b="0" i="0" u="none" dirty="0"/>
              <a:t>Готовый материал для клиента</a:t>
            </a:r>
          </a:p>
          <a:p>
            <a:pPr>
              <a:spcBef>
                <a:spcPts val="800"/>
              </a:spcBef>
            </a:pPr>
            <a:r>
              <a:rPr lang="ru-RU" sz="1800" dirty="0" smtClean="0"/>
              <a:t>Предпродажный технический обзор</a:t>
            </a:r>
            <a:endParaRPr lang="de-DE" sz="1800" dirty="0"/>
          </a:p>
          <a:p>
            <a:pPr algn="l" rtl="0">
              <a:spcBef>
                <a:spcPts val="800"/>
              </a:spcBef>
            </a:pPr>
            <a:r>
              <a:rPr lang="ru" sz="1800" b="0" i="0" u="none" dirty="0" smtClean="0"/>
              <a:t>Материал </a:t>
            </a:r>
            <a:r>
              <a:rPr lang="ru" sz="1800" b="0" i="0" u="none" dirty="0"/>
              <a:t>для поддержки продаж</a:t>
            </a:r>
          </a:p>
          <a:p>
            <a:pPr algn="l" rtl="0">
              <a:spcBef>
                <a:spcPts val="800"/>
              </a:spcBef>
            </a:pPr>
            <a:r>
              <a:rPr lang="ru" sz="1800" b="0" i="0" u="none" dirty="0"/>
              <a:t>Обучение и авторизация</a:t>
            </a:r>
          </a:p>
          <a:p>
            <a:pPr algn="l" rtl="0">
              <a:spcBef>
                <a:spcPts val="800"/>
              </a:spcBef>
            </a:pPr>
            <a:r>
              <a:rPr lang="ru" sz="1800" b="0" i="0" u="none" dirty="0"/>
              <a:t>Фаза цикла продаж</a:t>
            </a:r>
          </a:p>
          <a:p>
            <a:pPr algn="l" rtl="0">
              <a:spcBef>
                <a:spcPts val="800"/>
              </a:spcBef>
            </a:pPr>
            <a:r>
              <a:rPr lang="ru" sz="1800" b="0" i="0" u="none" dirty="0"/>
              <a:t>Система для видеоконференц-связи Radvision Scopia XT</a:t>
            </a:r>
          </a:p>
          <a:p>
            <a:pPr algn="l" rtl="0">
              <a:spcBef>
                <a:spcPts val="800"/>
              </a:spcBef>
            </a:pPr>
            <a:r>
              <a:rPr lang="ru" sz="1800" b="0" i="0" u="none" dirty="0"/>
              <a:t>Инфраструктура видеоконференц-связи Radvision Scopia XT</a:t>
            </a:r>
          </a:p>
          <a:p>
            <a:pPr algn="l" rtl="0">
              <a:spcBef>
                <a:spcPts val="800"/>
              </a:spcBef>
            </a:pPr>
            <a:r>
              <a:rPr lang="ru" sz="1800" b="0" i="0" u="none" dirty="0"/>
              <a:t>Десктопные и мобильные приложения Radvision Scopia</a:t>
            </a:r>
          </a:p>
          <a:p>
            <a:pPr algn="l" rtl="0">
              <a:spcBef>
                <a:spcPts val="800"/>
              </a:spcBef>
            </a:pPr>
            <a:r>
              <a:rPr lang="ru" sz="1800" b="0" i="0" u="none" dirty="0"/>
              <a:t>Рабочие места</a:t>
            </a:r>
          </a:p>
          <a:p>
            <a:pPr algn="l" rtl="0">
              <a:spcBef>
                <a:spcPts val="800"/>
              </a:spcBef>
            </a:pPr>
            <a:r>
              <a:rPr lang="ru" sz="1800" b="0" i="0" u="none" dirty="0"/>
              <a:t>Инфраструктура</a:t>
            </a:r>
          </a:p>
          <a:p>
            <a:pPr algn="l" rtl="0">
              <a:spcBef>
                <a:spcPts val="800"/>
              </a:spcBef>
            </a:pPr>
            <a:r>
              <a:rPr lang="ru" sz="1800" b="0" i="0" u="none" dirty="0"/>
              <a:t>Управление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2967" y="4169794"/>
            <a:ext cx="3202626" cy="25766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270666347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>
          <a:xfrm>
            <a:off x="508000" y="434975"/>
            <a:ext cx="8229600" cy="838200"/>
          </a:xfrm>
        </p:spPr>
        <p:txBody>
          <a:bodyPr/>
          <a:lstStyle/>
          <a:p>
            <a:pPr algn="l" rtl="0"/>
            <a:r>
              <a:rPr lang="ru" b="0" i="0" u="none"/>
              <a:t>BYOD - это всерьез и надолго!</a:t>
            </a:r>
          </a:p>
        </p:txBody>
      </p:sp>
      <p:sp>
        <p:nvSpPr>
          <p:cNvPr id="5" name="Rectangle 4"/>
          <p:cNvSpPr/>
          <p:nvPr/>
        </p:nvSpPr>
        <p:spPr>
          <a:xfrm>
            <a:off x="174054" y="5640468"/>
            <a:ext cx="365911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/>
            <a:r>
              <a:rPr lang="ru" b="0" i="0" u="none">
                <a:hlinkClick r:id="rId3"/>
              </a:rPr>
              <a:t>https://rg.avayaroadmap.com/</a:t>
            </a:r>
          </a:p>
          <a:p>
            <a:pPr algn="l" rtl="0"/>
            <a:r>
              <a:rPr lang="ru" b="0" i="0" u="none">
                <a:hlinkClick r:id="rId3"/>
              </a:rPr>
              <a:t>Enterprise/Mobility-for-Business/</a:t>
            </a:r>
            <a:endParaRPr lang="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054" y="1780309"/>
            <a:ext cx="4253820" cy="36673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6" name="Group 5"/>
          <p:cNvGrpSpPr/>
          <p:nvPr/>
        </p:nvGrpSpPr>
        <p:grpSpPr>
          <a:xfrm>
            <a:off x="5196482" y="1832430"/>
            <a:ext cx="2139696" cy="2806914"/>
            <a:chOff x="651510" y="1645920"/>
            <a:chExt cx="3543300" cy="4648200"/>
          </a:xfrm>
        </p:grpSpPr>
        <p:pic>
          <p:nvPicPr>
            <p:cNvPr id="7" name="Picture 6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651510" y="1677353"/>
              <a:ext cx="3543300" cy="4600575"/>
            </a:xfrm>
            <a:prstGeom prst="rect">
              <a:avLst/>
            </a:prstGeom>
            <a:noFill/>
            <a:ln w="9525">
              <a:solidFill>
                <a:schemeClr val="bg1">
                  <a:lumMod val="75000"/>
                </a:schemeClr>
              </a:solidFill>
              <a:miter lim="800000"/>
              <a:headEnd/>
              <a:tailEnd/>
            </a:ln>
          </p:spPr>
        </p:pic>
        <p:sp>
          <p:nvSpPr>
            <p:cNvPr id="8" name="Rectangle 7"/>
            <p:cNvSpPr/>
            <p:nvPr/>
          </p:nvSpPr>
          <p:spPr>
            <a:xfrm>
              <a:off x="655320" y="1645920"/>
              <a:ext cx="3520440" cy="4648200"/>
            </a:xfrm>
            <a:prstGeom prst="rect">
              <a:avLst/>
            </a:prstGeom>
            <a:noFill/>
            <a:ln w="12700">
              <a:solidFill>
                <a:schemeClr val="tx2">
                  <a:lumMod val="85000"/>
                  <a:lumOff val="15000"/>
                </a:schemeClr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>
                <a:lnSpc>
                  <a:spcPct val="90000"/>
                </a:lnSpc>
              </a:pPr>
              <a:endParaRPr lang="ru" dirty="0" smtClean="0">
                <a:solidFill>
                  <a:schemeClr val="tx2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6468777" y="2518981"/>
            <a:ext cx="2149476" cy="2806914"/>
            <a:chOff x="4693920" y="1676400"/>
            <a:chExt cx="3559493" cy="4648200"/>
          </a:xfrm>
        </p:grpSpPr>
        <p:pic>
          <p:nvPicPr>
            <p:cNvPr id="10" name="Picture 6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4700588" y="1683068"/>
              <a:ext cx="3552825" cy="46196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1" name="Rectangle 10"/>
            <p:cNvSpPr/>
            <p:nvPr/>
          </p:nvSpPr>
          <p:spPr>
            <a:xfrm>
              <a:off x="4693920" y="1676400"/>
              <a:ext cx="3520440" cy="4648200"/>
            </a:xfrm>
            <a:prstGeom prst="rect">
              <a:avLst/>
            </a:prstGeom>
            <a:noFill/>
            <a:ln w="12700">
              <a:solidFill>
                <a:schemeClr val="tx2">
                  <a:lumMod val="85000"/>
                  <a:lumOff val="15000"/>
                </a:schemeClr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>
                <a:lnSpc>
                  <a:spcPct val="90000"/>
                </a:lnSpc>
              </a:pPr>
              <a:endParaRPr lang="ru" dirty="0" smtClean="0">
                <a:solidFill>
                  <a:schemeClr val="tx2">
                    <a:lumMod val="75000"/>
                    <a:lumOff val="25000"/>
                  </a:schemeClr>
                </a:solidFill>
              </a:endParaRPr>
            </a:p>
          </p:txBody>
        </p:sp>
      </p:grpSp>
      <p:sp>
        <p:nvSpPr>
          <p:cNvPr id="12" name="Content Placeholder 12"/>
          <p:cNvSpPr>
            <a:spLocks noGrp="1"/>
          </p:cNvSpPr>
          <p:nvPr>
            <p:ph idx="1"/>
          </p:nvPr>
        </p:nvSpPr>
        <p:spPr>
          <a:xfrm>
            <a:off x="4894729" y="5794071"/>
            <a:ext cx="4007224" cy="552941"/>
          </a:xfrm>
        </p:spPr>
        <p:txBody>
          <a:bodyPr>
            <a:normAutofit/>
          </a:bodyPr>
          <a:lstStyle/>
          <a:p>
            <a:pPr algn="ctr" rtl="0">
              <a:buNone/>
            </a:pPr>
            <a:r>
              <a:rPr lang="ru" sz="1800" b="0" i="0" u="none">
                <a:hlinkClick r:id="rId7"/>
              </a:rPr>
              <a:t>Оцените вашу готовность к BYOD </a:t>
            </a:r>
            <a:endParaRPr lang="ru" sz="1800" dirty="0"/>
          </a:p>
        </p:txBody>
      </p:sp>
    </p:spTree>
    <p:extLst>
      <p:ext uri="{BB962C8B-B14F-4D97-AF65-F5344CB8AC3E}">
        <p14:creationId xmlns="" xmlns:p14="http://schemas.microsoft.com/office/powerpoint/2010/main" val="393840054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449263" y="749300"/>
            <a:ext cx="6705600" cy="763588"/>
          </a:xfrm>
          <a:prstGeom prst="rect">
            <a:avLst/>
          </a:prstGeom>
        </p:spPr>
        <p:txBody>
          <a:bodyPr/>
          <a:lstStyle/>
          <a:p>
            <a:pPr algn="l" rtl="0">
              <a:lnSpc>
                <a:spcPct val="95000"/>
              </a:lnSpc>
              <a:defRPr/>
            </a:pPr>
            <a:r>
              <a:rPr lang="ru" sz="2800" b="0" i="0" u="none" kern="0">
                <a:latin typeface="+mj-lt"/>
                <a:ea typeface="+mj-ea"/>
                <a:cs typeface="+mj-cs"/>
              </a:rPr>
              <a:t>Сервисы - Краткое руководство</a:t>
            </a:r>
          </a:p>
        </p:txBody>
      </p:sp>
      <p:sp>
        <p:nvSpPr>
          <p:cNvPr id="18435" name="Rectangle 4"/>
          <p:cNvSpPr>
            <a:spLocks noChangeArrowheads="1"/>
          </p:cNvSpPr>
          <p:nvPr/>
        </p:nvSpPr>
        <p:spPr bwMode="auto">
          <a:xfrm>
            <a:off x="457200" y="1163638"/>
            <a:ext cx="67056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l" rtl="0"/>
            <a:r>
              <a:rPr lang="ru" sz="1400" b="0" i="0" u="none" dirty="0"/>
              <a:t>ССЫЛКА: </a:t>
            </a:r>
            <a:r>
              <a:rPr lang="ru" sz="1400" u="sng" dirty="0">
                <a:solidFill>
                  <a:schemeClr val="accent6">
                    <a:lumMod val="75000"/>
                  </a:schemeClr>
                </a:solidFill>
              </a:rPr>
              <a:t>Краткое руководство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263" y="2109612"/>
            <a:ext cx="1914525" cy="258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265815" y="5034696"/>
            <a:ext cx="859110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rtl="0"/>
            <a:r>
              <a:rPr lang="ru" sz="1400" b="0" i="0" u="none" dirty="0"/>
              <a:t>Службы Avaya Professional Services и Avaya Client Services реализуют девиз компании «The Power of We» («Вместе мы сила») и предлагают нашим клиентам наилучшие решения, обеспечивая максимальную конкурентосопособность. Мы предоставляем полный спектр услуг для предприятий разного уровня, и наши эксперты, вооруженные инновационными сервисными технологиями, работают сообща, чтобы наши клиенты пользовались качественными продуктами.</a:t>
            </a: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8122" y="371495"/>
            <a:ext cx="2191728" cy="2218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8" name="Picture 8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8748" y="2100087"/>
            <a:ext cx="1905000" cy="2686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9" name="Picture 9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6681" y="2125930"/>
            <a:ext cx="1933575" cy="2495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506" name="Group 1"/>
          <p:cNvGrpSpPr>
            <a:grpSpLocks/>
          </p:cNvGrpSpPr>
          <p:nvPr/>
        </p:nvGrpSpPr>
        <p:grpSpPr bwMode="auto">
          <a:xfrm>
            <a:off x="0" y="-7938"/>
            <a:ext cx="9156700" cy="384176"/>
            <a:chOff x="0" y="0"/>
            <a:chExt cx="5768" cy="242"/>
          </a:xfrm>
        </p:grpSpPr>
        <p:sp>
          <p:nvSpPr>
            <p:cNvPr id="21523" name="Rectangle 2"/>
            <p:cNvSpPr>
              <a:spLocks/>
            </p:cNvSpPr>
            <p:nvPr/>
          </p:nvSpPr>
          <p:spPr bwMode="auto">
            <a:xfrm>
              <a:off x="0" y="0"/>
              <a:ext cx="5768" cy="240"/>
            </a:xfrm>
            <a:prstGeom prst="rect">
              <a:avLst/>
            </a:prstGeom>
            <a:gradFill rotWithShape="0">
              <a:gsLst>
                <a:gs pos="0">
                  <a:srgbClr val="91050F">
                    <a:alpha val="75998"/>
                  </a:srgbClr>
                </a:gs>
                <a:gs pos="100000">
                  <a:srgbClr val="D1081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/>
            <a:lstStyle/>
            <a:p>
              <a:endParaRPr lang="ru"/>
            </a:p>
          </p:txBody>
        </p:sp>
        <p:grpSp>
          <p:nvGrpSpPr>
            <p:cNvPr id="21524" name="Group 3"/>
            <p:cNvGrpSpPr>
              <a:grpSpLocks/>
            </p:cNvGrpSpPr>
            <p:nvPr/>
          </p:nvGrpSpPr>
          <p:grpSpPr bwMode="auto">
            <a:xfrm>
              <a:off x="0" y="0"/>
              <a:ext cx="5605" cy="242"/>
              <a:chOff x="0" y="0"/>
              <a:chExt cx="5605" cy="242"/>
            </a:xfrm>
          </p:grpSpPr>
          <p:sp>
            <p:nvSpPr>
              <p:cNvPr id="21526" name="Rectangle 4"/>
              <p:cNvSpPr>
                <a:spLocks/>
              </p:cNvSpPr>
              <p:nvPr/>
            </p:nvSpPr>
            <p:spPr bwMode="auto">
              <a:xfrm>
                <a:off x="3567" y="0"/>
                <a:ext cx="254" cy="242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/>
              <a:lstStyle/>
              <a:p>
                <a:endParaRPr lang="ru"/>
              </a:p>
            </p:txBody>
          </p:sp>
          <p:sp>
            <p:nvSpPr>
              <p:cNvPr id="21527" name="Rectangle 5"/>
              <p:cNvSpPr>
                <a:spLocks/>
              </p:cNvSpPr>
              <p:nvPr/>
            </p:nvSpPr>
            <p:spPr bwMode="auto">
              <a:xfrm>
                <a:off x="3312" y="0"/>
                <a:ext cx="254" cy="242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/>
              <a:lstStyle/>
              <a:p>
                <a:endParaRPr lang="ru"/>
              </a:p>
            </p:txBody>
          </p:sp>
          <p:sp>
            <p:nvSpPr>
              <p:cNvPr id="21528" name="Rectangle 6"/>
              <p:cNvSpPr>
                <a:spLocks/>
              </p:cNvSpPr>
              <p:nvPr/>
            </p:nvSpPr>
            <p:spPr bwMode="auto">
              <a:xfrm>
                <a:off x="2547" y="0"/>
                <a:ext cx="254" cy="242"/>
              </a:xfrm>
              <a:prstGeom prst="rect">
                <a:avLst/>
              </a:prstGeom>
              <a:solidFill>
                <a:srgbClr val="99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/>
              <a:lstStyle/>
              <a:p>
                <a:endParaRPr lang="ru"/>
              </a:p>
            </p:txBody>
          </p:sp>
          <p:sp>
            <p:nvSpPr>
              <p:cNvPr id="21529" name="Rectangle 7"/>
              <p:cNvSpPr>
                <a:spLocks/>
              </p:cNvSpPr>
              <p:nvPr/>
            </p:nvSpPr>
            <p:spPr bwMode="auto">
              <a:xfrm>
                <a:off x="2292" y="0"/>
                <a:ext cx="254" cy="242"/>
              </a:xfrm>
              <a:prstGeom prst="rect">
                <a:avLst/>
              </a:prstGeom>
              <a:solidFill>
                <a:srgbClr val="99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/>
              <a:lstStyle/>
              <a:p>
                <a:endParaRPr lang="ru"/>
              </a:p>
            </p:txBody>
          </p:sp>
          <p:sp>
            <p:nvSpPr>
              <p:cNvPr id="21530" name="Rectangle 8"/>
              <p:cNvSpPr>
                <a:spLocks/>
              </p:cNvSpPr>
              <p:nvPr/>
            </p:nvSpPr>
            <p:spPr bwMode="auto">
              <a:xfrm>
                <a:off x="1528" y="0"/>
                <a:ext cx="254" cy="242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/>
              <a:lstStyle/>
              <a:p>
                <a:endParaRPr lang="ru"/>
              </a:p>
            </p:txBody>
          </p:sp>
          <p:sp>
            <p:nvSpPr>
              <p:cNvPr id="21531" name="Rectangle 9"/>
              <p:cNvSpPr>
                <a:spLocks/>
              </p:cNvSpPr>
              <p:nvPr/>
            </p:nvSpPr>
            <p:spPr bwMode="auto">
              <a:xfrm>
                <a:off x="1273" y="0"/>
                <a:ext cx="254" cy="242"/>
              </a:xfrm>
              <a:prstGeom prst="rect">
                <a:avLst/>
              </a:prstGeom>
              <a:solidFill>
                <a:srgbClr val="99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/>
              <a:lstStyle/>
              <a:p>
                <a:endParaRPr lang="ru"/>
              </a:p>
            </p:txBody>
          </p:sp>
          <p:sp>
            <p:nvSpPr>
              <p:cNvPr id="21532" name="Rectangle 10"/>
              <p:cNvSpPr>
                <a:spLocks/>
              </p:cNvSpPr>
              <p:nvPr/>
            </p:nvSpPr>
            <p:spPr bwMode="auto">
              <a:xfrm>
                <a:off x="763" y="0"/>
                <a:ext cx="254" cy="242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/>
              <a:lstStyle/>
              <a:p>
                <a:endParaRPr lang="ru"/>
              </a:p>
            </p:txBody>
          </p:sp>
          <p:sp>
            <p:nvSpPr>
              <p:cNvPr id="21533" name="Rectangle 11"/>
              <p:cNvSpPr>
                <a:spLocks/>
              </p:cNvSpPr>
              <p:nvPr/>
            </p:nvSpPr>
            <p:spPr bwMode="auto">
              <a:xfrm>
                <a:off x="0" y="0"/>
                <a:ext cx="254" cy="242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/>
              <a:lstStyle/>
              <a:p>
                <a:endParaRPr lang="ru"/>
              </a:p>
            </p:txBody>
          </p:sp>
          <p:sp>
            <p:nvSpPr>
              <p:cNvPr id="21534" name="Rectangle 12"/>
              <p:cNvSpPr>
                <a:spLocks/>
              </p:cNvSpPr>
              <p:nvPr/>
            </p:nvSpPr>
            <p:spPr bwMode="auto">
              <a:xfrm>
                <a:off x="5350" y="0"/>
                <a:ext cx="255" cy="242"/>
              </a:xfrm>
              <a:prstGeom prst="rect">
                <a:avLst/>
              </a:prstGeom>
              <a:solidFill>
                <a:srgbClr val="99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/>
              <a:lstStyle/>
              <a:p>
                <a:endParaRPr lang="ru"/>
              </a:p>
            </p:txBody>
          </p:sp>
          <p:sp>
            <p:nvSpPr>
              <p:cNvPr id="21535" name="Rectangle 13"/>
              <p:cNvSpPr>
                <a:spLocks/>
              </p:cNvSpPr>
              <p:nvPr/>
            </p:nvSpPr>
            <p:spPr bwMode="auto">
              <a:xfrm>
                <a:off x="5095" y="0"/>
                <a:ext cx="255" cy="242"/>
              </a:xfrm>
              <a:prstGeom prst="rect">
                <a:avLst/>
              </a:prstGeom>
              <a:solidFill>
                <a:srgbClr val="99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/>
              <a:lstStyle/>
              <a:p>
                <a:endParaRPr lang="ru"/>
              </a:p>
            </p:txBody>
          </p:sp>
          <p:sp>
            <p:nvSpPr>
              <p:cNvPr id="21536" name="Rectangle 14"/>
              <p:cNvSpPr>
                <a:spLocks/>
              </p:cNvSpPr>
              <p:nvPr/>
            </p:nvSpPr>
            <p:spPr bwMode="auto">
              <a:xfrm>
                <a:off x="4840" y="0"/>
                <a:ext cx="255" cy="242"/>
              </a:xfrm>
              <a:prstGeom prst="rect">
                <a:avLst/>
              </a:prstGeom>
              <a:solidFill>
                <a:srgbClr val="D10811">
                  <a:alpha val="0"/>
                </a:srgbClr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/>
              <a:lstStyle/>
              <a:p>
                <a:endParaRPr lang="ru"/>
              </a:p>
            </p:txBody>
          </p:sp>
          <p:sp>
            <p:nvSpPr>
              <p:cNvPr id="21537" name="Rectangle 15"/>
              <p:cNvSpPr>
                <a:spLocks/>
              </p:cNvSpPr>
              <p:nvPr/>
            </p:nvSpPr>
            <p:spPr bwMode="auto">
              <a:xfrm>
                <a:off x="4586" y="0"/>
                <a:ext cx="254" cy="242"/>
              </a:xfrm>
              <a:prstGeom prst="rect">
                <a:avLst/>
              </a:prstGeom>
              <a:solidFill>
                <a:srgbClr val="99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/>
              <a:lstStyle/>
              <a:p>
                <a:endParaRPr lang="ru"/>
              </a:p>
            </p:txBody>
          </p:sp>
        </p:grpSp>
        <p:sp>
          <p:nvSpPr>
            <p:cNvPr id="21525" name="Rectangle 16"/>
            <p:cNvSpPr>
              <a:spLocks/>
            </p:cNvSpPr>
            <p:nvPr/>
          </p:nvSpPr>
          <p:spPr bwMode="auto">
            <a:xfrm>
              <a:off x="0" y="0"/>
              <a:ext cx="5768" cy="240"/>
            </a:xfrm>
            <a:prstGeom prst="rect">
              <a:avLst/>
            </a:prstGeom>
            <a:gradFill rotWithShape="0">
              <a:gsLst>
                <a:gs pos="0">
                  <a:srgbClr val="91050F">
                    <a:alpha val="75998"/>
                  </a:srgbClr>
                </a:gs>
                <a:gs pos="100000">
                  <a:srgbClr val="D1081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/>
            <a:lstStyle/>
            <a:p>
              <a:endParaRPr lang="ru"/>
            </a:p>
          </p:txBody>
        </p:sp>
      </p:grpSp>
      <p:pic>
        <p:nvPicPr>
          <p:cNvPr id="21507" name="Picture 17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8"/>
          <a:stretch>
            <a:fillRect/>
          </a:stretch>
        </p:blipFill>
        <p:spPr bwMode="auto">
          <a:xfrm>
            <a:off x="0" y="360363"/>
            <a:ext cx="9144000" cy="6503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21508" name="Picture 18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524500"/>
            <a:ext cx="9144000" cy="133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21509" name="Rectangle 19"/>
          <p:cNvSpPr>
            <a:spLocks/>
          </p:cNvSpPr>
          <p:nvPr/>
        </p:nvSpPr>
        <p:spPr bwMode="auto">
          <a:xfrm>
            <a:off x="512763" y="6611938"/>
            <a:ext cx="2908300" cy="19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8100" tIns="38100" rIns="38100" bIns="38100" anchor="b"/>
          <a:lstStyle/>
          <a:p>
            <a:pPr algn="l" rtl="0"/>
            <a:r>
              <a:rPr lang="ru" sz="800" b="0" i="0" u="none">
                <a:solidFill>
                  <a:srgbClr val="848484"/>
                </a:solidFill>
                <a:cs typeface="Arial" pitchFamily="34" charset="0"/>
                <a:sym typeface="Arial" pitchFamily="34" charset="0"/>
              </a:rPr>
              <a:t>© 2011 Avaya Inc. Все права защищены.</a:t>
            </a:r>
          </a:p>
        </p:txBody>
      </p:sp>
      <p:grpSp>
        <p:nvGrpSpPr>
          <p:cNvPr id="21510" name="Group 20"/>
          <p:cNvGrpSpPr>
            <a:grpSpLocks/>
          </p:cNvGrpSpPr>
          <p:nvPr/>
        </p:nvGrpSpPr>
        <p:grpSpPr bwMode="auto">
          <a:xfrm>
            <a:off x="7907338" y="79375"/>
            <a:ext cx="858837" cy="242888"/>
            <a:chOff x="0" y="0"/>
            <a:chExt cx="541" cy="152"/>
          </a:xfrm>
        </p:grpSpPr>
        <p:sp>
          <p:nvSpPr>
            <p:cNvPr id="21518" name="Freeform 21"/>
            <p:cNvSpPr>
              <a:spLocks/>
            </p:cNvSpPr>
            <p:nvPr/>
          </p:nvSpPr>
          <p:spPr bwMode="auto">
            <a:xfrm>
              <a:off x="417" y="0"/>
              <a:ext cx="124" cy="112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w 21600"/>
                <a:gd name="T9" fmla="*/ 0 h 21600"/>
                <a:gd name="T10" fmla="*/ 0 w 21600"/>
                <a:gd name="T11" fmla="*/ 0 h 21600"/>
                <a:gd name="T12" fmla="*/ 0 w 21600"/>
                <a:gd name="T13" fmla="*/ 0 h 21600"/>
                <a:gd name="T14" fmla="*/ 0 w 21600"/>
                <a:gd name="T15" fmla="*/ 0 h 21600"/>
                <a:gd name="T16" fmla="*/ 0 w 21600"/>
                <a:gd name="T17" fmla="*/ 0 h 21600"/>
                <a:gd name="T18" fmla="*/ 0 w 21600"/>
                <a:gd name="T19" fmla="*/ 0 h 21600"/>
                <a:gd name="T20" fmla="*/ 0 w 21600"/>
                <a:gd name="T21" fmla="*/ 0 h 21600"/>
                <a:gd name="T22" fmla="*/ 0 w 21600"/>
                <a:gd name="T23" fmla="*/ 0 h 21600"/>
                <a:gd name="T24" fmla="*/ 0 w 21600"/>
                <a:gd name="T25" fmla="*/ 0 h 2160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600"/>
                <a:gd name="T40" fmla="*/ 0 h 21600"/>
                <a:gd name="T41" fmla="*/ 21600 w 21600"/>
                <a:gd name="T42" fmla="*/ 21600 h 21600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600" h="21600">
                  <a:moveTo>
                    <a:pt x="6396" y="15434"/>
                  </a:moveTo>
                  <a:lnTo>
                    <a:pt x="12825" y="15434"/>
                  </a:lnTo>
                  <a:lnTo>
                    <a:pt x="13821" y="18250"/>
                  </a:lnTo>
                  <a:lnTo>
                    <a:pt x="5175" y="18250"/>
                  </a:lnTo>
                  <a:lnTo>
                    <a:pt x="3761" y="21600"/>
                  </a:lnTo>
                  <a:lnTo>
                    <a:pt x="0" y="21600"/>
                  </a:lnTo>
                  <a:lnTo>
                    <a:pt x="9450" y="0"/>
                  </a:lnTo>
                  <a:lnTo>
                    <a:pt x="12054" y="0"/>
                  </a:lnTo>
                  <a:lnTo>
                    <a:pt x="21600" y="21600"/>
                  </a:lnTo>
                  <a:lnTo>
                    <a:pt x="17743" y="21600"/>
                  </a:lnTo>
                  <a:lnTo>
                    <a:pt x="10832" y="4919"/>
                  </a:lnTo>
                  <a:lnTo>
                    <a:pt x="6396" y="15434"/>
                  </a:lnTo>
                  <a:close/>
                  <a:moveTo>
                    <a:pt x="6396" y="15434"/>
                  </a:move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 cap="flat">
                  <a:solidFill>
                    <a:srgbClr val="000000"/>
                  </a:solidFill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ru"/>
            </a:p>
          </p:txBody>
        </p:sp>
        <p:sp>
          <p:nvSpPr>
            <p:cNvPr id="21519" name="Freeform 22"/>
            <p:cNvSpPr>
              <a:spLocks/>
            </p:cNvSpPr>
            <p:nvPr/>
          </p:nvSpPr>
          <p:spPr bwMode="auto">
            <a:xfrm>
              <a:off x="0" y="0"/>
              <a:ext cx="123" cy="112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w 21600"/>
                <a:gd name="T9" fmla="*/ 0 h 21600"/>
                <a:gd name="T10" fmla="*/ 0 w 21600"/>
                <a:gd name="T11" fmla="*/ 0 h 21600"/>
                <a:gd name="T12" fmla="*/ 0 w 21600"/>
                <a:gd name="T13" fmla="*/ 0 h 21600"/>
                <a:gd name="T14" fmla="*/ 0 w 21600"/>
                <a:gd name="T15" fmla="*/ 0 h 21600"/>
                <a:gd name="T16" fmla="*/ 0 w 21600"/>
                <a:gd name="T17" fmla="*/ 0 h 21600"/>
                <a:gd name="T18" fmla="*/ 0 w 21600"/>
                <a:gd name="T19" fmla="*/ 0 h 21600"/>
                <a:gd name="T20" fmla="*/ 0 w 21600"/>
                <a:gd name="T21" fmla="*/ 0 h 21600"/>
                <a:gd name="T22" fmla="*/ 0 w 21600"/>
                <a:gd name="T23" fmla="*/ 0 h 21600"/>
                <a:gd name="T24" fmla="*/ 0 w 21600"/>
                <a:gd name="T25" fmla="*/ 0 h 2160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600"/>
                <a:gd name="T40" fmla="*/ 0 h 21600"/>
                <a:gd name="T41" fmla="*/ 21600 w 21600"/>
                <a:gd name="T42" fmla="*/ 21600 h 21600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600" h="21600">
                  <a:moveTo>
                    <a:pt x="6396" y="15480"/>
                  </a:moveTo>
                  <a:lnTo>
                    <a:pt x="12825" y="15480"/>
                  </a:lnTo>
                  <a:lnTo>
                    <a:pt x="13950" y="18252"/>
                  </a:lnTo>
                  <a:lnTo>
                    <a:pt x="5304" y="18252"/>
                  </a:lnTo>
                  <a:lnTo>
                    <a:pt x="3921" y="21600"/>
                  </a:lnTo>
                  <a:lnTo>
                    <a:pt x="0" y="21600"/>
                  </a:lnTo>
                  <a:lnTo>
                    <a:pt x="9579" y="0"/>
                  </a:lnTo>
                  <a:lnTo>
                    <a:pt x="12214" y="0"/>
                  </a:lnTo>
                  <a:lnTo>
                    <a:pt x="21600" y="21600"/>
                  </a:lnTo>
                  <a:lnTo>
                    <a:pt x="17839" y="21600"/>
                  </a:lnTo>
                  <a:lnTo>
                    <a:pt x="10832" y="4860"/>
                  </a:lnTo>
                  <a:lnTo>
                    <a:pt x="6396" y="15480"/>
                  </a:lnTo>
                  <a:close/>
                  <a:moveTo>
                    <a:pt x="6396" y="15480"/>
                  </a:move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 cap="flat">
                  <a:solidFill>
                    <a:srgbClr val="000000"/>
                  </a:solidFill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ru"/>
            </a:p>
          </p:txBody>
        </p:sp>
        <p:sp>
          <p:nvSpPr>
            <p:cNvPr id="21520" name="Freeform 23"/>
            <p:cNvSpPr>
              <a:spLocks/>
            </p:cNvSpPr>
            <p:nvPr/>
          </p:nvSpPr>
          <p:spPr bwMode="auto">
            <a:xfrm>
              <a:off x="207" y="0"/>
              <a:ext cx="125" cy="112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w 21600"/>
                <a:gd name="T9" fmla="*/ 0 h 21600"/>
                <a:gd name="T10" fmla="*/ 0 w 21600"/>
                <a:gd name="T11" fmla="*/ 0 h 21600"/>
                <a:gd name="T12" fmla="*/ 0 w 21600"/>
                <a:gd name="T13" fmla="*/ 0 h 21600"/>
                <a:gd name="T14" fmla="*/ 0 w 21600"/>
                <a:gd name="T15" fmla="*/ 0 h 21600"/>
                <a:gd name="T16" fmla="*/ 0 w 21600"/>
                <a:gd name="T17" fmla="*/ 0 h 21600"/>
                <a:gd name="T18" fmla="*/ 0 w 21600"/>
                <a:gd name="T19" fmla="*/ 0 h 21600"/>
                <a:gd name="T20" fmla="*/ 0 w 21600"/>
                <a:gd name="T21" fmla="*/ 0 h 21600"/>
                <a:gd name="T22" fmla="*/ 0 w 21600"/>
                <a:gd name="T23" fmla="*/ 0 h 21600"/>
                <a:gd name="T24" fmla="*/ 0 w 21600"/>
                <a:gd name="T25" fmla="*/ 0 h 2160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600"/>
                <a:gd name="T40" fmla="*/ 0 h 21600"/>
                <a:gd name="T41" fmla="*/ 21600 w 21600"/>
                <a:gd name="T42" fmla="*/ 21600 h 21600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600" h="21600">
                  <a:moveTo>
                    <a:pt x="6396" y="15480"/>
                  </a:moveTo>
                  <a:lnTo>
                    <a:pt x="12921" y="15480"/>
                  </a:lnTo>
                  <a:lnTo>
                    <a:pt x="13950" y="18252"/>
                  </a:lnTo>
                  <a:lnTo>
                    <a:pt x="5271" y="18252"/>
                  </a:lnTo>
                  <a:lnTo>
                    <a:pt x="3889" y="21600"/>
                  </a:lnTo>
                  <a:lnTo>
                    <a:pt x="0" y="21600"/>
                  </a:lnTo>
                  <a:lnTo>
                    <a:pt x="9546" y="0"/>
                  </a:lnTo>
                  <a:lnTo>
                    <a:pt x="12182" y="0"/>
                  </a:lnTo>
                  <a:lnTo>
                    <a:pt x="21600" y="21600"/>
                  </a:lnTo>
                  <a:lnTo>
                    <a:pt x="17839" y="21600"/>
                  </a:lnTo>
                  <a:lnTo>
                    <a:pt x="10800" y="4860"/>
                  </a:lnTo>
                  <a:lnTo>
                    <a:pt x="6396" y="15480"/>
                  </a:lnTo>
                  <a:close/>
                  <a:moveTo>
                    <a:pt x="6396" y="15480"/>
                  </a:move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 cap="flat">
                  <a:solidFill>
                    <a:srgbClr val="000000"/>
                  </a:solidFill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ru"/>
            </a:p>
          </p:txBody>
        </p:sp>
        <p:sp>
          <p:nvSpPr>
            <p:cNvPr id="21521" name="Freeform 24"/>
            <p:cNvSpPr>
              <a:spLocks/>
            </p:cNvSpPr>
            <p:nvPr/>
          </p:nvSpPr>
          <p:spPr bwMode="auto">
            <a:xfrm>
              <a:off x="104" y="0"/>
              <a:ext cx="123" cy="112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w 21600"/>
                <a:gd name="T9" fmla="*/ 0 h 21600"/>
                <a:gd name="T10" fmla="*/ 0 w 21600"/>
                <a:gd name="T11" fmla="*/ 0 h 21600"/>
                <a:gd name="T12" fmla="*/ 0 w 21600"/>
                <a:gd name="T13" fmla="*/ 0 h 21600"/>
                <a:gd name="T14" fmla="*/ 0 w 21600"/>
                <a:gd name="T15" fmla="*/ 0 h 21600"/>
                <a:gd name="T16" fmla="*/ 0 w 21600"/>
                <a:gd name="T17" fmla="*/ 0 h 21600"/>
                <a:gd name="T18" fmla="*/ 0 w 21600"/>
                <a:gd name="T19" fmla="*/ 0 h 21600"/>
                <a:gd name="T20" fmla="*/ 0 w 21600"/>
                <a:gd name="T21" fmla="*/ 0 h 2160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21600"/>
                <a:gd name="T34" fmla="*/ 0 h 21600"/>
                <a:gd name="T35" fmla="*/ 21600 w 21600"/>
                <a:gd name="T36" fmla="*/ 21600 h 21600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21600" h="21600">
                  <a:moveTo>
                    <a:pt x="0" y="0"/>
                  </a:moveTo>
                  <a:lnTo>
                    <a:pt x="9438" y="21600"/>
                  </a:lnTo>
                  <a:lnTo>
                    <a:pt x="9665" y="21600"/>
                  </a:lnTo>
                  <a:lnTo>
                    <a:pt x="11968" y="21600"/>
                  </a:lnTo>
                  <a:lnTo>
                    <a:pt x="12195" y="21600"/>
                  </a:lnTo>
                  <a:lnTo>
                    <a:pt x="21600" y="0"/>
                  </a:lnTo>
                  <a:lnTo>
                    <a:pt x="17838" y="0"/>
                  </a:lnTo>
                  <a:lnTo>
                    <a:pt x="10832" y="17002"/>
                  </a:lnTo>
                  <a:lnTo>
                    <a:pt x="3795" y="0"/>
                  </a:lnTo>
                  <a:lnTo>
                    <a:pt x="0" y="0"/>
                  </a:lnTo>
                  <a:close/>
                  <a:moveTo>
                    <a:pt x="0" y="0"/>
                  </a:move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 cap="flat">
                  <a:solidFill>
                    <a:srgbClr val="000000"/>
                  </a:solidFill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ru"/>
            </a:p>
          </p:txBody>
        </p:sp>
        <p:sp>
          <p:nvSpPr>
            <p:cNvPr id="21522" name="Freeform 25"/>
            <p:cNvSpPr>
              <a:spLocks/>
            </p:cNvSpPr>
            <p:nvPr/>
          </p:nvSpPr>
          <p:spPr bwMode="auto">
            <a:xfrm>
              <a:off x="313" y="0"/>
              <a:ext cx="123" cy="152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w 21600"/>
                <a:gd name="T9" fmla="*/ 0 h 21600"/>
                <a:gd name="T10" fmla="*/ 0 w 21600"/>
                <a:gd name="T11" fmla="*/ 0 h 21600"/>
                <a:gd name="T12" fmla="*/ 0 w 21600"/>
                <a:gd name="T13" fmla="*/ 0 h 21600"/>
                <a:gd name="T14" fmla="*/ 0 w 21600"/>
                <a:gd name="T15" fmla="*/ 0 h 21600"/>
                <a:gd name="T16" fmla="*/ 0 w 21600"/>
                <a:gd name="T17" fmla="*/ 0 h 21600"/>
                <a:gd name="T18" fmla="*/ 0 w 21600"/>
                <a:gd name="T19" fmla="*/ 0 h 2160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1600"/>
                <a:gd name="T31" fmla="*/ 0 h 21600"/>
                <a:gd name="T32" fmla="*/ 21600 w 21600"/>
                <a:gd name="T33" fmla="*/ 21600 h 21600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1600" h="21600">
                  <a:moveTo>
                    <a:pt x="8562" y="21600"/>
                  </a:moveTo>
                  <a:lnTo>
                    <a:pt x="21600" y="0"/>
                  </a:lnTo>
                  <a:lnTo>
                    <a:pt x="17708" y="0"/>
                  </a:lnTo>
                  <a:lnTo>
                    <a:pt x="10541" y="12574"/>
                  </a:lnTo>
                  <a:lnTo>
                    <a:pt x="3730" y="0"/>
                  </a:lnTo>
                  <a:lnTo>
                    <a:pt x="0" y="0"/>
                  </a:lnTo>
                  <a:lnTo>
                    <a:pt x="8562" y="15730"/>
                  </a:lnTo>
                  <a:lnTo>
                    <a:pt x="4897" y="21600"/>
                  </a:lnTo>
                  <a:lnTo>
                    <a:pt x="8562" y="21600"/>
                  </a:lnTo>
                  <a:close/>
                  <a:moveTo>
                    <a:pt x="8562" y="21600"/>
                  </a:move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 cap="flat">
                  <a:solidFill>
                    <a:srgbClr val="000000"/>
                  </a:solidFill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ru"/>
            </a:p>
          </p:txBody>
        </p:sp>
      </p:grpSp>
      <p:sp>
        <p:nvSpPr>
          <p:cNvPr id="21511" name="Text Box 26"/>
          <p:cNvSpPr txBox="1">
            <a:spLocks noChangeArrowheads="1"/>
          </p:cNvSpPr>
          <p:nvPr/>
        </p:nvSpPr>
        <p:spPr bwMode="auto">
          <a:xfrm>
            <a:off x="8456613" y="6586538"/>
            <a:ext cx="230187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rtl="0" eaLnBrk="1" hangingPunct="1"/>
            <a:fld id="{8721C9F3-7D46-4A03-B65C-06DDE6ACA749}" type="slidenum">
              <a:rPr sz="1000">
                <a:solidFill>
                  <a:srgbClr val="969696"/>
                </a:solidFill>
                <a:cs typeface="Arial" pitchFamily="34" charset="0"/>
                <a:sym typeface="Arial" pitchFamily="34" charset="0"/>
              </a:rPr>
              <a:pPr algn="r" rtl="0" eaLnBrk="1" hangingPunct="1"/>
              <a:t>23</a:t>
            </a:fld>
            <a:endParaRPr lang="ru" sz="1000">
              <a:solidFill>
                <a:srgbClr val="969696"/>
              </a:solidFill>
              <a:cs typeface="Arial" pitchFamily="34" charset="0"/>
              <a:sym typeface="Arial" pitchFamily="34" charset="0"/>
            </a:endParaRPr>
          </a:p>
        </p:txBody>
      </p:sp>
      <p:sp>
        <p:nvSpPr>
          <p:cNvPr id="21512" name="Line 27"/>
          <p:cNvSpPr>
            <a:spLocks noChangeShapeType="1"/>
          </p:cNvSpPr>
          <p:nvPr/>
        </p:nvSpPr>
        <p:spPr bwMode="auto">
          <a:xfrm>
            <a:off x="8505825" y="6615113"/>
            <a:ext cx="1588" cy="95250"/>
          </a:xfrm>
          <a:prstGeom prst="line">
            <a:avLst/>
          </a:prstGeom>
          <a:noFill/>
          <a:ln w="9525">
            <a:solidFill>
              <a:srgbClr val="D2D2D2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ru"/>
          </a:p>
        </p:txBody>
      </p:sp>
      <p:sp>
        <p:nvSpPr>
          <p:cNvPr id="21513" name="Rectangle 29"/>
          <p:cNvSpPr>
            <a:spLocks noGrp="1" noChangeArrowheads="1"/>
          </p:cNvSpPr>
          <p:nvPr>
            <p:ph type="body" idx="1"/>
          </p:nvPr>
        </p:nvSpPr>
        <p:spPr>
          <a:xfrm>
            <a:off x="165368" y="1955865"/>
            <a:ext cx="6232257" cy="4465572"/>
          </a:xfrm>
        </p:spPr>
        <p:txBody>
          <a:bodyPr/>
          <a:lstStyle/>
          <a:p>
            <a:pPr marL="304800" indent="-304800" algn="l" rtl="0"/>
            <a:r>
              <a:rPr lang="ru-RU" sz="1600" dirty="0" smtClean="0"/>
              <a:t>П</a:t>
            </a:r>
            <a:r>
              <a:rPr lang="ru" sz="1600" b="0" i="0" u="none" dirty="0" smtClean="0"/>
              <a:t>онимать и продавать весь спектр продуктов Avaya</a:t>
            </a:r>
            <a:endParaRPr lang="ru" sz="1600" dirty="0" smtClean="0"/>
          </a:p>
          <a:p>
            <a:pPr marL="304800" indent="-304800" algn="l" rtl="0"/>
            <a:r>
              <a:rPr lang="ru" sz="1600" b="0" i="0" u="none" dirty="0" smtClean="0"/>
              <a:t>Доступ к портфелю продуктов</a:t>
            </a:r>
          </a:p>
          <a:p>
            <a:pPr marL="647700" lvl="1" indent="-304800" algn="l" rtl="0"/>
            <a:r>
              <a:rPr lang="ru" sz="1200" b="0" i="0" u="none" dirty="0" smtClean="0"/>
              <a:t>Быстрый </a:t>
            </a:r>
            <a:r>
              <a:rPr lang="ru" sz="1200" b="0" i="0" u="none" dirty="0"/>
              <a:t>обзор популярных продуктов и новинок</a:t>
            </a:r>
          </a:p>
          <a:p>
            <a:pPr marL="647700" lvl="1" indent="-304800" algn="l" rtl="0"/>
            <a:r>
              <a:rPr lang="ru" sz="1200" b="0" i="0" u="none" dirty="0"/>
              <a:t>Предоставление информации о продукте, промо-акциях и обновлениях</a:t>
            </a:r>
          </a:p>
          <a:p>
            <a:pPr marL="647700" lvl="1" indent="-304800" algn="l" rtl="0"/>
            <a:r>
              <a:rPr lang="ru" sz="1200" b="0" i="0" u="none" dirty="0"/>
              <a:t>Фокус на основоных аргументах и вспомогательных материалах для клиента</a:t>
            </a:r>
            <a:endParaRPr lang="ru" sz="1400" dirty="0" smtClean="0"/>
          </a:p>
          <a:p>
            <a:pPr marL="304800" indent="-304800" algn="l" rtl="0"/>
            <a:r>
              <a:rPr lang="ru" sz="1600" b="0" i="0" u="none" dirty="0"/>
              <a:t>Построение сетей, </a:t>
            </a:r>
            <a:r>
              <a:rPr lang="ru-RU" sz="1600" b="0" i="0" u="none" dirty="0" smtClean="0"/>
              <a:t>Унифицированные коммуникации</a:t>
            </a:r>
            <a:r>
              <a:rPr lang="ru" sz="1600" b="0" i="0" u="none" dirty="0" smtClean="0"/>
              <a:t>, </a:t>
            </a:r>
            <a:r>
              <a:rPr lang="ru-RU" sz="1600" b="0" i="0" u="none" dirty="0" smtClean="0"/>
              <a:t>контакт-центры</a:t>
            </a:r>
            <a:r>
              <a:rPr lang="ru" sz="1600" b="0" i="0" u="none" dirty="0" smtClean="0"/>
              <a:t>, </a:t>
            </a:r>
            <a:r>
              <a:rPr lang="ru" sz="1600" b="0" i="0" u="none" dirty="0"/>
              <a:t>малый и средний бизнес, сервисы</a:t>
            </a:r>
          </a:p>
          <a:p>
            <a:pPr marL="304800" indent="-304800" algn="l" rtl="0"/>
            <a:r>
              <a:rPr lang="ru" sz="1600" b="0" i="0" u="none" dirty="0"/>
              <a:t>Организация обратного звонка совместно с Technicenter</a:t>
            </a:r>
            <a:endParaRPr lang="ru" sz="1600" dirty="0" smtClean="0"/>
          </a:p>
          <a:p>
            <a:pPr marL="304800" indent="-304800" algn="l" rtl="0"/>
            <a:r>
              <a:rPr lang="ru" sz="1600" b="0" i="0" u="none" dirty="0"/>
              <a:t>Приложение для смартфона</a:t>
            </a:r>
          </a:p>
          <a:p>
            <a:pPr marL="304800" indent="-304800" algn="l" rtl="0"/>
            <a:r>
              <a:rPr lang="ru" sz="1600" b="0" i="0" u="none" dirty="0"/>
              <a:t>Для IPad, IPhone и Android +2.1</a:t>
            </a:r>
          </a:p>
          <a:p>
            <a:pPr marL="647700" lvl="1" indent="-304800" algn="l" rtl="0"/>
            <a:r>
              <a:rPr lang="ru" sz="1400" b="0" i="0" u="none" dirty="0"/>
              <a:t>Ищите в iTunes App Store и Android Market</a:t>
            </a:r>
          </a:p>
        </p:txBody>
      </p:sp>
      <p:sp>
        <p:nvSpPr>
          <p:cNvPr id="21514" name="Rectangle 30"/>
          <p:cNvSpPr>
            <a:spLocks/>
          </p:cNvSpPr>
          <p:nvPr/>
        </p:nvSpPr>
        <p:spPr bwMode="auto">
          <a:xfrm>
            <a:off x="512763" y="1409700"/>
            <a:ext cx="4186237" cy="56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l" rtl="0"/>
            <a:r>
              <a:rPr lang="ru" sz="1400" b="0" i="0" u="sng">
                <a:hlinkClick r:id="rId5"/>
              </a:rPr>
              <a:t>Информация для продавцов решений Avaya</a:t>
            </a:r>
            <a:endParaRPr lang="ru" sz="1400" dirty="0"/>
          </a:p>
        </p:txBody>
      </p:sp>
      <p:sp>
        <p:nvSpPr>
          <p:cNvPr id="21515" name="Title 35"/>
          <p:cNvSpPr>
            <a:spLocks noGrp="1"/>
          </p:cNvSpPr>
          <p:nvPr>
            <p:ph type="title"/>
          </p:nvPr>
        </p:nvSpPr>
        <p:spPr>
          <a:xfrm>
            <a:off x="194553" y="434975"/>
            <a:ext cx="8229600" cy="838200"/>
          </a:xfrm>
        </p:spPr>
        <p:txBody>
          <a:bodyPr/>
          <a:lstStyle/>
          <a:p>
            <a:pPr algn="l" rtl="0"/>
            <a:r>
              <a:rPr lang="ru" b="0" i="0" u="none" dirty="0"/>
              <a:t>Профессиональные продажи Avaya</a:t>
            </a:r>
          </a:p>
        </p:txBody>
      </p:sp>
      <p:pic>
        <p:nvPicPr>
          <p:cNvPr id="20515" name="Picture 3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410325" y="360363"/>
            <a:ext cx="2720975" cy="2760662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6" name="Picture 36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686550" y="3189288"/>
            <a:ext cx="2328863" cy="3422650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rtl="0"/>
            <a:r>
              <a:rPr lang="ru" b="0" i="0" u="none"/>
              <a:t>Обзор руководств по продаже решений</a:t>
            </a:r>
          </a:p>
        </p:txBody>
      </p:sp>
      <p:sp>
        <p:nvSpPr>
          <p:cNvPr id="23555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 rtl="0"/>
            <a:r>
              <a:rPr lang="ru" b="0" i="0" u="none"/>
              <a:t>Посетите ресурс </a:t>
            </a:r>
            <a:r>
              <a:rPr lang="ru" b="0" i="0" u="none">
                <a:hlinkClick r:id="rId3"/>
              </a:rPr>
              <a:t>www.avaya.com/ssguides</a:t>
            </a:r>
            <a:r>
              <a:rPr lang="ru" b="0" i="0" u="none"/>
              <a:t> </a:t>
            </a:r>
          </a:p>
        </p:txBody>
      </p:sp>
      <p:pic>
        <p:nvPicPr>
          <p:cNvPr id="23556" name="Picture 5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863" y="2065338"/>
            <a:ext cx="6565900" cy="254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3557" name="Group 39"/>
          <p:cNvGrpSpPr>
            <a:grpSpLocks/>
          </p:cNvGrpSpPr>
          <p:nvPr/>
        </p:nvGrpSpPr>
        <p:grpSpPr bwMode="auto">
          <a:xfrm>
            <a:off x="7556500" y="995363"/>
            <a:ext cx="1316038" cy="1882775"/>
            <a:chOff x="4202043" y="4347482"/>
            <a:chExt cx="1908313" cy="2510518"/>
          </a:xfrm>
        </p:grpSpPr>
        <p:pic>
          <p:nvPicPr>
            <p:cNvPr id="23563" name="Picture 2" descr="http://quikstarts.com/images/upload/actual/12905379082_ipad.jpg"/>
            <p:cNvPicPr>
              <a:picLocks noChangeAspect="1" noChangeArrowheads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4202043" y="4347482"/>
              <a:ext cx="1908313" cy="25105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" name="Picture 3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4457560" y="4578212"/>
              <a:ext cx="1374260" cy="1820443"/>
            </a:xfrm>
            <a:prstGeom prst="rect">
              <a:avLst/>
            </a:prstGeom>
            <a:noFill/>
            <a:ln w="9525">
              <a:solidFill>
                <a:schemeClr val="tx1">
                  <a:lumMod val="75000"/>
                  <a:lumOff val="25000"/>
                </a:schemeClr>
              </a:solidFill>
              <a:miter lim="800000"/>
              <a:headEnd/>
              <a:tailEnd/>
            </a:ln>
            <a:effectLst/>
          </p:spPr>
        </p:pic>
      </p:grpSp>
      <p:pic>
        <p:nvPicPr>
          <p:cNvPr id="23558" name="Picture 9" descr="laptop.jpg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4663" y="2760663"/>
            <a:ext cx="2149475" cy="2149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841721250"/>
              </p:ext>
            </p:extLst>
          </p:nvPr>
        </p:nvGraphicFramePr>
        <p:xfrm>
          <a:off x="2928938" y="4760791"/>
          <a:ext cx="6062124" cy="1554480"/>
        </p:xfrm>
        <a:graphic>
          <a:graphicData uri="http://schemas.openxmlformats.org/drawingml/2006/table">
            <a:tbl>
              <a:tblPr>
                <a:tableStyleId>{306799F8-075E-4A3A-A7F6-7FBC6576F1A4}</a:tableStyleId>
              </a:tblPr>
              <a:tblGrid>
                <a:gridCol w="2020708"/>
                <a:gridCol w="2020708"/>
                <a:gridCol w="2020708"/>
              </a:tblGrid>
              <a:tr h="480000">
                <a:tc>
                  <a:txBody>
                    <a:bodyPr/>
                    <a:lstStyle/>
                    <a:p>
                      <a:pPr algn="ctr" rtl="0"/>
                      <a:r>
                        <a:rPr lang="ru" sz="1400" b="0" i="0" u="none" dirty="0"/>
                        <a:t>Условия рынка</a:t>
                      </a:r>
                      <a:endParaRPr lang="ru" sz="1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ru-RU" sz="1400" b="0" i="0" u="none" baseline="0" dirty="0" smtClean="0"/>
                        <a:t>Ц</a:t>
                      </a:r>
                      <a:r>
                        <a:rPr lang="ru" sz="1400" b="0" i="0" u="none" baseline="0" dirty="0" smtClean="0"/>
                        <a:t>ель - в</a:t>
                      </a:r>
                      <a:r>
                        <a:rPr lang="ru" sz="1400" b="0" i="0" u="none" dirty="0" smtClean="0"/>
                        <a:t>ертикальный</a:t>
                      </a:r>
                    </a:p>
                    <a:p>
                      <a:pPr algn="ctr" rtl="0"/>
                      <a:r>
                        <a:rPr lang="ru" sz="1400" b="0" i="0" u="none" dirty="0" smtClean="0"/>
                        <a:t>рынок</a:t>
                      </a:r>
                      <a:endParaRPr lang="ru" sz="1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ru" sz="1400" b="0" i="0" u="none"/>
                        <a:t>Конкуренция</a:t>
                      </a:r>
                      <a:endParaRPr lang="ru" sz="1400" b="1" dirty="0"/>
                    </a:p>
                  </a:txBody>
                  <a:tcPr anchor="ctr"/>
                </a:tc>
              </a:tr>
              <a:tr h="480000">
                <a:tc>
                  <a:txBody>
                    <a:bodyPr/>
                    <a:lstStyle/>
                    <a:p>
                      <a:pPr algn="ctr" rtl="0"/>
                      <a:r>
                        <a:rPr lang="ru" sz="1400" b="0" i="0" u="none"/>
                        <a:t>Работа</a:t>
                      </a:r>
                      <a:r>
                        <a:rPr lang="ru" sz="1400" b="0" i="0" u="none" baseline="0"/>
                        <a:t> с возражениями</a:t>
                      </a:r>
                      <a:endParaRPr lang="ru" sz="1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ru" sz="1400" b="0" i="0" u="none" dirty="0"/>
                        <a:t>Тематические</a:t>
                      </a:r>
                      <a:r>
                        <a:rPr lang="ru" sz="1400" b="0" i="0" u="none" baseline="0" dirty="0"/>
                        <a:t> исследования</a:t>
                      </a:r>
                      <a:endParaRPr lang="ru" sz="1400" b="1" baseline="0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ru" sz="1400" b="0" i="0" u="none" dirty="0"/>
                        <a:t>Задачи, стоящие перед CxO, IT и LOB</a:t>
                      </a:r>
                      <a:endParaRPr lang="ru" sz="1400" b="1" dirty="0" smtClean="0"/>
                    </a:p>
                  </a:txBody>
                  <a:tcPr anchor="ctr"/>
                </a:tc>
              </a:tr>
              <a:tr h="48000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" sz="1400" b="0" i="0" u="none" dirty="0"/>
                        <a:t>Недавние победы</a:t>
                      </a:r>
                      <a:endParaRPr lang="ru" sz="1400" b="1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ru" sz="1400" b="0" i="0" u="none"/>
                        <a:t>Сценарии использования</a:t>
                      </a:r>
                      <a:endParaRPr lang="ru" sz="1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ru" sz="1400" b="0" i="0" u="none" dirty="0"/>
                        <a:t>Примеры решения проблем</a:t>
                      </a:r>
                      <a:endParaRPr lang="ru" sz="1400" b="1" dirty="0"/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795338" y="4733925"/>
            <a:ext cx="2133600" cy="914400"/>
          </a:xfrm>
          <a:prstGeom prst="rect">
            <a:avLst/>
          </a:prstGeom>
          <a:noFill/>
        </p:spPr>
        <p:txBody>
          <a:bodyPr wrap="none"/>
          <a:lstStyle/>
          <a:p>
            <a:pPr algn="r" rtl="0">
              <a:lnSpc>
                <a:spcPct val="90000"/>
              </a:lnSpc>
              <a:defRPr/>
            </a:pPr>
            <a:r>
              <a:rPr lang="ru" b="1" i="0" u="none">
                <a:solidFill>
                  <a:schemeClr val="accent3">
                    <a:lumMod val="50000"/>
                  </a:schemeClr>
                </a:solidFill>
              </a:rPr>
              <a:t>SSG структурированы</a:t>
            </a:r>
            <a:r>
              <a:rPr lang="ru" b="0" i="0" u="none">
                <a:solidFill>
                  <a:schemeClr val="accent3">
                    <a:lumMod val="50000"/>
                  </a:schemeClr>
                </a:solidFill>
              </a:rPr>
              <a:t> </a:t>
            </a:r>
          </a:p>
          <a:p>
            <a:pPr algn="r" rtl="0">
              <a:lnSpc>
                <a:spcPct val="90000"/>
              </a:lnSpc>
              <a:defRPr/>
            </a:pPr>
            <a:r>
              <a:rPr lang="ru" b="1" i="0" u="none">
                <a:solidFill>
                  <a:schemeClr val="accent3">
                    <a:lumMod val="50000"/>
                  </a:schemeClr>
                </a:solidFill>
              </a:rPr>
              <a:t>по циклам продаж</a:t>
            </a:r>
            <a:r>
              <a:rPr lang="ru" b="0" i="0" u="none">
                <a:solidFill>
                  <a:schemeClr val="accent3">
                    <a:lumMod val="50000"/>
                  </a:schemeClr>
                </a:solidFill>
              </a:rPr>
              <a:t> </a:t>
            </a:r>
          </a:p>
          <a:p>
            <a:pPr algn="r" rtl="0">
              <a:lnSpc>
                <a:spcPct val="90000"/>
              </a:lnSpc>
              <a:defRPr/>
            </a:pPr>
            <a:r>
              <a:rPr lang="ru" b="1" i="0" u="none">
                <a:solidFill>
                  <a:schemeClr val="accent3">
                    <a:lumMod val="50000"/>
                  </a:schemeClr>
                </a:solidFill>
              </a:rPr>
              <a:t>и покрывают:</a:t>
            </a:r>
          </a:p>
        </p:txBody>
      </p:sp>
      <p:pic>
        <p:nvPicPr>
          <p:cNvPr id="23561" name="Picture 5" descr="sfdc mobile.jpg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510338" y="2506663"/>
            <a:ext cx="676275" cy="1252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62" name="Rectangle 1"/>
          <p:cNvSpPr>
            <a:spLocks noChangeArrowheads="1"/>
          </p:cNvSpPr>
          <p:nvPr/>
        </p:nvSpPr>
        <p:spPr bwMode="auto">
          <a:xfrm>
            <a:off x="2498725" y="6435725"/>
            <a:ext cx="6294438" cy="306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l" rtl="0"/>
            <a:r>
              <a:rPr lang="ru" sz="1400" b="0" i="0" u="none">
                <a:hlinkClick r:id="rId3"/>
              </a:rPr>
              <a:t>https://partner.avaya.com/tools/emea/video/ssg_demo_vid.html </a:t>
            </a:r>
            <a:endParaRPr lang="ru" sz="140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rtl="0"/>
            <a:r>
              <a:rPr lang="ru" b="0" i="0" u="none"/>
              <a:t>Канал Youtube «Avaya Mentor»</a:t>
            </a:r>
          </a:p>
        </p:txBody>
      </p:sp>
      <p:sp>
        <p:nvSpPr>
          <p:cNvPr id="23555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 rtl="0"/>
            <a:r>
              <a:rPr lang="ru" b="0" i="0" u="none"/>
              <a:t>Посетите ресурс </a:t>
            </a:r>
            <a:r>
              <a:rPr lang="ru" b="0" i="0" u="none">
                <a:hlinkClick r:id="rId3"/>
              </a:rPr>
              <a:t>http://www.youtube.com/avayamentor</a:t>
            </a:r>
            <a:endParaRPr lang="ru" dirty="0" smtClean="0"/>
          </a:p>
          <a:p>
            <a:pPr marL="0" indent="0" algn="l" rtl="0">
              <a:buNone/>
            </a:pPr>
            <a:endParaRPr lang="ru" dirty="0" smtClean="0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1243013" y="0"/>
            <a:ext cx="3770312" cy="15875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prstDash val="solid"/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158700" rIns="0" bIns="15870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3581" y="2061027"/>
            <a:ext cx="6732895" cy="43448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20981952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ext Box 9"/>
          <p:cNvSpPr txBox="1">
            <a:spLocks noChangeArrowheads="1"/>
          </p:cNvSpPr>
          <p:nvPr/>
        </p:nvSpPr>
        <p:spPr bwMode="auto">
          <a:xfrm>
            <a:off x="549275" y="784225"/>
            <a:ext cx="92075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l" rtl="0" eaLnBrk="1" hangingPunct="1"/>
            <a:r>
              <a:rPr lang="ru" sz="2400" b="1" i="0" u="none" dirty="0"/>
              <a:t>Новая информация </a:t>
            </a:r>
            <a:r>
              <a:rPr lang="ru" sz="2400" b="1" i="0" u="none" dirty="0" smtClean="0"/>
              <a:t>/</a:t>
            </a:r>
            <a:r>
              <a:rPr lang="en-US" sz="2400" b="1" i="0" u="none" dirty="0" smtClean="0"/>
              <a:t> </a:t>
            </a:r>
            <a:r>
              <a:rPr lang="ru" sz="2400" b="1" i="0" u="none" dirty="0" smtClean="0"/>
              <a:t>обновления </a:t>
            </a:r>
            <a:r>
              <a:rPr lang="ru" sz="2400" b="1" i="0" u="none" dirty="0"/>
              <a:t>о проводимых акциях</a:t>
            </a:r>
            <a:endParaRPr lang="ru" sz="2400" dirty="0">
              <a:solidFill>
                <a:srgbClr val="0000FF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549274" y="1489409"/>
            <a:ext cx="778665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/>
            <a:r>
              <a:rPr lang="ru-RU" dirty="0" smtClean="0"/>
              <a:t>Просмотрите уведомления о завершении продаж за текущий квартал</a:t>
            </a:r>
            <a:r>
              <a:rPr lang="ru" b="0" i="0" u="none" dirty="0" smtClean="0"/>
              <a:t>, а также обновленную Матрицу жизненного цикла продукта.</a:t>
            </a:r>
            <a:endParaRPr lang="ru" b="0" i="0" u="none" dirty="0"/>
          </a:p>
        </p:txBody>
      </p:sp>
      <p:sp>
        <p:nvSpPr>
          <p:cNvPr id="3" name="TextBox 2"/>
          <p:cNvSpPr txBox="1"/>
          <p:nvPr/>
        </p:nvSpPr>
        <p:spPr>
          <a:xfrm>
            <a:off x="549272" y="2327126"/>
            <a:ext cx="5043451" cy="91440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l" rtl="0">
              <a:lnSpc>
                <a:spcPct val="90000"/>
              </a:lnSpc>
            </a:pPr>
            <a:r>
              <a:rPr lang="ru" b="0" i="0" u="none" dirty="0" smtClean="0">
                <a:hlinkClick r:id="rId3"/>
              </a:rPr>
              <a:t>Новые / обновленные уведомления о завершении продаж</a:t>
            </a:r>
            <a:endParaRPr lang="ru" dirty="0" smtClean="0"/>
          </a:p>
        </p:txBody>
      </p:sp>
      <p:sp>
        <p:nvSpPr>
          <p:cNvPr id="4" name="Rectangle 3"/>
          <p:cNvSpPr/>
          <p:nvPr/>
        </p:nvSpPr>
        <p:spPr>
          <a:xfrm>
            <a:off x="549270" y="3050186"/>
            <a:ext cx="8488403" cy="30162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/>
            <a:r>
              <a:rPr lang="ru" b="0" i="0" u="none" dirty="0" smtClean="0"/>
              <a:t>Просмотрите новые и обновленные </a:t>
            </a:r>
            <a:r>
              <a:rPr lang="ru" b="0" i="0" u="none" dirty="0" smtClean="0">
                <a:hlinkClick r:id="rId4"/>
              </a:rPr>
              <a:t>Уведомления об окончании продаж</a:t>
            </a:r>
            <a:r>
              <a:rPr lang="ru" b="0" i="0" u="none" dirty="0" smtClean="0"/>
              <a:t> (вышедшие с 2 июля </a:t>
            </a:r>
            <a:r>
              <a:rPr lang="ru" b="0" i="0" u="none" dirty="0"/>
              <a:t>2012)</a:t>
            </a:r>
          </a:p>
          <a:p>
            <a:endParaRPr lang="ru" dirty="0"/>
          </a:p>
          <a:p>
            <a:r>
              <a:rPr lang="ru" b="0" i="0" u="none" dirty="0" smtClean="0"/>
              <a:t>Просмотрите последнее издание консолидированной </a:t>
            </a:r>
            <a:r>
              <a:rPr lang="ru" b="0" i="0" u="none" dirty="0" smtClean="0">
                <a:hlinkClick r:id="rId5"/>
              </a:rPr>
              <a:t>Матрицы жизненного цикла продуктов</a:t>
            </a:r>
            <a:r>
              <a:rPr lang="ru" b="0" i="0" u="none" dirty="0" smtClean="0"/>
              <a:t> </a:t>
            </a:r>
            <a:r>
              <a:rPr lang="ru" i="1" dirty="0"/>
              <a:t>(для простоты </a:t>
            </a:r>
            <a:r>
              <a:rPr lang="ru" i="1" dirty="0" smtClean="0"/>
              <a:t>использования </a:t>
            </a:r>
            <a:r>
              <a:rPr lang="ru-RU" i="1" dirty="0" smtClean="0"/>
              <a:t>рекомендуем </a:t>
            </a:r>
            <a:r>
              <a:rPr lang="ru" i="1" dirty="0" smtClean="0"/>
              <a:t>добавить </a:t>
            </a:r>
            <a:r>
              <a:rPr lang="ru" b="0" i="1" u="none" dirty="0" smtClean="0"/>
              <a:t>эту ссылку в избранное</a:t>
            </a:r>
            <a:r>
              <a:rPr lang="ru" b="0" i="0" u="none" dirty="0" smtClean="0"/>
              <a:t>)</a:t>
            </a:r>
            <a:endParaRPr lang="ru" b="0" i="0" u="none" dirty="0"/>
          </a:p>
          <a:p>
            <a:endParaRPr lang="ru" dirty="0"/>
          </a:p>
          <a:p>
            <a:pPr algn="l" rtl="0"/>
            <a:r>
              <a:rPr lang="ru" b="0" i="0" u="none" dirty="0" smtClean="0"/>
              <a:t>Подпишитесь и получайте электронные уведомления об окончании продаж</a:t>
            </a:r>
            <a:r>
              <a:rPr lang="ru" dirty="0"/>
              <a:t/>
            </a:r>
            <a:br>
              <a:rPr lang="ru" dirty="0"/>
            </a:br>
            <a:r>
              <a:rPr lang="ru" sz="1400" b="0" i="0" u="none" dirty="0"/>
              <a:t>(Avaya Support </a:t>
            </a:r>
            <a:r>
              <a:rPr lang="ru" sz="1400" b="0" i="0" u="none" dirty="0">
                <a:hlinkClick r:id="rId6"/>
              </a:rPr>
              <a:t>http://support.avaya.com</a:t>
            </a:r>
            <a:r>
              <a:rPr lang="ru" sz="1400" b="0" i="0" u="none" dirty="0"/>
              <a:t> &gt; Alerts &amp; Reports &gt; Set E-Notifications)</a:t>
            </a:r>
          </a:p>
          <a:p>
            <a:endParaRPr lang="ru" sz="1400" dirty="0"/>
          </a:p>
          <a:p>
            <a:pPr algn="l" rtl="0"/>
            <a:r>
              <a:rPr lang="ru" b="0" i="0" u="none" dirty="0" smtClean="0"/>
              <a:t>Загрузите </a:t>
            </a:r>
            <a:r>
              <a:rPr lang="ru" b="0" i="0" u="none" dirty="0" smtClean="0">
                <a:hlinkClick r:id="rId7"/>
              </a:rPr>
              <a:t>Политику жизненного цикла продуктов </a:t>
            </a:r>
            <a:r>
              <a:rPr lang="en-US" b="0" i="0" u="none" dirty="0" smtClean="0">
                <a:hlinkClick r:id="rId7"/>
              </a:rPr>
              <a:t>Av</a:t>
            </a:r>
            <a:r>
              <a:rPr lang="ru" b="0" i="0" u="none" dirty="0" smtClean="0">
                <a:hlinkClick r:id="rId7"/>
              </a:rPr>
              <a:t>aya</a:t>
            </a:r>
            <a:endParaRPr lang="ru" dirty="0"/>
          </a:p>
        </p:txBody>
      </p:sp>
      <p:pic>
        <p:nvPicPr>
          <p:cNvPr id="7" name="Picture 26" descr="C:\Documents and Settings\bcaraway\My Documents\My Pictures\Strategy\goals-dart-bullseye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126323" y="5250993"/>
            <a:ext cx="1911350" cy="1268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554967703"/>
      </p:ext>
    </p:extLst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434715"/>
            <a:ext cx="8229600" cy="838200"/>
          </a:xfrm>
        </p:spPr>
        <p:txBody>
          <a:bodyPr anchor="ctr"/>
          <a:lstStyle/>
          <a:p>
            <a:pPr algn="l" rtl="0"/>
            <a:r>
              <a:rPr lang="ru" b="0" i="0" u="none" dirty="0"/>
              <a:t>Avaya - Термины и определения</a:t>
            </a:r>
            <a:r>
              <a:rPr lang="ru" dirty="0" smtClean="0"/>
              <a:t/>
            </a:r>
            <a:br>
              <a:rPr lang="ru" dirty="0" smtClean="0"/>
            </a:br>
            <a:r>
              <a:rPr lang="ru-RU" sz="2200" b="1" dirty="0"/>
              <a:t>Портал поддержки </a:t>
            </a:r>
            <a:r>
              <a:rPr lang="ru" sz="2200" b="1" i="0" u="none" dirty="0" smtClean="0"/>
              <a:t>Avaya </a:t>
            </a:r>
            <a:r>
              <a:rPr lang="ru" sz="2200" b="1" i="0" u="none" dirty="0"/>
              <a:t>Support Portal  </a:t>
            </a:r>
            <a:r>
              <a:rPr lang="ru" sz="2400" b="0" i="0" u="none" dirty="0">
                <a:solidFill>
                  <a:srgbClr val="0000FF"/>
                </a:solidFill>
                <a:hlinkClick r:id="rId4"/>
              </a:rPr>
              <a:t> </a:t>
            </a:r>
            <a:r>
              <a:rPr lang="ru" sz="1600" b="0" i="0" u="none" dirty="0">
                <a:solidFill>
                  <a:srgbClr val="0000FF"/>
                </a:solidFill>
                <a:hlinkClick r:id="rId4"/>
              </a:rPr>
              <a:t>http://support.avaya.com</a:t>
            </a:r>
            <a:r>
              <a:rPr lang="ru" sz="1600" b="0" i="0" u="none" dirty="0">
                <a:solidFill>
                  <a:srgbClr val="0000FF"/>
                </a:solidFill>
              </a:rPr>
              <a:t> </a:t>
            </a:r>
            <a:endParaRPr lang="ru" sz="1600" b="1" dirty="0"/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8305" y="2913321"/>
            <a:ext cx="5089838" cy="3584323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1500000" lon="1800000" rev="0"/>
            </a:camera>
            <a:lightRig rig="threePt" dir="t"/>
          </a:scene3d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Text Box 10"/>
          <p:cNvSpPr txBox="1">
            <a:spLocks noChangeArrowheads="1"/>
          </p:cNvSpPr>
          <p:nvPr/>
        </p:nvSpPr>
        <p:spPr bwMode="auto">
          <a:xfrm>
            <a:off x="270612" y="1325682"/>
            <a:ext cx="8251825" cy="4555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lnSpc>
                <a:spcPct val="70000"/>
              </a:lnSpc>
              <a:spcBef>
                <a:spcPct val="55000"/>
              </a:spcBef>
              <a:buClr>
                <a:schemeClr val="accent1"/>
              </a:buClr>
              <a:buSzPct val="90000"/>
              <a:buFont typeface="Webdings" pitchFamily="18" charset="2"/>
              <a:buChar char="4"/>
            </a:pPr>
            <a:r>
              <a:rPr lang="ru" sz="1400" b="0" i="0" u="none" dirty="0" smtClean="0"/>
              <a:t>Единый центр поддержки для вас и ваших клиентов, который обеспечивает загрузку прошивок / программного обеспечения</a:t>
            </a:r>
            <a:r>
              <a:rPr lang="ru" sz="1400" dirty="0"/>
              <a:t>, а также доступ к инструментам </a:t>
            </a:r>
            <a:r>
              <a:rPr lang="ru" sz="1400" b="0" i="0" u="none" dirty="0" smtClean="0"/>
              <a:t>самообслуживания и контенту по управлению знаниями</a:t>
            </a:r>
            <a:endParaRPr lang="ru" sz="1400" b="0" i="0" u="none" dirty="0"/>
          </a:p>
        </p:txBody>
      </p:sp>
      <p:grpSp>
        <p:nvGrpSpPr>
          <p:cNvPr id="5" name="Group 4"/>
          <p:cNvGrpSpPr/>
          <p:nvPr/>
        </p:nvGrpSpPr>
        <p:grpSpPr>
          <a:xfrm>
            <a:off x="4191650" y="2112358"/>
            <a:ext cx="5097286" cy="2120557"/>
            <a:chOff x="4058379" y="1792230"/>
            <a:chExt cx="5097286" cy="2120557"/>
          </a:xfrm>
          <a:scene3d>
            <a:camera prst="orthographicFront">
              <a:rot lat="1500000" lon="1800000" rev="0"/>
            </a:camera>
            <a:lightRig rig="threePt" dir="t"/>
          </a:scene3d>
        </p:grpSpPr>
        <p:pic>
          <p:nvPicPr>
            <p:cNvPr id="14" name="Picture 2"/>
            <p:cNvPicPr>
              <a:picLocks noChangeAspect="1" noChangeArrowheads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69011" y="1792230"/>
              <a:ext cx="5074989" cy="113172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5" name="Picture 3"/>
            <p:cNvPicPr>
              <a:picLocks noChangeAspect="1" noChangeArrowheads="1"/>
            </p:cNvPicPr>
            <p:nvPr/>
          </p:nvPicPr>
          <p:blipFill>
            <a:blip r:embed="rId7" cstate="email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58379" y="2864262"/>
              <a:ext cx="5097286" cy="10485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16" name="Rounded Rectangle 15"/>
          <p:cNvSpPr/>
          <p:nvPr/>
        </p:nvSpPr>
        <p:spPr>
          <a:xfrm>
            <a:off x="7647396" y="4223992"/>
            <a:ext cx="875041" cy="190831"/>
          </a:xfrm>
          <a:prstGeom prst="roundRect">
            <a:avLst/>
          </a:prstGeom>
          <a:noFill/>
          <a:ln w="47625">
            <a:solidFill>
              <a:schemeClr val="accent1"/>
            </a:solidFill>
            <a:miter lim="800000"/>
          </a:ln>
          <a:scene3d>
            <a:camera prst="orthographicFront">
              <a:rot lat="1500000" lon="180000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>
              <a:lnSpc>
                <a:spcPct val="90000"/>
              </a:lnSpc>
            </a:pPr>
            <a:endParaRPr lang="ru" smtClean="0"/>
          </a:p>
        </p:txBody>
      </p:sp>
      <p:pic>
        <p:nvPicPr>
          <p:cNvPr id="17" name="Picture 4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6108" y="3532837"/>
            <a:ext cx="5281804" cy="2963641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1500000" lon="1800000" rev="0"/>
            </a:camera>
            <a:lightRig rig="threePt" dir="t"/>
          </a:scene3d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" name="Bent Arrow 17"/>
          <p:cNvSpPr/>
          <p:nvPr/>
        </p:nvSpPr>
        <p:spPr>
          <a:xfrm>
            <a:off x="8302334" y="4252273"/>
            <a:ext cx="652599" cy="299534"/>
          </a:xfrm>
          <a:prstGeom prst="bentArrow">
            <a:avLst/>
          </a:prstGeom>
          <a:solidFill>
            <a:schemeClr val="accent1"/>
          </a:solidFill>
          <a:ln w="19050">
            <a:solidFill>
              <a:schemeClr val="accent1"/>
            </a:solidFill>
            <a:miter lim="800000"/>
          </a:ln>
          <a:scene3d>
            <a:camera prst="orthographicFront">
              <a:rot lat="1500000" lon="1800000" rev="1440000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>
              <a:lnSpc>
                <a:spcPct val="90000"/>
              </a:lnSpc>
            </a:pPr>
            <a:endParaRPr lang="ru" smtClean="0">
              <a:solidFill>
                <a:schemeClr val="tx1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910484" y="5937919"/>
            <a:ext cx="2258169" cy="590338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l" rtl="0">
              <a:lnSpc>
                <a:spcPct val="90000"/>
              </a:lnSpc>
            </a:pPr>
            <a:r>
              <a:rPr lang="ru" sz="1200" b="0" i="0" u="none" dirty="0" smtClean="0"/>
              <a:t>Установите общие и </a:t>
            </a:r>
          </a:p>
          <a:p>
            <a:pPr algn="l" rtl="0">
              <a:lnSpc>
                <a:spcPct val="90000"/>
              </a:lnSpc>
            </a:pPr>
            <a:r>
              <a:rPr lang="ru" sz="1200" b="0" i="0" u="none" dirty="0" smtClean="0"/>
              <a:t>продукто-ориентированные </a:t>
            </a:r>
            <a:endParaRPr lang="ru" sz="1200" b="0" i="0" u="none" dirty="0"/>
          </a:p>
          <a:p>
            <a:pPr algn="l" rtl="0">
              <a:lnSpc>
                <a:spcPct val="90000"/>
              </a:lnSpc>
            </a:pPr>
            <a:r>
              <a:rPr lang="ru" sz="1200" b="0" i="0" u="none" dirty="0" smtClean="0"/>
              <a:t>уведомления; </a:t>
            </a:r>
            <a:endParaRPr lang="ru" sz="1200" b="0" i="0" u="none" dirty="0"/>
          </a:p>
          <a:p>
            <a:pPr algn="l" rtl="0">
              <a:lnSpc>
                <a:spcPct val="90000"/>
              </a:lnSpc>
            </a:pPr>
            <a:r>
              <a:rPr lang="ru" sz="1200" b="0" i="0" u="none" dirty="0" smtClean="0"/>
              <a:t>Окончание продаж,....</a:t>
            </a:r>
            <a:endParaRPr lang="ru" sz="1200" b="0" i="0" u="none" dirty="0"/>
          </a:p>
          <a:p>
            <a:pPr algn="l" rtl="0">
              <a:lnSpc>
                <a:spcPct val="90000"/>
              </a:lnSpc>
            </a:pPr>
            <a:endParaRPr lang="ru" sz="200" dirty="0"/>
          </a:p>
          <a:p>
            <a:pPr algn="l" rtl="0">
              <a:lnSpc>
                <a:spcPct val="90000"/>
              </a:lnSpc>
            </a:pPr>
            <a:r>
              <a:rPr lang="ru" sz="1200" b="0" i="0" u="sng" dirty="0">
                <a:hlinkClick r:id="rId4"/>
              </a:rPr>
              <a:t>http://support.avaya.com</a:t>
            </a:r>
            <a:r>
              <a:rPr lang="ru" sz="1200" b="0" i="0" u="none" dirty="0"/>
              <a:t> &gt; Alerts &amp; Reports &gt; Set E-Notifications</a:t>
            </a:r>
            <a:endParaRPr lang="ru" sz="1200" dirty="0" smtClean="0"/>
          </a:p>
        </p:txBody>
      </p:sp>
    </p:spTree>
    <p:custDataLst>
      <p:tags r:id="rId1"/>
    </p:custDataLst>
    <p:extLst>
      <p:ext uri="{BB962C8B-B14F-4D97-AF65-F5344CB8AC3E}">
        <p14:creationId xmlns="" xmlns:p14="http://schemas.microsoft.com/office/powerpoint/2010/main" val="357489467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2543160"/>
            <a:ext cx="9143999" cy="926431"/>
          </a:xfrm>
        </p:spPr>
        <p:txBody>
          <a:bodyPr/>
          <a:lstStyle/>
          <a:p>
            <a:pPr algn="ctr" rtl="0"/>
            <a:r>
              <a:rPr lang="ru" b="1" i="0" u="none" dirty="0" smtClean="0"/>
              <a:t>ШАГ 2 </a:t>
            </a:r>
            <a:r>
              <a:rPr lang="ru" b="1" i="0" u="none" dirty="0"/>
              <a:t>:</a:t>
            </a:r>
            <a:r>
              <a:rPr lang="ru" b="0" i="0" u="none" dirty="0"/>
              <a:t> </a:t>
            </a:r>
            <a:r>
              <a:rPr lang="ru" b="1" i="0" u="none" dirty="0" smtClean="0"/>
              <a:t>Рынок и Конкуренция</a:t>
            </a:r>
            <a:endParaRPr lang="ru" b="1" i="0" u="none" dirty="0"/>
          </a:p>
        </p:txBody>
      </p:sp>
      <p:sp>
        <p:nvSpPr>
          <p:cNvPr id="3" name="Rectangle 2"/>
          <p:cNvSpPr/>
          <p:nvPr/>
        </p:nvSpPr>
        <p:spPr>
          <a:xfrm>
            <a:off x="748146" y="5413790"/>
            <a:ext cx="786146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0"/>
            <a:r>
              <a:rPr lang="ru" b="0" i="0" u="none" dirty="0"/>
              <a:t>Понимайте рынок, перспективы бизнеса и конкурирующие решения.</a:t>
            </a:r>
          </a:p>
          <a:p>
            <a:pPr algn="ctr" rtl="0"/>
            <a:r>
              <a:rPr lang="ru" b="0" i="0" u="none" dirty="0" smtClean="0"/>
              <a:t>Используйте для обучения Истории успеха клиентов и бизнес-кейсы</a:t>
            </a:r>
            <a:endParaRPr lang="ru" b="0" i="0" u="none" dirty="0"/>
          </a:p>
          <a:p>
            <a:pPr algn="ctr" rtl="0"/>
            <a:r>
              <a:rPr lang="ru" dirty="0" smtClean="0">
                <a:solidFill>
                  <a:srgbClr val="008000"/>
                </a:solidFill>
              </a:rPr>
              <a:t>Зеленые технологии</a:t>
            </a:r>
            <a:r>
              <a:rPr lang="ru" b="0" i="0" u="none" dirty="0" smtClean="0"/>
              <a:t> </a:t>
            </a:r>
            <a:r>
              <a:rPr lang="ru" b="0" i="0" u="none" dirty="0"/>
              <a:t>Avaya</a:t>
            </a:r>
          </a:p>
        </p:txBody>
      </p:sp>
    </p:spTree>
    <p:extLst>
      <p:ext uri="{BB962C8B-B14F-4D97-AF65-F5344CB8AC3E}">
        <p14:creationId xmlns="" xmlns:p14="http://schemas.microsoft.com/office/powerpoint/2010/main" val="4280264158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626" name="Group 1"/>
          <p:cNvGrpSpPr>
            <a:grpSpLocks/>
          </p:cNvGrpSpPr>
          <p:nvPr/>
        </p:nvGrpSpPr>
        <p:grpSpPr bwMode="auto">
          <a:xfrm>
            <a:off x="0" y="-7938"/>
            <a:ext cx="9156700" cy="384176"/>
            <a:chOff x="0" y="0"/>
            <a:chExt cx="5768" cy="242"/>
          </a:xfrm>
        </p:grpSpPr>
        <p:sp>
          <p:nvSpPr>
            <p:cNvPr id="26644" name="Rectangle 2"/>
            <p:cNvSpPr>
              <a:spLocks/>
            </p:cNvSpPr>
            <p:nvPr/>
          </p:nvSpPr>
          <p:spPr bwMode="auto">
            <a:xfrm>
              <a:off x="0" y="0"/>
              <a:ext cx="5768" cy="240"/>
            </a:xfrm>
            <a:prstGeom prst="rect">
              <a:avLst/>
            </a:prstGeom>
            <a:gradFill rotWithShape="0">
              <a:gsLst>
                <a:gs pos="0">
                  <a:srgbClr val="91050F">
                    <a:alpha val="75998"/>
                  </a:srgbClr>
                </a:gs>
                <a:gs pos="100000">
                  <a:srgbClr val="D1081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/>
            <a:lstStyle/>
            <a:p>
              <a:endParaRPr lang="ru"/>
            </a:p>
          </p:txBody>
        </p:sp>
        <p:grpSp>
          <p:nvGrpSpPr>
            <p:cNvPr id="26645" name="Group 3"/>
            <p:cNvGrpSpPr>
              <a:grpSpLocks/>
            </p:cNvGrpSpPr>
            <p:nvPr/>
          </p:nvGrpSpPr>
          <p:grpSpPr bwMode="auto">
            <a:xfrm>
              <a:off x="0" y="0"/>
              <a:ext cx="5605" cy="242"/>
              <a:chOff x="0" y="0"/>
              <a:chExt cx="5605" cy="242"/>
            </a:xfrm>
          </p:grpSpPr>
          <p:sp>
            <p:nvSpPr>
              <p:cNvPr id="26647" name="Rectangle 4"/>
              <p:cNvSpPr>
                <a:spLocks/>
              </p:cNvSpPr>
              <p:nvPr/>
            </p:nvSpPr>
            <p:spPr bwMode="auto">
              <a:xfrm>
                <a:off x="3567" y="0"/>
                <a:ext cx="254" cy="242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/>
              <a:lstStyle/>
              <a:p>
                <a:endParaRPr lang="ru"/>
              </a:p>
            </p:txBody>
          </p:sp>
          <p:sp>
            <p:nvSpPr>
              <p:cNvPr id="26648" name="Rectangle 5"/>
              <p:cNvSpPr>
                <a:spLocks/>
              </p:cNvSpPr>
              <p:nvPr/>
            </p:nvSpPr>
            <p:spPr bwMode="auto">
              <a:xfrm>
                <a:off x="3312" y="0"/>
                <a:ext cx="254" cy="242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/>
              <a:lstStyle/>
              <a:p>
                <a:endParaRPr lang="ru"/>
              </a:p>
            </p:txBody>
          </p:sp>
          <p:sp>
            <p:nvSpPr>
              <p:cNvPr id="26649" name="Rectangle 6"/>
              <p:cNvSpPr>
                <a:spLocks/>
              </p:cNvSpPr>
              <p:nvPr/>
            </p:nvSpPr>
            <p:spPr bwMode="auto">
              <a:xfrm>
                <a:off x="2547" y="0"/>
                <a:ext cx="254" cy="242"/>
              </a:xfrm>
              <a:prstGeom prst="rect">
                <a:avLst/>
              </a:prstGeom>
              <a:solidFill>
                <a:srgbClr val="99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/>
              <a:lstStyle/>
              <a:p>
                <a:endParaRPr lang="ru"/>
              </a:p>
            </p:txBody>
          </p:sp>
          <p:sp>
            <p:nvSpPr>
              <p:cNvPr id="26650" name="Rectangle 7"/>
              <p:cNvSpPr>
                <a:spLocks/>
              </p:cNvSpPr>
              <p:nvPr/>
            </p:nvSpPr>
            <p:spPr bwMode="auto">
              <a:xfrm>
                <a:off x="2292" y="0"/>
                <a:ext cx="254" cy="242"/>
              </a:xfrm>
              <a:prstGeom prst="rect">
                <a:avLst/>
              </a:prstGeom>
              <a:solidFill>
                <a:srgbClr val="99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/>
              <a:lstStyle/>
              <a:p>
                <a:endParaRPr lang="ru"/>
              </a:p>
            </p:txBody>
          </p:sp>
          <p:sp>
            <p:nvSpPr>
              <p:cNvPr id="26651" name="Rectangle 8"/>
              <p:cNvSpPr>
                <a:spLocks/>
              </p:cNvSpPr>
              <p:nvPr/>
            </p:nvSpPr>
            <p:spPr bwMode="auto">
              <a:xfrm>
                <a:off x="1528" y="0"/>
                <a:ext cx="254" cy="242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/>
              <a:lstStyle/>
              <a:p>
                <a:endParaRPr lang="ru"/>
              </a:p>
            </p:txBody>
          </p:sp>
          <p:sp>
            <p:nvSpPr>
              <p:cNvPr id="26652" name="Rectangle 9"/>
              <p:cNvSpPr>
                <a:spLocks/>
              </p:cNvSpPr>
              <p:nvPr/>
            </p:nvSpPr>
            <p:spPr bwMode="auto">
              <a:xfrm>
                <a:off x="1273" y="0"/>
                <a:ext cx="254" cy="242"/>
              </a:xfrm>
              <a:prstGeom prst="rect">
                <a:avLst/>
              </a:prstGeom>
              <a:solidFill>
                <a:srgbClr val="99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/>
              <a:lstStyle/>
              <a:p>
                <a:endParaRPr lang="ru"/>
              </a:p>
            </p:txBody>
          </p:sp>
          <p:sp>
            <p:nvSpPr>
              <p:cNvPr id="26653" name="Rectangle 10"/>
              <p:cNvSpPr>
                <a:spLocks/>
              </p:cNvSpPr>
              <p:nvPr/>
            </p:nvSpPr>
            <p:spPr bwMode="auto">
              <a:xfrm>
                <a:off x="763" y="0"/>
                <a:ext cx="254" cy="242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/>
              <a:lstStyle/>
              <a:p>
                <a:endParaRPr lang="ru"/>
              </a:p>
            </p:txBody>
          </p:sp>
          <p:sp>
            <p:nvSpPr>
              <p:cNvPr id="26654" name="Rectangle 11"/>
              <p:cNvSpPr>
                <a:spLocks/>
              </p:cNvSpPr>
              <p:nvPr/>
            </p:nvSpPr>
            <p:spPr bwMode="auto">
              <a:xfrm>
                <a:off x="0" y="0"/>
                <a:ext cx="254" cy="242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/>
              <a:lstStyle/>
              <a:p>
                <a:endParaRPr lang="ru"/>
              </a:p>
            </p:txBody>
          </p:sp>
          <p:sp>
            <p:nvSpPr>
              <p:cNvPr id="26655" name="Rectangle 12"/>
              <p:cNvSpPr>
                <a:spLocks/>
              </p:cNvSpPr>
              <p:nvPr/>
            </p:nvSpPr>
            <p:spPr bwMode="auto">
              <a:xfrm>
                <a:off x="5350" y="0"/>
                <a:ext cx="255" cy="242"/>
              </a:xfrm>
              <a:prstGeom prst="rect">
                <a:avLst/>
              </a:prstGeom>
              <a:solidFill>
                <a:srgbClr val="99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/>
              <a:lstStyle/>
              <a:p>
                <a:endParaRPr lang="ru"/>
              </a:p>
            </p:txBody>
          </p:sp>
          <p:sp>
            <p:nvSpPr>
              <p:cNvPr id="26656" name="Rectangle 13"/>
              <p:cNvSpPr>
                <a:spLocks/>
              </p:cNvSpPr>
              <p:nvPr/>
            </p:nvSpPr>
            <p:spPr bwMode="auto">
              <a:xfrm>
                <a:off x="5095" y="0"/>
                <a:ext cx="255" cy="242"/>
              </a:xfrm>
              <a:prstGeom prst="rect">
                <a:avLst/>
              </a:prstGeom>
              <a:solidFill>
                <a:srgbClr val="99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/>
              <a:lstStyle/>
              <a:p>
                <a:endParaRPr lang="ru"/>
              </a:p>
            </p:txBody>
          </p:sp>
          <p:sp>
            <p:nvSpPr>
              <p:cNvPr id="26657" name="Rectangle 14"/>
              <p:cNvSpPr>
                <a:spLocks/>
              </p:cNvSpPr>
              <p:nvPr/>
            </p:nvSpPr>
            <p:spPr bwMode="auto">
              <a:xfrm>
                <a:off x="4840" y="0"/>
                <a:ext cx="255" cy="242"/>
              </a:xfrm>
              <a:prstGeom prst="rect">
                <a:avLst/>
              </a:prstGeom>
              <a:solidFill>
                <a:srgbClr val="D10811">
                  <a:alpha val="0"/>
                </a:srgbClr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/>
              <a:lstStyle/>
              <a:p>
                <a:endParaRPr lang="ru"/>
              </a:p>
            </p:txBody>
          </p:sp>
          <p:sp>
            <p:nvSpPr>
              <p:cNvPr id="26658" name="Rectangle 15"/>
              <p:cNvSpPr>
                <a:spLocks/>
              </p:cNvSpPr>
              <p:nvPr/>
            </p:nvSpPr>
            <p:spPr bwMode="auto">
              <a:xfrm>
                <a:off x="4586" y="0"/>
                <a:ext cx="254" cy="242"/>
              </a:xfrm>
              <a:prstGeom prst="rect">
                <a:avLst/>
              </a:prstGeom>
              <a:solidFill>
                <a:srgbClr val="99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/>
              <a:lstStyle/>
              <a:p>
                <a:endParaRPr lang="ru"/>
              </a:p>
            </p:txBody>
          </p:sp>
        </p:grpSp>
        <p:sp>
          <p:nvSpPr>
            <p:cNvPr id="26646" name="Rectangle 16"/>
            <p:cNvSpPr>
              <a:spLocks/>
            </p:cNvSpPr>
            <p:nvPr/>
          </p:nvSpPr>
          <p:spPr bwMode="auto">
            <a:xfrm>
              <a:off x="0" y="0"/>
              <a:ext cx="5768" cy="240"/>
            </a:xfrm>
            <a:prstGeom prst="rect">
              <a:avLst/>
            </a:prstGeom>
            <a:gradFill rotWithShape="0">
              <a:gsLst>
                <a:gs pos="0">
                  <a:srgbClr val="91050F">
                    <a:alpha val="75998"/>
                  </a:srgbClr>
                </a:gs>
                <a:gs pos="100000">
                  <a:srgbClr val="D1081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/>
            <a:lstStyle/>
            <a:p>
              <a:endParaRPr lang="ru"/>
            </a:p>
          </p:txBody>
        </p:sp>
      </p:grpSp>
      <p:pic>
        <p:nvPicPr>
          <p:cNvPr id="26627" name="Picture 17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8"/>
          <a:stretch>
            <a:fillRect/>
          </a:stretch>
        </p:blipFill>
        <p:spPr bwMode="auto">
          <a:xfrm>
            <a:off x="0" y="360363"/>
            <a:ext cx="9144000" cy="6503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26628" name="Picture 18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524500"/>
            <a:ext cx="9144000" cy="133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26629" name="Rectangle 19"/>
          <p:cNvSpPr>
            <a:spLocks/>
          </p:cNvSpPr>
          <p:nvPr/>
        </p:nvSpPr>
        <p:spPr bwMode="auto">
          <a:xfrm>
            <a:off x="512763" y="6611938"/>
            <a:ext cx="2908300" cy="19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8100" tIns="38100" rIns="38100" bIns="38100" anchor="b"/>
          <a:lstStyle/>
          <a:p>
            <a:pPr algn="l" rtl="0"/>
            <a:r>
              <a:rPr lang="ru" sz="800" b="0" i="0" u="none">
                <a:solidFill>
                  <a:srgbClr val="848484"/>
                </a:solidFill>
                <a:cs typeface="Arial" pitchFamily="34" charset="0"/>
                <a:sym typeface="Arial" pitchFamily="34" charset="0"/>
              </a:rPr>
              <a:t>© 2011 Avaya Inc. Все права защищены.</a:t>
            </a:r>
          </a:p>
        </p:txBody>
      </p:sp>
      <p:grpSp>
        <p:nvGrpSpPr>
          <p:cNvPr id="26630" name="Group 20"/>
          <p:cNvGrpSpPr>
            <a:grpSpLocks/>
          </p:cNvGrpSpPr>
          <p:nvPr/>
        </p:nvGrpSpPr>
        <p:grpSpPr bwMode="auto">
          <a:xfrm>
            <a:off x="7907338" y="79375"/>
            <a:ext cx="858837" cy="242888"/>
            <a:chOff x="0" y="0"/>
            <a:chExt cx="541" cy="152"/>
          </a:xfrm>
        </p:grpSpPr>
        <p:sp>
          <p:nvSpPr>
            <p:cNvPr id="26639" name="Freeform 21"/>
            <p:cNvSpPr>
              <a:spLocks/>
            </p:cNvSpPr>
            <p:nvPr/>
          </p:nvSpPr>
          <p:spPr bwMode="auto">
            <a:xfrm>
              <a:off x="417" y="0"/>
              <a:ext cx="124" cy="112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w 21600"/>
                <a:gd name="T9" fmla="*/ 0 h 21600"/>
                <a:gd name="T10" fmla="*/ 0 w 21600"/>
                <a:gd name="T11" fmla="*/ 0 h 21600"/>
                <a:gd name="T12" fmla="*/ 0 w 21600"/>
                <a:gd name="T13" fmla="*/ 0 h 21600"/>
                <a:gd name="T14" fmla="*/ 0 w 21600"/>
                <a:gd name="T15" fmla="*/ 0 h 21600"/>
                <a:gd name="T16" fmla="*/ 0 w 21600"/>
                <a:gd name="T17" fmla="*/ 0 h 21600"/>
                <a:gd name="T18" fmla="*/ 0 w 21600"/>
                <a:gd name="T19" fmla="*/ 0 h 21600"/>
                <a:gd name="T20" fmla="*/ 0 w 21600"/>
                <a:gd name="T21" fmla="*/ 0 h 21600"/>
                <a:gd name="T22" fmla="*/ 0 w 21600"/>
                <a:gd name="T23" fmla="*/ 0 h 21600"/>
                <a:gd name="T24" fmla="*/ 0 w 21600"/>
                <a:gd name="T25" fmla="*/ 0 h 2160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600"/>
                <a:gd name="T40" fmla="*/ 0 h 21600"/>
                <a:gd name="T41" fmla="*/ 21600 w 21600"/>
                <a:gd name="T42" fmla="*/ 21600 h 21600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600" h="21600">
                  <a:moveTo>
                    <a:pt x="6396" y="15434"/>
                  </a:moveTo>
                  <a:lnTo>
                    <a:pt x="12825" y="15434"/>
                  </a:lnTo>
                  <a:lnTo>
                    <a:pt x="13821" y="18250"/>
                  </a:lnTo>
                  <a:lnTo>
                    <a:pt x="5175" y="18250"/>
                  </a:lnTo>
                  <a:lnTo>
                    <a:pt x="3761" y="21600"/>
                  </a:lnTo>
                  <a:lnTo>
                    <a:pt x="0" y="21600"/>
                  </a:lnTo>
                  <a:lnTo>
                    <a:pt x="9450" y="0"/>
                  </a:lnTo>
                  <a:lnTo>
                    <a:pt x="12054" y="0"/>
                  </a:lnTo>
                  <a:lnTo>
                    <a:pt x="21600" y="21600"/>
                  </a:lnTo>
                  <a:lnTo>
                    <a:pt x="17743" y="21600"/>
                  </a:lnTo>
                  <a:lnTo>
                    <a:pt x="10832" y="4919"/>
                  </a:lnTo>
                  <a:lnTo>
                    <a:pt x="6396" y="15434"/>
                  </a:lnTo>
                  <a:close/>
                  <a:moveTo>
                    <a:pt x="6396" y="15434"/>
                  </a:move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 cap="flat">
                  <a:solidFill>
                    <a:srgbClr val="000000"/>
                  </a:solidFill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ru"/>
            </a:p>
          </p:txBody>
        </p:sp>
        <p:sp>
          <p:nvSpPr>
            <p:cNvPr id="26640" name="Freeform 22"/>
            <p:cNvSpPr>
              <a:spLocks/>
            </p:cNvSpPr>
            <p:nvPr/>
          </p:nvSpPr>
          <p:spPr bwMode="auto">
            <a:xfrm>
              <a:off x="0" y="0"/>
              <a:ext cx="123" cy="112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w 21600"/>
                <a:gd name="T9" fmla="*/ 0 h 21600"/>
                <a:gd name="T10" fmla="*/ 0 w 21600"/>
                <a:gd name="T11" fmla="*/ 0 h 21600"/>
                <a:gd name="T12" fmla="*/ 0 w 21600"/>
                <a:gd name="T13" fmla="*/ 0 h 21600"/>
                <a:gd name="T14" fmla="*/ 0 w 21600"/>
                <a:gd name="T15" fmla="*/ 0 h 21600"/>
                <a:gd name="T16" fmla="*/ 0 w 21600"/>
                <a:gd name="T17" fmla="*/ 0 h 21600"/>
                <a:gd name="T18" fmla="*/ 0 w 21600"/>
                <a:gd name="T19" fmla="*/ 0 h 21600"/>
                <a:gd name="T20" fmla="*/ 0 w 21600"/>
                <a:gd name="T21" fmla="*/ 0 h 21600"/>
                <a:gd name="T22" fmla="*/ 0 w 21600"/>
                <a:gd name="T23" fmla="*/ 0 h 21600"/>
                <a:gd name="T24" fmla="*/ 0 w 21600"/>
                <a:gd name="T25" fmla="*/ 0 h 2160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600"/>
                <a:gd name="T40" fmla="*/ 0 h 21600"/>
                <a:gd name="T41" fmla="*/ 21600 w 21600"/>
                <a:gd name="T42" fmla="*/ 21600 h 21600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600" h="21600">
                  <a:moveTo>
                    <a:pt x="6396" y="15480"/>
                  </a:moveTo>
                  <a:lnTo>
                    <a:pt x="12825" y="15480"/>
                  </a:lnTo>
                  <a:lnTo>
                    <a:pt x="13950" y="18252"/>
                  </a:lnTo>
                  <a:lnTo>
                    <a:pt x="5304" y="18252"/>
                  </a:lnTo>
                  <a:lnTo>
                    <a:pt x="3921" y="21600"/>
                  </a:lnTo>
                  <a:lnTo>
                    <a:pt x="0" y="21600"/>
                  </a:lnTo>
                  <a:lnTo>
                    <a:pt x="9579" y="0"/>
                  </a:lnTo>
                  <a:lnTo>
                    <a:pt x="12214" y="0"/>
                  </a:lnTo>
                  <a:lnTo>
                    <a:pt x="21600" y="21600"/>
                  </a:lnTo>
                  <a:lnTo>
                    <a:pt x="17839" y="21600"/>
                  </a:lnTo>
                  <a:lnTo>
                    <a:pt x="10832" y="4860"/>
                  </a:lnTo>
                  <a:lnTo>
                    <a:pt x="6396" y="15480"/>
                  </a:lnTo>
                  <a:close/>
                  <a:moveTo>
                    <a:pt x="6396" y="15480"/>
                  </a:move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 cap="flat">
                  <a:solidFill>
                    <a:srgbClr val="000000"/>
                  </a:solidFill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ru"/>
            </a:p>
          </p:txBody>
        </p:sp>
        <p:sp>
          <p:nvSpPr>
            <p:cNvPr id="26641" name="Freeform 23"/>
            <p:cNvSpPr>
              <a:spLocks/>
            </p:cNvSpPr>
            <p:nvPr/>
          </p:nvSpPr>
          <p:spPr bwMode="auto">
            <a:xfrm>
              <a:off x="207" y="0"/>
              <a:ext cx="125" cy="112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w 21600"/>
                <a:gd name="T9" fmla="*/ 0 h 21600"/>
                <a:gd name="T10" fmla="*/ 0 w 21600"/>
                <a:gd name="T11" fmla="*/ 0 h 21600"/>
                <a:gd name="T12" fmla="*/ 0 w 21600"/>
                <a:gd name="T13" fmla="*/ 0 h 21600"/>
                <a:gd name="T14" fmla="*/ 0 w 21600"/>
                <a:gd name="T15" fmla="*/ 0 h 21600"/>
                <a:gd name="T16" fmla="*/ 0 w 21600"/>
                <a:gd name="T17" fmla="*/ 0 h 21600"/>
                <a:gd name="T18" fmla="*/ 0 w 21600"/>
                <a:gd name="T19" fmla="*/ 0 h 21600"/>
                <a:gd name="T20" fmla="*/ 0 w 21600"/>
                <a:gd name="T21" fmla="*/ 0 h 21600"/>
                <a:gd name="T22" fmla="*/ 0 w 21600"/>
                <a:gd name="T23" fmla="*/ 0 h 21600"/>
                <a:gd name="T24" fmla="*/ 0 w 21600"/>
                <a:gd name="T25" fmla="*/ 0 h 2160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600"/>
                <a:gd name="T40" fmla="*/ 0 h 21600"/>
                <a:gd name="T41" fmla="*/ 21600 w 21600"/>
                <a:gd name="T42" fmla="*/ 21600 h 21600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600" h="21600">
                  <a:moveTo>
                    <a:pt x="6396" y="15480"/>
                  </a:moveTo>
                  <a:lnTo>
                    <a:pt x="12921" y="15480"/>
                  </a:lnTo>
                  <a:lnTo>
                    <a:pt x="13950" y="18252"/>
                  </a:lnTo>
                  <a:lnTo>
                    <a:pt x="5271" y="18252"/>
                  </a:lnTo>
                  <a:lnTo>
                    <a:pt x="3889" y="21600"/>
                  </a:lnTo>
                  <a:lnTo>
                    <a:pt x="0" y="21600"/>
                  </a:lnTo>
                  <a:lnTo>
                    <a:pt x="9546" y="0"/>
                  </a:lnTo>
                  <a:lnTo>
                    <a:pt x="12182" y="0"/>
                  </a:lnTo>
                  <a:lnTo>
                    <a:pt x="21600" y="21600"/>
                  </a:lnTo>
                  <a:lnTo>
                    <a:pt x="17839" y="21600"/>
                  </a:lnTo>
                  <a:lnTo>
                    <a:pt x="10800" y="4860"/>
                  </a:lnTo>
                  <a:lnTo>
                    <a:pt x="6396" y="15480"/>
                  </a:lnTo>
                  <a:close/>
                  <a:moveTo>
                    <a:pt x="6396" y="15480"/>
                  </a:move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 cap="flat">
                  <a:solidFill>
                    <a:srgbClr val="000000"/>
                  </a:solidFill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ru"/>
            </a:p>
          </p:txBody>
        </p:sp>
        <p:sp>
          <p:nvSpPr>
            <p:cNvPr id="26642" name="Freeform 24"/>
            <p:cNvSpPr>
              <a:spLocks/>
            </p:cNvSpPr>
            <p:nvPr/>
          </p:nvSpPr>
          <p:spPr bwMode="auto">
            <a:xfrm>
              <a:off x="104" y="0"/>
              <a:ext cx="123" cy="112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w 21600"/>
                <a:gd name="T9" fmla="*/ 0 h 21600"/>
                <a:gd name="T10" fmla="*/ 0 w 21600"/>
                <a:gd name="T11" fmla="*/ 0 h 21600"/>
                <a:gd name="T12" fmla="*/ 0 w 21600"/>
                <a:gd name="T13" fmla="*/ 0 h 21600"/>
                <a:gd name="T14" fmla="*/ 0 w 21600"/>
                <a:gd name="T15" fmla="*/ 0 h 21600"/>
                <a:gd name="T16" fmla="*/ 0 w 21600"/>
                <a:gd name="T17" fmla="*/ 0 h 21600"/>
                <a:gd name="T18" fmla="*/ 0 w 21600"/>
                <a:gd name="T19" fmla="*/ 0 h 21600"/>
                <a:gd name="T20" fmla="*/ 0 w 21600"/>
                <a:gd name="T21" fmla="*/ 0 h 2160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21600"/>
                <a:gd name="T34" fmla="*/ 0 h 21600"/>
                <a:gd name="T35" fmla="*/ 21600 w 21600"/>
                <a:gd name="T36" fmla="*/ 21600 h 21600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21600" h="21600">
                  <a:moveTo>
                    <a:pt x="0" y="0"/>
                  </a:moveTo>
                  <a:lnTo>
                    <a:pt x="9438" y="21600"/>
                  </a:lnTo>
                  <a:lnTo>
                    <a:pt x="9665" y="21600"/>
                  </a:lnTo>
                  <a:lnTo>
                    <a:pt x="11968" y="21600"/>
                  </a:lnTo>
                  <a:lnTo>
                    <a:pt x="12195" y="21600"/>
                  </a:lnTo>
                  <a:lnTo>
                    <a:pt x="21600" y="0"/>
                  </a:lnTo>
                  <a:lnTo>
                    <a:pt x="17838" y="0"/>
                  </a:lnTo>
                  <a:lnTo>
                    <a:pt x="10832" y="17002"/>
                  </a:lnTo>
                  <a:lnTo>
                    <a:pt x="3795" y="0"/>
                  </a:lnTo>
                  <a:lnTo>
                    <a:pt x="0" y="0"/>
                  </a:lnTo>
                  <a:close/>
                  <a:moveTo>
                    <a:pt x="0" y="0"/>
                  </a:move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 cap="flat">
                  <a:solidFill>
                    <a:srgbClr val="000000"/>
                  </a:solidFill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ru"/>
            </a:p>
          </p:txBody>
        </p:sp>
        <p:sp>
          <p:nvSpPr>
            <p:cNvPr id="26643" name="Freeform 25"/>
            <p:cNvSpPr>
              <a:spLocks/>
            </p:cNvSpPr>
            <p:nvPr/>
          </p:nvSpPr>
          <p:spPr bwMode="auto">
            <a:xfrm>
              <a:off x="313" y="0"/>
              <a:ext cx="123" cy="152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w 21600"/>
                <a:gd name="T9" fmla="*/ 0 h 21600"/>
                <a:gd name="T10" fmla="*/ 0 w 21600"/>
                <a:gd name="T11" fmla="*/ 0 h 21600"/>
                <a:gd name="T12" fmla="*/ 0 w 21600"/>
                <a:gd name="T13" fmla="*/ 0 h 21600"/>
                <a:gd name="T14" fmla="*/ 0 w 21600"/>
                <a:gd name="T15" fmla="*/ 0 h 21600"/>
                <a:gd name="T16" fmla="*/ 0 w 21600"/>
                <a:gd name="T17" fmla="*/ 0 h 21600"/>
                <a:gd name="T18" fmla="*/ 0 w 21600"/>
                <a:gd name="T19" fmla="*/ 0 h 2160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1600"/>
                <a:gd name="T31" fmla="*/ 0 h 21600"/>
                <a:gd name="T32" fmla="*/ 21600 w 21600"/>
                <a:gd name="T33" fmla="*/ 21600 h 21600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1600" h="21600">
                  <a:moveTo>
                    <a:pt x="8562" y="21600"/>
                  </a:moveTo>
                  <a:lnTo>
                    <a:pt x="21600" y="0"/>
                  </a:lnTo>
                  <a:lnTo>
                    <a:pt x="17708" y="0"/>
                  </a:lnTo>
                  <a:lnTo>
                    <a:pt x="10541" y="12574"/>
                  </a:lnTo>
                  <a:lnTo>
                    <a:pt x="3730" y="0"/>
                  </a:lnTo>
                  <a:lnTo>
                    <a:pt x="0" y="0"/>
                  </a:lnTo>
                  <a:lnTo>
                    <a:pt x="8562" y="15730"/>
                  </a:lnTo>
                  <a:lnTo>
                    <a:pt x="4897" y="21600"/>
                  </a:lnTo>
                  <a:lnTo>
                    <a:pt x="8562" y="21600"/>
                  </a:lnTo>
                  <a:close/>
                  <a:moveTo>
                    <a:pt x="8562" y="21600"/>
                  </a:move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 cap="flat">
                  <a:solidFill>
                    <a:srgbClr val="000000"/>
                  </a:solidFill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ru"/>
            </a:p>
          </p:txBody>
        </p:sp>
      </p:grpSp>
      <p:sp>
        <p:nvSpPr>
          <p:cNvPr id="26631" name="Text Box 26"/>
          <p:cNvSpPr txBox="1">
            <a:spLocks noChangeArrowheads="1"/>
          </p:cNvSpPr>
          <p:nvPr/>
        </p:nvSpPr>
        <p:spPr bwMode="auto">
          <a:xfrm>
            <a:off x="8456613" y="6586538"/>
            <a:ext cx="230187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rtl="0" eaLnBrk="1" hangingPunct="1"/>
            <a:fld id="{DD0ABA8D-A7D6-4B1E-B28E-2473AD87BE30}" type="slidenum">
              <a:rPr sz="1000">
                <a:solidFill>
                  <a:srgbClr val="969696"/>
                </a:solidFill>
                <a:cs typeface="Arial" pitchFamily="34" charset="0"/>
                <a:sym typeface="Arial" pitchFamily="34" charset="0"/>
              </a:rPr>
              <a:pPr algn="r" rtl="0" eaLnBrk="1" hangingPunct="1"/>
              <a:t>29</a:t>
            </a:fld>
            <a:endParaRPr lang="ru" sz="1000">
              <a:solidFill>
                <a:srgbClr val="969696"/>
              </a:solidFill>
              <a:cs typeface="Arial" pitchFamily="34" charset="0"/>
              <a:sym typeface="Arial" pitchFamily="34" charset="0"/>
            </a:endParaRPr>
          </a:p>
        </p:txBody>
      </p:sp>
      <p:sp>
        <p:nvSpPr>
          <p:cNvPr id="26632" name="Line 27"/>
          <p:cNvSpPr>
            <a:spLocks noChangeShapeType="1"/>
          </p:cNvSpPr>
          <p:nvPr/>
        </p:nvSpPr>
        <p:spPr bwMode="auto">
          <a:xfrm>
            <a:off x="8505825" y="6615113"/>
            <a:ext cx="1588" cy="95250"/>
          </a:xfrm>
          <a:prstGeom prst="line">
            <a:avLst/>
          </a:prstGeom>
          <a:noFill/>
          <a:ln w="9525">
            <a:solidFill>
              <a:srgbClr val="D2D2D2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ru"/>
          </a:p>
        </p:txBody>
      </p:sp>
      <p:sp>
        <p:nvSpPr>
          <p:cNvPr id="26633" name="Rectangle 28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 rtl="0"/>
            <a:r>
              <a:rPr lang="ru" b="0" i="0" u="none" dirty="0" smtClean="0">
                <a:cs typeface="Arial Bold" pitchFamily="34" charset="0"/>
                <a:sym typeface="Arial Bold" pitchFamily="34" charset="0"/>
              </a:rPr>
              <a:t>Обзор </a:t>
            </a:r>
            <a:br>
              <a:rPr lang="ru" b="0" i="0" u="none" dirty="0" smtClean="0">
                <a:cs typeface="Arial Bold" pitchFamily="34" charset="0"/>
                <a:sym typeface="Arial Bold" pitchFamily="34" charset="0"/>
              </a:rPr>
            </a:br>
            <a:r>
              <a:rPr lang="ru" b="0" i="0" u="none" dirty="0" smtClean="0">
                <a:cs typeface="Arial Bold" pitchFamily="34" charset="0"/>
                <a:sym typeface="Arial Bold" pitchFamily="34" charset="0"/>
              </a:rPr>
              <a:t>инструментов продаж</a:t>
            </a:r>
            <a:endParaRPr lang="ru" dirty="0" smtClean="0">
              <a:ea typeface="ヒラギノ角ゴ ProN W6"/>
              <a:cs typeface="ヒラギノ角ゴ ProN W6"/>
              <a:sym typeface="Arial Bold" pitchFamily="34" charset="0"/>
            </a:endParaRPr>
          </a:p>
        </p:txBody>
      </p:sp>
      <p:sp>
        <p:nvSpPr>
          <p:cNvPr id="26635" name="Rectangle 30"/>
          <p:cNvSpPr>
            <a:spLocks/>
          </p:cNvSpPr>
          <p:nvPr/>
        </p:nvSpPr>
        <p:spPr bwMode="auto">
          <a:xfrm>
            <a:off x="512763" y="1171575"/>
            <a:ext cx="3383756" cy="710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ru" sz="1200" u="sng" dirty="0"/>
          </a:p>
          <a:p>
            <a:pPr algn="l" rtl="0"/>
            <a:r>
              <a:rPr lang="ru" sz="1200" u="sng" dirty="0" smtClean="0">
                <a:hlinkClick r:id="rId5"/>
              </a:rPr>
              <a:t>Ссылка на Обзор инструментов продаж</a:t>
            </a:r>
            <a:endParaRPr lang="ru" sz="1200" dirty="0"/>
          </a:p>
        </p:txBody>
      </p:sp>
      <p:sp>
        <p:nvSpPr>
          <p:cNvPr id="38" name="Rectangle 29"/>
          <p:cNvSpPr txBox="1">
            <a:spLocks noChangeArrowheads="1"/>
          </p:cNvSpPr>
          <p:nvPr/>
        </p:nvSpPr>
        <p:spPr bwMode="auto">
          <a:xfrm>
            <a:off x="216379" y="2029383"/>
            <a:ext cx="4017963" cy="3724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65125" indent="-365125" algn="l" rtl="0" eaLnBrk="0" fontAlgn="base" hangingPunct="0">
              <a:lnSpc>
                <a:spcPct val="90000"/>
              </a:lnSpc>
              <a:spcBef>
                <a:spcPts val="1200"/>
              </a:spcBef>
              <a:spcAft>
                <a:spcPct val="0"/>
              </a:spcAft>
              <a:buClr>
                <a:schemeClr val="accent1"/>
              </a:buClr>
              <a:buFont typeface="Webdings" pitchFamily="18" charset="2"/>
              <a:buChar char="4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accent2"/>
              </a:buClr>
              <a:buFont typeface="Arial" pitchFamily="34" charset="0"/>
              <a:buChar char="–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96963" indent="-228600" algn="l" rtl="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chemeClr val="accent2"/>
              </a:buClr>
              <a:buFont typeface="Arial" pitchFamily="34" charset="0"/>
              <a:buChar char="–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62088" indent="-228600" algn="l" rtl="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chemeClr val="accent2"/>
              </a:buClr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chemeClr val="accent2"/>
              </a:buClr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9456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2"/>
              </a:buClr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56032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2"/>
              </a:buClr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92608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2"/>
              </a:buClr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2918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2"/>
              </a:buClr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04800" indent="-304800" algn="l" rtl="0"/>
            <a:r>
              <a:rPr lang="ru" sz="1800" b="0" i="0" u="none" dirty="0"/>
              <a:t>Материал для поддержки продаж</a:t>
            </a:r>
          </a:p>
          <a:p>
            <a:pPr marL="304800" indent="-304800" algn="l" rtl="0"/>
            <a:r>
              <a:rPr lang="ru" sz="1800" dirty="0" smtClean="0"/>
              <a:t>Малый и средний бизнес </a:t>
            </a:r>
            <a:r>
              <a:rPr lang="ru" sz="1800" b="0" i="0" u="none" dirty="0" smtClean="0"/>
              <a:t>– ситуационные исследования и истории успеха</a:t>
            </a:r>
          </a:p>
          <a:p>
            <a:pPr marL="304800" indent="-304800" algn="l" rtl="0"/>
            <a:r>
              <a:rPr lang="ru" sz="1800" b="0" i="0" u="none" dirty="0" smtClean="0"/>
              <a:t>Инструменты продаж</a:t>
            </a:r>
          </a:p>
          <a:p>
            <a:pPr marL="304800" indent="-304800" algn="l" rtl="0"/>
            <a:r>
              <a:rPr lang="ru" sz="1800" b="0" i="0" u="none" dirty="0" smtClean="0"/>
              <a:t>Ценообразование и коммерческие предложения</a:t>
            </a:r>
            <a:endParaRPr lang="ru" sz="1800" b="0" i="0" u="none" dirty="0"/>
          </a:p>
          <a:p>
            <a:pPr marL="304800" indent="-304800" algn="l" rtl="0"/>
            <a:r>
              <a:rPr lang="ru" sz="1800" b="0" i="0" u="none" dirty="0" smtClean="0"/>
              <a:t>Жизненный цикл</a:t>
            </a:r>
            <a:endParaRPr lang="ru" sz="1800" dirty="0" smtClean="0"/>
          </a:p>
          <a:p>
            <a:pPr marL="304800" indent="-304800" algn="l" rtl="0"/>
            <a:r>
              <a:rPr lang="ru" sz="1800" b="0" i="0" u="none" dirty="0" smtClean="0"/>
              <a:t>Новые продукты и рекламные мероприятия по региону Северная и Южная Америка</a:t>
            </a:r>
            <a:endParaRPr lang="ru" sz="1800" b="0" i="0" u="none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4342" y="463859"/>
            <a:ext cx="4789901" cy="63385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1445040402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8" name="AutoShape 2"/>
          <p:cNvSpPr>
            <a:spLocks noChangeArrowheads="1"/>
          </p:cNvSpPr>
          <p:nvPr/>
        </p:nvSpPr>
        <p:spPr bwMode="auto">
          <a:xfrm>
            <a:off x="2267729" y="2010810"/>
            <a:ext cx="4173605" cy="3984985"/>
          </a:xfrm>
          <a:custGeom>
            <a:avLst/>
            <a:gdLst>
              <a:gd name="T0" fmla="*/ 0 w 21600"/>
              <a:gd name="T1" fmla="*/ 0 h 21600"/>
              <a:gd name="T2" fmla="*/ 0 w 21600"/>
              <a:gd name="T3" fmla="*/ 0 h 21600"/>
              <a:gd name="T4" fmla="*/ 0 w 21600"/>
              <a:gd name="T5" fmla="*/ 0 h 21600"/>
              <a:gd name="T6" fmla="*/ 0 w 21600"/>
              <a:gd name="T7" fmla="*/ 0 h 21600"/>
              <a:gd name="T8" fmla="*/ 0 w 21600"/>
              <a:gd name="T9" fmla="*/ 0 h 21600"/>
              <a:gd name="T10" fmla="*/ 0 w 21600"/>
              <a:gd name="T11" fmla="*/ 0 h 21600"/>
              <a:gd name="T12" fmla="*/ 0 w 21600"/>
              <a:gd name="T13" fmla="*/ 0 h 21600"/>
              <a:gd name="T14" fmla="*/ 0 w 21600"/>
              <a:gd name="T15" fmla="*/ 0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3163 w 21600"/>
              <a:gd name="T25" fmla="*/ 3163 h 21600"/>
              <a:gd name="T26" fmla="*/ 18437 w 21600"/>
              <a:gd name="T27" fmla="*/ 18437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10800" y="10800"/>
                </a:moveTo>
                <a:cubicBezTo>
                  <a:pt x="10800" y="10800"/>
                  <a:pt x="10800" y="10800"/>
                  <a:pt x="10800" y="10800"/>
                </a:cubicBezTo>
                <a:cubicBezTo>
                  <a:pt x="10800" y="10800"/>
                  <a:pt x="10800" y="10800"/>
                  <a:pt x="10800" y="10800"/>
                </a:cubicBezTo>
                <a:cubicBezTo>
                  <a:pt x="10800" y="10800"/>
                  <a:pt x="10800" y="10800"/>
                  <a:pt x="10800" y="10800"/>
                </a:cubicBezTo>
                <a:cubicBezTo>
                  <a:pt x="10800" y="10800"/>
                  <a:pt x="10800" y="10800"/>
                  <a:pt x="10800" y="10800"/>
                </a:cubicBezTo>
                <a:close/>
              </a:path>
            </a:pathLst>
          </a:custGeom>
          <a:solidFill>
            <a:srgbClr val="FFFFCC"/>
          </a:solidFill>
          <a:ln w="9525" algn="ctr">
            <a:solidFill>
              <a:schemeClr val="tx2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pPr algn="ctr" rtl="0"/>
            <a:r>
              <a:rPr lang="ru" sz="1400" b="1" i="0" u="none" dirty="0"/>
              <a:t>7 шагов:</a:t>
            </a:r>
          </a:p>
          <a:p>
            <a:pPr algn="ctr" rtl="0"/>
            <a:r>
              <a:rPr lang="ru" sz="1400" b="1" i="0" u="none" dirty="0" smtClean="0"/>
              <a:t>Навигатор</a:t>
            </a:r>
          </a:p>
          <a:p>
            <a:pPr algn="ctr" rtl="0"/>
            <a:r>
              <a:rPr lang="ru" sz="1400" b="1" i="0" u="none" dirty="0" smtClean="0"/>
              <a:t>по технологиям </a:t>
            </a:r>
          </a:p>
          <a:p>
            <a:pPr algn="ctr" rtl="0"/>
            <a:r>
              <a:rPr lang="ru" sz="1400" b="1" i="0" u="none" dirty="0" smtClean="0"/>
              <a:t>продаж</a:t>
            </a:r>
            <a:endParaRPr lang="ru" sz="1400" b="1" i="0" u="none" dirty="0"/>
          </a:p>
        </p:txBody>
      </p:sp>
      <p:sp>
        <p:nvSpPr>
          <p:cNvPr id="11269" name="AutoShape 3"/>
          <p:cNvSpPr>
            <a:spLocks noChangeArrowheads="1"/>
          </p:cNvSpPr>
          <p:nvPr/>
        </p:nvSpPr>
        <p:spPr bwMode="auto">
          <a:xfrm>
            <a:off x="2267729" y="2010810"/>
            <a:ext cx="4173605" cy="3984985"/>
          </a:xfrm>
          <a:custGeom>
            <a:avLst/>
            <a:gdLst>
              <a:gd name="T0" fmla="*/ 0 w 21600"/>
              <a:gd name="T1" fmla="*/ 0 h 21600"/>
              <a:gd name="T2" fmla="*/ 0 w 21600"/>
              <a:gd name="T3" fmla="*/ 0 h 21600"/>
              <a:gd name="T4" fmla="*/ 0 w 21600"/>
              <a:gd name="T5" fmla="*/ 0 h 21600"/>
              <a:gd name="T6" fmla="*/ 0 w 21600"/>
              <a:gd name="T7" fmla="*/ 0 h 21600"/>
              <a:gd name="T8" fmla="*/ 0 w 21600"/>
              <a:gd name="T9" fmla="*/ 0 h 21600"/>
              <a:gd name="T10" fmla="*/ 0 w 21600"/>
              <a:gd name="T11" fmla="*/ 0 h 21600"/>
              <a:gd name="T12" fmla="*/ 0 w 21600"/>
              <a:gd name="T13" fmla="*/ 0 h 21600"/>
              <a:gd name="T14" fmla="*/ 0 w 21600"/>
              <a:gd name="T15" fmla="*/ 0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3163 w 21600"/>
              <a:gd name="T25" fmla="*/ 3163 h 21600"/>
              <a:gd name="T26" fmla="*/ 18437 w 21600"/>
              <a:gd name="T27" fmla="*/ 18437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3864" y="10800"/>
                </a:moveTo>
                <a:cubicBezTo>
                  <a:pt x="3864" y="14631"/>
                  <a:pt x="6969" y="17736"/>
                  <a:pt x="10800" y="17736"/>
                </a:cubicBezTo>
                <a:cubicBezTo>
                  <a:pt x="14631" y="17736"/>
                  <a:pt x="17736" y="14631"/>
                  <a:pt x="17736" y="10800"/>
                </a:cubicBezTo>
                <a:cubicBezTo>
                  <a:pt x="17736" y="6969"/>
                  <a:pt x="14631" y="3864"/>
                  <a:pt x="10800" y="3864"/>
                </a:cubicBezTo>
                <a:cubicBezTo>
                  <a:pt x="6969" y="3864"/>
                  <a:pt x="3864" y="6969"/>
                  <a:pt x="3864" y="10800"/>
                </a:cubicBezTo>
                <a:close/>
              </a:path>
            </a:pathLst>
          </a:custGeom>
          <a:solidFill>
            <a:schemeClr val="bg2"/>
          </a:solidFill>
          <a:ln w="9525" algn="ctr">
            <a:solidFill>
              <a:schemeClr val="tx2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endParaRPr lang="ru"/>
          </a:p>
        </p:txBody>
      </p:sp>
      <p:grpSp>
        <p:nvGrpSpPr>
          <p:cNvPr id="11270" name="Group 4"/>
          <p:cNvGrpSpPr>
            <a:grpSpLocks/>
          </p:cNvGrpSpPr>
          <p:nvPr/>
        </p:nvGrpSpPr>
        <p:grpSpPr bwMode="auto">
          <a:xfrm>
            <a:off x="2267729" y="1934684"/>
            <a:ext cx="4237629" cy="4116474"/>
            <a:chOff x="1194" y="416"/>
            <a:chExt cx="3508" cy="3569"/>
          </a:xfrm>
        </p:grpSpPr>
        <p:sp>
          <p:nvSpPr>
            <p:cNvPr id="11281" name="AutoShape 5"/>
            <p:cNvSpPr>
              <a:spLocks noChangeArrowheads="1"/>
            </p:cNvSpPr>
            <p:nvPr/>
          </p:nvSpPr>
          <p:spPr bwMode="auto">
            <a:xfrm rot="-1354928">
              <a:off x="1194" y="482"/>
              <a:ext cx="3455" cy="3455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3939 w 21600"/>
                <a:gd name="T13" fmla="*/ 0 h 21600"/>
                <a:gd name="T14" fmla="*/ 17661 w 21600"/>
                <a:gd name="T15" fmla="*/ 5402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7461" y="4654"/>
                  </a:moveTo>
                  <a:cubicBezTo>
                    <a:pt x="8485" y="4097"/>
                    <a:pt x="9633" y="3805"/>
                    <a:pt x="10800" y="3806"/>
                  </a:cubicBezTo>
                  <a:cubicBezTo>
                    <a:pt x="11966" y="3806"/>
                    <a:pt x="13114" y="4097"/>
                    <a:pt x="14138" y="4654"/>
                  </a:cubicBezTo>
                  <a:lnTo>
                    <a:pt x="15955" y="1310"/>
                  </a:lnTo>
                  <a:cubicBezTo>
                    <a:pt x="14373" y="450"/>
                    <a:pt x="12600" y="-1"/>
                    <a:pt x="10799" y="0"/>
                  </a:cubicBezTo>
                  <a:cubicBezTo>
                    <a:pt x="8999" y="0"/>
                    <a:pt x="7226" y="450"/>
                    <a:pt x="5644" y="1310"/>
                  </a:cubicBezTo>
                  <a:lnTo>
                    <a:pt x="7461" y="4654"/>
                  </a:lnTo>
                  <a:close/>
                </a:path>
              </a:pathLst>
            </a:custGeom>
            <a:gradFill rotWithShape="1">
              <a:gsLst>
                <a:gs pos="0">
                  <a:srgbClr val="FF9900"/>
                </a:gs>
                <a:gs pos="100000">
                  <a:srgbClr val="FF000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/>
            <a:lstStyle/>
            <a:p>
              <a:pPr algn="ctr" rtl="0"/>
              <a:r>
                <a:rPr lang="ru" sz="1400" b="1" i="0" u="none"/>
                <a:t>4</a:t>
              </a:r>
            </a:p>
            <a:p>
              <a:pPr algn="ctr" rtl="0"/>
              <a:r>
                <a:rPr lang="ru" sz="1400" b="1" i="0" u="none"/>
                <a:t>Обучение</a:t>
              </a:r>
            </a:p>
            <a:p>
              <a:pPr algn="ctr" rtl="0"/>
              <a:endParaRPr lang="ru" b="1" dirty="0"/>
            </a:p>
          </p:txBody>
        </p:sp>
        <p:sp>
          <p:nvSpPr>
            <p:cNvPr id="11282" name="AutoShape 6"/>
            <p:cNvSpPr>
              <a:spLocks noChangeArrowheads="1"/>
            </p:cNvSpPr>
            <p:nvPr/>
          </p:nvSpPr>
          <p:spPr bwMode="auto">
            <a:xfrm rot="14086436">
              <a:off x="1218" y="400"/>
              <a:ext cx="3467" cy="3500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4476 w 21600"/>
                <a:gd name="T13" fmla="*/ 0 h 21600"/>
                <a:gd name="T14" fmla="*/ 17124 w 21600"/>
                <a:gd name="T15" fmla="*/ 5095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7800" y="4430"/>
                  </a:moveTo>
                  <a:cubicBezTo>
                    <a:pt x="8738" y="3988"/>
                    <a:pt x="9762" y="3758"/>
                    <a:pt x="10800" y="3759"/>
                  </a:cubicBezTo>
                  <a:cubicBezTo>
                    <a:pt x="11837" y="3759"/>
                    <a:pt x="12861" y="3988"/>
                    <a:pt x="13799" y="4430"/>
                  </a:cubicBezTo>
                  <a:lnTo>
                    <a:pt x="15401" y="1029"/>
                  </a:lnTo>
                  <a:cubicBezTo>
                    <a:pt x="13962" y="351"/>
                    <a:pt x="12390" y="-1"/>
                    <a:pt x="10799" y="0"/>
                  </a:cubicBezTo>
                  <a:cubicBezTo>
                    <a:pt x="9209" y="0"/>
                    <a:pt x="7637" y="351"/>
                    <a:pt x="6198" y="1029"/>
                  </a:cubicBezTo>
                  <a:lnTo>
                    <a:pt x="7800" y="4430"/>
                  </a:lnTo>
                  <a:close/>
                </a:path>
              </a:pathLst>
            </a:custGeom>
            <a:gradFill rotWithShape="1">
              <a:gsLst>
                <a:gs pos="0">
                  <a:srgbClr val="33CC33"/>
                </a:gs>
                <a:gs pos="100000">
                  <a:srgbClr val="FFFF0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10800000" wrap="none" lIns="0" tIns="0" rIns="0" bIns="0" anchor="ctr" anchorCtr="1"/>
            <a:lstStyle/>
            <a:p>
              <a:pPr algn="ctr" rtl="0"/>
              <a:r>
                <a:rPr lang="ru" sz="1400" b="1" i="0" u="none" dirty="0"/>
                <a:t>2</a:t>
              </a:r>
            </a:p>
            <a:p>
              <a:pPr algn="ctr" rtl="0"/>
              <a:r>
                <a:rPr lang="ru" sz="1400" b="1" i="0" u="none" dirty="0"/>
                <a:t>Конкуренция</a:t>
              </a:r>
            </a:p>
            <a:p>
              <a:pPr algn="ctr" rtl="0"/>
              <a:r>
                <a:rPr lang="ru" sz="1400" b="1" i="0" u="none" dirty="0"/>
                <a:t>на рынке</a:t>
              </a:r>
            </a:p>
          </p:txBody>
        </p:sp>
        <p:sp>
          <p:nvSpPr>
            <p:cNvPr id="11283" name="AutoShape 7"/>
            <p:cNvSpPr>
              <a:spLocks noChangeArrowheads="1"/>
            </p:cNvSpPr>
            <p:nvPr/>
          </p:nvSpPr>
          <p:spPr bwMode="auto">
            <a:xfrm rot="10800000">
              <a:off x="1202" y="482"/>
              <a:ext cx="3455" cy="3455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3751 w 21600"/>
                <a:gd name="T13" fmla="*/ 0 h 21600"/>
                <a:gd name="T14" fmla="*/ 17849 w 21600"/>
                <a:gd name="T15" fmla="*/ 5533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7352" y="4757"/>
                  </a:moveTo>
                  <a:cubicBezTo>
                    <a:pt x="8402" y="4158"/>
                    <a:pt x="9590" y="3842"/>
                    <a:pt x="10800" y="3843"/>
                  </a:cubicBezTo>
                  <a:cubicBezTo>
                    <a:pt x="12009" y="3843"/>
                    <a:pt x="13197" y="4158"/>
                    <a:pt x="14247" y="4757"/>
                  </a:cubicBezTo>
                  <a:lnTo>
                    <a:pt x="16152" y="1419"/>
                  </a:lnTo>
                  <a:cubicBezTo>
                    <a:pt x="14521" y="489"/>
                    <a:pt x="12677" y="-1"/>
                    <a:pt x="10799" y="0"/>
                  </a:cubicBezTo>
                  <a:cubicBezTo>
                    <a:pt x="8922" y="0"/>
                    <a:pt x="7078" y="489"/>
                    <a:pt x="5447" y="1419"/>
                  </a:cubicBezTo>
                  <a:lnTo>
                    <a:pt x="7352" y="4757"/>
                  </a:lnTo>
                  <a:close/>
                </a:path>
              </a:pathLst>
            </a:custGeom>
            <a:solidFill>
              <a:srgbClr val="33CC3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10800000" wrap="none" lIns="0" tIns="0" rIns="0" bIns="0" anchor="ctr"/>
            <a:lstStyle/>
            <a:p>
              <a:pPr algn="ctr" rtl="0"/>
              <a:endParaRPr lang="ru" sz="1400" b="1" dirty="0"/>
            </a:p>
            <a:p>
              <a:pPr algn="ctr" rtl="0"/>
              <a:r>
                <a:rPr lang="ru" sz="1400" b="1" i="0" u="none" dirty="0"/>
                <a:t>1</a:t>
              </a:r>
            </a:p>
            <a:p>
              <a:pPr algn="ctr" rtl="0"/>
              <a:r>
                <a:rPr lang="ru" sz="1400" b="1" i="0" u="none" dirty="0"/>
                <a:t>Решения</a:t>
              </a:r>
            </a:p>
            <a:p>
              <a:pPr algn="ctr" rtl="0"/>
              <a:r>
                <a:rPr lang="ru" sz="900" b="1" i="0" u="none" dirty="0"/>
                <a:t>и специальные предложения</a:t>
              </a:r>
            </a:p>
          </p:txBody>
        </p:sp>
        <p:sp>
          <p:nvSpPr>
            <p:cNvPr id="11284" name="AutoShape 8"/>
            <p:cNvSpPr>
              <a:spLocks noChangeArrowheads="1"/>
            </p:cNvSpPr>
            <p:nvPr/>
          </p:nvSpPr>
          <p:spPr bwMode="auto">
            <a:xfrm rot="1947090">
              <a:off x="1238" y="485"/>
              <a:ext cx="3454" cy="3443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4289 w 21600"/>
                <a:gd name="T13" fmla="*/ 0 h 21600"/>
                <a:gd name="T14" fmla="*/ 17311 w 21600"/>
                <a:gd name="T15" fmla="*/ 5283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7727" y="4599"/>
                  </a:moveTo>
                  <a:cubicBezTo>
                    <a:pt x="8682" y="4126"/>
                    <a:pt x="9734" y="3879"/>
                    <a:pt x="10800" y="3880"/>
                  </a:cubicBezTo>
                  <a:cubicBezTo>
                    <a:pt x="11865" y="3880"/>
                    <a:pt x="12917" y="4126"/>
                    <a:pt x="13872" y="4599"/>
                  </a:cubicBezTo>
                  <a:lnTo>
                    <a:pt x="15595" y="1123"/>
                  </a:lnTo>
                  <a:cubicBezTo>
                    <a:pt x="14104" y="384"/>
                    <a:pt x="12463" y="-1"/>
                    <a:pt x="10799" y="0"/>
                  </a:cubicBezTo>
                  <a:cubicBezTo>
                    <a:pt x="9136" y="0"/>
                    <a:pt x="7495" y="384"/>
                    <a:pt x="6004" y="1123"/>
                  </a:cubicBezTo>
                  <a:lnTo>
                    <a:pt x="7727" y="4599"/>
                  </a:lnTo>
                  <a:close/>
                </a:path>
              </a:pathLst>
            </a:custGeom>
            <a:gradFill rotWithShape="1">
              <a:gsLst>
                <a:gs pos="0">
                  <a:srgbClr val="FF0000"/>
                </a:gs>
                <a:gs pos="100000">
                  <a:srgbClr val="CC3399">
                    <a:alpha val="71001"/>
                  </a:srgbClr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/>
            <a:lstStyle/>
            <a:p>
              <a:pPr algn="ctr" rtl="0"/>
              <a:r>
                <a:rPr lang="ru" sz="1400" b="1" i="0" u="none"/>
                <a:t>5</a:t>
              </a:r>
            </a:p>
            <a:p>
              <a:pPr algn="ctr" rtl="0"/>
              <a:r>
                <a:rPr lang="ru" sz="1400" b="1" i="0" u="none"/>
                <a:t>Демонстрация</a:t>
              </a:r>
            </a:p>
            <a:p>
              <a:pPr algn="ctr" rtl="0"/>
              <a:endParaRPr lang="ru" sz="1400" b="1" dirty="0"/>
            </a:p>
          </p:txBody>
        </p:sp>
        <p:sp>
          <p:nvSpPr>
            <p:cNvPr id="11285" name="AutoShape 9"/>
            <p:cNvSpPr>
              <a:spLocks noChangeArrowheads="1"/>
            </p:cNvSpPr>
            <p:nvPr/>
          </p:nvSpPr>
          <p:spPr bwMode="auto">
            <a:xfrm rot="4820013">
              <a:off x="1194" y="482"/>
              <a:ext cx="3455" cy="3455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4926 w 21600"/>
                <a:gd name="T13" fmla="*/ 0 h 21600"/>
                <a:gd name="T14" fmla="*/ 16674 w 21600"/>
                <a:gd name="T15" fmla="*/ 4976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8138" y="4393"/>
                  </a:moveTo>
                  <a:cubicBezTo>
                    <a:pt x="8981" y="4042"/>
                    <a:pt x="9886" y="3861"/>
                    <a:pt x="10800" y="3862"/>
                  </a:cubicBezTo>
                  <a:cubicBezTo>
                    <a:pt x="11713" y="3862"/>
                    <a:pt x="12618" y="4042"/>
                    <a:pt x="13461" y="4393"/>
                  </a:cubicBezTo>
                  <a:lnTo>
                    <a:pt x="14943" y="826"/>
                  </a:lnTo>
                  <a:cubicBezTo>
                    <a:pt x="13630" y="280"/>
                    <a:pt x="12222" y="-1"/>
                    <a:pt x="10799" y="0"/>
                  </a:cubicBezTo>
                  <a:cubicBezTo>
                    <a:pt x="9377" y="0"/>
                    <a:pt x="7969" y="280"/>
                    <a:pt x="6656" y="826"/>
                  </a:cubicBezTo>
                  <a:lnTo>
                    <a:pt x="8138" y="4393"/>
                  </a:lnTo>
                  <a:close/>
                </a:path>
              </a:pathLst>
            </a:custGeom>
            <a:gradFill rotWithShape="1">
              <a:gsLst>
                <a:gs pos="0">
                  <a:srgbClr val="CC3399"/>
                </a:gs>
                <a:gs pos="100000">
                  <a:srgbClr val="99CCFF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/>
            <a:lstStyle/>
            <a:p>
              <a:pPr algn="ctr" rtl="0"/>
              <a:r>
                <a:rPr lang="ru" sz="1400" b="1" i="0" u="none"/>
                <a:t>6</a:t>
              </a:r>
              <a:r>
                <a:rPr lang="ru" sz="1400" b="0" i="0" u="none"/>
                <a:t> </a:t>
              </a:r>
            </a:p>
            <a:p>
              <a:pPr algn="ctr" rtl="0"/>
              <a:r>
                <a:rPr lang="ru" sz="1400" b="1" i="0" u="none"/>
                <a:t>Стандартная</a:t>
              </a:r>
              <a:r>
                <a:rPr lang="ru" sz="1400" b="0" i="0" u="none"/>
                <a:t> </a:t>
              </a:r>
            </a:p>
            <a:p>
              <a:pPr algn="ctr" rtl="0"/>
              <a:r>
                <a:rPr lang="ru" sz="1400" b="1" i="0" u="none"/>
                <a:t>поддержка</a:t>
              </a:r>
            </a:p>
            <a:p>
              <a:pPr algn="ctr" rtl="0"/>
              <a:endParaRPr lang="ru" b="1" dirty="0"/>
            </a:p>
          </p:txBody>
        </p:sp>
        <p:sp>
          <p:nvSpPr>
            <p:cNvPr id="11286" name="AutoShape 10"/>
            <p:cNvSpPr>
              <a:spLocks noChangeArrowheads="1"/>
            </p:cNvSpPr>
            <p:nvPr/>
          </p:nvSpPr>
          <p:spPr bwMode="auto">
            <a:xfrm rot="7672547">
              <a:off x="1205" y="434"/>
              <a:ext cx="3455" cy="3455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4483 w 21600"/>
                <a:gd name="T13" fmla="*/ 0 h 21600"/>
                <a:gd name="T14" fmla="*/ 17117 w 21600"/>
                <a:gd name="T15" fmla="*/ 5176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7852" y="4526"/>
                  </a:moveTo>
                  <a:cubicBezTo>
                    <a:pt x="8774" y="4092"/>
                    <a:pt x="9780" y="3867"/>
                    <a:pt x="10800" y="3868"/>
                  </a:cubicBezTo>
                  <a:cubicBezTo>
                    <a:pt x="11819" y="3868"/>
                    <a:pt x="12825" y="4092"/>
                    <a:pt x="13747" y="4526"/>
                  </a:cubicBezTo>
                  <a:lnTo>
                    <a:pt x="15392" y="1025"/>
                  </a:lnTo>
                  <a:cubicBezTo>
                    <a:pt x="13955" y="350"/>
                    <a:pt x="12387" y="-1"/>
                    <a:pt x="10799" y="0"/>
                  </a:cubicBezTo>
                  <a:cubicBezTo>
                    <a:pt x="9212" y="0"/>
                    <a:pt x="7644" y="350"/>
                    <a:pt x="6207" y="1025"/>
                  </a:cubicBezTo>
                  <a:lnTo>
                    <a:pt x="7852" y="4526"/>
                  </a:lnTo>
                  <a:close/>
                </a:path>
              </a:pathLst>
            </a:custGeom>
            <a:gradFill rotWithShape="1">
              <a:gsLst>
                <a:gs pos="0">
                  <a:srgbClr val="66CCFF"/>
                </a:gs>
                <a:gs pos="100000">
                  <a:schemeClr val="accent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10800000" wrap="none" lIns="0" tIns="0" rIns="0" bIns="0" anchor="ctr"/>
            <a:lstStyle/>
            <a:p>
              <a:pPr algn="ctr" rtl="0"/>
              <a:r>
                <a:rPr lang="ru" sz="1400" b="1" i="0" u="none"/>
                <a:t>7</a:t>
              </a:r>
            </a:p>
            <a:p>
              <a:pPr algn="ctr" rtl="0"/>
              <a:r>
                <a:rPr lang="ru" sz="1400" b="1" i="0" u="none"/>
                <a:t>Расширенная</a:t>
              </a:r>
            </a:p>
            <a:p>
              <a:pPr algn="ctr" rtl="0"/>
              <a:r>
                <a:rPr lang="ru" sz="1400" b="1" i="0" u="none"/>
                <a:t>поддержка</a:t>
              </a:r>
            </a:p>
          </p:txBody>
        </p:sp>
        <p:sp>
          <p:nvSpPr>
            <p:cNvPr id="11287" name="AutoShape 11"/>
            <p:cNvSpPr>
              <a:spLocks noChangeArrowheads="1"/>
            </p:cNvSpPr>
            <p:nvPr/>
          </p:nvSpPr>
          <p:spPr bwMode="auto">
            <a:xfrm rot="17152196">
              <a:off x="1194" y="530"/>
              <a:ext cx="3455" cy="3455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4464 w 21600"/>
                <a:gd name="T13" fmla="*/ 0 h 21600"/>
                <a:gd name="T14" fmla="*/ 17136 w 21600"/>
                <a:gd name="T15" fmla="*/ 5183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7834" y="4526"/>
                  </a:moveTo>
                  <a:cubicBezTo>
                    <a:pt x="8761" y="4088"/>
                    <a:pt x="9774" y="3860"/>
                    <a:pt x="10800" y="3861"/>
                  </a:cubicBezTo>
                  <a:cubicBezTo>
                    <a:pt x="11825" y="3861"/>
                    <a:pt x="12838" y="4088"/>
                    <a:pt x="13765" y="4526"/>
                  </a:cubicBezTo>
                  <a:lnTo>
                    <a:pt x="15415" y="1036"/>
                  </a:lnTo>
                  <a:cubicBezTo>
                    <a:pt x="13972" y="353"/>
                    <a:pt x="12396" y="-1"/>
                    <a:pt x="10799" y="0"/>
                  </a:cubicBezTo>
                  <a:cubicBezTo>
                    <a:pt x="9203" y="0"/>
                    <a:pt x="7627" y="353"/>
                    <a:pt x="6184" y="1036"/>
                  </a:cubicBezTo>
                  <a:lnTo>
                    <a:pt x="7834" y="4526"/>
                  </a:lnTo>
                  <a:close/>
                </a:path>
              </a:pathLst>
            </a:custGeom>
            <a:gradFill rotWithShape="1">
              <a:gsLst>
                <a:gs pos="0">
                  <a:srgbClr val="FFFF00"/>
                </a:gs>
                <a:gs pos="100000">
                  <a:srgbClr val="FF990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/>
            <a:lstStyle/>
            <a:p>
              <a:pPr algn="ctr" rtl="0"/>
              <a:r>
                <a:rPr lang="ru" sz="1400" b="1" i="0" u="none" dirty="0"/>
                <a:t>3</a:t>
              </a:r>
              <a:r>
                <a:rPr lang="ru" sz="1400" b="0" i="0" u="none" dirty="0"/>
                <a:t> </a:t>
              </a:r>
            </a:p>
            <a:p>
              <a:pPr algn="ctr" rtl="0"/>
              <a:r>
                <a:rPr lang="ru" sz="1400" b="1" i="0" u="none" dirty="0"/>
                <a:t>Предложение</a:t>
              </a:r>
            </a:p>
            <a:p>
              <a:pPr algn="ctr" rtl="0"/>
              <a:endParaRPr lang="ru" b="1" dirty="0"/>
            </a:p>
          </p:txBody>
        </p:sp>
      </p:grpSp>
      <p:sp>
        <p:nvSpPr>
          <p:cNvPr id="11271" name="AutoShape 12"/>
          <p:cNvSpPr>
            <a:spLocks noChangeArrowheads="1"/>
          </p:cNvSpPr>
          <p:nvPr/>
        </p:nvSpPr>
        <p:spPr bwMode="auto">
          <a:xfrm rot="2271417">
            <a:off x="3470887" y="3153826"/>
            <a:ext cx="1775745" cy="1723174"/>
          </a:xfrm>
          <a:custGeom>
            <a:avLst/>
            <a:gdLst>
              <a:gd name="T0" fmla="*/ 0 w 21600"/>
              <a:gd name="T1" fmla="*/ 0 h 21600"/>
              <a:gd name="T2" fmla="*/ 0 w 21600"/>
              <a:gd name="T3" fmla="*/ 0 h 21600"/>
              <a:gd name="T4" fmla="*/ 0 w 21600"/>
              <a:gd name="T5" fmla="*/ 0 h 21600"/>
              <a:gd name="T6" fmla="*/ 0 w 21600"/>
              <a:gd name="T7" fmla="*/ 0 h 21600"/>
              <a:gd name="T8" fmla="*/ 0 w 21600"/>
              <a:gd name="T9" fmla="*/ 0 h 21600"/>
              <a:gd name="T10" fmla="*/ 0 w 21600"/>
              <a:gd name="T11" fmla="*/ 0 h 216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3162 w 21600"/>
              <a:gd name="T19" fmla="*/ 3162 h 21600"/>
              <a:gd name="T20" fmla="*/ 18438 w 21600"/>
              <a:gd name="T21" fmla="*/ 18438 h 216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600" h="21600">
                <a:moveTo>
                  <a:pt x="19082" y="7942"/>
                </a:moveTo>
                <a:cubicBezTo>
                  <a:pt x="17863" y="4408"/>
                  <a:pt x="14537" y="2038"/>
                  <a:pt x="10800" y="2038"/>
                </a:cubicBezTo>
                <a:cubicBezTo>
                  <a:pt x="5960" y="2038"/>
                  <a:pt x="2038" y="5960"/>
                  <a:pt x="2038" y="10800"/>
                </a:cubicBezTo>
                <a:cubicBezTo>
                  <a:pt x="2038" y="15639"/>
                  <a:pt x="5960" y="19562"/>
                  <a:pt x="10800" y="19562"/>
                </a:cubicBezTo>
                <a:cubicBezTo>
                  <a:pt x="14076" y="19562"/>
                  <a:pt x="17078" y="17734"/>
                  <a:pt x="18583" y="14823"/>
                </a:cubicBezTo>
                <a:lnTo>
                  <a:pt x="20393" y="15759"/>
                </a:lnTo>
                <a:cubicBezTo>
                  <a:pt x="18539" y="19346"/>
                  <a:pt x="14838" y="21599"/>
                  <a:pt x="10800" y="21600"/>
                </a:cubicBezTo>
                <a:cubicBezTo>
                  <a:pt x="4835" y="21600"/>
                  <a:pt x="0" y="16764"/>
                  <a:pt x="0" y="10800"/>
                </a:cubicBezTo>
                <a:cubicBezTo>
                  <a:pt x="0" y="4835"/>
                  <a:pt x="4835" y="0"/>
                  <a:pt x="10800" y="0"/>
                </a:cubicBezTo>
                <a:cubicBezTo>
                  <a:pt x="15406" y="-1"/>
                  <a:pt x="19506" y="2922"/>
                  <a:pt x="21009" y="7277"/>
                </a:cubicBezTo>
                <a:lnTo>
                  <a:pt x="23561" y="6396"/>
                </a:lnTo>
                <a:lnTo>
                  <a:pt x="21259" y="11125"/>
                </a:lnTo>
                <a:lnTo>
                  <a:pt x="16530" y="8822"/>
                </a:lnTo>
                <a:lnTo>
                  <a:pt x="19082" y="7942"/>
                </a:lnTo>
                <a:close/>
              </a:path>
            </a:pathLst>
          </a:custGeom>
          <a:gradFill rotWithShape="1">
            <a:gsLst>
              <a:gs pos="0">
                <a:schemeClr val="hlink">
                  <a:alpha val="70000"/>
                </a:schemeClr>
              </a:gs>
              <a:gs pos="100000">
                <a:srgbClr val="99FF66"/>
              </a:gs>
            </a:gsLst>
            <a:lin ang="5400000" scaled="1"/>
          </a:gra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lIns="0" tIns="0" rIns="0" bIns="0" anchor="ctr"/>
          <a:lstStyle/>
          <a:p>
            <a:endParaRPr lang="ru" dirty="0"/>
          </a:p>
        </p:txBody>
      </p:sp>
      <p:grpSp>
        <p:nvGrpSpPr>
          <p:cNvPr id="11272" name="Group 13"/>
          <p:cNvGrpSpPr>
            <a:grpSpLocks/>
          </p:cNvGrpSpPr>
          <p:nvPr/>
        </p:nvGrpSpPr>
        <p:grpSpPr bwMode="auto">
          <a:xfrm>
            <a:off x="1574343" y="1476787"/>
            <a:ext cx="5483066" cy="5273329"/>
            <a:chOff x="431" y="-159"/>
            <a:chExt cx="4829" cy="4993"/>
          </a:xfrm>
        </p:grpSpPr>
        <p:grpSp>
          <p:nvGrpSpPr>
            <p:cNvPr id="11273" name="Group 14"/>
            <p:cNvGrpSpPr>
              <a:grpSpLocks/>
            </p:cNvGrpSpPr>
            <p:nvPr/>
          </p:nvGrpSpPr>
          <p:grpSpPr bwMode="auto">
            <a:xfrm>
              <a:off x="431" y="-159"/>
              <a:ext cx="4829" cy="4993"/>
              <a:chOff x="431" y="-159"/>
              <a:chExt cx="4829" cy="4993"/>
            </a:xfrm>
          </p:grpSpPr>
          <p:sp>
            <p:nvSpPr>
              <p:cNvPr id="11275" name="AutoShape 15"/>
              <p:cNvSpPr>
                <a:spLocks noChangeArrowheads="1"/>
              </p:cNvSpPr>
              <p:nvPr/>
            </p:nvSpPr>
            <p:spPr bwMode="auto">
              <a:xfrm rot="-1354928">
                <a:off x="487" y="-159"/>
                <a:ext cx="4596" cy="4773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4004 w 21600"/>
                  <a:gd name="T13" fmla="*/ 0 h 21600"/>
                  <a:gd name="T14" fmla="*/ 17596 w 21600"/>
                  <a:gd name="T15" fmla="*/ 3516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6385" y="2530"/>
                    </a:moveTo>
                    <a:cubicBezTo>
                      <a:pt x="7743" y="1805"/>
                      <a:pt x="9260" y="1425"/>
                      <a:pt x="10800" y="1426"/>
                    </a:cubicBezTo>
                    <a:cubicBezTo>
                      <a:pt x="12339" y="1426"/>
                      <a:pt x="13856" y="1805"/>
                      <a:pt x="15214" y="2530"/>
                    </a:cubicBezTo>
                    <a:lnTo>
                      <a:pt x="15886" y="1272"/>
                    </a:lnTo>
                    <a:cubicBezTo>
                      <a:pt x="14321" y="437"/>
                      <a:pt x="12574" y="-1"/>
                      <a:pt x="10799" y="0"/>
                    </a:cubicBezTo>
                    <a:cubicBezTo>
                      <a:pt x="9025" y="0"/>
                      <a:pt x="7278" y="437"/>
                      <a:pt x="5713" y="1272"/>
                    </a:cubicBezTo>
                    <a:lnTo>
                      <a:pt x="6385" y="2530"/>
                    </a:lnTo>
                    <a:close/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 anchor="ctr"/>
              <a:lstStyle/>
              <a:p>
                <a:pPr algn="ctr" rtl="0"/>
                <a:r>
                  <a:rPr lang="ru" sz="1000" b="1" i="0" u="none" dirty="0"/>
                  <a:t>Проходите обучение, </a:t>
                </a:r>
                <a:endParaRPr lang="ru" sz="1000" b="1" i="0" u="none" dirty="0" smtClean="0"/>
              </a:p>
              <a:p>
                <a:pPr algn="ctr" rtl="0"/>
                <a:r>
                  <a:rPr lang="ru" sz="1000" b="1" i="0" u="none" dirty="0" smtClean="0"/>
                  <a:t>увеличивайте </a:t>
                </a:r>
                <a:r>
                  <a:rPr lang="ru" sz="1000" b="1" i="0" u="none" dirty="0"/>
                  <a:t>ваши</a:t>
                </a:r>
                <a:r>
                  <a:rPr lang="ru" sz="1000" b="0" i="0" u="none" dirty="0"/>
                  <a:t> </a:t>
                </a:r>
              </a:p>
              <a:p>
                <a:pPr algn="ctr" rtl="0"/>
                <a:r>
                  <a:rPr lang="ru" sz="1000" b="1" i="0" u="none" dirty="0"/>
                  <a:t>познания и навыки работы с Avaya</a:t>
                </a:r>
                <a:r>
                  <a:rPr lang="ru" sz="1000" b="0" i="0" u="none" dirty="0"/>
                  <a:t> </a:t>
                </a:r>
              </a:p>
              <a:p>
                <a:pPr algn="ctr" rtl="0"/>
                <a:endParaRPr lang="ru" sz="1200" b="1" dirty="0"/>
              </a:p>
            </p:txBody>
          </p:sp>
          <p:sp>
            <p:nvSpPr>
              <p:cNvPr id="11276" name="AutoShape 16"/>
              <p:cNvSpPr>
                <a:spLocks noChangeArrowheads="1"/>
              </p:cNvSpPr>
              <p:nvPr/>
            </p:nvSpPr>
            <p:spPr bwMode="auto">
              <a:xfrm rot="-7513564">
                <a:off x="486" y="-22"/>
                <a:ext cx="4595" cy="4706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4470 w 21600"/>
                  <a:gd name="T13" fmla="*/ 0 h 21600"/>
                  <a:gd name="T14" fmla="*/ 17130 w 21600"/>
                  <a:gd name="T15" fmla="*/ 3176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6787" y="2288"/>
                    </a:moveTo>
                    <a:cubicBezTo>
                      <a:pt x="8042" y="1696"/>
                      <a:pt x="9412" y="1389"/>
                      <a:pt x="10800" y="1390"/>
                    </a:cubicBezTo>
                    <a:cubicBezTo>
                      <a:pt x="12187" y="1390"/>
                      <a:pt x="13557" y="1696"/>
                      <a:pt x="14812" y="2288"/>
                    </a:cubicBezTo>
                    <a:lnTo>
                      <a:pt x="15405" y="1031"/>
                    </a:lnTo>
                    <a:cubicBezTo>
                      <a:pt x="13965" y="352"/>
                      <a:pt x="12392" y="-1"/>
                      <a:pt x="10799" y="0"/>
                    </a:cubicBezTo>
                    <a:cubicBezTo>
                      <a:pt x="9207" y="0"/>
                      <a:pt x="7634" y="352"/>
                      <a:pt x="6194" y="1031"/>
                    </a:cubicBezTo>
                    <a:lnTo>
                      <a:pt x="6787" y="2288"/>
                    </a:lnTo>
                    <a:close/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10800000" wrap="none" lIns="0" tIns="0" rIns="0" bIns="0" anchor="ctr" anchorCtr="1"/>
              <a:lstStyle/>
              <a:p>
                <a:pPr algn="ctr" rtl="0"/>
                <a:r>
                  <a:rPr lang="ru" sz="1000" b="1" i="0" u="none" dirty="0" smtClean="0"/>
                  <a:t>Понимайте</a:t>
                </a:r>
                <a:r>
                  <a:rPr lang="ru" sz="1000" b="0" i="0" u="none" dirty="0" smtClean="0"/>
                  <a:t> </a:t>
                </a:r>
                <a:r>
                  <a:rPr lang="ru" sz="1000" b="1" i="0" u="none" dirty="0"/>
                  <a:t>рынок</a:t>
                </a:r>
              </a:p>
              <a:p>
                <a:pPr algn="ctr" rtl="0"/>
                <a:r>
                  <a:rPr lang="ru" sz="1000" b="0" i="0" u="none" dirty="0"/>
                  <a:t> </a:t>
                </a:r>
                <a:r>
                  <a:rPr lang="ru" sz="1000" b="1" i="0" u="none" dirty="0"/>
                  <a:t>и конкурирующие решения</a:t>
                </a:r>
              </a:p>
            </p:txBody>
          </p:sp>
          <p:sp>
            <p:nvSpPr>
              <p:cNvPr id="11277" name="AutoShape 17"/>
              <p:cNvSpPr>
                <a:spLocks noChangeArrowheads="1"/>
              </p:cNvSpPr>
              <p:nvPr/>
            </p:nvSpPr>
            <p:spPr bwMode="auto">
              <a:xfrm rot="10800000">
                <a:off x="530" y="11"/>
                <a:ext cx="4597" cy="4823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3764 w 21600"/>
                  <a:gd name="T13" fmla="*/ 0 h 21600"/>
                  <a:gd name="T14" fmla="*/ 17836 w 21600"/>
                  <a:gd name="T15" fmla="*/ 3731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6194" y="2697"/>
                    </a:moveTo>
                    <a:cubicBezTo>
                      <a:pt x="7598" y="1899"/>
                      <a:pt x="9185" y="1479"/>
                      <a:pt x="10800" y="1480"/>
                    </a:cubicBezTo>
                    <a:cubicBezTo>
                      <a:pt x="12414" y="1480"/>
                      <a:pt x="14001" y="1899"/>
                      <a:pt x="15405" y="2697"/>
                    </a:cubicBezTo>
                    <a:lnTo>
                      <a:pt x="16137" y="1410"/>
                    </a:lnTo>
                    <a:cubicBezTo>
                      <a:pt x="14510" y="486"/>
                      <a:pt x="12671" y="-1"/>
                      <a:pt x="10799" y="0"/>
                    </a:cubicBezTo>
                    <a:cubicBezTo>
                      <a:pt x="8928" y="0"/>
                      <a:pt x="7089" y="486"/>
                      <a:pt x="5462" y="1410"/>
                    </a:cubicBezTo>
                    <a:lnTo>
                      <a:pt x="6194" y="2697"/>
                    </a:lnTo>
                    <a:close/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10800000" wrap="none" lIns="0" tIns="0" rIns="0" bIns="0" anchor="ctr"/>
              <a:lstStyle/>
              <a:p>
                <a:pPr algn="ctr" rtl="0"/>
                <a:r>
                  <a:rPr lang="ru" sz="1000" b="1" i="0" u="none" dirty="0"/>
                  <a:t>Обладайте подробной информацией о</a:t>
                </a:r>
              </a:p>
              <a:p>
                <a:pPr algn="ctr" rtl="0"/>
                <a:r>
                  <a:rPr lang="ru" sz="1000" b="1" i="0" u="none" dirty="0"/>
                  <a:t>решениях и предложениях услуг</a:t>
                </a:r>
                <a:r>
                  <a:rPr lang="ru" sz="1000" b="0" i="0" u="none" dirty="0"/>
                  <a:t> </a:t>
                </a:r>
              </a:p>
            </p:txBody>
          </p:sp>
          <p:sp>
            <p:nvSpPr>
              <p:cNvPr id="11278" name="AutoShape 18"/>
              <p:cNvSpPr>
                <a:spLocks noChangeArrowheads="1"/>
              </p:cNvSpPr>
              <p:nvPr/>
            </p:nvSpPr>
            <p:spPr bwMode="auto">
              <a:xfrm rot="1922370">
                <a:off x="542" y="-74"/>
                <a:ext cx="4596" cy="4676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4258 w 21600"/>
                  <a:gd name="T13" fmla="*/ 0 h 21600"/>
                  <a:gd name="T14" fmla="*/ 17342 w 21600"/>
                  <a:gd name="T15" fmla="*/ 3367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6629" y="2443"/>
                    </a:moveTo>
                    <a:cubicBezTo>
                      <a:pt x="7924" y="1796"/>
                      <a:pt x="9352" y="1459"/>
                      <a:pt x="10800" y="1460"/>
                    </a:cubicBezTo>
                    <a:cubicBezTo>
                      <a:pt x="12247" y="1460"/>
                      <a:pt x="13675" y="1796"/>
                      <a:pt x="14970" y="2443"/>
                    </a:cubicBezTo>
                    <a:lnTo>
                      <a:pt x="15622" y="1136"/>
                    </a:lnTo>
                    <a:cubicBezTo>
                      <a:pt x="14125" y="389"/>
                      <a:pt x="12474" y="-1"/>
                      <a:pt x="10799" y="0"/>
                    </a:cubicBezTo>
                    <a:cubicBezTo>
                      <a:pt x="9125" y="0"/>
                      <a:pt x="7474" y="389"/>
                      <a:pt x="5977" y="1136"/>
                    </a:cubicBezTo>
                    <a:lnTo>
                      <a:pt x="6629" y="2443"/>
                    </a:lnTo>
                    <a:close/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 anchor="ctr"/>
              <a:lstStyle/>
              <a:p>
                <a:pPr algn="ctr" rtl="0"/>
                <a:r>
                  <a:rPr lang="ru" sz="1000" b="1" i="0" u="none" dirty="0"/>
                  <a:t>Демонстрируйте процесс </a:t>
                </a:r>
                <a:endParaRPr lang="ru" sz="1000" b="1" i="0" u="none" dirty="0" smtClean="0"/>
              </a:p>
              <a:p>
                <a:pPr algn="ctr" rtl="0"/>
                <a:r>
                  <a:rPr lang="ru" sz="1000" b="1" i="0" u="none" dirty="0" smtClean="0"/>
                  <a:t>работыс </a:t>
                </a:r>
                <a:r>
                  <a:rPr lang="ru" sz="1000" b="1" i="0" u="none" dirty="0"/>
                  <a:t>позиции </a:t>
                </a:r>
                <a:endParaRPr lang="ru" sz="1000" b="1" i="0" u="none" dirty="0" smtClean="0"/>
              </a:p>
              <a:p>
                <a:pPr algn="ctr" rtl="0"/>
                <a:r>
                  <a:rPr lang="ru" sz="1000" b="1" i="0" u="none" dirty="0" smtClean="0"/>
                  <a:t>конечного </a:t>
                </a:r>
                <a:r>
                  <a:rPr lang="ru" sz="1000" b="1" i="0" u="none" dirty="0"/>
                  <a:t>пользователя</a:t>
                </a:r>
                <a:r>
                  <a:rPr lang="ru" sz="1000" b="0" i="0" u="none" dirty="0"/>
                  <a:t> </a:t>
                </a:r>
              </a:p>
              <a:p>
                <a:pPr algn="ctr" rtl="0"/>
                <a:endParaRPr lang="ru" sz="1200" b="1" dirty="0"/>
              </a:p>
              <a:p>
                <a:pPr algn="ctr" rtl="0"/>
                <a:endParaRPr lang="ru" sz="1200" b="1" dirty="0"/>
              </a:p>
            </p:txBody>
          </p:sp>
          <p:sp>
            <p:nvSpPr>
              <p:cNvPr id="11279" name="AutoShape 19"/>
              <p:cNvSpPr>
                <a:spLocks noChangeArrowheads="1"/>
              </p:cNvSpPr>
              <p:nvPr/>
            </p:nvSpPr>
            <p:spPr bwMode="auto">
              <a:xfrm rot="4820013">
                <a:off x="578" y="-57"/>
                <a:ext cx="4596" cy="4712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5001 w 21600"/>
                  <a:gd name="T13" fmla="*/ 0 h 21600"/>
                  <a:gd name="T14" fmla="*/ 16599 w 21600"/>
                  <a:gd name="T15" fmla="*/ 2929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7285" y="2158"/>
                    </a:moveTo>
                    <a:cubicBezTo>
                      <a:pt x="8401" y="1704"/>
                      <a:pt x="9594" y="1470"/>
                      <a:pt x="10800" y="1471"/>
                    </a:cubicBezTo>
                    <a:cubicBezTo>
                      <a:pt x="12005" y="1471"/>
                      <a:pt x="13198" y="1704"/>
                      <a:pt x="14314" y="2158"/>
                    </a:cubicBezTo>
                    <a:lnTo>
                      <a:pt x="14869" y="795"/>
                    </a:lnTo>
                    <a:cubicBezTo>
                      <a:pt x="13576" y="270"/>
                      <a:pt x="12195" y="-1"/>
                      <a:pt x="10799" y="0"/>
                    </a:cubicBezTo>
                    <a:cubicBezTo>
                      <a:pt x="9404" y="0"/>
                      <a:pt x="8023" y="270"/>
                      <a:pt x="6730" y="795"/>
                    </a:cubicBezTo>
                    <a:lnTo>
                      <a:pt x="7285" y="2158"/>
                    </a:lnTo>
                    <a:close/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 anchor="ctr"/>
              <a:lstStyle/>
              <a:p>
                <a:pPr algn="ctr" rtl="0"/>
                <a:r>
                  <a:rPr lang="ru" sz="900" b="1" i="0" u="none" dirty="0"/>
                  <a:t>Обращайтесь за помощью </a:t>
                </a:r>
                <a:r>
                  <a:rPr lang="ru" sz="900" b="1" i="0" u="none" dirty="0" smtClean="0"/>
                  <a:t>– </a:t>
                </a:r>
              </a:p>
              <a:p>
                <a:pPr algn="ctr" rtl="0"/>
                <a:r>
                  <a:rPr lang="ru" sz="900" b="1" i="0" u="none" dirty="0" smtClean="0"/>
                  <a:t>связывайтесь</a:t>
                </a:r>
                <a:r>
                  <a:rPr lang="ru" sz="900" b="0" i="0" u="none" dirty="0" smtClean="0"/>
                  <a:t> </a:t>
                </a:r>
                <a:r>
                  <a:rPr lang="ru" sz="900" b="1" i="0" u="none" dirty="0"/>
                  <a:t>со службами поддержки </a:t>
                </a:r>
                <a:endParaRPr lang="ru" sz="900" b="1" i="0" u="none" dirty="0" smtClean="0"/>
              </a:p>
              <a:p>
                <a:pPr algn="ctr" rtl="0"/>
                <a:r>
                  <a:rPr lang="ru" sz="900" b="1" i="0" u="none" dirty="0" smtClean="0"/>
                  <a:t>по </a:t>
                </a:r>
                <a:r>
                  <a:rPr lang="ru" sz="900" b="1" i="0" u="none" dirty="0"/>
                  <a:t>конкретным направлениям</a:t>
                </a:r>
                <a:r>
                  <a:rPr lang="ru" sz="900" b="0" i="0" u="none" dirty="0"/>
                  <a:t> </a:t>
                </a:r>
              </a:p>
              <a:p>
                <a:pPr algn="ctr" rtl="0"/>
                <a:endParaRPr lang="ru" sz="1200" b="1" dirty="0"/>
              </a:p>
            </p:txBody>
          </p:sp>
          <p:sp>
            <p:nvSpPr>
              <p:cNvPr id="11280" name="AutoShape 20"/>
              <p:cNvSpPr>
                <a:spLocks noChangeArrowheads="1"/>
              </p:cNvSpPr>
              <p:nvPr/>
            </p:nvSpPr>
            <p:spPr bwMode="auto">
              <a:xfrm rot="7672547">
                <a:off x="584" y="-18"/>
                <a:ext cx="4596" cy="4756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4427 w 21600"/>
                  <a:gd name="T13" fmla="*/ 0 h 21600"/>
                  <a:gd name="T14" fmla="*/ 17173 w 21600"/>
                  <a:gd name="T15" fmla="*/ 3297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6801" y="2413"/>
                    </a:moveTo>
                    <a:cubicBezTo>
                      <a:pt x="8050" y="1818"/>
                      <a:pt x="9416" y="1508"/>
                      <a:pt x="10800" y="1509"/>
                    </a:cubicBezTo>
                    <a:cubicBezTo>
                      <a:pt x="12183" y="1509"/>
                      <a:pt x="13549" y="1818"/>
                      <a:pt x="14798" y="2413"/>
                    </a:cubicBezTo>
                    <a:lnTo>
                      <a:pt x="15448" y="1051"/>
                    </a:lnTo>
                    <a:cubicBezTo>
                      <a:pt x="13996" y="359"/>
                      <a:pt x="12408" y="-1"/>
                      <a:pt x="10799" y="0"/>
                    </a:cubicBezTo>
                    <a:cubicBezTo>
                      <a:pt x="9191" y="0"/>
                      <a:pt x="7603" y="359"/>
                      <a:pt x="6151" y="1051"/>
                    </a:cubicBezTo>
                    <a:lnTo>
                      <a:pt x="6801" y="2413"/>
                    </a:lnTo>
                    <a:close/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10800000" wrap="none" lIns="0" tIns="0" rIns="0" bIns="0" anchor="ctr"/>
              <a:lstStyle/>
              <a:p>
                <a:pPr algn="ctr" rtl="0"/>
                <a:r>
                  <a:rPr lang="ru" sz="900" b="1" i="0" u="none" dirty="0"/>
                  <a:t>Задействуйте </a:t>
                </a:r>
                <a:endParaRPr lang="ru" sz="900" b="1" i="0" u="none" dirty="0" smtClean="0"/>
              </a:p>
              <a:p>
                <a:pPr algn="ctr" rtl="0"/>
                <a:r>
                  <a:rPr lang="ru" sz="900" b="1" i="0" u="none" dirty="0" smtClean="0"/>
                  <a:t>бизнес-консультантов</a:t>
                </a:r>
                <a:r>
                  <a:rPr lang="ru" sz="900" b="0" i="0" u="none" dirty="0" smtClean="0"/>
                  <a:t> </a:t>
                </a:r>
                <a:endParaRPr lang="ru" sz="900" b="0" i="0" u="none" dirty="0"/>
              </a:p>
              <a:p>
                <a:pPr algn="ctr" rtl="0"/>
                <a:r>
                  <a:rPr lang="ru" sz="900" b="1" i="0" u="none" dirty="0"/>
                  <a:t>по предварительным продажам</a:t>
                </a:r>
                <a:r>
                  <a:rPr lang="ru" sz="900" b="0" i="0" u="none" dirty="0"/>
                  <a:t> </a:t>
                </a:r>
              </a:p>
              <a:p>
                <a:pPr algn="ctr" rtl="0"/>
                <a:endParaRPr lang="ru" sz="1000" b="1" dirty="0"/>
              </a:p>
            </p:txBody>
          </p:sp>
        </p:grpSp>
        <p:sp>
          <p:nvSpPr>
            <p:cNvPr id="11274" name="AutoShape 21"/>
            <p:cNvSpPr>
              <a:spLocks noChangeArrowheads="1"/>
            </p:cNvSpPr>
            <p:nvPr/>
          </p:nvSpPr>
          <p:spPr bwMode="auto">
            <a:xfrm rot="-4447804">
              <a:off x="491" y="-28"/>
              <a:ext cx="4595" cy="4657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4433 w 21600"/>
                <a:gd name="T13" fmla="*/ 0 h 21600"/>
                <a:gd name="T14" fmla="*/ 17167 w 21600"/>
                <a:gd name="T15" fmla="*/ 3256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6780" y="2366"/>
                  </a:moveTo>
                  <a:cubicBezTo>
                    <a:pt x="8035" y="1767"/>
                    <a:pt x="9409" y="1456"/>
                    <a:pt x="10800" y="1457"/>
                  </a:cubicBezTo>
                  <a:cubicBezTo>
                    <a:pt x="12190" y="1457"/>
                    <a:pt x="13564" y="1767"/>
                    <a:pt x="14819" y="2366"/>
                  </a:cubicBezTo>
                  <a:lnTo>
                    <a:pt x="15446" y="1050"/>
                  </a:lnTo>
                  <a:cubicBezTo>
                    <a:pt x="13995" y="359"/>
                    <a:pt x="12407" y="-1"/>
                    <a:pt x="10799" y="0"/>
                  </a:cubicBezTo>
                  <a:cubicBezTo>
                    <a:pt x="9192" y="0"/>
                    <a:pt x="7604" y="359"/>
                    <a:pt x="6153" y="1050"/>
                  </a:cubicBezTo>
                  <a:lnTo>
                    <a:pt x="6780" y="2366"/>
                  </a:lnTo>
                  <a:close/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/>
            <a:lstStyle/>
            <a:p>
              <a:pPr algn="ctr" rtl="0"/>
              <a:r>
                <a:rPr lang="ru" sz="1000" b="1" i="0" u="none" dirty="0"/>
                <a:t>Делайте предложения</a:t>
              </a:r>
            </a:p>
            <a:p>
              <a:pPr algn="ctr" rtl="0"/>
              <a:r>
                <a:rPr lang="ru" sz="1000" b="0" i="0" u="none" dirty="0"/>
                <a:t> </a:t>
              </a:r>
              <a:r>
                <a:rPr lang="ru" sz="1000" b="1" i="0" u="none" dirty="0"/>
                <a:t>Отвечайте на RFP/RFI</a:t>
              </a:r>
              <a:r>
                <a:rPr lang="ru" sz="1000" b="0" i="0" u="none" dirty="0"/>
                <a:t> </a:t>
              </a:r>
            </a:p>
            <a:p>
              <a:pPr algn="ctr" rtl="0"/>
              <a:endParaRPr lang="ru" sz="1200" b="1" dirty="0"/>
            </a:p>
          </p:txBody>
        </p:sp>
      </p:grpSp>
      <p:sp>
        <p:nvSpPr>
          <p:cNvPr id="1399831" name="Rectangle 2"/>
          <p:cNvSpPr>
            <a:spLocks noChangeArrowheads="1"/>
          </p:cNvSpPr>
          <p:nvPr/>
        </p:nvSpPr>
        <p:spPr bwMode="auto">
          <a:xfrm>
            <a:off x="100898" y="604838"/>
            <a:ext cx="9181216" cy="61436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lIns="0" tIns="0" rIns="0" bIns="0" anchor="b"/>
          <a:lstStyle/>
          <a:p>
            <a:pPr algn="l" rtl="0">
              <a:defRPr/>
            </a:pPr>
            <a:r>
              <a:rPr lang="ru" sz="2800" b="0" i="0" u="none" dirty="0">
                <a:solidFill>
                  <a:schemeClr val="tx2">
                    <a:lumMod val="25000"/>
                  </a:schemeClr>
                </a:solidFill>
              </a:rPr>
              <a:t>Содержание модуля: </a:t>
            </a:r>
            <a:endParaRPr lang="en-US" sz="2800" b="0" i="0" u="none" dirty="0" smtClean="0">
              <a:solidFill>
                <a:schemeClr val="tx2">
                  <a:lumMod val="25000"/>
                </a:schemeClr>
              </a:solidFill>
            </a:endParaRPr>
          </a:p>
          <a:p>
            <a:pPr algn="l" rtl="0">
              <a:defRPr/>
            </a:pPr>
            <a:r>
              <a:rPr lang="ru" sz="2800" b="0" i="0" u="none" dirty="0" smtClean="0">
                <a:solidFill>
                  <a:schemeClr val="tx2">
                    <a:lumMod val="25000"/>
                  </a:schemeClr>
                </a:solidFill>
              </a:rPr>
              <a:t>«7 шагов»: </a:t>
            </a:r>
            <a:r>
              <a:rPr lang="ru" sz="2800" b="0" i="0" u="none" dirty="0">
                <a:solidFill>
                  <a:schemeClr val="tx2">
                    <a:lumMod val="25000"/>
                  </a:schemeClr>
                </a:solidFill>
              </a:rPr>
              <a:t>Навигатор по предварительным продажам</a:t>
            </a:r>
            <a:endParaRPr lang="ru" sz="2800" i="1" dirty="0">
              <a:solidFill>
                <a:schemeClr val="tx2">
                  <a:lumMod val="25000"/>
                </a:schemeClr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5758774" y="1424328"/>
            <a:ext cx="3278348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/>
            <a:r>
              <a:rPr lang="ru" sz="1100" b="1" i="0" u="none" dirty="0">
                <a:hlinkClick r:id="rId3"/>
              </a:rPr>
              <a:t>Навигатор по технологиям продаж - 7 шагов</a:t>
            </a:r>
            <a:endParaRPr lang="ru" sz="1100" dirty="0"/>
          </a:p>
        </p:txBody>
      </p:sp>
    </p:spTree>
    <p:extLst>
      <p:ext uri="{BB962C8B-B14F-4D97-AF65-F5344CB8AC3E}">
        <p14:creationId xmlns="" xmlns:p14="http://schemas.microsoft.com/office/powerpoint/2010/main" val="255896058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526" y="52968"/>
            <a:ext cx="6705600" cy="763588"/>
          </a:xfrm>
        </p:spPr>
        <p:txBody>
          <a:bodyPr/>
          <a:lstStyle/>
          <a:p>
            <a:pPr algn="l" rtl="0"/>
            <a:r>
              <a:rPr lang="ru" b="0" i="0" u="none" dirty="0" smtClean="0"/>
              <a:t>Что такое Sales </a:t>
            </a:r>
            <a:r>
              <a:rPr lang="ru" b="0" i="0" u="none" dirty="0"/>
              <a:t>Play?</a:t>
            </a:r>
            <a:endParaRPr lang="ru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189186" y="1699295"/>
            <a:ext cx="4038600" cy="934724"/>
          </a:xfrm>
        </p:spPr>
        <p:txBody>
          <a:bodyPr>
            <a:normAutofit fontScale="47500" lnSpcReduction="20000"/>
          </a:bodyPr>
          <a:lstStyle/>
          <a:p>
            <a:pPr algn="l" rtl="0"/>
            <a:r>
              <a:rPr lang="ru" sz="1800" b="0" i="0" u="none" dirty="0"/>
              <a:t>Sales Play </a:t>
            </a:r>
            <a:r>
              <a:rPr lang="ru" sz="1800" b="0" i="0" u="none" dirty="0" smtClean="0"/>
              <a:t>требует реализации рекламных кампаний на уровне региона:</a:t>
            </a:r>
            <a:endParaRPr lang="ru" sz="1800" b="0" i="0" u="none" dirty="0"/>
          </a:p>
          <a:p>
            <a:pPr lvl="1" algn="l" rtl="0"/>
            <a:r>
              <a:rPr lang="ru" sz="1800" b="0" i="0" u="none" dirty="0" smtClean="0"/>
              <a:t>Роуд-шоу, реклама, E-mail / Целевые страницы, </a:t>
            </a:r>
            <a:endParaRPr lang="ru" sz="1800" b="0" i="0" u="none" dirty="0"/>
          </a:p>
          <a:p>
            <a:pPr lvl="1" algn="l" rtl="0"/>
            <a:r>
              <a:rPr lang="ru" sz="1800" b="0" i="0" u="none" dirty="0" smtClean="0"/>
              <a:t>Маркетинг в поисковых системах, </a:t>
            </a:r>
            <a:r>
              <a:rPr lang="ru" sz="1800" b="0" i="0" u="none" dirty="0"/>
              <a:t>Direct Mail, </a:t>
            </a:r>
            <a:endParaRPr lang="ru" sz="1800" b="0" i="0" u="none" dirty="0" smtClean="0"/>
          </a:p>
          <a:p>
            <a:pPr lvl="1" algn="l" rtl="0"/>
            <a:r>
              <a:rPr lang="ru" sz="1800" b="0" i="0" u="none" dirty="0" smtClean="0"/>
              <a:t>Синдикация контента, отраслевые мероприятия, и т.д.</a:t>
            </a:r>
            <a:endParaRPr lang="ru" sz="1800" b="0" i="0" u="none" dirty="0"/>
          </a:p>
          <a:p>
            <a:endParaRPr lang="ru" sz="1600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5105400" y="1398325"/>
            <a:ext cx="4038600" cy="1647497"/>
          </a:xfrm>
        </p:spPr>
        <p:txBody>
          <a:bodyPr>
            <a:noAutofit/>
          </a:bodyPr>
          <a:lstStyle/>
          <a:p>
            <a:pPr algn="l" rtl="0"/>
            <a:r>
              <a:rPr lang="ru" sz="1100" b="0" i="0" u="none" dirty="0" smtClean="0"/>
              <a:t>Доступ к Руководствам по продаже решений предоставляется посредством мобильного инструмента, что позволяет получать всю необходимую информацию из одного источника</a:t>
            </a:r>
            <a:endParaRPr lang="ru" sz="1100" b="0" i="0" u="none" dirty="0"/>
          </a:p>
          <a:p>
            <a:pPr lvl="1" algn="l" rtl="0"/>
            <a:r>
              <a:rPr lang="ru" sz="1100" b="0" i="0" u="none" dirty="0" smtClean="0"/>
              <a:t>Полностью соответствует принципу продаж ценности </a:t>
            </a:r>
            <a:r>
              <a:rPr lang="en-US" sz="1100" b="0" i="0" u="none" dirty="0" smtClean="0"/>
              <a:t>(value selling)</a:t>
            </a:r>
            <a:endParaRPr lang="ru" sz="1100" b="0" i="0" u="none" dirty="0"/>
          </a:p>
          <a:p>
            <a:pPr lvl="1" algn="l" rtl="0"/>
            <a:r>
              <a:rPr lang="ru-RU" sz="1100" dirty="0" smtClean="0"/>
              <a:t>Содержание включает</a:t>
            </a:r>
            <a:r>
              <a:rPr lang="ru" sz="1100" b="0" i="0" u="none" dirty="0" smtClean="0"/>
              <a:t>:</a:t>
            </a:r>
            <a:endParaRPr lang="ru" sz="1100" b="0" i="0" u="none" dirty="0"/>
          </a:p>
          <a:p>
            <a:pPr lvl="2" algn="l" rtl="0"/>
            <a:r>
              <a:rPr lang="ru" sz="900" b="0" i="0" u="none" dirty="0" smtClean="0"/>
              <a:t>Матрицу продаж ценности</a:t>
            </a:r>
            <a:endParaRPr lang="ru" sz="900" b="0" i="0" u="none" dirty="0"/>
          </a:p>
          <a:p>
            <a:pPr lvl="2" algn="l" rtl="0"/>
            <a:r>
              <a:rPr lang="ru" sz="900" dirty="0" smtClean="0"/>
              <a:t>Рыночные тенденции и аналитика</a:t>
            </a:r>
            <a:endParaRPr lang="ru" sz="900" b="0" i="0" u="none" dirty="0"/>
          </a:p>
          <a:p>
            <a:pPr lvl="2" algn="l" rtl="0"/>
            <a:r>
              <a:rPr lang="ru" sz="900" b="0" i="0" u="none" dirty="0" smtClean="0"/>
              <a:t>Обзор конкурентных преимуществ</a:t>
            </a:r>
            <a:endParaRPr lang="ru" sz="900" b="0" i="0" u="none" dirty="0"/>
          </a:p>
          <a:p>
            <a:pPr lvl="2" algn="l" rtl="0"/>
            <a:r>
              <a:rPr lang="ru" sz="900" b="0" i="0" u="none" dirty="0" smtClean="0"/>
              <a:t>Преодоление возражений</a:t>
            </a:r>
            <a:endParaRPr lang="ru" sz="900" b="0" i="0" u="none" dirty="0"/>
          </a:p>
          <a:p>
            <a:pPr lvl="2" algn="l" rtl="0"/>
            <a:r>
              <a:rPr lang="ru" sz="900" dirty="0" smtClean="0"/>
              <a:t>Передовой опыт активизации продаж: этапы </a:t>
            </a:r>
            <a:r>
              <a:rPr lang="ru" sz="900" b="0" i="0" u="none" dirty="0" smtClean="0"/>
              <a:t>1-6</a:t>
            </a:r>
            <a:endParaRPr lang="ru" sz="900" b="0" i="0" u="none" dirty="0"/>
          </a:p>
          <a:p>
            <a:pPr lvl="2" algn="l" rtl="0"/>
            <a:r>
              <a:rPr lang="ru" sz="900" b="0" i="0" u="none" dirty="0" smtClean="0"/>
              <a:t>Ссылки на премиальный контент и инструменты</a:t>
            </a:r>
            <a:endParaRPr lang="ru" sz="900" b="0" i="0" u="none" dirty="0"/>
          </a:p>
          <a:p>
            <a:pPr lvl="2" algn="l" rtl="0"/>
            <a:r>
              <a:rPr lang="ru" sz="900" b="0" i="0" u="none" dirty="0" smtClean="0"/>
              <a:t>Ключевые контакты</a:t>
            </a:r>
            <a:endParaRPr lang="ru" sz="900" b="0" i="0" u="none" dirty="0"/>
          </a:p>
          <a:p>
            <a:pPr lvl="2" algn="l" rtl="0"/>
            <a:endParaRPr lang="ru" sz="11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l" rtl="0">
              <a:defRPr/>
            </a:pPr>
            <a:fld id="{BFC6FB5E-9BC1-457E-86E8-0E58EE13563E}" type="slidenum">
              <a:rPr/>
              <a:pPr algn="l" rtl="0">
                <a:defRPr/>
              </a:pPr>
              <a:t>30</a:t>
            </a:fld>
            <a:endParaRPr lang="ru" dirty="0"/>
          </a:p>
        </p:txBody>
      </p:sp>
      <p:sp>
        <p:nvSpPr>
          <p:cNvPr id="10" name="TextBox 9"/>
          <p:cNvSpPr txBox="1"/>
          <p:nvPr/>
        </p:nvSpPr>
        <p:spPr>
          <a:xfrm>
            <a:off x="0" y="877828"/>
            <a:ext cx="91440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/>
            <a:r>
              <a:rPr lang="ru" dirty="0" smtClean="0"/>
              <a:t>Инструменты продаж</a:t>
            </a:r>
            <a:r>
              <a:rPr lang="ru" b="1" dirty="0" smtClean="0">
                <a:solidFill>
                  <a:schemeClr val="accent1"/>
                </a:solidFill>
              </a:rPr>
              <a:t> </a:t>
            </a:r>
            <a:r>
              <a:rPr lang="ru" b="1" i="0" u="none" dirty="0" smtClean="0">
                <a:solidFill>
                  <a:schemeClr val="accent1"/>
                </a:solidFill>
              </a:rPr>
              <a:t>Sales Play </a:t>
            </a:r>
            <a:r>
              <a:rPr lang="ru" dirty="0" smtClean="0"/>
              <a:t>включают в себя несколько </a:t>
            </a:r>
            <a:r>
              <a:rPr lang="ru" dirty="0"/>
              <a:t>решений </a:t>
            </a:r>
            <a:r>
              <a:rPr lang="ru" dirty="0" smtClean="0"/>
              <a:t>и создаются для ускорения </a:t>
            </a:r>
            <a:r>
              <a:rPr lang="ru" i="1" dirty="0"/>
              <a:t>продаж решений </a:t>
            </a:r>
            <a:r>
              <a:rPr lang="ru" dirty="0" smtClean="0"/>
              <a:t>двумя способами</a:t>
            </a:r>
            <a:endParaRPr lang="ru" dirty="0">
              <a:solidFill>
                <a:schemeClr val="tx1"/>
              </a:solidFill>
            </a:endParaRPr>
          </a:p>
        </p:txBody>
      </p:sp>
      <p:pic>
        <p:nvPicPr>
          <p:cNvPr id="19" name="Picture 3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21113" y="2776487"/>
            <a:ext cx="1480185" cy="1683068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  <p:sp>
        <p:nvSpPr>
          <p:cNvPr id="27" name="TextBox 26"/>
          <p:cNvSpPr txBox="1"/>
          <p:nvPr/>
        </p:nvSpPr>
        <p:spPr>
          <a:xfrm>
            <a:off x="1660623" y="3442069"/>
            <a:ext cx="829393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/>
            <a:r>
              <a:rPr lang="ru" sz="1100" b="0" i="0" u="none" dirty="0" smtClean="0">
                <a:solidFill>
                  <a:schemeClr val="tx1"/>
                </a:solidFill>
              </a:rPr>
              <a:t>Email /</a:t>
            </a:r>
            <a:endParaRPr lang="ru" sz="1100" b="0" i="0" u="none" dirty="0">
              <a:solidFill>
                <a:schemeClr val="tx1"/>
              </a:solidFill>
            </a:endParaRPr>
          </a:p>
          <a:p>
            <a:pPr algn="l" rtl="0"/>
            <a:r>
              <a:rPr lang="ru-RU" sz="1100" b="0" i="0" u="none" dirty="0" smtClean="0">
                <a:solidFill>
                  <a:schemeClr val="tx1"/>
                </a:solidFill>
              </a:rPr>
              <a:t>Ц</a:t>
            </a:r>
            <a:r>
              <a:rPr lang="ru" sz="1100" b="0" i="0" u="none" dirty="0" smtClean="0">
                <a:solidFill>
                  <a:schemeClr val="tx1"/>
                </a:solidFill>
              </a:rPr>
              <a:t>елевая страница</a:t>
            </a:r>
            <a:endParaRPr lang="ru" sz="1100" b="0" i="0" u="none" dirty="0">
              <a:solidFill>
                <a:schemeClr val="tx1"/>
              </a:solidFill>
            </a:endParaRPr>
          </a:p>
        </p:txBody>
      </p:sp>
      <p:pic>
        <p:nvPicPr>
          <p:cNvPr id="20" name="Picture 9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2389495" y="2962766"/>
            <a:ext cx="2103120" cy="148304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cxnSp>
        <p:nvCxnSpPr>
          <p:cNvPr id="29" name="Straight Arrow Connector 28"/>
          <p:cNvCxnSpPr/>
          <p:nvPr/>
        </p:nvCxnSpPr>
        <p:spPr>
          <a:xfrm>
            <a:off x="1734207" y="4256623"/>
            <a:ext cx="583324" cy="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 rot="16200000" flipH="1">
            <a:off x="2648610" y="3752195"/>
            <a:ext cx="4256689" cy="31525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218370" y="4698125"/>
            <a:ext cx="4360985" cy="1661993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algn="l" rtl="0"/>
            <a:r>
              <a:rPr lang="ru" sz="1700" b="0" i="0" u="none" dirty="0">
                <a:solidFill>
                  <a:schemeClr val="tx1"/>
                </a:solidFill>
              </a:rPr>
              <a:t>Sales Play: </a:t>
            </a:r>
          </a:p>
          <a:p>
            <a:pPr algn="l" rtl="0"/>
            <a:endParaRPr lang="ru" sz="1700" dirty="0" smtClean="0">
              <a:solidFill>
                <a:schemeClr val="tx1"/>
              </a:solidFill>
            </a:endParaRPr>
          </a:p>
          <a:p>
            <a:pPr algn="l" rtl="0">
              <a:buFont typeface="Arial" pitchFamily="34" charset="0"/>
              <a:buChar char="•"/>
            </a:pPr>
            <a:r>
              <a:rPr lang="ru" sz="1700" b="0" i="0" u="none" dirty="0" smtClean="0">
                <a:solidFill>
                  <a:schemeClr val="tx1"/>
                </a:solidFill>
              </a:rPr>
              <a:t> Совместная работа в мобильной среде</a:t>
            </a:r>
            <a:endParaRPr lang="ru" sz="1700" b="0" i="0" u="none" dirty="0">
              <a:solidFill>
                <a:schemeClr val="tx1"/>
              </a:solidFill>
            </a:endParaRPr>
          </a:p>
          <a:p>
            <a:pPr algn="l" rtl="0">
              <a:buFont typeface="Arial" pitchFamily="34" charset="0"/>
              <a:buChar char="•"/>
            </a:pPr>
            <a:r>
              <a:rPr lang="ru" sz="1700" b="0" i="0" u="none" dirty="0" smtClean="0">
                <a:solidFill>
                  <a:schemeClr val="tx1"/>
                </a:solidFill>
              </a:rPr>
              <a:t> Качество обслуживания клиента</a:t>
            </a:r>
            <a:endParaRPr lang="ru" sz="1700" b="0" i="0" u="none" dirty="0">
              <a:solidFill>
                <a:schemeClr val="tx1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ru" sz="1700" dirty="0"/>
              <a:t> Совместная </a:t>
            </a:r>
            <a:r>
              <a:rPr lang="ru" sz="1700" dirty="0" smtClean="0"/>
              <a:t>работа посредством видеосвязи</a:t>
            </a:r>
            <a:endParaRPr lang="ru" dirty="0">
              <a:solidFill>
                <a:schemeClr val="tx1"/>
              </a:solidFill>
            </a:endParaRPr>
          </a:p>
        </p:txBody>
      </p:sp>
      <p:grpSp>
        <p:nvGrpSpPr>
          <p:cNvPr id="3" name="Group 24"/>
          <p:cNvGrpSpPr/>
          <p:nvPr/>
        </p:nvGrpSpPr>
        <p:grpSpPr>
          <a:xfrm>
            <a:off x="6164317" y="4162101"/>
            <a:ext cx="2443655" cy="2065283"/>
            <a:chOff x="7016518" y="4114799"/>
            <a:chExt cx="1771304" cy="2081174"/>
          </a:xfrm>
        </p:grpSpPr>
        <p:pic>
          <p:nvPicPr>
            <p:cNvPr id="38" name="93f9ae0f-58b9-4c0c-bf1b-f12abc95c89c" descr="45FF6151-3269-4B4D-9EB4-82E1F345CB12@hsd1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7016518" y="4114799"/>
              <a:ext cx="755881" cy="1337654"/>
            </a:xfrm>
            <a:prstGeom prst="rect">
              <a:avLst/>
            </a:prstGeom>
            <a:ln>
              <a:solidFill>
                <a:schemeClr val="accent2"/>
              </a:solidFill>
            </a:ln>
            <a:effectLst/>
          </p:spPr>
        </p:pic>
        <p:pic>
          <p:nvPicPr>
            <p:cNvPr id="39" name="080385f3-43d5-4003-8e3a-aec970629905" descr="EF2BD1A7-AE04-4875-AB0C-299CDD8D0D25@hsd1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7351921" y="4351045"/>
              <a:ext cx="758952" cy="1349248"/>
            </a:xfrm>
            <a:prstGeom prst="rect">
              <a:avLst/>
            </a:prstGeom>
            <a:ln>
              <a:solidFill>
                <a:schemeClr val="accent2"/>
              </a:solidFill>
            </a:ln>
            <a:effectLst/>
          </p:spPr>
        </p:pic>
        <p:pic>
          <p:nvPicPr>
            <p:cNvPr id="40" name="b3f37d02-f7ac-4b9d-a635-68c95f0f8ded" descr="2627BCAC-CC5A-4872-9E9D-827F60953FED@hsd1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7690395" y="4598885"/>
              <a:ext cx="758952" cy="1349248"/>
            </a:xfrm>
            <a:prstGeom prst="rect">
              <a:avLst/>
            </a:prstGeom>
            <a:ln>
              <a:solidFill>
                <a:schemeClr val="accent2"/>
              </a:solidFill>
            </a:ln>
            <a:effectLst/>
          </p:spPr>
        </p:pic>
        <p:pic>
          <p:nvPicPr>
            <p:cNvPr id="41" name="c618f234-fce1-48fb-ac75-b5595ec85618" descr="D7EFAD9B-9910-44AA-B845-F61741E9DDDB@hsd1"/>
            <p:cNvPicPr>
              <a:picLocks noChangeAspect="1" noChangeArrowheads="1"/>
            </p:cNvPicPr>
            <p:nvPr/>
          </p:nvPicPr>
          <p:blipFill>
            <a:blip r:embed="rId10" cstate="print"/>
            <a:srcRect/>
            <a:stretch>
              <a:fillRect/>
            </a:stretch>
          </p:blipFill>
          <p:spPr bwMode="auto">
            <a:xfrm>
              <a:off x="8028870" y="4846725"/>
              <a:ext cx="758952" cy="1349248"/>
            </a:xfrm>
            <a:prstGeom prst="rect">
              <a:avLst/>
            </a:prstGeom>
            <a:ln>
              <a:solidFill>
                <a:schemeClr val="accent2"/>
              </a:solidFill>
            </a:ln>
            <a:effectLst/>
          </p:spPr>
        </p:pic>
      </p:grpSp>
      <p:sp>
        <p:nvSpPr>
          <p:cNvPr id="18" name="TextBox 17"/>
          <p:cNvSpPr txBox="1"/>
          <p:nvPr/>
        </p:nvSpPr>
        <p:spPr>
          <a:xfrm>
            <a:off x="4966134" y="6243145"/>
            <a:ext cx="395018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rtl="0"/>
            <a:r>
              <a:rPr lang="ru" sz="1400" b="0" i="0" u="none" dirty="0" smtClean="0">
                <a:solidFill>
                  <a:schemeClr val="tx1"/>
                </a:solidFill>
                <a:hlinkClick r:id="rId11"/>
              </a:rPr>
              <a:t>Ссылка на руководство по продаже решений</a:t>
            </a:r>
            <a:endParaRPr lang="ru" sz="1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07242881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626" name="Group 1"/>
          <p:cNvGrpSpPr>
            <a:grpSpLocks/>
          </p:cNvGrpSpPr>
          <p:nvPr/>
        </p:nvGrpSpPr>
        <p:grpSpPr bwMode="auto">
          <a:xfrm>
            <a:off x="0" y="-7938"/>
            <a:ext cx="9156700" cy="384176"/>
            <a:chOff x="0" y="0"/>
            <a:chExt cx="5768" cy="242"/>
          </a:xfrm>
        </p:grpSpPr>
        <p:sp>
          <p:nvSpPr>
            <p:cNvPr id="26644" name="Rectangle 2"/>
            <p:cNvSpPr>
              <a:spLocks/>
            </p:cNvSpPr>
            <p:nvPr/>
          </p:nvSpPr>
          <p:spPr bwMode="auto">
            <a:xfrm>
              <a:off x="0" y="0"/>
              <a:ext cx="5768" cy="240"/>
            </a:xfrm>
            <a:prstGeom prst="rect">
              <a:avLst/>
            </a:prstGeom>
            <a:gradFill rotWithShape="0">
              <a:gsLst>
                <a:gs pos="0">
                  <a:srgbClr val="91050F">
                    <a:alpha val="75998"/>
                  </a:srgbClr>
                </a:gs>
                <a:gs pos="100000">
                  <a:srgbClr val="D1081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/>
            <a:lstStyle/>
            <a:p>
              <a:endParaRPr lang="ru"/>
            </a:p>
          </p:txBody>
        </p:sp>
        <p:grpSp>
          <p:nvGrpSpPr>
            <p:cNvPr id="26645" name="Group 3"/>
            <p:cNvGrpSpPr>
              <a:grpSpLocks/>
            </p:cNvGrpSpPr>
            <p:nvPr/>
          </p:nvGrpSpPr>
          <p:grpSpPr bwMode="auto">
            <a:xfrm>
              <a:off x="0" y="0"/>
              <a:ext cx="5605" cy="242"/>
              <a:chOff x="0" y="0"/>
              <a:chExt cx="5605" cy="242"/>
            </a:xfrm>
          </p:grpSpPr>
          <p:sp>
            <p:nvSpPr>
              <p:cNvPr id="26647" name="Rectangle 4"/>
              <p:cNvSpPr>
                <a:spLocks/>
              </p:cNvSpPr>
              <p:nvPr/>
            </p:nvSpPr>
            <p:spPr bwMode="auto">
              <a:xfrm>
                <a:off x="3567" y="0"/>
                <a:ext cx="254" cy="242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/>
              <a:lstStyle/>
              <a:p>
                <a:endParaRPr lang="ru"/>
              </a:p>
            </p:txBody>
          </p:sp>
          <p:sp>
            <p:nvSpPr>
              <p:cNvPr id="26648" name="Rectangle 5"/>
              <p:cNvSpPr>
                <a:spLocks/>
              </p:cNvSpPr>
              <p:nvPr/>
            </p:nvSpPr>
            <p:spPr bwMode="auto">
              <a:xfrm>
                <a:off x="3312" y="0"/>
                <a:ext cx="254" cy="242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/>
              <a:lstStyle/>
              <a:p>
                <a:endParaRPr lang="ru"/>
              </a:p>
            </p:txBody>
          </p:sp>
          <p:sp>
            <p:nvSpPr>
              <p:cNvPr id="26649" name="Rectangle 6"/>
              <p:cNvSpPr>
                <a:spLocks/>
              </p:cNvSpPr>
              <p:nvPr/>
            </p:nvSpPr>
            <p:spPr bwMode="auto">
              <a:xfrm>
                <a:off x="2547" y="0"/>
                <a:ext cx="254" cy="242"/>
              </a:xfrm>
              <a:prstGeom prst="rect">
                <a:avLst/>
              </a:prstGeom>
              <a:solidFill>
                <a:srgbClr val="99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/>
              <a:lstStyle/>
              <a:p>
                <a:endParaRPr lang="ru"/>
              </a:p>
            </p:txBody>
          </p:sp>
          <p:sp>
            <p:nvSpPr>
              <p:cNvPr id="26650" name="Rectangle 7"/>
              <p:cNvSpPr>
                <a:spLocks/>
              </p:cNvSpPr>
              <p:nvPr/>
            </p:nvSpPr>
            <p:spPr bwMode="auto">
              <a:xfrm>
                <a:off x="2292" y="0"/>
                <a:ext cx="254" cy="242"/>
              </a:xfrm>
              <a:prstGeom prst="rect">
                <a:avLst/>
              </a:prstGeom>
              <a:solidFill>
                <a:srgbClr val="99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/>
              <a:lstStyle/>
              <a:p>
                <a:endParaRPr lang="ru"/>
              </a:p>
            </p:txBody>
          </p:sp>
          <p:sp>
            <p:nvSpPr>
              <p:cNvPr id="26651" name="Rectangle 8"/>
              <p:cNvSpPr>
                <a:spLocks/>
              </p:cNvSpPr>
              <p:nvPr/>
            </p:nvSpPr>
            <p:spPr bwMode="auto">
              <a:xfrm>
                <a:off x="1528" y="0"/>
                <a:ext cx="254" cy="242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/>
              <a:lstStyle/>
              <a:p>
                <a:endParaRPr lang="ru"/>
              </a:p>
            </p:txBody>
          </p:sp>
          <p:sp>
            <p:nvSpPr>
              <p:cNvPr id="26652" name="Rectangle 9"/>
              <p:cNvSpPr>
                <a:spLocks/>
              </p:cNvSpPr>
              <p:nvPr/>
            </p:nvSpPr>
            <p:spPr bwMode="auto">
              <a:xfrm>
                <a:off x="1273" y="0"/>
                <a:ext cx="254" cy="242"/>
              </a:xfrm>
              <a:prstGeom prst="rect">
                <a:avLst/>
              </a:prstGeom>
              <a:solidFill>
                <a:srgbClr val="99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/>
              <a:lstStyle/>
              <a:p>
                <a:endParaRPr lang="ru"/>
              </a:p>
            </p:txBody>
          </p:sp>
          <p:sp>
            <p:nvSpPr>
              <p:cNvPr id="26653" name="Rectangle 10"/>
              <p:cNvSpPr>
                <a:spLocks/>
              </p:cNvSpPr>
              <p:nvPr/>
            </p:nvSpPr>
            <p:spPr bwMode="auto">
              <a:xfrm>
                <a:off x="763" y="0"/>
                <a:ext cx="254" cy="242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/>
              <a:lstStyle/>
              <a:p>
                <a:endParaRPr lang="ru"/>
              </a:p>
            </p:txBody>
          </p:sp>
          <p:sp>
            <p:nvSpPr>
              <p:cNvPr id="26654" name="Rectangle 11"/>
              <p:cNvSpPr>
                <a:spLocks/>
              </p:cNvSpPr>
              <p:nvPr/>
            </p:nvSpPr>
            <p:spPr bwMode="auto">
              <a:xfrm>
                <a:off x="0" y="0"/>
                <a:ext cx="254" cy="242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/>
              <a:lstStyle/>
              <a:p>
                <a:endParaRPr lang="ru"/>
              </a:p>
            </p:txBody>
          </p:sp>
          <p:sp>
            <p:nvSpPr>
              <p:cNvPr id="26655" name="Rectangle 12"/>
              <p:cNvSpPr>
                <a:spLocks/>
              </p:cNvSpPr>
              <p:nvPr/>
            </p:nvSpPr>
            <p:spPr bwMode="auto">
              <a:xfrm>
                <a:off x="5350" y="0"/>
                <a:ext cx="255" cy="242"/>
              </a:xfrm>
              <a:prstGeom prst="rect">
                <a:avLst/>
              </a:prstGeom>
              <a:solidFill>
                <a:srgbClr val="99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/>
              <a:lstStyle/>
              <a:p>
                <a:endParaRPr lang="ru"/>
              </a:p>
            </p:txBody>
          </p:sp>
          <p:sp>
            <p:nvSpPr>
              <p:cNvPr id="26656" name="Rectangle 13"/>
              <p:cNvSpPr>
                <a:spLocks/>
              </p:cNvSpPr>
              <p:nvPr/>
            </p:nvSpPr>
            <p:spPr bwMode="auto">
              <a:xfrm>
                <a:off x="5095" y="0"/>
                <a:ext cx="255" cy="242"/>
              </a:xfrm>
              <a:prstGeom prst="rect">
                <a:avLst/>
              </a:prstGeom>
              <a:solidFill>
                <a:srgbClr val="99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/>
              <a:lstStyle/>
              <a:p>
                <a:endParaRPr lang="ru"/>
              </a:p>
            </p:txBody>
          </p:sp>
          <p:sp>
            <p:nvSpPr>
              <p:cNvPr id="26657" name="Rectangle 14"/>
              <p:cNvSpPr>
                <a:spLocks/>
              </p:cNvSpPr>
              <p:nvPr/>
            </p:nvSpPr>
            <p:spPr bwMode="auto">
              <a:xfrm>
                <a:off x="4840" y="0"/>
                <a:ext cx="255" cy="242"/>
              </a:xfrm>
              <a:prstGeom prst="rect">
                <a:avLst/>
              </a:prstGeom>
              <a:solidFill>
                <a:srgbClr val="D10811">
                  <a:alpha val="0"/>
                </a:srgbClr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/>
              <a:lstStyle/>
              <a:p>
                <a:endParaRPr lang="ru"/>
              </a:p>
            </p:txBody>
          </p:sp>
          <p:sp>
            <p:nvSpPr>
              <p:cNvPr id="26658" name="Rectangle 15"/>
              <p:cNvSpPr>
                <a:spLocks/>
              </p:cNvSpPr>
              <p:nvPr/>
            </p:nvSpPr>
            <p:spPr bwMode="auto">
              <a:xfrm>
                <a:off x="4586" y="0"/>
                <a:ext cx="254" cy="242"/>
              </a:xfrm>
              <a:prstGeom prst="rect">
                <a:avLst/>
              </a:prstGeom>
              <a:solidFill>
                <a:srgbClr val="99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/>
              <a:lstStyle/>
              <a:p>
                <a:endParaRPr lang="ru"/>
              </a:p>
            </p:txBody>
          </p:sp>
        </p:grpSp>
        <p:sp>
          <p:nvSpPr>
            <p:cNvPr id="26646" name="Rectangle 16"/>
            <p:cNvSpPr>
              <a:spLocks/>
            </p:cNvSpPr>
            <p:nvPr/>
          </p:nvSpPr>
          <p:spPr bwMode="auto">
            <a:xfrm>
              <a:off x="0" y="0"/>
              <a:ext cx="5768" cy="240"/>
            </a:xfrm>
            <a:prstGeom prst="rect">
              <a:avLst/>
            </a:prstGeom>
            <a:gradFill rotWithShape="0">
              <a:gsLst>
                <a:gs pos="0">
                  <a:srgbClr val="91050F">
                    <a:alpha val="75998"/>
                  </a:srgbClr>
                </a:gs>
                <a:gs pos="100000">
                  <a:srgbClr val="D1081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/>
            <a:lstStyle/>
            <a:p>
              <a:endParaRPr lang="ru"/>
            </a:p>
          </p:txBody>
        </p:sp>
      </p:grpSp>
      <p:pic>
        <p:nvPicPr>
          <p:cNvPr id="26627" name="Picture 17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8"/>
          <a:stretch>
            <a:fillRect/>
          </a:stretch>
        </p:blipFill>
        <p:spPr bwMode="auto">
          <a:xfrm>
            <a:off x="0" y="360363"/>
            <a:ext cx="9144000" cy="6503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26628" name="Picture 18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524500"/>
            <a:ext cx="9144000" cy="133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26629" name="Rectangle 19"/>
          <p:cNvSpPr>
            <a:spLocks/>
          </p:cNvSpPr>
          <p:nvPr/>
        </p:nvSpPr>
        <p:spPr bwMode="auto">
          <a:xfrm>
            <a:off x="512763" y="6611938"/>
            <a:ext cx="2908300" cy="19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8100" tIns="38100" rIns="38100" bIns="38100" anchor="b"/>
          <a:lstStyle/>
          <a:p>
            <a:pPr algn="l" rtl="0"/>
            <a:r>
              <a:rPr lang="ru" sz="800" b="0" i="0" u="none">
                <a:solidFill>
                  <a:srgbClr val="848484"/>
                </a:solidFill>
                <a:cs typeface="Arial" pitchFamily="34" charset="0"/>
                <a:sym typeface="Arial" pitchFamily="34" charset="0"/>
              </a:rPr>
              <a:t>© 2011 Avaya Inc. Все права защищены.</a:t>
            </a:r>
          </a:p>
        </p:txBody>
      </p:sp>
      <p:grpSp>
        <p:nvGrpSpPr>
          <p:cNvPr id="26630" name="Group 20"/>
          <p:cNvGrpSpPr>
            <a:grpSpLocks/>
          </p:cNvGrpSpPr>
          <p:nvPr/>
        </p:nvGrpSpPr>
        <p:grpSpPr bwMode="auto">
          <a:xfrm>
            <a:off x="7907338" y="79375"/>
            <a:ext cx="858837" cy="242888"/>
            <a:chOff x="0" y="0"/>
            <a:chExt cx="541" cy="152"/>
          </a:xfrm>
        </p:grpSpPr>
        <p:sp>
          <p:nvSpPr>
            <p:cNvPr id="26639" name="Freeform 21"/>
            <p:cNvSpPr>
              <a:spLocks/>
            </p:cNvSpPr>
            <p:nvPr/>
          </p:nvSpPr>
          <p:spPr bwMode="auto">
            <a:xfrm>
              <a:off x="417" y="0"/>
              <a:ext cx="124" cy="112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w 21600"/>
                <a:gd name="T9" fmla="*/ 0 h 21600"/>
                <a:gd name="T10" fmla="*/ 0 w 21600"/>
                <a:gd name="T11" fmla="*/ 0 h 21600"/>
                <a:gd name="T12" fmla="*/ 0 w 21600"/>
                <a:gd name="T13" fmla="*/ 0 h 21600"/>
                <a:gd name="T14" fmla="*/ 0 w 21600"/>
                <a:gd name="T15" fmla="*/ 0 h 21600"/>
                <a:gd name="T16" fmla="*/ 0 w 21600"/>
                <a:gd name="T17" fmla="*/ 0 h 21600"/>
                <a:gd name="T18" fmla="*/ 0 w 21600"/>
                <a:gd name="T19" fmla="*/ 0 h 21600"/>
                <a:gd name="T20" fmla="*/ 0 w 21600"/>
                <a:gd name="T21" fmla="*/ 0 h 21600"/>
                <a:gd name="T22" fmla="*/ 0 w 21600"/>
                <a:gd name="T23" fmla="*/ 0 h 21600"/>
                <a:gd name="T24" fmla="*/ 0 w 21600"/>
                <a:gd name="T25" fmla="*/ 0 h 2160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600"/>
                <a:gd name="T40" fmla="*/ 0 h 21600"/>
                <a:gd name="T41" fmla="*/ 21600 w 21600"/>
                <a:gd name="T42" fmla="*/ 21600 h 21600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600" h="21600">
                  <a:moveTo>
                    <a:pt x="6396" y="15434"/>
                  </a:moveTo>
                  <a:lnTo>
                    <a:pt x="12825" y="15434"/>
                  </a:lnTo>
                  <a:lnTo>
                    <a:pt x="13821" y="18250"/>
                  </a:lnTo>
                  <a:lnTo>
                    <a:pt x="5175" y="18250"/>
                  </a:lnTo>
                  <a:lnTo>
                    <a:pt x="3761" y="21600"/>
                  </a:lnTo>
                  <a:lnTo>
                    <a:pt x="0" y="21600"/>
                  </a:lnTo>
                  <a:lnTo>
                    <a:pt x="9450" y="0"/>
                  </a:lnTo>
                  <a:lnTo>
                    <a:pt x="12054" y="0"/>
                  </a:lnTo>
                  <a:lnTo>
                    <a:pt x="21600" y="21600"/>
                  </a:lnTo>
                  <a:lnTo>
                    <a:pt x="17743" y="21600"/>
                  </a:lnTo>
                  <a:lnTo>
                    <a:pt x="10832" y="4919"/>
                  </a:lnTo>
                  <a:lnTo>
                    <a:pt x="6396" y="15434"/>
                  </a:lnTo>
                  <a:close/>
                  <a:moveTo>
                    <a:pt x="6396" y="15434"/>
                  </a:move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 cap="flat">
                  <a:solidFill>
                    <a:srgbClr val="000000"/>
                  </a:solidFill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ru"/>
            </a:p>
          </p:txBody>
        </p:sp>
        <p:sp>
          <p:nvSpPr>
            <p:cNvPr id="26640" name="Freeform 22"/>
            <p:cNvSpPr>
              <a:spLocks/>
            </p:cNvSpPr>
            <p:nvPr/>
          </p:nvSpPr>
          <p:spPr bwMode="auto">
            <a:xfrm>
              <a:off x="0" y="0"/>
              <a:ext cx="123" cy="112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w 21600"/>
                <a:gd name="T9" fmla="*/ 0 h 21600"/>
                <a:gd name="T10" fmla="*/ 0 w 21600"/>
                <a:gd name="T11" fmla="*/ 0 h 21600"/>
                <a:gd name="T12" fmla="*/ 0 w 21600"/>
                <a:gd name="T13" fmla="*/ 0 h 21600"/>
                <a:gd name="T14" fmla="*/ 0 w 21600"/>
                <a:gd name="T15" fmla="*/ 0 h 21600"/>
                <a:gd name="T16" fmla="*/ 0 w 21600"/>
                <a:gd name="T17" fmla="*/ 0 h 21600"/>
                <a:gd name="T18" fmla="*/ 0 w 21600"/>
                <a:gd name="T19" fmla="*/ 0 h 21600"/>
                <a:gd name="T20" fmla="*/ 0 w 21600"/>
                <a:gd name="T21" fmla="*/ 0 h 21600"/>
                <a:gd name="T22" fmla="*/ 0 w 21600"/>
                <a:gd name="T23" fmla="*/ 0 h 21600"/>
                <a:gd name="T24" fmla="*/ 0 w 21600"/>
                <a:gd name="T25" fmla="*/ 0 h 2160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600"/>
                <a:gd name="T40" fmla="*/ 0 h 21600"/>
                <a:gd name="T41" fmla="*/ 21600 w 21600"/>
                <a:gd name="T42" fmla="*/ 21600 h 21600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600" h="21600">
                  <a:moveTo>
                    <a:pt x="6396" y="15480"/>
                  </a:moveTo>
                  <a:lnTo>
                    <a:pt x="12825" y="15480"/>
                  </a:lnTo>
                  <a:lnTo>
                    <a:pt x="13950" y="18252"/>
                  </a:lnTo>
                  <a:lnTo>
                    <a:pt x="5304" y="18252"/>
                  </a:lnTo>
                  <a:lnTo>
                    <a:pt x="3921" y="21600"/>
                  </a:lnTo>
                  <a:lnTo>
                    <a:pt x="0" y="21600"/>
                  </a:lnTo>
                  <a:lnTo>
                    <a:pt x="9579" y="0"/>
                  </a:lnTo>
                  <a:lnTo>
                    <a:pt x="12214" y="0"/>
                  </a:lnTo>
                  <a:lnTo>
                    <a:pt x="21600" y="21600"/>
                  </a:lnTo>
                  <a:lnTo>
                    <a:pt x="17839" y="21600"/>
                  </a:lnTo>
                  <a:lnTo>
                    <a:pt x="10832" y="4860"/>
                  </a:lnTo>
                  <a:lnTo>
                    <a:pt x="6396" y="15480"/>
                  </a:lnTo>
                  <a:close/>
                  <a:moveTo>
                    <a:pt x="6396" y="15480"/>
                  </a:move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 cap="flat">
                  <a:solidFill>
                    <a:srgbClr val="000000"/>
                  </a:solidFill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ru"/>
            </a:p>
          </p:txBody>
        </p:sp>
        <p:sp>
          <p:nvSpPr>
            <p:cNvPr id="26641" name="Freeform 23"/>
            <p:cNvSpPr>
              <a:spLocks/>
            </p:cNvSpPr>
            <p:nvPr/>
          </p:nvSpPr>
          <p:spPr bwMode="auto">
            <a:xfrm>
              <a:off x="207" y="0"/>
              <a:ext cx="125" cy="112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w 21600"/>
                <a:gd name="T9" fmla="*/ 0 h 21600"/>
                <a:gd name="T10" fmla="*/ 0 w 21600"/>
                <a:gd name="T11" fmla="*/ 0 h 21600"/>
                <a:gd name="T12" fmla="*/ 0 w 21600"/>
                <a:gd name="T13" fmla="*/ 0 h 21600"/>
                <a:gd name="T14" fmla="*/ 0 w 21600"/>
                <a:gd name="T15" fmla="*/ 0 h 21600"/>
                <a:gd name="T16" fmla="*/ 0 w 21600"/>
                <a:gd name="T17" fmla="*/ 0 h 21600"/>
                <a:gd name="T18" fmla="*/ 0 w 21600"/>
                <a:gd name="T19" fmla="*/ 0 h 21600"/>
                <a:gd name="T20" fmla="*/ 0 w 21600"/>
                <a:gd name="T21" fmla="*/ 0 h 21600"/>
                <a:gd name="T22" fmla="*/ 0 w 21600"/>
                <a:gd name="T23" fmla="*/ 0 h 21600"/>
                <a:gd name="T24" fmla="*/ 0 w 21600"/>
                <a:gd name="T25" fmla="*/ 0 h 2160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600"/>
                <a:gd name="T40" fmla="*/ 0 h 21600"/>
                <a:gd name="T41" fmla="*/ 21600 w 21600"/>
                <a:gd name="T42" fmla="*/ 21600 h 21600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600" h="21600">
                  <a:moveTo>
                    <a:pt x="6396" y="15480"/>
                  </a:moveTo>
                  <a:lnTo>
                    <a:pt x="12921" y="15480"/>
                  </a:lnTo>
                  <a:lnTo>
                    <a:pt x="13950" y="18252"/>
                  </a:lnTo>
                  <a:lnTo>
                    <a:pt x="5271" y="18252"/>
                  </a:lnTo>
                  <a:lnTo>
                    <a:pt x="3889" y="21600"/>
                  </a:lnTo>
                  <a:lnTo>
                    <a:pt x="0" y="21600"/>
                  </a:lnTo>
                  <a:lnTo>
                    <a:pt x="9546" y="0"/>
                  </a:lnTo>
                  <a:lnTo>
                    <a:pt x="12182" y="0"/>
                  </a:lnTo>
                  <a:lnTo>
                    <a:pt x="21600" y="21600"/>
                  </a:lnTo>
                  <a:lnTo>
                    <a:pt x="17839" y="21600"/>
                  </a:lnTo>
                  <a:lnTo>
                    <a:pt x="10800" y="4860"/>
                  </a:lnTo>
                  <a:lnTo>
                    <a:pt x="6396" y="15480"/>
                  </a:lnTo>
                  <a:close/>
                  <a:moveTo>
                    <a:pt x="6396" y="15480"/>
                  </a:move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 cap="flat">
                  <a:solidFill>
                    <a:srgbClr val="000000"/>
                  </a:solidFill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ru"/>
            </a:p>
          </p:txBody>
        </p:sp>
        <p:sp>
          <p:nvSpPr>
            <p:cNvPr id="26642" name="Freeform 24"/>
            <p:cNvSpPr>
              <a:spLocks/>
            </p:cNvSpPr>
            <p:nvPr/>
          </p:nvSpPr>
          <p:spPr bwMode="auto">
            <a:xfrm>
              <a:off x="104" y="0"/>
              <a:ext cx="123" cy="112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w 21600"/>
                <a:gd name="T9" fmla="*/ 0 h 21600"/>
                <a:gd name="T10" fmla="*/ 0 w 21600"/>
                <a:gd name="T11" fmla="*/ 0 h 21600"/>
                <a:gd name="T12" fmla="*/ 0 w 21600"/>
                <a:gd name="T13" fmla="*/ 0 h 21600"/>
                <a:gd name="T14" fmla="*/ 0 w 21600"/>
                <a:gd name="T15" fmla="*/ 0 h 21600"/>
                <a:gd name="T16" fmla="*/ 0 w 21600"/>
                <a:gd name="T17" fmla="*/ 0 h 21600"/>
                <a:gd name="T18" fmla="*/ 0 w 21600"/>
                <a:gd name="T19" fmla="*/ 0 h 21600"/>
                <a:gd name="T20" fmla="*/ 0 w 21600"/>
                <a:gd name="T21" fmla="*/ 0 h 2160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21600"/>
                <a:gd name="T34" fmla="*/ 0 h 21600"/>
                <a:gd name="T35" fmla="*/ 21600 w 21600"/>
                <a:gd name="T36" fmla="*/ 21600 h 21600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21600" h="21600">
                  <a:moveTo>
                    <a:pt x="0" y="0"/>
                  </a:moveTo>
                  <a:lnTo>
                    <a:pt x="9438" y="21600"/>
                  </a:lnTo>
                  <a:lnTo>
                    <a:pt x="9665" y="21600"/>
                  </a:lnTo>
                  <a:lnTo>
                    <a:pt x="11968" y="21600"/>
                  </a:lnTo>
                  <a:lnTo>
                    <a:pt x="12195" y="21600"/>
                  </a:lnTo>
                  <a:lnTo>
                    <a:pt x="21600" y="0"/>
                  </a:lnTo>
                  <a:lnTo>
                    <a:pt x="17838" y="0"/>
                  </a:lnTo>
                  <a:lnTo>
                    <a:pt x="10832" y="17002"/>
                  </a:lnTo>
                  <a:lnTo>
                    <a:pt x="3795" y="0"/>
                  </a:lnTo>
                  <a:lnTo>
                    <a:pt x="0" y="0"/>
                  </a:lnTo>
                  <a:close/>
                  <a:moveTo>
                    <a:pt x="0" y="0"/>
                  </a:move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 cap="flat">
                  <a:solidFill>
                    <a:srgbClr val="000000"/>
                  </a:solidFill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ru"/>
            </a:p>
          </p:txBody>
        </p:sp>
        <p:sp>
          <p:nvSpPr>
            <p:cNvPr id="26643" name="Freeform 25"/>
            <p:cNvSpPr>
              <a:spLocks/>
            </p:cNvSpPr>
            <p:nvPr/>
          </p:nvSpPr>
          <p:spPr bwMode="auto">
            <a:xfrm>
              <a:off x="313" y="0"/>
              <a:ext cx="123" cy="152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w 21600"/>
                <a:gd name="T9" fmla="*/ 0 h 21600"/>
                <a:gd name="T10" fmla="*/ 0 w 21600"/>
                <a:gd name="T11" fmla="*/ 0 h 21600"/>
                <a:gd name="T12" fmla="*/ 0 w 21600"/>
                <a:gd name="T13" fmla="*/ 0 h 21600"/>
                <a:gd name="T14" fmla="*/ 0 w 21600"/>
                <a:gd name="T15" fmla="*/ 0 h 21600"/>
                <a:gd name="T16" fmla="*/ 0 w 21600"/>
                <a:gd name="T17" fmla="*/ 0 h 21600"/>
                <a:gd name="T18" fmla="*/ 0 w 21600"/>
                <a:gd name="T19" fmla="*/ 0 h 2160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1600"/>
                <a:gd name="T31" fmla="*/ 0 h 21600"/>
                <a:gd name="T32" fmla="*/ 21600 w 21600"/>
                <a:gd name="T33" fmla="*/ 21600 h 21600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1600" h="21600">
                  <a:moveTo>
                    <a:pt x="8562" y="21600"/>
                  </a:moveTo>
                  <a:lnTo>
                    <a:pt x="21600" y="0"/>
                  </a:lnTo>
                  <a:lnTo>
                    <a:pt x="17708" y="0"/>
                  </a:lnTo>
                  <a:lnTo>
                    <a:pt x="10541" y="12574"/>
                  </a:lnTo>
                  <a:lnTo>
                    <a:pt x="3730" y="0"/>
                  </a:lnTo>
                  <a:lnTo>
                    <a:pt x="0" y="0"/>
                  </a:lnTo>
                  <a:lnTo>
                    <a:pt x="8562" y="15730"/>
                  </a:lnTo>
                  <a:lnTo>
                    <a:pt x="4897" y="21600"/>
                  </a:lnTo>
                  <a:lnTo>
                    <a:pt x="8562" y="21600"/>
                  </a:lnTo>
                  <a:close/>
                  <a:moveTo>
                    <a:pt x="8562" y="21600"/>
                  </a:move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 cap="flat">
                  <a:solidFill>
                    <a:srgbClr val="000000"/>
                  </a:solidFill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ru"/>
            </a:p>
          </p:txBody>
        </p:sp>
      </p:grpSp>
      <p:sp>
        <p:nvSpPr>
          <p:cNvPr id="26631" name="Text Box 26"/>
          <p:cNvSpPr txBox="1">
            <a:spLocks noChangeArrowheads="1"/>
          </p:cNvSpPr>
          <p:nvPr/>
        </p:nvSpPr>
        <p:spPr bwMode="auto">
          <a:xfrm>
            <a:off x="8456613" y="6586538"/>
            <a:ext cx="230187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rtl="0" eaLnBrk="1" hangingPunct="1"/>
            <a:fld id="{DD0ABA8D-A7D6-4B1E-B28E-2473AD87BE30}" type="slidenum">
              <a:rPr sz="1000">
                <a:solidFill>
                  <a:srgbClr val="969696"/>
                </a:solidFill>
                <a:cs typeface="Arial" pitchFamily="34" charset="0"/>
                <a:sym typeface="Arial" pitchFamily="34" charset="0"/>
              </a:rPr>
              <a:pPr algn="r" rtl="0" eaLnBrk="1" hangingPunct="1"/>
              <a:t>31</a:t>
            </a:fld>
            <a:endParaRPr lang="ru" sz="1000">
              <a:solidFill>
                <a:srgbClr val="969696"/>
              </a:solidFill>
              <a:cs typeface="Arial" pitchFamily="34" charset="0"/>
              <a:sym typeface="Arial" pitchFamily="34" charset="0"/>
            </a:endParaRPr>
          </a:p>
        </p:txBody>
      </p:sp>
      <p:sp>
        <p:nvSpPr>
          <p:cNvPr id="26632" name="Line 27"/>
          <p:cNvSpPr>
            <a:spLocks noChangeShapeType="1"/>
          </p:cNvSpPr>
          <p:nvPr/>
        </p:nvSpPr>
        <p:spPr bwMode="auto">
          <a:xfrm>
            <a:off x="8505825" y="6615113"/>
            <a:ext cx="1588" cy="95250"/>
          </a:xfrm>
          <a:prstGeom prst="line">
            <a:avLst/>
          </a:prstGeom>
          <a:noFill/>
          <a:ln w="9525">
            <a:solidFill>
              <a:srgbClr val="D2D2D2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ru"/>
          </a:p>
        </p:txBody>
      </p:sp>
      <p:sp>
        <p:nvSpPr>
          <p:cNvPr id="26633" name="Rectangle 28"/>
          <p:cNvSpPr>
            <a:spLocks noGrp="1" noChangeArrowheads="1"/>
          </p:cNvSpPr>
          <p:nvPr>
            <p:ph type="title"/>
          </p:nvPr>
        </p:nvSpPr>
        <p:spPr>
          <a:xfrm>
            <a:off x="457200" y="133416"/>
            <a:ext cx="8229600" cy="838200"/>
          </a:xfrm>
        </p:spPr>
        <p:txBody>
          <a:bodyPr/>
          <a:lstStyle/>
          <a:p>
            <a:pPr algn="l" rtl="0"/>
            <a:r>
              <a:rPr lang="ru" sz="2400" b="0" i="0" u="none" dirty="0" smtClean="0"/>
              <a:t>Продажа решений на базе сценариев использования</a:t>
            </a:r>
            <a:endParaRPr lang="ru" sz="2400" dirty="0" smtClean="0">
              <a:ea typeface="ヒラギノ角ゴ ProN W6"/>
              <a:cs typeface="ヒラギノ角ゴ ProN W6"/>
              <a:sym typeface="Arial Bold" pitchFamily="34" charset="0"/>
            </a:endParaRPr>
          </a:p>
        </p:txBody>
      </p:sp>
      <p:sp>
        <p:nvSpPr>
          <p:cNvPr id="26634" name="Rectangle 29"/>
          <p:cNvSpPr>
            <a:spLocks noGrp="1" noChangeArrowheads="1"/>
          </p:cNvSpPr>
          <p:nvPr>
            <p:ph type="body" idx="1"/>
          </p:nvPr>
        </p:nvSpPr>
        <p:spPr>
          <a:xfrm>
            <a:off x="428625" y="1980978"/>
            <a:ext cx="4800600" cy="3724275"/>
          </a:xfrm>
        </p:spPr>
        <p:txBody>
          <a:bodyPr/>
          <a:lstStyle/>
          <a:p>
            <a:pPr algn="l" rtl="0">
              <a:buNone/>
            </a:pPr>
            <a:r>
              <a:rPr lang="ru" sz="1800" b="1" i="0" u="none" dirty="0" smtClean="0">
                <a:solidFill>
                  <a:schemeClr val="accent1"/>
                </a:solidFill>
                <a:latin typeface="Arial" charset="0"/>
              </a:rPr>
              <a:t>Сценарий использования </a:t>
            </a:r>
            <a:r>
              <a:rPr lang="ru" sz="1800" dirty="0" smtClean="0"/>
              <a:t>– это пример использования решения нашими клиентами</a:t>
            </a:r>
            <a:r>
              <a:rPr lang="ru" sz="1800" b="0" i="0" u="none" dirty="0" smtClean="0"/>
              <a:t> (по направлениям бизнеса и конечным пользователям) для реализации ключевых бизнес-задач, на который мы можем ссылаться в процессе продажи ценностей</a:t>
            </a:r>
            <a:endParaRPr lang="ru" sz="1800" b="0" i="0" u="none" dirty="0"/>
          </a:p>
          <a:p>
            <a:pPr marL="0" indent="0" algn="l" rtl="0">
              <a:buNone/>
            </a:pPr>
            <a:r>
              <a:rPr lang="ru" sz="1800" b="0" i="0" u="none" dirty="0" smtClean="0"/>
              <a:t>Доступ к инструменту посредством ПК или смартфона</a:t>
            </a:r>
            <a:endParaRPr lang="ru" sz="1800" b="0" i="0" u="none" dirty="0"/>
          </a:p>
          <a:p>
            <a:pPr marL="647700" lvl="1" indent="-304800" algn="l" rtl="0"/>
            <a:r>
              <a:rPr lang="ru" sz="1600" b="0" i="0" u="none" dirty="0">
                <a:hlinkClick r:id="rId5"/>
              </a:rPr>
              <a:t>https://partner.avaya.com/apps/demoavaya/use/filters.aspx</a:t>
            </a:r>
            <a:endParaRPr lang="ru" sz="1600" dirty="0" smtClean="0"/>
          </a:p>
        </p:txBody>
      </p:sp>
      <p:sp>
        <p:nvSpPr>
          <p:cNvPr id="26635" name="Rectangle 30"/>
          <p:cNvSpPr>
            <a:spLocks/>
          </p:cNvSpPr>
          <p:nvPr/>
        </p:nvSpPr>
        <p:spPr bwMode="auto">
          <a:xfrm>
            <a:off x="512763" y="1292225"/>
            <a:ext cx="6767512" cy="24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l" rtl="0"/>
            <a:r>
              <a:rPr lang="ru" sz="1200" b="0" i="0" u="sng" dirty="0" smtClean="0">
                <a:hlinkClick r:id="rId6"/>
              </a:rPr>
              <a:t>Важность сценариев использования</a:t>
            </a:r>
            <a:endParaRPr lang="ru" sz="1200" u="sng" dirty="0" smtClean="0"/>
          </a:p>
          <a:p>
            <a:endParaRPr lang="ru" sz="1200" u="sng" dirty="0"/>
          </a:p>
          <a:p>
            <a:pPr algn="l" rtl="0"/>
            <a:r>
              <a:rPr lang="ru" sz="1200" b="0" i="0" u="sng" dirty="0" smtClean="0">
                <a:hlinkClick r:id="rId5"/>
              </a:rPr>
              <a:t>Ссылка на инструмент со сценариями использования</a:t>
            </a:r>
            <a:endParaRPr lang="ru" sz="1200" dirty="0"/>
          </a:p>
        </p:txBody>
      </p:sp>
      <p:pic>
        <p:nvPicPr>
          <p:cNvPr id="25635" name="Picture 35">
            <a:hlinkClick r:id="rId5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01612" y="5002728"/>
            <a:ext cx="4295775" cy="1273175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6550" y="1600839"/>
            <a:ext cx="1943820" cy="44529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5054" y="1600839"/>
            <a:ext cx="2352591" cy="45799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4286534273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650" name="Group 1"/>
          <p:cNvGrpSpPr>
            <a:grpSpLocks/>
          </p:cNvGrpSpPr>
          <p:nvPr/>
        </p:nvGrpSpPr>
        <p:grpSpPr bwMode="auto">
          <a:xfrm>
            <a:off x="0" y="-7938"/>
            <a:ext cx="9156700" cy="384176"/>
            <a:chOff x="0" y="0"/>
            <a:chExt cx="5768" cy="242"/>
          </a:xfrm>
        </p:grpSpPr>
        <p:sp>
          <p:nvSpPr>
            <p:cNvPr id="27668" name="Rectangle 2"/>
            <p:cNvSpPr>
              <a:spLocks/>
            </p:cNvSpPr>
            <p:nvPr/>
          </p:nvSpPr>
          <p:spPr bwMode="auto">
            <a:xfrm>
              <a:off x="0" y="0"/>
              <a:ext cx="5768" cy="240"/>
            </a:xfrm>
            <a:prstGeom prst="rect">
              <a:avLst/>
            </a:prstGeom>
            <a:gradFill rotWithShape="0">
              <a:gsLst>
                <a:gs pos="0">
                  <a:srgbClr val="91050F">
                    <a:alpha val="75998"/>
                  </a:srgbClr>
                </a:gs>
                <a:gs pos="100000">
                  <a:srgbClr val="D1081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/>
            <a:lstStyle/>
            <a:p>
              <a:endParaRPr lang="ru"/>
            </a:p>
          </p:txBody>
        </p:sp>
        <p:grpSp>
          <p:nvGrpSpPr>
            <p:cNvPr id="27669" name="Group 3"/>
            <p:cNvGrpSpPr>
              <a:grpSpLocks/>
            </p:cNvGrpSpPr>
            <p:nvPr/>
          </p:nvGrpSpPr>
          <p:grpSpPr bwMode="auto">
            <a:xfrm>
              <a:off x="0" y="0"/>
              <a:ext cx="5605" cy="242"/>
              <a:chOff x="0" y="0"/>
              <a:chExt cx="5605" cy="242"/>
            </a:xfrm>
          </p:grpSpPr>
          <p:sp>
            <p:nvSpPr>
              <p:cNvPr id="27671" name="Rectangle 4"/>
              <p:cNvSpPr>
                <a:spLocks/>
              </p:cNvSpPr>
              <p:nvPr/>
            </p:nvSpPr>
            <p:spPr bwMode="auto">
              <a:xfrm>
                <a:off x="3567" y="0"/>
                <a:ext cx="254" cy="242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/>
              <a:lstStyle/>
              <a:p>
                <a:endParaRPr lang="ru"/>
              </a:p>
            </p:txBody>
          </p:sp>
          <p:sp>
            <p:nvSpPr>
              <p:cNvPr id="27672" name="Rectangle 5"/>
              <p:cNvSpPr>
                <a:spLocks/>
              </p:cNvSpPr>
              <p:nvPr/>
            </p:nvSpPr>
            <p:spPr bwMode="auto">
              <a:xfrm>
                <a:off x="3312" y="0"/>
                <a:ext cx="254" cy="242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/>
              <a:lstStyle/>
              <a:p>
                <a:endParaRPr lang="ru"/>
              </a:p>
            </p:txBody>
          </p:sp>
          <p:sp>
            <p:nvSpPr>
              <p:cNvPr id="27673" name="Rectangle 6"/>
              <p:cNvSpPr>
                <a:spLocks/>
              </p:cNvSpPr>
              <p:nvPr/>
            </p:nvSpPr>
            <p:spPr bwMode="auto">
              <a:xfrm>
                <a:off x="2547" y="0"/>
                <a:ext cx="254" cy="242"/>
              </a:xfrm>
              <a:prstGeom prst="rect">
                <a:avLst/>
              </a:prstGeom>
              <a:solidFill>
                <a:srgbClr val="99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/>
              <a:lstStyle/>
              <a:p>
                <a:endParaRPr lang="ru"/>
              </a:p>
            </p:txBody>
          </p:sp>
          <p:sp>
            <p:nvSpPr>
              <p:cNvPr id="27674" name="Rectangle 7"/>
              <p:cNvSpPr>
                <a:spLocks/>
              </p:cNvSpPr>
              <p:nvPr/>
            </p:nvSpPr>
            <p:spPr bwMode="auto">
              <a:xfrm>
                <a:off x="2292" y="0"/>
                <a:ext cx="254" cy="242"/>
              </a:xfrm>
              <a:prstGeom prst="rect">
                <a:avLst/>
              </a:prstGeom>
              <a:solidFill>
                <a:srgbClr val="99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/>
              <a:lstStyle/>
              <a:p>
                <a:endParaRPr lang="ru"/>
              </a:p>
            </p:txBody>
          </p:sp>
          <p:sp>
            <p:nvSpPr>
              <p:cNvPr id="27675" name="Rectangle 8"/>
              <p:cNvSpPr>
                <a:spLocks/>
              </p:cNvSpPr>
              <p:nvPr/>
            </p:nvSpPr>
            <p:spPr bwMode="auto">
              <a:xfrm>
                <a:off x="1528" y="0"/>
                <a:ext cx="254" cy="242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/>
              <a:lstStyle/>
              <a:p>
                <a:endParaRPr lang="ru"/>
              </a:p>
            </p:txBody>
          </p:sp>
          <p:sp>
            <p:nvSpPr>
              <p:cNvPr id="27676" name="Rectangle 9"/>
              <p:cNvSpPr>
                <a:spLocks/>
              </p:cNvSpPr>
              <p:nvPr/>
            </p:nvSpPr>
            <p:spPr bwMode="auto">
              <a:xfrm>
                <a:off x="1273" y="0"/>
                <a:ext cx="254" cy="242"/>
              </a:xfrm>
              <a:prstGeom prst="rect">
                <a:avLst/>
              </a:prstGeom>
              <a:solidFill>
                <a:srgbClr val="99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/>
              <a:lstStyle/>
              <a:p>
                <a:endParaRPr lang="ru"/>
              </a:p>
            </p:txBody>
          </p:sp>
          <p:sp>
            <p:nvSpPr>
              <p:cNvPr id="27677" name="Rectangle 10"/>
              <p:cNvSpPr>
                <a:spLocks/>
              </p:cNvSpPr>
              <p:nvPr/>
            </p:nvSpPr>
            <p:spPr bwMode="auto">
              <a:xfrm>
                <a:off x="763" y="0"/>
                <a:ext cx="254" cy="242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/>
              <a:lstStyle/>
              <a:p>
                <a:endParaRPr lang="ru"/>
              </a:p>
            </p:txBody>
          </p:sp>
          <p:sp>
            <p:nvSpPr>
              <p:cNvPr id="27678" name="Rectangle 11"/>
              <p:cNvSpPr>
                <a:spLocks/>
              </p:cNvSpPr>
              <p:nvPr/>
            </p:nvSpPr>
            <p:spPr bwMode="auto">
              <a:xfrm>
                <a:off x="0" y="0"/>
                <a:ext cx="254" cy="242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/>
              <a:lstStyle/>
              <a:p>
                <a:endParaRPr lang="ru"/>
              </a:p>
            </p:txBody>
          </p:sp>
          <p:sp>
            <p:nvSpPr>
              <p:cNvPr id="27679" name="Rectangle 12"/>
              <p:cNvSpPr>
                <a:spLocks/>
              </p:cNvSpPr>
              <p:nvPr/>
            </p:nvSpPr>
            <p:spPr bwMode="auto">
              <a:xfrm>
                <a:off x="5350" y="0"/>
                <a:ext cx="255" cy="242"/>
              </a:xfrm>
              <a:prstGeom prst="rect">
                <a:avLst/>
              </a:prstGeom>
              <a:solidFill>
                <a:srgbClr val="99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/>
              <a:lstStyle/>
              <a:p>
                <a:endParaRPr lang="ru"/>
              </a:p>
            </p:txBody>
          </p:sp>
          <p:sp>
            <p:nvSpPr>
              <p:cNvPr id="27680" name="Rectangle 13"/>
              <p:cNvSpPr>
                <a:spLocks/>
              </p:cNvSpPr>
              <p:nvPr/>
            </p:nvSpPr>
            <p:spPr bwMode="auto">
              <a:xfrm>
                <a:off x="5095" y="0"/>
                <a:ext cx="255" cy="242"/>
              </a:xfrm>
              <a:prstGeom prst="rect">
                <a:avLst/>
              </a:prstGeom>
              <a:solidFill>
                <a:srgbClr val="99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/>
              <a:lstStyle/>
              <a:p>
                <a:endParaRPr lang="ru"/>
              </a:p>
            </p:txBody>
          </p:sp>
          <p:sp>
            <p:nvSpPr>
              <p:cNvPr id="27681" name="Rectangle 14"/>
              <p:cNvSpPr>
                <a:spLocks/>
              </p:cNvSpPr>
              <p:nvPr/>
            </p:nvSpPr>
            <p:spPr bwMode="auto">
              <a:xfrm>
                <a:off x="4840" y="0"/>
                <a:ext cx="255" cy="242"/>
              </a:xfrm>
              <a:prstGeom prst="rect">
                <a:avLst/>
              </a:prstGeom>
              <a:solidFill>
                <a:srgbClr val="D10811">
                  <a:alpha val="0"/>
                </a:srgbClr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/>
              <a:lstStyle/>
              <a:p>
                <a:endParaRPr lang="ru"/>
              </a:p>
            </p:txBody>
          </p:sp>
          <p:sp>
            <p:nvSpPr>
              <p:cNvPr id="27682" name="Rectangle 15"/>
              <p:cNvSpPr>
                <a:spLocks/>
              </p:cNvSpPr>
              <p:nvPr/>
            </p:nvSpPr>
            <p:spPr bwMode="auto">
              <a:xfrm>
                <a:off x="4586" y="0"/>
                <a:ext cx="254" cy="242"/>
              </a:xfrm>
              <a:prstGeom prst="rect">
                <a:avLst/>
              </a:prstGeom>
              <a:solidFill>
                <a:srgbClr val="99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/>
              <a:lstStyle/>
              <a:p>
                <a:endParaRPr lang="ru"/>
              </a:p>
            </p:txBody>
          </p:sp>
        </p:grpSp>
        <p:sp>
          <p:nvSpPr>
            <p:cNvPr id="27670" name="Rectangle 16"/>
            <p:cNvSpPr>
              <a:spLocks/>
            </p:cNvSpPr>
            <p:nvPr/>
          </p:nvSpPr>
          <p:spPr bwMode="auto">
            <a:xfrm>
              <a:off x="0" y="0"/>
              <a:ext cx="5768" cy="240"/>
            </a:xfrm>
            <a:prstGeom prst="rect">
              <a:avLst/>
            </a:prstGeom>
            <a:gradFill rotWithShape="0">
              <a:gsLst>
                <a:gs pos="0">
                  <a:srgbClr val="91050F">
                    <a:alpha val="75998"/>
                  </a:srgbClr>
                </a:gs>
                <a:gs pos="100000">
                  <a:srgbClr val="D1081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/>
            <a:lstStyle/>
            <a:p>
              <a:endParaRPr lang="ru"/>
            </a:p>
          </p:txBody>
        </p:sp>
      </p:grpSp>
      <p:pic>
        <p:nvPicPr>
          <p:cNvPr id="27651" name="Picture 17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8"/>
          <a:stretch>
            <a:fillRect/>
          </a:stretch>
        </p:blipFill>
        <p:spPr bwMode="auto">
          <a:xfrm>
            <a:off x="0" y="360363"/>
            <a:ext cx="9144000" cy="6503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27652" name="Picture 18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524500"/>
            <a:ext cx="9144000" cy="133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27653" name="Rectangle 19"/>
          <p:cNvSpPr>
            <a:spLocks/>
          </p:cNvSpPr>
          <p:nvPr/>
        </p:nvSpPr>
        <p:spPr bwMode="auto">
          <a:xfrm>
            <a:off x="512763" y="6611938"/>
            <a:ext cx="2908300" cy="19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8100" tIns="38100" rIns="38100" bIns="38100" anchor="b"/>
          <a:lstStyle/>
          <a:p>
            <a:pPr algn="l" rtl="0"/>
            <a:r>
              <a:rPr lang="ru" sz="800" b="0" i="0" u="none">
                <a:solidFill>
                  <a:srgbClr val="848484"/>
                </a:solidFill>
                <a:cs typeface="Arial" pitchFamily="34" charset="0"/>
                <a:sym typeface="Arial" pitchFamily="34" charset="0"/>
              </a:rPr>
              <a:t>© 2011 Avaya Inc. Все права защищены.</a:t>
            </a:r>
          </a:p>
        </p:txBody>
      </p:sp>
      <p:grpSp>
        <p:nvGrpSpPr>
          <p:cNvPr id="27654" name="Group 20"/>
          <p:cNvGrpSpPr>
            <a:grpSpLocks/>
          </p:cNvGrpSpPr>
          <p:nvPr/>
        </p:nvGrpSpPr>
        <p:grpSpPr bwMode="auto">
          <a:xfrm>
            <a:off x="7907338" y="79375"/>
            <a:ext cx="858837" cy="242888"/>
            <a:chOff x="0" y="0"/>
            <a:chExt cx="541" cy="152"/>
          </a:xfrm>
        </p:grpSpPr>
        <p:sp>
          <p:nvSpPr>
            <p:cNvPr id="27663" name="Freeform 21"/>
            <p:cNvSpPr>
              <a:spLocks/>
            </p:cNvSpPr>
            <p:nvPr/>
          </p:nvSpPr>
          <p:spPr bwMode="auto">
            <a:xfrm>
              <a:off x="417" y="0"/>
              <a:ext cx="124" cy="112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w 21600"/>
                <a:gd name="T9" fmla="*/ 0 h 21600"/>
                <a:gd name="T10" fmla="*/ 0 w 21600"/>
                <a:gd name="T11" fmla="*/ 0 h 21600"/>
                <a:gd name="T12" fmla="*/ 0 w 21600"/>
                <a:gd name="T13" fmla="*/ 0 h 21600"/>
                <a:gd name="T14" fmla="*/ 0 w 21600"/>
                <a:gd name="T15" fmla="*/ 0 h 21600"/>
                <a:gd name="T16" fmla="*/ 0 w 21600"/>
                <a:gd name="T17" fmla="*/ 0 h 21600"/>
                <a:gd name="T18" fmla="*/ 0 w 21600"/>
                <a:gd name="T19" fmla="*/ 0 h 21600"/>
                <a:gd name="T20" fmla="*/ 0 w 21600"/>
                <a:gd name="T21" fmla="*/ 0 h 21600"/>
                <a:gd name="T22" fmla="*/ 0 w 21600"/>
                <a:gd name="T23" fmla="*/ 0 h 21600"/>
                <a:gd name="T24" fmla="*/ 0 w 21600"/>
                <a:gd name="T25" fmla="*/ 0 h 2160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600"/>
                <a:gd name="T40" fmla="*/ 0 h 21600"/>
                <a:gd name="T41" fmla="*/ 21600 w 21600"/>
                <a:gd name="T42" fmla="*/ 21600 h 21600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600" h="21600">
                  <a:moveTo>
                    <a:pt x="6396" y="15434"/>
                  </a:moveTo>
                  <a:lnTo>
                    <a:pt x="12825" y="15434"/>
                  </a:lnTo>
                  <a:lnTo>
                    <a:pt x="13821" y="18250"/>
                  </a:lnTo>
                  <a:lnTo>
                    <a:pt x="5175" y="18250"/>
                  </a:lnTo>
                  <a:lnTo>
                    <a:pt x="3761" y="21600"/>
                  </a:lnTo>
                  <a:lnTo>
                    <a:pt x="0" y="21600"/>
                  </a:lnTo>
                  <a:lnTo>
                    <a:pt x="9450" y="0"/>
                  </a:lnTo>
                  <a:lnTo>
                    <a:pt x="12054" y="0"/>
                  </a:lnTo>
                  <a:lnTo>
                    <a:pt x="21600" y="21600"/>
                  </a:lnTo>
                  <a:lnTo>
                    <a:pt x="17743" y="21600"/>
                  </a:lnTo>
                  <a:lnTo>
                    <a:pt x="10832" y="4919"/>
                  </a:lnTo>
                  <a:lnTo>
                    <a:pt x="6396" y="15434"/>
                  </a:lnTo>
                  <a:close/>
                  <a:moveTo>
                    <a:pt x="6396" y="15434"/>
                  </a:move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 cap="flat">
                  <a:solidFill>
                    <a:srgbClr val="000000"/>
                  </a:solidFill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ru"/>
            </a:p>
          </p:txBody>
        </p:sp>
        <p:sp>
          <p:nvSpPr>
            <p:cNvPr id="27664" name="Freeform 22"/>
            <p:cNvSpPr>
              <a:spLocks/>
            </p:cNvSpPr>
            <p:nvPr/>
          </p:nvSpPr>
          <p:spPr bwMode="auto">
            <a:xfrm>
              <a:off x="0" y="0"/>
              <a:ext cx="123" cy="112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w 21600"/>
                <a:gd name="T9" fmla="*/ 0 h 21600"/>
                <a:gd name="T10" fmla="*/ 0 w 21600"/>
                <a:gd name="T11" fmla="*/ 0 h 21600"/>
                <a:gd name="T12" fmla="*/ 0 w 21600"/>
                <a:gd name="T13" fmla="*/ 0 h 21600"/>
                <a:gd name="T14" fmla="*/ 0 w 21600"/>
                <a:gd name="T15" fmla="*/ 0 h 21600"/>
                <a:gd name="T16" fmla="*/ 0 w 21600"/>
                <a:gd name="T17" fmla="*/ 0 h 21600"/>
                <a:gd name="T18" fmla="*/ 0 w 21600"/>
                <a:gd name="T19" fmla="*/ 0 h 21600"/>
                <a:gd name="T20" fmla="*/ 0 w 21600"/>
                <a:gd name="T21" fmla="*/ 0 h 21600"/>
                <a:gd name="T22" fmla="*/ 0 w 21600"/>
                <a:gd name="T23" fmla="*/ 0 h 21600"/>
                <a:gd name="T24" fmla="*/ 0 w 21600"/>
                <a:gd name="T25" fmla="*/ 0 h 2160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600"/>
                <a:gd name="T40" fmla="*/ 0 h 21600"/>
                <a:gd name="T41" fmla="*/ 21600 w 21600"/>
                <a:gd name="T42" fmla="*/ 21600 h 21600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600" h="21600">
                  <a:moveTo>
                    <a:pt x="6396" y="15480"/>
                  </a:moveTo>
                  <a:lnTo>
                    <a:pt x="12825" y="15480"/>
                  </a:lnTo>
                  <a:lnTo>
                    <a:pt x="13950" y="18252"/>
                  </a:lnTo>
                  <a:lnTo>
                    <a:pt x="5304" y="18252"/>
                  </a:lnTo>
                  <a:lnTo>
                    <a:pt x="3921" y="21600"/>
                  </a:lnTo>
                  <a:lnTo>
                    <a:pt x="0" y="21600"/>
                  </a:lnTo>
                  <a:lnTo>
                    <a:pt x="9579" y="0"/>
                  </a:lnTo>
                  <a:lnTo>
                    <a:pt x="12214" y="0"/>
                  </a:lnTo>
                  <a:lnTo>
                    <a:pt x="21600" y="21600"/>
                  </a:lnTo>
                  <a:lnTo>
                    <a:pt x="17839" y="21600"/>
                  </a:lnTo>
                  <a:lnTo>
                    <a:pt x="10832" y="4860"/>
                  </a:lnTo>
                  <a:lnTo>
                    <a:pt x="6396" y="15480"/>
                  </a:lnTo>
                  <a:close/>
                  <a:moveTo>
                    <a:pt x="6396" y="15480"/>
                  </a:move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 cap="flat">
                  <a:solidFill>
                    <a:srgbClr val="000000"/>
                  </a:solidFill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ru"/>
            </a:p>
          </p:txBody>
        </p:sp>
        <p:sp>
          <p:nvSpPr>
            <p:cNvPr id="27665" name="Freeform 23"/>
            <p:cNvSpPr>
              <a:spLocks/>
            </p:cNvSpPr>
            <p:nvPr/>
          </p:nvSpPr>
          <p:spPr bwMode="auto">
            <a:xfrm>
              <a:off x="207" y="0"/>
              <a:ext cx="125" cy="112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w 21600"/>
                <a:gd name="T9" fmla="*/ 0 h 21600"/>
                <a:gd name="T10" fmla="*/ 0 w 21600"/>
                <a:gd name="T11" fmla="*/ 0 h 21600"/>
                <a:gd name="T12" fmla="*/ 0 w 21600"/>
                <a:gd name="T13" fmla="*/ 0 h 21600"/>
                <a:gd name="T14" fmla="*/ 0 w 21600"/>
                <a:gd name="T15" fmla="*/ 0 h 21600"/>
                <a:gd name="T16" fmla="*/ 0 w 21600"/>
                <a:gd name="T17" fmla="*/ 0 h 21600"/>
                <a:gd name="T18" fmla="*/ 0 w 21600"/>
                <a:gd name="T19" fmla="*/ 0 h 21600"/>
                <a:gd name="T20" fmla="*/ 0 w 21600"/>
                <a:gd name="T21" fmla="*/ 0 h 21600"/>
                <a:gd name="T22" fmla="*/ 0 w 21600"/>
                <a:gd name="T23" fmla="*/ 0 h 21600"/>
                <a:gd name="T24" fmla="*/ 0 w 21600"/>
                <a:gd name="T25" fmla="*/ 0 h 2160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600"/>
                <a:gd name="T40" fmla="*/ 0 h 21600"/>
                <a:gd name="T41" fmla="*/ 21600 w 21600"/>
                <a:gd name="T42" fmla="*/ 21600 h 21600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600" h="21600">
                  <a:moveTo>
                    <a:pt x="6396" y="15480"/>
                  </a:moveTo>
                  <a:lnTo>
                    <a:pt x="12921" y="15480"/>
                  </a:lnTo>
                  <a:lnTo>
                    <a:pt x="13950" y="18252"/>
                  </a:lnTo>
                  <a:lnTo>
                    <a:pt x="5271" y="18252"/>
                  </a:lnTo>
                  <a:lnTo>
                    <a:pt x="3889" y="21600"/>
                  </a:lnTo>
                  <a:lnTo>
                    <a:pt x="0" y="21600"/>
                  </a:lnTo>
                  <a:lnTo>
                    <a:pt x="9546" y="0"/>
                  </a:lnTo>
                  <a:lnTo>
                    <a:pt x="12182" y="0"/>
                  </a:lnTo>
                  <a:lnTo>
                    <a:pt x="21600" y="21600"/>
                  </a:lnTo>
                  <a:lnTo>
                    <a:pt x="17839" y="21600"/>
                  </a:lnTo>
                  <a:lnTo>
                    <a:pt x="10800" y="4860"/>
                  </a:lnTo>
                  <a:lnTo>
                    <a:pt x="6396" y="15480"/>
                  </a:lnTo>
                  <a:close/>
                  <a:moveTo>
                    <a:pt x="6396" y="15480"/>
                  </a:move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 cap="flat">
                  <a:solidFill>
                    <a:srgbClr val="000000"/>
                  </a:solidFill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ru"/>
            </a:p>
          </p:txBody>
        </p:sp>
        <p:sp>
          <p:nvSpPr>
            <p:cNvPr id="27666" name="Freeform 24"/>
            <p:cNvSpPr>
              <a:spLocks/>
            </p:cNvSpPr>
            <p:nvPr/>
          </p:nvSpPr>
          <p:spPr bwMode="auto">
            <a:xfrm>
              <a:off x="104" y="0"/>
              <a:ext cx="123" cy="112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w 21600"/>
                <a:gd name="T9" fmla="*/ 0 h 21600"/>
                <a:gd name="T10" fmla="*/ 0 w 21600"/>
                <a:gd name="T11" fmla="*/ 0 h 21600"/>
                <a:gd name="T12" fmla="*/ 0 w 21600"/>
                <a:gd name="T13" fmla="*/ 0 h 21600"/>
                <a:gd name="T14" fmla="*/ 0 w 21600"/>
                <a:gd name="T15" fmla="*/ 0 h 21600"/>
                <a:gd name="T16" fmla="*/ 0 w 21600"/>
                <a:gd name="T17" fmla="*/ 0 h 21600"/>
                <a:gd name="T18" fmla="*/ 0 w 21600"/>
                <a:gd name="T19" fmla="*/ 0 h 21600"/>
                <a:gd name="T20" fmla="*/ 0 w 21600"/>
                <a:gd name="T21" fmla="*/ 0 h 2160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21600"/>
                <a:gd name="T34" fmla="*/ 0 h 21600"/>
                <a:gd name="T35" fmla="*/ 21600 w 21600"/>
                <a:gd name="T36" fmla="*/ 21600 h 21600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21600" h="21600">
                  <a:moveTo>
                    <a:pt x="0" y="0"/>
                  </a:moveTo>
                  <a:lnTo>
                    <a:pt x="9438" y="21600"/>
                  </a:lnTo>
                  <a:lnTo>
                    <a:pt x="9665" y="21600"/>
                  </a:lnTo>
                  <a:lnTo>
                    <a:pt x="11968" y="21600"/>
                  </a:lnTo>
                  <a:lnTo>
                    <a:pt x="12195" y="21600"/>
                  </a:lnTo>
                  <a:lnTo>
                    <a:pt x="21600" y="0"/>
                  </a:lnTo>
                  <a:lnTo>
                    <a:pt x="17838" y="0"/>
                  </a:lnTo>
                  <a:lnTo>
                    <a:pt x="10832" y="17002"/>
                  </a:lnTo>
                  <a:lnTo>
                    <a:pt x="3795" y="0"/>
                  </a:lnTo>
                  <a:lnTo>
                    <a:pt x="0" y="0"/>
                  </a:lnTo>
                  <a:close/>
                  <a:moveTo>
                    <a:pt x="0" y="0"/>
                  </a:move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 cap="flat">
                  <a:solidFill>
                    <a:srgbClr val="000000"/>
                  </a:solidFill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ru"/>
            </a:p>
          </p:txBody>
        </p:sp>
        <p:sp>
          <p:nvSpPr>
            <p:cNvPr id="27667" name="Freeform 25"/>
            <p:cNvSpPr>
              <a:spLocks/>
            </p:cNvSpPr>
            <p:nvPr/>
          </p:nvSpPr>
          <p:spPr bwMode="auto">
            <a:xfrm>
              <a:off x="313" y="0"/>
              <a:ext cx="123" cy="152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w 21600"/>
                <a:gd name="T9" fmla="*/ 0 h 21600"/>
                <a:gd name="T10" fmla="*/ 0 w 21600"/>
                <a:gd name="T11" fmla="*/ 0 h 21600"/>
                <a:gd name="T12" fmla="*/ 0 w 21600"/>
                <a:gd name="T13" fmla="*/ 0 h 21600"/>
                <a:gd name="T14" fmla="*/ 0 w 21600"/>
                <a:gd name="T15" fmla="*/ 0 h 21600"/>
                <a:gd name="T16" fmla="*/ 0 w 21600"/>
                <a:gd name="T17" fmla="*/ 0 h 21600"/>
                <a:gd name="T18" fmla="*/ 0 w 21600"/>
                <a:gd name="T19" fmla="*/ 0 h 2160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1600"/>
                <a:gd name="T31" fmla="*/ 0 h 21600"/>
                <a:gd name="T32" fmla="*/ 21600 w 21600"/>
                <a:gd name="T33" fmla="*/ 21600 h 21600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1600" h="21600">
                  <a:moveTo>
                    <a:pt x="8562" y="21600"/>
                  </a:moveTo>
                  <a:lnTo>
                    <a:pt x="21600" y="0"/>
                  </a:lnTo>
                  <a:lnTo>
                    <a:pt x="17708" y="0"/>
                  </a:lnTo>
                  <a:lnTo>
                    <a:pt x="10541" y="12574"/>
                  </a:lnTo>
                  <a:lnTo>
                    <a:pt x="3730" y="0"/>
                  </a:lnTo>
                  <a:lnTo>
                    <a:pt x="0" y="0"/>
                  </a:lnTo>
                  <a:lnTo>
                    <a:pt x="8562" y="15730"/>
                  </a:lnTo>
                  <a:lnTo>
                    <a:pt x="4897" y="21600"/>
                  </a:lnTo>
                  <a:lnTo>
                    <a:pt x="8562" y="21600"/>
                  </a:lnTo>
                  <a:close/>
                  <a:moveTo>
                    <a:pt x="8562" y="21600"/>
                  </a:move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 cap="flat">
                  <a:solidFill>
                    <a:srgbClr val="000000"/>
                  </a:solidFill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ru"/>
            </a:p>
          </p:txBody>
        </p:sp>
      </p:grpSp>
      <p:sp>
        <p:nvSpPr>
          <p:cNvPr id="27655" name="Text Box 26"/>
          <p:cNvSpPr txBox="1">
            <a:spLocks noChangeArrowheads="1"/>
          </p:cNvSpPr>
          <p:nvPr/>
        </p:nvSpPr>
        <p:spPr bwMode="auto">
          <a:xfrm>
            <a:off x="8456613" y="6586538"/>
            <a:ext cx="230187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rtl="0" eaLnBrk="1" hangingPunct="1"/>
            <a:fld id="{877DB0A4-D020-4F9F-BF4E-F649D928754F}" type="slidenum">
              <a:rPr sz="1000">
                <a:solidFill>
                  <a:srgbClr val="969696"/>
                </a:solidFill>
                <a:cs typeface="Arial" pitchFamily="34" charset="0"/>
                <a:sym typeface="Arial" pitchFamily="34" charset="0"/>
              </a:rPr>
              <a:pPr algn="r" rtl="0" eaLnBrk="1" hangingPunct="1"/>
              <a:t>32</a:t>
            </a:fld>
            <a:endParaRPr lang="ru" sz="1000">
              <a:solidFill>
                <a:srgbClr val="969696"/>
              </a:solidFill>
              <a:cs typeface="Arial" pitchFamily="34" charset="0"/>
              <a:sym typeface="Arial" pitchFamily="34" charset="0"/>
            </a:endParaRPr>
          </a:p>
        </p:txBody>
      </p:sp>
      <p:sp>
        <p:nvSpPr>
          <p:cNvPr id="27656" name="Line 27"/>
          <p:cNvSpPr>
            <a:spLocks noChangeShapeType="1"/>
          </p:cNvSpPr>
          <p:nvPr/>
        </p:nvSpPr>
        <p:spPr bwMode="auto">
          <a:xfrm>
            <a:off x="8505825" y="6615113"/>
            <a:ext cx="1588" cy="95250"/>
          </a:xfrm>
          <a:prstGeom prst="line">
            <a:avLst/>
          </a:prstGeom>
          <a:noFill/>
          <a:ln w="9525">
            <a:solidFill>
              <a:srgbClr val="D2D2D2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ru"/>
          </a:p>
        </p:txBody>
      </p:sp>
      <p:sp>
        <p:nvSpPr>
          <p:cNvPr id="27657" name="Rectangle 28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 rtl="0"/>
            <a:r>
              <a:rPr lang="ru" b="0" i="0" u="none" dirty="0" smtClean="0">
                <a:cs typeface="Arial Bold" pitchFamily="34" charset="0"/>
                <a:sym typeface="Arial Bold" pitchFamily="34" charset="0"/>
              </a:rPr>
              <a:t>Платформа продаж </a:t>
            </a:r>
            <a:r>
              <a:rPr lang="ru-RU" b="0" i="0" u="none" dirty="0" smtClean="0">
                <a:cs typeface="Arial Bold" pitchFamily="34" charset="0"/>
                <a:sym typeface="Arial Bold" pitchFamily="34" charset="0"/>
              </a:rPr>
              <a:t>контакт-центров</a:t>
            </a:r>
            <a:br>
              <a:rPr lang="ru-RU" b="0" i="0" u="none" dirty="0" smtClean="0">
                <a:cs typeface="Arial Bold" pitchFamily="34" charset="0"/>
                <a:sym typeface="Arial Bold" pitchFamily="34" charset="0"/>
              </a:rPr>
            </a:br>
            <a:r>
              <a:rPr lang="ru" b="0" i="0" u="none" dirty="0" smtClean="0">
                <a:cs typeface="Arial Bold" pitchFamily="34" charset="0"/>
                <a:sym typeface="Arial Bold" pitchFamily="34" charset="0"/>
              </a:rPr>
              <a:t>Sales </a:t>
            </a:r>
            <a:r>
              <a:rPr lang="ru" b="0" i="0" u="none" dirty="0">
                <a:cs typeface="Arial Bold" pitchFamily="34" charset="0"/>
                <a:sym typeface="Arial Bold" pitchFamily="34" charset="0"/>
              </a:rPr>
              <a:t>Engagement Platform SEP</a:t>
            </a:r>
            <a:endParaRPr lang="ru" dirty="0" smtClean="0">
              <a:ea typeface="ヒラギノ角ゴ ProN W6"/>
              <a:cs typeface="ヒラギノ角ゴ ProN W6"/>
              <a:sym typeface="Arial Bold" pitchFamily="34" charset="0"/>
            </a:endParaRPr>
          </a:p>
        </p:txBody>
      </p:sp>
      <p:sp>
        <p:nvSpPr>
          <p:cNvPr id="27658" name="Rectangle 29"/>
          <p:cNvSpPr>
            <a:spLocks noGrp="1" noChangeArrowheads="1"/>
          </p:cNvSpPr>
          <p:nvPr>
            <p:ph type="body" idx="1"/>
          </p:nvPr>
        </p:nvSpPr>
        <p:spPr>
          <a:xfrm>
            <a:off x="77822" y="1683262"/>
            <a:ext cx="8326404" cy="2535238"/>
          </a:xfrm>
        </p:spPr>
        <p:txBody>
          <a:bodyPr/>
          <a:lstStyle/>
          <a:p>
            <a:pPr marL="304800" indent="-304800" algn="l" rtl="0"/>
            <a:r>
              <a:rPr lang="ru" sz="1400" b="0" i="0" u="none" dirty="0" smtClean="0"/>
              <a:t>Определите и выстройте по порядку </a:t>
            </a:r>
            <a:r>
              <a:rPr lang="ru" sz="1400" i="1" dirty="0" smtClean="0"/>
              <a:t>рабочие проблемы </a:t>
            </a:r>
            <a:r>
              <a:rPr lang="ru" sz="1400" dirty="0" smtClean="0"/>
              <a:t>клиента</a:t>
            </a:r>
            <a:endParaRPr lang="ru" sz="1400" b="0" i="1" u="none" dirty="0"/>
          </a:p>
          <a:p>
            <a:pPr marL="304800" indent="-304800" algn="l" rtl="0"/>
            <a:r>
              <a:rPr lang="ru" sz="1400" b="0" i="0" u="none" dirty="0" smtClean="0"/>
              <a:t>Для использования в присутствии клиента.</a:t>
            </a:r>
            <a:endParaRPr lang="ru" sz="1400" b="0" i="0" u="none" dirty="0"/>
          </a:p>
          <a:p>
            <a:pPr marL="304800" indent="-304800" algn="l" rtl="0"/>
            <a:r>
              <a:rPr lang="ru" sz="1400" b="0" i="0" u="none" dirty="0" smtClean="0"/>
              <a:t>Дайте личные рекомендации</a:t>
            </a:r>
          </a:p>
          <a:p>
            <a:pPr marL="304800" indent="-304800" algn="l" rtl="0"/>
            <a:r>
              <a:rPr lang="ru" sz="1400" b="0" i="0" u="none" dirty="0" smtClean="0"/>
              <a:t>Доступен онлайн, а также в виде приложения для ПК или iPAD</a:t>
            </a:r>
          </a:p>
          <a:p>
            <a:pPr marL="647700" lvl="1" indent="-304800" algn="l" rtl="0"/>
            <a:r>
              <a:rPr lang="ru" sz="1400" b="0" i="0" u="none" dirty="0" smtClean="0">
                <a:hlinkClick r:id="rId5"/>
              </a:rPr>
              <a:t>https</a:t>
            </a:r>
            <a:r>
              <a:rPr lang="ru" sz="1400" b="0" i="0" u="none" dirty="0">
                <a:hlinkClick r:id="rId5"/>
              </a:rPr>
              <a:t>://atac.avaya.com/engage</a:t>
            </a:r>
            <a:r>
              <a:rPr lang="ru" sz="1400" b="0" i="0" u="none" dirty="0"/>
              <a:t>/</a:t>
            </a:r>
          </a:p>
        </p:txBody>
      </p:sp>
      <p:sp>
        <p:nvSpPr>
          <p:cNvPr id="27659" name="Rectangle 30"/>
          <p:cNvSpPr>
            <a:spLocks/>
          </p:cNvSpPr>
          <p:nvPr/>
        </p:nvSpPr>
        <p:spPr bwMode="auto">
          <a:xfrm>
            <a:off x="512763" y="1292225"/>
            <a:ext cx="6767512" cy="24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r>
              <a:rPr lang="ru" sz="1000" b="0" i="0" u="sng" dirty="0" smtClean="0">
                <a:hlinkClick r:id="rId5"/>
              </a:rPr>
              <a:t>Sales </a:t>
            </a:r>
            <a:r>
              <a:rPr lang="ru" sz="1000" b="0" i="0" u="sng" dirty="0">
                <a:hlinkClick r:id="rId5"/>
              </a:rPr>
              <a:t>Engagement </a:t>
            </a:r>
            <a:r>
              <a:rPr lang="ru" sz="1000" b="0" i="0" u="sng" dirty="0" smtClean="0">
                <a:hlinkClick r:id="rId5"/>
              </a:rPr>
              <a:t>Platform</a:t>
            </a:r>
            <a:r>
              <a:rPr lang="ru" sz="1000" u="sng" dirty="0">
                <a:hlinkClick r:id="rId5"/>
              </a:rPr>
              <a:t> </a:t>
            </a:r>
            <a:r>
              <a:rPr lang="ru" sz="1000" u="sng" dirty="0" smtClean="0">
                <a:hlinkClick r:id="rId5"/>
              </a:rPr>
              <a:t>– связанные ссылки</a:t>
            </a:r>
            <a:r>
              <a:rPr lang="ru" sz="1000" b="0" i="0" u="none" dirty="0" smtClean="0"/>
              <a:t>                </a:t>
            </a:r>
            <a:r>
              <a:rPr lang="ru" sz="1000" b="0" i="0" u="sng" dirty="0" smtClean="0">
                <a:hlinkClick r:id="rId6"/>
              </a:rPr>
              <a:t>Sales </a:t>
            </a:r>
            <a:r>
              <a:rPr lang="ru" sz="1000" b="0" i="0" u="sng" dirty="0">
                <a:hlinkClick r:id="rId6"/>
              </a:rPr>
              <a:t>Engagement Platform </a:t>
            </a:r>
            <a:r>
              <a:rPr lang="ru" sz="1000" b="0" i="0" u="sng" dirty="0" smtClean="0">
                <a:hlinkClick r:id="rId6"/>
              </a:rPr>
              <a:t>– Домашняя страница</a:t>
            </a:r>
            <a:endParaRPr lang="ru" sz="1000" dirty="0"/>
          </a:p>
        </p:txBody>
      </p:sp>
      <p:pic>
        <p:nvPicPr>
          <p:cNvPr id="27661" name="Picture 2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7761" y="1958190"/>
            <a:ext cx="2973210" cy="1289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7224220" y="1274646"/>
            <a:ext cx="914400" cy="91440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l" rtl="0">
              <a:lnSpc>
                <a:spcPct val="90000"/>
              </a:lnSpc>
            </a:pPr>
            <a:r>
              <a:rPr lang="ru" sz="1000" b="0" i="0" u="none" dirty="0" smtClean="0">
                <a:hlinkClick r:id="rId8"/>
              </a:rPr>
              <a:t>Поиск решений Avaya</a:t>
            </a:r>
            <a:endParaRPr lang="ru" sz="1000" dirty="0" smtClean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397" y="3612356"/>
            <a:ext cx="4347137" cy="28628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10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8350" y="3599766"/>
            <a:ext cx="4356457" cy="30629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3253677637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04" name="Rectangle 3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algn="l" rtl="0"/>
            <a:r>
              <a:rPr lang="ru" b="0" i="0" u="none" dirty="0" smtClean="0"/>
              <a:t>Конкурентная разведка Avaya</a:t>
            </a:r>
            <a:endParaRPr lang="ru" dirty="0" smtClean="0"/>
          </a:p>
        </p:txBody>
      </p:sp>
      <p:sp>
        <p:nvSpPr>
          <p:cNvPr id="29705" name="Rectangle 3"/>
          <p:cNvSpPr>
            <a:spLocks noChangeArrowheads="1"/>
          </p:cNvSpPr>
          <p:nvPr/>
        </p:nvSpPr>
        <p:spPr bwMode="auto">
          <a:xfrm>
            <a:off x="485775" y="1244699"/>
            <a:ext cx="735073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algn="l" rtl="0"/>
            <a:r>
              <a:rPr lang="ru" sz="1400" b="0" i="0" u="none" dirty="0" smtClean="0">
                <a:latin typeface="Calibri" pitchFamily="34" charset="0"/>
                <a:ea typeface="Calibri" pitchFamily="34" charset="0"/>
                <a:cs typeface="Times New Roman" pitchFamily="18" charset="0"/>
                <a:hlinkClick r:id="rId3"/>
              </a:rPr>
              <a:t>Ссылка</a:t>
            </a:r>
            <a:endParaRPr lang="ru" sz="1400" dirty="0">
              <a:ea typeface="Calibri" pitchFamily="34" charset="0"/>
              <a:cs typeface="Times New Roman" pitchFamily="18" charset="0"/>
            </a:endParaRPr>
          </a:p>
        </p:txBody>
      </p:sp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3898" y="1627031"/>
            <a:ext cx="5362575" cy="1228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9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3898" y="3001234"/>
            <a:ext cx="5248275" cy="3209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53" y="2271491"/>
            <a:ext cx="2439266" cy="30798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ight Arrow 1"/>
          <p:cNvSpPr/>
          <p:nvPr/>
        </p:nvSpPr>
        <p:spPr>
          <a:xfrm>
            <a:off x="2873829" y="3467595"/>
            <a:ext cx="439387" cy="343836"/>
          </a:xfrm>
          <a:prstGeom prst="rightArrow">
            <a:avLst/>
          </a:prstGeom>
          <a:solidFill>
            <a:schemeClr val="accent1"/>
          </a:solidFill>
          <a:ln w="19050">
            <a:solidFill>
              <a:schemeClr val="accent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>
              <a:lnSpc>
                <a:spcPct val="90000"/>
              </a:lnSpc>
            </a:pPr>
            <a:endParaRPr lang="ru" smtClean="0"/>
          </a:p>
        </p:txBody>
      </p:sp>
    </p:spTree>
    <p:extLst>
      <p:ext uri="{BB962C8B-B14F-4D97-AF65-F5344CB8AC3E}">
        <p14:creationId xmlns="" xmlns:p14="http://schemas.microsoft.com/office/powerpoint/2010/main" val="4122882755"/>
      </p:ext>
    </p:extLst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>
          <a:xfrm>
            <a:off x="303213" y="434975"/>
            <a:ext cx="8383587" cy="838200"/>
          </a:xfrm>
        </p:spPr>
        <p:txBody>
          <a:bodyPr/>
          <a:lstStyle/>
          <a:p>
            <a:pPr algn="l" rtl="0"/>
            <a:r>
              <a:rPr lang="ru" sz="2400" b="0" i="0" u="none" dirty="0" smtClean="0"/>
              <a:t>Инструмент конкурентного анализа LAN</a:t>
            </a:r>
            <a:endParaRPr lang="ru" sz="2400" b="0" i="0" u="none" dirty="0"/>
          </a:p>
        </p:txBody>
      </p:sp>
      <p:sp>
        <p:nvSpPr>
          <p:cNvPr id="73731" name="Content Placeholder 10"/>
          <p:cNvSpPr>
            <a:spLocks noGrp="1"/>
          </p:cNvSpPr>
          <p:nvPr>
            <p:ph sz="half" idx="4294967295"/>
          </p:nvPr>
        </p:nvSpPr>
        <p:spPr>
          <a:xfrm>
            <a:off x="5154613" y="1371600"/>
            <a:ext cx="3989387" cy="1508125"/>
          </a:xfrm>
        </p:spPr>
        <p:txBody>
          <a:bodyPr>
            <a:normAutofit fontScale="92500" lnSpcReduction="10000"/>
          </a:bodyPr>
          <a:lstStyle/>
          <a:p>
            <a:pPr marL="285750" indent="-285750" algn="l" rtl="0" eaLnBrk="1" hangingPunct="1">
              <a:lnSpc>
                <a:spcPct val="100000"/>
              </a:lnSpc>
              <a:spcBef>
                <a:spcPct val="0"/>
              </a:spcBef>
              <a:buFont typeface="Webdings" pitchFamily="18" charset="2"/>
              <a:buNone/>
              <a:defRPr/>
            </a:pPr>
            <a:r>
              <a:rPr lang="ru" sz="2000" b="0" i="0" u="none" dirty="0" smtClean="0"/>
              <a:t>Три показателя для стравнения:</a:t>
            </a:r>
            <a:endParaRPr lang="ru" sz="2000" b="0" i="0" u="none" dirty="0"/>
          </a:p>
          <a:p>
            <a:pPr marL="455584" lvl="1" indent="-342900" algn="l" rtl="0" eaLnBrk="1" hangingPunct="1">
              <a:lnSpc>
                <a:spcPct val="100000"/>
              </a:lnSpc>
              <a:spcBef>
                <a:spcPct val="55000"/>
              </a:spcBef>
              <a:buClr>
                <a:srgbClr val="CC0001"/>
              </a:buClr>
              <a:buFont typeface="+mj-lt"/>
              <a:buAutoNum type="arabicPeriod"/>
              <a:defRPr/>
            </a:pPr>
            <a:r>
              <a:rPr lang="ru" sz="1800" b="0" i="0" u="none" dirty="0" smtClean="0">
                <a:ea typeface="+mn-ea"/>
                <a:cs typeface="Arial" pitchFamily="34" charset="0"/>
              </a:rPr>
              <a:t>Производительность</a:t>
            </a:r>
            <a:endParaRPr lang="ru" sz="1800" b="0" i="0" u="none" dirty="0">
              <a:ea typeface="+mn-ea"/>
              <a:cs typeface="Arial" pitchFamily="34" charset="0"/>
            </a:endParaRPr>
          </a:p>
          <a:p>
            <a:pPr marL="455584" lvl="1" indent="-342900" algn="l" rtl="0" eaLnBrk="1" hangingPunct="1">
              <a:lnSpc>
                <a:spcPct val="100000"/>
              </a:lnSpc>
              <a:spcBef>
                <a:spcPct val="55000"/>
              </a:spcBef>
              <a:buClr>
                <a:srgbClr val="CC0001"/>
              </a:buClr>
              <a:buFont typeface="+mj-lt"/>
              <a:buAutoNum type="arabicPeriod"/>
              <a:defRPr/>
            </a:pPr>
            <a:r>
              <a:rPr lang="ru" sz="1800" b="0" i="0" u="none" dirty="0" smtClean="0">
                <a:ea typeface="+mn-ea"/>
                <a:cs typeface="Arial" pitchFamily="34" charset="0"/>
              </a:rPr>
              <a:t>Энергоэффективность</a:t>
            </a:r>
            <a:endParaRPr lang="ru" sz="1800" b="0" i="0" u="none" dirty="0">
              <a:ea typeface="+mn-ea"/>
              <a:cs typeface="Arial" pitchFamily="34" charset="0"/>
            </a:endParaRPr>
          </a:p>
          <a:p>
            <a:pPr marL="455584" lvl="1" indent="-342900" algn="l" rtl="0" eaLnBrk="1" hangingPunct="1">
              <a:lnSpc>
                <a:spcPct val="100000"/>
              </a:lnSpc>
              <a:spcBef>
                <a:spcPct val="55000"/>
              </a:spcBef>
              <a:buClr>
                <a:srgbClr val="CC0001"/>
              </a:buClr>
              <a:buFont typeface="+mj-lt"/>
              <a:buAutoNum type="arabicPeriod"/>
              <a:defRPr/>
            </a:pPr>
            <a:r>
              <a:rPr lang="ru" sz="1800" b="0" i="0" u="none" dirty="0" smtClean="0">
                <a:ea typeface="+mn-ea"/>
                <a:cs typeface="Arial" pitchFamily="34" charset="0"/>
              </a:rPr>
              <a:t>Общая стоимость владения</a:t>
            </a:r>
            <a:endParaRPr lang="ru" sz="1800" b="0" i="0" u="none" dirty="0">
              <a:ea typeface="+mn-ea"/>
              <a:cs typeface="Arial" pitchFamily="34" charset="0"/>
            </a:endParaRPr>
          </a:p>
        </p:txBody>
      </p:sp>
      <p:pic>
        <p:nvPicPr>
          <p:cNvPr id="56328" name="Picture 4"/>
          <p:cNvPicPr>
            <a:picLocks noChangeAspect="1" noChangeArrowheads="1"/>
          </p:cNvPicPr>
          <p:nvPr/>
        </p:nvPicPr>
        <p:blipFill>
          <a:blip r:embed="rId4" cstate="print"/>
          <a:srcRect r="5" b="32"/>
          <a:stretch>
            <a:fillRect/>
          </a:stretch>
        </p:blipFill>
        <p:spPr bwMode="auto">
          <a:xfrm>
            <a:off x="5028510" y="3125892"/>
            <a:ext cx="3575753" cy="2708170"/>
          </a:xfrm>
          <a:prstGeom prst="rect">
            <a:avLst/>
          </a:prstGeom>
          <a:solidFill>
            <a:schemeClr val="bg1"/>
          </a:solidFill>
          <a:ln w="6350" cap="sq">
            <a:solidFill>
              <a:srgbClr val="000000"/>
            </a:solidFill>
            <a:miter lim="800000"/>
            <a:headEnd/>
            <a:tailEnd/>
          </a:ln>
          <a:effectLst>
            <a:reflection blurRad="6350" stA="52000" endA="300" endPos="35000" dir="5400000" sy="-100000" algn="bl" rotWithShape="0"/>
          </a:effectLst>
        </p:spPr>
      </p:pic>
      <p:pic>
        <p:nvPicPr>
          <p:cNvPr id="56327" name="Picture 3"/>
          <p:cNvPicPr>
            <a:picLocks noChangeAspect="1" noChangeArrowheads="1"/>
          </p:cNvPicPr>
          <p:nvPr/>
        </p:nvPicPr>
        <p:blipFill>
          <a:blip r:embed="rId5" cstate="print"/>
          <a:srcRect b="77"/>
          <a:stretch>
            <a:fillRect/>
          </a:stretch>
        </p:blipFill>
        <p:spPr bwMode="auto">
          <a:xfrm>
            <a:off x="539740" y="3124470"/>
            <a:ext cx="3575752" cy="2709594"/>
          </a:xfrm>
          <a:prstGeom prst="rect">
            <a:avLst/>
          </a:prstGeom>
          <a:solidFill>
            <a:schemeClr val="bg1"/>
          </a:solidFill>
          <a:ln w="6350" cap="sq">
            <a:solidFill>
              <a:srgbClr val="000000"/>
            </a:solidFill>
            <a:miter lim="800000"/>
            <a:headEnd/>
            <a:tailEnd/>
          </a:ln>
          <a:effectLst>
            <a:reflection blurRad="6350" stA="52000" endA="300" endPos="35000" dir="5400000" sy="-100000" algn="bl" rotWithShape="0"/>
          </a:effectLst>
        </p:spPr>
      </p:pic>
      <p:grpSp>
        <p:nvGrpSpPr>
          <p:cNvPr id="2" name="Group 19"/>
          <p:cNvGrpSpPr>
            <a:grpSpLocks/>
          </p:cNvGrpSpPr>
          <p:nvPr/>
        </p:nvGrpSpPr>
        <p:grpSpPr bwMode="auto">
          <a:xfrm>
            <a:off x="608013" y="1898650"/>
            <a:ext cx="3440112" cy="730250"/>
            <a:chOff x="617538" y="1898650"/>
            <a:chExt cx="3535362" cy="730250"/>
          </a:xfrm>
        </p:grpSpPr>
        <p:sp>
          <p:nvSpPr>
            <p:cNvPr id="54285" name="Rounded Rectangle 17"/>
            <p:cNvSpPr>
              <a:spLocks noChangeArrowheads="1"/>
            </p:cNvSpPr>
            <p:nvPr/>
          </p:nvSpPr>
          <p:spPr bwMode="auto">
            <a:xfrm>
              <a:off x="617538" y="1898650"/>
              <a:ext cx="3535362" cy="730250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chemeClr val="accent1"/>
                </a:gs>
                <a:gs pos="100000">
                  <a:srgbClr val="8A0000"/>
                </a:gs>
              </a:gsLst>
              <a:lin ang="5400000" scaled="1"/>
            </a:gradFill>
            <a:ln w="25400" algn="ctr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lvl="1" indent="-136525" algn="l" rtl="0" eaLnBrk="0" hangingPunct="0">
                <a:buClr>
                  <a:srgbClr val="5C5C5C"/>
                </a:buClr>
                <a:buSzPct val="100000"/>
              </a:pPr>
              <a:endParaRPr lang="ru">
                <a:latin typeface="Calibri" pitchFamily="34" charset="0"/>
                <a:ea typeface="ＭＳ Ｐゴシック" pitchFamily="34" charset="-128"/>
              </a:endParaRPr>
            </a:p>
          </p:txBody>
        </p:sp>
        <p:sp>
          <p:nvSpPr>
            <p:cNvPr id="54286" name="Rounded Rectangle 18"/>
            <p:cNvSpPr>
              <a:spLocks noChangeArrowheads="1"/>
            </p:cNvSpPr>
            <p:nvPr/>
          </p:nvSpPr>
          <p:spPr bwMode="auto">
            <a:xfrm>
              <a:off x="655638" y="1936479"/>
              <a:ext cx="3459162" cy="317771"/>
            </a:xfrm>
            <a:prstGeom prst="roundRect">
              <a:avLst>
                <a:gd name="adj" fmla="val 32653"/>
              </a:avLst>
            </a:prstGeom>
            <a:gradFill rotWithShape="1">
              <a:gsLst>
                <a:gs pos="0">
                  <a:schemeClr val="bg1">
                    <a:alpha val="46999"/>
                  </a:schemeClr>
                </a:gs>
                <a:gs pos="100000">
                  <a:srgbClr val="8A0000">
                    <a:alpha val="0"/>
                  </a:srgb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254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marL="0" lvl="1" indent="-136525" algn="l" rtl="0" eaLnBrk="0" hangingPunct="0">
                <a:buClr>
                  <a:srgbClr val="5C5C5C"/>
                </a:buClr>
                <a:buSzPct val="100000"/>
              </a:pPr>
              <a:endParaRPr lang="ru">
                <a:latin typeface="Calibri" pitchFamily="34" charset="0"/>
                <a:ea typeface="ＭＳ Ｐゴシック" pitchFamily="34" charset="-128"/>
              </a:endParaRPr>
            </a:p>
          </p:txBody>
        </p:sp>
      </p:grpSp>
      <p:sp>
        <p:nvSpPr>
          <p:cNvPr id="54280" name="Rectangle 4"/>
          <p:cNvSpPr>
            <a:spLocks noChangeArrowheads="1"/>
          </p:cNvSpPr>
          <p:nvPr/>
        </p:nvSpPr>
        <p:spPr bwMode="auto">
          <a:xfrm>
            <a:off x="814388" y="2093913"/>
            <a:ext cx="2751137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l" rtl="0"/>
            <a:r>
              <a:rPr lang="ru" sz="1600" b="0" i="0" u="sng">
                <a:solidFill>
                  <a:schemeClr val="bg1"/>
                </a:solidFill>
                <a:latin typeface="Calibri" pitchFamily="34" charset="0"/>
                <a:ea typeface="ＭＳ Ｐゴシック" pitchFamily="34" charset="-128"/>
              </a:rPr>
              <a:t>www.demoavaya.com/LANCAT</a:t>
            </a:r>
            <a:endParaRPr lang="ru" sz="1600" u="sng" dirty="0">
              <a:solidFill>
                <a:schemeClr val="bg1"/>
              </a:solidFill>
              <a:latin typeface="Calibri" pitchFamily="34" charset="0"/>
              <a:ea typeface="ＭＳ Ｐゴシック" pitchFamily="34" charset="-128"/>
              <a:hlinkClick r:id="rId6"/>
            </a:endParaRPr>
          </a:p>
        </p:txBody>
      </p:sp>
      <p:pic>
        <p:nvPicPr>
          <p:cNvPr id="54281" name="Picture 20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9013" y="5837238"/>
            <a:ext cx="4014787" cy="87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4282" name="Picture 21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213" y="5837238"/>
            <a:ext cx="4014787" cy="87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7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296025" y="365163"/>
            <a:ext cx="2847975" cy="857250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="" xmlns:p14="http://schemas.microsoft.com/office/powerpoint/2010/main" val="680473699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2543160"/>
            <a:ext cx="9143999" cy="926431"/>
          </a:xfrm>
        </p:spPr>
        <p:txBody>
          <a:bodyPr/>
          <a:lstStyle/>
          <a:p>
            <a:pPr algn="ctr" rtl="0"/>
            <a:r>
              <a:rPr lang="ru-RU" dirty="0" smtClean="0"/>
              <a:t>ШАГ </a:t>
            </a:r>
            <a:r>
              <a:rPr lang="ru" b="1" i="0" u="none" dirty="0" smtClean="0"/>
              <a:t>3 </a:t>
            </a:r>
            <a:r>
              <a:rPr lang="ru" b="1" i="0" u="none" dirty="0"/>
              <a:t>:</a:t>
            </a:r>
            <a:r>
              <a:rPr lang="ru" b="0" i="0" u="none" dirty="0"/>
              <a:t> </a:t>
            </a:r>
            <a:r>
              <a:rPr lang="ru" b="1" i="0" u="none" dirty="0"/>
              <a:t>Предложение</a:t>
            </a:r>
            <a:endParaRPr lang="ru" dirty="0"/>
          </a:p>
        </p:txBody>
      </p:sp>
      <p:sp>
        <p:nvSpPr>
          <p:cNvPr id="3" name="Rectangle 2"/>
          <p:cNvSpPr/>
          <p:nvPr/>
        </p:nvSpPr>
        <p:spPr>
          <a:xfrm>
            <a:off x="748146" y="5413790"/>
            <a:ext cx="786146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0"/>
            <a:r>
              <a:rPr lang="ru" b="0" i="0" u="none" dirty="0" smtClean="0"/>
              <a:t>Выстраивайте ваши предложения и отвечайте на вопросы RFP/RFI</a:t>
            </a:r>
            <a:endParaRPr lang="ru" b="0" i="0" u="none" dirty="0"/>
          </a:p>
          <a:p>
            <a:pPr algn="ctr" rtl="0"/>
            <a:r>
              <a:rPr lang="ru" b="0" i="0" u="none" dirty="0" smtClean="0"/>
              <a:t>Дополняйте и повышайте ценность ваших предложений с помощью сервисных опций и рекламных акций</a:t>
            </a:r>
            <a:endParaRPr lang="ru" b="0" i="0" u="none" dirty="0"/>
          </a:p>
          <a:p>
            <a:pPr algn="ctr" rtl="0"/>
            <a:r>
              <a:rPr lang="ru" b="0" i="0" u="none" dirty="0" smtClean="0"/>
              <a:t>Предоставляйте расчет возврата инвестиций</a:t>
            </a:r>
            <a:endParaRPr lang="ru" b="0" i="0" u="none" dirty="0"/>
          </a:p>
        </p:txBody>
      </p:sp>
    </p:spTree>
    <p:extLst>
      <p:ext uri="{BB962C8B-B14F-4D97-AF65-F5344CB8AC3E}">
        <p14:creationId xmlns="" xmlns:p14="http://schemas.microsoft.com/office/powerpoint/2010/main" val="3206004253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33463" y="328915"/>
            <a:ext cx="6186791" cy="838200"/>
          </a:xfrm>
        </p:spPr>
        <p:txBody>
          <a:bodyPr/>
          <a:lstStyle/>
          <a:p>
            <a:pPr algn="l" rtl="0"/>
            <a:r>
              <a:rPr lang="ru" sz="2600" b="1" i="0" u="none" dirty="0" smtClean="0"/>
              <a:t>Инструменты самообслуживания</a:t>
            </a:r>
            <a:r>
              <a:rPr lang="ru" dirty="0" smtClean="0"/>
              <a:t/>
            </a:r>
            <a:br>
              <a:rPr lang="ru" dirty="0" smtClean="0"/>
            </a:br>
            <a:r>
              <a:rPr lang="ru" sz="1200" b="0" i="0" u="none" dirty="0"/>
              <a:t>Поддержка при RFP/RFI/RFQ!</a:t>
            </a:r>
            <a:endParaRPr lang="ru" dirty="0" smtClean="0"/>
          </a:p>
        </p:txBody>
      </p:sp>
      <p:sp>
        <p:nvSpPr>
          <p:cNvPr id="33796" name="Rectangle 1"/>
          <p:cNvSpPr>
            <a:spLocks noChangeArrowheads="1"/>
          </p:cNvSpPr>
          <p:nvPr/>
        </p:nvSpPr>
        <p:spPr bwMode="auto">
          <a:xfrm>
            <a:off x="6184867" y="718487"/>
            <a:ext cx="2827874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/>
          <a:p>
            <a:pPr algn="l" rtl="0"/>
            <a:r>
              <a:rPr lang="ru" sz="1200" b="1" i="0" u="none" dirty="0">
                <a:hlinkClick r:id="rId3"/>
              </a:rPr>
              <a:t>Помогите!</a:t>
            </a:r>
            <a:r>
              <a:rPr lang="ru" sz="1200" b="0" i="0" u="none" dirty="0">
                <a:hlinkClick r:id="rId3"/>
              </a:rPr>
              <a:t> </a:t>
            </a:r>
            <a:r>
              <a:rPr lang="ru-RU" sz="1200" b="1" dirty="0" smtClean="0">
                <a:hlinkClick r:id="rId3"/>
              </a:rPr>
              <a:t>Отвечаем на </a:t>
            </a:r>
            <a:r>
              <a:rPr lang="en-US" sz="1200" b="1" dirty="0" smtClean="0">
                <a:hlinkClick r:id="rId3"/>
              </a:rPr>
              <a:t>RFP </a:t>
            </a:r>
            <a:r>
              <a:rPr lang="ru" sz="1200" dirty="0">
                <a:solidFill>
                  <a:srgbClr val="FF0000"/>
                </a:solidFill>
              </a:rPr>
              <a:t/>
            </a:r>
            <a:br>
              <a:rPr lang="ru" sz="1200" dirty="0">
                <a:solidFill>
                  <a:srgbClr val="FF0000"/>
                </a:solidFill>
              </a:rPr>
            </a:br>
            <a:r>
              <a:rPr lang="ru" sz="1200" b="0" i="0" u="none" dirty="0"/>
              <a:t>  </a:t>
            </a:r>
            <a:endParaRPr lang="ru" sz="1200" dirty="0"/>
          </a:p>
          <a:p>
            <a:endParaRPr lang="ru" sz="1200" dirty="0"/>
          </a:p>
        </p:txBody>
      </p:sp>
      <p:sp>
        <p:nvSpPr>
          <p:cNvPr id="12" name="Rectangle 2"/>
          <p:cNvSpPr txBox="1">
            <a:spLocks noChangeArrowheads="1"/>
          </p:cNvSpPr>
          <p:nvPr/>
        </p:nvSpPr>
        <p:spPr bwMode="auto">
          <a:xfrm>
            <a:off x="2152486" y="1415729"/>
            <a:ext cx="6753389" cy="28950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80000"/>
              </a:lnSpc>
              <a:spcBef>
                <a:spcPct val="55000"/>
              </a:spcBef>
              <a:buClr>
                <a:srgbClr val="CC0000"/>
              </a:buClr>
              <a:buFont typeface="Webdings" pitchFamily="18" charset="2"/>
              <a:buChar char="4"/>
              <a:defRPr/>
            </a:pPr>
            <a:r>
              <a:rPr lang="ru" sz="2000" b="1" i="0" u="none" dirty="0"/>
              <a:t>Помогите!</a:t>
            </a:r>
            <a:r>
              <a:rPr lang="ru" sz="2000" b="0" i="0" u="none" dirty="0"/>
              <a:t> </a:t>
            </a:r>
            <a:r>
              <a:rPr lang="ru-RU" sz="2000" b="1" dirty="0" smtClean="0"/>
              <a:t>Нужно срочно подать конкурсные документы! </a:t>
            </a:r>
            <a:r>
              <a:rPr lang="ru-RU" sz="1600" b="1" dirty="0" smtClean="0"/>
              <a:t>(</a:t>
            </a:r>
            <a:r>
              <a:rPr lang="ru-RU" sz="1600" dirty="0" smtClean="0"/>
              <a:t>Отвечаем на </a:t>
            </a:r>
            <a:r>
              <a:rPr lang="en-US" sz="1600" dirty="0" smtClean="0"/>
              <a:t>RFP </a:t>
            </a:r>
            <a:r>
              <a:rPr lang="ru-RU" sz="1600" dirty="0" smtClean="0"/>
              <a:t>– </a:t>
            </a:r>
            <a:r>
              <a:rPr lang="en-US" sz="1600" dirty="0" smtClean="0"/>
              <a:t>Request for Proposal</a:t>
            </a:r>
            <a:r>
              <a:rPr lang="ru-RU" sz="1600" dirty="0" smtClean="0"/>
              <a:t>)</a:t>
            </a:r>
            <a:endParaRPr lang="ru" sz="1600" b="0" i="0" u="none" dirty="0"/>
          </a:p>
          <a:p>
            <a:pPr algn="l" rtl="0">
              <a:lnSpc>
                <a:spcPct val="80000"/>
              </a:lnSpc>
              <a:spcBef>
                <a:spcPct val="55000"/>
              </a:spcBef>
              <a:buClr>
                <a:srgbClr val="CC0000"/>
              </a:buClr>
              <a:defRPr/>
            </a:pPr>
            <a:r>
              <a:rPr lang="ru" sz="1400" b="0" i="0" u="none" dirty="0" smtClean="0"/>
              <a:t>Данный инструмент предлагает практические советы по решению возникшей проблемы, если вы уже некоторое время не отвечали на RFP</a:t>
            </a:r>
            <a:r>
              <a:rPr lang="ru" sz="1400" b="0" i="0" u="none" dirty="0"/>
              <a:t>. </a:t>
            </a:r>
            <a:r>
              <a:rPr lang="ru" sz="1400" dirty="0" smtClean="0"/>
              <a:t>Мы </a:t>
            </a:r>
            <a:r>
              <a:rPr lang="ru" sz="1400" b="0" i="0" u="none" dirty="0" smtClean="0"/>
              <a:t>также предоставим вам ссылку для загрузки требуемых шаблонов, чтобы помочь вам создать предварительно форматированный профессиональный документ.</a:t>
            </a:r>
            <a:endParaRPr lang="ru" sz="1400" kern="0" dirty="0">
              <a:solidFill>
                <a:srgbClr val="323232"/>
              </a:solidFill>
              <a:latin typeface="+mn-lt"/>
            </a:endParaRPr>
          </a:p>
        </p:txBody>
      </p:sp>
      <p:pic>
        <p:nvPicPr>
          <p:cNvPr id="10" name="Picture 2" descr="http://www.google.com/url?source=imgres&amp;ct=img&amp;q=http://1.bp.blogspot.com/-txDBd-JC0kA/TqRvSdh_ytI/AAAAAAAACAc/AoFfELOKcAc/s1600/communication6.jpg&amp;sa=X&amp;ei=125CT4bYG4HHgAe95vT_BQ&amp;ved=0CAQQ8wc4Ww&amp;usg=AFQjCNGwQUtiFU6klw5k96HHvceRj3L-IQ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4359" y="2221984"/>
            <a:ext cx="1905000" cy="2157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Rectangle 29"/>
          <p:cNvSpPr txBox="1">
            <a:spLocks noChangeArrowheads="1"/>
          </p:cNvSpPr>
          <p:nvPr/>
        </p:nvSpPr>
        <p:spPr bwMode="auto">
          <a:xfrm>
            <a:off x="2273071" y="2751158"/>
            <a:ext cx="6480403" cy="38449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65125" indent="-365125" algn="l" rtl="0" eaLnBrk="0" fontAlgn="base" hangingPunct="0">
              <a:lnSpc>
                <a:spcPct val="90000"/>
              </a:lnSpc>
              <a:spcBef>
                <a:spcPts val="1200"/>
              </a:spcBef>
              <a:spcAft>
                <a:spcPct val="0"/>
              </a:spcAft>
              <a:buClr>
                <a:schemeClr val="accent1"/>
              </a:buClr>
              <a:buFont typeface="Webdings" pitchFamily="18" charset="2"/>
              <a:buChar char="4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accent2"/>
              </a:buClr>
              <a:buFont typeface="Arial" pitchFamily="34" charset="0"/>
              <a:buChar char="–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96963" indent="-228600" algn="l" rtl="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chemeClr val="accent2"/>
              </a:buClr>
              <a:buFont typeface="Arial" pitchFamily="34" charset="0"/>
              <a:buChar char="–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62088" indent="-228600" algn="l" rtl="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chemeClr val="accent2"/>
              </a:buClr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chemeClr val="accent2"/>
              </a:buClr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9456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2"/>
              </a:buClr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56032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2"/>
              </a:buClr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92608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2"/>
              </a:buClr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2918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2"/>
              </a:buClr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04800" indent="-304800" algn="l" rtl="0"/>
            <a:r>
              <a:rPr lang="ru-RU" sz="1600" b="0" i="0" u="none" dirty="0" smtClean="0"/>
              <a:t>Шаг</a:t>
            </a:r>
            <a:r>
              <a:rPr lang="ru" sz="1600" b="0" i="0" u="none" dirty="0" smtClean="0"/>
              <a:t> </a:t>
            </a:r>
            <a:r>
              <a:rPr lang="ru" sz="1600" b="0" i="0" u="none" dirty="0"/>
              <a:t>1: </a:t>
            </a:r>
            <a:r>
              <a:rPr lang="ru" sz="1600" b="0" i="0" u="none" dirty="0" smtClean="0"/>
              <a:t>Прочитайте RFP</a:t>
            </a:r>
            <a:endParaRPr lang="ru" sz="1600" b="0" i="0" u="none" dirty="0"/>
          </a:p>
          <a:p>
            <a:pPr marL="304800" indent="-304800" algn="l" rtl="0"/>
            <a:r>
              <a:rPr lang="ru-RU" sz="1600" b="0" i="0" u="none" dirty="0" smtClean="0"/>
              <a:t>Шаг</a:t>
            </a:r>
            <a:r>
              <a:rPr lang="ru" sz="1600" b="0" i="0" u="none" dirty="0" smtClean="0"/>
              <a:t> </a:t>
            </a:r>
            <a:r>
              <a:rPr lang="ru" sz="1600" b="0" i="0" u="none" dirty="0"/>
              <a:t>2: </a:t>
            </a:r>
            <a:r>
              <a:rPr lang="ru" sz="1600" b="0" i="0" u="none" dirty="0" smtClean="0"/>
              <a:t>Задействуйте ваши технические ресурсы</a:t>
            </a:r>
            <a:endParaRPr lang="ru" sz="1600" b="0" i="0" u="none" dirty="0"/>
          </a:p>
          <a:p>
            <a:pPr marL="304800" indent="-304800" algn="l" rtl="0">
              <a:spcBef>
                <a:spcPts val="200"/>
              </a:spcBef>
            </a:pPr>
            <a:r>
              <a:rPr lang="ru-RU" sz="1600" b="0" i="0" u="none" dirty="0" smtClean="0"/>
              <a:t>Шаг</a:t>
            </a:r>
            <a:r>
              <a:rPr lang="ru" sz="1600" b="0" i="0" u="none" dirty="0" smtClean="0"/>
              <a:t> </a:t>
            </a:r>
            <a:r>
              <a:rPr lang="ru" sz="1600" b="0" i="0" u="none" dirty="0"/>
              <a:t>3: </a:t>
            </a:r>
            <a:r>
              <a:rPr lang="ru-RU" sz="1600" dirty="0" smtClean="0"/>
              <a:t>Заполните Обязательную форму замечания</a:t>
            </a:r>
          </a:p>
          <a:p>
            <a:pPr marL="0" indent="0" algn="l" rtl="0">
              <a:spcBef>
                <a:spcPts val="200"/>
              </a:spcBef>
              <a:buNone/>
            </a:pPr>
            <a:r>
              <a:rPr lang="ru-RU" sz="1600" dirty="0" smtClean="0"/>
              <a:t>	(</a:t>
            </a:r>
            <a:r>
              <a:rPr lang="ru" sz="1600" b="0" i="0" u="none" dirty="0" smtClean="0"/>
              <a:t>Mandotary </a:t>
            </a:r>
            <a:r>
              <a:rPr lang="ru" sz="1600" b="0" i="0" u="none" dirty="0"/>
              <a:t>Bid Review </a:t>
            </a:r>
            <a:r>
              <a:rPr lang="ru" sz="1600" b="0" i="0" u="none" dirty="0" smtClean="0"/>
              <a:t>Form)</a:t>
            </a:r>
            <a:endParaRPr lang="ru" sz="1600" b="0" i="0" u="none" dirty="0"/>
          </a:p>
          <a:p>
            <a:pPr marL="304800" indent="-304800" algn="l" rtl="0"/>
            <a:r>
              <a:rPr lang="ru-RU" sz="1600" b="0" i="0" u="none" dirty="0" smtClean="0"/>
              <a:t>Шаг</a:t>
            </a:r>
            <a:r>
              <a:rPr lang="ru" sz="1600" b="0" i="0" u="none" dirty="0" smtClean="0"/>
              <a:t> </a:t>
            </a:r>
            <a:r>
              <a:rPr lang="ru" sz="1600" b="0" i="0" u="none" dirty="0"/>
              <a:t>4: </a:t>
            </a:r>
            <a:r>
              <a:rPr lang="ru" sz="1600" b="0" i="0" u="none" dirty="0" smtClean="0"/>
              <a:t>При необходимости, затребуйте поддержку</a:t>
            </a:r>
            <a:endParaRPr lang="ru" sz="1600" b="0" i="0" u="none" dirty="0"/>
          </a:p>
          <a:p>
            <a:pPr marL="304800" indent="-304800" algn="l" rtl="0"/>
            <a:r>
              <a:rPr lang="ru-RU" sz="1600" b="0" i="0" u="none" dirty="0" smtClean="0"/>
              <a:t>Шаг</a:t>
            </a:r>
            <a:r>
              <a:rPr lang="ru" sz="1600" b="0" i="0" u="none" dirty="0" smtClean="0"/>
              <a:t> </a:t>
            </a:r>
            <a:r>
              <a:rPr lang="ru" sz="1600" b="0" i="0" u="none" dirty="0"/>
              <a:t>5: </a:t>
            </a:r>
            <a:r>
              <a:rPr lang="ru" sz="1600" b="0" i="0" u="none" dirty="0" smtClean="0"/>
              <a:t>Задействуйте поддерживающую организацию, чтобы....</a:t>
            </a:r>
            <a:endParaRPr lang="ru" sz="1600" b="0" i="0" u="none" dirty="0"/>
          </a:p>
          <a:p>
            <a:pPr marL="304800" indent="-304800" algn="l" rtl="0"/>
            <a:r>
              <a:rPr lang="ru-RU" sz="1600" b="0" i="0" u="none" dirty="0" smtClean="0"/>
              <a:t>Шаг</a:t>
            </a:r>
            <a:r>
              <a:rPr lang="ru" sz="1600" b="0" i="0" u="none" dirty="0" smtClean="0"/>
              <a:t> </a:t>
            </a:r>
            <a:r>
              <a:rPr lang="ru" sz="1600" b="0" i="0" u="none" dirty="0"/>
              <a:t>6: </a:t>
            </a:r>
            <a:r>
              <a:rPr lang="ru" sz="1600" b="0" i="0" u="none" dirty="0" smtClean="0"/>
              <a:t>Оценка поступившего замечания группой специалистов</a:t>
            </a:r>
            <a:endParaRPr lang="ru" sz="1600" b="0" i="0" u="none" dirty="0"/>
          </a:p>
          <a:p>
            <a:pPr marL="304800" indent="-304800" algn="l" rtl="0"/>
            <a:r>
              <a:rPr lang="ru-RU" sz="1600" b="0" i="0" u="none" dirty="0" smtClean="0"/>
              <a:t>Шаг</a:t>
            </a:r>
            <a:r>
              <a:rPr lang="ru" sz="1600" b="0" i="0" u="none" dirty="0" smtClean="0"/>
              <a:t> </a:t>
            </a:r>
            <a:r>
              <a:rPr lang="ru" sz="1600" b="0" i="0" u="none" dirty="0"/>
              <a:t>7: </a:t>
            </a:r>
            <a:r>
              <a:rPr lang="ru" sz="1600" dirty="0" smtClean="0"/>
              <a:t>Начало работы и постановка задач</a:t>
            </a:r>
            <a:endParaRPr lang="ru" sz="1600" b="0" i="0" u="none" dirty="0"/>
          </a:p>
          <a:p>
            <a:pPr marL="304800" indent="-304800" algn="l" rtl="0"/>
            <a:r>
              <a:rPr lang="ru-RU" sz="1600" b="0" i="0" u="none" dirty="0" smtClean="0"/>
              <a:t>Шаг</a:t>
            </a:r>
            <a:r>
              <a:rPr lang="ru" sz="1600" b="0" i="0" u="none" dirty="0" smtClean="0"/>
              <a:t> </a:t>
            </a:r>
            <a:r>
              <a:rPr lang="ru" sz="1600" b="0" i="0" u="none" dirty="0"/>
              <a:t>8: </a:t>
            </a:r>
            <a:r>
              <a:rPr lang="ru" sz="1600" dirty="0" smtClean="0"/>
              <a:t>Нахождение решения проблемы</a:t>
            </a:r>
            <a:endParaRPr lang="ru" sz="1600" b="0" i="0" u="none" dirty="0"/>
          </a:p>
          <a:p>
            <a:pPr marL="304800" indent="-304800" algn="l" rtl="0"/>
            <a:r>
              <a:rPr lang="ru-RU" sz="1600" b="0" i="0" u="none" dirty="0" smtClean="0"/>
              <a:t>Шаг</a:t>
            </a:r>
            <a:r>
              <a:rPr lang="ru" sz="1600" b="0" i="0" u="none" dirty="0" smtClean="0"/>
              <a:t> </a:t>
            </a:r>
            <a:r>
              <a:rPr lang="ru" sz="1600" b="0" i="0" u="none" dirty="0"/>
              <a:t>9: </a:t>
            </a:r>
            <a:r>
              <a:rPr lang="ru" sz="1600" dirty="0" smtClean="0"/>
              <a:t>Составление ответа на замечание</a:t>
            </a:r>
            <a:endParaRPr lang="ru" sz="1600" b="0" i="0" u="none" dirty="0"/>
          </a:p>
          <a:p>
            <a:pPr marL="304800" indent="-304800" algn="l" rtl="0"/>
            <a:r>
              <a:rPr lang="ru-RU" sz="1600" b="0" i="0" u="none" dirty="0" smtClean="0"/>
              <a:t>Шаг</a:t>
            </a:r>
            <a:r>
              <a:rPr lang="ru" sz="1600" b="0" i="0" u="none" dirty="0" smtClean="0"/>
              <a:t> </a:t>
            </a:r>
            <a:r>
              <a:rPr lang="ru" sz="1600" b="0" i="0" u="none" dirty="0"/>
              <a:t>10: </a:t>
            </a:r>
            <a:r>
              <a:rPr lang="ru" sz="1600" b="0" i="0" u="none" dirty="0" smtClean="0"/>
              <a:t>Итоговые работы по решению проблемы</a:t>
            </a:r>
            <a:endParaRPr lang="ru" sz="1600" dirty="0" smtClean="0"/>
          </a:p>
        </p:txBody>
      </p:sp>
    </p:spTree>
    <p:extLst>
      <p:ext uri="{BB962C8B-B14F-4D97-AF65-F5344CB8AC3E}">
        <p14:creationId xmlns="" xmlns:p14="http://schemas.microsoft.com/office/powerpoint/2010/main" val="55368917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16811" y="254000"/>
            <a:ext cx="5950921" cy="838200"/>
          </a:xfrm>
        </p:spPr>
        <p:txBody>
          <a:bodyPr/>
          <a:lstStyle/>
          <a:p>
            <a:pPr algn="l" rtl="0"/>
            <a:r>
              <a:rPr lang="ru" sz="2600" b="1" i="0" u="none" dirty="0"/>
              <a:t>Инструменты самообслуживания</a:t>
            </a:r>
            <a:r>
              <a:rPr lang="ru" dirty="0" smtClean="0"/>
              <a:t/>
            </a:r>
            <a:br>
              <a:rPr lang="ru" dirty="0" smtClean="0"/>
            </a:br>
            <a:r>
              <a:rPr lang="ru" sz="1200" b="0" i="0" u="none" dirty="0"/>
              <a:t>Поддержка при RFP/RFI/RFQ!</a:t>
            </a:r>
            <a:endParaRPr lang="ru" dirty="0" smtClean="0"/>
          </a:p>
        </p:txBody>
      </p:sp>
      <p:sp>
        <p:nvSpPr>
          <p:cNvPr id="12" name="Rectangle 2"/>
          <p:cNvSpPr txBox="1">
            <a:spLocks noChangeArrowheads="1"/>
          </p:cNvSpPr>
          <p:nvPr/>
        </p:nvSpPr>
        <p:spPr bwMode="auto">
          <a:xfrm>
            <a:off x="240611" y="1415729"/>
            <a:ext cx="8392411" cy="28950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l" rtl="0">
              <a:lnSpc>
                <a:spcPct val="80000"/>
              </a:lnSpc>
              <a:spcBef>
                <a:spcPct val="55000"/>
              </a:spcBef>
              <a:buClr>
                <a:srgbClr val="CC0000"/>
              </a:buClr>
              <a:buFont typeface="Webdings" pitchFamily="18" charset="2"/>
              <a:buChar char="4"/>
              <a:defRPr/>
            </a:pPr>
            <a:r>
              <a:rPr lang="ru" sz="2000" b="1" i="0" u="none" dirty="0" smtClean="0"/>
              <a:t>Пакет предложений</a:t>
            </a:r>
            <a:endParaRPr lang="ru" sz="2000" dirty="0" smtClean="0"/>
          </a:p>
        </p:txBody>
      </p:sp>
      <p:sp>
        <p:nvSpPr>
          <p:cNvPr id="7" name="Rectangle 29"/>
          <p:cNvSpPr txBox="1">
            <a:spLocks noChangeArrowheads="1"/>
          </p:cNvSpPr>
          <p:nvPr/>
        </p:nvSpPr>
        <p:spPr>
          <a:xfrm>
            <a:off x="257800" y="5524501"/>
            <a:ext cx="8513400" cy="1138238"/>
          </a:xfrm>
          <a:prstGeom prst="rect">
            <a:avLst/>
          </a:prstGeom>
        </p:spPr>
        <p:txBody>
          <a:bodyPr/>
          <a:lstStyle>
            <a:lvl1pPr marL="365125" indent="-365125" algn="l" rtl="0" eaLnBrk="0" fontAlgn="base" hangingPunct="0">
              <a:lnSpc>
                <a:spcPct val="90000"/>
              </a:lnSpc>
              <a:spcBef>
                <a:spcPts val="1200"/>
              </a:spcBef>
              <a:spcAft>
                <a:spcPct val="0"/>
              </a:spcAft>
              <a:buClr>
                <a:schemeClr val="accent1"/>
              </a:buClr>
              <a:buFont typeface="Webdings" pitchFamily="18" charset="2"/>
              <a:buChar char="4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accent2"/>
              </a:buClr>
              <a:buFont typeface="Arial" pitchFamily="34" charset="0"/>
              <a:buChar char="–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96963" indent="-228600" algn="l" rtl="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chemeClr val="accent2"/>
              </a:buClr>
              <a:buFont typeface="Arial" pitchFamily="34" charset="0"/>
              <a:buChar char="–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62088" indent="-228600" algn="l" rtl="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chemeClr val="accent2"/>
              </a:buClr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chemeClr val="accent2"/>
              </a:buClr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9456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2"/>
              </a:buClr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56032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2"/>
              </a:buClr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92608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2"/>
              </a:buClr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2918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2"/>
              </a:buClr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04800" indent="-304800" algn="l" rtl="0"/>
            <a:r>
              <a:rPr lang="ru" sz="2000" dirty="0" smtClean="0"/>
              <a:t>Начало работы</a:t>
            </a:r>
            <a:r>
              <a:rPr lang="ru" sz="2000" b="0" i="0" u="none" dirty="0" smtClean="0"/>
              <a:t>:</a:t>
            </a:r>
            <a:endParaRPr lang="ru" sz="2000" b="0" i="0" u="none" dirty="0"/>
          </a:p>
          <a:p>
            <a:pPr lvl="1" indent="-342900" algn="l" rtl="0"/>
            <a:r>
              <a:rPr lang="ru" sz="1400" dirty="0" smtClean="0"/>
              <a:t>Зар</a:t>
            </a:r>
            <a:r>
              <a:rPr lang="ru" sz="1400" b="0" i="0" u="none" dirty="0" smtClean="0"/>
              <a:t>егистрируйтесь через </a:t>
            </a:r>
            <a:r>
              <a:rPr lang="ru" sz="1400" b="0" i="0" u="none" dirty="0"/>
              <a:t>Ebusiness Tools :  </a:t>
            </a:r>
            <a:r>
              <a:rPr lang="ru" sz="1400" b="0" i="0" u="none" dirty="0">
                <a:latin typeface="Arial Bold" pitchFamily="34" charset="0"/>
                <a:cs typeface="Arial Bold" pitchFamily="34" charset="0"/>
                <a:sym typeface="Arial Bold" pitchFamily="34" charset="0"/>
                <a:hlinkClick r:id="rId3"/>
              </a:rPr>
              <a:t>https://app96.avaya.com/UAE/Register.aspx</a:t>
            </a:r>
            <a:endParaRPr lang="ru" sz="1400" dirty="0" smtClean="0">
              <a:latin typeface="Arial Bold" pitchFamily="34" charset="0"/>
              <a:cs typeface="Arial Bold" pitchFamily="34" charset="0"/>
              <a:sym typeface="Arial Bold" pitchFamily="34" charset="0"/>
            </a:endParaRPr>
          </a:p>
          <a:p>
            <a:pPr lvl="1" indent="-342900" algn="l" rtl="0"/>
            <a:r>
              <a:rPr lang="ru" sz="1400" b="0" i="0" u="none" dirty="0" smtClean="0"/>
              <a:t>Настройте ваш компьютер перед началом работы </a:t>
            </a:r>
            <a:r>
              <a:rPr lang="ru" sz="1400" b="0" i="0" u="none" dirty="0"/>
              <a:t>: </a:t>
            </a:r>
            <a:r>
              <a:rPr lang="ru" sz="1400" b="0" i="0" u="none" dirty="0" smtClean="0"/>
              <a:t> </a:t>
            </a:r>
            <a:r>
              <a:rPr lang="ru" sz="1400" b="0" i="0" u="none" dirty="0" smtClean="0">
                <a:hlinkClick r:id="rId4"/>
              </a:rPr>
              <a:t>https</a:t>
            </a:r>
            <a:r>
              <a:rPr lang="ru" sz="1400" b="0" i="0" u="none" dirty="0">
                <a:hlinkClick r:id="rId4"/>
              </a:rPr>
              <a:t>://</a:t>
            </a:r>
            <a:r>
              <a:rPr lang="ru" sz="1400" b="0" i="0" u="none" dirty="0" smtClean="0">
                <a:hlinkClick r:id="rId4"/>
              </a:rPr>
              <a:t>proposalsuite.avaya.com</a:t>
            </a:r>
            <a:endParaRPr lang="ru" sz="1400" dirty="0" smtClean="0"/>
          </a:p>
          <a:p>
            <a:pPr lvl="1" indent="-342900" algn="l" rtl="0"/>
            <a:endParaRPr lang="ru" sz="1400" dirty="0" smtClean="0"/>
          </a:p>
        </p:txBody>
      </p:sp>
      <p:sp>
        <p:nvSpPr>
          <p:cNvPr id="8" name="Rectangle 29"/>
          <p:cNvSpPr txBox="1">
            <a:spLocks noChangeArrowheads="1"/>
          </p:cNvSpPr>
          <p:nvPr/>
        </p:nvSpPr>
        <p:spPr bwMode="auto">
          <a:xfrm>
            <a:off x="266137" y="1746379"/>
            <a:ext cx="5811838" cy="16261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65125" indent="-365125" algn="l" rtl="0" eaLnBrk="0" fontAlgn="base" hangingPunct="0">
              <a:lnSpc>
                <a:spcPct val="90000"/>
              </a:lnSpc>
              <a:spcBef>
                <a:spcPts val="1200"/>
              </a:spcBef>
              <a:spcAft>
                <a:spcPct val="0"/>
              </a:spcAft>
              <a:buClr>
                <a:schemeClr val="accent1"/>
              </a:buClr>
              <a:buFont typeface="Webdings" pitchFamily="18" charset="2"/>
              <a:buChar char="4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accent2"/>
              </a:buClr>
              <a:buFont typeface="Arial" pitchFamily="34" charset="0"/>
              <a:buChar char="–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96963" indent="-228600" algn="l" rtl="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chemeClr val="accent2"/>
              </a:buClr>
              <a:buFont typeface="Arial" pitchFamily="34" charset="0"/>
              <a:buChar char="–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62088" indent="-228600" algn="l" rtl="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chemeClr val="accent2"/>
              </a:buClr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chemeClr val="accent2"/>
              </a:buClr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9456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2"/>
              </a:buClr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56032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2"/>
              </a:buClr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92608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2"/>
              </a:buClr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2918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2"/>
              </a:buClr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04800" indent="-304800" algn="l" rtl="0"/>
            <a:r>
              <a:rPr lang="ru" sz="2000" b="0" i="1" u="none" dirty="0" smtClean="0"/>
              <a:t>Мастер предложений</a:t>
            </a:r>
            <a:endParaRPr lang="ru" sz="2000" b="0" i="1" u="none" dirty="0"/>
          </a:p>
          <a:p>
            <a:pPr marL="0" indent="0">
              <a:buNone/>
            </a:pPr>
            <a:r>
              <a:rPr lang="ru-RU" sz="1400" dirty="0"/>
              <a:t>п</a:t>
            </a:r>
            <a:r>
              <a:rPr lang="ru" sz="1400" b="0" i="0" u="none" dirty="0" smtClean="0"/>
              <a:t>редлагает мощные программные ресурсы для поддержки продаж и соответствующий контент, которые позволяют формировать привлекательные предложения </a:t>
            </a:r>
            <a:r>
              <a:rPr lang="ru" sz="1400" dirty="0"/>
              <a:t>и быстро, точно и </a:t>
            </a:r>
            <a:r>
              <a:rPr lang="ru" sz="1400" dirty="0" smtClean="0"/>
              <a:t>легко готовить </a:t>
            </a:r>
            <a:r>
              <a:rPr lang="ru" sz="1400" dirty="0"/>
              <a:t>требуемую документацию</a:t>
            </a:r>
            <a:endParaRPr lang="ru" sz="1400" dirty="0" smtClean="0"/>
          </a:p>
        </p:txBody>
      </p:sp>
      <p:sp>
        <p:nvSpPr>
          <p:cNvPr id="9" name="Rectangle 29"/>
          <p:cNvSpPr txBox="1">
            <a:spLocks noChangeArrowheads="1"/>
          </p:cNvSpPr>
          <p:nvPr/>
        </p:nvSpPr>
        <p:spPr bwMode="auto">
          <a:xfrm>
            <a:off x="269675" y="3012760"/>
            <a:ext cx="5205413" cy="16261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65125" indent="-365125" algn="l" rtl="0" eaLnBrk="0" fontAlgn="base" hangingPunct="0">
              <a:lnSpc>
                <a:spcPct val="90000"/>
              </a:lnSpc>
              <a:spcBef>
                <a:spcPts val="1200"/>
              </a:spcBef>
              <a:spcAft>
                <a:spcPct val="0"/>
              </a:spcAft>
              <a:buClr>
                <a:schemeClr val="accent1"/>
              </a:buClr>
              <a:buFont typeface="Webdings" pitchFamily="18" charset="2"/>
              <a:buChar char="4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accent2"/>
              </a:buClr>
              <a:buFont typeface="Arial" pitchFamily="34" charset="0"/>
              <a:buChar char="–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96963" indent="-228600" algn="l" rtl="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chemeClr val="accent2"/>
              </a:buClr>
              <a:buFont typeface="Arial" pitchFamily="34" charset="0"/>
              <a:buChar char="–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62088" indent="-228600" algn="l" rtl="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chemeClr val="accent2"/>
              </a:buClr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chemeClr val="accent2"/>
              </a:buClr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9456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2"/>
              </a:buClr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56032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2"/>
              </a:buClr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92608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2"/>
              </a:buClr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2918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2"/>
              </a:buClr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04800" indent="-304800" algn="l" rtl="0"/>
            <a:r>
              <a:rPr lang="ru" sz="2000" b="0" i="1" u="none" dirty="0" smtClean="0"/>
              <a:t>Поиск в базе вопросов и ответов RFx</a:t>
            </a:r>
            <a:r>
              <a:rPr lang="ru" sz="2000" b="0" i="0" u="none" dirty="0" smtClean="0"/>
              <a:t> </a:t>
            </a:r>
            <a:endParaRPr lang="ru" sz="2000" dirty="0" smtClean="0"/>
          </a:p>
          <a:p>
            <a:pPr marL="0" indent="0">
              <a:buNone/>
            </a:pPr>
            <a:r>
              <a:rPr lang="ru" sz="1400" dirty="0" smtClean="0"/>
              <a:t>предлагает гибкие, открытые и интуитивные возможности поиска ля поддержки ответов</a:t>
            </a:r>
            <a:r>
              <a:rPr lang="ru" sz="1400" b="0" i="0" u="none" dirty="0" smtClean="0"/>
              <a:t> RFx. Приложение располагает предустановленной базой часто задаваемых вопросов, и будет обновляться и совершенствоваться вместе с обновлением продуктов</a:t>
            </a:r>
            <a:endParaRPr lang="ru" sz="1400" dirty="0" smtClean="0"/>
          </a:p>
        </p:txBody>
      </p:sp>
      <p:sp>
        <p:nvSpPr>
          <p:cNvPr id="13" name="Rectangle 29"/>
          <p:cNvSpPr txBox="1">
            <a:spLocks noChangeArrowheads="1"/>
          </p:cNvSpPr>
          <p:nvPr/>
        </p:nvSpPr>
        <p:spPr bwMode="auto">
          <a:xfrm>
            <a:off x="269675" y="4480892"/>
            <a:ext cx="5205413" cy="16261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65125" indent="-365125" algn="l" rtl="0" eaLnBrk="0" fontAlgn="base" hangingPunct="0">
              <a:lnSpc>
                <a:spcPct val="90000"/>
              </a:lnSpc>
              <a:spcBef>
                <a:spcPts val="1200"/>
              </a:spcBef>
              <a:spcAft>
                <a:spcPct val="0"/>
              </a:spcAft>
              <a:buClr>
                <a:schemeClr val="accent1"/>
              </a:buClr>
              <a:buFont typeface="Webdings" pitchFamily="18" charset="2"/>
              <a:buChar char="4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accent2"/>
              </a:buClr>
              <a:buFont typeface="Arial" pitchFamily="34" charset="0"/>
              <a:buChar char="–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96963" indent="-228600" algn="l" rtl="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chemeClr val="accent2"/>
              </a:buClr>
              <a:buFont typeface="Arial" pitchFamily="34" charset="0"/>
              <a:buChar char="–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62088" indent="-228600" algn="l" rtl="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chemeClr val="accent2"/>
              </a:buClr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chemeClr val="accent2"/>
              </a:buClr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9456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2"/>
              </a:buClr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56032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2"/>
              </a:buClr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92608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2"/>
              </a:buClr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2918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2"/>
              </a:buClr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04800" indent="-304800" algn="l" rtl="0"/>
            <a:r>
              <a:rPr lang="ru" sz="2000" b="0" i="1" u="none" dirty="0"/>
              <a:t>RFP Manager</a:t>
            </a:r>
            <a:r>
              <a:rPr lang="ru" sz="2000" b="0" i="0" u="none" dirty="0"/>
              <a:t> </a:t>
            </a:r>
            <a:endParaRPr lang="ru" sz="2000" i="1" dirty="0" smtClean="0"/>
          </a:p>
          <a:p>
            <a:pPr marL="0" indent="0" algn="l" rtl="0">
              <a:buNone/>
            </a:pPr>
            <a:r>
              <a:rPr lang="ru" sz="1400" dirty="0" smtClean="0"/>
              <a:t>обеспечивает</a:t>
            </a:r>
            <a:r>
              <a:rPr lang="ru" sz="1400" b="0" i="0" u="none" dirty="0" smtClean="0"/>
              <a:t> взаимодействие между группой пользователей, работающих над крупным проектом RFx, с менеджером предложений</a:t>
            </a:r>
            <a:endParaRPr lang="ru" sz="1400" dirty="0" smtClean="0"/>
          </a:p>
        </p:txBody>
      </p:sp>
      <p:pic>
        <p:nvPicPr>
          <p:cNvPr id="14" name="Picture 1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6422" y="1012938"/>
            <a:ext cx="2331710" cy="48905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6086690" y="576335"/>
            <a:ext cx="2660728" cy="3139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 algn="l" rtl="0">
              <a:lnSpc>
                <a:spcPct val="80000"/>
              </a:lnSpc>
              <a:spcBef>
                <a:spcPct val="55000"/>
              </a:spcBef>
              <a:buClr>
                <a:srgbClr val="CC0000"/>
              </a:buClr>
              <a:buFont typeface="Webdings" pitchFamily="18" charset="2"/>
              <a:buChar char="4"/>
              <a:defRPr/>
            </a:pPr>
            <a:r>
              <a:rPr lang="ru" b="0" i="0" u="none" dirty="0" smtClean="0">
                <a:hlinkClick r:id="rId6"/>
              </a:rPr>
              <a:t>Пакет предложений</a:t>
            </a:r>
            <a:endParaRPr lang="ru" dirty="0"/>
          </a:p>
        </p:txBody>
      </p:sp>
    </p:spTree>
    <p:extLst>
      <p:ext uri="{BB962C8B-B14F-4D97-AF65-F5344CB8AC3E}">
        <p14:creationId xmlns="" xmlns:p14="http://schemas.microsoft.com/office/powerpoint/2010/main" val="270903931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3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ru" b="0" i="0" u="none" dirty="0" smtClean="0"/>
              <a:t>Avaya </a:t>
            </a:r>
            <a:r>
              <a:rPr lang="ru" b="0" i="0" u="none" dirty="0"/>
              <a:t>Aura Savings </a:t>
            </a:r>
            <a:r>
              <a:rPr lang="ru" dirty="0"/>
              <a:t>Estimator</a:t>
            </a:r>
            <a:br>
              <a:rPr lang="ru" dirty="0"/>
            </a:br>
            <a:r>
              <a:rPr lang="ru" dirty="0"/>
              <a:t>Оценка экономии </a:t>
            </a:r>
            <a:r>
              <a:rPr lang="ru" dirty="0" smtClean="0"/>
              <a:t>средств</a:t>
            </a:r>
          </a:p>
        </p:txBody>
      </p:sp>
      <p:sp>
        <p:nvSpPr>
          <p:cNvPr id="35843" name="TextBox 9"/>
          <p:cNvSpPr txBox="1">
            <a:spLocks noChangeArrowheads="1"/>
          </p:cNvSpPr>
          <p:nvPr/>
        </p:nvSpPr>
        <p:spPr bwMode="auto">
          <a:xfrm>
            <a:off x="568325" y="1357313"/>
            <a:ext cx="3494088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l" rtl="0" eaLnBrk="1" hangingPunct="1"/>
            <a:r>
              <a:rPr lang="ru" sz="1600" b="0" i="0" u="none"/>
              <a:t>http://designcentral.avaya.com/aura/</a:t>
            </a:r>
          </a:p>
        </p:txBody>
      </p:sp>
      <p:pic>
        <p:nvPicPr>
          <p:cNvPr id="35844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488" y="1809750"/>
            <a:ext cx="8413750" cy="454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45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8850" y="762000"/>
            <a:ext cx="2895600" cy="90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46" name="Picture 4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3000" y="4448175"/>
            <a:ext cx="4194175" cy="1909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847" name="AutoShape 8"/>
          <p:cNvSpPr>
            <a:spLocks noChangeArrowheads="1"/>
          </p:cNvSpPr>
          <p:nvPr/>
        </p:nvSpPr>
        <p:spPr bwMode="auto">
          <a:xfrm>
            <a:off x="1739900" y="4968876"/>
            <a:ext cx="895350" cy="431800"/>
          </a:xfrm>
          <a:prstGeom prst="wedgeRoundRectCallout">
            <a:avLst>
              <a:gd name="adj1" fmla="val -70866"/>
              <a:gd name="adj2" fmla="val -58537"/>
              <a:gd name="adj3" fmla="val 16667"/>
            </a:avLst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ctr" rtl="0"/>
            <a:r>
              <a:rPr lang="ru" sz="1200" b="0" i="0" u="none" dirty="0" smtClean="0">
                <a:solidFill>
                  <a:schemeClr val="bg1"/>
                </a:solidFill>
              </a:rPr>
              <a:t>Зеленые технологии</a:t>
            </a:r>
            <a:endParaRPr lang="ru" sz="1200" dirty="0"/>
          </a:p>
        </p:txBody>
      </p:sp>
      <p:sp>
        <p:nvSpPr>
          <p:cNvPr id="8" name="Oval 7"/>
          <p:cNvSpPr/>
          <p:nvPr/>
        </p:nvSpPr>
        <p:spPr>
          <a:xfrm>
            <a:off x="598488" y="4448175"/>
            <a:ext cx="1382712" cy="28575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0">
              <a:defRPr/>
            </a:pPr>
            <a:endParaRPr lang="ru"/>
          </a:p>
        </p:txBody>
      </p:sp>
    </p:spTree>
    <p:extLst>
      <p:ext uri="{BB962C8B-B14F-4D97-AF65-F5344CB8AC3E}">
        <p14:creationId xmlns="" xmlns:p14="http://schemas.microsoft.com/office/powerpoint/2010/main" val="4064768413"/>
      </p:ext>
    </p:extLst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55638" y="1893888"/>
            <a:ext cx="6067033" cy="4780044"/>
          </a:xfrm>
        </p:spPr>
        <p:txBody>
          <a:bodyPr/>
          <a:lstStyle/>
          <a:p>
            <a:pPr algn="l" rtl="0"/>
            <a:r>
              <a:rPr lang="ru" sz="1400" b="1" i="0" u="none" dirty="0" smtClean="0"/>
              <a:t>Целевая страница eBusiness Commercial </a:t>
            </a:r>
            <a:r>
              <a:rPr lang="ru" sz="1400" b="1" i="0" u="none" dirty="0"/>
              <a:t>Tools </a:t>
            </a:r>
            <a:r>
              <a:rPr lang="ru" sz="1400" b="0" i="0" u="none" dirty="0"/>
              <a:t>(</a:t>
            </a:r>
            <a:r>
              <a:rPr lang="ru" sz="1400" b="1" i="0" u="none" dirty="0"/>
              <a:t>eBIz</a:t>
            </a:r>
            <a:r>
              <a:rPr lang="ru" sz="1400" b="1" i="0" u="none" dirty="0" smtClean="0"/>
              <a:t>)</a:t>
            </a:r>
            <a:endParaRPr lang="ru" sz="1400" b="0" i="0" u="none" dirty="0"/>
          </a:p>
          <a:p>
            <a:pPr algn="l" rtl="0"/>
            <a:r>
              <a:rPr lang="ru" sz="1300" b="0" i="0" u="none" dirty="0" smtClean="0"/>
              <a:t>Обзор: предлагает краткое описание каждого инструмента электронного бизнеса, а также указывает категорию пользователей каждого инструмента</a:t>
            </a:r>
            <a:endParaRPr lang="ru" sz="1300" b="0" i="0" u="none" dirty="0"/>
          </a:p>
          <a:p>
            <a:pPr algn="l" rtl="0"/>
            <a:r>
              <a:rPr lang="ru-RU" sz="1300" dirty="0" smtClean="0"/>
              <a:t>Новые возможности </a:t>
            </a:r>
            <a:r>
              <a:rPr lang="ru" sz="1300" b="0" i="0" u="none" dirty="0" smtClean="0"/>
              <a:t>/ Обновления – описывает недавно представленные инструменты и помогает работать с существующими посредством сервиса электронной рассылки</a:t>
            </a:r>
            <a:endParaRPr lang="ru" sz="1300" b="0" i="0" u="none" dirty="0"/>
          </a:p>
          <a:p>
            <a:pPr algn="l" rtl="0"/>
            <a:r>
              <a:rPr lang="ru" sz="1300" b="0" i="0" u="none" dirty="0" smtClean="0"/>
              <a:t>Обучение: включает в себя образовательную программу, а также обучение по индивидуальному графику, и вебинары. Пользователь может загрузить расписание тренингов и информацию о них. </a:t>
            </a:r>
            <a:endParaRPr lang="ru" sz="1300" b="0" i="0" u="none" dirty="0"/>
          </a:p>
          <a:p>
            <a:pPr algn="l" rtl="0"/>
            <a:r>
              <a:rPr lang="ru" sz="1300" b="0" i="0" u="none" dirty="0" smtClean="0"/>
              <a:t>Поддержка: предоставляет номера телефонов глобальной службы поддержки, а также позволяет загрузить документацию Global Support</a:t>
            </a:r>
            <a:endParaRPr lang="ru" sz="1300" b="0" i="0" u="none" dirty="0"/>
          </a:p>
          <a:p>
            <a:pPr algn="l" rtl="0"/>
            <a:r>
              <a:rPr lang="ru" sz="1300" b="0" i="0" u="none" dirty="0" smtClean="0"/>
              <a:t>Регистрация: полностью обновленные страницы, на которых детально объясняется процесс регистрации, выбор требуемых инструментов eBusinesstools</a:t>
            </a:r>
            <a:r>
              <a:rPr lang="ru" sz="1300" b="0" i="0" u="none" dirty="0"/>
              <a:t>, </a:t>
            </a:r>
            <a:r>
              <a:rPr lang="ru" sz="1300" b="0" i="0" u="none" dirty="0" smtClean="0"/>
              <a:t>регистрация в каждом из них, системные требования, и способ доступа к инструментам </a:t>
            </a:r>
            <a:r>
              <a:rPr lang="ru" sz="1300" b="0" i="0" u="none" dirty="0"/>
              <a:t>eBizTools</a:t>
            </a:r>
            <a:endParaRPr lang="ru" sz="1300" dirty="0"/>
          </a:p>
          <a:p>
            <a:pPr algn="l" rtl="0"/>
            <a:r>
              <a:rPr lang="ru" sz="1300" b="0" i="0" u="none" dirty="0" smtClean="0"/>
              <a:t>Посетите портал eBisTools по адресу </a:t>
            </a:r>
            <a:r>
              <a:rPr lang="ru" sz="1300" b="0" i="0" u="none" dirty="0">
                <a:hlinkClick r:id="rId3"/>
              </a:rPr>
              <a:t>https://avaya.my.salesforce.com/apex/sp_ViewDetailPage?Id=a3j30000000L6q7AAC</a:t>
            </a:r>
            <a:endParaRPr lang="ru" sz="1300" dirty="0"/>
          </a:p>
        </p:txBody>
      </p:sp>
      <p:sp>
        <p:nvSpPr>
          <p:cNvPr id="1635332" name="Rectangle 5"/>
          <p:cNvSpPr>
            <a:spLocks noChangeArrowheads="1"/>
          </p:cNvSpPr>
          <p:nvPr/>
        </p:nvSpPr>
        <p:spPr bwMode="auto">
          <a:xfrm>
            <a:off x="307975" y="557213"/>
            <a:ext cx="8513763" cy="8794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defRPr/>
            </a:pPr>
            <a:r>
              <a:rPr lang="ru" sz="2400" dirty="0"/>
              <a:t>eBusiness </a:t>
            </a:r>
            <a:r>
              <a:rPr lang="ru" sz="2400" dirty="0" smtClean="0"/>
              <a:t>- г</a:t>
            </a:r>
            <a:r>
              <a:rPr lang="ru" sz="2400" b="0" i="0" u="none" dirty="0" smtClean="0">
                <a:latin typeface="+mj-lt"/>
              </a:rPr>
              <a:t>лобальные инструменты</a:t>
            </a:r>
            <a:endParaRPr lang="ru" sz="2400" dirty="0">
              <a:latin typeface="+mj-lt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70015" y="1436688"/>
            <a:ext cx="914400" cy="91440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l" rtl="0">
              <a:lnSpc>
                <a:spcPct val="90000"/>
              </a:lnSpc>
            </a:pPr>
            <a:r>
              <a:rPr lang="ru" b="0" i="0" u="none" dirty="0" smtClean="0">
                <a:hlinkClick r:id="rId3"/>
              </a:rPr>
              <a:t>Инструменты электронного бизнеса</a:t>
            </a:r>
            <a:endParaRPr lang="ru" dirty="0" smtClean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7138" y="2559195"/>
            <a:ext cx="2667000" cy="4067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8286" y="495300"/>
            <a:ext cx="3144270" cy="21425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243861030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2543160"/>
            <a:ext cx="9143999" cy="926431"/>
          </a:xfrm>
        </p:spPr>
        <p:txBody>
          <a:bodyPr/>
          <a:lstStyle/>
          <a:p>
            <a:pPr algn="ctr" rtl="0"/>
            <a:r>
              <a:rPr lang="ru" b="1" i="0" u="none"/>
              <a:t>ШАГ 1 :</a:t>
            </a:r>
            <a:r>
              <a:rPr lang="ru" b="0" i="0" u="none"/>
              <a:t> </a:t>
            </a:r>
            <a:r>
              <a:rPr lang="ru" b="1" i="0" u="none"/>
              <a:t>Решения и специальные предложения</a:t>
            </a:r>
          </a:p>
        </p:txBody>
      </p:sp>
      <p:sp>
        <p:nvSpPr>
          <p:cNvPr id="3" name="Rectangle 2"/>
          <p:cNvSpPr/>
          <p:nvPr/>
        </p:nvSpPr>
        <p:spPr>
          <a:xfrm>
            <a:off x="398835" y="5413790"/>
            <a:ext cx="8492246" cy="8771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0"/>
            <a:r>
              <a:rPr lang="ru" sz="1700" b="0" i="0" u="none" dirty="0" smtClean="0"/>
              <a:t>Понимайте </a:t>
            </a:r>
            <a:r>
              <a:rPr lang="ru" sz="1700" b="0" i="0" u="none" dirty="0"/>
              <a:t>сущность специальных предложений по решениям и услугам </a:t>
            </a:r>
          </a:p>
          <a:p>
            <a:pPr algn="ctr" rtl="0"/>
            <a:r>
              <a:rPr lang="ru" sz="1700" b="0" i="0" u="none" dirty="0" smtClean="0"/>
              <a:t>Используйте </a:t>
            </a:r>
            <a:r>
              <a:rPr lang="ru" sz="1700" b="0" i="0" u="none" dirty="0"/>
              <a:t>информацию из корпоративных порталов, материалов по продажам, брошюр, </a:t>
            </a:r>
            <a:r>
              <a:rPr lang="ru" sz="1700" b="0" i="0" u="none" dirty="0" smtClean="0"/>
              <a:t>технических </a:t>
            </a:r>
            <a:r>
              <a:rPr lang="ru" sz="1700" b="0" i="0" u="none" dirty="0"/>
              <a:t>руководств и руководств по внедрению сервисов</a:t>
            </a:r>
            <a:endParaRPr lang="ru" sz="1700" dirty="0"/>
          </a:p>
        </p:txBody>
      </p:sp>
    </p:spTree>
    <p:extLst>
      <p:ext uri="{BB962C8B-B14F-4D97-AF65-F5344CB8AC3E}">
        <p14:creationId xmlns="" xmlns:p14="http://schemas.microsoft.com/office/powerpoint/2010/main" val="2545562475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60363" y="1368425"/>
            <a:ext cx="4191000" cy="457200"/>
          </a:xfrm>
        </p:spPr>
        <p:txBody>
          <a:bodyPr/>
          <a:lstStyle/>
          <a:p>
            <a:pPr algn="l" rtl="0"/>
            <a:r>
              <a:rPr lang="ru" sz="1400" dirty="0" smtClean="0"/>
              <a:t/>
            </a:r>
            <a:br>
              <a:rPr lang="ru" sz="1400" dirty="0" smtClean="0"/>
            </a:br>
            <a:r>
              <a:rPr lang="ru" sz="1400" b="0" i="0" u="sng" dirty="0">
                <a:hlinkClick r:id="rId3"/>
              </a:rPr>
              <a:t>http://marketingtools.avaya.com/knowledgebase</a:t>
            </a:r>
            <a:endParaRPr lang="ru" sz="1400" b="1" i="1" dirty="0" smtClean="0"/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84138" y="2057400"/>
            <a:ext cx="3267075" cy="3313113"/>
          </a:xfrm>
        </p:spPr>
        <p:txBody>
          <a:bodyPr/>
          <a:lstStyle/>
          <a:p>
            <a:pPr algn="l" rtl="0">
              <a:lnSpc>
                <a:spcPct val="80000"/>
              </a:lnSpc>
            </a:pPr>
            <a:r>
              <a:rPr lang="ru" sz="2000" b="0" i="0" u="none" dirty="0" smtClean="0"/>
              <a:t>Поисковая система</a:t>
            </a:r>
            <a:endParaRPr lang="ru" sz="2000" b="0" i="0" u="none" dirty="0"/>
          </a:p>
          <a:p>
            <a:pPr algn="l" rtl="0">
              <a:lnSpc>
                <a:spcPct val="80000"/>
              </a:lnSpc>
            </a:pPr>
            <a:r>
              <a:rPr lang="ru" sz="2000" b="0" i="0" u="none" dirty="0" smtClean="0"/>
              <a:t>Технические рекомендации и Бюллетени</a:t>
            </a:r>
            <a:endParaRPr lang="ru" sz="2000" b="0" i="0" u="none" dirty="0"/>
          </a:p>
          <a:p>
            <a:pPr algn="l" rtl="0">
              <a:lnSpc>
                <a:spcPct val="80000"/>
              </a:lnSpc>
              <a:buFont typeface="Webdings" pitchFamily="18" charset="2"/>
              <a:buNone/>
            </a:pPr>
            <a:endParaRPr lang="ru" sz="2000" dirty="0" smtClean="0"/>
          </a:p>
          <a:p>
            <a:pPr algn="l" rtl="0">
              <a:lnSpc>
                <a:spcPct val="80000"/>
              </a:lnSpc>
            </a:pPr>
            <a:r>
              <a:rPr lang="ru" sz="2000" b="0" i="0" u="none" dirty="0" smtClean="0"/>
              <a:t>Описание продукта</a:t>
            </a:r>
            <a:endParaRPr lang="ru" sz="2000" b="0" i="0" u="none" dirty="0"/>
          </a:p>
          <a:p>
            <a:pPr algn="l" rtl="0">
              <a:lnSpc>
                <a:spcPct val="80000"/>
              </a:lnSpc>
            </a:pPr>
            <a:r>
              <a:rPr lang="ru" sz="2000" b="0" i="0" u="none" dirty="0" smtClean="0"/>
              <a:t>Руководства по установке</a:t>
            </a:r>
            <a:endParaRPr lang="ru" sz="2000" b="0" i="0" u="none" dirty="0"/>
          </a:p>
          <a:p>
            <a:pPr algn="l" rtl="0">
              <a:lnSpc>
                <a:spcPct val="80000"/>
              </a:lnSpc>
            </a:pPr>
            <a:r>
              <a:rPr lang="ru" sz="2000" b="0" i="0" u="none" dirty="0" smtClean="0"/>
              <a:t>Руководства для конечных пользователей</a:t>
            </a:r>
            <a:endParaRPr lang="ru" sz="2000" b="0" i="0" u="none" dirty="0"/>
          </a:p>
          <a:p>
            <a:pPr algn="l" rtl="0">
              <a:lnSpc>
                <a:spcPct val="80000"/>
              </a:lnSpc>
            </a:pPr>
            <a:endParaRPr lang="ru" sz="2000" dirty="0" smtClean="0"/>
          </a:p>
          <a:p>
            <a:pPr algn="l" rtl="0">
              <a:lnSpc>
                <a:spcPct val="80000"/>
              </a:lnSpc>
            </a:pPr>
            <a:r>
              <a:rPr lang="ru" sz="2000" b="0" i="0" u="none" dirty="0" smtClean="0"/>
              <a:t>Языковые пакеты</a:t>
            </a:r>
            <a:endParaRPr lang="ru" sz="2000" dirty="0" smtClean="0"/>
          </a:p>
        </p:txBody>
      </p:sp>
      <p:sp>
        <p:nvSpPr>
          <p:cNvPr id="1635332" name="Rectangle 5"/>
          <p:cNvSpPr>
            <a:spLocks noChangeArrowheads="1"/>
          </p:cNvSpPr>
          <p:nvPr/>
        </p:nvSpPr>
        <p:spPr bwMode="auto">
          <a:xfrm>
            <a:off x="460375" y="557213"/>
            <a:ext cx="8513763" cy="8794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anchor="ctr"/>
          <a:lstStyle/>
          <a:p>
            <a:pPr algn="l" rtl="0">
              <a:defRPr/>
            </a:pPr>
            <a:r>
              <a:rPr lang="ru" sz="2800" b="0" i="0" u="none" dirty="0" smtClean="0">
                <a:latin typeface="+mj-lt"/>
              </a:rPr>
              <a:t>База знаний - </a:t>
            </a:r>
            <a:r>
              <a:rPr lang="en-US" sz="2800" b="0" i="0" u="none" dirty="0" smtClean="0">
                <a:latin typeface="+mj-lt"/>
              </a:rPr>
              <a:t>IP Office</a:t>
            </a:r>
            <a:endParaRPr lang="ru" sz="2800" dirty="0">
              <a:latin typeface="+mj-lt"/>
            </a:endParaRPr>
          </a:p>
        </p:txBody>
      </p:sp>
      <p:pic>
        <p:nvPicPr>
          <p:cNvPr id="36869" name="Picture 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4525" y="2671763"/>
            <a:ext cx="5959475" cy="2205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70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9975" y="2205038"/>
            <a:ext cx="5219700" cy="46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407556411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Title 2"/>
          <p:cNvSpPr>
            <a:spLocks noGrp="1"/>
          </p:cNvSpPr>
          <p:nvPr>
            <p:ph type="title"/>
          </p:nvPr>
        </p:nvSpPr>
        <p:spPr>
          <a:xfrm>
            <a:off x="457200" y="413111"/>
            <a:ext cx="8452022" cy="838200"/>
          </a:xfrm>
        </p:spPr>
        <p:txBody>
          <a:bodyPr anchor="ctr"/>
          <a:lstStyle/>
          <a:p>
            <a:pPr algn="l" rtl="0"/>
            <a:r>
              <a:rPr lang="ru" b="0" i="0" u="none" dirty="0" smtClean="0"/>
              <a:t>Предложение по поддержке и обслуживанию</a:t>
            </a:r>
            <a:endParaRPr lang="ru" b="0" i="0" u="none" dirty="0"/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4"/>
          </p:nvPr>
        </p:nvSpPr>
        <p:spPr>
          <a:xfrm>
            <a:off x="457199" y="1447800"/>
            <a:ext cx="8165805" cy="4724400"/>
          </a:xfrm>
        </p:spPr>
        <p:txBody>
          <a:bodyPr/>
          <a:lstStyle/>
          <a:p>
            <a:pPr algn="l" rtl="0"/>
            <a:r>
              <a:rPr lang="ru" sz="2000" b="0" i="0" u="none" dirty="0" smtClean="0"/>
              <a:t>Обратитесь в APS </a:t>
            </a:r>
            <a:r>
              <a:rPr lang="ru" sz="2000" b="0" i="0" u="none" dirty="0"/>
              <a:t>ProServices </a:t>
            </a:r>
            <a:r>
              <a:rPr lang="ru" sz="2000" b="0" i="0" u="none" dirty="0" smtClean="0"/>
              <a:t>за поддержкой по внедрению</a:t>
            </a:r>
            <a:endParaRPr lang="ru" sz="2000" b="0" i="0" u="none" dirty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151" y="1971861"/>
            <a:ext cx="8172450" cy="4600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920" y="2571874"/>
            <a:ext cx="3994855" cy="4000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363289355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Content Placeholder 2"/>
          <p:cNvSpPr txBox="1">
            <a:spLocks/>
          </p:cNvSpPr>
          <p:nvPr/>
        </p:nvSpPr>
        <p:spPr>
          <a:xfrm>
            <a:off x="4561711" y="1345310"/>
            <a:ext cx="4108868" cy="3328290"/>
          </a:xfrm>
          <a:prstGeom prst="roundRect">
            <a:avLst>
              <a:gd name="adj" fmla="val 6990"/>
            </a:avLst>
          </a:prstGeom>
          <a:gradFill flip="none" rotWithShape="1">
            <a:gsLst>
              <a:gs pos="0">
                <a:srgbClr val="325887">
                  <a:tint val="66000"/>
                  <a:satMod val="160000"/>
                  <a:alpha val="50000"/>
                </a:srgbClr>
              </a:gs>
              <a:gs pos="50000">
                <a:srgbClr val="325887">
                  <a:tint val="44500"/>
                  <a:satMod val="160000"/>
                  <a:alpha val="40000"/>
                </a:srgbClr>
              </a:gs>
              <a:gs pos="100000">
                <a:srgbClr val="325887">
                  <a:tint val="23500"/>
                  <a:satMod val="160000"/>
                  <a:alpha val="1000"/>
                </a:srgbClr>
              </a:gs>
            </a:gsLst>
            <a:lin ang="5400000" scaled="1"/>
            <a:tileRect/>
          </a:gradFill>
          <a:ln>
            <a:noFill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vert="horz" wrap="square" lIns="45720" tIns="137160" rIns="45720" bIns="45720" rtlCol="0" anchor="t" anchorCtr="1">
            <a:noAutofit/>
          </a:bodyPr>
          <a:lstStyle/>
          <a:p>
            <a:pPr algn="ctr" rtl="0">
              <a:lnSpc>
                <a:spcPct val="95000"/>
              </a:lnSpc>
              <a:spcBef>
                <a:spcPct val="55000"/>
              </a:spcBef>
              <a:buClr>
                <a:srgbClr val="CC0000"/>
              </a:buClr>
              <a:defRPr/>
            </a:pPr>
            <a:endParaRPr lang="ru" sz="2000" b="1" kern="0" dirty="0" smtClean="0">
              <a:solidFill>
                <a:srgbClr val="CC0000"/>
              </a:solidFill>
            </a:endParaRPr>
          </a:p>
        </p:txBody>
      </p:sp>
      <p:sp>
        <p:nvSpPr>
          <p:cNvPr id="17" name="Content Placeholder 2"/>
          <p:cNvSpPr txBox="1">
            <a:spLocks/>
          </p:cNvSpPr>
          <p:nvPr/>
        </p:nvSpPr>
        <p:spPr>
          <a:xfrm>
            <a:off x="345311" y="1345310"/>
            <a:ext cx="4108868" cy="3328290"/>
          </a:xfrm>
          <a:prstGeom prst="roundRect">
            <a:avLst>
              <a:gd name="adj" fmla="val 6990"/>
            </a:avLst>
          </a:prstGeom>
          <a:gradFill flip="none" rotWithShape="1">
            <a:gsLst>
              <a:gs pos="0">
                <a:srgbClr val="325887">
                  <a:tint val="66000"/>
                  <a:satMod val="160000"/>
                  <a:alpha val="50000"/>
                </a:srgbClr>
              </a:gs>
              <a:gs pos="50000">
                <a:srgbClr val="325887">
                  <a:tint val="44500"/>
                  <a:satMod val="160000"/>
                  <a:alpha val="40000"/>
                </a:srgbClr>
              </a:gs>
              <a:gs pos="100000">
                <a:srgbClr val="325887">
                  <a:tint val="23500"/>
                  <a:satMod val="160000"/>
                  <a:alpha val="1000"/>
                </a:srgbClr>
              </a:gs>
            </a:gsLst>
            <a:lin ang="5400000" scaled="1"/>
            <a:tileRect/>
          </a:gradFill>
          <a:ln>
            <a:noFill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vert="horz" wrap="square" lIns="45720" tIns="137160" rIns="45720" bIns="45720" rtlCol="0" anchor="t" anchorCtr="1">
            <a:noAutofit/>
          </a:bodyPr>
          <a:lstStyle/>
          <a:p>
            <a:pPr algn="ctr" rtl="0">
              <a:lnSpc>
                <a:spcPct val="95000"/>
              </a:lnSpc>
              <a:spcBef>
                <a:spcPct val="55000"/>
              </a:spcBef>
              <a:buClr>
                <a:srgbClr val="CC0000"/>
              </a:buClr>
              <a:defRPr/>
            </a:pPr>
            <a:endParaRPr lang="ru" sz="2000" b="1" kern="0" dirty="0" smtClean="0">
              <a:solidFill>
                <a:srgbClr val="CC0000"/>
              </a:solidFill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345311" y="642821"/>
            <a:ext cx="8570089" cy="401754"/>
          </a:xfrm>
        </p:spPr>
        <p:txBody>
          <a:bodyPr/>
          <a:lstStyle/>
          <a:p>
            <a:pPr algn="l" rtl="0"/>
            <a:r>
              <a:rPr lang="ru" sz="2600" b="0" i="0" u="none" kern="0" dirty="0" smtClean="0"/>
              <a:t>Где я могу получить дополнительную информацию?</a:t>
            </a:r>
            <a:endParaRPr lang="ru" sz="2600" dirty="0"/>
          </a:p>
        </p:txBody>
      </p:sp>
      <p:sp>
        <p:nvSpPr>
          <p:cNvPr id="2052" name="Content Placeholder 3"/>
          <p:cNvSpPr>
            <a:spLocks noGrp="1"/>
          </p:cNvSpPr>
          <p:nvPr>
            <p:ph idx="1"/>
          </p:nvPr>
        </p:nvSpPr>
        <p:spPr>
          <a:xfrm>
            <a:off x="323850" y="1447800"/>
            <a:ext cx="4114800" cy="3361267"/>
          </a:xfrm>
        </p:spPr>
        <p:txBody>
          <a:bodyPr>
            <a:normAutofit lnSpcReduction="10000"/>
          </a:bodyPr>
          <a:lstStyle/>
          <a:p>
            <a:pPr algn="l" rtl="0"/>
            <a:r>
              <a:rPr lang="ru" sz="1600" b="1" i="0" u="none" dirty="0" smtClean="0">
                <a:solidFill>
                  <a:srgbClr val="C00000"/>
                </a:solidFill>
              </a:rPr>
              <a:t>Инструмент ProServices </a:t>
            </a:r>
            <a:r>
              <a:rPr lang="ru" sz="1600" b="1" i="1" u="none" dirty="0">
                <a:solidFill>
                  <a:srgbClr val="C00000"/>
                </a:solidFill>
              </a:rPr>
              <a:t>Now</a:t>
            </a:r>
            <a:r>
              <a:rPr lang="ru" sz="1600" b="1" i="0" u="none" dirty="0">
                <a:solidFill>
                  <a:srgbClr val="C00000"/>
                </a:solidFill>
              </a:rPr>
              <a:t> </a:t>
            </a:r>
            <a:r>
              <a:rPr lang="ru" sz="1600" b="1" i="0" u="none" dirty="0" smtClean="0">
                <a:solidFill>
                  <a:srgbClr val="C00000"/>
                </a:solidFill>
              </a:rPr>
              <a:t>Quote</a:t>
            </a:r>
            <a:endParaRPr lang="ru" sz="1600" b="1" i="0" u="none" dirty="0">
              <a:solidFill>
                <a:srgbClr val="C00000"/>
              </a:solidFill>
            </a:endParaRPr>
          </a:p>
          <a:p>
            <a:pPr lvl="1" algn="l" rtl="0"/>
            <a:r>
              <a:rPr lang="ru" sz="1600" b="1" i="0" u="none" dirty="0">
                <a:hlinkClick r:id="rId3"/>
              </a:rPr>
              <a:t>avaya.com/ProServicesNow</a:t>
            </a:r>
            <a:endParaRPr lang="ru" sz="1600" dirty="0" smtClean="0"/>
          </a:p>
          <a:p>
            <a:pPr lvl="1" algn="l" rtl="0"/>
            <a:r>
              <a:rPr lang="ru" sz="1600" b="0" i="0" u="none" dirty="0"/>
              <a:t>Обучение и авторизация  </a:t>
            </a:r>
          </a:p>
          <a:p>
            <a:pPr lvl="2" algn="l" rtl="0"/>
            <a:r>
              <a:rPr lang="ru" sz="1050" b="0" i="0" u="none" dirty="0" smtClean="0"/>
              <a:t>Посетите страницу </a:t>
            </a:r>
            <a:r>
              <a:rPr lang="ru" sz="1050" b="0" i="0" u="none" dirty="0" smtClean="0">
                <a:hlinkClick r:id="rId4"/>
              </a:rPr>
              <a:t>APS Расценки и Заказ</a:t>
            </a:r>
            <a:endParaRPr lang="ru" sz="1050" b="0" i="0" u="none" dirty="0"/>
          </a:p>
          <a:p>
            <a:pPr lvl="2" algn="l" rtl="0"/>
            <a:r>
              <a:rPr lang="ru" sz="1050" b="0" i="0" u="none" dirty="0" smtClean="0"/>
              <a:t>Практические тренинги проводятся в каждом регионе для различных аудиторий</a:t>
            </a:r>
            <a:endParaRPr lang="ru" sz="1050" b="0" i="0" u="none" dirty="0"/>
          </a:p>
          <a:p>
            <a:pPr lvl="2" algn="l" rtl="0"/>
            <a:r>
              <a:rPr lang="ru" sz="1050" b="0" i="0" u="none" dirty="0" smtClean="0"/>
              <a:t>Инструмент самообслуживания </a:t>
            </a:r>
            <a:r>
              <a:rPr lang="ru" sz="1050" b="0" i="0" u="none" dirty="0">
                <a:hlinkClick r:id="rId5"/>
              </a:rPr>
              <a:t>uConnect</a:t>
            </a:r>
            <a:r>
              <a:rPr lang="ru" sz="1050" b="0" i="0" u="none" dirty="0"/>
              <a:t>  </a:t>
            </a:r>
          </a:p>
          <a:p>
            <a:pPr lvl="1"/>
            <a:r>
              <a:rPr lang="ru" sz="1600" dirty="0" smtClean="0"/>
              <a:t>ATAC Горячая </a:t>
            </a:r>
            <a:r>
              <a:rPr lang="ru" sz="1600" b="0" i="0" u="none" dirty="0" smtClean="0"/>
              <a:t>линия поддержки: </a:t>
            </a:r>
            <a:endParaRPr lang="ru" sz="1600" b="0" i="0" u="none" dirty="0"/>
          </a:p>
          <a:p>
            <a:pPr lvl="2" algn="l" rtl="0"/>
            <a:r>
              <a:rPr lang="ru" sz="1050" b="0" i="0" u="none" dirty="0">
                <a:solidFill>
                  <a:schemeClr val="accent1"/>
                </a:solidFill>
                <a:hlinkClick r:id="rId6"/>
              </a:rPr>
              <a:t>atac@avaya.com</a:t>
            </a:r>
            <a:r>
              <a:rPr lang="ru" sz="1050" b="0" i="0" u="none" dirty="0">
                <a:solidFill>
                  <a:schemeClr val="accent1"/>
                </a:solidFill>
              </a:rPr>
              <a:t> </a:t>
            </a:r>
            <a:r>
              <a:rPr lang="ru" sz="1050" b="0" i="0" u="none" dirty="0" smtClean="0"/>
              <a:t>или 888-297-4700       (голосовая метка “APS </a:t>
            </a:r>
            <a:r>
              <a:rPr lang="ru" sz="1050" b="0" i="0" u="none" dirty="0"/>
              <a:t>Now”)</a:t>
            </a:r>
          </a:p>
          <a:p>
            <a:pPr lvl="2" algn="l" rtl="0"/>
            <a:r>
              <a:rPr lang="ru" sz="1050" b="0" i="0" u="none" dirty="0" smtClean="0"/>
              <a:t>Вопросы по функционалу инструментов</a:t>
            </a:r>
            <a:endParaRPr lang="ru" sz="1050" b="0" i="0" u="none" dirty="0"/>
          </a:p>
          <a:p>
            <a:pPr lvl="2" algn="l" rtl="0"/>
            <a:r>
              <a:rPr lang="ru" sz="1050" b="0" i="0" u="none" dirty="0" smtClean="0"/>
              <a:t>Обсуждение стратегии ценообразования</a:t>
            </a:r>
            <a:endParaRPr lang="ru" sz="1050" b="0" i="0" u="none" dirty="0"/>
          </a:p>
          <a:p>
            <a:pPr lvl="2" algn="l" rtl="0"/>
            <a:r>
              <a:rPr lang="ru" sz="1050" b="0" i="0" u="none" dirty="0" smtClean="0"/>
              <a:t>Проверка расценок</a:t>
            </a:r>
            <a:endParaRPr lang="ru" sz="1050" b="0" i="0" u="none" dirty="0"/>
          </a:p>
          <a:p>
            <a:pPr lvl="1" algn="l" rtl="0"/>
            <a:r>
              <a:rPr lang="ru" sz="1450" dirty="0" smtClean="0">
                <a:hlinkClick r:id="rId7"/>
              </a:rPr>
              <a:t>База часто задаваемых вопросов</a:t>
            </a:r>
            <a:endParaRPr lang="ru" sz="1450" dirty="0" smtClean="0"/>
          </a:p>
        </p:txBody>
      </p:sp>
      <p:sp>
        <p:nvSpPr>
          <p:cNvPr id="8" name="Content Placeholder 3"/>
          <p:cNvSpPr txBox="1">
            <a:spLocks/>
          </p:cNvSpPr>
          <p:nvPr/>
        </p:nvSpPr>
        <p:spPr>
          <a:xfrm>
            <a:off x="4552748" y="1447800"/>
            <a:ext cx="4134051" cy="33612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65760" marR="0" lvl="0" indent="-365760" algn="l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Tx/>
              <a:buFont typeface="Webdings" pitchFamily="18" charset="2"/>
              <a:buChar char="4"/>
              <a:tabLst/>
              <a:defRPr/>
            </a:pPr>
            <a:r>
              <a:rPr kumimoji="0" lang="ru" sz="1650" b="1" i="0" u="none" strike="noStrike" kern="1200" cap="none" spc="0" normalizeH="0" baseline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Портал APS </a:t>
            </a:r>
            <a:r>
              <a:rPr kumimoji="0" lang="ru" sz="1650" b="1" i="0" u="none" strike="noStrike" kern="1200" cap="none" spc="0" normalizeH="0" baseline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Sales &amp; Partner Portal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2"/>
              </a:buClr>
              <a:buSzTx/>
              <a:buFont typeface="Arial" pitchFamily="34" charset="0"/>
              <a:buChar char="–"/>
              <a:tabLst/>
              <a:defRPr/>
            </a:pPr>
            <a:r>
              <a:rPr lang="ru" sz="1600" dirty="0" smtClean="0">
                <a:solidFill>
                  <a:schemeClr val="accent1"/>
                </a:solidFill>
                <a:latin typeface="+mn-lt"/>
                <a:hlinkClick r:id="rId8"/>
              </a:rPr>
              <a:t>Веб-портал</a:t>
            </a:r>
            <a:endParaRPr kumimoji="0" lang="ru" sz="1600" b="0" i="0" u="none" strike="noStrike" kern="1200" cap="none" spc="0" normalizeH="0" baseline="0" noProof="0" dirty="0" smtClean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+mn-lt"/>
              <a:ea typeface="+mn-ea"/>
              <a:cs typeface="+mn-cs"/>
              <a:hlinkClick r:id="rId9"/>
            </a:endParaRPr>
          </a:p>
          <a:p>
            <a:pPr marL="1097280" marR="0" lvl="2" indent="-228600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Tx/>
              <a:buFont typeface="Arial" pitchFamily="34" charset="0"/>
              <a:buChar char="–"/>
              <a:tabLst/>
              <a:defRPr/>
            </a:pPr>
            <a:r>
              <a:rPr kumimoji="0" lang="ru" sz="1200" b="0" i="0" u="none" strike="noStrike" kern="1200" cap="none" spc="0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Предложения</a:t>
            </a:r>
            <a:endParaRPr kumimoji="0" lang="ru" sz="1200" b="0" i="0" u="none" strike="noStrike" kern="1200" cap="none" spc="0" normalizeH="0" baseline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1097280" marR="0" lvl="2" indent="-228600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Tx/>
              <a:buFont typeface="Arial" pitchFamily="34" charset="0"/>
              <a:buChar char="–"/>
              <a:tabLst/>
              <a:defRPr/>
            </a:pPr>
            <a:r>
              <a:rPr kumimoji="0" lang="ru" sz="1200" b="0" i="0" u="none" strike="noStrike" kern="1200" cap="none" spc="0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Информационные материалы</a:t>
            </a:r>
            <a:endParaRPr kumimoji="0" lang="ru" sz="1200" b="0" i="0" u="none" strike="noStrike" kern="1200" cap="none" spc="0" normalizeH="0" baseline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1097280" marR="0" lvl="2" indent="-228600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Tx/>
              <a:buFont typeface="Arial" pitchFamily="34" charset="0"/>
              <a:buChar char="–"/>
              <a:tabLst/>
              <a:defRPr/>
            </a:pPr>
            <a:r>
              <a:rPr kumimoji="0" lang="ru" sz="1200" b="0" i="0" u="none" strike="noStrike" kern="1200" cap="none" spc="0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Основные контакты</a:t>
            </a:r>
            <a:endParaRPr kumimoji="0" lang="ru" sz="1200" b="0" i="0" u="none" strike="noStrike" kern="1200" cap="none" spc="0" normalizeH="0" baseline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1097280" marR="0" lvl="2" indent="-228600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Tx/>
              <a:buFont typeface="Arial" pitchFamily="34" charset="0"/>
              <a:buChar char="–"/>
              <a:tabLst/>
              <a:defRPr/>
            </a:pPr>
            <a:r>
              <a:rPr kumimoji="0" lang="ru" sz="1200" b="0" i="0" u="none" strike="noStrike" kern="1200" cap="none" spc="0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Политики деятельности</a:t>
            </a:r>
            <a:endParaRPr kumimoji="0" lang="ru" sz="1200" b="0" i="0" u="none" strike="noStrike" kern="1200" cap="none" spc="0" normalizeH="0" baseline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25255" y="4691348"/>
            <a:ext cx="8408967" cy="2090452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anchor="t">
            <a:noAutofit/>
          </a:bodyPr>
          <a:lstStyle/>
          <a:p>
            <a:pPr algn="ctr" rtl="0">
              <a:defRPr/>
            </a:pPr>
            <a:r>
              <a:rPr lang="ru" sz="2000" b="1" i="0" u="none" dirty="0" smtClean="0">
                <a:solidFill>
                  <a:schemeClr val="accent1"/>
                </a:solidFill>
              </a:rPr>
              <a:t>Дальнейшие указания!</a:t>
            </a:r>
            <a:endParaRPr lang="ru" sz="2000" b="1" i="0" u="none" dirty="0">
              <a:solidFill>
                <a:schemeClr val="accent1"/>
              </a:solidFill>
            </a:endParaRPr>
          </a:p>
          <a:p>
            <a:pPr marL="0" lvl="1" algn="l" rtl="0">
              <a:spcAft>
                <a:spcPts val="600"/>
              </a:spcAft>
              <a:buClr>
                <a:schemeClr val="accent1"/>
              </a:buClr>
              <a:buFont typeface="Wingdings" pitchFamily="2" charset="2"/>
              <a:buChar char="ü"/>
              <a:defRPr/>
            </a:pPr>
            <a:r>
              <a:rPr lang="ru" sz="1600" b="0" i="0" u="none" dirty="0">
                <a:solidFill>
                  <a:schemeClr val="bg1"/>
                </a:solidFill>
              </a:rPr>
              <a:t> </a:t>
            </a:r>
            <a:r>
              <a:rPr lang="ru" sz="1500" dirty="0"/>
              <a:t>Посетите переработанный </a:t>
            </a:r>
            <a:r>
              <a:rPr lang="ru" sz="1500" dirty="0" smtClean="0"/>
              <a:t>портал </a:t>
            </a:r>
            <a:r>
              <a:rPr lang="ru" sz="1500" b="0" i="0" u="none" dirty="0" smtClean="0"/>
              <a:t>APS </a:t>
            </a:r>
            <a:r>
              <a:rPr lang="ru" sz="1500" b="0" i="0" u="none" dirty="0"/>
              <a:t>Sales/Partner portal </a:t>
            </a:r>
            <a:r>
              <a:rPr lang="ru" sz="1500" b="0" i="0" u="none" dirty="0" smtClean="0"/>
              <a:t>и обратите внимание на новую систему отправки сообщений </a:t>
            </a:r>
            <a:endParaRPr lang="ru" sz="1500" b="0" i="0" u="none" dirty="0"/>
          </a:p>
          <a:p>
            <a:pPr marL="0" lvl="1" algn="l" rtl="0">
              <a:spcAft>
                <a:spcPts val="600"/>
              </a:spcAft>
              <a:buClr>
                <a:schemeClr val="accent1"/>
              </a:buClr>
              <a:buFont typeface="Wingdings" pitchFamily="2" charset="2"/>
              <a:buChar char="ü"/>
              <a:defRPr/>
            </a:pPr>
            <a:r>
              <a:rPr lang="ru" sz="1500" b="0" i="0" u="none" dirty="0"/>
              <a:t> </a:t>
            </a:r>
            <a:r>
              <a:rPr lang="ru" sz="1500" dirty="0" smtClean="0"/>
              <a:t>Примите участие в тренинге </a:t>
            </a:r>
            <a:r>
              <a:rPr lang="ru" sz="1500" b="0" i="0" u="none" dirty="0" smtClean="0"/>
              <a:t>ProServices </a:t>
            </a:r>
            <a:r>
              <a:rPr lang="ru" sz="1500" b="0" i="1" u="none" dirty="0"/>
              <a:t>Now</a:t>
            </a:r>
            <a:r>
              <a:rPr lang="ru" sz="1500" b="0" i="0" u="none" dirty="0"/>
              <a:t> </a:t>
            </a:r>
            <a:r>
              <a:rPr lang="ru" sz="1500" b="0" i="0" u="none" dirty="0" smtClean="0"/>
              <a:t>(самостоятельно или в режиме онлайн)</a:t>
            </a:r>
          </a:p>
          <a:p>
            <a:pPr marL="0" lvl="1" algn="l" rtl="0">
              <a:spcAft>
                <a:spcPts val="600"/>
              </a:spcAft>
              <a:buClr>
                <a:schemeClr val="accent1"/>
              </a:buClr>
              <a:buFont typeface="Wingdings" pitchFamily="2" charset="2"/>
              <a:buChar char="ü"/>
              <a:defRPr/>
            </a:pPr>
            <a:r>
              <a:rPr lang="ru" sz="1500" b="0" i="0" u="none" dirty="0" smtClean="0"/>
              <a:t> Узнайте о расценках ProServices </a:t>
            </a:r>
            <a:r>
              <a:rPr lang="ru" sz="1500" b="0" i="1" u="none" dirty="0" smtClean="0"/>
              <a:t>Now </a:t>
            </a:r>
            <a:r>
              <a:rPr lang="ru" sz="1500" b="0" u="none" dirty="0" smtClean="0"/>
              <a:t>прямо сейчас</a:t>
            </a:r>
            <a:r>
              <a:rPr lang="ru" sz="1500" b="0" i="0" u="none" dirty="0" smtClean="0"/>
              <a:t>!</a:t>
            </a:r>
          </a:p>
          <a:p>
            <a:pPr marL="0" lvl="1" algn="l" rtl="0">
              <a:spcAft>
                <a:spcPts val="600"/>
              </a:spcAft>
              <a:buClr>
                <a:schemeClr val="accent1"/>
              </a:buClr>
              <a:buFont typeface="Wingdings" pitchFamily="2" charset="2"/>
              <a:buChar char="ü"/>
              <a:defRPr/>
            </a:pPr>
            <a:r>
              <a:rPr lang="ru" sz="1500" b="0" i="0" u="none" dirty="0" smtClean="0"/>
              <a:t> Увеличьте масштаб сделки и ценность клиента, включив Профессиональные услуги в каждое коммерческое предложение</a:t>
            </a:r>
            <a:endParaRPr lang="ru" sz="1500" b="0" i="0" u="none" dirty="0"/>
          </a:p>
        </p:txBody>
      </p:sp>
      <p:sp>
        <p:nvSpPr>
          <p:cNvPr id="12" name="Rounded Rectangle 11">
            <a:hlinkClick r:id="rId10"/>
          </p:cNvPr>
          <p:cNvSpPr/>
          <p:nvPr/>
        </p:nvSpPr>
        <p:spPr>
          <a:xfrm>
            <a:off x="4724401" y="3127990"/>
            <a:ext cx="2710180" cy="399380"/>
          </a:xfrm>
          <a:prstGeom prst="roundRect">
            <a:avLst/>
          </a:prstGeom>
          <a:gradFill flip="none" rotWithShape="1">
            <a:gsLst>
              <a:gs pos="0">
                <a:srgbClr val="CC0000">
                  <a:shade val="30000"/>
                  <a:satMod val="115000"/>
                </a:srgbClr>
              </a:gs>
              <a:gs pos="50000">
                <a:srgbClr val="CC0000">
                  <a:shade val="67500"/>
                  <a:satMod val="115000"/>
                </a:srgbClr>
              </a:gs>
              <a:gs pos="100000">
                <a:srgbClr val="CC0000">
                  <a:shade val="100000"/>
                  <a:satMod val="115000"/>
                </a:srgbClr>
              </a:gs>
            </a:gsLst>
            <a:lin ang="5400000" scaled="1"/>
            <a:tileRect/>
          </a:gradFill>
          <a:ln w="19050">
            <a:noFill/>
            <a:miter lim="800000"/>
          </a:ln>
          <a:effectLst>
            <a:reflection blurRad="6350" stA="52000" endA="300" endPos="35000" dir="5400000" sy="-100000" algn="bl" rotWithShape="0"/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>
              <a:lnSpc>
                <a:spcPct val="90000"/>
              </a:lnSpc>
            </a:pPr>
            <a:r>
              <a:rPr lang="ru" sz="2000" b="1" i="0" u="none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Реализация</a:t>
            </a:r>
            <a:endParaRPr lang="ru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Rounded Rectangle 12">
            <a:hlinkClick r:id="rId11"/>
          </p:cNvPr>
          <p:cNvSpPr/>
          <p:nvPr/>
        </p:nvSpPr>
        <p:spPr>
          <a:xfrm>
            <a:off x="4741334" y="3661877"/>
            <a:ext cx="2710180" cy="399380"/>
          </a:xfrm>
          <a:prstGeom prst="roundRect">
            <a:avLst/>
          </a:prstGeom>
          <a:gradFill flip="none" rotWithShape="1">
            <a:gsLst>
              <a:gs pos="0">
                <a:srgbClr val="325887">
                  <a:shade val="30000"/>
                  <a:satMod val="115000"/>
                </a:srgbClr>
              </a:gs>
              <a:gs pos="50000">
                <a:srgbClr val="325887">
                  <a:shade val="67500"/>
                  <a:satMod val="115000"/>
                </a:srgbClr>
              </a:gs>
              <a:gs pos="100000">
                <a:srgbClr val="325887">
                  <a:shade val="100000"/>
                  <a:satMod val="115000"/>
                </a:srgbClr>
              </a:gs>
            </a:gsLst>
            <a:lin ang="5400000" scaled="1"/>
            <a:tileRect/>
          </a:gradFill>
          <a:ln w="19050">
            <a:noFill/>
            <a:miter lim="800000"/>
          </a:ln>
          <a:effectLst>
            <a:reflection blurRad="6350" stA="52000" endA="300" endPos="35000" dir="5400000" sy="-100000" algn="bl" rotWithShape="0"/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>
              <a:lnSpc>
                <a:spcPct val="90000"/>
              </a:lnSpc>
            </a:pPr>
            <a:r>
              <a:rPr lang="ru" sz="2000" b="1" i="0" u="none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Оптимизация</a:t>
            </a:r>
            <a:endParaRPr lang="ru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Rounded Rectangle 13">
            <a:hlinkClick r:id="rId12"/>
          </p:cNvPr>
          <p:cNvSpPr/>
          <p:nvPr/>
        </p:nvSpPr>
        <p:spPr>
          <a:xfrm>
            <a:off x="4748953" y="4174067"/>
            <a:ext cx="2710180" cy="397933"/>
          </a:xfrm>
          <a:prstGeom prst="roundRect">
            <a:avLst/>
          </a:prstGeom>
          <a:gradFill flip="none" rotWithShape="1">
            <a:gsLst>
              <a:gs pos="0">
                <a:srgbClr val="87A239">
                  <a:shade val="30000"/>
                  <a:satMod val="115000"/>
                </a:srgbClr>
              </a:gs>
              <a:gs pos="50000">
                <a:srgbClr val="87A239">
                  <a:shade val="67500"/>
                  <a:satMod val="115000"/>
                </a:srgbClr>
              </a:gs>
              <a:gs pos="100000">
                <a:srgbClr val="87A239">
                  <a:shade val="100000"/>
                  <a:satMod val="115000"/>
                </a:srgbClr>
              </a:gs>
            </a:gsLst>
            <a:lin ang="5400000" scaled="1"/>
            <a:tileRect/>
          </a:gradFill>
          <a:ln w="19050">
            <a:noFill/>
            <a:miter lim="800000"/>
          </a:ln>
          <a:effectLst>
            <a:reflection blurRad="6350" stA="52000" endA="300" endPos="35000" dir="5400000" sy="-100000" algn="bl" rotWithShape="0"/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>
              <a:lnSpc>
                <a:spcPct val="90000"/>
              </a:lnSpc>
            </a:pPr>
            <a:r>
              <a:rPr lang="ru" sz="2000" b="1" i="0" u="none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Инновации</a:t>
            </a:r>
            <a:endParaRPr lang="ru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" name="Right Brace 14"/>
          <p:cNvSpPr/>
          <p:nvPr/>
        </p:nvSpPr>
        <p:spPr>
          <a:xfrm>
            <a:off x="7425267" y="3039534"/>
            <a:ext cx="685800" cy="1591733"/>
          </a:xfrm>
          <a:prstGeom prst="rightBrace">
            <a:avLst/>
          </a:prstGeom>
          <a:ln w="19050">
            <a:solidFill>
              <a:schemeClr val="accent2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rtl="0"/>
            <a:endParaRPr lang="ru"/>
          </a:p>
        </p:txBody>
      </p:sp>
      <p:sp>
        <p:nvSpPr>
          <p:cNvPr id="16" name="TextBox 15"/>
          <p:cNvSpPr txBox="1"/>
          <p:nvPr/>
        </p:nvSpPr>
        <p:spPr>
          <a:xfrm>
            <a:off x="7781926" y="3860802"/>
            <a:ext cx="952296" cy="42333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 rtl="0">
              <a:lnSpc>
                <a:spcPct val="90000"/>
              </a:lnSpc>
            </a:pPr>
            <a:r>
              <a:rPr lang="ru" sz="1000" b="0" i="0" u="none" dirty="0" smtClean="0"/>
              <a:t>Открытые гиперссылки</a:t>
            </a:r>
            <a:endParaRPr lang="ru" sz="1000" b="0" i="0" u="none" dirty="0"/>
          </a:p>
        </p:txBody>
      </p:sp>
    </p:spTree>
    <p:extLst>
      <p:ext uri="{BB962C8B-B14F-4D97-AF65-F5344CB8AC3E}">
        <p14:creationId xmlns="" xmlns:p14="http://schemas.microsoft.com/office/powerpoint/2010/main" val="2134946400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0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0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0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0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05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05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05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05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05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05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05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05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05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05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05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05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05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05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05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205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05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05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205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05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05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205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05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05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205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05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05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205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05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205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000"/>
                            </p:stCondLst>
                            <p:childTnLst>
                              <p:par>
                                <p:cTn id="7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6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6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1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6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1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2000"/>
                            </p:stCondLst>
                            <p:childTnLst>
                              <p:par>
                                <p:cTn id="107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7" grpId="0" animBg="1"/>
      <p:bldP spid="2052" grpId="0" build="p"/>
      <p:bldP spid="8" grpId="0"/>
      <p:bldP spid="11" grpId="0" animBg="1"/>
      <p:bldP spid="12" grpId="0" animBg="1"/>
      <p:bldP spid="13" grpId="0" animBg="1"/>
      <p:bldP spid="14" grpId="0" animBg="1"/>
      <p:bldP spid="15" grpId="0" animBg="1"/>
      <p:bldP spid="16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" b="0" i="0" u="none" dirty="0" smtClean="0"/>
              <a:t>ProServices </a:t>
            </a:r>
            <a:r>
              <a:rPr lang="ru" b="0" i="0" u="none" dirty="0"/>
              <a:t>Now </a:t>
            </a:r>
            <a:r>
              <a:rPr lang="ru" dirty="0" smtClean="0"/>
              <a:t>– детали и ссылки</a:t>
            </a:r>
            <a:endParaRPr lang="ru" b="0" i="0" u="none" dirty="0"/>
          </a:p>
        </p:txBody>
      </p:sp>
      <p:sp>
        <p:nvSpPr>
          <p:cNvPr id="6" name="Inhaltsplatzhalter 5"/>
          <p:cNvSpPr>
            <a:spLocks noGrp="1"/>
          </p:cNvSpPr>
          <p:nvPr>
            <p:ph idx="1"/>
          </p:nvPr>
        </p:nvSpPr>
        <p:spPr>
          <a:xfrm>
            <a:off x="457199" y="1447800"/>
            <a:ext cx="8315325" cy="4724400"/>
          </a:xfrm>
        </p:spPr>
        <p:txBody>
          <a:bodyPr>
            <a:normAutofit/>
          </a:bodyPr>
          <a:lstStyle/>
          <a:p>
            <a:pPr algn="l" rtl="0"/>
            <a:r>
              <a:rPr lang="ru" sz="1700" b="1" i="0" u="none" dirty="0"/>
              <a:t>ProServices Now</a:t>
            </a:r>
          </a:p>
          <a:p>
            <a:pPr algn="l" rtl="0">
              <a:buNone/>
            </a:pPr>
            <a:r>
              <a:rPr lang="ru" sz="1800" b="0" i="0" u="none" dirty="0"/>
              <a:t>	</a:t>
            </a:r>
            <a:r>
              <a:rPr lang="ru" sz="1500" b="1" i="0" u="none" dirty="0">
                <a:hlinkClick r:id="rId3"/>
              </a:rPr>
              <a:t>http://www.avaya.com/proservicesnow</a:t>
            </a:r>
            <a:endParaRPr lang="ru" sz="1500" b="1" dirty="0" smtClean="0"/>
          </a:p>
          <a:p>
            <a:pPr algn="l" rtl="0"/>
            <a:r>
              <a:rPr lang="ru" sz="1700" b="1" i="0" u="none" dirty="0"/>
              <a:t>Avaya </a:t>
            </a:r>
            <a:r>
              <a:rPr lang="ru" sz="1700" b="1" i="0" u="none" dirty="0" smtClean="0"/>
              <a:t>Профессиональные услуги (APS</a:t>
            </a:r>
            <a:r>
              <a:rPr lang="ru" sz="1700" b="1" i="0" u="none" dirty="0"/>
              <a:t>) @Avaya Sales Portal</a:t>
            </a:r>
            <a:r>
              <a:rPr lang="ru" sz="1700" b="0" i="0" u="none" dirty="0"/>
              <a:t> </a:t>
            </a:r>
          </a:p>
          <a:p>
            <a:pPr algn="l" rtl="0">
              <a:buNone/>
            </a:pPr>
            <a:r>
              <a:rPr lang="ru" sz="1800" b="0" i="0" u="none" dirty="0"/>
              <a:t>	</a:t>
            </a:r>
            <a:r>
              <a:rPr lang="ru" sz="1500" b="1" i="0" u="none" dirty="0">
                <a:hlinkClick r:id="rId4"/>
              </a:rPr>
              <a:t>https://avaya.my.salesforce.com/apex/sp_ViewDetailPage?c=a3d30000000L15PAAS&amp;Id=a3j30000000L1nLAAS</a:t>
            </a:r>
            <a:endParaRPr lang="ru" sz="1500" b="1" dirty="0" smtClean="0">
              <a:hlinkClick r:id="rId3"/>
            </a:endParaRPr>
          </a:p>
          <a:p>
            <a:pPr algn="l" rtl="0"/>
            <a:r>
              <a:rPr lang="ru" sz="1700" b="1" i="0" u="none" dirty="0"/>
              <a:t>APS </a:t>
            </a:r>
            <a:r>
              <a:rPr lang="ru" sz="1700" b="1" i="0" u="none" dirty="0" smtClean="0"/>
              <a:t>Расценки и Заказ @Avaya </a:t>
            </a:r>
            <a:r>
              <a:rPr lang="ru" sz="1700" b="1" i="0" u="none" dirty="0"/>
              <a:t>Sales Portal </a:t>
            </a:r>
            <a:r>
              <a:rPr lang="ru" sz="1500" b="1" i="0" u="none" dirty="0">
                <a:hlinkClick r:id="rId5"/>
              </a:rPr>
              <a:t>https://avaya.my.salesforce.com/apex/sp_ViewDetailPage?c=a3d30000000L7imAAC&amp;Id=a3j30000000LAsvAAG</a:t>
            </a:r>
            <a:endParaRPr lang="ru" sz="1500" b="1" dirty="0" smtClean="0">
              <a:hlinkClick r:id="rId4"/>
            </a:endParaRPr>
          </a:p>
          <a:p>
            <a:pPr algn="l" rtl="0"/>
            <a:r>
              <a:rPr lang="ru" sz="1700" b="1" i="0" u="none" dirty="0" smtClean="0"/>
              <a:t>Инструмент для создания коммерческих предложений и тренинги по региону EMEA </a:t>
            </a:r>
            <a:r>
              <a:rPr lang="ru" sz="1700" b="1" i="0" u="none" dirty="0"/>
              <a:t>– </a:t>
            </a:r>
            <a:r>
              <a:rPr lang="ru" sz="1700" b="1" i="0" u="none" dirty="0" smtClean="0"/>
              <a:t>Партнеры приобретают APS напрямую у Avaya </a:t>
            </a:r>
            <a:r>
              <a:rPr lang="ru" sz="1700" b="1" i="0" u="none" dirty="0"/>
              <a:t>(T1-Biz)</a:t>
            </a:r>
          </a:p>
          <a:p>
            <a:pPr algn="l" rtl="0">
              <a:buNone/>
            </a:pPr>
            <a:r>
              <a:rPr lang="ru" b="0" i="0" u="none" dirty="0"/>
              <a:t>	</a:t>
            </a:r>
            <a:r>
              <a:rPr lang="ru" sz="1500" b="1" i="0" u="none" dirty="0">
                <a:hlinkClick r:id="rId6"/>
              </a:rPr>
              <a:t>https://avaya.my.salesforce.com/069300000020Xfj</a:t>
            </a:r>
            <a:endParaRPr lang="ru" sz="1500" b="1" dirty="0" smtClean="0">
              <a:hlinkClick r:id="rId5"/>
            </a:endParaRPr>
          </a:p>
          <a:p>
            <a:r>
              <a:rPr lang="ru" sz="1700" b="1" dirty="0"/>
              <a:t>Инструмент для создания коммерческих предложений и тренинги по региону EMEA </a:t>
            </a:r>
            <a:r>
              <a:rPr lang="ru" sz="1700" b="1" i="0" u="none" dirty="0"/>
              <a:t>– </a:t>
            </a:r>
            <a:r>
              <a:rPr lang="ru" sz="1700" b="1" i="0" u="none" dirty="0" smtClean="0"/>
              <a:t>Приобретают APS через Дистрибьюторов (T2-Biz</a:t>
            </a:r>
            <a:r>
              <a:rPr lang="ru" sz="1700" b="1" i="0" u="none" dirty="0"/>
              <a:t>)</a:t>
            </a:r>
          </a:p>
          <a:p>
            <a:pPr algn="l" rtl="0">
              <a:buNone/>
            </a:pPr>
            <a:r>
              <a:rPr lang="ru" b="0" i="0" u="none" dirty="0"/>
              <a:t>	</a:t>
            </a:r>
            <a:r>
              <a:rPr lang="ru" sz="1500" b="1" i="0" u="none" dirty="0">
                <a:hlinkClick r:id="rId7"/>
              </a:rPr>
              <a:t>https://</a:t>
            </a:r>
            <a:r>
              <a:rPr lang="ru" sz="1500" b="1" i="0" u="none" dirty="0" smtClean="0">
                <a:hlinkClick r:id="rId7"/>
              </a:rPr>
              <a:t>avaya.my.salesforce.com/069300000020Xa5</a:t>
            </a:r>
            <a:endParaRPr lang="ru" dirty="0"/>
          </a:p>
        </p:txBody>
      </p:sp>
    </p:spTree>
    <p:extLst>
      <p:ext uri="{BB962C8B-B14F-4D97-AF65-F5344CB8AC3E}">
        <p14:creationId xmlns="" xmlns:p14="http://schemas.microsoft.com/office/powerpoint/2010/main" val="3294817788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2543160"/>
            <a:ext cx="9143999" cy="926431"/>
          </a:xfrm>
        </p:spPr>
        <p:txBody>
          <a:bodyPr/>
          <a:lstStyle/>
          <a:p>
            <a:pPr algn="ctr" rtl="0"/>
            <a:r>
              <a:rPr lang="ru-RU" b="1" i="0" u="none" dirty="0" smtClean="0"/>
              <a:t>ШАГ</a:t>
            </a:r>
            <a:r>
              <a:rPr lang="ru" b="1" i="0" u="none" dirty="0" smtClean="0"/>
              <a:t> </a:t>
            </a:r>
            <a:r>
              <a:rPr lang="ru" b="1" i="0" u="none" dirty="0"/>
              <a:t>4 :</a:t>
            </a:r>
            <a:r>
              <a:rPr lang="ru" b="0" i="0" u="none" dirty="0"/>
              <a:t> </a:t>
            </a:r>
            <a:r>
              <a:rPr lang="ru" b="1" i="0" u="none" dirty="0"/>
              <a:t>Обучение</a:t>
            </a:r>
            <a:endParaRPr lang="ru" dirty="0"/>
          </a:p>
        </p:txBody>
      </p:sp>
      <p:sp>
        <p:nvSpPr>
          <p:cNvPr id="3" name="Rectangle 2"/>
          <p:cNvSpPr/>
          <p:nvPr/>
        </p:nvSpPr>
        <p:spPr>
          <a:xfrm>
            <a:off x="748146" y="5413790"/>
            <a:ext cx="786146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0"/>
            <a:r>
              <a:rPr lang="ru" dirty="0" smtClean="0"/>
              <a:t>Пройдите обучение и получите профессиональную сертификацию</a:t>
            </a:r>
            <a:endParaRPr lang="ru" b="0" i="0" u="none" dirty="0"/>
          </a:p>
          <a:p>
            <a:pPr algn="ctr"/>
            <a:r>
              <a:rPr lang="ru" dirty="0" smtClean="0"/>
              <a:t>Участвуйте в вебинарах и групповых занятиях, чтобы расширить ваши знания и </a:t>
            </a:r>
            <a:r>
              <a:rPr lang="ru" dirty="0"/>
              <a:t>укрепить </a:t>
            </a:r>
            <a:r>
              <a:rPr lang="ru" dirty="0" smtClean="0"/>
              <a:t>навыки работы с продуктами </a:t>
            </a:r>
            <a:r>
              <a:rPr lang="ru" b="0" i="0" u="none" dirty="0" smtClean="0"/>
              <a:t>Avaya</a:t>
            </a:r>
            <a:endParaRPr lang="ru" b="0" i="0" u="none" dirty="0"/>
          </a:p>
          <a:p>
            <a:pPr algn="ctr" rtl="0"/>
            <a:r>
              <a:rPr lang="ru" b="0" i="0" u="none" dirty="0" smtClean="0"/>
              <a:t>Получайте последние новости и электронные уведомления  </a:t>
            </a:r>
            <a:endParaRPr lang="ru" b="0" i="0" u="none" dirty="0"/>
          </a:p>
        </p:txBody>
      </p:sp>
    </p:spTree>
    <p:extLst>
      <p:ext uri="{BB962C8B-B14F-4D97-AF65-F5344CB8AC3E}">
        <p14:creationId xmlns="" xmlns:p14="http://schemas.microsoft.com/office/powerpoint/2010/main" val="804577317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75" y="1354139"/>
            <a:ext cx="6662348" cy="3833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915" name="Titel 1"/>
          <p:cNvSpPr>
            <a:spLocks noGrp="1"/>
          </p:cNvSpPr>
          <p:nvPr>
            <p:ph type="title" idx="4294967295"/>
          </p:nvPr>
        </p:nvSpPr>
        <p:spPr>
          <a:xfrm>
            <a:off x="558800" y="469900"/>
            <a:ext cx="6705600" cy="763588"/>
          </a:xfrm>
        </p:spPr>
        <p:txBody>
          <a:bodyPr lIns="0" tIns="0" rIns="0" bIns="0"/>
          <a:lstStyle/>
          <a:p>
            <a:pPr algn="l" rtl="0" eaLnBrk="1" hangingPunct="1"/>
            <a:r>
              <a:rPr lang="ru" b="0" i="0" u="none">
                <a:ea typeface="MS PGothic" pitchFamily="34" charset="-128"/>
              </a:rPr>
              <a:t>Домашняя страница Центра обучения Avaya Learning Center</a:t>
            </a:r>
          </a:p>
        </p:txBody>
      </p:sp>
      <p:sp>
        <p:nvSpPr>
          <p:cNvPr id="38916" name="Text Box 10"/>
          <p:cNvSpPr txBox="1">
            <a:spLocks noChangeArrowheads="1"/>
          </p:cNvSpPr>
          <p:nvPr/>
        </p:nvSpPr>
        <p:spPr bwMode="black">
          <a:xfrm>
            <a:off x="5699125" y="3617913"/>
            <a:ext cx="184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508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l" rtl="0" eaLnBrk="1" hangingPunct="1"/>
            <a:endParaRPr lang="ru"/>
          </a:p>
        </p:txBody>
      </p:sp>
      <p:sp>
        <p:nvSpPr>
          <p:cNvPr id="38920" name="TextBox 9"/>
          <p:cNvSpPr txBox="1">
            <a:spLocks noChangeArrowheads="1"/>
          </p:cNvSpPr>
          <p:nvPr/>
        </p:nvSpPr>
        <p:spPr bwMode="auto">
          <a:xfrm>
            <a:off x="6639311" y="5556251"/>
            <a:ext cx="2503811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l" rtl="0" eaLnBrk="1" hangingPunct="1"/>
            <a:r>
              <a:rPr lang="ru" sz="1100" b="1" i="0" u="none" dirty="0" smtClean="0"/>
              <a:t>Программа профессиональных</a:t>
            </a:r>
          </a:p>
          <a:p>
            <a:pPr algn="l" rtl="0" eaLnBrk="1" hangingPunct="1"/>
            <a:r>
              <a:rPr lang="ru" sz="1100" b="1" i="0" u="none" dirty="0" smtClean="0"/>
              <a:t>рекомендаций</a:t>
            </a:r>
          </a:p>
          <a:p>
            <a:pPr algn="l" rtl="0" eaLnBrk="1" hangingPunct="1"/>
            <a:r>
              <a:rPr lang="ru" sz="1100" b="1" i="0" u="none" dirty="0" smtClean="0"/>
              <a:t>Avaya </a:t>
            </a:r>
            <a:r>
              <a:rPr lang="ru" sz="1100" b="1" i="0" u="none" dirty="0"/>
              <a:t>Professional</a:t>
            </a:r>
            <a:r>
              <a:rPr lang="ru" sz="1100" b="0" i="0" u="none" dirty="0"/>
              <a:t> </a:t>
            </a:r>
          </a:p>
          <a:p>
            <a:pPr algn="l" rtl="0" eaLnBrk="1" hangingPunct="1"/>
            <a:r>
              <a:rPr lang="ru" sz="1100" b="1" i="0" u="none" dirty="0"/>
              <a:t>Credential Program</a:t>
            </a:r>
            <a:r>
              <a:rPr lang="ru" sz="1100" b="0" i="0" u="none" dirty="0"/>
              <a:t> </a:t>
            </a:r>
            <a:endParaRPr lang="ru" sz="1100" b="1" dirty="0"/>
          </a:p>
        </p:txBody>
      </p:sp>
      <p:sp>
        <p:nvSpPr>
          <p:cNvPr id="9" name="Text Box 4"/>
          <p:cNvSpPr txBox="1">
            <a:spLocks noChangeArrowheads="1"/>
          </p:cNvSpPr>
          <p:nvPr/>
        </p:nvSpPr>
        <p:spPr bwMode="auto">
          <a:xfrm>
            <a:off x="6492875" y="2256632"/>
            <a:ext cx="2643188" cy="998537"/>
          </a:xfrm>
          <a:prstGeom prst="rect">
            <a:avLst/>
          </a:prstGeom>
          <a:gradFill>
            <a:gsLst>
              <a:gs pos="0">
                <a:schemeClr val="bg2">
                  <a:lumMod val="75000"/>
                </a:schemeClr>
              </a:gs>
              <a:gs pos="80000">
                <a:schemeClr val="dk1">
                  <a:shade val="93000"/>
                  <a:satMod val="130000"/>
                </a:schemeClr>
              </a:gs>
              <a:gs pos="100000">
                <a:schemeClr val="dk1">
                  <a:shade val="94000"/>
                  <a:satMod val="135000"/>
                </a:schemeClr>
              </a:gs>
            </a:gsLst>
          </a:gradFill>
          <a:ln>
            <a:headEnd/>
            <a:tailEnd/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tIns="91440"/>
          <a:lstStyle/>
          <a:p>
            <a:pPr algn="l" rtl="0">
              <a:lnSpc>
                <a:spcPct val="85000"/>
              </a:lnSpc>
              <a:spcBef>
                <a:spcPct val="30000"/>
              </a:spcBef>
              <a:defRPr/>
            </a:pPr>
            <a:r>
              <a:rPr lang="ru" sz="1000" b="1" i="0" u="none" dirty="0" smtClean="0">
                <a:cs typeface="Arial" pitchFamily="34" charset="0"/>
              </a:rPr>
              <a:t>Центр обучения Avaya </a:t>
            </a:r>
            <a:r>
              <a:rPr lang="ru" sz="1000" b="1" i="0" u="none" dirty="0">
                <a:cs typeface="Arial" pitchFamily="34" charset="0"/>
              </a:rPr>
              <a:t>Learning Center </a:t>
            </a:r>
            <a:r>
              <a:rPr lang="ru" sz="1000" b="1" i="0" u="none" dirty="0">
                <a:hlinkClick r:id="rId4"/>
              </a:rPr>
              <a:t>www.avaya-learning.com</a:t>
            </a:r>
            <a:endParaRPr lang="ru" sz="1000" b="1" dirty="0">
              <a:cs typeface="Arial" pitchFamily="34" charset="0"/>
            </a:endParaRPr>
          </a:p>
          <a:p>
            <a:pPr marL="173038" indent="-173038" algn="l" rtl="0">
              <a:lnSpc>
                <a:spcPct val="90000"/>
              </a:lnSpc>
              <a:spcBef>
                <a:spcPts val="600"/>
              </a:spcBef>
              <a:buClr>
                <a:srgbClr val="CC0000"/>
              </a:buClr>
              <a:buFont typeface="Webdings" pitchFamily="18" charset="2"/>
              <a:buChar char="4"/>
              <a:defRPr/>
            </a:pPr>
            <a:r>
              <a:rPr lang="ru" sz="1000" b="0" i="0" u="none" dirty="0" smtClean="0">
                <a:solidFill>
                  <a:schemeClr val="bg1"/>
                </a:solidFill>
              </a:rPr>
              <a:t>Обратите внимание на учебные курсы в сфере авторизации продаж и сертификации технической поддержки</a:t>
            </a:r>
            <a:endParaRPr lang="ru" sz="1000" b="0" i="0" u="none" dirty="0">
              <a:solidFill>
                <a:schemeClr val="bg1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492875" y="3298032"/>
            <a:ext cx="2651125" cy="1100301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l" rtl="0">
              <a:lnSpc>
                <a:spcPct val="85000"/>
              </a:lnSpc>
              <a:spcBef>
                <a:spcPct val="30000"/>
              </a:spcBef>
              <a:defRPr/>
            </a:pPr>
            <a:r>
              <a:rPr lang="ru" sz="1000" b="1" i="0" u="none" dirty="0">
                <a:cs typeface="Arial" pitchFamily="34" charset="0"/>
              </a:rPr>
              <a:t>ALC </a:t>
            </a:r>
            <a:r>
              <a:rPr lang="ru" sz="1000" b="1" i="0" u="none" dirty="0" smtClean="0">
                <a:cs typeface="Arial" pitchFamily="34" charset="0"/>
              </a:rPr>
              <a:t>Служба поддержки:</a:t>
            </a:r>
            <a:endParaRPr lang="ru" sz="1000" b="1" i="0" u="none" dirty="0">
              <a:cs typeface="Arial" pitchFamily="34" charset="0"/>
            </a:endParaRPr>
          </a:p>
          <a:p>
            <a:pPr algn="l" rtl="0">
              <a:lnSpc>
                <a:spcPct val="85000"/>
              </a:lnSpc>
              <a:spcBef>
                <a:spcPct val="30000"/>
              </a:spcBef>
              <a:defRPr/>
            </a:pPr>
            <a:r>
              <a:rPr lang="ru" sz="1000" b="1" i="0" u="none" dirty="0">
                <a:cs typeface="Arial" pitchFamily="34" charset="0"/>
              </a:rPr>
              <a:t>+44 1483 309 921 </a:t>
            </a:r>
            <a:r>
              <a:rPr lang="ru" sz="1000" b="1" i="0" u="none" kern="0" dirty="0">
                <a:solidFill>
                  <a:schemeClr val="accent1"/>
                </a:solidFill>
                <a:hlinkClick r:id="rId5"/>
              </a:rPr>
              <a:t>avaya.u.emea@accenture.com</a:t>
            </a:r>
            <a:endParaRPr lang="ru" sz="1000" b="1" dirty="0">
              <a:cs typeface="Arial" pitchFamily="34" charset="0"/>
            </a:endParaRPr>
          </a:p>
          <a:p>
            <a:pPr algn="l" rtl="0">
              <a:lnSpc>
                <a:spcPct val="85000"/>
              </a:lnSpc>
              <a:spcBef>
                <a:spcPct val="30000"/>
              </a:spcBef>
              <a:defRPr/>
            </a:pPr>
            <a:r>
              <a:rPr lang="ru" sz="1000" b="1" i="0" u="none" dirty="0" smtClean="0">
                <a:cs typeface="Arial" pitchFamily="34" charset="0"/>
              </a:rPr>
              <a:t>или номер Службы поддержки Avaya </a:t>
            </a:r>
            <a:r>
              <a:rPr lang="ru" sz="1000" b="1" i="0" u="none" dirty="0">
                <a:cs typeface="Arial" pitchFamily="34" charset="0"/>
              </a:rPr>
              <a:t>Connect Partner </a:t>
            </a:r>
            <a:r>
              <a:rPr lang="ru" sz="1000" b="1" i="0" u="none" dirty="0" smtClean="0">
                <a:cs typeface="Arial" pitchFamily="34" charset="0"/>
              </a:rPr>
              <a:t>внутри страны, или </a:t>
            </a:r>
            <a:r>
              <a:rPr lang="ru" sz="1000" b="1" i="0" u="none" dirty="0"/>
              <a:t>+44 1483 </a:t>
            </a:r>
            <a:r>
              <a:rPr lang="ru" sz="1000" b="1" i="0" u="none" dirty="0" smtClean="0"/>
              <a:t>308300, клавиша</a:t>
            </a:r>
            <a:r>
              <a:rPr lang="ru" sz="1000" b="0" i="0" u="none" dirty="0" smtClean="0"/>
              <a:t> 6, или </a:t>
            </a:r>
            <a:r>
              <a:rPr lang="ru" sz="1000" b="1" i="0" u="none" dirty="0">
                <a:hlinkClick r:id="rId6"/>
              </a:rPr>
              <a:t>partnerhelp@avaya.com</a:t>
            </a:r>
            <a:r>
              <a:rPr lang="ru" sz="1000" b="0" i="0" u="none" dirty="0"/>
              <a:t> </a:t>
            </a:r>
            <a:endParaRPr lang="ru" sz="1000" b="1" dirty="0">
              <a:cs typeface="Arial" pitchFamily="34" charset="0"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76" y="5422513"/>
            <a:ext cx="6477000" cy="1389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316594529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5" name="Titel 1"/>
          <p:cNvSpPr>
            <a:spLocks noGrp="1"/>
          </p:cNvSpPr>
          <p:nvPr>
            <p:ph type="title" idx="4294967295"/>
          </p:nvPr>
        </p:nvSpPr>
        <p:spPr>
          <a:xfrm>
            <a:off x="558800" y="469900"/>
            <a:ext cx="6705600" cy="763588"/>
          </a:xfrm>
        </p:spPr>
        <p:txBody>
          <a:bodyPr lIns="0" tIns="0" rIns="0" bIns="0"/>
          <a:lstStyle/>
          <a:p>
            <a:pPr algn="l" rtl="0" eaLnBrk="1" hangingPunct="1"/>
            <a:r>
              <a:rPr lang="ru" b="0" i="0" u="none" dirty="0">
                <a:ea typeface="MS PGothic" pitchFamily="34" charset="-128"/>
              </a:rPr>
              <a:t>Домашняя страница Центра обучения Avaya Learning Center</a:t>
            </a:r>
          </a:p>
        </p:txBody>
      </p:sp>
      <p:sp>
        <p:nvSpPr>
          <p:cNvPr id="38916" name="Text Box 10"/>
          <p:cNvSpPr txBox="1">
            <a:spLocks noChangeArrowheads="1"/>
          </p:cNvSpPr>
          <p:nvPr/>
        </p:nvSpPr>
        <p:spPr bwMode="black">
          <a:xfrm>
            <a:off x="5699125" y="3617913"/>
            <a:ext cx="184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508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l" rtl="0" eaLnBrk="1" hangingPunct="1"/>
            <a:endParaRPr lang="ru"/>
          </a:p>
        </p:txBody>
      </p:sp>
      <p:sp>
        <p:nvSpPr>
          <p:cNvPr id="2" name="Rectangle 1"/>
          <p:cNvSpPr/>
          <p:nvPr/>
        </p:nvSpPr>
        <p:spPr>
          <a:xfrm>
            <a:off x="453911" y="1191505"/>
            <a:ext cx="841366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/>
            <a:r>
              <a:rPr lang="ru" b="0" i="0" u="none" dirty="0" smtClean="0"/>
              <a:t>Программа профессиональных рекомендаций Avaya – малый и средний бизнес, </a:t>
            </a:r>
            <a:r>
              <a:rPr lang="ru-RU" b="0" i="0" u="none" dirty="0" smtClean="0"/>
              <a:t>Унифицированные коммуникации</a:t>
            </a:r>
            <a:r>
              <a:rPr lang="ru" b="0" i="0" u="none" dirty="0" smtClean="0"/>
              <a:t>, </a:t>
            </a:r>
            <a:r>
              <a:rPr lang="ru-RU" b="0" i="0" u="none" dirty="0" smtClean="0"/>
              <a:t>контакт-центры</a:t>
            </a:r>
            <a:r>
              <a:rPr lang="ru" b="0" i="0" u="none" dirty="0" smtClean="0"/>
              <a:t> и Сетевые </a:t>
            </a:r>
            <a:r>
              <a:rPr lang="en-US" b="1" i="0" u="none" dirty="0" smtClean="0"/>
              <a:t>APSS</a:t>
            </a:r>
            <a:endParaRPr lang="ru" b="1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573" y="1824495"/>
            <a:ext cx="7703432" cy="46620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236547021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555626" y="604838"/>
            <a:ext cx="8216900" cy="61436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lIns="0" tIns="0" rIns="0" bIns="0" anchor="b"/>
          <a:lstStyle/>
          <a:p>
            <a:pPr algn="l" rtl="0">
              <a:defRPr/>
            </a:pPr>
            <a:r>
              <a:rPr lang="ru" sz="2800" b="0" i="0" u="none" dirty="0" smtClean="0">
                <a:solidFill>
                  <a:schemeClr val="tx2">
                    <a:lumMod val="25000"/>
                  </a:schemeClr>
                </a:solidFill>
              </a:rPr>
              <a:t>Новостной бюллетень Avaya </a:t>
            </a:r>
            <a:r>
              <a:rPr lang="ru" sz="2800" b="0" i="0" u="none" dirty="0">
                <a:solidFill>
                  <a:schemeClr val="tx2">
                    <a:lumMod val="25000"/>
                  </a:schemeClr>
                </a:solidFill>
              </a:rPr>
              <a:t>Learning Newsletter</a:t>
            </a:r>
            <a:endParaRPr lang="ru" sz="2800" i="1" dirty="0">
              <a:solidFill>
                <a:schemeClr val="tx2">
                  <a:lumMod val="25000"/>
                </a:schemeClr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3156" y="1396464"/>
            <a:ext cx="3629025" cy="2505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>
          <a:xfrm>
            <a:off x="4827181" y="4498423"/>
            <a:ext cx="4210493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/>
            <a:r>
              <a:rPr lang="ru" b="0" i="0" u="none" dirty="0" smtClean="0"/>
              <a:t>Вы не получили ваш экземпляр </a:t>
            </a:r>
            <a:r>
              <a:rPr lang="ru" b="0" i="0" u="none" dirty="0"/>
              <a:t>Avaya Learning Newsletter? </a:t>
            </a:r>
            <a:r>
              <a:rPr lang="ru" b="0" i="0" u="sng" dirty="0" smtClean="0">
                <a:hlinkClick r:id="rId4"/>
              </a:rPr>
              <a:t>Воспользуйтесь этой </a:t>
            </a:r>
            <a:r>
              <a:rPr lang="ru" b="0" i="0" dirty="0" smtClean="0">
                <a:hlinkClick r:id="rId4"/>
              </a:rPr>
              <a:t>ссылкой</a:t>
            </a:r>
            <a:r>
              <a:rPr lang="ru" dirty="0" smtClean="0"/>
              <a:t>, чтобы обязательно получить копию в следующем месяце</a:t>
            </a:r>
            <a:r>
              <a:rPr lang="ru" b="0" i="0" u="none" dirty="0" smtClean="0"/>
              <a:t>.</a:t>
            </a:r>
            <a:endParaRPr lang="ru" b="0" i="0" u="none" dirty="0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31" y="1327350"/>
            <a:ext cx="4582633" cy="5502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318795858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ChangeArrowheads="1"/>
          </p:cNvSpPr>
          <p:nvPr/>
        </p:nvSpPr>
        <p:spPr bwMode="auto">
          <a:xfrm>
            <a:off x="242314" y="4466411"/>
            <a:ext cx="8755062" cy="2414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/>
          <a:lstStyle/>
          <a:p>
            <a:endParaRPr lang="ru" sz="1400" i="1" dirty="0">
              <a:solidFill>
                <a:srgbClr val="FF0000"/>
              </a:solidFill>
            </a:endParaRPr>
          </a:p>
          <a:p>
            <a:endParaRPr lang="ru" sz="1400" i="1" dirty="0">
              <a:solidFill>
                <a:srgbClr val="FF0000"/>
              </a:solidFill>
            </a:endParaRPr>
          </a:p>
          <a:p>
            <a:pPr algn="l" rtl="0"/>
            <a:r>
              <a:rPr lang="ru" sz="1400" b="0" i="0" u="none" dirty="0">
                <a:solidFill>
                  <a:srgbClr val="FF0000"/>
                </a:solidFill>
              </a:rPr>
              <a:t> </a:t>
            </a:r>
          </a:p>
          <a:p>
            <a:pPr algn="l" rtl="0"/>
            <a:endParaRPr lang="ru" sz="1400" dirty="0">
              <a:solidFill>
                <a:srgbClr val="FF0000"/>
              </a:solidFill>
            </a:endParaRPr>
          </a:p>
          <a:p>
            <a:pPr algn="l" rtl="0"/>
            <a:endParaRPr lang="ru" sz="1400" b="0" i="0" u="none" dirty="0">
              <a:solidFill>
                <a:srgbClr val="FF0000"/>
              </a:solidFill>
            </a:endParaRPr>
          </a:p>
          <a:p>
            <a:pPr algn="l" rtl="0"/>
            <a:r>
              <a:rPr lang="ru" sz="1400" b="1" dirty="0" smtClean="0">
                <a:solidFill>
                  <a:srgbClr val="FF0000"/>
                </a:solidFill>
              </a:rPr>
              <a:t>Теперь р</a:t>
            </a:r>
            <a:r>
              <a:rPr lang="ru" sz="1400" b="1" i="0" u="none" dirty="0" smtClean="0">
                <a:solidFill>
                  <a:srgbClr val="FF0000"/>
                </a:solidFill>
              </a:rPr>
              <a:t>асписание доступно онлайн по адресу: </a:t>
            </a:r>
            <a:r>
              <a:rPr lang="ru" sz="1400" b="1" i="0" u="sng" dirty="0">
                <a:solidFill>
                  <a:srgbClr val="FF0000"/>
                </a:solidFill>
                <a:hlinkClick r:id="rId3"/>
              </a:rPr>
              <a:t>http://avaya-news.com/learning/docs/reports/AvayaLearningSchedule.xlsx</a:t>
            </a:r>
            <a:endParaRPr lang="ru" sz="1400" dirty="0">
              <a:solidFill>
                <a:srgbClr val="FF0000"/>
              </a:solidFill>
            </a:endParaRPr>
          </a:p>
          <a:p>
            <a:pPr algn="l" rtl="0"/>
            <a:r>
              <a:rPr lang="ru" sz="1400" b="0" i="0" u="none" dirty="0">
                <a:solidFill>
                  <a:srgbClr val="FF0000"/>
                </a:solidFill>
              </a:rPr>
              <a:t> </a:t>
            </a:r>
            <a:endParaRPr lang="ru" sz="1400" dirty="0">
              <a:solidFill>
                <a:srgbClr val="FF0000"/>
              </a:solidFill>
            </a:endParaRPr>
          </a:p>
          <a:p>
            <a:pPr algn="l" rtl="0"/>
            <a:r>
              <a:rPr lang="ru" sz="1400" b="0" i="0" u="none" dirty="0">
                <a:solidFill>
                  <a:srgbClr val="FF0000"/>
                </a:solidFill>
              </a:rPr>
              <a:t> </a:t>
            </a:r>
          </a:p>
          <a:p>
            <a:endParaRPr lang="ru" sz="2800" i="1" dirty="0">
              <a:solidFill>
                <a:srgbClr val="FF000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691" y="1275927"/>
            <a:ext cx="9048309" cy="380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555625" y="604838"/>
            <a:ext cx="8755063" cy="61436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lIns="0" tIns="0" rIns="0" bIns="0" anchor="b"/>
          <a:lstStyle/>
          <a:p>
            <a:pPr algn="l" rtl="0">
              <a:defRPr/>
            </a:pPr>
            <a:r>
              <a:rPr lang="ru" sz="2800" b="0" i="0" u="none" dirty="0" smtClean="0">
                <a:solidFill>
                  <a:schemeClr val="tx2">
                    <a:lumMod val="25000"/>
                  </a:schemeClr>
                </a:solidFill>
              </a:rPr>
              <a:t>Расписание тренингов Avaya</a:t>
            </a:r>
            <a:endParaRPr lang="ru" sz="2800" i="1" dirty="0">
              <a:solidFill>
                <a:schemeClr val="tx2">
                  <a:lumMod val="25000"/>
                </a:scheme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94925686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5" name="Titel 1"/>
          <p:cNvSpPr>
            <a:spLocks noGrp="1"/>
          </p:cNvSpPr>
          <p:nvPr>
            <p:ph type="title" idx="4294967295"/>
          </p:nvPr>
        </p:nvSpPr>
        <p:spPr>
          <a:xfrm>
            <a:off x="558800" y="469900"/>
            <a:ext cx="6705600" cy="763588"/>
          </a:xfrm>
        </p:spPr>
        <p:txBody>
          <a:bodyPr lIns="0" tIns="0" rIns="0" bIns="0"/>
          <a:lstStyle/>
          <a:p>
            <a:pPr algn="l" rtl="0" eaLnBrk="1" hangingPunct="1"/>
            <a:r>
              <a:rPr lang="ru" b="0" i="0" u="none" dirty="0">
                <a:ea typeface="MS PGothic" pitchFamily="34" charset="-128"/>
              </a:rPr>
              <a:t>Домашняя страница Центра обучения Avaya Learning Center</a:t>
            </a:r>
          </a:p>
        </p:txBody>
      </p:sp>
      <p:sp>
        <p:nvSpPr>
          <p:cNvPr id="38916" name="Text Box 10"/>
          <p:cNvSpPr txBox="1">
            <a:spLocks noChangeArrowheads="1"/>
          </p:cNvSpPr>
          <p:nvPr/>
        </p:nvSpPr>
        <p:spPr bwMode="black">
          <a:xfrm>
            <a:off x="5699125" y="3617913"/>
            <a:ext cx="184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508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l" rtl="0" eaLnBrk="1" hangingPunct="1"/>
            <a:endParaRPr lang="ru"/>
          </a:p>
        </p:txBody>
      </p:sp>
      <p:sp>
        <p:nvSpPr>
          <p:cNvPr id="2" name="Rectangle 1"/>
          <p:cNvSpPr/>
          <p:nvPr/>
        </p:nvSpPr>
        <p:spPr>
          <a:xfrm>
            <a:off x="492823" y="1395788"/>
            <a:ext cx="841366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" b="0" i="0" u="none" dirty="0">
                <a:solidFill>
                  <a:srgbClr val="FF0000"/>
                </a:solidFill>
              </a:rPr>
              <a:t> </a:t>
            </a:r>
            <a:r>
              <a:rPr lang="ru" b="1" i="0" u="none" dirty="0">
                <a:solidFill>
                  <a:srgbClr val="FF0000"/>
                </a:solidFill>
              </a:rPr>
              <a:t>APSS </a:t>
            </a:r>
            <a:r>
              <a:rPr lang="ru" b="1" i="0" u="none" dirty="0" smtClean="0">
                <a:solidFill>
                  <a:srgbClr val="FF0000"/>
                </a:solidFill>
              </a:rPr>
              <a:t>–</a:t>
            </a:r>
            <a:r>
              <a:rPr lang="en-US" b="1" i="0" u="none" dirty="0" smtClean="0">
                <a:solidFill>
                  <a:srgbClr val="FF0000"/>
                </a:solidFill>
              </a:rPr>
              <a:t> </a:t>
            </a:r>
            <a:r>
              <a:rPr lang="ru" b="1" i="0" u="none" dirty="0" smtClean="0">
                <a:solidFill>
                  <a:srgbClr val="FF0000"/>
                </a:solidFill>
              </a:rPr>
              <a:t>Radvision Scopia®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smtClean="0">
                <a:solidFill>
                  <a:srgbClr val="FF0000"/>
                </a:solidFill>
              </a:rPr>
              <a:t>Solution</a:t>
            </a:r>
            <a:endParaRPr lang="ru" b="0" i="0" u="none" dirty="0">
              <a:solidFill>
                <a:srgbClr val="FF0000"/>
              </a:solidFill>
            </a:endParaRPr>
          </a:p>
          <a:p>
            <a:r>
              <a:rPr lang="ru" b="0" i="0" u="none" dirty="0">
                <a:solidFill>
                  <a:srgbClr val="FF0000"/>
                </a:solidFill>
              </a:rPr>
              <a:t> </a:t>
            </a:r>
            <a:r>
              <a:rPr lang="ru" b="1" i="0" u="none" dirty="0">
                <a:solidFill>
                  <a:srgbClr val="FF0000"/>
                </a:solidFill>
              </a:rPr>
              <a:t>APDS </a:t>
            </a:r>
            <a:r>
              <a:rPr lang="ru" b="1" dirty="0" smtClean="0">
                <a:solidFill>
                  <a:srgbClr val="FF0000"/>
                </a:solidFill>
              </a:rPr>
              <a:t>–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ru" b="1" dirty="0" smtClean="0">
                <a:solidFill>
                  <a:srgbClr val="FF0000"/>
                </a:solidFill>
              </a:rPr>
              <a:t>Radvision </a:t>
            </a:r>
            <a:r>
              <a:rPr lang="ru" b="1" i="0" u="none" dirty="0">
                <a:solidFill>
                  <a:srgbClr val="FF0000"/>
                </a:solidFill>
              </a:rPr>
              <a:t>Scopia</a:t>
            </a:r>
            <a:r>
              <a:rPr lang="ru" b="1" i="0" u="none" dirty="0" smtClean="0">
                <a:solidFill>
                  <a:srgbClr val="FF0000"/>
                </a:solidFill>
              </a:rPr>
              <a:t>®</a:t>
            </a:r>
            <a:r>
              <a:rPr lang="en-US" b="1" dirty="0">
                <a:solidFill>
                  <a:srgbClr val="FF0000"/>
                </a:solidFill>
              </a:rPr>
              <a:t> Solution</a:t>
            </a:r>
            <a:endParaRPr lang="ru" dirty="0">
              <a:solidFill>
                <a:srgbClr val="FF0000"/>
              </a:solidFill>
            </a:endParaRPr>
          </a:p>
          <a:p>
            <a:r>
              <a:rPr lang="ru" b="0" i="0" u="none" dirty="0" smtClean="0">
                <a:solidFill>
                  <a:srgbClr val="FF0000"/>
                </a:solidFill>
              </a:rPr>
              <a:t> </a:t>
            </a:r>
            <a:r>
              <a:rPr lang="ru" b="1" i="0" u="none" dirty="0">
                <a:solidFill>
                  <a:srgbClr val="FF0000"/>
                </a:solidFill>
              </a:rPr>
              <a:t>ACSS </a:t>
            </a:r>
            <a:r>
              <a:rPr lang="ru" b="1" dirty="0" smtClean="0">
                <a:solidFill>
                  <a:srgbClr val="FF0000"/>
                </a:solidFill>
              </a:rPr>
              <a:t>–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ru" b="1" dirty="0" smtClean="0">
                <a:solidFill>
                  <a:srgbClr val="FF0000"/>
                </a:solidFill>
              </a:rPr>
              <a:t>Radvision </a:t>
            </a:r>
            <a:r>
              <a:rPr lang="ru" b="1" i="0" u="none" dirty="0">
                <a:solidFill>
                  <a:srgbClr val="FF0000"/>
                </a:solidFill>
              </a:rPr>
              <a:t>Scopia</a:t>
            </a:r>
            <a:r>
              <a:rPr lang="ru" b="1" i="0" u="none" dirty="0" smtClean="0">
                <a:solidFill>
                  <a:srgbClr val="FF0000"/>
                </a:solidFill>
              </a:rPr>
              <a:t>®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smtClean="0">
                <a:solidFill>
                  <a:srgbClr val="FF0000"/>
                </a:solidFill>
              </a:rPr>
              <a:t>Solution</a:t>
            </a:r>
            <a:endParaRPr lang="ru" dirty="0">
              <a:solidFill>
                <a:srgbClr val="FF000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04037" y="2310326"/>
            <a:ext cx="802758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/>
            <a:r>
              <a:rPr lang="ru" b="0" i="0" u="none" dirty="0" smtClean="0"/>
              <a:t>Требование по оценке и проведению тренингов:</a:t>
            </a:r>
            <a:endParaRPr lang="ru" dirty="0"/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402671" y="2821183"/>
            <a:ext cx="8319751" cy="3313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65125" indent="-365125" algn="l" rtl="0" eaLnBrk="0" fontAlgn="base" hangingPunct="0">
              <a:lnSpc>
                <a:spcPct val="90000"/>
              </a:lnSpc>
              <a:spcBef>
                <a:spcPts val="1200"/>
              </a:spcBef>
              <a:spcAft>
                <a:spcPct val="0"/>
              </a:spcAft>
              <a:buClr>
                <a:schemeClr val="accent1"/>
              </a:buClr>
              <a:buFont typeface="Webdings" pitchFamily="18" charset="2"/>
              <a:buChar char="4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accent2"/>
              </a:buClr>
              <a:buFont typeface="Arial" pitchFamily="34" charset="0"/>
              <a:buChar char="–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96963" indent="-228600" algn="l" rtl="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chemeClr val="accent2"/>
              </a:buClr>
              <a:buFont typeface="Arial" pitchFamily="34" charset="0"/>
              <a:buChar char="–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62088" indent="-228600" algn="l" rtl="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chemeClr val="accent2"/>
              </a:buClr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chemeClr val="accent2"/>
              </a:buClr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9456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2"/>
              </a:buClr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56032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2"/>
              </a:buClr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92608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2"/>
              </a:buClr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2918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2"/>
              </a:buClr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rtl="0">
              <a:lnSpc>
                <a:spcPct val="80000"/>
              </a:lnSpc>
            </a:pPr>
            <a:r>
              <a:rPr lang="ru" sz="1600" dirty="0" smtClean="0"/>
              <a:t>Для получения рекомендации </a:t>
            </a:r>
            <a:r>
              <a:rPr lang="ru" sz="1600" b="0" i="0" u="none" dirty="0" smtClean="0"/>
              <a:t>APSS </a:t>
            </a:r>
            <a:r>
              <a:rPr lang="ru" sz="1600" b="0" i="0" u="none" dirty="0"/>
              <a:t>- Radvision Scopia® Solution </a:t>
            </a:r>
            <a:r>
              <a:rPr lang="ru" sz="1600" b="0" i="0" u="none" dirty="0" smtClean="0"/>
              <a:t>(</a:t>
            </a:r>
            <a:r>
              <a:rPr lang="ru" sz="1600" b="0" i="0" u="none" dirty="0"/>
              <a:t>APSS - 1401</a:t>
            </a:r>
            <a:r>
              <a:rPr lang="ru" sz="1600" b="0" i="0" u="none" dirty="0" smtClean="0"/>
              <a:t>)</a:t>
            </a:r>
            <a:r>
              <a:rPr lang="en-US" sz="1600" b="0" i="0" u="none" dirty="0" smtClean="0"/>
              <a:t> </a:t>
            </a:r>
            <a:r>
              <a:rPr lang="ru-RU" sz="1600" b="0" i="0" u="none" dirty="0" smtClean="0"/>
              <a:t>требуется успешное прохождение оценки </a:t>
            </a:r>
            <a:r>
              <a:rPr lang="ru" sz="1600" b="0" i="0" u="none" dirty="0" smtClean="0"/>
              <a:t>APSS </a:t>
            </a:r>
            <a:r>
              <a:rPr lang="ru" sz="1600" b="0" i="0" u="none" dirty="0"/>
              <a:t>- Radvision Scopia® Solution Assessment (2U00190A). </a:t>
            </a:r>
            <a:endParaRPr lang="ru" sz="1600" dirty="0" smtClean="0"/>
          </a:p>
          <a:p>
            <a:pPr algn="l" rtl="0">
              <a:lnSpc>
                <a:spcPct val="80000"/>
              </a:lnSpc>
            </a:pPr>
            <a:endParaRPr lang="ru" sz="1600" dirty="0"/>
          </a:p>
          <a:p>
            <a:pPr>
              <a:lnSpc>
                <a:spcPct val="80000"/>
              </a:lnSpc>
            </a:pPr>
            <a:r>
              <a:rPr lang="ru" sz="1600" dirty="0"/>
              <a:t>Для получения рекомендации </a:t>
            </a:r>
            <a:r>
              <a:rPr lang="ru" sz="1600" b="0" i="0" u="none" dirty="0" smtClean="0"/>
              <a:t>APDS </a:t>
            </a:r>
            <a:r>
              <a:rPr lang="ru" sz="1600" b="0" i="0" u="none" dirty="0"/>
              <a:t>- Radvision Scopia® Solution </a:t>
            </a:r>
            <a:r>
              <a:rPr lang="ru" sz="1600" b="0" i="0" u="none" dirty="0" smtClean="0"/>
              <a:t>(</a:t>
            </a:r>
            <a:r>
              <a:rPr lang="ru" sz="1600" b="0" i="0" u="none" dirty="0"/>
              <a:t>APDS - 2301) </a:t>
            </a:r>
            <a:r>
              <a:rPr lang="ru-RU" sz="1600" dirty="0"/>
              <a:t>требуется успешное прохождение оценки </a:t>
            </a:r>
            <a:r>
              <a:rPr lang="ru" sz="1600" b="0" i="0" u="none" dirty="0" smtClean="0"/>
              <a:t>APDS </a:t>
            </a:r>
            <a:r>
              <a:rPr lang="ru" sz="1600" b="0" i="0" u="none" dirty="0"/>
              <a:t>- Radvision Scopia® Solution Assessment (3U00209A). </a:t>
            </a:r>
            <a:endParaRPr lang="ru" sz="1600" dirty="0" smtClean="0"/>
          </a:p>
          <a:p>
            <a:pPr algn="l" rtl="0">
              <a:lnSpc>
                <a:spcPct val="80000"/>
              </a:lnSpc>
            </a:pPr>
            <a:endParaRPr lang="ru" sz="1600" dirty="0"/>
          </a:p>
          <a:p>
            <a:pPr algn="l" rtl="0">
              <a:lnSpc>
                <a:spcPct val="80000"/>
              </a:lnSpc>
            </a:pPr>
            <a:r>
              <a:rPr lang="ru" sz="1600" b="0" i="0" u="none" dirty="0" smtClean="0"/>
              <a:t>Посетите страницы программ обучения APSS </a:t>
            </a:r>
            <a:r>
              <a:rPr lang="ru" sz="1600" b="0" i="0" u="none" dirty="0"/>
              <a:t>- Radvision Scopia® Solution </a:t>
            </a:r>
            <a:r>
              <a:rPr lang="ru" sz="1600" b="0" i="0" u="none" dirty="0" smtClean="0"/>
              <a:t>и APDS </a:t>
            </a:r>
            <a:r>
              <a:rPr lang="ru" sz="1600" b="0" i="0" u="none" dirty="0"/>
              <a:t>- Radvision Scopia® Solution </a:t>
            </a:r>
            <a:r>
              <a:rPr lang="ru" sz="1600" b="0" i="0" u="none" dirty="0" smtClean="0"/>
              <a:t>на сайте Центра обучения Avaya </a:t>
            </a:r>
            <a:r>
              <a:rPr lang="ru" sz="1600" b="0" i="0" u="none" dirty="0"/>
              <a:t>Learning Center </a:t>
            </a:r>
            <a:r>
              <a:rPr lang="ru" sz="1600" b="0" i="0" u="none" dirty="0" smtClean="0"/>
              <a:t>– там вы сможете получить полную информацию о рекомендуемых проверках и курсах. </a:t>
            </a:r>
            <a:endParaRPr lang="ru" sz="1600" b="0" i="0" u="none" dirty="0"/>
          </a:p>
          <a:p>
            <a:pPr algn="l" rtl="0">
              <a:lnSpc>
                <a:spcPct val="80000"/>
              </a:lnSpc>
            </a:pPr>
            <a:endParaRPr lang="ru" sz="1600" dirty="0"/>
          </a:p>
          <a:p>
            <a:pPr algn="l" rtl="0">
              <a:lnSpc>
                <a:spcPct val="80000"/>
              </a:lnSpc>
            </a:pPr>
            <a:endParaRPr lang="ru" sz="1600" dirty="0"/>
          </a:p>
        </p:txBody>
      </p:sp>
      <p:pic>
        <p:nvPicPr>
          <p:cNvPr id="9" name="Picture 2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7685975" y="358646"/>
            <a:ext cx="1458025" cy="1951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189351033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rtl="0"/>
            <a:r>
              <a:rPr lang="ru" b="1" i="0" u="none" dirty="0"/>
              <a:t>Важно:</a:t>
            </a:r>
            <a:r>
              <a:rPr lang="ru" b="0" i="0" u="none" dirty="0"/>
              <a:t> </a:t>
            </a:r>
            <a:r>
              <a:rPr lang="ru" b="1" i="0" u="none" dirty="0"/>
              <a:t>Пройдите единую регистрацию (SSO) на портале Avaya</a:t>
            </a:r>
            <a:endParaRPr lang="ru" dirty="0"/>
          </a:p>
        </p:txBody>
      </p:sp>
      <p:sp>
        <p:nvSpPr>
          <p:cNvPr id="11" name="Text Box 4"/>
          <p:cNvSpPr txBox="1">
            <a:spLocks noChangeArrowheads="1"/>
          </p:cNvSpPr>
          <p:nvPr/>
        </p:nvSpPr>
        <p:spPr bwMode="auto">
          <a:xfrm>
            <a:off x="338137" y="1419225"/>
            <a:ext cx="3294176" cy="3055498"/>
          </a:xfrm>
          <a:prstGeom prst="rect">
            <a:avLst/>
          </a:prstGeom>
          <a:gradFill>
            <a:gsLst>
              <a:gs pos="0">
                <a:schemeClr val="bg2">
                  <a:lumMod val="75000"/>
                </a:schemeClr>
              </a:gs>
              <a:gs pos="80000">
                <a:schemeClr val="dk1">
                  <a:shade val="93000"/>
                  <a:satMod val="130000"/>
                </a:schemeClr>
              </a:gs>
              <a:gs pos="100000">
                <a:schemeClr val="dk1">
                  <a:shade val="94000"/>
                  <a:satMod val="135000"/>
                </a:schemeClr>
              </a:gs>
            </a:gsLst>
          </a:gradFill>
          <a:ln>
            <a:headEnd/>
            <a:tailEnd/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tIns="91440"/>
          <a:lstStyle/>
          <a:p>
            <a:pPr algn="l" rtl="0">
              <a:lnSpc>
                <a:spcPct val="85000"/>
              </a:lnSpc>
              <a:spcBef>
                <a:spcPct val="30000"/>
              </a:spcBef>
              <a:defRPr/>
            </a:pPr>
            <a:r>
              <a:rPr lang="ru" sz="1600" b="1" i="0" u="none" dirty="0">
                <a:cs typeface="Arial" pitchFamily="34" charset="0"/>
              </a:rPr>
              <a:t>Безопасная регистрация (SSO) </a:t>
            </a:r>
            <a:r>
              <a:rPr lang="ru" sz="1600" b="1" i="0" u="none" dirty="0">
                <a:hlinkClick r:id="rId3"/>
              </a:rPr>
              <a:t>https://sso.avaya.com</a:t>
            </a:r>
            <a:r>
              <a:rPr lang="ru" sz="1600" b="0" i="0" u="none" dirty="0"/>
              <a:t> </a:t>
            </a:r>
            <a:endParaRPr lang="ru" sz="1600" b="1" dirty="0">
              <a:cs typeface="Arial" pitchFamily="34" charset="0"/>
            </a:endParaRPr>
          </a:p>
          <a:p>
            <a:pPr marL="173038" indent="-173038" algn="l" rtl="0">
              <a:lnSpc>
                <a:spcPct val="90000"/>
              </a:lnSpc>
              <a:spcBef>
                <a:spcPts val="600"/>
              </a:spcBef>
              <a:buClr>
                <a:srgbClr val="CC0000"/>
              </a:buClr>
              <a:buFont typeface="Webdings" pitchFamily="18" charset="2"/>
              <a:buChar char="4"/>
              <a:defRPr/>
            </a:pPr>
            <a:r>
              <a:rPr lang="ru" sz="1500" b="0" i="0" u="none" dirty="0">
                <a:solidFill>
                  <a:schemeClr val="bg1"/>
                </a:solidFill>
              </a:rPr>
              <a:t>Обеспечивает доступ к Avaya Partner Portal, PRM, сайтам поддержки и т.д.</a:t>
            </a:r>
          </a:p>
          <a:p>
            <a:pPr marL="173038" indent="-173038" algn="l" rtl="0">
              <a:lnSpc>
                <a:spcPct val="90000"/>
              </a:lnSpc>
              <a:spcBef>
                <a:spcPts val="600"/>
              </a:spcBef>
              <a:buClr>
                <a:srgbClr val="CC0000"/>
              </a:buClr>
              <a:buFont typeface="Webdings" pitchFamily="18" charset="2"/>
              <a:buChar char="4"/>
              <a:defRPr/>
            </a:pPr>
            <a:r>
              <a:rPr lang="en-US" sz="1500" b="0" i="0" u="none" dirty="0" smtClean="0">
                <a:solidFill>
                  <a:schemeClr val="bg1"/>
                </a:solidFill>
              </a:rPr>
              <a:t>Partner Portal</a:t>
            </a:r>
            <a:r>
              <a:rPr lang="ru" sz="1500" b="0" i="0" u="none" dirty="0" smtClean="0">
                <a:solidFill>
                  <a:schemeClr val="bg1"/>
                </a:solidFill>
              </a:rPr>
              <a:t> </a:t>
            </a:r>
            <a:r>
              <a:rPr lang="ru" sz="1500" b="0" i="0" u="none" dirty="0">
                <a:solidFill>
                  <a:schemeClr val="bg1"/>
                </a:solidFill>
              </a:rPr>
              <a:t>является «точкой доступа» к информации и инструментам для Партнеров</a:t>
            </a:r>
          </a:p>
          <a:p>
            <a:pPr marL="173038" indent="-173038" algn="l" rtl="0">
              <a:lnSpc>
                <a:spcPct val="90000"/>
              </a:lnSpc>
              <a:spcBef>
                <a:spcPts val="600"/>
              </a:spcBef>
              <a:buClr>
                <a:srgbClr val="CC0000"/>
              </a:buClr>
              <a:buFont typeface="Webdings" pitchFamily="18" charset="2"/>
              <a:buChar char="4"/>
              <a:defRPr/>
            </a:pPr>
            <a:r>
              <a:rPr lang="ru" sz="1500" b="0" i="0" u="none" dirty="0">
                <a:solidFill>
                  <a:schemeClr val="bg1"/>
                </a:solidFill>
              </a:rPr>
              <a:t>Компания-партнер должна назначить отдельного администратора, который будет управлять учетными записями SSO-пользователей </a:t>
            </a:r>
          </a:p>
        </p:txBody>
      </p:sp>
      <p:sp>
        <p:nvSpPr>
          <p:cNvPr id="12" name="Rectangle 11"/>
          <p:cNvSpPr/>
          <p:nvPr/>
        </p:nvSpPr>
        <p:spPr>
          <a:xfrm>
            <a:off x="338137" y="4556246"/>
            <a:ext cx="3328987" cy="156966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l" rtl="0">
              <a:lnSpc>
                <a:spcPct val="85000"/>
              </a:lnSpc>
              <a:spcBef>
                <a:spcPct val="30000"/>
              </a:spcBef>
              <a:defRPr/>
            </a:pPr>
            <a:r>
              <a:rPr lang="ru" sz="1600" b="0" i="0" u="none" dirty="0"/>
              <a:t>Телефон службы поддержки: контакт-центр внутри страны, </a:t>
            </a:r>
            <a:endParaRPr lang="ru" sz="1600" b="0" i="0" u="none" dirty="0" smtClean="0"/>
          </a:p>
          <a:p>
            <a:pPr algn="l" rtl="0">
              <a:lnSpc>
                <a:spcPct val="85000"/>
              </a:lnSpc>
              <a:spcBef>
                <a:spcPct val="30000"/>
              </a:spcBef>
              <a:defRPr/>
            </a:pPr>
            <a:r>
              <a:rPr lang="en-US" sz="1600" b="0" i="0" u="none" dirty="0" smtClean="0"/>
              <a:t>+7 495 3636890  2 </a:t>
            </a:r>
            <a:r>
              <a:rPr lang="ru-RU" sz="1600" dirty="0" smtClean="0"/>
              <a:t>раза 6 </a:t>
            </a:r>
            <a:r>
              <a:rPr lang="ru" sz="1600" b="0" i="0" u="none" dirty="0" smtClean="0"/>
              <a:t>или</a:t>
            </a:r>
          </a:p>
          <a:p>
            <a:pPr algn="l" rtl="0">
              <a:lnSpc>
                <a:spcPct val="85000"/>
              </a:lnSpc>
              <a:spcBef>
                <a:spcPct val="30000"/>
              </a:spcBef>
              <a:defRPr/>
            </a:pPr>
            <a:r>
              <a:rPr lang="ru" sz="1600" b="0" i="0" u="none" dirty="0" smtClean="0"/>
              <a:t> </a:t>
            </a:r>
            <a:r>
              <a:rPr lang="ru" sz="1600" b="0" i="0" u="none" dirty="0"/>
              <a:t>+44 1483 </a:t>
            </a:r>
            <a:r>
              <a:rPr lang="ru" sz="1600" b="0" i="0" u="none" dirty="0" smtClean="0"/>
              <a:t>308300</a:t>
            </a:r>
            <a:r>
              <a:rPr lang="ru" sz="1600" dirty="0" smtClean="0"/>
              <a:t> 2 раза</a:t>
            </a:r>
            <a:r>
              <a:rPr lang="ru" sz="1600" b="0" i="0" u="none" dirty="0" smtClean="0"/>
              <a:t> 6</a:t>
            </a:r>
          </a:p>
          <a:p>
            <a:pPr algn="l" rtl="0">
              <a:lnSpc>
                <a:spcPct val="85000"/>
              </a:lnSpc>
              <a:spcBef>
                <a:spcPct val="30000"/>
              </a:spcBef>
              <a:defRPr/>
            </a:pPr>
            <a:r>
              <a:rPr lang="ru" sz="1600" b="0" i="0" u="none" dirty="0" smtClean="0"/>
              <a:t>   </a:t>
            </a:r>
            <a:r>
              <a:rPr lang="ru" sz="1400" b="0" i="0" u="none" dirty="0">
                <a:hlinkClick r:id="rId4"/>
              </a:rPr>
              <a:t>http://www.avaya.com/partner-itss</a:t>
            </a:r>
            <a:r>
              <a:rPr lang="ru" sz="1400" b="0" i="0" u="none" dirty="0"/>
              <a:t>  </a:t>
            </a:r>
            <a:r>
              <a:rPr lang="ru" sz="1400" b="0" i="0" u="none" dirty="0" smtClean="0"/>
              <a:t>   </a:t>
            </a:r>
            <a:r>
              <a:rPr lang="ru" sz="1400" b="0" i="0" u="none" dirty="0" smtClean="0">
                <a:cs typeface="Arial" pitchFamily="34" charset="0"/>
                <a:hlinkClick r:id="rId5"/>
              </a:rPr>
              <a:t>partnerhelp@avaya.com</a:t>
            </a:r>
            <a:r>
              <a:rPr lang="ru" sz="1600" b="0" i="0" u="none" dirty="0" smtClean="0">
                <a:cs typeface="Arial" pitchFamily="34" charset="0"/>
              </a:rPr>
              <a:t> </a:t>
            </a:r>
            <a:endParaRPr lang="ru" sz="1600" b="0" i="0" u="none" dirty="0">
              <a:cs typeface="Arial" pitchFamily="34" charset="0"/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2593" y="2952750"/>
            <a:ext cx="4876800" cy="2247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Oval 7"/>
          <p:cNvSpPr/>
          <p:nvPr/>
        </p:nvSpPr>
        <p:spPr>
          <a:xfrm>
            <a:off x="6877050" y="2952750"/>
            <a:ext cx="1390650" cy="542925"/>
          </a:xfrm>
          <a:prstGeom prst="ellipse">
            <a:avLst/>
          </a:prstGeom>
          <a:noFill/>
          <a:ln w="19050">
            <a:solidFill>
              <a:schemeClr val="accent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>
              <a:lnSpc>
                <a:spcPct val="90000"/>
              </a:lnSpc>
            </a:pPr>
            <a:endParaRPr lang="ru" smtClean="0"/>
          </a:p>
        </p:txBody>
      </p:sp>
      <p:sp>
        <p:nvSpPr>
          <p:cNvPr id="15" name="TextBox 14"/>
          <p:cNvSpPr txBox="1"/>
          <p:nvPr/>
        </p:nvSpPr>
        <p:spPr>
          <a:xfrm>
            <a:off x="3722146" y="1298807"/>
            <a:ext cx="531708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/>
            <a:r>
              <a:rPr lang="ru" sz="1300" b="0" i="0" u="none" dirty="0">
                <a:solidFill>
                  <a:schemeClr val="tx1"/>
                </a:solidFill>
              </a:rPr>
              <a:t>Все участники команды Avaya, партнеры, дилеры и дистрибьюторы должны пройти единую регистрацию (SSO) на портале Avaya  </a:t>
            </a:r>
          </a:p>
          <a:p>
            <a:pPr algn="l" rtl="0"/>
            <a:r>
              <a:rPr lang="ru" sz="1300" b="0" i="0" u="none" dirty="0">
                <a:solidFill>
                  <a:schemeClr val="tx1"/>
                </a:solidFill>
              </a:rPr>
              <a:t>Единая регистрация (SSO) - это процедура компании Avaya по обеспечению безопасности, которая позволяет выдать пользователю безопасный ID </a:t>
            </a:r>
          </a:p>
          <a:p>
            <a:pPr algn="l" rtl="0"/>
            <a:r>
              <a:rPr lang="ru" sz="1300" b="0" i="0" u="none" dirty="0">
                <a:solidFill>
                  <a:schemeClr val="tx1"/>
                </a:solidFill>
              </a:rPr>
              <a:t>и пароль для доступа к </a:t>
            </a:r>
            <a:r>
              <a:rPr lang="ru" sz="1300" b="0" i="0" u="none" dirty="0" smtClean="0">
                <a:solidFill>
                  <a:schemeClr val="tx1"/>
                </a:solidFill>
              </a:rPr>
              <a:t>Avaya </a:t>
            </a:r>
            <a:r>
              <a:rPr lang="en-US" sz="1300" b="0" i="0" u="none" dirty="0" smtClean="0">
                <a:solidFill>
                  <a:schemeClr val="tx1"/>
                </a:solidFill>
              </a:rPr>
              <a:t>Partner Portal </a:t>
            </a:r>
            <a:r>
              <a:rPr lang="ru" sz="1300" b="0" i="0" u="none" dirty="0" smtClean="0">
                <a:solidFill>
                  <a:schemeClr val="tx1"/>
                </a:solidFill>
              </a:rPr>
              <a:t>и </a:t>
            </a:r>
            <a:r>
              <a:rPr lang="ru" sz="1300" b="0" i="0" u="none" dirty="0">
                <a:solidFill>
                  <a:schemeClr val="tx1"/>
                </a:solidFill>
              </a:rPr>
              <a:t>большому количеству онлайн-инструментов и технических ресурсов.</a:t>
            </a:r>
            <a:endParaRPr lang="ru" sz="1300" dirty="0" smtClean="0">
              <a:solidFill>
                <a:schemeClr val="tx1"/>
              </a:solidFill>
            </a:endParaRPr>
          </a:p>
          <a:p>
            <a:pPr algn="l" rtl="0"/>
            <a:r>
              <a:rPr lang="ru" sz="1400" b="0" i="0" u="none" dirty="0">
                <a:solidFill>
                  <a:schemeClr val="tx1"/>
                </a:solidFill>
              </a:rPr>
              <a:t> </a:t>
            </a:r>
            <a:endParaRPr lang="ru" sz="1400" dirty="0" smtClean="0">
              <a:solidFill>
                <a:schemeClr val="tx1"/>
              </a:solidFill>
            </a:endParaRPr>
          </a:p>
          <a:p>
            <a:pPr algn="l" rtl="0"/>
            <a:r>
              <a:rPr lang="ru" sz="1400" b="0" i="0" u="none" dirty="0">
                <a:solidFill>
                  <a:schemeClr val="tx1"/>
                </a:solidFill>
              </a:rPr>
              <a:t>	</a:t>
            </a:r>
            <a:endParaRPr lang="ru" sz="1400" b="1" dirty="0" smtClean="0">
              <a:solidFill>
                <a:schemeClr val="tx1"/>
              </a:solidFill>
            </a:endParaRPr>
          </a:p>
          <a:p>
            <a:pPr algn="l" rtl="0"/>
            <a:r>
              <a:rPr lang="ru" sz="1400" b="0" i="0" u="none" dirty="0">
                <a:solidFill>
                  <a:schemeClr val="tx1"/>
                </a:solidFill>
              </a:rPr>
              <a:t> </a:t>
            </a:r>
            <a:endParaRPr lang="ru" sz="1400" dirty="0" smtClean="0">
              <a:solidFill>
                <a:schemeClr val="tx1"/>
              </a:solidFill>
            </a:endParaRPr>
          </a:p>
          <a:p>
            <a:endParaRPr lang="ru" sz="1400" dirty="0">
              <a:solidFill>
                <a:schemeClr val="tx1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353175" y="5286065"/>
            <a:ext cx="914400" cy="91440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l" rtl="0">
              <a:lnSpc>
                <a:spcPct val="90000"/>
              </a:lnSpc>
            </a:pPr>
            <a:r>
              <a:rPr lang="ru" sz="1200" b="0" i="0" u="none" dirty="0">
                <a:solidFill>
                  <a:srgbClr val="FF0000"/>
                </a:solidFill>
              </a:rPr>
              <a:t>Примечание: </a:t>
            </a:r>
            <a:endParaRPr lang="ru" sz="1200" b="0" i="0" u="none" dirty="0" smtClean="0">
              <a:solidFill>
                <a:srgbClr val="FF0000"/>
              </a:solidFill>
            </a:endParaRPr>
          </a:p>
          <a:p>
            <a:pPr algn="l" rtl="0">
              <a:lnSpc>
                <a:spcPct val="90000"/>
              </a:lnSpc>
            </a:pPr>
            <a:r>
              <a:rPr lang="ru" sz="1200" b="0" i="0" u="none" dirty="0" smtClean="0">
                <a:solidFill>
                  <a:srgbClr val="FF0000"/>
                </a:solidFill>
              </a:rPr>
              <a:t>Перед </a:t>
            </a:r>
            <a:r>
              <a:rPr lang="ru" sz="1200" b="0" i="0" u="none" dirty="0">
                <a:solidFill>
                  <a:srgbClr val="FF0000"/>
                </a:solidFill>
              </a:rPr>
              <a:t>началом работы убедитесь, </a:t>
            </a:r>
            <a:endParaRPr lang="ru" sz="1200" b="0" i="0" u="none" dirty="0" smtClean="0">
              <a:solidFill>
                <a:srgbClr val="FF0000"/>
              </a:solidFill>
            </a:endParaRPr>
          </a:p>
          <a:p>
            <a:pPr algn="l" rtl="0">
              <a:lnSpc>
                <a:spcPct val="90000"/>
              </a:lnSpc>
            </a:pPr>
            <a:r>
              <a:rPr lang="ru" sz="1200" b="0" i="0" u="none" dirty="0" smtClean="0">
                <a:solidFill>
                  <a:srgbClr val="FF0000"/>
                </a:solidFill>
              </a:rPr>
              <a:t>что </a:t>
            </a:r>
            <a:r>
              <a:rPr lang="ru" sz="1200" b="0" i="0" u="none" dirty="0">
                <a:solidFill>
                  <a:srgbClr val="FF0000"/>
                </a:solidFill>
              </a:rPr>
              <a:t>у вас есть Company Link </a:t>
            </a:r>
            <a:r>
              <a:rPr lang="ru" sz="1200" b="0" i="0" u="none" dirty="0" smtClean="0">
                <a:solidFill>
                  <a:srgbClr val="FF0000"/>
                </a:solidFill>
              </a:rPr>
              <a:t>ID</a:t>
            </a:r>
            <a:endParaRPr lang="ru" sz="1200" dirty="0" smtClean="0">
              <a:solidFill>
                <a:srgbClr val="FF0000"/>
              </a:solidFill>
            </a:endParaRPr>
          </a:p>
        </p:txBody>
      </p:sp>
      <p:cxnSp>
        <p:nvCxnSpPr>
          <p:cNvPr id="5" name="Straight Arrow Connector 4"/>
          <p:cNvCxnSpPr/>
          <p:nvPr/>
        </p:nvCxnSpPr>
        <p:spPr>
          <a:xfrm flipV="1">
            <a:off x="5695950" y="3429000"/>
            <a:ext cx="1314450" cy="2209800"/>
          </a:xfrm>
          <a:prstGeom prst="straightConnector1">
            <a:avLst/>
          </a:prstGeom>
          <a:ln w="19050">
            <a:solidFill>
              <a:schemeClr val="accent2"/>
            </a:solidFill>
            <a:miter lim="800000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>
            <a:off x="5726331" y="5638800"/>
            <a:ext cx="657225" cy="0"/>
          </a:xfrm>
          <a:prstGeom prst="straightConnector1">
            <a:avLst/>
          </a:prstGeom>
          <a:ln w="19050">
            <a:solidFill>
              <a:schemeClr val="accent2"/>
            </a:solidFill>
            <a:miter lim="800000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5619750" y="3377102"/>
            <a:ext cx="914400" cy="91440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l" rtl="0">
              <a:lnSpc>
                <a:spcPct val="90000"/>
              </a:lnSpc>
            </a:pPr>
            <a:r>
              <a:rPr lang="ru" sz="1200" b="0" i="0" u="none" dirty="0">
                <a:solidFill>
                  <a:srgbClr val="FF0000"/>
                </a:solidFill>
              </a:rPr>
              <a:t>У вас </a:t>
            </a:r>
            <a:r>
              <a:rPr lang="ru" sz="1200" b="0" i="0" u="none" dirty="0" smtClean="0">
                <a:solidFill>
                  <a:srgbClr val="FF0000"/>
                </a:solidFill>
              </a:rPr>
              <a:t>нет</a:t>
            </a:r>
          </a:p>
          <a:p>
            <a:pPr algn="l" rtl="0">
              <a:lnSpc>
                <a:spcPct val="90000"/>
              </a:lnSpc>
            </a:pPr>
            <a:r>
              <a:rPr lang="ru" sz="1200" b="0" i="0" u="none" dirty="0" smtClean="0">
                <a:solidFill>
                  <a:srgbClr val="FF0000"/>
                </a:solidFill>
              </a:rPr>
              <a:t>логина?</a:t>
            </a:r>
          </a:p>
          <a:p>
            <a:pPr algn="l" rtl="0">
              <a:lnSpc>
                <a:spcPct val="90000"/>
              </a:lnSpc>
            </a:pPr>
            <a:r>
              <a:rPr lang="ru" sz="1200" b="0" i="0" u="none" dirty="0" smtClean="0">
                <a:solidFill>
                  <a:srgbClr val="FF0000"/>
                </a:solidFill>
              </a:rPr>
              <a:t>Зарегистрируйтесь</a:t>
            </a:r>
            <a:endParaRPr lang="ru" sz="1200" dirty="0" smtClean="0">
              <a:solidFill>
                <a:srgbClr val="FF00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936782" y="5890917"/>
            <a:ext cx="5102444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/>
            <a:r>
              <a:rPr lang="ru" sz="1000" b="0" i="0" u="none" dirty="0"/>
              <a:t>Идентификатор компании (PRM Link ID) представляет собой уникальный номер, который необходим для идентификации </a:t>
            </a:r>
            <a:r>
              <a:rPr lang="ru" sz="1000" b="0" i="0" u="none" dirty="0" smtClean="0"/>
              <a:t>действующего </a:t>
            </a:r>
            <a:r>
              <a:rPr lang="ru" sz="1000" b="0" i="0" u="none" dirty="0"/>
              <a:t>партнера, а также используется для регистрации в инструментах и приложениях Avaya. Если вы не знаете ваш PRM Link ID, обратитесь в службу поддержки Avaya Connect Partner Helpdesk или по адресу </a:t>
            </a:r>
            <a:r>
              <a:rPr lang="ru" sz="1000" b="0" i="0" u="none" dirty="0">
                <a:hlinkClick r:id="rId5"/>
              </a:rPr>
              <a:t>partnerhelp@avaya.com</a:t>
            </a:r>
            <a:r>
              <a:rPr lang="ru" sz="1000" b="0" i="0" u="none" dirty="0"/>
              <a:t> </a:t>
            </a:r>
            <a:endParaRPr lang="ru" sz="1000" dirty="0"/>
          </a:p>
          <a:p>
            <a:pPr algn="l" rtl="0"/>
            <a:r>
              <a:rPr lang="ru" sz="1000" b="0" i="0" u="none" dirty="0">
                <a:solidFill>
                  <a:schemeClr val="tx1"/>
                </a:solidFill>
              </a:rPr>
              <a:t> </a:t>
            </a:r>
            <a:endParaRPr lang="ru" sz="1000" dirty="0" smtClean="0">
              <a:solidFill>
                <a:schemeClr val="tx1"/>
              </a:solidFill>
            </a:endParaRPr>
          </a:p>
          <a:p>
            <a:endParaRPr lang="ru" sz="1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77608577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 txBox="1">
            <a:spLocks/>
          </p:cNvSpPr>
          <p:nvPr/>
        </p:nvSpPr>
        <p:spPr>
          <a:xfrm>
            <a:off x="476600" y="581024"/>
            <a:ext cx="8229600" cy="420199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pPr lvl="0" fontAlgn="auto">
              <a:lnSpc>
                <a:spcPct val="90000"/>
              </a:lnSpc>
              <a:spcAft>
                <a:spcPts val="0"/>
              </a:spcAft>
              <a:defRPr/>
            </a:pPr>
            <a:r>
              <a:rPr lang="ru" sz="2400" dirty="0" smtClean="0">
                <a:latin typeface="+mj-lt"/>
              </a:rPr>
              <a:t>Развитие виртуального </a:t>
            </a:r>
            <a:r>
              <a:rPr lang="ru" sz="2400" b="0" i="0" u="none" dirty="0" smtClean="0">
                <a:solidFill>
                  <a:schemeClr val="tx1"/>
                </a:solidFill>
                <a:latin typeface="+mj-lt"/>
              </a:rPr>
              <a:t>кампуса </a:t>
            </a:r>
            <a:r>
              <a:rPr lang="ru" sz="2400" b="0" i="0" u="none" dirty="0">
                <a:solidFill>
                  <a:schemeClr val="tx1"/>
                </a:solidFill>
                <a:latin typeface="+mj-lt"/>
              </a:rPr>
              <a:t>Центра обучения </a:t>
            </a:r>
            <a:r>
              <a:rPr lang="ru" sz="2400" b="0" i="0" u="none" dirty="0" smtClean="0">
                <a:solidFill>
                  <a:schemeClr val="tx1"/>
                </a:solidFill>
                <a:latin typeface="+mj-lt"/>
              </a:rPr>
              <a:t>Avaya</a:t>
            </a:r>
            <a:endParaRPr lang="ru" sz="2400" dirty="0">
              <a:solidFill>
                <a:schemeClr val="tx1"/>
              </a:solidFill>
              <a:latin typeface="+mj-lt"/>
            </a:endParaRPr>
          </a:p>
        </p:txBody>
      </p:sp>
      <p:cxnSp>
        <p:nvCxnSpPr>
          <p:cNvPr id="10" name="Gerade Verbindung mit Pfeil 9"/>
          <p:cNvCxnSpPr/>
          <p:nvPr/>
        </p:nvCxnSpPr>
        <p:spPr>
          <a:xfrm>
            <a:off x="0" y="1266825"/>
            <a:ext cx="9144000" cy="1588"/>
          </a:xfrm>
          <a:prstGeom prst="straightConnector1">
            <a:avLst/>
          </a:prstGeom>
          <a:ln w="28575">
            <a:solidFill>
              <a:schemeClr val="accent1"/>
            </a:solidFill>
            <a:miter lim="800000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2">
            <a:hlinkClick r:id="rId3" action="ppaction://hlinkfile"/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35573" y="1260609"/>
            <a:ext cx="6942765" cy="47370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extBox 1"/>
          <p:cNvSpPr txBox="1"/>
          <p:nvPr/>
        </p:nvSpPr>
        <p:spPr>
          <a:xfrm>
            <a:off x="142506" y="6187051"/>
            <a:ext cx="914400" cy="320627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l" rtl="0">
              <a:lnSpc>
                <a:spcPct val="90000"/>
              </a:lnSpc>
            </a:pPr>
            <a:r>
              <a:rPr lang="ru" b="0" i="0" u="none" dirty="0" smtClean="0"/>
              <a:t>Видео на Youtube: </a:t>
            </a:r>
            <a:r>
              <a:rPr lang="ru" b="0" i="0" u="none" dirty="0">
                <a:hlinkClick r:id="rId5"/>
              </a:rPr>
              <a:t>http://www.youtube.com/watch?v=qMamKEIGRC8</a:t>
            </a:r>
            <a:r>
              <a:rPr lang="ru" b="0" i="0" u="none" dirty="0"/>
              <a:t> </a:t>
            </a:r>
            <a:endParaRPr lang="ru" dirty="0" smtClean="0"/>
          </a:p>
        </p:txBody>
      </p:sp>
    </p:spTree>
    <p:extLst>
      <p:ext uri="{BB962C8B-B14F-4D97-AF65-F5344CB8AC3E}">
        <p14:creationId xmlns="" xmlns:p14="http://schemas.microsoft.com/office/powerpoint/2010/main" val="301898944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 txBox="1">
            <a:spLocks/>
          </p:cNvSpPr>
          <p:nvPr/>
        </p:nvSpPr>
        <p:spPr>
          <a:xfrm>
            <a:off x="476600" y="590549"/>
            <a:ext cx="8229600" cy="439249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pPr lvl="0" fontAlgn="auto">
              <a:lnSpc>
                <a:spcPct val="90000"/>
              </a:lnSpc>
              <a:spcAft>
                <a:spcPts val="0"/>
              </a:spcAft>
              <a:defRPr/>
            </a:pPr>
            <a:r>
              <a:rPr lang="ru" sz="2400" dirty="0"/>
              <a:t>Развитие виртуального кампуса Центра обучения Avaya</a:t>
            </a:r>
          </a:p>
        </p:txBody>
      </p:sp>
      <p:cxnSp>
        <p:nvCxnSpPr>
          <p:cNvPr id="10" name="Gerade Verbindung mit Pfeil 9"/>
          <p:cNvCxnSpPr/>
          <p:nvPr/>
        </p:nvCxnSpPr>
        <p:spPr>
          <a:xfrm>
            <a:off x="0" y="1266825"/>
            <a:ext cx="9144000" cy="1588"/>
          </a:xfrm>
          <a:prstGeom prst="straightConnector1">
            <a:avLst/>
          </a:prstGeom>
          <a:ln w="28575">
            <a:solidFill>
              <a:schemeClr val="accent1"/>
            </a:solidFill>
            <a:miter lim="800000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888" y="2824080"/>
            <a:ext cx="7422081" cy="36435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>
          <a:xfrm>
            <a:off x="136566" y="1290800"/>
            <a:ext cx="8983683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/>
            <a:r>
              <a:rPr lang="ru" b="0" i="0" u="none" dirty="0" smtClean="0"/>
              <a:t>Виртуальный кампус образовательного центра Avaya Learning: </a:t>
            </a:r>
            <a:endParaRPr lang="ru" b="0" i="0" u="none" dirty="0"/>
          </a:p>
          <a:p>
            <a:pPr algn="l" rtl="0"/>
            <a:r>
              <a:rPr lang="ru" b="0" i="0" u="none" dirty="0">
                <a:hlinkClick r:id="rId4"/>
              </a:rPr>
              <a:t>http://www.youtube.com/watch?v=qMamKEIGRC8 </a:t>
            </a:r>
            <a:endParaRPr lang="ru" dirty="0" smtClean="0"/>
          </a:p>
          <a:p>
            <a:endParaRPr lang="ru" dirty="0"/>
          </a:p>
          <a:p>
            <a:r>
              <a:rPr lang="ru" dirty="0"/>
              <a:t>Виртуальный кампус образовательного центра Avaya Learning </a:t>
            </a:r>
            <a:r>
              <a:rPr lang="ru" dirty="0" smtClean="0"/>
              <a:t>доступен по адресу</a:t>
            </a:r>
            <a:r>
              <a:rPr lang="ru" b="0" i="0" u="none" dirty="0" smtClean="0"/>
              <a:t> </a:t>
            </a:r>
            <a:r>
              <a:rPr lang="ru" b="0" i="0" u="none" dirty="0">
                <a:hlinkClick r:id="rId5"/>
              </a:rPr>
              <a:t>https://wa10652.avayalive.com/10652/html/index.html </a:t>
            </a:r>
            <a:endParaRPr lang="ru" dirty="0"/>
          </a:p>
        </p:txBody>
      </p:sp>
    </p:spTree>
    <p:extLst>
      <p:ext uri="{BB962C8B-B14F-4D97-AF65-F5344CB8AC3E}">
        <p14:creationId xmlns="" xmlns:p14="http://schemas.microsoft.com/office/powerpoint/2010/main" val="365466233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 txBox="1">
            <a:spLocks noChangeArrowheads="1"/>
          </p:cNvSpPr>
          <p:nvPr/>
        </p:nvSpPr>
        <p:spPr>
          <a:xfrm>
            <a:off x="446088" y="801688"/>
            <a:ext cx="7069137" cy="720725"/>
          </a:xfrm>
          <a:prstGeom prst="rect">
            <a:avLst/>
          </a:prstGeom>
          <a:noFill/>
          <a:ln/>
        </p:spPr>
        <p:txBody>
          <a:bodyPr/>
          <a:lstStyle/>
          <a:p>
            <a:pPr algn="l" rtl="0">
              <a:lnSpc>
                <a:spcPct val="90000"/>
              </a:lnSpc>
              <a:defRPr/>
            </a:pPr>
            <a:r>
              <a:rPr lang="ru" sz="2800" b="0" i="0" u="none" kern="0" dirty="0" smtClean="0">
                <a:latin typeface="+mj-lt"/>
                <a:ea typeface="+mj-ea"/>
                <a:cs typeface="+mj-cs"/>
              </a:rPr>
              <a:t>Глобальный календарь тренингов</a:t>
            </a:r>
            <a:endParaRPr lang="ru" sz="2800" kern="0" dirty="0">
              <a:latin typeface="+mj-lt"/>
              <a:ea typeface="+mj-ea"/>
              <a:cs typeface="+mj-cs"/>
            </a:endParaRPr>
          </a:p>
        </p:txBody>
      </p:sp>
      <p:sp>
        <p:nvSpPr>
          <p:cNvPr id="39939" name="TextBox 7"/>
          <p:cNvSpPr txBox="1">
            <a:spLocks noChangeArrowheads="1"/>
          </p:cNvSpPr>
          <p:nvPr/>
        </p:nvSpPr>
        <p:spPr bwMode="auto">
          <a:xfrm>
            <a:off x="323850" y="1412875"/>
            <a:ext cx="5545138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l" rtl="0" eaLnBrk="1" hangingPunct="1"/>
            <a:r>
              <a:rPr lang="ru" sz="1400" b="0" i="0" u="none"/>
              <a:t>https://portal.avaya.com/apps/demoavaya/train/trainingcalendar.asp</a:t>
            </a:r>
            <a:endParaRPr lang="ru" sz="14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9867" y="1896934"/>
            <a:ext cx="6385358" cy="45149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7" descr="j0434901.png">
            <a:hlinkClick r:id="rId4"/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8059799" y="364868"/>
            <a:ext cx="1048007" cy="1048007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9063997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5" name="Titel 1"/>
          <p:cNvSpPr>
            <a:spLocks noGrp="1"/>
          </p:cNvSpPr>
          <p:nvPr>
            <p:ph type="title" idx="4294967295"/>
          </p:nvPr>
        </p:nvSpPr>
        <p:spPr>
          <a:xfrm>
            <a:off x="558800" y="469900"/>
            <a:ext cx="6705600" cy="763588"/>
          </a:xfrm>
        </p:spPr>
        <p:txBody>
          <a:bodyPr lIns="0" tIns="0" rIns="0" bIns="0"/>
          <a:lstStyle/>
          <a:p>
            <a:pPr eaLnBrk="1" hangingPunct="1"/>
            <a:r>
              <a:rPr lang="ru" dirty="0">
                <a:ea typeface="MS PGothic" pitchFamily="34" charset="-128"/>
              </a:rPr>
              <a:t>Сессии TechTalk </a:t>
            </a:r>
            <a:r>
              <a:rPr lang="ru" dirty="0" smtClean="0">
                <a:ea typeface="MS PGothic" pitchFamily="34" charset="-128"/>
              </a:rPr>
              <a:t>для региона EMEA</a:t>
            </a:r>
            <a:endParaRPr lang="ru" b="0" i="0" u="none" dirty="0">
              <a:ea typeface="MS PGothic" pitchFamily="34" charset="-128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0" y="1587830"/>
            <a:ext cx="8920715" cy="15311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>
              <a:lnSpc>
                <a:spcPct val="85000"/>
              </a:lnSpc>
            </a:pPr>
            <a:r>
              <a:rPr lang="ru" sz="1600" b="1" i="0" u="none" dirty="0">
                <a:solidFill>
                  <a:srgbClr val="FF0000"/>
                </a:solidFill>
              </a:rPr>
              <a:t>TechTalk</a:t>
            </a:r>
            <a:r>
              <a:rPr lang="ru" sz="1600" b="0" i="0" u="none" dirty="0"/>
              <a:t> </a:t>
            </a:r>
            <a:r>
              <a:rPr lang="ru" sz="1600" b="0" i="0" u="none" dirty="0" smtClean="0"/>
              <a:t>– это специализированная программа </a:t>
            </a:r>
            <a:r>
              <a:rPr lang="ru" sz="1600" b="0" i="0" u="sng" dirty="0" smtClean="0"/>
              <a:t>интерактивных вебинаров</a:t>
            </a:r>
            <a:r>
              <a:rPr lang="ru" sz="1600" b="0" i="0" dirty="0" smtClean="0"/>
              <a:t> </a:t>
            </a:r>
            <a:r>
              <a:rPr lang="ru" sz="1600" dirty="0"/>
              <a:t>по региону </a:t>
            </a:r>
            <a:r>
              <a:rPr lang="ru" sz="1600" dirty="0" smtClean="0"/>
              <a:t>EMEA для </a:t>
            </a:r>
            <a:r>
              <a:rPr lang="ru" sz="1600" dirty="0"/>
              <a:t>технических специалистов, </a:t>
            </a:r>
            <a:r>
              <a:rPr lang="ru" sz="1600" b="0" i="0" u="none" dirty="0" smtClean="0"/>
              <a:t>которая направлена на развитие практических навыков, предоставление информации о продуктах и их эксплуатации, необходимой при выполнении каждодневных задач, а также о сервисах, инструментах, и прочих важных моментах </a:t>
            </a:r>
            <a:r>
              <a:rPr lang="ru" sz="1600" b="0" i="0" u="none" dirty="0"/>
              <a:t>:</a:t>
            </a:r>
          </a:p>
          <a:p>
            <a:pPr lvl="1" algn="l" rtl="0">
              <a:lnSpc>
                <a:spcPct val="85000"/>
              </a:lnSpc>
            </a:pPr>
            <a:endParaRPr lang="ru" sz="1600" dirty="0"/>
          </a:p>
          <a:p>
            <a:pPr lvl="2" algn="l" rtl="0">
              <a:lnSpc>
                <a:spcPct val="85000"/>
              </a:lnSpc>
            </a:pPr>
            <a:r>
              <a:rPr lang="ru" sz="1400" b="0" i="0" u="none" dirty="0"/>
              <a:t>.</a:t>
            </a:r>
            <a:endParaRPr lang="ru" sz="1400" dirty="0"/>
          </a:p>
        </p:txBody>
      </p:sp>
      <p:sp>
        <p:nvSpPr>
          <p:cNvPr id="12" name="Rectangle 3"/>
          <p:cNvSpPr txBox="1">
            <a:spLocks noChangeArrowheads="1"/>
          </p:cNvSpPr>
          <p:nvPr/>
        </p:nvSpPr>
        <p:spPr bwMode="auto">
          <a:xfrm>
            <a:off x="402671" y="2821183"/>
            <a:ext cx="3267075" cy="3313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65125" indent="-365125" algn="l" rtl="0" eaLnBrk="0" fontAlgn="base" hangingPunct="0">
              <a:lnSpc>
                <a:spcPct val="90000"/>
              </a:lnSpc>
              <a:spcBef>
                <a:spcPts val="1200"/>
              </a:spcBef>
              <a:spcAft>
                <a:spcPct val="0"/>
              </a:spcAft>
              <a:buClr>
                <a:schemeClr val="accent1"/>
              </a:buClr>
              <a:buFont typeface="Webdings" pitchFamily="18" charset="2"/>
              <a:buChar char="4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accent2"/>
              </a:buClr>
              <a:buFont typeface="Arial" pitchFamily="34" charset="0"/>
              <a:buChar char="–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96963" indent="-228600" algn="l" rtl="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chemeClr val="accent2"/>
              </a:buClr>
              <a:buFont typeface="Arial" pitchFamily="34" charset="0"/>
              <a:buChar char="–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62088" indent="-228600" algn="l" rtl="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chemeClr val="accent2"/>
              </a:buClr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chemeClr val="accent2"/>
              </a:buClr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9456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2"/>
              </a:buClr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56032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2"/>
              </a:buClr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92608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2"/>
              </a:buClr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2918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2"/>
              </a:buClr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rtl="0">
              <a:lnSpc>
                <a:spcPct val="80000"/>
              </a:lnSpc>
            </a:pPr>
            <a:r>
              <a:rPr lang="ru" sz="1600" b="0" i="0" u="none" dirty="0"/>
              <a:t>Унифицированные коммуникации</a:t>
            </a:r>
          </a:p>
          <a:p>
            <a:pPr algn="l" rtl="0">
              <a:lnSpc>
                <a:spcPct val="80000"/>
              </a:lnSpc>
            </a:pPr>
            <a:r>
              <a:rPr lang="ru" sz="1600" b="0" i="0" u="none" dirty="0"/>
              <a:t>Видео</a:t>
            </a:r>
          </a:p>
          <a:p>
            <a:pPr algn="l" rtl="0">
              <a:lnSpc>
                <a:spcPct val="80000"/>
              </a:lnSpc>
            </a:pPr>
            <a:r>
              <a:rPr lang="ru" sz="1600" b="0" i="0" u="none" dirty="0" smtClean="0"/>
              <a:t>Колл-центр</a:t>
            </a:r>
            <a:endParaRPr lang="ru" sz="1600" b="0" i="0" u="none" dirty="0"/>
          </a:p>
          <a:p>
            <a:pPr algn="l" rtl="0">
              <a:lnSpc>
                <a:spcPct val="80000"/>
              </a:lnSpc>
            </a:pPr>
            <a:r>
              <a:rPr lang="ru" sz="1600" b="0" i="0" u="none" dirty="0" smtClean="0"/>
              <a:t>Сети передачи данных</a:t>
            </a:r>
            <a:endParaRPr lang="ru" sz="1600" b="0" i="0" u="none" dirty="0"/>
          </a:p>
          <a:p>
            <a:pPr algn="l" rtl="0">
              <a:lnSpc>
                <a:spcPct val="80000"/>
              </a:lnSpc>
            </a:pPr>
            <a:r>
              <a:rPr lang="ru" sz="1600" b="0" i="0" u="none" dirty="0" smtClean="0"/>
              <a:t>Вертикальные рынки</a:t>
            </a:r>
            <a:endParaRPr lang="ru" sz="1600" b="0" i="0" u="none" dirty="0"/>
          </a:p>
          <a:p>
            <a:pPr algn="l" rtl="0">
              <a:lnSpc>
                <a:spcPct val="80000"/>
              </a:lnSpc>
            </a:pPr>
            <a:r>
              <a:rPr lang="ru" sz="1600" b="0" i="0" u="none" dirty="0" smtClean="0"/>
              <a:t>Технические инструменты и программы</a:t>
            </a:r>
            <a:endParaRPr lang="ru" sz="1600" b="0" i="0" u="none" dirty="0"/>
          </a:p>
          <a:p>
            <a:pPr algn="l" rtl="0">
              <a:lnSpc>
                <a:spcPct val="80000"/>
              </a:lnSpc>
            </a:pPr>
            <a:r>
              <a:rPr lang="ru" sz="1600" b="0" i="0" u="none" dirty="0" smtClean="0"/>
              <a:t>Сервисы</a:t>
            </a:r>
            <a:endParaRPr lang="ru" sz="1600" b="0" i="0" u="none" dirty="0"/>
          </a:p>
        </p:txBody>
      </p:sp>
      <p:sp>
        <p:nvSpPr>
          <p:cNvPr id="3" name="TextBox 2"/>
          <p:cNvSpPr txBox="1"/>
          <p:nvPr/>
        </p:nvSpPr>
        <p:spPr>
          <a:xfrm>
            <a:off x="3847290" y="3090483"/>
            <a:ext cx="4258341" cy="1662269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l" rtl="0">
              <a:lnSpc>
                <a:spcPct val="90000"/>
              </a:lnSpc>
            </a:pPr>
            <a:r>
              <a:rPr lang="ru" sz="1700" b="0" i="0" u="none" dirty="0" smtClean="0">
                <a:hlinkClick r:id="rId3"/>
              </a:rPr>
              <a:t>Обратитесь к глобальному календарю тренингов</a:t>
            </a:r>
            <a:endParaRPr lang="ru" sz="1700" kern="0" dirty="0" smtClean="0"/>
          </a:p>
          <a:p>
            <a:pPr algn="l" rtl="0">
              <a:lnSpc>
                <a:spcPct val="90000"/>
              </a:lnSpc>
            </a:pPr>
            <a:endParaRPr lang="ru" sz="1700" kern="0" dirty="0"/>
          </a:p>
          <a:p>
            <a:pPr>
              <a:lnSpc>
                <a:spcPct val="90000"/>
              </a:lnSpc>
            </a:pPr>
            <a:r>
              <a:rPr lang="ru" sz="1700" b="0" i="0" u="none" kern="0" dirty="0" smtClean="0">
                <a:hlinkClick r:id="rId4"/>
              </a:rPr>
              <a:t>Контент </a:t>
            </a:r>
            <a:r>
              <a:rPr lang="ru" sz="1700" kern="0" dirty="0" smtClean="0">
                <a:hlinkClick r:id="rId4"/>
              </a:rPr>
              <a:t>TechTalk для региона </a:t>
            </a:r>
            <a:r>
              <a:rPr lang="ru" sz="1700" b="0" i="0" u="none" kern="0" dirty="0" smtClean="0">
                <a:hlinkClick r:id="rId4"/>
              </a:rPr>
              <a:t>EMEA</a:t>
            </a:r>
            <a:endParaRPr lang="ru" sz="1700" kern="0" dirty="0" smtClean="0"/>
          </a:p>
          <a:p>
            <a:pPr algn="l" rtl="0">
              <a:lnSpc>
                <a:spcPct val="90000"/>
              </a:lnSpc>
            </a:pPr>
            <a:endParaRPr lang="ru" sz="1700" kern="0" dirty="0"/>
          </a:p>
          <a:p>
            <a:pPr algn="l" rtl="0">
              <a:lnSpc>
                <a:spcPct val="90000"/>
              </a:lnSpc>
            </a:pPr>
            <a:r>
              <a:rPr lang="ru" sz="1700" b="0" i="0" u="none" kern="0" dirty="0" smtClean="0">
                <a:hlinkClick r:id="rId5"/>
              </a:rPr>
              <a:t>Ссылка на баблиотеку материалов по курсу</a:t>
            </a:r>
            <a:endParaRPr lang="ru" sz="1700" kern="0" dirty="0" smtClean="0"/>
          </a:p>
          <a:p>
            <a:pPr algn="l" rtl="0">
              <a:lnSpc>
                <a:spcPct val="90000"/>
              </a:lnSpc>
            </a:pPr>
            <a:endParaRPr lang="ru" kern="0" dirty="0"/>
          </a:p>
          <a:p>
            <a:pPr algn="ctr" rtl="0">
              <a:lnSpc>
                <a:spcPct val="90000"/>
              </a:lnSpc>
            </a:pPr>
            <a:endParaRPr lang="ru" kern="0" dirty="0"/>
          </a:p>
          <a:p>
            <a:pPr algn="l" rtl="0">
              <a:lnSpc>
                <a:spcPct val="90000"/>
              </a:lnSpc>
            </a:pPr>
            <a:endParaRPr lang="ru" dirty="0" smtClean="0"/>
          </a:p>
        </p:txBody>
      </p:sp>
      <p:pic>
        <p:nvPicPr>
          <p:cNvPr id="10" name="Picture 9" descr="j0434901.png">
            <a:hlinkClick r:id="rId6"/>
          </p:cNvPr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8059799" y="364868"/>
            <a:ext cx="1048007" cy="1048007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01243578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5" name="Titel 1"/>
          <p:cNvSpPr>
            <a:spLocks noGrp="1"/>
          </p:cNvSpPr>
          <p:nvPr>
            <p:ph type="title" idx="4294967295"/>
          </p:nvPr>
        </p:nvSpPr>
        <p:spPr>
          <a:xfrm>
            <a:off x="106327" y="751113"/>
            <a:ext cx="8814388" cy="763588"/>
          </a:xfrm>
        </p:spPr>
        <p:txBody>
          <a:bodyPr lIns="0" tIns="0" rIns="0" bIns="0"/>
          <a:lstStyle/>
          <a:p>
            <a:pPr eaLnBrk="1" hangingPunct="1"/>
            <a:r>
              <a:rPr lang="ru" sz="2400" dirty="0">
                <a:ea typeface="MS PGothic" pitchFamily="34" charset="-128"/>
              </a:rPr>
              <a:t>EMEA Sales &amp; Partner </a:t>
            </a:r>
            <a:r>
              <a:rPr lang="ru" sz="2400" dirty="0" smtClean="0">
                <a:ea typeface="MS PGothic" pitchFamily="34" charset="-128"/>
              </a:rPr>
              <a:t>Forum</a:t>
            </a:r>
            <a:r>
              <a:rPr lang="ru" sz="2400" dirty="0">
                <a:ea typeface="MS PGothic" pitchFamily="34" charset="-128"/>
              </a:rPr>
              <a:t> </a:t>
            </a:r>
            <a:r>
              <a:rPr lang="ru" sz="2400" dirty="0" smtClean="0">
                <a:ea typeface="MS PGothic" pitchFamily="34" charset="-128"/>
              </a:rPr>
              <a:t>–</a:t>
            </a:r>
            <a:r>
              <a:rPr lang="ru" sz="2400" dirty="0"/>
              <a:t/>
            </a:r>
            <a:br>
              <a:rPr lang="ru" sz="2400" dirty="0"/>
            </a:br>
            <a:r>
              <a:rPr lang="ru" sz="2400" b="0" i="0" u="none" dirty="0" smtClean="0">
                <a:ea typeface="MS PGothic" pitchFamily="34" charset="-128"/>
              </a:rPr>
              <a:t>Новое в бизнесе, </a:t>
            </a:r>
            <a:r>
              <a:rPr lang="ru-RU" sz="2400" b="0" i="0" u="none" dirty="0" smtClean="0">
                <a:ea typeface="MS PGothic" pitchFamily="34" charset="-128"/>
              </a:rPr>
              <a:t>Унифицированные коммуникации</a:t>
            </a:r>
            <a:r>
              <a:rPr lang="ru" sz="2400" b="0" i="0" u="none" dirty="0" smtClean="0">
                <a:ea typeface="MS PGothic" pitchFamily="34" charset="-128"/>
              </a:rPr>
              <a:t> </a:t>
            </a:r>
            <a:r>
              <a:rPr lang="ru" sz="2400" b="0" i="0" u="none" dirty="0">
                <a:ea typeface="MS PGothic" pitchFamily="34" charset="-128"/>
              </a:rPr>
              <a:t>/ </a:t>
            </a:r>
            <a:r>
              <a:rPr lang="ru" sz="2400" b="0" i="0" u="none" dirty="0" smtClean="0">
                <a:ea typeface="MS PGothic" pitchFamily="34" charset="-128"/>
              </a:rPr>
              <a:t>развитие к</a:t>
            </a:r>
            <a:r>
              <a:rPr lang="ru-RU" sz="2400" b="0" i="0" u="none" dirty="0" smtClean="0">
                <a:ea typeface="MS PGothic" pitchFamily="34" charset="-128"/>
              </a:rPr>
              <a:t>онтакт</a:t>
            </a:r>
            <a:r>
              <a:rPr lang="ru-RU" sz="2400" dirty="0" smtClean="0">
                <a:ea typeface="MS PGothic" pitchFamily="34" charset="-128"/>
              </a:rPr>
              <a:t>-</a:t>
            </a:r>
            <a:r>
              <a:rPr lang="ru-RU" sz="2400" b="0" i="0" u="none" dirty="0" smtClean="0">
                <a:ea typeface="MS PGothic" pitchFamily="34" charset="-128"/>
              </a:rPr>
              <a:t>центров</a:t>
            </a:r>
            <a:endParaRPr lang="ru" dirty="0" smtClean="0">
              <a:ea typeface="MS PGothic" pitchFamily="34" charset="-128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0" y="1587830"/>
            <a:ext cx="9048307" cy="10141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rtl="0"/>
            <a:r>
              <a:rPr lang="ru" sz="1600" b="0" i="0" u="none" dirty="0" smtClean="0"/>
              <a:t>Формат форума Sales </a:t>
            </a:r>
            <a:r>
              <a:rPr lang="ru" sz="1600" b="0" i="0" u="none" dirty="0"/>
              <a:t>&amp; Partner </a:t>
            </a:r>
            <a:r>
              <a:rPr lang="ru" sz="1600" b="0" i="0" u="none" dirty="0" smtClean="0"/>
              <a:t>претерпевает изменения. Вместо одной темы в час мы будем покрывать 2-3 темы в час на высоком уровне, </a:t>
            </a:r>
            <a:r>
              <a:rPr lang="ru" sz="1600" dirty="0" smtClean="0"/>
              <a:t>а затем</a:t>
            </a:r>
            <a:r>
              <a:rPr lang="ru" sz="1600" b="0" i="0" u="none" dirty="0" smtClean="0"/>
              <a:t> предоставим вам ключевые ресурсы для самостоятельного ознакомления. </a:t>
            </a:r>
            <a:endParaRPr lang="ru" sz="1600" b="0" i="0" u="none" dirty="0"/>
          </a:p>
          <a:p>
            <a:pPr lvl="2" algn="l" rtl="0">
              <a:lnSpc>
                <a:spcPct val="85000"/>
              </a:lnSpc>
            </a:pPr>
            <a:r>
              <a:rPr lang="ru" sz="1400" b="0" i="0" u="none" dirty="0"/>
              <a:t>.</a:t>
            </a:r>
            <a:endParaRPr lang="ru" sz="1400" dirty="0"/>
          </a:p>
        </p:txBody>
      </p:sp>
      <p:sp>
        <p:nvSpPr>
          <p:cNvPr id="12" name="Rectangle 3"/>
          <p:cNvSpPr txBox="1">
            <a:spLocks noChangeArrowheads="1"/>
          </p:cNvSpPr>
          <p:nvPr/>
        </p:nvSpPr>
        <p:spPr bwMode="auto">
          <a:xfrm>
            <a:off x="106325" y="2492977"/>
            <a:ext cx="8527312" cy="1962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65125" indent="-365125" algn="l" rtl="0" eaLnBrk="0" fontAlgn="base" hangingPunct="0">
              <a:lnSpc>
                <a:spcPct val="90000"/>
              </a:lnSpc>
              <a:spcBef>
                <a:spcPts val="1200"/>
              </a:spcBef>
              <a:spcAft>
                <a:spcPct val="0"/>
              </a:spcAft>
              <a:buClr>
                <a:schemeClr val="accent1"/>
              </a:buClr>
              <a:buFont typeface="Webdings" pitchFamily="18" charset="2"/>
              <a:buChar char="4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accent2"/>
              </a:buClr>
              <a:buFont typeface="Arial" pitchFamily="34" charset="0"/>
              <a:buChar char="–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96963" indent="-228600" algn="l" rtl="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chemeClr val="accent2"/>
              </a:buClr>
              <a:buFont typeface="Arial" pitchFamily="34" charset="0"/>
              <a:buChar char="–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62088" indent="-228600" algn="l" rtl="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chemeClr val="accent2"/>
              </a:buClr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chemeClr val="accent2"/>
              </a:buClr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9456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2"/>
              </a:buClr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56032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2"/>
              </a:buClr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92608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2"/>
              </a:buClr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2918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2"/>
              </a:buClr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l" rtl="0">
              <a:lnSpc>
                <a:spcPct val="80000"/>
              </a:lnSpc>
              <a:buNone/>
            </a:pPr>
            <a:r>
              <a:rPr lang="ru" sz="1600" b="1" i="0" u="none" dirty="0" smtClean="0"/>
              <a:t>ПОВЕСТКА ДНЯ:</a:t>
            </a:r>
            <a:r>
              <a:rPr lang="ru" sz="1600" b="0" i="0" u="none" dirty="0" smtClean="0"/>
              <a:t> Узнайте больше</a:t>
            </a:r>
            <a:endParaRPr lang="ru" sz="1600" b="0" i="0" u="none" dirty="0"/>
          </a:p>
          <a:p>
            <a:pPr algn="l" rtl="0">
              <a:lnSpc>
                <a:spcPct val="80000"/>
              </a:lnSpc>
            </a:pPr>
            <a:r>
              <a:rPr lang="ru-RU" sz="1600" b="1" dirty="0"/>
              <a:t>о</a:t>
            </a:r>
            <a:r>
              <a:rPr lang="ru" sz="1600" b="1" i="0" u="none" dirty="0" smtClean="0"/>
              <a:t>б унифицированных коммуникациях и совместной работе</a:t>
            </a:r>
            <a:endParaRPr lang="ru" sz="1600" b="1" dirty="0" smtClean="0"/>
          </a:p>
          <a:p>
            <a:pPr algn="l" rtl="0">
              <a:lnSpc>
                <a:spcPct val="80000"/>
              </a:lnSpc>
            </a:pPr>
            <a:r>
              <a:rPr lang="ru-RU" sz="1600" dirty="0"/>
              <a:t>о</a:t>
            </a:r>
            <a:r>
              <a:rPr lang="ru" sz="1600" b="0" i="0" u="none" dirty="0" smtClean="0"/>
              <a:t>б возможностях, которые предоставляют </a:t>
            </a:r>
            <a:r>
              <a:rPr lang="ru" sz="1600" b="1" i="0" u="none" dirty="0" smtClean="0"/>
              <a:t>сети передачи данных</a:t>
            </a:r>
            <a:r>
              <a:rPr lang="ru" sz="1600" b="0" i="0" u="none" dirty="0" smtClean="0"/>
              <a:t> </a:t>
            </a:r>
            <a:r>
              <a:rPr lang="ru" sz="1600" b="1" i="0" u="none" dirty="0" smtClean="0"/>
              <a:t>существующим</a:t>
            </a:r>
            <a:r>
              <a:rPr lang="ru" sz="1600" b="0" i="0" u="none" dirty="0" smtClean="0"/>
              <a:t> </a:t>
            </a:r>
            <a:r>
              <a:rPr lang="ru" sz="1600" b="1" i="0" u="none" dirty="0" smtClean="0"/>
              <a:t>клиентам</a:t>
            </a:r>
            <a:r>
              <a:rPr lang="ru" sz="1600" b="0" i="0" u="none" dirty="0" smtClean="0"/>
              <a:t> </a:t>
            </a:r>
            <a:r>
              <a:rPr lang="ru" sz="1600" b="1" i="0" u="none" dirty="0" smtClean="0"/>
              <a:t>решений</a:t>
            </a:r>
            <a:r>
              <a:rPr lang="ru" sz="1600" b="0" i="0" u="none" dirty="0" smtClean="0"/>
              <a:t> </a:t>
            </a:r>
            <a:r>
              <a:rPr lang="ru" sz="1600" b="1" i="0" u="none" dirty="0" smtClean="0"/>
              <a:t>CS1000 and Meridian</a:t>
            </a:r>
          </a:p>
          <a:p>
            <a:pPr algn="l" rtl="0"/>
            <a:r>
              <a:rPr lang="ru-RU" sz="1600" dirty="0"/>
              <a:t>о</a:t>
            </a:r>
            <a:r>
              <a:rPr lang="ru" sz="1600" i="0" u="none" dirty="0" smtClean="0"/>
              <a:t> решении </a:t>
            </a:r>
            <a:r>
              <a:rPr lang="ru" sz="1600" b="1" i="0" u="none" dirty="0" smtClean="0"/>
              <a:t>VENA </a:t>
            </a:r>
            <a:r>
              <a:rPr lang="ru" sz="1600" b="1" i="0" u="none" dirty="0"/>
              <a:t>Unified </a:t>
            </a:r>
            <a:r>
              <a:rPr lang="ru" sz="1600" b="1" i="0" u="none" dirty="0" smtClean="0"/>
              <a:t>Access, </a:t>
            </a:r>
            <a:r>
              <a:rPr lang="ru" sz="1600" i="0" u="none" dirty="0" smtClean="0"/>
              <a:t>которое обеспечивает </a:t>
            </a:r>
            <a:r>
              <a:rPr lang="ru" sz="1600" b="1" i="0" u="none" dirty="0" smtClean="0"/>
              <a:t>конкурентное преимущество в среде BYOD.</a:t>
            </a:r>
            <a:r>
              <a:rPr lang="ru" sz="1600" b="0" i="0" u="none" dirty="0" smtClean="0"/>
              <a:t> </a:t>
            </a:r>
            <a:endParaRPr lang="ru" sz="1600" b="0" i="0" u="none" dirty="0"/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106325" y="4351626"/>
            <a:ext cx="8527312" cy="13510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65125" indent="-365125" algn="l" rtl="0" eaLnBrk="0" fontAlgn="base" hangingPunct="0">
              <a:lnSpc>
                <a:spcPct val="90000"/>
              </a:lnSpc>
              <a:spcBef>
                <a:spcPts val="1200"/>
              </a:spcBef>
              <a:spcAft>
                <a:spcPct val="0"/>
              </a:spcAft>
              <a:buClr>
                <a:schemeClr val="accent1"/>
              </a:buClr>
              <a:buFont typeface="Webdings" pitchFamily="18" charset="2"/>
              <a:buChar char="4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accent2"/>
              </a:buClr>
              <a:buFont typeface="Arial" pitchFamily="34" charset="0"/>
              <a:buChar char="–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96963" indent="-228600" algn="l" rtl="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chemeClr val="accent2"/>
              </a:buClr>
              <a:buFont typeface="Arial" pitchFamily="34" charset="0"/>
              <a:buChar char="–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62088" indent="-228600" algn="l" rtl="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chemeClr val="accent2"/>
              </a:buClr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chemeClr val="accent2"/>
              </a:buClr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9456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2"/>
              </a:buClr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56032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2"/>
              </a:buClr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92608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2"/>
              </a:buClr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2918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2"/>
              </a:buClr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l" rtl="0">
              <a:lnSpc>
                <a:spcPct val="80000"/>
              </a:lnSpc>
              <a:buNone/>
            </a:pPr>
            <a:r>
              <a:rPr lang="ru" sz="1600" b="1" i="0" u="none" dirty="0" smtClean="0"/>
              <a:t>Логистика:</a:t>
            </a:r>
            <a:r>
              <a:rPr lang="ru" sz="1600" b="0" i="0" u="none" dirty="0" smtClean="0"/>
              <a:t>  </a:t>
            </a:r>
            <a:r>
              <a:rPr lang="ru" sz="1600" b="1" i="0" u="none" dirty="0">
                <a:hlinkClick r:id="rId3"/>
              </a:rPr>
              <a:t>Sales &amp; Partner Portal</a:t>
            </a:r>
            <a:r>
              <a:rPr lang="ru" sz="1600" dirty="0">
                <a:hlinkClick r:id="rId3"/>
              </a:rPr>
              <a:t>  </a:t>
            </a:r>
            <a:r>
              <a:rPr lang="ru" sz="1600" b="1" i="0" u="none" dirty="0" smtClean="0"/>
              <a:t>(Контент и записанные сессии)</a:t>
            </a:r>
            <a:endParaRPr lang="ru" sz="1600" b="1" i="0" u="none" dirty="0"/>
          </a:p>
          <a:p>
            <a:pPr algn="l" rtl="0">
              <a:lnSpc>
                <a:spcPct val="80000"/>
              </a:lnSpc>
            </a:pPr>
            <a:r>
              <a:rPr lang="ru-RU" sz="1600" b="0" i="0" u="none" dirty="0" smtClean="0">
                <a:solidFill>
                  <a:srgbClr val="FF0000"/>
                </a:solidFill>
              </a:rPr>
              <a:t>К</a:t>
            </a:r>
            <a:r>
              <a:rPr lang="ru" sz="1600" b="0" i="0" u="none" dirty="0" smtClean="0">
                <a:solidFill>
                  <a:srgbClr val="FF0000"/>
                </a:solidFill>
              </a:rPr>
              <a:t>аждый последний вторник месяца</a:t>
            </a:r>
            <a:endParaRPr lang="ru" sz="1600" b="0" i="0" u="none" dirty="0">
              <a:solidFill>
                <a:srgbClr val="FF0000"/>
              </a:solidFill>
            </a:endParaRPr>
          </a:p>
          <a:p>
            <a:pPr lvl="0" algn="l" rtl="0"/>
            <a:r>
              <a:rPr lang="ru" sz="1600" b="0" i="0" u="none" dirty="0" smtClean="0"/>
              <a:t>Время: 08:30-09:30 (по Гринвичу)</a:t>
            </a:r>
            <a:endParaRPr lang="ru" sz="1600" b="0" i="0" u="none" dirty="0"/>
          </a:p>
          <a:p>
            <a:pPr lvl="0" algn="l" rtl="0"/>
            <a:r>
              <a:rPr lang="ru" sz="1600" b="0" i="0" u="none" dirty="0" smtClean="0"/>
              <a:t>Контакт: Великобритания +1-720-356-2090, Германия: </a:t>
            </a:r>
            <a:r>
              <a:rPr lang="ru" sz="1600" b="0" i="0" u="none" dirty="0"/>
              <a:t>+49 69 7505 96396,  </a:t>
            </a:r>
            <a:r>
              <a:rPr lang="ru" sz="1600" b="0" i="0" u="none" dirty="0" smtClean="0"/>
              <a:t>Код участника:  </a:t>
            </a:r>
            <a:r>
              <a:rPr lang="ru" sz="1600" b="0" i="0" u="none" dirty="0"/>
              <a:t>6787040</a:t>
            </a:r>
          </a:p>
          <a:p>
            <a:pPr lvl="0" algn="l" rtl="0"/>
            <a:r>
              <a:rPr lang="en-US" sz="1600" dirty="0" smtClean="0"/>
              <a:t>WWW</a:t>
            </a:r>
            <a:r>
              <a:rPr lang="ru" sz="1600" b="0" i="0" u="none" dirty="0" smtClean="0"/>
              <a:t>: </a:t>
            </a:r>
            <a:r>
              <a:rPr lang="ru" sz="1600" b="0" i="0" u="sng" dirty="0">
                <a:hlinkClick r:id="rId4"/>
              </a:rPr>
              <a:t>https://exec-webconferencing.avaya.com/default.htm?ConfRef=123630&amp;Pin=830388</a:t>
            </a:r>
            <a:r>
              <a:rPr lang="ru" sz="1600" b="0" i="0" u="none" dirty="0"/>
              <a:t> </a:t>
            </a:r>
          </a:p>
          <a:p>
            <a:pPr marL="0" indent="0" algn="l" rtl="0">
              <a:buNone/>
            </a:pPr>
            <a:endParaRPr lang="ru" sz="1600" dirty="0"/>
          </a:p>
          <a:p>
            <a:pPr algn="l" rtl="0">
              <a:lnSpc>
                <a:spcPct val="80000"/>
              </a:lnSpc>
            </a:pPr>
            <a:endParaRPr lang="ru" sz="1600" dirty="0"/>
          </a:p>
        </p:txBody>
      </p:sp>
      <p:pic>
        <p:nvPicPr>
          <p:cNvPr id="8" name="Picture 7" descr="j0434901.png">
            <a:hlinkClick r:id="rId5"/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8059799" y="364868"/>
            <a:ext cx="1048007" cy="1048007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08473726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5" name="Titel 1"/>
          <p:cNvSpPr>
            <a:spLocks noGrp="1"/>
          </p:cNvSpPr>
          <p:nvPr>
            <p:ph type="title" idx="4294967295"/>
          </p:nvPr>
        </p:nvSpPr>
        <p:spPr>
          <a:xfrm>
            <a:off x="116959" y="496111"/>
            <a:ext cx="8814388" cy="449483"/>
          </a:xfrm>
        </p:spPr>
        <p:txBody>
          <a:bodyPr lIns="0" tIns="0" rIns="0" bIns="0"/>
          <a:lstStyle/>
          <a:p>
            <a:pPr algn="l" rtl="0" eaLnBrk="1" hangingPunct="1"/>
            <a:r>
              <a:rPr lang="ru-RU" b="1" dirty="0" smtClean="0"/>
              <a:t>Тренинги по </a:t>
            </a:r>
            <a:r>
              <a:rPr lang="ru" b="1" i="0" u="none" dirty="0" smtClean="0"/>
              <a:t>Avaya </a:t>
            </a:r>
            <a:r>
              <a:rPr lang="en-US" b="1" i="0" u="none" dirty="0" smtClean="0"/>
              <a:t>IP Office</a:t>
            </a:r>
            <a:endParaRPr lang="ru" dirty="0" smtClean="0">
              <a:ea typeface="MS PGothic" pitchFamily="34" charset="-128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0" y="1176227"/>
            <a:ext cx="9048307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rtl="0"/>
            <a:r>
              <a:rPr lang="ru-RU" sz="1400" dirty="0" smtClean="0"/>
              <a:t>На тренинге по решению </a:t>
            </a:r>
            <a:r>
              <a:rPr lang="ru" sz="1400" b="0" i="0" u="none" dirty="0" smtClean="0"/>
              <a:t>Avaya </a:t>
            </a:r>
            <a:r>
              <a:rPr lang="ru" sz="1400" b="0" i="0" u="none" dirty="0"/>
              <a:t>IP </a:t>
            </a:r>
            <a:r>
              <a:rPr lang="ru" sz="1400" b="0" i="0" u="none" dirty="0" smtClean="0"/>
              <a:t>Office для CAM, TAM, SE / CSE, </a:t>
            </a:r>
            <a:endParaRPr lang="ru" sz="1400" dirty="0" smtClean="0"/>
          </a:p>
          <a:p>
            <a:pPr algn="just" rtl="0"/>
            <a:r>
              <a:rPr lang="ru-RU" sz="1400" b="0" i="0" u="none" dirty="0" smtClean="0"/>
              <a:t>Б</a:t>
            </a:r>
            <a:r>
              <a:rPr lang="ru" sz="1400" b="0" i="0" u="none" dirty="0" smtClean="0"/>
              <a:t>удет предоставлена общая информация по всей линейке продуктов, а также подробные интерактивные сессии и демонстрации для инженеров, занимающимися предварительными продажами.</a:t>
            </a:r>
            <a:endParaRPr lang="ru" sz="1400" dirty="0"/>
          </a:p>
          <a:p>
            <a:pPr algn="just" rtl="0"/>
            <a:r>
              <a:rPr lang="ru" sz="1400" b="0" i="0" u="none" dirty="0" smtClean="0"/>
              <a:t>Стратегия Avaya, тенденции рынка, основные характеристики IP Office, рекомендации по продажам решения, организация поддержки и профессиональные сервисы Avaya.</a:t>
            </a:r>
            <a:endParaRPr lang="ru" sz="1400" b="0" i="0" u="none" dirty="0"/>
          </a:p>
          <a:p>
            <a:pPr algn="just" rtl="0"/>
            <a:endParaRPr lang="ru" sz="1400" dirty="0"/>
          </a:p>
        </p:txBody>
      </p:sp>
      <p:sp>
        <p:nvSpPr>
          <p:cNvPr id="3" name="TextBox 2"/>
          <p:cNvSpPr txBox="1"/>
          <p:nvPr/>
        </p:nvSpPr>
        <p:spPr>
          <a:xfrm>
            <a:off x="5501320" y="3550858"/>
            <a:ext cx="2687541" cy="91440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l" rtl="0">
              <a:lnSpc>
                <a:spcPct val="90000"/>
              </a:lnSpc>
            </a:pPr>
            <a:r>
              <a:rPr lang="ru" sz="1600" b="0" i="0" u="none" dirty="0"/>
              <a:t>ССЫЛКА: </a:t>
            </a:r>
            <a:r>
              <a:rPr lang="ru" sz="1600" b="0" i="0" u="none" dirty="0" smtClean="0">
                <a:hlinkClick r:id="rId3"/>
              </a:rPr>
              <a:t>Тренинги </a:t>
            </a:r>
            <a:r>
              <a:rPr lang="en-US" sz="1600" b="0" i="0" u="none" dirty="0" smtClean="0">
                <a:hlinkClick r:id="rId3"/>
              </a:rPr>
              <a:t>A</a:t>
            </a:r>
            <a:r>
              <a:rPr lang="ru" sz="1600" b="0" i="0" u="none" dirty="0" smtClean="0">
                <a:hlinkClick r:id="rId3"/>
              </a:rPr>
              <a:t>vaya </a:t>
            </a:r>
            <a:r>
              <a:rPr lang="ru" sz="1600" b="0" i="0" u="none" dirty="0">
                <a:hlinkClick r:id="rId3"/>
              </a:rPr>
              <a:t>IP </a:t>
            </a:r>
            <a:r>
              <a:rPr lang="ru" sz="1600" b="0" i="0" u="none" dirty="0" smtClean="0">
                <a:hlinkClick r:id="rId3"/>
              </a:rPr>
              <a:t>Office</a:t>
            </a:r>
            <a:endParaRPr lang="ru" sz="1600" dirty="0" smtClean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971" y="2398056"/>
            <a:ext cx="5066373" cy="41117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6" descr="j0434901.png">
            <a:hlinkClick r:id="rId5"/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8059799" y="364868"/>
            <a:ext cx="1048007" cy="1048007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74737361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>
          <a:xfrm>
            <a:off x="403225" y="914400"/>
            <a:ext cx="8715375" cy="1117600"/>
          </a:xfrm>
        </p:spPr>
        <p:txBody>
          <a:bodyPr/>
          <a:lstStyle/>
          <a:p>
            <a:pPr algn="l" rtl="0"/>
            <a:r>
              <a:rPr lang="ru" b="0" i="0" u="none" dirty="0" smtClean="0">
                <a:cs typeface="Arial" charset="0"/>
              </a:rPr>
              <a:t>Переход на IP </a:t>
            </a:r>
            <a:r>
              <a:rPr lang="ru" b="0" i="0" u="none" dirty="0">
                <a:cs typeface="Arial" charset="0"/>
              </a:rPr>
              <a:t>Office 8.1</a:t>
            </a:r>
            <a:r>
              <a:rPr lang="ru" dirty="0">
                <a:cs typeface="Arial" charset="0"/>
              </a:rPr>
              <a:t/>
            </a:r>
            <a:br>
              <a:rPr lang="ru" dirty="0">
                <a:cs typeface="Arial" charset="0"/>
              </a:rPr>
            </a:br>
            <a:r>
              <a:rPr lang="ru" sz="2400" dirty="0" smtClean="0">
                <a:cs typeface="Arial" charset="0"/>
              </a:rPr>
              <a:t>Технический центр </a:t>
            </a:r>
            <a:r>
              <a:rPr lang="ru" sz="2400" b="0" i="1" u="none" dirty="0" smtClean="0">
                <a:solidFill>
                  <a:srgbClr val="000000"/>
                </a:solidFill>
              </a:rPr>
              <a:t>IP </a:t>
            </a:r>
            <a:r>
              <a:rPr lang="ru" sz="2400" b="0" i="1" u="none" dirty="0">
                <a:solidFill>
                  <a:srgbClr val="000000"/>
                </a:solidFill>
              </a:rPr>
              <a:t>Office Avayalive</a:t>
            </a:r>
            <a:r>
              <a:rPr lang="ru" sz="2400" b="0" i="1" u="none" dirty="0" smtClean="0">
                <a:solidFill>
                  <a:srgbClr val="000000"/>
                </a:solidFill>
              </a:rPr>
              <a:t>™</a:t>
            </a:r>
            <a:r>
              <a:rPr lang="ru" sz="2400" i="1" dirty="0"/>
              <a:t/>
            </a:r>
            <a:br>
              <a:rPr lang="ru" sz="2400" i="1" dirty="0"/>
            </a:br>
            <a:r>
              <a:rPr lang="ru" dirty="0">
                <a:cs typeface="Arial" charset="0"/>
              </a:rPr>
              <a:t/>
            </a:r>
            <a:br>
              <a:rPr lang="ru" dirty="0">
                <a:cs typeface="Arial" charset="0"/>
              </a:rPr>
            </a:br>
            <a:endParaRPr lang="ru" dirty="0"/>
          </a:p>
        </p:txBody>
      </p:sp>
      <p:sp>
        <p:nvSpPr>
          <p:cNvPr id="10244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6248400" y="6477000"/>
            <a:ext cx="2590800" cy="304800"/>
          </a:xfrm>
          <a:noFill/>
        </p:spPr>
        <p:txBody>
          <a:bodyPr/>
          <a:lstStyle/>
          <a:p>
            <a:pPr algn="l" rtl="0"/>
            <a:r>
              <a:rPr lang="ru" b="0" i="0" u="none"/>
              <a:t>Avaya Inc. – Proprietary. Use pursuant to the terms of your signed agreement or Avaya policy.</a:t>
            </a:r>
          </a:p>
        </p:txBody>
      </p:sp>
      <p:sp>
        <p:nvSpPr>
          <p:cNvPr id="10245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457200" y="6537325"/>
            <a:ext cx="6172200" cy="244475"/>
          </a:xfrm>
          <a:prstGeom prst="rect">
            <a:avLst/>
          </a:prstGeom>
          <a:noFill/>
        </p:spPr>
        <p:txBody>
          <a:bodyPr/>
          <a:lstStyle/>
          <a:p>
            <a:pPr algn="l" rtl="0"/>
            <a:fld id="{C82BB1A9-A11A-4372-A346-7082D3675F83}" type="slidenum">
              <a:rPr/>
              <a:pPr algn="l" rtl="0"/>
              <a:t>56</a:t>
            </a:fld>
            <a:endParaRPr lang="ru" dirty="0"/>
          </a:p>
        </p:txBody>
      </p:sp>
      <p:sp>
        <p:nvSpPr>
          <p:cNvPr id="69" name="Rechteck 68"/>
          <p:cNvSpPr/>
          <p:nvPr/>
        </p:nvSpPr>
        <p:spPr bwMode="auto">
          <a:xfrm>
            <a:off x="762000" y="1447800"/>
            <a:ext cx="7955281" cy="2485571"/>
          </a:xfrm>
          <a:prstGeom prst="rect">
            <a:avLst/>
          </a:prstGeom>
          <a:gradFill flip="none" rotWithShape="1">
            <a:gsLst>
              <a:gs pos="0">
                <a:schemeClr val="bg1">
                  <a:shade val="30000"/>
                  <a:satMod val="115000"/>
                </a:schemeClr>
              </a:gs>
              <a:gs pos="50000">
                <a:schemeClr val="bg1">
                  <a:shade val="67500"/>
                  <a:satMod val="115000"/>
                </a:schemeClr>
              </a:gs>
              <a:gs pos="100000">
                <a:schemeClr val="bg1">
                  <a:shade val="100000"/>
                  <a:satMod val="115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 w="28575">
            <a:solidFill>
              <a:schemeClr val="accent1"/>
            </a:solidFill>
            <a:headEnd/>
            <a:tailEnd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lIns="0" tIns="365760" rIns="0" rtlCol="0" anchor="ctr"/>
          <a:lstStyle/>
          <a:p>
            <a:pPr marL="346075" indent="-288925" algn="l" rtl="0" eaLnBrk="0" hangingPunct="0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Clr>
                <a:schemeClr val="accent1"/>
              </a:buClr>
              <a:buSzPct val="90000"/>
              <a:buFont typeface="Webdings" pitchFamily="18" charset="2"/>
              <a:buChar char="4"/>
            </a:pPr>
            <a:endParaRPr lang="ru" sz="1600" dirty="0" err="1">
              <a:solidFill>
                <a:schemeClr val="tx1"/>
              </a:solidFill>
              <a:cs typeface="Arial" charset="0"/>
            </a:endParaRPr>
          </a:p>
        </p:txBody>
      </p:sp>
      <p:pic>
        <p:nvPicPr>
          <p:cNvPr id="72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2438400"/>
            <a:ext cx="2819400" cy="174864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50800" stA="35000" endPos="28000" dist="50800" dir="5400000" sy="-100000" algn="bl" rotWithShape="0"/>
          </a:effectLst>
        </p:spPr>
      </p:pic>
      <p:graphicFrame>
        <p:nvGraphicFramePr>
          <p:cNvPr id="79" name="Tabelle 78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709579021"/>
              </p:ext>
            </p:extLst>
          </p:nvPr>
        </p:nvGraphicFramePr>
        <p:xfrm>
          <a:off x="768200" y="1457496"/>
          <a:ext cx="7945651" cy="2486286"/>
        </p:xfrm>
        <a:graphic>
          <a:graphicData uri="http://schemas.openxmlformats.org/drawingml/2006/table">
            <a:tbl>
              <a:tblPr/>
              <a:tblGrid>
                <a:gridCol w="1128440"/>
                <a:gridCol w="1203669"/>
                <a:gridCol w="985916"/>
                <a:gridCol w="819150"/>
                <a:gridCol w="3808476"/>
              </a:tblGrid>
              <a:tr h="304629">
                <a:tc>
                  <a:txBody>
                    <a:bodyPr/>
                    <a:lstStyle/>
                    <a:p>
                      <a:pPr algn="ctr" rtl="0" fontAlgn="ctr"/>
                      <a:r>
                        <a:rPr lang="ru" sz="1000" b="1" i="0" u="none" strike="noStrike" dirty="0" smtClean="0">
                          <a:solidFill>
                            <a:srgbClr val="FFFFFF"/>
                          </a:solidFill>
                          <a:latin typeface="Arial"/>
                        </a:rPr>
                        <a:t>Номер курса</a:t>
                      </a:r>
                      <a:endParaRPr lang="ru" sz="1000" b="1" i="0" u="none" strike="noStrike" dirty="0">
                        <a:solidFill>
                          <a:srgbClr val="FFFFFF"/>
                        </a:solidFill>
                        <a:latin typeface="Arial"/>
                      </a:endParaRPr>
                    </a:p>
                  </a:txBody>
                  <a:tcPr marL="9286" marR="9286" marT="928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" sz="1000" b="1" i="0" u="none" strike="noStrike" dirty="0" smtClean="0">
                          <a:solidFill>
                            <a:srgbClr val="FFFFFF"/>
                          </a:solidFill>
                          <a:latin typeface="Arial"/>
                        </a:rPr>
                        <a:t>Название курса</a:t>
                      </a:r>
                      <a:endParaRPr lang="ru" sz="1000" b="1" i="0" u="none" strike="noStrike" dirty="0">
                        <a:solidFill>
                          <a:srgbClr val="FFFFFF"/>
                        </a:solidFill>
                        <a:latin typeface="Arial"/>
                      </a:endParaRPr>
                    </a:p>
                  </a:txBody>
                  <a:tcPr marL="9286" marR="9286" marT="928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" sz="1000" b="1" i="0" u="none" strike="noStrike" dirty="0" smtClean="0">
                          <a:solidFill>
                            <a:srgbClr val="FFFFFF"/>
                          </a:solidFill>
                          <a:latin typeface="Arial"/>
                        </a:rPr>
                        <a:t>Длительность</a:t>
                      </a:r>
                      <a:endParaRPr lang="ru" sz="1000" b="1" i="0" u="none" strike="noStrike" dirty="0">
                        <a:solidFill>
                          <a:srgbClr val="FFFFFF"/>
                        </a:solidFill>
                        <a:latin typeface="Arial"/>
                      </a:endParaRPr>
                    </a:p>
                  </a:txBody>
                  <a:tcPr marL="9286" marR="9286" marT="928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" sz="1000" b="1" i="0" u="none" strike="noStrike" dirty="0" smtClean="0">
                          <a:solidFill>
                            <a:srgbClr val="FFFFFF"/>
                          </a:solidFill>
                          <a:latin typeface="Arial"/>
                        </a:rPr>
                        <a:t>Наличие</a:t>
                      </a:r>
                      <a:endParaRPr lang="ru" sz="1000" b="1" i="0" u="none" strike="noStrike" dirty="0">
                        <a:solidFill>
                          <a:srgbClr val="FFFFFF"/>
                        </a:solidFill>
                        <a:latin typeface="Arial"/>
                      </a:endParaRPr>
                    </a:p>
                  </a:txBody>
                  <a:tcPr marL="9286" marR="9286" marT="928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" sz="1000" b="1" i="0" u="none" strike="noStrike" dirty="0" smtClean="0">
                          <a:solidFill>
                            <a:srgbClr val="FFFFFF"/>
                          </a:solidFill>
                          <a:latin typeface="Arial"/>
                        </a:rPr>
                        <a:t>Описание</a:t>
                      </a:r>
                      <a:endParaRPr lang="ru" sz="1000" b="1" i="0" u="none" strike="noStrike" dirty="0">
                        <a:solidFill>
                          <a:srgbClr val="FFFFFF"/>
                        </a:solidFill>
                        <a:latin typeface="Arial"/>
                      </a:endParaRPr>
                    </a:p>
                  </a:txBody>
                  <a:tcPr marL="9286" marR="9286" marT="928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0000"/>
                    </a:solidFill>
                  </a:tcPr>
                </a:tc>
              </a:tr>
              <a:tr h="2181657">
                <a:tc>
                  <a:txBody>
                    <a:bodyPr/>
                    <a:lstStyle/>
                    <a:p>
                      <a:pPr algn="l" rtl="0" fontAlgn="t"/>
                      <a:r>
                        <a:rPr lang="ru" sz="10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1S00010E</a:t>
                      </a:r>
                    </a:p>
                  </a:txBody>
                  <a:tcPr marL="9286" marR="9286" marT="9286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ru" sz="1000" b="1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Технический центр IP Office</a:t>
                      </a:r>
                      <a:endParaRPr lang="ru" sz="1000" b="1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286" marR="9286" marT="9286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" sz="10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18 </a:t>
                      </a:r>
                      <a:r>
                        <a:rPr lang="ru" sz="1000" b="1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часов</a:t>
                      </a:r>
                      <a:endParaRPr lang="ru" sz="1000" b="1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286" marR="9286" marT="9286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" sz="1400" b="1" i="0" u="none" strike="noStrike" dirty="0" smtClean="0">
                          <a:solidFill>
                            <a:srgbClr val="98050E"/>
                          </a:solidFill>
                          <a:latin typeface="Arial"/>
                        </a:rPr>
                        <a:t>Сейчас</a:t>
                      </a:r>
                      <a:endParaRPr lang="ru" sz="1400" b="1" i="0" u="none" strike="noStrike" dirty="0">
                        <a:solidFill>
                          <a:srgbClr val="98050E"/>
                        </a:solidFill>
                        <a:latin typeface="Arial"/>
                      </a:endParaRPr>
                    </a:p>
                  </a:txBody>
                  <a:tcPr marL="9286" marR="9286" marT="9286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ru" sz="105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Позволяет учащимся</a:t>
                      </a:r>
                      <a:r>
                        <a:rPr lang="ru" sz="1050" b="0" i="0" u="none" strike="noStrike" baseline="0" dirty="0" smtClean="0">
                          <a:solidFill>
                            <a:srgbClr val="000000"/>
                          </a:solidFill>
                          <a:latin typeface="Arial"/>
                        </a:rPr>
                        <a:t> получать контент по сертификации</a:t>
                      </a:r>
                      <a:r>
                        <a:rPr lang="ru" sz="105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 </a:t>
                      </a:r>
                      <a:r>
                        <a:rPr lang="ru" sz="105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IP Office ACIS &amp; </a:t>
                      </a:r>
                      <a:r>
                        <a:rPr lang="ru" sz="105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ACSS</a:t>
                      </a:r>
                      <a:r>
                        <a:rPr lang="ru" sz="105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/>
                      </a:r>
                      <a:br>
                        <a:rPr lang="ru" sz="105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</a:br>
                      <a:r>
                        <a:rPr lang="ru" sz="105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-  </a:t>
                      </a:r>
                      <a:r>
                        <a:rPr lang="ru" sz="105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Бесплатный</a:t>
                      </a:r>
                      <a:r>
                        <a:rPr lang="ru" sz="1050" b="0" i="0" u="none" strike="noStrike" baseline="0" dirty="0" smtClean="0">
                          <a:solidFill>
                            <a:srgbClr val="000000"/>
                          </a:solidFill>
                          <a:latin typeface="Arial"/>
                        </a:rPr>
                        <a:t> д</a:t>
                      </a:r>
                      <a:r>
                        <a:rPr lang="ru" sz="105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оступ к 9 часам необходимой информации по основам внедрения IP Office, технической поддержке и решению</a:t>
                      </a:r>
                      <a:r>
                        <a:rPr lang="ru" sz="1050" b="0" i="0" u="none" strike="noStrike" baseline="0" dirty="0" smtClean="0">
                          <a:solidFill>
                            <a:srgbClr val="000000"/>
                          </a:solidFill>
                          <a:latin typeface="Arial"/>
                        </a:rPr>
                        <a:t> возникающих проблем вместе с сертификацией</a:t>
                      </a:r>
                      <a:r>
                        <a:rPr lang="ru" sz="105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 </a:t>
                      </a:r>
                      <a:r>
                        <a:rPr lang="ru" sz="105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ACIS </a:t>
                      </a:r>
                      <a:r>
                        <a:rPr lang="ru" sz="105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или ACSS</a:t>
                      </a:r>
                      <a:r>
                        <a:rPr lang="ru" sz="105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/>
                      </a:r>
                      <a:br>
                        <a:rPr lang="ru" sz="105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</a:br>
                      <a:r>
                        <a:rPr lang="ru" sz="105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-  </a:t>
                      </a:r>
                      <a:r>
                        <a:rPr lang="ru" sz="105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Дополнительный</a:t>
                      </a:r>
                      <a:r>
                        <a:rPr lang="ru" sz="1050" b="0" i="0" u="none" strike="noStrike" baseline="0" dirty="0" smtClean="0">
                          <a:solidFill>
                            <a:srgbClr val="000000"/>
                          </a:solidFill>
                          <a:latin typeface="Arial"/>
                        </a:rPr>
                        <a:t> контент для самостоятельного изучения</a:t>
                      </a:r>
                      <a:r>
                        <a:rPr lang="ru" sz="105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:</a:t>
                      </a:r>
                      <a:r>
                        <a:rPr lang="ru" sz="105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/>
                      </a:r>
                      <a:br>
                        <a:rPr lang="ru" sz="105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</a:br>
                      <a:r>
                        <a:rPr lang="ru" sz="105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   - IP Office Technical Delta Release 7.0</a:t>
                      </a:r>
                      <a:br>
                        <a:rPr lang="ru" sz="105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</a:br>
                      <a:r>
                        <a:rPr lang="ru" sz="105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   - IP Office Technical Delta Release 8.0</a:t>
                      </a:r>
                      <a:br>
                        <a:rPr lang="ru" sz="105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</a:br>
                      <a:r>
                        <a:rPr lang="ru" sz="105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   - IP Office Technical Delta Release 8.1 </a:t>
                      </a:r>
                      <a:br>
                        <a:rPr lang="ru" sz="105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</a:br>
                      <a:r>
                        <a:rPr lang="ru" sz="105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   - IP Office Essential Edition / Partner Version</a:t>
                      </a:r>
                      <a:br>
                        <a:rPr lang="ru" sz="105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</a:br>
                      <a:r>
                        <a:rPr lang="ru" sz="105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   - IP Office </a:t>
                      </a:r>
                      <a:r>
                        <a:rPr lang="ru" sz="105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видео</a:t>
                      </a:r>
                      <a:r>
                        <a:rPr lang="ru" sz="1050" b="0" i="0" u="none" strike="noStrike" baseline="0" dirty="0" smtClean="0">
                          <a:solidFill>
                            <a:srgbClr val="000000"/>
                          </a:solidFill>
                          <a:latin typeface="Arial"/>
                        </a:rPr>
                        <a:t> установка</a:t>
                      </a:r>
                      <a:r>
                        <a:rPr lang="ru" sz="105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/>
                      </a:r>
                      <a:br>
                        <a:rPr lang="ru" sz="105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</a:br>
                      <a:r>
                        <a:rPr lang="ru" sz="105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   - IP Office </a:t>
                      </a:r>
                      <a:r>
                        <a:rPr lang="ru-RU" sz="105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СС</a:t>
                      </a:r>
                      <a:r>
                        <a:rPr lang="ru" sz="105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R и другие дополнительные темы</a:t>
                      </a:r>
                      <a:endParaRPr lang="ru" sz="105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286" marR="9286" marT="9286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9" name="Rectangle 8"/>
          <p:cNvSpPr/>
          <p:nvPr/>
        </p:nvSpPr>
        <p:spPr>
          <a:xfrm>
            <a:off x="609600" y="4419600"/>
            <a:ext cx="8077200" cy="2042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1440" indent="-174625">
              <a:lnSpc>
                <a:spcPct val="90000"/>
              </a:lnSpc>
              <a:spcBef>
                <a:spcPts val="400"/>
              </a:spcBef>
              <a:buClr>
                <a:srgbClr val="CC0000"/>
              </a:buClr>
              <a:buSzPct val="90000"/>
              <a:buFont typeface="Webdings" pitchFamily="18" charset="2"/>
              <a:buChar char="4"/>
            </a:pPr>
            <a:r>
              <a:rPr lang="ru" sz="1400" b="1" i="0" u="none" dirty="0" smtClean="0">
                <a:ea typeface="ヒラギノ角ゴ ProN W3"/>
                <a:cs typeface="Arial" pitchFamily="34" charset="0"/>
                <a:sym typeface="Gill Sans"/>
              </a:rPr>
              <a:t>Курс IP </a:t>
            </a:r>
            <a:r>
              <a:rPr lang="ru" sz="1400" b="1" i="0" u="none" dirty="0">
                <a:ea typeface="ヒラギノ角ゴ ProN W3"/>
                <a:cs typeface="Arial" pitchFamily="34" charset="0"/>
                <a:sym typeface="Gill Sans"/>
              </a:rPr>
              <a:t>Office Technical Center Delta Course Collection 1S00010E:</a:t>
            </a:r>
            <a:r>
              <a:rPr lang="ru" sz="1400" b="0" i="0" u="none" dirty="0">
                <a:ea typeface="ヒラギノ角ゴ ProN W3"/>
                <a:cs typeface="Arial" pitchFamily="34" charset="0"/>
                <a:sym typeface="Gill Sans"/>
              </a:rPr>
              <a:t>  </a:t>
            </a:r>
            <a:r>
              <a:rPr lang="ru" sz="1400" dirty="0" smtClean="0">
                <a:ea typeface="ヒラギノ角ゴ ProN W3"/>
                <a:cs typeface="Arial" pitchFamily="34" charset="0"/>
                <a:sym typeface="Gill Sans"/>
              </a:rPr>
              <a:t>Включает версии 7.0</a:t>
            </a:r>
            <a:r>
              <a:rPr lang="ru" sz="1400" b="0" i="0" u="none" dirty="0">
                <a:ea typeface="ヒラギノ角ゴ ProN W3"/>
                <a:cs typeface="Arial" pitchFamily="34" charset="0"/>
                <a:sym typeface="Gill Sans"/>
              </a:rPr>
              <a:t>, </a:t>
            </a:r>
            <a:r>
              <a:rPr lang="ru" sz="1400" b="0" i="0" u="none" dirty="0" smtClean="0">
                <a:ea typeface="ヒラギノ角ゴ ProN W3"/>
                <a:cs typeface="Arial" pitchFamily="34" charset="0"/>
                <a:sym typeface="Gill Sans"/>
              </a:rPr>
              <a:t>8.0 и 8.1 </a:t>
            </a:r>
            <a:r>
              <a:rPr lang="ru" sz="1400" dirty="0" smtClean="0">
                <a:ea typeface="ヒラギノ角ゴ ProN W3"/>
                <a:cs typeface="Arial" pitchFamily="34" charset="0"/>
                <a:sym typeface="Gill Sans"/>
              </a:rPr>
              <a:t>delta</a:t>
            </a:r>
            <a:r>
              <a:rPr lang="ru" sz="1400" b="0" i="0" u="none" dirty="0" smtClean="0">
                <a:ea typeface="ヒラギノ角ゴ ProN W3"/>
                <a:cs typeface="Arial" pitchFamily="34" charset="0"/>
                <a:sym typeface="Gill Sans"/>
              </a:rPr>
              <a:t>, и 6 или </a:t>
            </a:r>
            <a:r>
              <a:rPr lang="ru" sz="1400" b="0" i="0" u="none" dirty="0">
                <a:ea typeface="ヒラギノ角ゴ ProN W3"/>
                <a:cs typeface="Arial" pitchFamily="34" charset="0"/>
                <a:sym typeface="Gill Sans"/>
              </a:rPr>
              <a:t>12 </a:t>
            </a:r>
            <a:r>
              <a:rPr lang="ru" sz="1400" b="0" i="0" u="none" dirty="0" smtClean="0">
                <a:ea typeface="ヒラギノ角ゴ ProN W3"/>
                <a:cs typeface="Arial" pitchFamily="34" charset="0"/>
                <a:sym typeface="Gill Sans"/>
              </a:rPr>
              <a:t>месяцев подписки на </a:t>
            </a:r>
            <a:r>
              <a:rPr lang="ru" sz="1400" b="0" i="0" u="none" dirty="0" smtClean="0"/>
              <a:t>AvayaLive</a:t>
            </a:r>
            <a:r>
              <a:rPr lang="ru" sz="1400" b="0" i="0" u="none" dirty="0"/>
              <a:t>™ Engage; </a:t>
            </a:r>
            <a:r>
              <a:rPr lang="ru" sz="1400" b="0" i="0" u="none" dirty="0" smtClean="0"/>
              <a:t>цена 459 долл. США; направлен на реализацию перехода</a:t>
            </a:r>
            <a:endParaRPr lang="ru" sz="1400" dirty="0">
              <a:ea typeface="ヒラギノ角ゴ ProN W3"/>
              <a:cs typeface="Arial" pitchFamily="34" charset="0"/>
              <a:sym typeface="Gill Sans"/>
            </a:endParaRPr>
          </a:p>
          <a:p>
            <a:pPr marL="91440" indent="-174625" algn="l" rtl="0">
              <a:lnSpc>
                <a:spcPct val="90000"/>
              </a:lnSpc>
              <a:spcBef>
                <a:spcPts val="400"/>
              </a:spcBef>
              <a:buClr>
                <a:srgbClr val="CC0000"/>
              </a:buClr>
              <a:buSzPct val="90000"/>
              <a:buFont typeface="Webdings" pitchFamily="18" charset="2"/>
              <a:buChar char="4"/>
            </a:pPr>
            <a:r>
              <a:rPr lang="ru" sz="1400" b="1" i="0" u="none" dirty="0">
                <a:ea typeface="ヒラギノ角ゴ ProN W3"/>
                <a:cs typeface="Arial" pitchFamily="34" charset="0"/>
                <a:sym typeface="Gill Sans"/>
              </a:rPr>
              <a:t>3 </a:t>
            </a:r>
            <a:r>
              <a:rPr lang="ru" sz="1400" b="1" i="0" u="none" dirty="0" smtClean="0">
                <a:ea typeface="ヒラギノ角ゴ ProN W3"/>
                <a:cs typeface="Arial" pitchFamily="34" charset="0"/>
                <a:sym typeface="Gill Sans"/>
              </a:rPr>
              <a:t>месяца бесплатной подписки </a:t>
            </a:r>
            <a:r>
              <a:rPr lang="ru" sz="1400" i="0" u="none" dirty="0" smtClean="0">
                <a:ea typeface="ヒラギノ角ゴ ProN W3"/>
                <a:cs typeface="Arial" pitchFamily="34" charset="0"/>
                <a:sym typeface="Gill Sans"/>
              </a:rPr>
              <a:t>на</a:t>
            </a:r>
            <a:r>
              <a:rPr lang="ru" sz="1400" b="0" i="0" u="none" dirty="0" smtClean="0">
                <a:ea typeface="ヒラギノ角ゴ ProN W3"/>
                <a:cs typeface="Arial" pitchFamily="34" charset="0"/>
                <a:sym typeface="Gill Sans"/>
              </a:rPr>
              <a:t> </a:t>
            </a:r>
            <a:r>
              <a:rPr lang="ru" sz="1400" b="0" i="0" u="none" dirty="0"/>
              <a:t>AvayaLive™ Engage</a:t>
            </a:r>
            <a:r>
              <a:rPr lang="ru" sz="1400" b="0" i="0" u="none" dirty="0">
                <a:ea typeface="ヒラギノ角ゴ ProN W3"/>
                <a:cs typeface="Arial" pitchFamily="34" charset="0"/>
                <a:sym typeface="Gill Sans"/>
              </a:rPr>
              <a:t> </a:t>
            </a:r>
            <a:r>
              <a:rPr lang="ru" sz="1400" b="0" i="0" u="none" dirty="0" smtClean="0">
                <a:ea typeface="ヒラギノ角ゴ ProN W3"/>
                <a:cs typeface="Arial" pitchFamily="34" charset="0"/>
                <a:sym typeface="Gill Sans"/>
              </a:rPr>
              <a:t>с регистрацией ACIS/ACSS</a:t>
            </a:r>
            <a:endParaRPr lang="ru" sz="1400" b="0" i="0" u="none" dirty="0">
              <a:ea typeface="ヒラギノ角ゴ ProN W3"/>
              <a:cs typeface="Arial" pitchFamily="34" charset="0"/>
              <a:sym typeface="Gill Sans"/>
            </a:endParaRPr>
          </a:p>
          <a:p>
            <a:pPr marL="91440" indent="-174625">
              <a:lnSpc>
                <a:spcPct val="90000"/>
              </a:lnSpc>
              <a:spcBef>
                <a:spcPts val="400"/>
              </a:spcBef>
              <a:buClr>
                <a:srgbClr val="CC0000"/>
              </a:buClr>
              <a:buSzPct val="90000"/>
              <a:buFont typeface="Webdings" pitchFamily="18" charset="2"/>
              <a:buChar char="4"/>
            </a:pPr>
            <a:r>
              <a:rPr lang="ru" sz="1400" b="1" i="0" u="none" dirty="0" smtClean="0">
                <a:ea typeface="ヒラギノ角ゴ ProN W3"/>
                <a:cs typeface="Arial" pitchFamily="34" charset="0"/>
                <a:sym typeface="Gill Sans"/>
              </a:rPr>
              <a:t>Курс 8.0 </a:t>
            </a:r>
            <a:r>
              <a:rPr lang="ru" sz="1400" b="1" i="0" u="none" dirty="0">
                <a:ea typeface="ヒラギノ角ゴ ProN W3"/>
                <a:cs typeface="Arial" pitchFamily="34" charset="0"/>
                <a:sym typeface="Gill Sans"/>
              </a:rPr>
              <a:t>Delta Bundle 4S00003G</a:t>
            </a:r>
            <a:r>
              <a:rPr lang="ru" sz="1400" b="0" i="0" u="none" dirty="0">
                <a:ea typeface="ヒラギノ角ゴ ProN W3"/>
                <a:cs typeface="Arial" pitchFamily="34" charset="0"/>
                <a:sym typeface="Gill Sans"/>
              </a:rPr>
              <a:t>:  </a:t>
            </a:r>
            <a:r>
              <a:rPr lang="ru" sz="1400" b="0" i="0" u="none" dirty="0" smtClean="0">
                <a:ea typeface="ヒラギノ角ゴ ProN W3"/>
                <a:cs typeface="Arial" pitchFamily="34" charset="0"/>
                <a:sym typeface="Gill Sans"/>
              </a:rPr>
              <a:t>Включает версию 8.0 delta, а также все обновленные материалы по ACIS и </a:t>
            </a:r>
            <a:r>
              <a:rPr lang="ru" sz="1400" b="0" i="0" u="none" dirty="0">
                <a:ea typeface="ヒラギノ角ゴ ProN W3"/>
                <a:cs typeface="Arial" pitchFamily="34" charset="0"/>
                <a:sym typeface="Gill Sans"/>
              </a:rPr>
              <a:t>ACSS </a:t>
            </a:r>
            <a:r>
              <a:rPr lang="ru" sz="1400" b="0" i="0" u="none" dirty="0" smtClean="0">
                <a:ea typeface="ヒラギノ角ゴ ProN W3"/>
                <a:cs typeface="Arial" pitchFamily="34" charset="0"/>
                <a:sym typeface="Gill Sans"/>
              </a:rPr>
              <a:t>на DVD для самостоятельного изучения; 433 </a:t>
            </a:r>
            <a:r>
              <a:rPr lang="ru" sz="1400" dirty="0"/>
              <a:t>долл. </a:t>
            </a:r>
            <a:r>
              <a:rPr lang="ru" sz="1400" dirty="0" smtClean="0"/>
              <a:t>США</a:t>
            </a:r>
            <a:endParaRPr lang="ru" sz="1400" b="0" i="0" u="none" dirty="0" smtClean="0">
              <a:ea typeface="ヒラギノ角ゴ ProN W3"/>
              <a:cs typeface="Arial" pitchFamily="34" charset="0"/>
              <a:sym typeface="Gill Sans"/>
            </a:endParaRPr>
          </a:p>
          <a:p>
            <a:pPr marL="91440" indent="-174625" algn="l" rtl="0">
              <a:lnSpc>
                <a:spcPct val="90000"/>
              </a:lnSpc>
              <a:spcBef>
                <a:spcPts val="400"/>
              </a:spcBef>
              <a:buClr>
                <a:srgbClr val="CC0000"/>
              </a:buClr>
              <a:buSzPct val="90000"/>
              <a:buFont typeface="Webdings" pitchFamily="18" charset="2"/>
              <a:buChar char="4"/>
            </a:pPr>
            <a:r>
              <a:rPr lang="ru" sz="1400" b="1" i="0" u="none" dirty="0" smtClean="0">
                <a:ea typeface="ヒラギノ角ゴ ProN W3"/>
                <a:cs typeface="Arial" pitchFamily="34" charset="0"/>
                <a:sym typeface="Gill Sans"/>
              </a:rPr>
              <a:t>8.1 - дополнительные материалы </a:t>
            </a:r>
            <a:r>
              <a:rPr lang="ru" sz="1400" dirty="0" smtClean="0">
                <a:ea typeface="ヒラギノ角ゴ ProN W3"/>
                <a:cs typeface="Arial" pitchFamily="34" charset="0"/>
                <a:sym typeface="Gill Sans"/>
              </a:rPr>
              <a:t>с новым контентом предоставляются в рамках </a:t>
            </a:r>
            <a:r>
              <a:rPr lang="ru" sz="1400" b="0" i="0" u="none" dirty="0" smtClean="0">
                <a:ea typeface="ヒラギノ角ゴ ProN W3"/>
                <a:cs typeface="Arial" pitchFamily="34" charset="0"/>
                <a:sym typeface="Gill Sans"/>
              </a:rPr>
              <a:t>комплекта для учащихся по курсу ACIS/ACSS</a:t>
            </a:r>
          </a:p>
          <a:p>
            <a:pPr marL="91440" indent="-174625">
              <a:lnSpc>
                <a:spcPct val="90000"/>
              </a:lnSpc>
              <a:spcBef>
                <a:spcPts val="400"/>
              </a:spcBef>
              <a:buClr>
                <a:srgbClr val="CC0000"/>
              </a:buClr>
              <a:buSzPct val="90000"/>
              <a:buFont typeface="Webdings" pitchFamily="18" charset="2"/>
              <a:buChar char="4"/>
            </a:pPr>
            <a:r>
              <a:rPr lang="ru" sz="1400" b="1" i="0" u="none" dirty="0" smtClean="0">
                <a:ea typeface="ヒラギノ角ゴ ProN W3"/>
                <a:cs typeface="Arial" pitchFamily="34" charset="0"/>
                <a:sym typeface="Gill Sans"/>
              </a:rPr>
              <a:t>Курс 8.1 </a:t>
            </a:r>
            <a:r>
              <a:rPr lang="ru" sz="1400" b="1" i="0" u="none" dirty="0">
                <a:ea typeface="ヒラギノ角ゴ ProN W3"/>
                <a:cs typeface="Arial" pitchFamily="34" charset="0"/>
                <a:sym typeface="Gill Sans"/>
              </a:rPr>
              <a:t>Delta WBT 4S00006:</a:t>
            </a:r>
            <a:r>
              <a:rPr lang="ru" sz="1400" b="0" i="0" u="none" dirty="0">
                <a:ea typeface="ヒラギノ角ゴ ProN W3"/>
                <a:cs typeface="Arial" pitchFamily="34" charset="0"/>
                <a:sym typeface="Gill Sans"/>
              </a:rPr>
              <a:t> </a:t>
            </a:r>
            <a:r>
              <a:rPr lang="ru" sz="1400" dirty="0" smtClean="0">
                <a:ea typeface="ヒラギノ角ゴ ProN W3"/>
                <a:cs typeface="Arial" pitchFamily="34" charset="0"/>
                <a:sym typeface="Gill Sans"/>
              </a:rPr>
              <a:t>Освежите ваши знания по новому релизу;</a:t>
            </a:r>
            <a:r>
              <a:rPr lang="ru" sz="1400" b="0" i="0" u="none" dirty="0" smtClean="0">
                <a:ea typeface="ヒラギノ角ゴ ProN W3"/>
                <a:cs typeface="Arial" pitchFamily="34" charset="0"/>
                <a:sym typeface="Gill Sans"/>
              </a:rPr>
              <a:t> 125 </a:t>
            </a:r>
            <a:r>
              <a:rPr lang="ru" sz="1400" dirty="0"/>
              <a:t>долл. </a:t>
            </a:r>
            <a:r>
              <a:rPr lang="ru" sz="1400" dirty="0" smtClean="0"/>
              <a:t>США</a:t>
            </a:r>
            <a:endParaRPr lang="ru" sz="1400" b="0" i="0" u="none" dirty="0">
              <a:ea typeface="ヒラギノ角ゴ ProN W3"/>
              <a:cs typeface="Arial" pitchFamily="34" charset="0"/>
              <a:sym typeface="Gill San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351050682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5" descr="bkgd4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93875"/>
            <a:ext cx="9144000" cy="5062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5" name="Picture 17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2325" y="4170363"/>
            <a:ext cx="3071813" cy="2201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Content Placeholder 2"/>
          <p:cNvSpPr>
            <a:spLocks/>
          </p:cNvSpPr>
          <p:nvPr/>
        </p:nvSpPr>
        <p:spPr bwMode="auto">
          <a:xfrm>
            <a:off x="557213" y="814388"/>
            <a:ext cx="8332787" cy="538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1201738" lvl="2" indent="-287338" algn="l" rtl="0" fontAlgn="auto">
              <a:spcBef>
                <a:spcPct val="55000"/>
              </a:spcBef>
              <a:spcAft>
                <a:spcPts val="0"/>
              </a:spcAft>
              <a:buClr>
                <a:schemeClr val="accent1"/>
              </a:buClr>
              <a:buSzPct val="90000"/>
              <a:defRPr/>
            </a:pPr>
            <a:endParaRPr lang="ru" sz="1400" dirty="0">
              <a:latin typeface="+mn-lt"/>
            </a:endParaRPr>
          </a:p>
          <a:p>
            <a:pPr marL="287338" indent="-287338" algn="l" rtl="0" fontAlgn="auto">
              <a:spcBef>
                <a:spcPct val="550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ebdings" pitchFamily="18" charset="2"/>
              <a:buChar char="4"/>
              <a:defRPr/>
            </a:pPr>
            <a:r>
              <a:rPr lang="ru" b="0" i="0" u="none" dirty="0" smtClean="0">
                <a:latin typeface="+mn-lt"/>
              </a:rPr>
              <a:t>Сессии ориентации для партнеров APF </a:t>
            </a:r>
            <a:r>
              <a:rPr lang="ru" b="0" i="0" u="none" dirty="0">
                <a:latin typeface="+mn-lt"/>
              </a:rPr>
              <a:t>EMEA Partner Orientation AvayaLive™ Engage </a:t>
            </a:r>
            <a:r>
              <a:rPr lang="ru" b="0" i="0" u="none" dirty="0" smtClean="0">
                <a:latin typeface="+mn-lt"/>
              </a:rPr>
              <a:t>Sessions представляют собой ряд мероприятий, покрывающих различные модули, которые проводятся в среде </a:t>
            </a:r>
            <a:r>
              <a:rPr lang="ru" b="0" i="0" u="none" dirty="0">
                <a:latin typeface="+mn-lt"/>
              </a:rPr>
              <a:t>AvayaLive™ </a:t>
            </a:r>
            <a:r>
              <a:rPr lang="ru" b="0" i="0" u="none" dirty="0" smtClean="0">
                <a:latin typeface="+mn-lt"/>
              </a:rPr>
              <a:t>Engage </a:t>
            </a:r>
            <a:r>
              <a:rPr lang="ru" dirty="0" smtClean="0">
                <a:latin typeface="+mn-lt"/>
              </a:rPr>
              <a:t>каждый квартал</a:t>
            </a:r>
            <a:endParaRPr lang="ru" b="0" i="0" u="none" dirty="0">
              <a:latin typeface="+mn-lt"/>
            </a:endParaRPr>
          </a:p>
          <a:p>
            <a:pPr marL="287338" indent="-287338" algn="l" rtl="0" fontAlgn="auto">
              <a:spcBef>
                <a:spcPct val="550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ebdings" pitchFamily="18" charset="2"/>
              <a:buChar char="4"/>
              <a:defRPr/>
            </a:pPr>
            <a:r>
              <a:rPr lang="ru" b="0" i="0" u="none" dirty="0" smtClean="0">
                <a:latin typeface="+mn-lt"/>
              </a:rPr>
              <a:t>Каждый раунд программы проводится для всех партнеров по региону EMEA каждый вторник с 13:00 до 14:00 (CET) на специально разработанном «острове» AvayaLive</a:t>
            </a:r>
            <a:r>
              <a:rPr lang="ru" b="0" i="0" u="none" dirty="0">
                <a:latin typeface="+mn-lt"/>
              </a:rPr>
              <a:t>™ Engage </a:t>
            </a:r>
            <a:r>
              <a:rPr lang="ru" sz="1400" b="0" i="0" u="sng" dirty="0" smtClean="0">
                <a:latin typeface="+mn-lt"/>
                <a:hlinkClick r:id="rId5"/>
              </a:rPr>
              <a:t>http</a:t>
            </a:r>
            <a:r>
              <a:rPr lang="ru" sz="1400" b="0" i="0" u="sng" dirty="0">
                <a:latin typeface="+mn-lt"/>
                <a:hlinkClick r:id="rId5"/>
              </a:rPr>
              <a:t>://</a:t>
            </a:r>
            <a:r>
              <a:rPr lang="ru" sz="1400" b="0" i="0" u="sng" dirty="0" smtClean="0">
                <a:latin typeface="+mn-lt"/>
                <a:hlinkClick r:id="rId5"/>
              </a:rPr>
              <a:t>wa5389.avayalive.com/5389/html/indexNo</a:t>
            </a:r>
            <a:r>
              <a:rPr lang="ru-RU" sz="1400" b="0" i="0" u="sng" dirty="0" smtClean="0">
                <a:latin typeface="+mn-lt"/>
                <a:hlinkClick r:id="rId5"/>
              </a:rPr>
              <a:t>клавиша</a:t>
            </a:r>
            <a:r>
              <a:rPr lang="ru" sz="1400" b="0" i="0" u="sng" dirty="0" smtClean="0">
                <a:latin typeface="+mn-lt"/>
                <a:hlinkClick r:id="rId5"/>
              </a:rPr>
              <a:t>.html</a:t>
            </a:r>
            <a:r>
              <a:rPr lang="ru" sz="1400" b="0" i="0" u="none" dirty="0" smtClean="0">
                <a:latin typeface="+mn-lt"/>
              </a:rPr>
              <a:t> </a:t>
            </a:r>
            <a:endParaRPr lang="ru" sz="1400" dirty="0">
              <a:latin typeface="+mn-lt"/>
            </a:endParaRPr>
          </a:p>
          <a:p>
            <a:pPr marL="287338" indent="-287338" algn="l" rtl="0" fontAlgn="auto">
              <a:spcBef>
                <a:spcPct val="550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ebdings" pitchFamily="18" charset="2"/>
              <a:buChar char="4"/>
              <a:defRPr/>
            </a:pPr>
            <a:r>
              <a:rPr lang="ru" b="0" i="0" u="none" dirty="0" smtClean="0">
                <a:latin typeface="+mn-lt"/>
              </a:rPr>
              <a:t>Сессии проходят при поддержке специалистов Avaya, а в качестве докладчиков выступают эксперты компании в предметных областях</a:t>
            </a:r>
          </a:p>
          <a:p>
            <a:pPr marL="287338" indent="-287338" algn="l" rtl="0" fontAlgn="auto">
              <a:spcBef>
                <a:spcPct val="550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ebdings" pitchFamily="18" charset="2"/>
              <a:buChar char="4"/>
              <a:defRPr/>
            </a:pPr>
            <a:r>
              <a:rPr lang="ru" b="0" i="0" u="none" dirty="0" smtClean="0">
                <a:latin typeface="+mn-lt"/>
              </a:rPr>
              <a:t>Каждый раунд состоит из 6 модулей:</a:t>
            </a:r>
          </a:p>
          <a:p>
            <a:pPr marL="342900" indent="-342900" algn="l" rtl="0" fontAlgn="auto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Courier New" pitchFamily="49" charset="0"/>
              <a:buChar char="o"/>
              <a:defRPr/>
            </a:pPr>
            <a:r>
              <a:rPr lang="ru" sz="1300" b="1" i="0" u="none" dirty="0" smtClean="0">
                <a:latin typeface="+mn-lt"/>
              </a:rPr>
              <a:t>Модуль </a:t>
            </a:r>
            <a:r>
              <a:rPr lang="ru" sz="1300" b="1" i="0" u="none" dirty="0">
                <a:latin typeface="+mn-lt"/>
              </a:rPr>
              <a:t>I:</a:t>
            </a:r>
            <a:r>
              <a:rPr lang="ru" sz="1300" b="0" i="0" u="none" dirty="0">
                <a:latin typeface="+mn-lt"/>
              </a:rPr>
              <a:t>	Обзор AV и партнерская программа</a:t>
            </a:r>
          </a:p>
          <a:p>
            <a:pPr marL="342900" indent="-342900" fontAlgn="auto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Courier New" pitchFamily="49" charset="0"/>
              <a:buChar char="o"/>
              <a:defRPr/>
            </a:pPr>
            <a:r>
              <a:rPr lang="ru" sz="1300" b="1" dirty="0"/>
              <a:t>Модуль </a:t>
            </a:r>
            <a:r>
              <a:rPr lang="ru" sz="1300" b="1" i="0" u="none" dirty="0" smtClean="0">
                <a:latin typeface="+mn-lt"/>
              </a:rPr>
              <a:t>II</a:t>
            </a:r>
            <a:r>
              <a:rPr lang="ru" sz="1300" b="1" i="0" u="none" dirty="0">
                <a:latin typeface="+mn-lt"/>
              </a:rPr>
              <a:t>:</a:t>
            </a:r>
            <a:r>
              <a:rPr lang="ru" sz="1300" b="1" i="0" u="none" dirty="0">
                <a:solidFill>
                  <a:schemeClr val="accent1"/>
                </a:solidFill>
                <a:latin typeface="+mn-lt"/>
              </a:rPr>
              <a:t>   </a:t>
            </a:r>
            <a:r>
              <a:rPr lang="ru" sz="1300" b="0" i="0" u="none" dirty="0">
                <a:solidFill>
                  <a:schemeClr val="accent1"/>
                </a:solidFill>
                <a:latin typeface="+mn-lt"/>
              </a:rPr>
              <a:t>	</a:t>
            </a:r>
            <a:r>
              <a:rPr lang="ru" sz="1300" b="0" i="0" u="none" dirty="0">
                <a:latin typeface="+mn-lt"/>
              </a:rPr>
              <a:t>Начало работы с Avaya - основные шаги </a:t>
            </a:r>
          </a:p>
          <a:p>
            <a:pPr marL="342900" indent="-342900" fontAlgn="auto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Courier New" pitchFamily="49" charset="0"/>
              <a:buChar char="o"/>
              <a:defRPr/>
            </a:pPr>
            <a:r>
              <a:rPr lang="ru" sz="1300" b="1" dirty="0"/>
              <a:t>Модуль </a:t>
            </a:r>
            <a:r>
              <a:rPr lang="ru" sz="1300" b="1" i="0" u="none" dirty="0" smtClean="0">
                <a:latin typeface="+mn-lt"/>
              </a:rPr>
              <a:t>III</a:t>
            </a:r>
            <a:r>
              <a:rPr lang="ru" sz="1300" b="1" i="0" u="none" dirty="0">
                <a:latin typeface="+mn-lt"/>
              </a:rPr>
              <a:t>:</a:t>
            </a:r>
            <a:r>
              <a:rPr lang="ru" sz="1300" b="0" i="0" u="none" dirty="0">
                <a:latin typeface="+mn-lt"/>
              </a:rPr>
              <a:t>  	</a:t>
            </a:r>
            <a:r>
              <a:rPr lang="ru" sz="1300" b="0" i="0" u="none" dirty="0" smtClean="0">
                <a:latin typeface="+mn-lt"/>
              </a:rPr>
              <a:t>Маркетинговые мероприятия</a:t>
            </a:r>
            <a:endParaRPr lang="ru" sz="1300" dirty="0">
              <a:solidFill>
                <a:schemeClr val="accent1"/>
              </a:solidFill>
              <a:latin typeface="+mn-lt"/>
            </a:endParaRPr>
          </a:p>
          <a:p>
            <a:pPr marL="342900" indent="-342900" fontAlgn="auto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Courier New" pitchFamily="49" charset="0"/>
              <a:buChar char="o"/>
              <a:defRPr/>
            </a:pPr>
            <a:r>
              <a:rPr lang="ru" sz="1300" b="1" dirty="0"/>
              <a:t>Модуль </a:t>
            </a:r>
            <a:r>
              <a:rPr lang="ru" sz="1300" b="1" i="0" u="none" dirty="0" smtClean="0">
                <a:latin typeface="+mn-lt"/>
              </a:rPr>
              <a:t>IV</a:t>
            </a:r>
            <a:r>
              <a:rPr lang="ru" sz="1300" b="1" i="0" u="none" dirty="0">
                <a:latin typeface="+mn-lt"/>
              </a:rPr>
              <a:t>:</a:t>
            </a:r>
            <a:r>
              <a:rPr lang="ru" sz="1300" b="0" i="0" u="none" dirty="0">
                <a:latin typeface="+mn-lt"/>
              </a:rPr>
              <a:t>  	</a:t>
            </a:r>
            <a:r>
              <a:rPr lang="ru" sz="1300" b="0" i="0" u="none" dirty="0" smtClean="0">
                <a:latin typeface="+mn-lt"/>
              </a:rPr>
              <a:t>Мероприятия по технике продаж</a:t>
            </a:r>
            <a:endParaRPr lang="ru" sz="1300" b="0" i="0" u="none" dirty="0">
              <a:latin typeface="+mn-lt"/>
            </a:endParaRPr>
          </a:p>
          <a:p>
            <a:pPr marL="342900" indent="-342900" fontAlgn="auto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Courier New" pitchFamily="49" charset="0"/>
              <a:buChar char="o"/>
              <a:defRPr/>
            </a:pPr>
            <a:r>
              <a:rPr lang="ru" sz="1300" b="1" dirty="0"/>
              <a:t>Модуль </a:t>
            </a:r>
            <a:r>
              <a:rPr lang="ru" sz="1300" b="1" i="0" u="none" dirty="0" smtClean="0">
                <a:latin typeface="+mn-lt"/>
              </a:rPr>
              <a:t>V</a:t>
            </a:r>
            <a:r>
              <a:rPr lang="ru" sz="1300" b="1" i="0" u="none" dirty="0">
                <a:latin typeface="+mn-lt"/>
              </a:rPr>
              <a:t>:</a:t>
            </a:r>
            <a:r>
              <a:rPr lang="ru" sz="1300" b="1" i="0" u="none" dirty="0">
                <a:solidFill>
                  <a:schemeClr val="accent1"/>
                </a:solidFill>
                <a:latin typeface="+mn-lt"/>
              </a:rPr>
              <a:t>   </a:t>
            </a:r>
            <a:r>
              <a:rPr lang="ru" sz="1300" b="0" i="0" u="none" dirty="0">
                <a:solidFill>
                  <a:schemeClr val="accent1"/>
                </a:solidFill>
                <a:latin typeface="+mn-lt"/>
              </a:rPr>
              <a:t>	</a:t>
            </a:r>
            <a:r>
              <a:rPr lang="ru" sz="1300" b="0" i="0" u="none" dirty="0">
                <a:latin typeface="+mn-lt"/>
              </a:rPr>
              <a:t>Реализация сервисов 		</a:t>
            </a:r>
          </a:p>
          <a:p>
            <a:pPr marL="342900" indent="-342900" fontAlgn="auto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Courier New" pitchFamily="49" charset="0"/>
              <a:buChar char="o"/>
              <a:defRPr/>
            </a:pPr>
            <a:r>
              <a:rPr lang="ru" sz="1300" b="1" dirty="0"/>
              <a:t>Модуль </a:t>
            </a:r>
            <a:r>
              <a:rPr lang="ru" sz="1300" b="1" i="0" u="none" dirty="0" smtClean="0">
                <a:latin typeface="+mn-lt"/>
              </a:rPr>
              <a:t>VI</a:t>
            </a:r>
            <a:r>
              <a:rPr lang="ru" sz="1300" b="1" i="0" u="none" dirty="0">
                <a:latin typeface="+mn-lt"/>
              </a:rPr>
              <a:t>:</a:t>
            </a:r>
            <a:r>
              <a:rPr lang="ru" sz="1300" b="0" i="0" u="none" dirty="0">
                <a:latin typeface="+mn-lt"/>
              </a:rPr>
              <a:t>  	</a:t>
            </a:r>
            <a:r>
              <a:rPr lang="ru" sz="1300" b="0" i="0" u="none" dirty="0" smtClean="0">
                <a:latin typeface="+mn-lt"/>
              </a:rPr>
              <a:t>Эксплуатационные мероприятия(T1s </a:t>
            </a:r>
            <a:r>
              <a:rPr lang="ru" sz="1300" b="0" i="0" u="none" dirty="0">
                <a:latin typeface="+mn-lt"/>
              </a:rPr>
              <a:t>&amp; Distis)</a:t>
            </a:r>
            <a:endParaRPr lang="ru" sz="1300" dirty="0">
              <a:latin typeface="+mn-lt"/>
            </a:endParaRPr>
          </a:p>
        </p:txBody>
      </p:sp>
      <p:sp>
        <p:nvSpPr>
          <p:cNvPr id="14" name="Rectangle 10"/>
          <p:cNvSpPr txBox="1">
            <a:spLocks noChangeArrowheads="1"/>
          </p:cNvSpPr>
          <p:nvPr/>
        </p:nvSpPr>
        <p:spPr bwMode="auto">
          <a:xfrm>
            <a:off x="431800" y="279400"/>
            <a:ext cx="8836025" cy="82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l" rtl="0" eaLnBrk="0" fontAlgn="auto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" sz="2400" b="0" i="0" u="none" dirty="0" smtClean="0">
                <a:latin typeface="+mj-lt"/>
                <a:ea typeface="+mj-ea"/>
                <a:cs typeface="+mj-cs"/>
              </a:rPr>
              <a:t>Ориентационные программы Avaya: Ресторанные сессии ориентации для партнеров AvayaLive</a:t>
            </a:r>
            <a:r>
              <a:rPr lang="ru" sz="2400" b="0" i="0" u="none" dirty="0">
                <a:latin typeface="+mj-lt"/>
                <a:ea typeface="+mj-ea"/>
                <a:cs typeface="+mj-cs"/>
              </a:rPr>
              <a:t>™ </a:t>
            </a:r>
            <a:r>
              <a:rPr lang="ru" sz="2400" b="0" i="0" u="none" dirty="0" smtClean="0">
                <a:latin typeface="+mj-lt"/>
                <a:ea typeface="+mj-ea"/>
                <a:cs typeface="+mj-cs"/>
              </a:rPr>
              <a:t>Engage</a:t>
            </a:r>
            <a:endParaRPr lang="ru" sz="2400" b="1" dirty="0">
              <a:solidFill>
                <a:schemeClr val="accent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8438" name="Rectangle 8"/>
          <p:cNvSpPr>
            <a:spLocks noChangeArrowheads="1"/>
          </p:cNvSpPr>
          <p:nvPr/>
        </p:nvSpPr>
        <p:spPr bwMode="auto">
          <a:xfrm>
            <a:off x="557213" y="6330950"/>
            <a:ext cx="855345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l" rtl="0"/>
            <a:r>
              <a:rPr lang="ru" sz="1200" b="1" i="0" u="sng" dirty="0">
                <a:hlinkClick r:id="rId6"/>
              </a:rPr>
              <a:t>https://avaya.my.salesforce.com/apex/sp_ViewDetailPage?Id=a3j30000000LEw2AAG</a:t>
            </a:r>
            <a:r>
              <a:rPr lang="ru" sz="1200" b="0" i="0" u="none" dirty="0"/>
              <a:t> </a:t>
            </a:r>
            <a:endParaRPr lang="ru" sz="1200" b="1" dirty="0"/>
          </a:p>
        </p:txBody>
      </p:sp>
    </p:spTree>
    <p:extLst>
      <p:ext uri="{BB962C8B-B14F-4D97-AF65-F5344CB8AC3E}">
        <p14:creationId xmlns="" xmlns:p14="http://schemas.microsoft.com/office/powerpoint/2010/main" val="148854082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2543160"/>
            <a:ext cx="9143999" cy="926431"/>
          </a:xfrm>
        </p:spPr>
        <p:txBody>
          <a:bodyPr/>
          <a:lstStyle/>
          <a:p>
            <a:pPr algn="ctr" rtl="0"/>
            <a:r>
              <a:rPr lang="ru-RU" b="1" i="0" u="none" dirty="0" smtClean="0"/>
              <a:t>ШАГ</a:t>
            </a:r>
            <a:r>
              <a:rPr lang="ru" b="1" i="0" u="none" dirty="0" smtClean="0"/>
              <a:t> </a:t>
            </a:r>
            <a:r>
              <a:rPr lang="ru" b="1" i="0" u="none" dirty="0"/>
              <a:t>5 :</a:t>
            </a:r>
            <a:r>
              <a:rPr lang="ru" b="0" i="0" u="none" dirty="0"/>
              <a:t> </a:t>
            </a:r>
            <a:r>
              <a:rPr lang="ru" b="1" i="0" u="none" dirty="0"/>
              <a:t>Демонстрация</a:t>
            </a:r>
          </a:p>
        </p:txBody>
      </p:sp>
      <p:sp>
        <p:nvSpPr>
          <p:cNvPr id="3" name="Rectangle 2"/>
          <p:cNvSpPr/>
          <p:nvPr/>
        </p:nvSpPr>
        <p:spPr>
          <a:xfrm>
            <a:off x="748146" y="5413790"/>
            <a:ext cx="786146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0"/>
            <a:r>
              <a:rPr lang="ru" b="0" i="0" u="none" dirty="0" smtClean="0"/>
              <a:t>Принцип WYSWYG</a:t>
            </a:r>
            <a:r>
              <a:rPr lang="ru" b="0" i="0" u="none" dirty="0"/>
              <a:t>.</a:t>
            </a:r>
          </a:p>
          <a:p>
            <a:pPr algn="ctr" rtl="0"/>
            <a:r>
              <a:rPr lang="ru" b="0" i="0" u="none" dirty="0" smtClean="0"/>
              <a:t>Продемонстрируйте предлагаемые решения. </a:t>
            </a:r>
          </a:p>
          <a:p>
            <a:pPr algn="ctr" rtl="0"/>
            <a:r>
              <a:rPr lang="ru" b="0" i="0" u="none" dirty="0" smtClean="0"/>
              <a:t>Покажите, в чем заключается добавленная стоимость решений Avaya и подчеркните удобство для конечного пользователя</a:t>
            </a:r>
            <a:endParaRPr lang="ru" b="0" i="0" u="none" dirty="0"/>
          </a:p>
        </p:txBody>
      </p:sp>
    </p:spTree>
    <p:extLst>
      <p:ext uri="{BB962C8B-B14F-4D97-AF65-F5344CB8AC3E}">
        <p14:creationId xmlns="" xmlns:p14="http://schemas.microsoft.com/office/powerpoint/2010/main" val="408357742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6082" name="Group 1"/>
          <p:cNvGrpSpPr>
            <a:grpSpLocks/>
          </p:cNvGrpSpPr>
          <p:nvPr/>
        </p:nvGrpSpPr>
        <p:grpSpPr bwMode="auto">
          <a:xfrm>
            <a:off x="0" y="-7938"/>
            <a:ext cx="9156700" cy="384176"/>
            <a:chOff x="0" y="0"/>
            <a:chExt cx="5768" cy="242"/>
          </a:xfrm>
        </p:grpSpPr>
        <p:sp>
          <p:nvSpPr>
            <p:cNvPr id="46099" name="Rectangle 2"/>
            <p:cNvSpPr>
              <a:spLocks/>
            </p:cNvSpPr>
            <p:nvPr/>
          </p:nvSpPr>
          <p:spPr bwMode="auto">
            <a:xfrm>
              <a:off x="0" y="0"/>
              <a:ext cx="5768" cy="240"/>
            </a:xfrm>
            <a:prstGeom prst="rect">
              <a:avLst/>
            </a:prstGeom>
            <a:gradFill rotWithShape="0">
              <a:gsLst>
                <a:gs pos="0">
                  <a:srgbClr val="91050F">
                    <a:alpha val="75998"/>
                  </a:srgbClr>
                </a:gs>
                <a:gs pos="100000">
                  <a:srgbClr val="D1081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/>
            <a:lstStyle/>
            <a:p>
              <a:endParaRPr lang="ru"/>
            </a:p>
          </p:txBody>
        </p:sp>
        <p:grpSp>
          <p:nvGrpSpPr>
            <p:cNvPr id="46100" name="Group 3"/>
            <p:cNvGrpSpPr>
              <a:grpSpLocks/>
            </p:cNvGrpSpPr>
            <p:nvPr/>
          </p:nvGrpSpPr>
          <p:grpSpPr bwMode="auto">
            <a:xfrm>
              <a:off x="0" y="0"/>
              <a:ext cx="5605" cy="242"/>
              <a:chOff x="0" y="0"/>
              <a:chExt cx="5605" cy="242"/>
            </a:xfrm>
          </p:grpSpPr>
          <p:sp>
            <p:nvSpPr>
              <p:cNvPr id="46102" name="Rectangle 4"/>
              <p:cNvSpPr>
                <a:spLocks/>
              </p:cNvSpPr>
              <p:nvPr/>
            </p:nvSpPr>
            <p:spPr bwMode="auto">
              <a:xfrm>
                <a:off x="3567" y="0"/>
                <a:ext cx="254" cy="242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/>
              <a:lstStyle/>
              <a:p>
                <a:endParaRPr lang="ru"/>
              </a:p>
            </p:txBody>
          </p:sp>
          <p:sp>
            <p:nvSpPr>
              <p:cNvPr id="46103" name="Rectangle 5"/>
              <p:cNvSpPr>
                <a:spLocks/>
              </p:cNvSpPr>
              <p:nvPr/>
            </p:nvSpPr>
            <p:spPr bwMode="auto">
              <a:xfrm>
                <a:off x="3312" y="0"/>
                <a:ext cx="254" cy="242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/>
              <a:lstStyle/>
              <a:p>
                <a:endParaRPr lang="ru"/>
              </a:p>
            </p:txBody>
          </p:sp>
          <p:sp>
            <p:nvSpPr>
              <p:cNvPr id="46104" name="Rectangle 6"/>
              <p:cNvSpPr>
                <a:spLocks/>
              </p:cNvSpPr>
              <p:nvPr/>
            </p:nvSpPr>
            <p:spPr bwMode="auto">
              <a:xfrm>
                <a:off x="2547" y="0"/>
                <a:ext cx="254" cy="242"/>
              </a:xfrm>
              <a:prstGeom prst="rect">
                <a:avLst/>
              </a:prstGeom>
              <a:solidFill>
                <a:srgbClr val="99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/>
              <a:lstStyle/>
              <a:p>
                <a:endParaRPr lang="ru"/>
              </a:p>
            </p:txBody>
          </p:sp>
          <p:sp>
            <p:nvSpPr>
              <p:cNvPr id="46105" name="Rectangle 7"/>
              <p:cNvSpPr>
                <a:spLocks/>
              </p:cNvSpPr>
              <p:nvPr/>
            </p:nvSpPr>
            <p:spPr bwMode="auto">
              <a:xfrm>
                <a:off x="2292" y="0"/>
                <a:ext cx="254" cy="242"/>
              </a:xfrm>
              <a:prstGeom prst="rect">
                <a:avLst/>
              </a:prstGeom>
              <a:solidFill>
                <a:srgbClr val="99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/>
              <a:lstStyle/>
              <a:p>
                <a:endParaRPr lang="ru"/>
              </a:p>
            </p:txBody>
          </p:sp>
          <p:sp>
            <p:nvSpPr>
              <p:cNvPr id="46106" name="Rectangle 8"/>
              <p:cNvSpPr>
                <a:spLocks/>
              </p:cNvSpPr>
              <p:nvPr/>
            </p:nvSpPr>
            <p:spPr bwMode="auto">
              <a:xfrm>
                <a:off x="1528" y="0"/>
                <a:ext cx="254" cy="242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/>
              <a:lstStyle/>
              <a:p>
                <a:endParaRPr lang="ru"/>
              </a:p>
            </p:txBody>
          </p:sp>
          <p:sp>
            <p:nvSpPr>
              <p:cNvPr id="46107" name="Rectangle 9"/>
              <p:cNvSpPr>
                <a:spLocks/>
              </p:cNvSpPr>
              <p:nvPr/>
            </p:nvSpPr>
            <p:spPr bwMode="auto">
              <a:xfrm>
                <a:off x="1273" y="0"/>
                <a:ext cx="254" cy="242"/>
              </a:xfrm>
              <a:prstGeom prst="rect">
                <a:avLst/>
              </a:prstGeom>
              <a:solidFill>
                <a:srgbClr val="99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/>
              <a:lstStyle/>
              <a:p>
                <a:endParaRPr lang="ru"/>
              </a:p>
            </p:txBody>
          </p:sp>
          <p:sp>
            <p:nvSpPr>
              <p:cNvPr id="46108" name="Rectangle 10"/>
              <p:cNvSpPr>
                <a:spLocks/>
              </p:cNvSpPr>
              <p:nvPr/>
            </p:nvSpPr>
            <p:spPr bwMode="auto">
              <a:xfrm>
                <a:off x="763" y="0"/>
                <a:ext cx="254" cy="242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/>
              <a:lstStyle/>
              <a:p>
                <a:endParaRPr lang="ru"/>
              </a:p>
            </p:txBody>
          </p:sp>
          <p:sp>
            <p:nvSpPr>
              <p:cNvPr id="46109" name="Rectangle 11"/>
              <p:cNvSpPr>
                <a:spLocks/>
              </p:cNvSpPr>
              <p:nvPr/>
            </p:nvSpPr>
            <p:spPr bwMode="auto">
              <a:xfrm>
                <a:off x="0" y="0"/>
                <a:ext cx="254" cy="242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/>
              <a:lstStyle/>
              <a:p>
                <a:endParaRPr lang="ru"/>
              </a:p>
            </p:txBody>
          </p:sp>
          <p:sp>
            <p:nvSpPr>
              <p:cNvPr id="46110" name="Rectangle 12"/>
              <p:cNvSpPr>
                <a:spLocks/>
              </p:cNvSpPr>
              <p:nvPr/>
            </p:nvSpPr>
            <p:spPr bwMode="auto">
              <a:xfrm>
                <a:off x="5350" y="0"/>
                <a:ext cx="255" cy="242"/>
              </a:xfrm>
              <a:prstGeom prst="rect">
                <a:avLst/>
              </a:prstGeom>
              <a:solidFill>
                <a:srgbClr val="99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/>
              <a:lstStyle/>
              <a:p>
                <a:endParaRPr lang="ru"/>
              </a:p>
            </p:txBody>
          </p:sp>
          <p:sp>
            <p:nvSpPr>
              <p:cNvPr id="46111" name="Rectangle 13"/>
              <p:cNvSpPr>
                <a:spLocks/>
              </p:cNvSpPr>
              <p:nvPr/>
            </p:nvSpPr>
            <p:spPr bwMode="auto">
              <a:xfrm>
                <a:off x="5095" y="0"/>
                <a:ext cx="255" cy="242"/>
              </a:xfrm>
              <a:prstGeom prst="rect">
                <a:avLst/>
              </a:prstGeom>
              <a:solidFill>
                <a:srgbClr val="99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/>
              <a:lstStyle/>
              <a:p>
                <a:endParaRPr lang="ru"/>
              </a:p>
            </p:txBody>
          </p:sp>
          <p:sp>
            <p:nvSpPr>
              <p:cNvPr id="46112" name="Rectangle 14"/>
              <p:cNvSpPr>
                <a:spLocks/>
              </p:cNvSpPr>
              <p:nvPr/>
            </p:nvSpPr>
            <p:spPr bwMode="auto">
              <a:xfrm>
                <a:off x="4840" y="0"/>
                <a:ext cx="255" cy="242"/>
              </a:xfrm>
              <a:prstGeom prst="rect">
                <a:avLst/>
              </a:prstGeom>
              <a:solidFill>
                <a:srgbClr val="D10811">
                  <a:alpha val="0"/>
                </a:srgbClr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/>
              <a:lstStyle/>
              <a:p>
                <a:endParaRPr lang="ru"/>
              </a:p>
            </p:txBody>
          </p:sp>
          <p:sp>
            <p:nvSpPr>
              <p:cNvPr id="46113" name="Rectangle 15"/>
              <p:cNvSpPr>
                <a:spLocks/>
              </p:cNvSpPr>
              <p:nvPr/>
            </p:nvSpPr>
            <p:spPr bwMode="auto">
              <a:xfrm>
                <a:off x="4586" y="0"/>
                <a:ext cx="254" cy="242"/>
              </a:xfrm>
              <a:prstGeom prst="rect">
                <a:avLst/>
              </a:prstGeom>
              <a:solidFill>
                <a:srgbClr val="99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/>
              <a:lstStyle/>
              <a:p>
                <a:endParaRPr lang="ru"/>
              </a:p>
            </p:txBody>
          </p:sp>
        </p:grpSp>
        <p:sp>
          <p:nvSpPr>
            <p:cNvPr id="46101" name="Rectangle 16"/>
            <p:cNvSpPr>
              <a:spLocks/>
            </p:cNvSpPr>
            <p:nvPr/>
          </p:nvSpPr>
          <p:spPr bwMode="auto">
            <a:xfrm>
              <a:off x="0" y="0"/>
              <a:ext cx="5768" cy="240"/>
            </a:xfrm>
            <a:prstGeom prst="rect">
              <a:avLst/>
            </a:prstGeom>
            <a:gradFill rotWithShape="0">
              <a:gsLst>
                <a:gs pos="0">
                  <a:srgbClr val="91050F">
                    <a:alpha val="75998"/>
                  </a:srgbClr>
                </a:gs>
                <a:gs pos="100000">
                  <a:srgbClr val="D1081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/>
            <a:lstStyle/>
            <a:p>
              <a:endParaRPr lang="ru"/>
            </a:p>
          </p:txBody>
        </p:sp>
      </p:grpSp>
      <p:pic>
        <p:nvPicPr>
          <p:cNvPr id="46083" name="Picture 17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8"/>
          <a:stretch>
            <a:fillRect/>
          </a:stretch>
        </p:blipFill>
        <p:spPr bwMode="auto">
          <a:xfrm>
            <a:off x="0" y="360363"/>
            <a:ext cx="9144000" cy="6503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grpSp>
        <p:nvGrpSpPr>
          <p:cNvPr id="46086" name="Group 20"/>
          <p:cNvGrpSpPr>
            <a:grpSpLocks/>
          </p:cNvGrpSpPr>
          <p:nvPr/>
        </p:nvGrpSpPr>
        <p:grpSpPr bwMode="auto">
          <a:xfrm>
            <a:off x="7907338" y="79375"/>
            <a:ext cx="858837" cy="242888"/>
            <a:chOff x="0" y="0"/>
            <a:chExt cx="541" cy="152"/>
          </a:xfrm>
        </p:grpSpPr>
        <p:sp>
          <p:nvSpPr>
            <p:cNvPr id="46094" name="Freeform 21"/>
            <p:cNvSpPr>
              <a:spLocks/>
            </p:cNvSpPr>
            <p:nvPr/>
          </p:nvSpPr>
          <p:spPr bwMode="auto">
            <a:xfrm>
              <a:off x="417" y="0"/>
              <a:ext cx="124" cy="112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w 21600"/>
                <a:gd name="T9" fmla="*/ 0 h 21600"/>
                <a:gd name="T10" fmla="*/ 0 w 21600"/>
                <a:gd name="T11" fmla="*/ 0 h 21600"/>
                <a:gd name="T12" fmla="*/ 0 w 21600"/>
                <a:gd name="T13" fmla="*/ 0 h 21600"/>
                <a:gd name="T14" fmla="*/ 0 w 21600"/>
                <a:gd name="T15" fmla="*/ 0 h 21600"/>
                <a:gd name="T16" fmla="*/ 0 w 21600"/>
                <a:gd name="T17" fmla="*/ 0 h 21600"/>
                <a:gd name="T18" fmla="*/ 0 w 21600"/>
                <a:gd name="T19" fmla="*/ 0 h 21600"/>
                <a:gd name="T20" fmla="*/ 0 w 21600"/>
                <a:gd name="T21" fmla="*/ 0 h 21600"/>
                <a:gd name="T22" fmla="*/ 0 w 21600"/>
                <a:gd name="T23" fmla="*/ 0 h 21600"/>
                <a:gd name="T24" fmla="*/ 0 w 21600"/>
                <a:gd name="T25" fmla="*/ 0 h 2160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600"/>
                <a:gd name="T40" fmla="*/ 0 h 21600"/>
                <a:gd name="T41" fmla="*/ 21600 w 21600"/>
                <a:gd name="T42" fmla="*/ 21600 h 21600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600" h="21600">
                  <a:moveTo>
                    <a:pt x="6396" y="15434"/>
                  </a:moveTo>
                  <a:lnTo>
                    <a:pt x="12825" y="15434"/>
                  </a:lnTo>
                  <a:lnTo>
                    <a:pt x="13821" y="18250"/>
                  </a:lnTo>
                  <a:lnTo>
                    <a:pt x="5175" y="18250"/>
                  </a:lnTo>
                  <a:lnTo>
                    <a:pt x="3761" y="21600"/>
                  </a:lnTo>
                  <a:lnTo>
                    <a:pt x="0" y="21600"/>
                  </a:lnTo>
                  <a:lnTo>
                    <a:pt x="9450" y="0"/>
                  </a:lnTo>
                  <a:lnTo>
                    <a:pt x="12054" y="0"/>
                  </a:lnTo>
                  <a:lnTo>
                    <a:pt x="21600" y="21600"/>
                  </a:lnTo>
                  <a:lnTo>
                    <a:pt x="17743" y="21600"/>
                  </a:lnTo>
                  <a:lnTo>
                    <a:pt x="10832" y="4919"/>
                  </a:lnTo>
                  <a:lnTo>
                    <a:pt x="6396" y="15434"/>
                  </a:lnTo>
                  <a:close/>
                  <a:moveTo>
                    <a:pt x="6396" y="15434"/>
                  </a:move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 cap="flat">
                  <a:solidFill>
                    <a:srgbClr val="000000"/>
                  </a:solidFill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ru"/>
            </a:p>
          </p:txBody>
        </p:sp>
        <p:sp>
          <p:nvSpPr>
            <p:cNvPr id="46095" name="Freeform 22"/>
            <p:cNvSpPr>
              <a:spLocks/>
            </p:cNvSpPr>
            <p:nvPr/>
          </p:nvSpPr>
          <p:spPr bwMode="auto">
            <a:xfrm>
              <a:off x="0" y="0"/>
              <a:ext cx="123" cy="112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w 21600"/>
                <a:gd name="T9" fmla="*/ 0 h 21600"/>
                <a:gd name="T10" fmla="*/ 0 w 21600"/>
                <a:gd name="T11" fmla="*/ 0 h 21600"/>
                <a:gd name="T12" fmla="*/ 0 w 21600"/>
                <a:gd name="T13" fmla="*/ 0 h 21600"/>
                <a:gd name="T14" fmla="*/ 0 w 21600"/>
                <a:gd name="T15" fmla="*/ 0 h 21600"/>
                <a:gd name="T16" fmla="*/ 0 w 21600"/>
                <a:gd name="T17" fmla="*/ 0 h 21600"/>
                <a:gd name="T18" fmla="*/ 0 w 21600"/>
                <a:gd name="T19" fmla="*/ 0 h 21600"/>
                <a:gd name="T20" fmla="*/ 0 w 21600"/>
                <a:gd name="T21" fmla="*/ 0 h 21600"/>
                <a:gd name="T22" fmla="*/ 0 w 21600"/>
                <a:gd name="T23" fmla="*/ 0 h 21600"/>
                <a:gd name="T24" fmla="*/ 0 w 21600"/>
                <a:gd name="T25" fmla="*/ 0 h 2160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600"/>
                <a:gd name="T40" fmla="*/ 0 h 21600"/>
                <a:gd name="T41" fmla="*/ 21600 w 21600"/>
                <a:gd name="T42" fmla="*/ 21600 h 21600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600" h="21600">
                  <a:moveTo>
                    <a:pt x="6396" y="15480"/>
                  </a:moveTo>
                  <a:lnTo>
                    <a:pt x="12825" y="15480"/>
                  </a:lnTo>
                  <a:lnTo>
                    <a:pt x="13950" y="18252"/>
                  </a:lnTo>
                  <a:lnTo>
                    <a:pt x="5304" y="18252"/>
                  </a:lnTo>
                  <a:lnTo>
                    <a:pt x="3921" y="21600"/>
                  </a:lnTo>
                  <a:lnTo>
                    <a:pt x="0" y="21600"/>
                  </a:lnTo>
                  <a:lnTo>
                    <a:pt x="9579" y="0"/>
                  </a:lnTo>
                  <a:lnTo>
                    <a:pt x="12214" y="0"/>
                  </a:lnTo>
                  <a:lnTo>
                    <a:pt x="21600" y="21600"/>
                  </a:lnTo>
                  <a:lnTo>
                    <a:pt x="17839" y="21600"/>
                  </a:lnTo>
                  <a:lnTo>
                    <a:pt x="10832" y="4860"/>
                  </a:lnTo>
                  <a:lnTo>
                    <a:pt x="6396" y="15480"/>
                  </a:lnTo>
                  <a:close/>
                  <a:moveTo>
                    <a:pt x="6396" y="15480"/>
                  </a:move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 cap="flat">
                  <a:solidFill>
                    <a:srgbClr val="000000"/>
                  </a:solidFill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ru"/>
            </a:p>
          </p:txBody>
        </p:sp>
        <p:sp>
          <p:nvSpPr>
            <p:cNvPr id="46096" name="Freeform 23"/>
            <p:cNvSpPr>
              <a:spLocks/>
            </p:cNvSpPr>
            <p:nvPr/>
          </p:nvSpPr>
          <p:spPr bwMode="auto">
            <a:xfrm>
              <a:off x="207" y="0"/>
              <a:ext cx="125" cy="112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w 21600"/>
                <a:gd name="T9" fmla="*/ 0 h 21600"/>
                <a:gd name="T10" fmla="*/ 0 w 21600"/>
                <a:gd name="T11" fmla="*/ 0 h 21600"/>
                <a:gd name="T12" fmla="*/ 0 w 21600"/>
                <a:gd name="T13" fmla="*/ 0 h 21600"/>
                <a:gd name="T14" fmla="*/ 0 w 21600"/>
                <a:gd name="T15" fmla="*/ 0 h 21600"/>
                <a:gd name="T16" fmla="*/ 0 w 21600"/>
                <a:gd name="T17" fmla="*/ 0 h 21600"/>
                <a:gd name="T18" fmla="*/ 0 w 21600"/>
                <a:gd name="T19" fmla="*/ 0 h 21600"/>
                <a:gd name="T20" fmla="*/ 0 w 21600"/>
                <a:gd name="T21" fmla="*/ 0 h 21600"/>
                <a:gd name="T22" fmla="*/ 0 w 21600"/>
                <a:gd name="T23" fmla="*/ 0 h 21600"/>
                <a:gd name="T24" fmla="*/ 0 w 21600"/>
                <a:gd name="T25" fmla="*/ 0 h 2160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600"/>
                <a:gd name="T40" fmla="*/ 0 h 21600"/>
                <a:gd name="T41" fmla="*/ 21600 w 21600"/>
                <a:gd name="T42" fmla="*/ 21600 h 21600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600" h="21600">
                  <a:moveTo>
                    <a:pt x="6396" y="15480"/>
                  </a:moveTo>
                  <a:lnTo>
                    <a:pt x="12921" y="15480"/>
                  </a:lnTo>
                  <a:lnTo>
                    <a:pt x="13950" y="18252"/>
                  </a:lnTo>
                  <a:lnTo>
                    <a:pt x="5271" y="18252"/>
                  </a:lnTo>
                  <a:lnTo>
                    <a:pt x="3889" y="21600"/>
                  </a:lnTo>
                  <a:lnTo>
                    <a:pt x="0" y="21600"/>
                  </a:lnTo>
                  <a:lnTo>
                    <a:pt x="9546" y="0"/>
                  </a:lnTo>
                  <a:lnTo>
                    <a:pt x="12182" y="0"/>
                  </a:lnTo>
                  <a:lnTo>
                    <a:pt x="21600" y="21600"/>
                  </a:lnTo>
                  <a:lnTo>
                    <a:pt x="17839" y="21600"/>
                  </a:lnTo>
                  <a:lnTo>
                    <a:pt x="10800" y="4860"/>
                  </a:lnTo>
                  <a:lnTo>
                    <a:pt x="6396" y="15480"/>
                  </a:lnTo>
                  <a:close/>
                  <a:moveTo>
                    <a:pt x="6396" y="15480"/>
                  </a:move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 cap="flat">
                  <a:solidFill>
                    <a:srgbClr val="000000"/>
                  </a:solidFill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ru"/>
            </a:p>
          </p:txBody>
        </p:sp>
        <p:sp>
          <p:nvSpPr>
            <p:cNvPr id="46097" name="Freeform 24"/>
            <p:cNvSpPr>
              <a:spLocks/>
            </p:cNvSpPr>
            <p:nvPr/>
          </p:nvSpPr>
          <p:spPr bwMode="auto">
            <a:xfrm>
              <a:off x="104" y="0"/>
              <a:ext cx="123" cy="112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w 21600"/>
                <a:gd name="T9" fmla="*/ 0 h 21600"/>
                <a:gd name="T10" fmla="*/ 0 w 21600"/>
                <a:gd name="T11" fmla="*/ 0 h 21600"/>
                <a:gd name="T12" fmla="*/ 0 w 21600"/>
                <a:gd name="T13" fmla="*/ 0 h 21600"/>
                <a:gd name="T14" fmla="*/ 0 w 21600"/>
                <a:gd name="T15" fmla="*/ 0 h 21600"/>
                <a:gd name="T16" fmla="*/ 0 w 21600"/>
                <a:gd name="T17" fmla="*/ 0 h 21600"/>
                <a:gd name="T18" fmla="*/ 0 w 21600"/>
                <a:gd name="T19" fmla="*/ 0 h 21600"/>
                <a:gd name="T20" fmla="*/ 0 w 21600"/>
                <a:gd name="T21" fmla="*/ 0 h 2160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21600"/>
                <a:gd name="T34" fmla="*/ 0 h 21600"/>
                <a:gd name="T35" fmla="*/ 21600 w 21600"/>
                <a:gd name="T36" fmla="*/ 21600 h 21600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21600" h="21600">
                  <a:moveTo>
                    <a:pt x="0" y="0"/>
                  </a:moveTo>
                  <a:lnTo>
                    <a:pt x="9438" y="21600"/>
                  </a:lnTo>
                  <a:lnTo>
                    <a:pt x="9665" y="21600"/>
                  </a:lnTo>
                  <a:lnTo>
                    <a:pt x="11968" y="21600"/>
                  </a:lnTo>
                  <a:lnTo>
                    <a:pt x="12195" y="21600"/>
                  </a:lnTo>
                  <a:lnTo>
                    <a:pt x="21600" y="0"/>
                  </a:lnTo>
                  <a:lnTo>
                    <a:pt x="17838" y="0"/>
                  </a:lnTo>
                  <a:lnTo>
                    <a:pt x="10832" y="17002"/>
                  </a:lnTo>
                  <a:lnTo>
                    <a:pt x="3795" y="0"/>
                  </a:lnTo>
                  <a:lnTo>
                    <a:pt x="0" y="0"/>
                  </a:lnTo>
                  <a:close/>
                  <a:moveTo>
                    <a:pt x="0" y="0"/>
                  </a:move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 cap="flat">
                  <a:solidFill>
                    <a:srgbClr val="000000"/>
                  </a:solidFill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ru"/>
            </a:p>
          </p:txBody>
        </p:sp>
        <p:sp>
          <p:nvSpPr>
            <p:cNvPr id="46098" name="Freeform 25"/>
            <p:cNvSpPr>
              <a:spLocks/>
            </p:cNvSpPr>
            <p:nvPr/>
          </p:nvSpPr>
          <p:spPr bwMode="auto">
            <a:xfrm>
              <a:off x="313" y="0"/>
              <a:ext cx="123" cy="152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w 21600"/>
                <a:gd name="T9" fmla="*/ 0 h 21600"/>
                <a:gd name="T10" fmla="*/ 0 w 21600"/>
                <a:gd name="T11" fmla="*/ 0 h 21600"/>
                <a:gd name="T12" fmla="*/ 0 w 21600"/>
                <a:gd name="T13" fmla="*/ 0 h 21600"/>
                <a:gd name="T14" fmla="*/ 0 w 21600"/>
                <a:gd name="T15" fmla="*/ 0 h 21600"/>
                <a:gd name="T16" fmla="*/ 0 w 21600"/>
                <a:gd name="T17" fmla="*/ 0 h 21600"/>
                <a:gd name="T18" fmla="*/ 0 w 21600"/>
                <a:gd name="T19" fmla="*/ 0 h 2160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1600"/>
                <a:gd name="T31" fmla="*/ 0 h 21600"/>
                <a:gd name="T32" fmla="*/ 21600 w 21600"/>
                <a:gd name="T33" fmla="*/ 21600 h 21600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1600" h="21600">
                  <a:moveTo>
                    <a:pt x="8562" y="21600"/>
                  </a:moveTo>
                  <a:lnTo>
                    <a:pt x="21600" y="0"/>
                  </a:lnTo>
                  <a:lnTo>
                    <a:pt x="17708" y="0"/>
                  </a:lnTo>
                  <a:lnTo>
                    <a:pt x="10541" y="12574"/>
                  </a:lnTo>
                  <a:lnTo>
                    <a:pt x="3730" y="0"/>
                  </a:lnTo>
                  <a:lnTo>
                    <a:pt x="0" y="0"/>
                  </a:lnTo>
                  <a:lnTo>
                    <a:pt x="8562" y="15730"/>
                  </a:lnTo>
                  <a:lnTo>
                    <a:pt x="4897" y="21600"/>
                  </a:lnTo>
                  <a:lnTo>
                    <a:pt x="8562" y="21600"/>
                  </a:lnTo>
                  <a:close/>
                  <a:moveTo>
                    <a:pt x="8562" y="21600"/>
                  </a:move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 cap="flat">
                  <a:solidFill>
                    <a:srgbClr val="000000"/>
                  </a:solidFill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ru"/>
            </a:p>
          </p:txBody>
        </p:sp>
      </p:grpSp>
      <p:sp>
        <p:nvSpPr>
          <p:cNvPr id="46089" name="Rectangle 28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 rtl="0" eaLnBrk="1" hangingPunct="1"/>
            <a:r>
              <a:rPr lang="ru" b="0" i="0" u="none" dirty="0">
                <a:cs typeface="Arial Bold" pitchFamily="34" charset="0"/>
                <a:sym typeface="Arial Bold" pitchFamily="34" charset="0"/>
              </a:rPr>
              <a:t>Avaya </a:t>
            </a:r>
            <a:r>
              <a:rPr lang="ru" b="0" i="0" u="none" dirty="0" smtClean="0">
                <a:cs typeface="Arial Bold" pitchFamily="34" charset="0"/>
                <a:sym typeface="Arial Bold" pitchFamily="34" charset="0"/>
              </a:rPr>
              <a:t>– демонстрационные ресурсы</a:t>
            </a:r>
            <a:endParaRPr lang="ru" dirty="0" smtClean="0">
              <a:ea typeface="ヒラギノ角ゴ ProN W6"/>
              <a:cs typeface="ヒラギノ角ゴ ProN W6"/>
              <a:sym typeface="Arial Bold" pitchFamily="34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0" y="1292064"/>
            <a:ext cx="9144000" cy="5565936"/>
            <a:chOff x="0" y="1292064"/>
            <a:chExt cx="9144000" cy="5565936"/>
          </a:xfrm>
        </p:grpSpPr>
        <p:pic>
          <p:nvPicPr>
            <p:cNvPr id="46084" name="Picture 18"/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5524500"/>
              <a:ext cx="9144000" cy="13335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pic>
        <p:sp>
          <p:nvSpPr>
            <p:cNvPr id="46085" name="Rectangle 19"/>
            <p:cNvSpPr>
              <a:spLocks/>
            </p:cNvSpPr>
            <p:nvPr/>
          </p:nvSpPr>
          <p:spPr bwMode="auto">
            <a:xfrm>
              <a:off x="512763" y="6611938"/>
              <a:ext cx="2908300" cy="1905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38100" tIns="38100" rIns="38100" bIns="38100" anchor="b"/>
            <a:lstStyle/>
            <a:p>
              <a:pPr algn="l" rtl="0"/>
              <a:r>
                <a:rPr lang="ru" sz="800" b="0" i="0" u="none">
                  <a:solidFill>
                    <a:srgbClr val="848484"/>
                  </a:solidFill>
                  <a:ea typeface="MS PGothic" pitchFamily="34" charset="-128"/>
                  <a:sym typeface="Arial" pitchFamily="34" charset="0"/>
                </a:rPr>
                <a:t>© 2011 Avaya Inc. Все права защищены.</a:t>
              </a:r>
            </a:p>
          </p:txBody>
        </p:sp>
        <p:sp>
          <p:nvSpPr>
            <p:cNvPr id="46087" name="Text Box 26"/>
            <p:cNvSpPr txBox="1">
              <a:spLocks noChangeArrowheads="1"/>
            </p:cNvSpPr>
            <p:nvPr/>
          </p:nvSpPr>
          <p:spPr bwMode="auto">
            <a:xfrm>
              <a:off x="8456613" y="6586538"/>
              <a:ext cx="230187" cy="2159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r" rtl="0" eaLnBrk="1" hangingPunct="1"/>
              <a:fld id="{C9DE64B4-E933-403B-935A-CCEB1BF8B8F4}" type="slidenum">
                <a:rPr sz="1000">
                  <a:solidFill>
                    <a:srgbClr val="969696"/>
                  </a:solidFill>
                  <a:ea typeface="MS PGothic" pitchFamily="34" charset="-128"/>
                  <a:sym typeface="Arial" pitchFamily="34" charset="0"/>
                </a:rPr>
                <a:pPr algn="r" rtl="0" eaLnBrk="1" hangingPunct="1"/>
                <a:t>59</a:t>
              </a:fld>
              <a:endParaRPr lang="ru" sz="1000">
                <a:solidFill>
                  <a:srgbClr val="969696"/>
                </a:solidFill>
                <a:ea typeface="MS PGothic" pitchFamily="34" charset="-128"/>
                <a:sym typeface="Arial" pitchFamily="34" charset="0"/>
              </a:endParaRPr>
            </a:p>
          </p:txBody>
        </p:sp>
        <p:sp>
          <p:nvSpPr>
            <p:cNvPr id="46088" name="Line 27"/>
            <p:cNvSpPr>
              <a:spLocks noChangeShapeType="1"/>
            </p:cNvSpPr>
            <p:nvPr/>
          </p:nvSpPr>
          <p:spPr bwMode="auto">
            <a:xfrm>
              <a:off x="8505825" y="6615113"/>
              <a:ext cx="1588" cy="95250"/>
            </a:xfrm>
            <a:prstGeom prst="line">
              <a:avLst/>
            </a:prstGeom>
            <a:noFill/>
            <a:ln w="9525">
              <a:solidFill>
                <a:srgbClr val="D2D2D2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ru"/>
            </a:p>
          </p:txBody>
        </p:sp>
        <p:sp>
          <p:nvSpPr>
            <p:cNvPr id="46091" name="Rectangle 38"/>
            <p:cNvSpPr>
              <a:spLocks noChangeArrowheads="1"/>
            </p:cNvSpPr>
            <p:nvPr/>
          </p:nvSpPr>
          <p:spPr bwMode="auto">
            <a:xfrm>
              <a:off x="541338" y="1455738"/>
              <a:ext cx="6621462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l" rtl="0"/>
              <a:r>
                <a:rPr lang="ru" sz="1400" b="0" i="0" u="sng">
                  <a:hlinkClick r:id="rId5"/>
                </a:rPr>
                <a:t>DEMO Resources</a:t>
              </a:r>
              <a:endParaRPr lang="ru" sz="1400" u="sng" dirty="0" smtClean="0">
                <a:hlinkClick r:id="rId6"/>
              </a:endParaRPr>
            </a:p>
          </p:txBody>
        </p:sp>
        <p:pic>
          <p:nvPicPr>
            <p:cNvPr id="7170" name="Picture 2"/>
            <p:cNvPicPr>
              <a:picLocks noChangeAspect="1" noChangeArrowheads="1"/>
            </p:cNvPicPr>
            <p:nvPr/>
          </p:nvPicPr>
          <p:blipFill>
            <a:blip r:embed="rId7" cstate="email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2971" y="1292064"/>
              <a:ext cx="8193829" cy="531987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" name="Rectangle 1"/>
            <p:cNvSpPr/>
            <p:nvPr/>
          </p:nvSpPr>
          <p:spPr>
            <a:xfrm>
              <a:off x="403225" y="6143750"/>
              <a:ext cx="2020888" cy="395288"/>
            </a:xfrm>
            <a:prstGeom prst="rect">
              <a:avLst/>
            </a:prstGeom>
            <a:solidFill>
              <a:schemeClr val="bg1"/>
            </a:solidFill>
            <a:ln w="19050"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>
                <a:lnSpc>
                  <a:spcPct val="90000"/>
                </a:lnSpc>
              </a:pPr>
              <a:endParaRPr lang="ru" smtClean="0"/>
            </a:p>
          </p:txBody>
        </p:sp>
        <p:sp>
          <p:nvSpPr>
            <p:cNvPr id="37" name="Rectangle 36"/>
            <p:cNvSpPr/>
            <p:nvPr/>
          </p:nvSpPr>
          <p:spPr>
            <a:xfrm>
              <a:off x="7855805" y="6277000"/>
              <a:ext cx="554832" cy="395288"/>
            </a:xfrm>
            <a:prstGeom prst="rect">
              <a:avLst/>
            </a:prstGeom>
            <a:solidFill>
              <a:schemeClr val="bg1"/>
            </a:solidFill>
            <a:ln w="19050"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>
                <a:lnSpc>
                  <a:spcPct val="90000"/>
                </a:lnSpc>
              </a:pPr>
              <a:endParaRPr lang="ru" smtClean="0"/>
            </a:p>
          </p:txBody>
        </p:sp>
      </p:grpSp>
    </p:spTree>
    <p:extLst>
      <p:ext uri="{BB962C8B-B14F-4D97-AF65-F5344CB8AC3E}">
        <p14:creationId xmlns="" xmlns:p14="http://schemas.microsoft.com/office/powerpoint/2010/main" val="66164781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Screen shot 2011-01-20 at 11.25.45 AM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0749" y="472595"/>
            <a:ext cx="1218160" cy="981562"/>
          </a:xfrm>
          <a:prstGeom prst="rect">
            <a:avLst/>
          </a:prstGeom>
          <a:ln>
            <a:noFill/>
          </a:ln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8850" y="1771100"/>
            <a:ext cx="5349517" cy="49543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25188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4162425" y="2103437"/>
            <a:ext cx="4848225" cy="4754563"/>
          </a:xfrm>
        </p:spPr>
        <p:txBody>
          <a:bodyPr>
            <a:normAutofit lnSpcReduction="10000"/>
          </a:bodyPr>
          <a:lstStyle/>
          <a:p>
            <a:pPr marL="287338" lvl="1" indent="-287338" algn="l" rtl="0">
              <a:lnSpc>
                <a:spcPct val="100000"/>
              </a:lnSpc>
              <a:buClr>
                <a:schemeClr val="accent1"/>
              </a:buClr>
              <a:buFont typeface="Webdings" pitchFamily="18" charset="2"/>
              <a:buChar char="4"/>
            </a:pPr>
            <a:r>
              <a:rPr lang="ru" sz="1800" b="0" i="0" u="none" dirty="0"/>
              <a:t>Сообщите регистрационный e-mail вашей компании, ее название, полный адрес с указанием страны, а также номер телефона</a:t>
            </a:r>
          </a:p>
          <a:p>
            <a:pPr marL="287338" lvl="1" indent="-287338" algn="l" rtl="0">
              <a:lnSpc>
                <a:spcPct val="100000"/>
              </a:lnSpc>
              <a:buClr>
                <a:schemeClr val="accent1"/>
              </a:buClr>
              <a:buFont typeface="Webdings" pitchFamily="18" charset="2"/>
              <a:buChar char="4"/>
            </a:pPr>
            <a:r>
              <a:rPr lang="ru" sz="1800" b="0" i="0" u="none" dirty="0"/>
              <a:t>Укажите, что вы являетесь партнером, и </a:t>
            </a:r>
            <a:r>
              <a:rPr lang="ru" sz="1800" b="0" i="0" u="none" dirty="0" smtClean="0"/>
              <a:t>добавьте</a:t>
            </a:r>
            <a:r>
              <a:rPr lang="en-US" sz="1800" b="0" i="0" u="none" dirty="0" smtClean="0"/>
              <a:t> </a:t>
            </a:r>
            <a:r>
              <a:rPr lang="ru" sz="1800" b="0" i="0" u="none" dirty="0" smtClean="0">
                <a:solidFill>
                  <a:schemeClr val="accent1"/>
                </a:solidFill>
              </a:rPr>
              <a:t>HQ </a:t>
            </a:r>
            <a:r>
              <a:rPr lang="ru" sz="1800" b="0" i="0" u="none" dirty="0">
                <a:solidFill>
                  <a:schemeClr val="accent1"/>
                </a:solidFill>
              </a:rPr>
              <a:t>PRM Link ID</a:t>
            </a:r>
            <a:r>
              <a:rPr lang="ru" sz="1800" b="0" i="0" u="none" dirty="0"/>
              <a:t> для вашей компании</a:t>
            </a:r>
            <a:endParaRPr lang="ru" sz="1800" dirty="0"/>
          </a:p>
          <a:p>
            <a:pPr marL="287338" lvl="1" indent="-287338" algn="l" rtl="0">
              <a:lnSpc>
                <a:spcPct val="100000"/>
              </a:lnSpc>
              <a:buClr>
                <a:schemeClr val="accent1"/>
              </a:buClr>
              <a:buFont typeface="Webdings" pitchFamily="18" charset="2"/>
              <a:buChar char="4"/>
            </a:pPr>
            <a:r>
              <a:rPr lang="ru" sz="1800" b="0" i="0" u="none" dirty="0"/>
              <a:t>Укажите секретный вопрос и ответ на него</a:t>
            </a:r>
          </a:p>
          <a:p>
            <a:pPr marL="287338" lvl="1" indent="-287338" algn="l" rtl="0">
              <a:lnSpc>
                <a:spcPct val="100000"/>
              </a:lnSpc>
              <a:buClr>
                <a:schemeClr val="accent1"/>
              </a:buClr>
              <a:buFont typeface="Webdings" pitchFamily="18" charset="2"/>
              <a:buChar char="4"/>
            </a:pPr>
            <a:r>
              <a:rPr lang="ru" sz="1800" b="0" i="0" u="none" dirty="0"/>
              <a:t>Введите ваш адрес электронной почты - в дальнейшем это будет ваш идентификатор пользователя </a:t>
            </a:r>
          </a:p>
          <a:p>
            <a:pPr marL="287338" lvl="1" indent="-287338" algn="l" rtl="0">
              <a:lnSpc>
                <a:spcPct val="100000"/>
              </a:lnSpc>
              <a:buClr>
                <a:schemeClr val="accent1"/>
              </a:buClr>
              <a:buFont typeface="Webdings" pitchFamily="18" charset="2"/>
              <a:buChar char="4"/>
            </a:pPr>
            <a:r>
              <a:rPr lang="ru" sz="1800" b="0" i="0" u="none" dirty="0"/>
              <a:t>Создайте ваш пароль</a:t>
            </a:r>
          </a:p>
          <a:p>
            <a:pPr marL="287338" lvl="1" indent="-287338" algn="l" rtl="0">
              <a:lnSpc>
                <a:spcPct val="100000"/>
              </a:lnSpc>
              <a:buClr>
                <a:schemeClr val="accent1"/>
              </a:buClr>
              <a:buFont typeface="Webdings" pitchFamily="18" charset="2"/>
              <a:buChar char="4"/>
            </a:pPr>
            <a:r>
              <a:rPr lang="ru" sz="1800" b="0" i="0" u="none" dirty="0"/>
              <a:t>Нажмите на кнопку “Submit”</a:t>
            </a:r>
          </a:p>
          <a:p>
            <a:pPr marL="287338" lvl="1" indent="-287338" algn="l" rtl="0">
              <a:lnSpc>
                <a:spcPct val="100000"/>
              </a:lnSpc>
              <a:buClr>
                <a:schemeClr val="accent1"/>
              </a:buClr>
              <a:buFont typeface="Webdings" pitchFamily="18" charset="2"/>
              <a:buChar char="4"/>
            </a:pPr>
            <a:r>
              <a:rPr lang="ru" sz="1800" b="0" i="0" u="none" dirty="0"/>
              <a:t>После этого будет создан логин и откроется страница портала</a:t>
            </a:r>
            <a:r>
              <a:rPr lang="ru" sz="2000" b="0" i="0" u="none" dirty="0"/>
              <a:t> </a:t>
            </a:r>
          </a:p>
        </p:txBody>
      </p:sp>
      <p:sp>
        <p:nvSpPr>
          <p:cNvPr id="2525193" name="Rectangle 9"/>
          <p:cNvSpPr>
            <a:spLocks noChangeArrowheads="1"/>
          </p:cNvSpPr>
          <p:nvPr/>
        </p:nvSpPr>
        <p:spPr bwMode="auto">
          <a:xfrm>
            <a:off x="4572000" y="3333750"/>
            <a:ext cx="0" cy="1920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endParaRPr lang="ru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434715"/>
            <a:ext cx="8229600" cy="838200"/>
          </a:xfrm>
        </p:spPr>
        <p:txBody>
          <a:bodyPr anchor="ctr"/>
          <a:lstStyle/>
          <a:p>
            <a:pPr algn="l" rtl="0"/>
            <a:r>
              <a:rPr lang="ru" b="0" i="0" u="none"/>
              <a:t>Avaya - Термины и определения</a:t>
            </a:r>
            <a:r>
              <a:rPr lang="ru" dirty="0" smtClean="0"/>
              <a:t/>
            </a:r>
            <a:br>
              <a:rPr lang="ru" dirty="0" smtClean="0"/>
            </a:br>
            <a:r>
              <a:rPr lang="ru" sz="2200" b="1" i="0" u="none"/>
              <a:t>Единая регистрация (SSO)</a:t>
            </a:r>
            <a:endParaRPr lang="ru" sz="2200" b="1" dirty="0"/>
          </a:p>
        </p:txBody>
      </p:sp>
      <p:sp>
        <p:nvSpPr>
          <p:cNvPr id="3" name="Rectangle 2"/>
          <p:cNvSpPr/>
          <p:nvPr/>
        </p:nvSpPr>
        <p:spPr>
          <a:xfrm>
            <a:off x="148851" y="1293202"/>
            <a:ext cx="839972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/>
            <a:r>
              <a:rPr lang="ru" sz="1600" b="1" i="0" u="none" dirty="0"/>
              <a:t>Какая информация мне потребуется для регистрации в системе Avaya Access?</a:t>
            </a:r>
            <a:endParaRPr lang="ru" sz="1600" dirty="0"/>
          </a:p>
        </p:txBody>
      </p:sp>
    </p:spTree>
    <p:extLst>
      <p:ext uri="{BB962C8B-B14F-4D97-AF65-F5344CB8AC3E}">
        <p14:creationId xmlns="" xmlns:p14="http://schemas.microsoft.com/office/powerpoint/2010/main" val="3145414652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4"/>
          <p:cNvSpPr>
            <a:spLocks noGrp="1" noChangeArrowheads="1"/>
          </p:cNvSpPr>
          <p:nvPr>
            <p:ph type="title"/>
          </p:nvPr>
        </p:nvSpPr>
        <p:spPr>
          <a:xfrm>
            <a:off x="449263" y="511175"/>
            <a:ext cx="8537575" cy="763588"/>
          </a:xfrm>
        </p:spPr>
        <p:txBody>
          <a:bodyPr/>
          <a:lstStyle/>
          <a:p>
            <a:pPr algn="l" rtl="0"/>
            <a:r>
              <a:rPr lang="ru" b="1" i="0" u="none" dirty="0" smtClean="0"/>
              <a:t>Демонстрационные возможности – выбор материалов для показа</a:t>
            </a:r>
            <a:endParaRPr lang="ru" dirty="0" smtClean="0"/>
          </a:p>
        </p:txBody>
      </p:sp>
      <p:sp>
        <p:nvSpPr>
          <p:cNvPr id="47107" name="Text Box 75"/>
          <p:cNvSpPr txBox="1">
            <a:spLocks noChangeArrowheads="1"/>
          </p:cNvSpPr>
          <p:nvPr/>
        </p:nvSpPr>
        <p:spPr bwMode="auto">
          <a:xfrm>
            <a:off x="4264025" y="6583363"/>
            <a:ext cx="4879975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l" rtl="0" eaLnBrk="1" hangingPunct="1">
              <a:spcBef>
                <a:spcPct val="50000"/>
              </a:spcBef>
            </a:pPr>
            <a:endParaRPr lang="ru" sz="1200" b="1"/>
          </a:p>
        </p:txBody>
      </p:sp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143" y="1286975"/>
            <a:ext cx="7758298" cy="5260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183921720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rtl="0"/>
            <a:r>
              <a:rPr lang="ru" b="0" i="0" u="none" dirty="0" smtClean="0"/>
              <a:t>Что такое Demo </a:t>
            </a:r>
            <a:r>
              <a:rPr lang="ru" b="0" i="0" u="none" dirty="0"/>
              <a:t>Avaya?</a:t>
            </a:r>
            <a:r>
              <a:rPr lang="ru" dirty="0" smtClean="0"/>
              <a:t/>
            </a:r>
            <a:br>
              <a:rPr lang="ru" dirty="0" smtClean="0"/>
            </a:br>
            <a:r>
              <a:rPr lang="ru" b="0" i="0" u="none" dirty="0"/>
              <a:t>		</a:t>
            </a:r>
            <a:endParaRPr lang="ru" sz="1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471797"/>
          </a:xfrm>
        </p:spPr>
        <p:txBody>
          <a:bodyPr>
            <a:normAutofit lnSpcReduction="10000"/>
          </a:bodyPr>
          <a:lstStyle/>
          <a:p>
            <a:pPr algn="l" rtl="0"/>
            <a:r>
              <a:rPr lang="ru" sz="1800" b="1" dirty="0" smtClean="0"/>
              <a:t>Платформа построена на архитектуре </a:t>
            </a:r>
            <a:r>
              <a:rPr lang="ru" sz="1800" b="1" i="0" u="none" dirty="0" smtClean="0"/>
              <a:t>Avaya Aura® и обеспечивает</a:t>
            </a:r>
            <a:r>
              <a:rPr lang="ru" sz="1800" b="0" i="0" u="none" dirty="0" smtClean="0"/>
              <a:t>:</a:t>
            </a:r>
            <a:endParaRPr lang="ru" sz="1800" dirty="0"/>
          </a:p>
          <a:p>
            <a:pPr lvl="1" algn="l" rtl="0"/>
            <a:r>
              <a:rPr lang="ru" sz="1800" b="0" i="0" u="none" dirty="0" smtClean="0"/>
              <a:t>Безопасный доступ из любой точки земного шара через Интернет</a:t>
            </a:r>
            <a:endParaRPr lang="ru" sz="1800" b="0" i="0" u="none" dirty="0"/>
          </a:p>
          <a:p>
            <a:pPr lvl="1" algn="l" rtl="0"/>
            <a:r>
              <a:rPr lang="ru" sz="1800" b="0" i="0" u="none" dirty="0" smtClean="0"/>
              <a:t>Доступ через частную сеть за пределами сетевого экрана Avaya</a:t>
            </a:r>
            <a:endParaRPr lang="ru" sz="1800" b="0" i="0" u="none" dirty="0"/>
          </a:p>
          <a:p>
            <a:pPr algn="l" rtl="0"/>
            <a:r>
              <a:rPr lang="ru" sz="1800" b="1" i="0" u="none" dirty="0" smtClean="0"/>
              <a:t>Размещенные на хостинге демо-презентации </a:t>
            </a:r>
            <a:r>
              <a:rPr lang="ru" sz="1800" i="0" u="none" dirty="0" smtClean="0"/>
              <a:t>продуктов и решений </a:t>
            </a:r>
            <a:r>
              <a:rPr lang="ru" sz="1800" b="0" i="0" u="none" dirty="0" smtClean="0"/>
              <a:t>Avaya в сегментах к</a:t>
            </a:r>
            <a:r>
              <a:rPr lang="ru-RU" sz="1800" b="0" i="0" u="none" dirty="0" smtClean="0"/>
              <a:t>онтакт-центров и унифицированных коммуникаций</a:t>
            </a:r>
            <a:r>
              <a:rPr lang="ru" sz="1800" b="0" i="0" u="none" dirty="0" smtClean="0"/>
              <a:t> </a:t>
            </a:r>
            <a:r>
              <a:rPr lang="ru" sz="1800" b="0" i="0" u="none" dirty="0"/>
              <a:t>– GA +30 </a:t>
            </a:r>
            <a:r>
              <a:rPr lang="ru" sz="1800" b="0" i="0" u="none" dirty="0" smtClean="0"/>
              <a:t>дней</a:t>
            </a:r>
            <a:endParaRPr lang="ru" sz="1800" dirty="0"/>
          </a:p>
          <a:p>
            <a:pPr algn="l" rtl="0"/>
            <a:r>
              <a:rPr lang="ru" sz="1800" b="0" i="0" u="none" dirty="0" smtClean="0"/>
              <a:t>Команда специалистов службы клиентской поддержки, которая работает в режиме </a:t>
            </a:r>
            <a:r>
              <a:rPr lang="ru" sz="1800" b="0" i="0" u="none" dirty="0"/>
              <a:t>24x7:</a:t>
            </a:r>
            <a:endParaRPr lang="ru" sz="1800" dirty="0"/>
          </a:p>
          <a:p>
            <a:pPr lvl="1" algn="l" rtl="0"/>
            <a:r>
              <a:rPr lang="ru" sz="1800" b="0" i="0" u="none" dirty="0" smtClean="0"/>
              <a:t>Сообщество партнеров Avaya, работающих с клиентами</a:t>
            </a:r>
            <a:endParaRPr lang="ru" sz="1800" b="0" i="0" u="none" dirty="0"/>
          </a:p>
          <a:p>
            <a:pPr lvl="1" algn="l" rtl="0"/>
            <a:r>
              <a:rPr lang="ru" sz="1800" b="0" i="0" u="none" dirty="0" smtClean="0"/>
              <a:t>Бизнес-партнеры: Золотые, Платиновые, Дистрибьюторы 1-го уровня</a:t>
            </a:r>
            <a:endParaRPr lang="ru" sz="1800" b="0" i="0" u="none" dirty="0"/>
          </a:p>
          <a:p>
            <a:pPr algn="l" rtl="0"/>
            <a:r>
              <a:rPr lang="ru" sz="1800" b="0" i="0" u="none" dirty="0" smtClean="0"/>
              <a:t>Ускоряет возможность нового или существующего партнера провести демонстрацию решения </a:t>
            </a:r>
            <a:r>
              <a:rPr lang="ru" sz="1800" b="0" i="0" u="none" dirty="0"/>
              <a:t>Avaya </a:t>
            </a:r>
            <a:r>
              <a:rPr lang="ru" sz="1800" b="0" i="0" u="none" dirty="0" smtClean="0"/>
              <a:t>в офисе или </a:t>
            </a:r>
            <a:r>
              <a:rPr lang="ru" sz="1800" u="sng" dirty="0" smtClean="0"/>
              <a:t>любом другом месте по выбору заказчика</a:t>
            </a:r>
            <a:r>
              <a:rPr lang="ru" sz="1800" b="0" i="0" u="none" dirty="0" smtClean="0"/>
              <a:t> </a:t>
            </a:r>
            <a:endParaRPr lang="ru" sz="1800" b="0" i="0" u="none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462180" y="5803515"/>
            <a:ext cx="8229600" cy="838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rtl="0"/>
            <a:r>
              <a:rPr lang="ru" sz="2400" b="0" i="0" u="none" dirty="0">
                <a:solidFill>
                  <a:schemeClr val="accent1"/>
                </a:solidFill>
              </a:rPr>
              <a:t>Demo Avaya </a:t>
            </a:r>
            <a:r>
              <a:rPr lang="ru" sz="2400" b="0" i="0" u="none" dirty="0" smtClean="0">
                <a:solidFill>
                  <a:schemeClr val="accent1"/>
                </a:solidFill>
              </a:rPr>
              <a:t>– это инструмент, который демонстрирует возможности партнерских взаимоотношений с Avaya</a:t>
            </a:r>
            <a:endParaRPr lang="ru" sz="2400" dirty="0">
              <a:solidFill>
                <a:schemeClr val="accent1"/>
              </a:solidFill>
            </a:endParaRPr>
          </a:p>
        </p:txBody>
      </p:sp>
      <p:pic>
        <p:nvPicPr>
          <p:cNvPr id="7" name="Picture 6" descr="C:\Documents and Settings\Peggy Dreher\Local Settings\Temporary Internet Files\Content.IE5\4CNVJ00B\MP900438680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18060" y="355562"/>
            <a:ext cx="1525940" cy="152529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121166976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17696"/>
            <a:ext cx="8229600" cy="490105"/>
          </a:xfrm>
        </p:spPr>
        <p:txBody>
          <a:bodyPr/>
          <a:lstStyle/>
          <a:p>
            <a:pPr algn="l" rtl="0"/>
            <a:r>
              <a:rPr lang="ru" b="0" i="0" u="none" dirty="0" smtClean="0"/>
              <a:t>Центры обработки данных Demo Avaya</a:t>
            </a:r>
            <a:endParaRPr lang="ru" dirty="0"/>
          </a:p>
        </p:txBody>
      </p:sp>
      <p:grpSp>
        <p:nvGrpSpPr>
          <p:cNvPr id="3" name="Group 3"/>
          <p:cNvGrpSpPr>
            <a:grpSpLocks/>
          </p:cNvGrpSpPr>
          <p:nvPr/>
        </p:nvGrpSpPr>
        <p:grpSpPr bwMode="auto">
          <a:xfrm>
            <a:off x="279057" y="1712279"/>
            <a:ext cx="8553450" cy="4352925"/>
            <a:chOff x="1001" y="1380"/>
            <a:chExt cx="4599" cy="2025"/>
          </a:xfrm>
        </p:grpSpPr>
        <p:grpSp>
          <p:nvGrpSpPr>
            <p:cNvPr id="4" name="Group 4"/>
            <p:cNvGrpSpPr>
              <a:grpSpLocks/>
            </p:cNvGrpSpPr>
            <p:nvPr/>
          </p:nvGrpSpPr>
          <p:grpSpPr bwMode="auto">
            <a:xfrm>
              <a:off x="5197" y="3062"/>
              <a:ext cx="403" cy="205"/>
              <a:chOff x="5221" y="2905"/>
              <a:chExt cx="362" cy="203"/>
            </a:xfrm>
          </p:grpSpPr>
          <p:sp>
            <p:nvSpPr>
              <p:cNvPr id="34" name="Freeform 5"/>
              <p:cNvSpPr>
                <a:spLocks/>
              </p:cNvSpPr>
              <p:nvPr/>
            </p:nvSpPr>
            <p:spPr bwMode="auto">
              <a:xfrm>
                <a:off x="5525" y="2905"/>
                <a:ext cx="58" cy="125"/>
              </a:xfrm>
              <a:custGeom>
                <a:avLst/>
                <a:gdLst>
                  <a:gd name="T0" fmla="*/ 18 w 58"/>
                  <a:gd name="T1" fmla="*/ 2 h 125"/>
                  <a:gd name="T2" fmla="*/ 24 w 58"/>
                  <a:gd name="T3" fmla="*/ 0 h 125"/>
                  <a:gd name="T4" fmla="*/ 34 w 58"/>
                  <a:gd name="T5" fmla="*/ 14 h 125"/>
                  <a:gd name="T6" fmla="*/ 33 w 58"/>
                  <a:gd name="T7" fmla="*/ 52 h 125"/>
                  <a:gd name="T8" fmla="*/ 40 w 58"/>
                  <a:gd name="T9" fmla="*/ 52 h 125"/>
                  <a:gd name="T10" fmla="*/ 42 w 58"/>
                  <a:gd name="T11" fmla="*/ 57 h 125"/>
                  <a:gd name="T12" fmla="*/ 44 w 58"/>
                  <a:gd name="T13" fmla="*/ 65 h 125"/>
                  <a:gd name="T14" fmla="*/ 45 w 58"/>
                  <a:gd name="T15" fmla="*/ 70 h 125"/>
                  <a:gd name="T16" fmla="*/ 51 w 58"/>
                  <a:gd name="T17" fmla="*/ 68 h 125"/>
                  <a:gd name="T18" fmla="*/ 55 w 58"/>
                  <a:gd name="T19" fmla="*/ 61 h 125"/>
                  <a:gd name="T20" fmla="*/ 57 w 58"/>
                  <a:gd name="T21" fmla="*/ 65 h 125"/>
                  <a:gd name="T22" fmla="*/ 54 w 58"/>
                  <a:gd name="T23" fmla="*/ 72 h 125"/>
                  <a:gd name="T24" fmla="*/ 51 w 58"/>
                  <a:gd name="T25" fmla="*/ 77 h 125"/>
                  <a:gd name="T26" fmla="*/ 50 w 58"/>
                  <a:gd name="T27" fmla="*/ 87 h 125"/>
                  <a:gd name="T28" fmla="*/ 43 w 58"/>
                  <a:gd name="T29" fmla="*/ 92 h 125"/>
                  <a:gd name="T30" fmla="*/ 39 w 58"/>
                  <a:gd name="T31" fmla="*/ 93 h 125"/>
                  <a:gd name="T32" fmla="*/ 33 w 58"/>
                  <a:gd name="T33" fmla="*/ 98 h 125"/>
                  <a:gd name="T34" fmla="*/ 31 w 58"/>
                  <a:gd name="T35" fmla="*/ 104 h 125"/>
                  <a:gd name="T36" fmla="*/ 33 w 58"/>
                  <a:gd name="T37" fmla="*/ 109 h 125"/>
                  <a:gd name="T38" fmla="*/ 34 w 58"/>
                  <a:gd name="T39" fmla="*/ 117 h 125"/>
                  <a:gd name="T40" fmla="*/ 27 w 58"/>
                  <a:gd name="T41" fmla="*/ 120 h 125"/>
                  <a:gd name="T42" fmla="*/ 23 w 58"/>
                  <a:gd name="T43" fmla="*/ 122 h 125"/>
                  <a:gd name="T44" fmla="*/ 18 w 58"/>
                  <a:gd name="T45" fmla="*/ 124 h 125"/>
                  <a:gd name="T46" fmla="*/ 15 w 58"/>
                  <a:gd name="T47" fmla="*/ 122 h 125"/>
                  <a:gd name="T48" fmla="*/ 9 w 58"/>
                  <a:gd name="T49" fmla="*/ 120 h 125"/>
                  <a:gd name="T50" fmla="*/ 6 w 58"/>
                  <a:gd name="T51" fmla="*/ 117 h 125"/>
                  <a:gd name="T52" fmla="*/ 9 w 58"/>
                  <a:gd name="T53" fmla="*/ 110 h 125"/>
                  <a:gd name="T54" fmla="*/ 14 w 58"/>
                  <a:gd name="T55" fmla="*/ 109 h 125"/>
                  <a:gd name="T56" fmla="*/ 18 w 58"/>
                  <a:gd name="T57" fmla="*/ 100 h 125"/>
                  <a:gd name="T58" fmla="*/ 18 w 58"/>
                  <a:gd name="T59" fmla="*/ 97 h 125"/>
                  <a:gd name="T60" fmla="*/ 14 w 58"/>
                  <a:gd name="T61" fmla="*/ 93 h 125"/>
                  <a:gd name="T62" fmla="*/ 9 w 58"/>
                  <a:gd name="T63" fmla="*/ 88 h 125"/>
                  <a:gd name="T64" fmla="*/ 5 w 58"/>
                  <a:gd name="T65" fmla="*/ 88 h 125"/>
                  <a:gd name="T66" fmla="*/ 2 w 58"/>
                  <a:gd name="T67" fmla="*/ 87 h 125"/>
                  <a:gd name="T68" fmla="*/ 0 w 58"/>
                  <a:gd name="T69" fmla="*/ 82 h 125"/>
                  <a:gd name="T70" fmla="*/ 2 w 58"/>
                  <a:gd name="T71" fmla="*/ 78 h 125"/>
                  <a:gd name="T72" fmla="*/ 5 w 58"/>
                  <a:gd name="T73" fmla="*/ 78 h 125"/>
                  <a:gd name="T74" fmla="*/ 9 w 58"/>
                  <a:gd name="T75" fmla="*/ 77 h 125"/>
                  <a:gd name="T76" fmla="*/ 14 w 58"/>
                  <a:gd name="T77" fmla="*/ 72 h 125"/>
                  <a:gd name="T78" fmla="*/ 17 w 58"/>
                  <a:gd name="T79" fmla="*/ 70 h 125"/>
                  <a:gd name="T80" fmla="*/ 20 w 58"/>
                  <a:gd name="T81" fmla="*/ 52 h 125"/>
                  <a:gd name="T82" fmla="*/ 17 w 58"/>
                  <a:gd name="T83" fmla="*/ 47 h 125"/>
                  <a:gd name="T84" fmla="*/ 13 w 58"/>
                  <a:gd name="T85" fmla="*/ 44 h 125"/>
                  <a:gd name="T86" fmla="*/ 12 w 58"/>
                  <a:gd name="T87" fmla="*/ 34 h 125"/>
                  <a:gd name="T88" fmla="*/ 13 w 58"/>
                  <a:gd name="T89" fmla="*/ 24 h 125"/>
                  <a:gd name="T90" fmla="*/ 14 w 58"/>
                  <a:gd name="T91" fmla="*/ 17 h 125"/>
                  <a:gd name="T92" fmla="*/ 18 w 58"/>
                  <a:gd name="T93" fmla="*/ 2 h 1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58" h="125">
                    <a:moveTo>
                      <a:pt x="18" y="2"/>
                    </a:moveTo>
                    <a:lnTo>
                      <a:pt x="24" y="0"/>
                    </a:lnTo>
                    <a:lnTo>
                      <a:pt x="34" y="14"/>
                    </a:lnTo>
                    <a:lnTo>
                      <a:pt x="33" y="52"/>
                    </a:lnTo>
                    <a:lnTo>
                      <a:pt x="40" y="52"/>
                    </a:lnTo>
                    <a:lnTo>
                      <a:pt x="42" y="57"/>
                    </a:lnTo>
                    <a:lnTo>
                      <a:pt x="44" y="65"/>
                    </a:lnTo>
                    <a:lnTo>
                      <a:pt x="45" y="70"/>
                    </a:lnTo>
                    <a:lnTo>
                      <a:pt x="51" y="68"/>
                    </a:lnTo>
                    <a:lnTo>
                      <a:pt x="55" y="61"/>
                    </a:lnTo>
                    <a:lnTo>
                      <a:pt x="57" y="65"/>
                    </a:lnTo>
                    <a:lnTo>
                      <a:pt x="54" y="72"/>
                    </a:lnTo>
                    <a:lnTo>
                      <a:pt x="51" y="77"/>
                    </a:lnTo>
                    <a:lnTo>
                      <a:pt x="50" y="87"/>
                    </a:lnTo>
                    <a:lnTo>
                      <a:pt x="43" y="92"/>
                    </a:lnTo>
                    <a:lnTo>
                      <a:pt x="39" y="93"/>
                    </a:lnTo>
                    <a:lnTo>
                      <a:pt x="33" y="98"/>
                    </a:lnTo>
                    <a:lnTo>
                      <a:pt x="31" y="104"/>
                    </a:lnTo>
                    <a:lnTo>
                      <a:pt x="33" y="109"/>
                    </a:lnTo>
                    <a:lnTo>
                      <a:pt x="34" y="117"/>
                    </a:lnTo>
                    <a:lnTo>
                      <a:pt x="27" y="120"/>
                    </a:lnTo>
                    <a:lnTo>
                      <a:pt x="23" y="122"/>
                    </a:lnTo>
                    <a:lnTo>
                      <a:pt x="18" y="124"/>
                    </a:lnTo>
                    <a:lnTo>
                      <a:pt x="15" y="122"/>
                    </a:lnTo>
                    <a:lnTo>
                      <a:pt x="9" y="120"/>
                    </a:lnTo>
                    <a:lnTo>
                      <a:pt x="6" y="117"/>
                    </a:lnTo>
                    <a:lnTo>
                      <a:pt x="9" y="110"/>
                    </a:lnTo>
                    <a:lnTo>
                      <a:pt x="14" y="109"/>
                    </a:lnTo>
                    <a:lnTo>
                      <a:pt x="18" y="100"/>
                    </a:lnTo>
                    <a:lnTo>
                      <a:pt x="18" y="97"/>
                    </a:lnTo>
                    <a:lnTo>
                      <a:pt x="14" y="93"/>
                    </a:lnTo>
                    <a:lnTo>
                      <a:pt x="9" y="88"/>
                    </a:lnTo>
                    <a:lnTo>
                      <a:pt x="5" y="88"/>
                    </a:lnTo>
                    <a:lnTo>
                      <a:pt x="2" y="87"/>
                    </a:lnTo>
                    <a:lnTo>
                      <a:pt x="0" y="82"/>
                    </a:lnTo>
                    <a:lnTo>
                      <a:pt x="2" y="78"/>
                    </a:lnTo>
                    <a:lnTo>
                      <a:pt x="5" y="78"/>
                    </a:lnTo>
                    <a:lnTo>
                      <a:pt x="9" y="77"/>
                    </a:lnTo>
                    <a:lnTo>
                      <a:pt x="14" y="72"/>
                    </a:lnTo>
                    <a:lnTo>
                      <a:pt x="17" y="70"/>
                    </a:lnTo>
                    <a:lnTo>
                      <a:pt x="20" y="52"/>
                    </a:lnTo>
                    <a:lnTo>
                      <a:pt x="17" y="47"/>
                    </a:lnTo>
                    <a:lnTo>
                      <a:pt x="13" y="44"/>
                    </a:lnTo>
                    <a:lnTo>
                      <a:pt x="12" y="34"/>
                    </a:lnTo>
                    <a:lnTo>
                      <a:pt x="13" y="24"/>
                    </a:lnTo>
                    <a:lnTo>
                      <a:pt x="14" y="17"/>
                    </a:lnTo>
                    <a:lnTo>
                      <a:pt x="18" y="2"/>
                    </a:lnTo>
                  </a:path>
                </a:pathLst>
              </a:custGeom>
              <a:solidFill>
                <a:schemeClr val="hlink"/>
              </a:solidFill>
              <a:ln w="12700" cap="rnd" cmpd="sng">
                <a:solidFill>
                  <a:srgbClr val="333333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algn="l" rtl="0">
                  <a:defRPr/>
                </a:pPr>
                <a:endParaRPr lang="ru">
                  <a:cs typeface="+mn-cs"/>
                </a:endParaRPr>
              </a:p>
            </p:txBody>
          </p:sp>
          <p:sp>
            <p:nvSpPr>
              <p:cNvPr id="35" name="Freeform 6"/>
              <p:cNvSpPr>
                <a:spLocks/>
              </p:cNvSpPr>
              <p:nvPr/>
            </p:nvSpPr>
            <p:spPr bwMode="auto">
              <a:xfrm>
                <a:off x="5415" y="3002"/>
                <a:ext cx="108" cy="106"/>
              </a:xfrm>
              <a:custGeom>
                <a:avLst/>
                <a:gdLst>
                  <a:gd name="T0" fmla="*/ 75 w 108"/>
                  <a:gd name="T1" fmla="*/ 0 h 106"/>
                  <a:gd name="T2" fmla="*/ 88 w 108"/>
                  <a:gd name="T3" fmla="*/ 0 h 106"/>
                  <a:gd name="T4" fmla="*/ 107 w 108"/>
                  <a:gd name="T5" fmla="*/ 30 h 106"/>
                  <a:gd name="T6" fmla="*/ 86 w 108"/>
                  <a:gd name="T7" fmla="*/ 53 h 106"/>
                  <a:gd name="T8" fmla="*/ 86 w 108"/>
                  <a:gd name="T9" fmla="*/ 63 h 106"/>
                  <a:gd name="T10" fmla="*/ 82 w 108"/>
                  <a:gd name="T11" fmla="*/ 66 h 106"/>
                  <a:gd name="T12" fmla="*/ 71 w 108"/>
                  <a:gd name="T13" fmla="*/ 66 h 106"/>
                  <a:gd name="T14" fmla="*/ 56 w 108"/>
                  <a:gd name="T15" fmla="*/ 80 h 106"/>
                  <a:gd name="T16" fmla="*/ 43 w 108"/>
                  <a:gd name="T17" fmla="*/ 93 h 106"/>
                  <a:gd name="T18" fmla="*/ 34 w 108"/>
                  <a:gd name="T19" fmla="*/ 105 h 106"/>
                  <a:gd name="T20" fmla="*/ 34 w 108"/>
                  <a:gd name="T21" fmla="*/ 95 h 106"/>
                  <a:gd name="T22" fmla="*/ 19 w 108"/>
                  <a:gd name="T23" fmla="*/ 96 h 106"/>
                  <a:gd name="T24" fmla="*/ 12 w 108"/>
                  <a:gd name="T25" fmla="*/ 96 h 106"/>
                  <a:gd name="T26" fmla="*/ 0 w 108"/>
                  <a:gd name="T27" fmla="*/ 96 h 106"/>
                  <a:gd name="T28" fmla="*/ 16 w 108"/>
                  <a:gd name="T29" fmla="*/ 80 h 106"/>
                  <a:gd name="T30" fmla="*/ 22 w 108"/>
                  <a:gd name="T31" fmla="*/ 71 h 106"/>
                  <a:gd name="T32" fmla="*/ 27 w 108"/>
                  <a:gd name="T33" fmla="*/ 71 h 106"/>
                  <a:gd name="T34" fmla="*/ 39 w 108"/>
                  <a:gd name="T35" fmla="*/ 58 h 106"/>
                  <a:gd name="T36" fmla="*/ 43 w 108"/>
                  <a:gd name="T37" fmla="*/ 58 h 106"/>
                  <a:gd name="T38" fmla="*/ 43 w 108"/>
                  <a:gd name="T39" fmla="*/ 56 h 106"/>
                  <a:gd name="T40" fmla="*/ 49 w 108"/>
                  <a:gd name="T41" fmla="*/ 52 h 106"/>
                  <a:gd name="T42" fmla="*/ 56 w 108"/>
                  <a:gd name="T43" fmla="*/ 52 h 106"/>
                  <a:gd name="T44" fmla="*/ 53 w 108"/>
                  <a:gd name="T45" fmla="*/ 37 h 106"/>
                  <a:gd name="T46" fmla="*/ 55 w 108"/>
                  <a:gd name="T47" fmla="*/ 37 h 106"/>
                  <a:gd name="T48" fmla="*/ 62 w 108"/>
                  <a:gd name="T49" fmla="*/ 28 h 106"/>
                  <a:gd name="T50" fmla="*/ 65 w 108"/>
                  <a:gd name="T51" fmla="*/ 35 h 106"/>
                  <a:gd name="T52" fmla="*/ 77 w 108"/>
                  <a:gd name="T53" fmla="*/ 23 h 106"/>
                  <a:gd name="T54" fmla="*/ 75 w 108"/>
                  <a:gd name="T55" fmla="*/ 0 h 1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108" h="106">
                    <a:moveTo>
                      <a:pt x="75" y="0"/>
                    </a:moveTo>
                    <a:lnTo>
                      <a:pt x="88" y="0"/>
                    </a:lnTo>
                    <a:lnTo>
                      <a:pt x="107" y="30"/>
                    </a:lnTo>
                    <a:lnTo>
                      <a:pt x="86" y="53"/>
                    </a:lnTo>
                    <a:lnTo>
                      <a:pt x="86" y="63"/>
                    </a:lnTo>
                    <a:lnTo>
                      <a:pt x="82" y="66"/>
                    </a:lnTo>
                    <a:lnTo>
                      <a:pt x="71" y="66"/>
                    </a:lnTo>
                    <a:lnTo>
                      <a:pt x="56" y="80"/>
                    </a:lnTo>
                    <a:lnTo>
                      <a:pt x="43" y="93"/>
                    </a:lnTo>
                    <a:lnTo>
                      <a:pt x="34" y="105"/>
                    </a:lnTo>
                    <a:lnTo>
                      <a:pt x="34" y="95"/>
                    </a:lnTo>
                    <a:lnTo>
                      <a:pt x="19" y="96"/>
                    </a:lnTo>
                    <a:lnTo>
                      <a:pt x="12" y="96"/>
                    </a:lnTo>
                    <a:lnTo>
                      <a:pt x="0" y="96"/>
                    </a:lnTo>
                    <a:lnTo>
                      <a:pt x="16" y="80"/>
                    </a:lnTo>
                    <a:lnTo>
                      <a:pt x="22" y="71"/>
                    </a:lnTo>
                    <a:lnTo>
                      <a:pt x="27" y="71"/>
                    </a:lnTo>
                    <a:lnTo>
                      <a:pt x="39" y="58"/>
                    </a:lnTo>
                    <a:lnTo>
                      <a:pt x="43" y="58"/>
                    </a:lnTo>
                    <a:lnTo>
                      <a:pt x="43" y="56"/>
                    </a:lnTo>
                    <a:lnTo>
                      <a:pt x="49" y="52"/>
                    </a:lnTo>
                    <a:lnTo>
                      <a:pt x="56" y="52"/>
                    </a:lnTo>
                    <a:lnTo>
                      <a:pt x="53" y="37"/>
                    </a:lnTo>
                    <a:lnTo>
                      <a:pt x="55" y="37"/>
                    </a:lnTo>
                    <a:lnTo>
                      <a:pt x="62" y="28"/>
                    </a:lnTo>
                    <a:lnTo>
                      <a:pt x="65" y="35"/>
                    </a:lnTo>
                    <a:lnTo>
                      <a:pt x="77" y="23"/>
                    </a:lnTo>
                    <a:lnTo>
                      <a:pt x="75" y="0"/>
                    </a:lnTo>
                  </a:path>
                </a:pathLst>
              </a:custGeom>
              <a:solidFill>
                <a:schemeClr val="hlink"/>
              </a:solidFill>
              <a:ln w="12700" cap="rnd" cmpd="sng">
                <a:solidFill>
                  <a:srgbClr val="333333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algn="l" rtl="0">
                  <a:defRPr/>
                </a:pPr>
                <a:endParaRPr lang="ru">
                  <a:cs typeface="+mn-cs"/>
                </a:endParaRPr>
              </a:p>
            </p:txBody>
          </p:sp>
          <p:sp>
            <p:nvSpPr>
              <p:cNvPr id="36" name="Freeform 7"/>
              <p:cNvSpPr>
                <a:spLocks/>
              </p:cNvSpPr>
              <p:nvPr/>
            </p:nvSpPr>
            <p:spPr bwMode="auto">
              <a:xfrm>
                <a:off x="5221" y="3008"/>
                <a:ext cx="41" cy="59"/>
              </a:xfrm>
              <a:custGeom>
                <a:avLst/>
                <a:gdLst>
                  <a:gd name="T0" fmla="*/ 0 w 41"/>
                  <a:gd name="T1" fmla="*/ 0 h 60"/>
                  <a:gd name="T2" fmla="*/ 9 w 41"/>
                  <a:gd name="T3" fmla="*/ 0 h 60"/>
                  <a:gd name="T4" fmla="*/ 19 w 41"/>
                  <a:gd name="T5" fmla="*/ 6 h 60"/>
                  <a:gd name="T6" fmla="*/ 40 w 41"/>
                  <a:gd name="T7" fmla="*/ 6 h 60"/>
                  <a:gd name="T8" fmla="*/ 37 w 41"/>
                  <a:gd name="T9" fmla="*/ 19 h 60"/>
                  <a:gd name="T10" fmla="*/ 40 w 41"/>
                  <a:gd name="T11" fmla="*/ 29 h 60"/>
                  <a:gd name="T12" fmla="*/ 33 w 41"/>
                  <a:gd name="T13" fmla="*/ 29 h 60"/>
                  <a:gd name="T14" fmla="*/ 31 w 41"/>
                  <a:gd name="T15" fmla="*/ 31 h 60"/>
                  <a:gd name="T16" fmla="*/ 27 w 41"/>
                  <a:gd name="T17" fmla="*/ 32 h 60"/>
                  <a:gd name="T18" fmla="*/ 31 w 41"/>
                  <a:gd name="T19" fmla="*/ 59 h 60"/>
                  <a:gd name="T20" fmla="*/ 19 w 41"/>
                  <a:gd name="T21" fmla="*/ 57 h 60"/>
                  <a:gd name="T22" fmla="*/ 8 w 41"/>
                  <a:gd name="T23" fmla="*/ 49 h 60"/>
                  <a:gd name="T24" fmla="*/ 8 w 41"/>
                  <a:gd name="T25" fmla="*/ 31 h 60"/>
                  <a:gd name="T26" fmla="*/ 8 w 41"/>
                  <a:gd name="T27" fmla="*/ 24 h 60"/>
                  <a:gd name="T28" fmla="*/ 0 w 41"/>
                  <a:gd name="T29" fmla="*/ 19 h 60"/>
                  <a:gd name="T30" fmla="*/ 0 w 41"/>
                  <a:gd name="T31" fmla="*/ 0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41" h="60">
                    <a:moveTo>
                      <a:pt x="0" y="0"/>
                    </a:moveTo>
                    <a:lnTo>
                      <a:pt x="9" y="0"/>
                    </a:lnTo>
                    <a:lnTo>
                      <a:pt x="19" y="6"/>
                    </a:lnTo>
                    <a:lnTo>
                      <a:pt x="40" y="6"/>
                    </a:lnTo>
                    <a:lnTo>
                      <a:pt x="37" y="19"/>
                    </a:lnTo>
                    <a:lnTo>
                      <a:pt x="40" y="29"/>
                    </a:lnTo>
                    <a:lnTo>
                      <a:pt x="33" y="29"/>
                    </a:lnTo>
                    <a:lnTo>
                      <a:pt x="31" y="31"/>
                    </a:lnTo>
                    <a:lnTo>
                      <a:pt x="27" y="32"/>
                    </a:lnTo>
                    <a:lnTo>
                      <a:pt x="31" y="59"/>
                    </a:lnTo>
                    <a:lnTo>
                      <a:pt x="19" y="57"/>
                    </a:lnTo>
                    <a:lnTo>
                      <a:pt x="8" y="49"/>
                    </a:lnTo>
                    <a:lnTo>
                      <a:pt x="8" y="31"/>
                    </a:lnTo>
                    <a:lnTo>
                      <a:pt x="8" y="24"/>
                    </a:lnTo>
                    <a:lnTo>
                      <a:pt x="0" y="19"/>
                    </a:lnTo>
                    <a:lnTo>
                      <a:pt x="0" y="0"/>
                    </a:lnTo>
                  </a:path>
                </a:pathLst>
              </a:custGeom>
              <a:solidFill>
                <a:schemeClr val="hlink"/>
              </a:solidFill>
              <a:ln w="12700" cap="rnd" cmpd="sng">
                <a:solidFill>
                  <a:srgbClr val="333333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algn="l" rtl="0">
                  <a:defRPr/>
                </a:pPr>
                <a:endParaRPr lang="ru">
                  <a:cs typeface="+mn-cs"/>
                </a:endParaRPr>
              </a:p>
            </p:txBody>
          </p:sp>
        </p:grpSp>
        <p:sp>
          <p:nvSpPr>
            <p:cNvPr id="5" name="Freeform 8"/>
            <p:cNvSpPr>
              <a:spLocks/>
            </p:cNvSpPr>
            <p:nvPr/>
          </p:nvSpPr>
          <p:spPr bwMode="auto">
            <a:xfrm>
              <a:off x="5280" y="2581"/>
              <a:ext cx="74" cy="59"/>
            </a:xfrm>
            <a:custGeom>
              <a:avLst/>
              <a:gdLst>
                <a:gd name="T0" fmla="*/ 12 w 67"/>
                <a:gd name="T1" fmla="*/ 21 h 58"/>
                <a:gd name="T2" fmla="*/ 0 w 67"/>
                <a:gd name="T3" fmla="*/ 46 h 58"/>
                <a:gd name="T4" fmla="*/ 5 w 67"/>
                <a:gd name="T5" fmla="*/ 56 h 58"/>
                <a:gd name="T6" fmla="*/ 23 w 67"/>
                <a:gd name="T7" fmla="*/ 57 h 58"/>
                <a:gd name="T8" fmla="*/ 39 w 67"/>
                <a:gd name="T9" fmla="*/ 57 h 58"/>
                <a:gd name="T10" fmla="*/ 45 w 67"/>
                <a:gd name="T11" fmla="*/ 47 h 58"/>
                <a:gd name="T12" fmla="*/ 49 w 67"/>
                <a:gd name="T13" fmla="*/ 37 h 58"/>
                <a:gd name="T14" fmla="*/ 66 w 67"/>
                <a:gd name="T15" fmla="*/ 37 h 58"/>
                <a:gd name="T16" fmla="*/ 63 w 67"/>
                <a:gd name="T17" fmla="*/ 23 h 58"/>
                <a:gd name="T18" fmla="*/ 63 w 67"/>
                <a:gd name="T19" fmla="*/ 8 h 58"/>
                <a:gd name="T20" fmla="*/ 46 w 67"/>
                <a:gd name="T21" fmla="*/ 0 h 58"/>
                <a:gd name="T22" fmla="*/ 43 w 67"/>
                <a:gd name="T23" fmla="*/ 16 h 58"/>
                <a:gd name="T24" fmla="*/ 54 w 67"/>
                <a:gd name="T25" fmla="*/ 27 h 58"/>
                <a:gd name="T26" fmla="*/ 37 w 67"/>
                <a:gd name="T27" fmla="*/ 27 h 58"/>
                <a:gd name="T28" fmla="*/ 31 w 67"/>
                <a:gd name="T29" fmla="*/ 32 h 58"/>
                <a:gd name="T30" fmla="*/ 12 w 67"/>
                <a:gd name="T31" fmla="*/ 21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67" h="58">
                  <a:moveTo>
                    <a:pt x="12" y="21"/>
                  </a:moveTo>
                  <a:lnTo>
                    <a:pt x="0" y="46"/>
                  </a:lnTo>
                  <a:lnTo>
                    <a:pt x="5" y="56"/>
                  </a:lnTo>
                  <a:lnTo>
                    <a:pt x="23" y="57"/>
                  </a:lnTo>
                  <a:lnTo>
                    <a:pt x="39" y="57"/>
                  </a:lnTo>
                  <a:lnTo>
                    <a:pt x="45" y="47"/>
                  </a:lnTo>
                  <a:lnTo>
                    <a:pt x="49" y="37"/>
                  </a:lnTo>
                  <a:lnTo>
                    <a:pt x="66" y="37"/>
                  </a:lnTo>
                  <a:lnTo>
                    <a:pt x="63" y="23"/>
                  </a:lnTo>
                  <a:lnTo>
                    <a:pt x="63" y="8"/>
                  </a:lnTo>
                  <a:lnTo>
                    <a:pt x="46" y="0"/>
                  </a:lnTo>
                  <a:lnTo>
                    <a:pt x="43" y="16"/>
                  </a:lnTo>
                  <a:lnTo>
                    <a:pt x="54" y="27"/>
                  </a:lnTo>
                  <a:lnTo>
                    <a:pt x="37" y="27"/>
                  </a:lnTo>
                  <a:lnTo>
                    <a:pt x="31" y="32"/>
                  </a:lnTo>
                  <a:lnTo>
                    <a:pt x="12" y="21"/>
                  </a:lnTo>
                </a:path>
              </a:pathLst>
            </a:custGeom>
            <a:solidFill>
              <a:schemeClr val="hlink"/>
            </a:solidFill>
            <a:ln w="12700" cap="rnd" cmpd="sng">
              <a:solidFill>
                <a:srgbClr val="333333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l" rtl="0">
                <a:defRPr/>
              </a:pPr>
              <a:endParaRPr lang="ru">
                <a:cs typeface="+mn-cs"/>
              </a:endParaRPr>
            </a:p>
          </p:txBody>
        </p:sp>
        <p:grpSp>
          <p:nvGrpSpPr>
            <p:cNvPr id="6" name="Group 9"/>
            <p:cNvGrpSpPr>
              <a:grpSpLocks/>
            </p:cNvGrpSpPr>
            <p:nvPr/>
          </p:nvGrpSpPr>
          <p:grpSpPr bwMode="auto">
            <a:xfrm>
              <a:off x="4481" y="1680"/>
              <a:ext cx="853" cy="1462"/>
              <a:chOff x="4578" y="1540"/>
              <a:chExt cx="766" cy="1445"/>
            </a:xfrm>
          </p:grpSpPr>
          <p:grpSp>
            <p:nvGrpSpPr>
              <p:cNvPr id="21" name="Group 10"/>
              <p:cNvGrpSpPr>
                <a:grpSpLocks/>
              </p:cNvGrpSpPr>
              <p:nvPr/>
            </p:nvGrpSpPr>
            <p:grpSpPr bwMode="auto">
              <a:xfrm>
                <a:off x="4699" y="1686"/>
                <a:ext cx="172" cy="436"/>
                <a:chOff x="4699" y="1686"/>
                <a:chExt cx="172" cy="436"/>
              </a:xfrm>
            </p:grpSpPr>
            <p:sp>
              <p:nvSpPr>
                <p:cNvPr id="31" name="Freeform 11"/>
                <p:cNvSpPr>
                  <a:spLocks/>
                </p:cNvSpPr>
                <p:nvPr/>
              </p:nvSpPr>
              <p:spPr bwMode="auto">
                <a:xfrm>
                  <a:off x="4699" y="2076"/>
                  <a:ext cx="44" cy="45"/>
                </a:xfrm>
                <a:custGeom>
                  <a:avLst/>
                  <a:gdLst>
                    <a:gd name="T0" fmla="*/ 0 w 44"/>
                    <a:gd name="T1" fmla="*/ 34 h 45"/>
                    <a:gd name="T2" fmla="*/ 8 w 44"/>
                    <a:gd name="T3" fmla="*/ 42 h 45"/>
                    <a:gd name="T4" fmla="*/ 18 w 44"/>
                    <a:gd name="T5" fmla="*/ 41 h 45"/>
                    <a:gd name="T6" fmla="*/ 31 w 44"/>
                    <a:gd name="T7" fmla="*/ 44 h 45"/>
                    <a:gd name="T8" fmla="*/ 42 w 44"/>
                    <a:gd name="T9" fmla="*/ 44 h 45"/>
                    <a:gd name="T10" fmla="*/ 43 w 44"/>
                    <a:gd name="T11" fmla="*/ 29 h 45"/>
                    <a:gd name="T12" fmla="*/ 41 w 44"/>
                    <a:gd name="T13" fmla="*/ 19 h 45"/>
                    <a:gd name="T14" fmla="*/ 33 w 44"/>
                    <a:gd name="T15" fmla="*/ 7 h 45"/>
                    <a:gd name="T16" fmla="*/ 25 w 44"/>
                    <a:gd name="T17" fmla="*/ 7 h 45"/>
                    <a:gd name="T18" fmla="*/ 22 w 44"/>
                    <a:gd name="T19" fmla="*/ 0 h 45"/>
                    <a:gd name="T20" fmla="*/ 12 w 44"/>
                    <a:gd name="T21" fmla="*/ 0 h 45"/>
                    <a:gd name="T22" fmla="*/ 12 w 44"/>
                    <a:gd name="T23" fmla="*/ 14 h 45"/>
                    <a:gd name="T24" fmla="*/ 0 w 44"/>
                    <a:gd name="T25" fmla="*/ 34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44" h="45">
                      <a:moveTo>
                        <a:pt x="0" y="34"/>
                      </a:moveTo>
                      <a:lnTo>
                        <a:pt x="8" y="42"/>
                      </a:lnTo>
                      <a:lnTo>
                        <a:pt x="18" y="41"/>
                      </a:lnTo>
                      <a:lnTo>
                        <a:pt x="31" y="44"/>
                      </a:lnTo>
                      <a:lnTo>
                        <a:pt x="42" y="44"/>
                      </a:lnTo>
                      <a:lnTo>
                        <a:pt x="43" y="29"/>
                      </a:lnTo>
                      <a:lnTo>
                        <a:pt x="41" y="19"/>
                      </a:lnTo>
                      <a:lnTo>
                        <a:pt x="33" y="7"/>
                      </a:lnTo>
                      <a:lnTo>
                        <a:pt x="25" y="7"/>
                      </a:lnTo>
                      <a:lnTo>
                        <a:pt x="22" y="0"/>
                      </a:lnTo>
                      <a:lnTo>
                        <a:pt x="12" y="0"/>
                      </a:lnTo>
                      <a:lnTo>
                        <a:pt x="12" y="14"/>
                      </a:lnTo>
                      <a:lnTo>
                        <a:pt x="0" y="34"/>
                      </a:lnTo>
                    </a:path>
                  </a:pathLst>
                </a:custGeom>
                <a:solidFill>
                  <a:schemeClr val="hlink"/>
                </a:solidFill>
                <a:ln w="12700" cap="rnd" cmpd="sng">
                  <a:solidFill>
                    <a:srgbClr val="333333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algn="l" rtl="0">
                    <a:defRPr/>
                  </a:pPr>
                  <a:endParaRPr lang="ru">
                    <a:cs typeface="+mn-cs"/>
                  </a:endParaRPr>
                </a:p>
              </p:txBody>
            </p:sp>
            <p:sp>
              <p:nvSpPr>
                <p:cNvPr id="32" name="Freeform 12"/>
                <p:cNvSpPr>
                  <a:spLocks/>
                </p:cNvSpPr>
                <p:nvPr/>
              </p:nvSpPr>
              <p:spPr bwMode="auto">
                <a:xfrm>
                  <a:off x="4809" y="2000"/>
                  <a:ext cx="40" cy="55"/>
                </a:xfrm>
                <a:custGeom>
                  <a:avLst/>
                  <a:gdLst>
                    <a:gd name="T0" fmla="*/ 9 w 40"/>
                    <a:gd name="T1" fmla="*/ 0 h 55"/>
                    <a:gd name="T2" fmla="*/ 25 w 40"/>
                    <a:gd name="T3" fmla="*/ 2 h 55"/>
                    <a:gd name="T4" fmla="*/ 31 w 40"/>
                    <a:gd name="T5" fmla="*/ 16 h 55"/>
                    <a:gd name="T6" fmla="*/ 39 w 40"/>
                    <a:gd name="T7" fmla="*/ 24 h 55"/>
                    <a:gd name="T8" fmla="*/ 33 w 40"/>
                    <a:gd name="T9" fmla="*/ 31 h 55"/>
                    <a:gd name="T10" fmla="*/ 39 w 40"/>
                    <a:gd name="T11" fmla="*/ 39 h 55"/>
                    <a:gd name="T12" fmla="*/ 36 w 40"/>
                    <a:gd name="T13" fmla="*/ 49 h 55"/>
                    <a:gd name="T14" fmla="*/ 30 w 40"/>
                    <a:gd name="T15" fmla="*/ 54 h 55"/>
                    <a:gd name="T16" fmla="*/ 19 w 40"/>
                    <a:gd name="T17" fmla="*/ 52 h 55"/>
                    <a:gd name="T18" fmla="*/ 12 w 40"/>
                    <a:gd name="T19" fmla="*/ 52 h 55"/>
                    <a:gd name="T20" fmla="*/ 7 w 40"/>
                    <a:gd name="T21" fmla="*/ 45 h 55"/>
                    <a:gd name="T22" fmla="*/ 3 w 40"/>
                    <a:gd name="T23" fmla="*/ 38 h 55"/>
                    <a:gd name="T24" fmla="*/ 3 w 40"/>
                    <a:gd name="T25" fmla="*/ 29 h 55"/>
                    <a:gd name="T26" fmla="*/ 0 w 40"/>
                    <a:gd name="T27" fmla="*/ 18 h 55"/>
                    <a:gd name="T28" fmla="*/ 9 w 40"/>
                    <a:gd name="T29" fmla="*/ 0 h 5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40" h="55">
                      <a:moveTo>
                        <a:pt x="9" y="0"/>
                      </a:moveTo>
                      <a:lnTo>
                        <a:pt x="25" y="2"/>
                      </a:lnTo>
                      <a:lnTo>
                        <a:pt x="31" y="16"/>
                      </a:lnTo>
                      <a:lnTo>
                        <a:pt x="39" y="24"/>
                      </a:lnTo>
                      <a:lnTo>
                        <a:pt x="33" y="31"/>
                      </a:lnTo>
                      <a:lnTo>
                        <a:pt x="39" y="39"/>
                      </a:lnTo>
                      <a:lnTo>
                        <a:pt x="36" y="49"/>
                      </a:lnTo>
                      <a:lnTo>
                        <a:pt x="30" y="54"/>
                      </a:lnTo>
                      <a:lnTo>
                        <a:pt x="19" y="52"/>
                      </a:lnTo>
                      <a:lnTo>
                        <a:pt x="12" y="52"/>
                      </a:lnTo>
                      <a:lnTo>
                        <a:pt x="7" y="45"/>
                      </a:lnTo>
                      <a:lnTo>
                        <a:pt x="3" y="38"/>
                      </a:lnTo>
                      <a:lnTo>
                        <a:pt x="3" y="29"/>
                      </a:lnTo>
                      <a:lnTo>
                        <a:pt x="0" y="18"/>
                      </a:lnTo>
                      <a:lnTo>
                        <a:pt x="9" y="0"/>
                      </a:lnTo>
                    </a:path>
                  </a:pathLst>
                </a:custGeom>
                <a:solidFill>
                  <a:schemeClr val="hlink"/>
                </a:solidFill>
                <a:ln w="12700" cap="rnd" cmpd="sng">
                  <a:solidFill>
                    <a:srgbClr val="333333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algn="l" rtl="0">
                    <a:defRPr/>
                  </a:pPr>
                  <a:endParaRPr lang="ru">
                    <a:cs typeface="+mn-cs"/>
                  </a:endParaRPr>
                </a:p>
              </p:txBody>
            </p:sp>
            <p:sp>
              <p:nvSpPr>
                <p:cNvPr id="33" name="Freeform 13"/>
                <p:cNvSpPr>
                  <a:spLocks/>
                </p:cNvSpPr>
                <p:nvPr/>
              </p:nvSpPr>
              <p:spPr bwMode="auto">
                <a:xfrm>
                  <a:off x="4802" y="1686"/>
                  <a:ext cx="69" cy="54"/>
                </a:xfrm>
                <a:custGeom>
                  <a:avLst/>
                  <a:gdLst>
                    <a:gd name="T0" fmla="*/ 10 w 69"/>
                    <a:gd name="T1" fmla="*/ 0 h 54"/>
                    <a:gd name="T2" fmla="*/ 18 w 69"/>
                    <a:gd name="T3" fmla="*/ 8 h 54"/>
                    <a:gd name="T4" fmla="*/ 27 w 69"/>
                    <a:gd name="T5" fmla="*/ 6 h 54"/>
                    <a:gd name="T6" fmla="*/ 40 w 69"/>
                    <a:gd name="T7" fmla="*/ 8 h 54"/>
                    <a:gd name="T8" fmla="*/ 51 w 69"/>
                    <a:gd name="T9" fmla="*/ 8 h 54"/>
                    <a:gd name="T10" fmla="*/ 56 w 69"/>
                    <a:gd name="T11" fmla="*/ 13 h 54"/>
                    <a:gd name="T12" fmla="*/ 64 w 69"/>
                    <a:gd name="T13" fmla="*/ 25 h 54"/>
                    <a:gd name="T14" fmla="*/ 68 w 69"/>
                    <a:gd name="T15" fmla="*/ 31 h 54"/>
                    <a:gd name="T16" fmla="*/ 52 w 69"/>
                    <a:gd name="T17" fmla="*/ 34 h 54"/>
                    <a:gd name="T18" fmla="*/ 49 w 69"/>
                    <a:gd name="T19" fmla="*/ 38 h 54"/>
                    <a:gd name="T20" fmla="*/ 52 w 69"/>
                    <a:gd name="T21" fmla="*/ 44 h 54"/>
                    <a:gd name="T22" fmla="*/ 52 w 69"/>
                    <a:gd name="T23" fmla="*/ 51 h 54"/>
                    <a:gd name="T24" fmla="*/ 37 w 69"/>
                    <a:gd name="T25" fmla="*/ 44 h 54"/>
                    <a:gd name="T26" fmla="*/ 24 w 69"/>
                    <a:gd name="T27" fmla="*/ 39 h 54"/>
                    <a:gd name="T28" fmla="*/ 18 w 69"/>
                    <a:gd name="T29" fmla="*/ 41 h 54"/>
                    <a:gd name="T30" fmla="*/ 18 w 69"/>
                    <a:gd name="T31" fmla="*/ 51 h 54"/>
                    <a:gd name="T32" fmla="*/ 10 w 69"/>
                    <a:gd name="T33" fmla="*/ 53 h 54"/>
                    <a:gd name="T34" fmla="*/ 6 w 69"/>
                    <a:gd name="T35" fmla="*/ 44 h 54"/>
                    <a:gd name="T36" fmla="*/ 4 w 69"/>
                    <a:gd name="T37" fmla="*/ 34 h 54"/>
                    <a:gd name="T38" fmla="*/ 0 w 69"/>
                    <a:gd name="T39" fmla="*/ 33 h 54"/>
                    <a:gd name="T40" fmla="*/ 4 w 69"/>
                    <a:gd name="T41" fmla="*/ 21 h 54"/>
                    <a:gd name="T42" fmla="*/ 11 w 69"/>
                    <a:gd name="T43" fmla="*/ 18 h 54"/>
                    <a:gd name="T44" fmla="*/ 10 w 69"/>
                    <a:gd name="T45" fmla="*/ 0 h 5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69" h="54">
                      <a:moveTo>
                        <a:pt x="10" y="0"/>
                      </a:moveTo>
                      <a:lnTo>
                        <a:pt x="18" y="8"/>
                      </a:lnTo>
                      <a:lnTo>
                        <a:pt x="27" y="6"/>
                      </a:lnTo>
                      <a:lnTo>
                        <a:pt x="40" y="8"/>
                      </a:lnTo>
                      <a:lnTo>
                        <a:pt x="51" y="8"/>
                      </a:lnTo>
                      <a:lnTo>
                        <a:pt x="56" y="13"/>
                      </a:lnTo>
                      <a:lnTo>
                        <a:pt x="64" y="25"/>
                      </a:lnTo>
                      <a:lnTo>
                        <a:pt x="68" y="31"/>
                      </a:lnTo>
                      <a:lnTo>
                        <a:pt x="52" y="34"/>
                      </a:lnTo>
                      <a:lnTo>
                        <a:pt x="49" y="38"/>
                      </a:lnTo>
                      <a:lnTo>
                        <a:pt x="52" y="44"/>
                      </a:lnTo>
                      <a:lnTo>
                        <a:pt x="52" y="51"/>
                      </a:lnTo>
                      <a:lnTo>
                        <a:pt x="37" y="44"/>
                      </a:lnTo>
                      <a:lnTo>
                        <a:pt x="24" y="39"/>
                      </a:lnTo>
                      <a:lnTo>
                        <a:pt x="18" y="41"/>
                      </a:lnTo>
                      <a:lnTo>
                        <a:pt x="18" y="51"/>
                      </a:lnTo>
                      <a:lnTo>
                        <a:pt x="10" y="53"/>
                      </a:lnTo>
                      <a:lnTo>
                        <a:pt x="6" y="44"/>
                      </a:lnTo>
                      <a:lnTo>
                        <a:pt x="4" y="34"/>
                      </a:lnTo>
                      <a:lnTo>
                        <a:pt x="0" y="33"/>
                      </a:lnTo>
                      <a:lnTo>
                        <a:pt x="4" y="21"/>
                      </a:lnTo>
                      <a:lnTo>
                        <a:pt x="11" y="18"/>
                      </a:lnTo>
                      <a:lnTo>
                        <a:pt x="10" y="0"/>
                      </a:lnTo>
                    </a:path>
                  </a:pathLst>
                </a:custGeom>
                <a:solidFill>
                  <a:schemeClr val="hlink"/>
                </a:solidFill>
                <a:ln w="12700" cap="rnd" cmpd="sng">
                  <a:solidFill>
                    <a:srgbClr val="333333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algn="l" rtl="0">
                    <a:defRPr/>
                  </a:pPr>
                  <a:endParaRPr lang="ru">
                    <a:cs typeface="+mn-cs"/>
                  </a:endParaRPr>
                </a:p>
              </p:txBody>
            </p:sp>
          </p:grpSp>
          <p:sp>
            <p:nvSpPr>
              <p:cNvPr id="22" name="Freeform 14"/>
              <p:cNvSpPr>
                <a:spLocks/>
              </p:cNvSpPr>
              <p:nvPr/>
            </p:nvSpPr>
            <p:spPr bwMode="auto">
              <a:xfrm>
                <a:off x="4860" y="2565"/>
                <a:ext cx="484" cy="420"/>
              </a:xfrm>
              <a:custGeom>
                <a:avLst/>
                <a:gdLst>
                  <a:gd name="T0" fmla="*/ 373 w 484"/>
                  <a:gd name="T1" fmla="*/ 33 h 420"/>
                  <a:gd name="T2" fmla="*/ 391 w 484"/>
                  <a:gd name="T3" fmla="*/ 49 h 420"/>
                  <a:gd name="T4" fmla="*/ 412 w 484"/>
                  <a:gd name="T5" fmla="*/ 111 h 420"/>
                  <a:gd name="T6" fmla="*/ 456 w 484"/>
                  <a:gd name="T7" fmla="*/ 175 h 420"/>
                  <a:gd name="T8" fmla="*/ 483 w 484"/>
                  <a:gd name="T9" fmla="*/ 239 h 420"/>
                  <a:gd name="T10" fmla="*/ 463 w 484"/>
                  <a:gd name="T11" fmla="*/ 300 h 420"/>
                  <a:gd name="T12" fmla="*/ 444 w 484"/>
                  <a:gd name="T13" fmla="*/ 339 h 420"/>
                  <a:gd name="T14" fmla="*/ 433 w 484"/>
                  <a:gd name="T15" fmla="*/ 376 h 420"/>
                  <a:gd name="T16" fmla="*/ 422 w 484"/>
                  <a:gd name="T17" fmla="*/ 397 h 420"/>
                  <a:gd name="T18" fmla="*/ 398 w 484"/>
                  <a:gd name="T19" fmla="*/ 413 h 420"/>
                  <a:gd name="T20" fmla="*/ 361 w 484"/>
                  <a:gd name="T21" fmla="*/ 408 h 420"/>
                  <a:gd name="T22" fmla="*/ 324 w 484"/>
                  <a:gd name="T23" fmla="*/ 397 h 420"/>
                  <a:gd name="T24" fmla="*/ 303 w 484"/>
                  <a:gd name="T25" fmla="*/ 374 h 420"/>
                  <a:gd name="T26" fmla="*/ 299 w 484"/>
                  <a:gd name="T27" fmla="*/ 344 h 420"/>
                  <a:gd name="T28" fmla="*/ 285 w 484"/>
                  <a:gd name="T29" fmla="*/ 330 h 420"/>
                  <a:gd name="T30" fmla="*/ 265 w 484"/>
                  <a:gd name="T31" fmla="*/ 332 h 420"/>
                  <a:gd name="T32" fmla="*/ 247 w 484"/>
                  <a:gd name="T33" fmla="*/ 308 h 420"/>
                  <a:gd name="T34" fmla="*/ 230 w 484"/>
                  <a:gd name="T35" fmla="*/ 305 h 420"/>
                  <a:gd name="T36" fmla="*/ 205 w 484"/>
                  <a:gd name="T37" fmla="*/ 308 h 420"/>
                  <a:gd name="T38" fmla="*/ 183 w 484"/>
                  <a:gd name="T39" fmla="*/ 312 h 420"/>
                  <a:gd name="T40" fmla="*/ 165 w 484"/>
                  <a:gd name="T41" fmla="*/ 325 h 420"/>
                  <a:gd name="T42" fmla="*/ 138 w 484"/>
                  <a:gd name="T43" fmla="*/ 335 h 420"/>
                  <a:gd name="T44" fmla="*/ 110 w 484"/>
                  <a:gd name="T45" fmla="*/ 350 h 420"/>
                  <a:gd name="T46" fmla="*/ 96 w 484"/>
                  <a:gd name="T47" fmla="*/ 357 h 420"/>
                  <a:gd name="T48" fmla="*/ 56 w 484"/>
                  <a:gd name="T49" fmla="*/ 354 h 420"/>
                  <a:gd name="T50" fmla="*/ 47 w 484"/>
                  <a:gd name="T51" fmla="*/ 345 h 420"/>
                  <a:gd name="T52" fmla="*/ 47 w 484"/>
                  <a:gd name="T53" fmla="*/ 300 h 420"/>
                  <a:gd name="T54" fmla="*/ 34 w 484"/>
                  <a:gd name="T55" fmla="*/ 273 h 420"/>
                  <a:gd name="T56" fmla="*/ 21 w 484"/>
                  <a:gd name="T57" fmla="*/ 251 h 420"/>
                  <a:gd name="T58" fmla="*/ 4 w 484"/>
                  <a:gd name="T59" fmla="*/ 175 h 420"/>
                  <a:gd name="T60" fmla="*/ 6 w 484"/>
                  <a:gd name="T61" fmla="*/ 150 h 420"/>
                  <a:gd name="T62" fmla="*/ 40 w 484"/>
                  <a:gd name="T63" fmla="*/ 136 h 420"/>
                  <a:gd name="T64" fmla="*/ 65 w 484"/>
                  <a:gd name="T65" fmla="*/ 133 h 420"/>
                  <a:gd name="T66" fmla="*/ 80 w 484"/>
                  <a:gd name="T67" fmla="*/ 126 h 420"/>
                  <a:gd name="T68" fmla="*/ 89 w 484"/>
                  <a:gd name="T69" fmla="*/ 104 h 420"/>
                  <a:gd name="T70" fmla="*/ 86 w 484"/>
                  <a:gd name="T71" fmla="*/ 92 h 420"/>
                  <a:gd name="T72" fmla="*/ 120 w 484"/>
                  <a:gd name="T73" fmla="*/ 62 h 420"/>
                  <a:gd name="T74" fmla="*/ 147 w 484"/>
                  <a:gd name="T75" fmla="*/ 39 h 420"/>
                  <a:gd name="T76" fmla="*/ 172 w 484"/>
                  <a:gd name="T77" fmla="*/ 55 h 420"/>
                  <a:gd name="T78" fmla="*/ 190 w 484"/>
                  <a:gd name="T79" fmla="*/ 37 h 420"/>
                  <a:gd name="T80" fmla="*/ 209 w 484"/>
                  <a:gd name="T81" fmla="*/ 17 h 420"/>
                  <a:gd name="T82" fmla="*/ 229 w 484"/>
                  <a:gd name="T83" fmla="*/ 5 h 420"/>
                  <a:gd name="T84" fmla="*/ 261 w 484"/>
                  <a:gd name="T85" fmla="*/ 8 h 420"/>
                  <a:gd name="T86" fmla="*/ 272 w 484"/>
                  <a:gd name="T87" fmla="*/ 23 h 420"/>
                  <a:gd name="T88" fmla="*/ 272 w 484"/>
                  <a:gd name="T89" fmla="*/ 44 h 420"/>
                  <a:gd name="T90" fmla="*/ 300 w 484"/>
                  <a:gd name="T91" fmla="*/ 77 h 420"/>
                  <a:gd name="T92" fmla="*/ 323 w 484"/>
                  <a:gd name="T93" fmla="*/ 87 h 420"/>
                  <a:gd name="T94" fmla="*/ 342 w 484"/>
                  <a:gd name="T95" fmla="*/ 55 h 420"/>
                  <a:gd name="T96" fmla="*/ 346 w 484"/>
                  <a:gd name="T97" fmla="*/ 0 h 4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484" h="420">
                    <a:moveTo>
                      <a:pt x="346" y="0"/>
                    </a:moveTo>
                    <a:lnTo>
                      <a:pt x="373" y="0"/>
                    </a:lnTo>
                    <a:lnTo>
                      <a:pt x="373" y="33"/>
                    </a:lnTo>
                    <a:lnTo>
                      <a:pt x="382" y="44"/>
                    </a:lnTo>
                    <a:lnTo>
                      <a:pt x="385" y="49"/>
                    </a:lnTo>
                    <a:lnTo>
                      <a:pt x="391" y="49"/>
                    </a:lnTo>
                    <a:lnTo>
                      <a:pt x="394" y="55"/>
                    </a:lnTo>
                    <a:lnTo>
                      <a:pt x="397" y="89"/>
                    </a:lnTo>
                    <a:lnTo>
                      <a:pt x="412" y="111"/>
                    </a:lnTo>
                    <a:lnTo>
                      <a:pt x="433" y="143"/>
                    </a:lnTo>
                    <a:lnTo>
                      <a:pt x="433" y="148"/>
                    </a:lnTo>
                    <a:lnTo>
                      <a:pt x="456" y="175"/>
                    </a:lnTo>
                    <a:lnTo>
                      <a:pt x="456" y="180"/>
                    </a:lnTo>
                    <a:lnTo>
                      <a:pt x="479" y="202"/>
                    </a:lnTo>
                    <a:lnTo>
                      <a:pt x="483" y="239"/>
                    </a:lnTo>
                    <a:lnTo>
                      <a:pt x="479" y="275"/>
                    </a:lnTo>
                    <a:lnTo>
                      <a:pt x="471" y="291"/>
                    </a:lnTo>
                    <a:lnTo>
                      <a:pt x="463" y="300"/>
                    </a:lnTo>
                    <a:lnTo>
                      <a:pt x="461" y="317"/>
                    </a:lnTo>
                    <a:lnTo>
                      <a:pt x="452" y="332"/>
                    </a:lnTo>
                    <a:lnTo>
                      <a:pt x="444" y="339"/>
                    </a:lnTo>
                    <a:lnTo>
                      <a:pt x="446" y="344"/>
                    </a:lnTo>
                    <a:lnTo>
                      <a:pt x="437" y="354"/>
                    </a:lnTo>
                    <a:lnTo>
                      <a:pt x="433" y="376"/>
                    </a:lnTo>
                    <a:lnTo>
                      <a:pt x="431" y="387"/>
                    </a:lnTo>
                    <a:lnTo>
                      <a:pt x="423" y="392"/>
                    </a:lnTo>
                    <a:lnTo>
                      <a:pt x="422" y="397"/>
                    </a:lnTo>
                    <a:lnTo>
                      <a:pt x="416" y="408"/>
                    </a:lnTo>
                    <a:lnTo>
                      <a:pt x="406" y="409"/>
                    </a:lnTo>
                    <a:lnTo>
                      <a:pt x="398" y="413"/>
                    </a:lnTo>
                    <a:lnTo>
                      <a:pt x="388" y="419"/>
                    </a:lnTo>
                    <a:lnTo>
                      <a:pt x="376" y="406"/>
                    </a:lnTo>
                    <a:lnTo>
                      <a:pt x="361" y="408"/>
                    </a:lnTo>
                    <a:lnTo>
                      <a:pt x="357" y="408"/>
                    </a:lnTo>
                    <a:lnTo>
                      <a:pt x="337" y="411"/>
                    </a:lnTo>
                    <a:lnTo>
                      <a:pt x="324" y="397"/>
                    </a:lnTo>
                    <a:lnTo>
                      <a:pt x="315" y="384"/>
                    </a:lnTo>
                    <a:lnTo>
                      <a:pt x="309" y="386"/>
                    </a:lnTo>
                    <a:lnTo>
                      <a:pt x="303" y="374"/>
                    </a:lnTo>
                    <a:lnTo>
                      <a:pt x="301" y="364"/>
                    </a:lnTo>
                    <a:lnTo>
                      <a:pt x="299" y="360"/>
                    </a:lnTo>
                    <a:lnTo>
                      <a:pt x="299" y="344"/>
                    </a:lnTo>
                    <a:lnTo>
                      <a:pt x="300" y="334"/>
                    </a:lnTo>
                    <a:lnTo>
                      <a:pt x="297" y="327"/>
                    </a:lnTo>
                    <a:lnTo>
                      <a:pt x="285" y="330"/>
                    </a:lnTo>
                    <a:lnTo>
                      <a:pt x="279" y="332"/>
                    </a:lnTo>
                    <a:lnTo>
                      <a:pt x="269" y="332"/>
                    </a:lnTo>
                    <a:lnTo>
                      <a:pt x="265" y="332"/>
                    </a:lnTo>
                    <a:lnTo>
                      <a:pt x="261" y="332"/>
                    </a:lnTo>
                    <a:lnTo>
                      <a:pt x="254" y="322"/>
                    </a:lnTo>
                    <a:lnTo>
                      <a:pt x="247" y="308"/>
                    </a:lnTo>
                    <a:lnTo>
                      <a:pt x="245" y="310"/>
                    </a:lnTo>
                    <a:lnTo>
                      <a:pt x="232" y="310"/>
                    </a:lnTo>
                    <a:lnTo>
                      <a:pt x="230" y="305"/>
                    </a:lnTo>
                    <a:lnTo>
                      <a:pt x="223" y="310"/>
                    </a:lnTo>
                    <a:lnTo>
                      <a:pt x="217" y="308"/>
                    </a:lnTo>
                    <a:lnTo>
                      <a:pt x="205" y="308"/>
                    </a:lnTo>
                    <a:lnTo>
                      <a:pt x="198" y="305"/>
                    </a:lnTo>
                    <a:lnTo>
                      <a:pt x="195" y="310"/>
                    </a:lnTo>
                    <a:lnTo>
                      <a:pt x="183" y="312"/>
                    </a:lnTo>
                    <a:lnTo>
                      <a:pt x="181" y="308"/>
                    </a:lnTo>
                    <a:lnTo>
                      <a:pt x="174" y="317"/>
                    </a:lnTo>
                    <a:lnTo>
                      <a:pt x="165" y="325"/>
                    </a:lnTo>
                    <a:lnTo>
                      <a:pt x="159" y="325"/>
                    </a:lnTo>
                    <a:lnTo>
                      <a:pt x="150" y="335"/>
                    </a:lnTo>
                    <a:lnTo>
                      <a:pt x="138" y="335"/>
                    </a:lnTo>
                    <a:lnTo>
                      <a:pt x="128" y="339"/>
                    </a:lnTo>
                    <a:lnTo>
                      <a:pt x="116" y="344"/>
                    </a:lnTo>
                    <a:lnTo>
                      <a:pt x="110" y="350"/>
                    </a:lnTo>
                    <a:lnTo>
                      <a:pt x="106" y="349"/>
                    </a:lnTo>
                    <a:lnTo>
                      <a:pt x="101" y="355"/>
                    </a:lnTo>
                    <a:lnTo>
                      <a:pt x="96" y="357"/>
                    </a:lnTo>
                    <a:lnTo>
                      <a:pt x="89" y="365"/>
                    </a:lnTo>
                    <a:lnTo>
                      <a:pt x="65" y="365"/>
                    </a:lnTo>
                    <a:lnTo>
                      <a:pt x="56" y="354"/>
                    </a:lnTo>
                    <a:lnTo>
                      <a:pt x="55" y="349"/>
                    </a:lnTo>
                    <a:lnTo>
                      <a:pt x="52" y="354"/>
                    </a:lnTo>
                    <a:lnTo>
                      <a:pt x="47" y="345"/>
                    </a:lnTo>
                    <a:lnTo>
                      <a:pt x="49" y="323"/>
                    </a:lnTo>
                    <a:lnTo>
                      <a:pt x="52" y="310"/>
                    </a:lnTo>
                    <a:lnTo>
                      <a:pt x="47" y="300"/>
                    </a:lnTo>
                    <a:lnTo>
                      <a:pt x="43" y="290"/>
                    </a:lnTo>
                    <a:lnTo>
                      <a:pt x="42" y="278"/>
                    </a:lnTo>
                    <a:lnTo>
                      <a:pt x="34" y="273"/>
                    </a:lnTo>
                    <a:lnTo>
                      <a:pt x="33" y="271"/>
                    </a:lnTo>
                    <a:lnTo>
                      <a:pt x="31" y="266"/>
                    </a:lnTo>
                    <a:lnTo>
                      <a:pt x="21" y="251"/>
                    </a:lnTo>
                    <a:lnTo>
                      <a:pt x="9" y="214"/>
                    </a:lnTo>
                    <a:lnTo>
                      <a:pt x="4" y="190"/>
                    </a:lnTo>
                    <a:lnTo>
                      <a:pt x="4" y="175"/>
                    </a:lnTo>
                    <a:lnTo>
                      <a:pt x="0" y="170"/>
                    </a:lnTo>
                    <a:lnTo>
                      <a:pt x="1" y="156"/>
                    </a:lnTo>
                    <a:lnTo>
                      <a:pt x="6" y="150"/>
                    </a:lnTo>
                    <a:lnTo>
                      <a:pt x="21" y="131"/>
                    </a:lnTo>
                    <a:lnTo>
                      <a:pt x="37" y="133"/>
                    </a:lnTo>
                    <a:lnTo>
                      <a:pt x="40" y="136"/>
                    </a:lnTo>
                    <a:lnTo>
                      <a:pt x="60" y="136"/>
                    </a:lnTo>
                    <a:lnTo>
                      <a:pt x="61" y="131"/>
                    </a:lnTo>
                    <a:lnTo>
                      <a:pt x="65" y="133"/>
                    </a:lnTo>
                    <a:lnTo>
                      <a:pt x="71" y="128"/>
                    </a:lnTo>
                    <a:lnTo>
                      <a:pt x="76" y="129"/>
                    </a:lnTo>
                    <a:lnTo>
                      <a:pt x="80" y="126"/>
                    </a:lnTo>
                    <a:lnTo>
                      <a:pt x="79" y="121"/>
                    </a:lnTo>
                    <a:lnTo>
                      <a:pt x="83" y="109"/>
                    </a:lnTo>
                    <a:lnTo>
                      <a:pt x="89" y="104"/>
                    </a:lnTo>
                    <a:lnTo>
                      <a:pt x="86" y="101"/>
                    </a:lnTo>
                    <a:lnTo>
                      <a:pt x="89" y="97"/>
                    </a:lnTo>
                    <a:lnTo>
                      <a:pt x="86" y="92"/>
                    </a:lnTo>
                    <a:lnTo>
                      <a:pt x="95" y="84"/>
                    </a:lnTo>
                    <a:lnTo>
                      <a:pt x="107" y="82"/>
                    </a:lnTo>
                    <a:lnTo>
                      <a:pt x="120" y="62"/>
                    </a:lnTo>
                    <a:lnTo>
                      <a:pt x="136" y="45"/>
                    </a:lnTo>
                    <a:lnTo>
                      <a:pt x="143" y="44"/>
                    </a:lnTo>
                    <a:lnTo>
                      <a:pt x="147" y="39"/>
                    </a:lnTo>
                    <a:lnTo>
                      <a:pt x="155" y="39"/>
                    </a:lnTo>
                    <a:lnTo>
                      <a:pt x="168" y="54"/>
                    </a:lnTo>
                    <a:lnTo>
                      <a:pt x="172" y="55"/>
                    </a:lnTo>
                    <a:lnTo>
                      <a:pt x="177" y="49"/>
                    </a:lnTo>
                    <a:lnTo>
                      <a:pt x="184" y="39"/>
                    </a:lnTo>
                    <a:lnTo>
                      <a:pt x="190" y="37"/>
                    </a:lnTo>
                    <a:lnTo>
                      <a:pt x="196" y="23"/>
                    </a:lnTo>
                    <a:lnTo>
                      <a:pt x="202" y="22"/>
                    </a:lnTo>
                    <a:lnTo>
                      <a:pt x="209" y="17"/>
                    </a:lnTo>
                    <a:lnTo>
                      <a:pt x="217" y="12"/>
                    </a:lnTo>
                    <a:lnTo>
                      <a:pt x="223" y="12"/>
                    </a:lnTo>
                    <a:lnTo>
                      <a:pt x="229" y="5"/>
                    </a:lnTo>
                    <a:lnTo>
                      <a:pt x="238" y="5"/>
                    </a:lnTo>
                    <a:lnTo>
                      <a:pt x="248" y="5"/>
                    </a:lnTo>
                    <a:lnTo>
                      <a:pt x="261" y="8"/>
                    </a:lnTo>
                    <a:lnTo>
                      <a:pt x="269" y="15"/>
                    </a:lnTo>
                    <a:lnTo>
                      <a:pt x="271" y="20"/>
                    </a:lnTo>
                    <a:lnTo>
                      <a:pt x="272" y="23"/>
                    </a:lnTo>
                    <a:lnTo>
                      <a:pt x="274" y="32"/>
                    </a:lnTo>
                    <a:lnTo>
                      <a:pt x="272" y="35"/>
                    </a:lnTo>
                    <a:lnTo>
                      <a:pt x="272" y="44"/>
                    </a:lnTo>
                    <a:lnTo>
                      <a:pt x="271" y="49"/>
                    </a:lnTo>
                    <a:lnTo>
                      <a:pt x="293" y="67"/>
                    </a:lnTo>
                    <a:lnTo>
                      <a:pt x="300" y="77"/>
                    </a:lnTo>
                    <a:lnTo>
                      <a:pt x="308" y="81"/>
                    </a:lnTo>
                    <a:lnTo>
                      <a:pt x="317" y="86"/>
                    </a:lnTo>
                    <a:lnTo>
                      <a:pt x="323" y="87"/>
                    </a:lnTo>
                    <a:lnTo>
                      <a:pt x="331" y="82"/>
                    </a:lnTo>
                    <a:lnTo>
                      <a:pt x="339" y="67"/>
                    </a:lnTo>
                    <a:lnTo>
                      <a:pt x="342" y="55"/>
                    </a:lnTo>
                    <a:lnTo>
                      <a:pt x="344" y="32"/>
                    </a:lnTo>
                    <a:lnTo>
                      <a:pt x="346" y="22"/>
                    </a:lnTo>
                    <a:lnTo>
                      <a:pt x="346" y="0"/>
                    </a:lnTo>
                  </a:path>
                </a:pathLst>
              </a:custGeom>
              <a:solidFill>
                <a:schemeClr val="hlink"/>
              </a:solidFill>
              <a:ln w="12700" cap="rnd" cmpd="sng">
                <a:solidFill>
                  <a:srgbClr val="333333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algn="l" rtl="0">
                  <a:defRPr/>
                </a:pPr>
                <a:endParaRPr lang="ru">
                  <a:cs typeface="+mn-cs"/>
                </a:endParaRPr>
              </a:p>
            </p:txBody>
          </p:sp>
          <p:sp>
            <p:nvSpPr>
              <p:cNvPr id="23" name="Freeform 15"/>
              <p:cNvSpPr>
                <a:spLocks/>
              </p:cNvSpPr>
              <p:nvPr/>
            </p:nvSpPr>
            <p:spPr bwMode="auto">
              <a:xfrm>
                <a:off x="4748" y="2476"/>
                <a:ext cx="266" cy="58"/>
              </a:xfrm>
              <a:custGeom>
                <a:avLst/>
                <a:gdLst>
                  <a:gd name="T0" fmla="*/ 19 w 266"/>
                  <a:gd name="T1" fmla="*/ 8 h 59"/>
                  <a:gd name="T2" fmla="*/ 52 w 266"/>
                  <a:gd name="T3" fmla="*/ 8 h 59"/>
                  <a:gd name="T4" fmla="*/ 73 w 266"/>
                  <a:gd name="T5" fmla="*/ 10 h 59"/>
                  <a:gd name="T6" fmla="*/ 89 w 266"/>
                  <a:gd name="T7" fmla="*/ 27 h 59"/>
                  <a:gd name="T8" fmla="*/ 106 w 266"/>
                  <a:gd name="T9" fmla="*/ 31 h 59"/>
                  <a:gd name="T10" fmla="*/ 130 w 266"/>
                  <a:gd name="T11" fmla="*/ 38 h 59"/>
                  <a:gd name="T12" fmla="*/ 144 w 266"/>
                  <a:gd name="T13" fmla="*/ 41 h 59"/>
                  <a:gd name="T14" fmla="*/ 149 w 266"/>
                  <a:gd name="T15" fmla="*/ 27 h 59"/>
                  <a:gd name="T16" fmla="*/ 181 w 266"/>
                  <a:gd name="T17" fmla="*/ 31 h 59"/>
                  <a:gd name="T18" fmla="*/ 204 w 266"/>
                  <a:gd name="T19" fmla="*/ 36 h 59"/>
                  <a:gd name="T20" fmla="*/ 219 w 266"/>
                  <a:gd name="T21" fmla="*/ 38 h 59"/>
                  <a:gd name="T22" fmla="*/ 231 w 266"/>
                  <a:gd name="T23" fmla="*/ 31 h 59"/>
                  <a:gd name="T24" fmla="*/ 249 w 266"/>
                  <a:gd name="T25" fmla="*/ 27 h 59"/>
                  <a:gd name="T26" fmla="*/ 265 w 266"/>
                  <a:gd name="T27" fmla="*/ 23 h 59"/>
                  <a:gd name="T28" fmla="*/ 261 w 266"/>
                  <a:gd name="T29" fmla="*/ 41 h 59"/>
                  <a:gd name="T30" fmla="*/ 249 w 266"/>
                  <a:gd name="T31" fmla="*/ 46 h 59"/>
                  <a:gd name="T32" fmla="*/ 241 w 266"/>
                  <a:gd name="T33" fmla="*/ 48 h 59"/>
                  <a:gd name="T34" fmla="*/ 229 w 266"/>
                  <a:gd name="T35" fmla="*/ 53 h 59"/>
                  <a:gd name="T36" fmla="*/ 218 w 266"/>
                  <a:gd name="T37" fmla="*/ 53 h 59"/>
                  <a:gd name="T38" fmla="*/ 208 w 266"/>
                  <a:gd name="T39" fmla="*/ 55 h 59"/>
                  <a:gd name="T40" fmla="*/ 192 w 266"/>
                  <a:gd name="T41" fmla="*/ 58 h 59"/>
                  <a:gd name="T42" fmla="*/ 182 w 266"/>
                  <a:gd name="T43" fmla="*/ 46 h 59"/>
                  <a:gd name="T44" fmla="*/ 171 w 266"/>
                  <a:gd name="T45" fmla="*/ 58 h 59"/>
                  <a:gd name="T46" fmla="*/ 155 w 266"/>
                  <a:gd name="T47" fmla="*/ 46 h 59"/>
                  <a:gd name="T48" fmla="*/ 147 w 266"/>
                  <a:gd name="T49" fmla="*/ 48 h 59"/>
                  <a:gd name="T50" fmla="*/ 134 w 266"/>
                  <a:gd name="T51" fmla="*/ 53 h 59"/>
                  <a:gd name="T52" fmla="*/ 121 w 266"/>
                  <a:gd name="T53" fmla="*/ 49 h 59"/>
                  <a:gd name="T54" fmla="*/ 107 w 266"/>
                  <a:gd name="T55" fmla="*/ 48 h 59"/>
                  <a:gd name="T56" fmla="*/ 92 w 266"/>
                  <a:gd name="T57" fmla="*/ 53 h 59"/>
                  <a:gd name="T58" fmla="*/ 74 w 266"/>
                  <a:gd name="T59" fmla="*/ 44 h 59"/>
                  <a:gd name="T60" fmla="*/ 49 w 266"/>
                  <a:gd name="T61" fmla="*/ 39 h 59"/>
                  <a:gd name="T62" fmla="*/ 30 w 266"/>
                  <a:gd name="T63" fmla="*/ 34 h 59"/>
                  <a:gd name="T64" fmla="*/ 12 w 266"/>
                  <a:gd name="T65" fmla="*/ 25 h 59"/>
                  <a:gd name="T66" fmla="*/ 1 w 266"/>
                  <a:gd name="T67" fmla="*/ 22 h 59"/>
                  <a:gd name="T68" fmla="*/ 0 w 266"/>
                  <a:gd name="T69" fmla="*/ 0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266" h="59">
                    <a:moveTo>
                      <a:pt x="0" y="0"/>
                    </a:moveTo>
                    <a:lnTo>
                      <a:pt x="19" y="8"/>
                    </a:lnTo>
                    <a:lnTo>
                      <a:pt x="37" y="8"/>
                    </a:lnTo>
                    <a:lnTo>
                      <a:pt x="52" y="8"/>
                    </a:lnTo>
                    <a:lnTo>
                      <a:pt x="64" y="8"/>
                    </a:lnTo>
                    <a:lnTo>
                      <a:pt x="73" y="10"/>
                    </a:lnTo>
                    <a:lnTo>
                      <a:pt x="84" y="15"/>
                    </a:lnTo>
                    <a:lnTo>
                      <a:pt x="89" y="27"/>
                    </a:lnTo>
                    <a:lnTo>
                      <a:pt x="95" y="33"/>
                    </a:lnTo>
                    <a:lnTo>
                      <a:pt x="106" y="31"/>
                    </a:lnTo>
                    <a:lnTo>
                      <a:pt x="116" y="31"/>
                    </a:lnTo>
                    <a:lnTo>
                      <a:pt x="130" y="38"/>
                    </a:lnTo>
                    <a:lnTo>
                      <a:pt x="138" y="41"/>
                    </a:lnTo>
                    <a:lnTo>
                      <a:pt x="144" y="41"/>
                    </a:lnTo>
                    <a:lnTo>
                      <a:pt x="146" y="33"/>
                    </a:lnTo>
                    <a:lnTo>
                      <a:pt x="149" y="27"/>
                    </a:lnTo>
                    <a:lnTo>
                      <a:pt x="167" y="31"/>
                    </a:lnTo>
                    <a:lnTo>
                      <a:pt x="181" y="31"/>
                    </a:lnTo>
                    <a:lnTo>
                      <a:pt x="194" y="31"/>
                    </a:lnTo>
                    <a:lnTo>
                      <a:pt x="204" y="36"/>
                    </a:lnTo>
                    <a:lnTo>
                      <a:pt x="210" y="39"/>
                    </a:lnTo>
                    <a:lnTo>
                      <a:pt x="219" y="38"/>
                    </a:lnTo>
                    <a:lnTo>
                      <a:pt x="226" y="34"/>
                    </a:lnTo>
                    <a:lnTo>
                      <a:pt x="231" y="31"/>
                    </a:lnTo>
                    <a:lnTo>
                      <a:pt x="243" y="31"/>
                    </a:lnTo>
                    <a:lnTo>
                      <a:pt x="249" y="27"/>
                    </a:lnTo>
                    <a:lnTo>
                      <a:pt x="259" y="23"/>
                    </a:lnTo>
                    <a:lnTo>
                      <a:pt x="265" y="23"/>
                    </a:lnTo>
                    <a:lnTo>
                      <a:pt x="264" y="36"/>
                    </a:lnTo>
                    <a:lnTo>
                      <a:pt x="261" y="41"/>
                    </a:lnTo>
                    <a:lnTo>
                      <a:pt x="255" y="46"/>
                    </a:lnTo>
                    <a:lnTo>
                      <a:pt x="249" y="46"/>
                    </a:lnTo>
                    <a:lnTo>
                      <a:pt x="248" y="46"/>
                    </a:lnTo>
                    <a:lnTo>
                      <a:pt x="241" y="48"/>
                    </a:lnTo>
                    <a:lnTo>
                      <a:pt x="235" y="55"/>
                    </a:lnTo>
                    <a:lnTo>
                      <a:pt x="229" y="53"/>
                    </a:lnTo>
                    <a:lnTo>
                      <a:pt x="224" y="49"/>
                    </a:lnTo>
                    <a:lnTo>
                      <a:pt x="218" y="53"/>
                    </a:lnTo>
                    <a:lnTo>
                      <a:pt x="213" y="55"/>
                    </a:lnTo>
                    <a:lnTo>
                      <a:pt x="208" y="55"/>
                    </a:lnTo>
                    <a:lnTo>
                      <a:pt x="204" y="58"/>
                    </a:lnTo>
                    <a:lnTo>
                      <a:pt x="192" y="58"/>
                    </a:lnTo>
                    <a:lnTo>
                      <a:pt x="188" y="53"/>
                    </a:lnTo>
                    <a:lnTo>
                      <a:pt x="182" y="46"/>
                    </a:lnTo>
                    <a:lnTo>
                      <a:pt x="176" y="53"/>
                    </a:lnTo>
                    <a:lnTo>
                      <a:pt x="171" y="58"/>
                    </a:lnTo>
                    <a:lnTo>
                      <a:pt x="165" y="58"/>
                    </a:lnTo>
                    <a:lnTo>
                      <a:pt x="155" y="46"/>
                    </a:lnTo>
                    <a:lnTo>
                      <a:pt x="152" y="48"/>
                    </a:lnTo>
                    <a:lnTo>
                      <a:pt x="147" y="48"/>
                    </a:lnTo>
                    <a:lnTo>
                      <a:pt x="143" y="55"/>
                    </a:lnTo>
                    <a:lnTo>
                      <a:pt x="134" y="53"/>
                    </a:lnTo>
                    <a:lnTo>
                      <a:pt x="125" y="53"/>
                    </a:lnTo>
                    <a:lnTo>
                      <a:pt x="121" y="49"/>
                    </a:lnTo>
                    <a:lnTo>
                      <a:pt x="116" y="46"/>
                    </a:lnTo>
                    <a:lnTo>
                      <a:pt x="107" y="48"/>
                    </a:lnTo>
                    <a:lnTo>
                      <a:pt x="98" y="55"/>
                    </a:lnTo>
                    <a:lnTo>
                      <a:pt x="92" y="53"/>
                    </a:lnTo>
                    <a:lnTo>
                      <a:pt x="84" y="49"/>
                    </a:lnTo>
                    <a:lnTo>
                      <a:pt x="74" y="44"/>
                    </a:lnTo>
                    <a:lnTo>
                      <a:pt x="65" y="44"/>
                    </a:lnTo>
                    <a:lnTo>
                      <a:pt x="49" y="39"/>
                    </a:lnTo>
                    <a:lnTo>
                      <a:pt x="37" y="36"/>
                    </a:lnTo>
                    <a:lnTo>
                      <a:pt x="30" y="34"/>
                    </a:lnTo>
                    <a:lnTo>
                      <a:pt x="18" y="33"/>
                    </a:lnTo>
                    <a:lnTo>
                      <a:pt x="12" y="25"/>
                    </a:lnTo>
                    <a:lnTo>
                      <a:pt x="4" y="23"/>
                    </a:lnTo>
                    <a:lnTo>
                      <a:pt x="1" y="22"/>
                    </a:lnTo>
                    <a:lnTo>
                      <a:pt x="0" y="18"/>
                    </a:lnTo>
                    <a:lnTo>
                      <a:pt x="0" y="0"/>
                    </a:lnTo>
                  </a:path>
                </a:pathLst>
              </a:custGeom>
              <a:solidFill>
                <a:schemeClr val="hlink"/>
              </a:solidFill>
              <a:ln w="12700" cap="rnd" cmpd="sng">
                <a:solidFill>
                  <a:srgbClr val="333333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algn="l" rtl="0">
                  <a:defRPr/>
                </a:pPr>
                <a:endParaRPr lang="ru">
                  <a:cs typeface="+mn-cs"/>
                </a:endParaRPr>
              </a:p>
            </p:txBody>
          </p:sp>
          <p:sp>
            <p:nvSpPr>
              <p:cNvPr id="24" name="Freeform 16"/>
              <p:cNvSpPr>
                <a:spLocks/>
              </p:cNvSpPr>
              <p:nvPr/>
            </p:nvSpPr>
            <p:spPr bwMode="auto">
              <a:xfrm>
                <a:off x="4894" y="2363"/>
                <a:ext cx="120" cy="112"/>
              </a:xfrm>
              <a:custGeom>
                <a:avLst/>
                <a:gdLst>
                  <a:gd name="T0" fmla="*/ 58 w 120"/>
                  <a:gd name="T1" fmla="*/ 2 h 112"/>
                  <a:gd name="T2" fmla="*/ 100 w 120"/>
                  <a:gd name="T3" fmla="*/ 0 h 112"/>
                  <a:gd name="T4" fmla="*/ 106 w 120"/>
                  <a:gd name="T5" fmla="*/ 13 h 112"/>
                  <a:gd name="T6" fmla="*/ 95 w 120"/>
                  <a:gd name="T7" fmla="*/ 22 h 112"/>
                  <a:gd name="T8" fmla="*/ 92 w 120"/>
                  <a:gd name="T9" fmla="*/ 30 h 112"/>
                  <a:gd name="T10" fmla="*/ 83 w 120"/>
                  <a:gd name="T11" fmla="*/ 38 h 112"/>
                  <a:gd name="T12" fmla="*/ 74 w 120"/>
                  <a:gd name="T13" fmla="*/ 40 h 112"/>
                  <a:gd name="T14" fmla="*/ 64 w 120"/>
                  <a:gd name="T15" fmla="*/ 35 h 112"/>
                  <a:gd name="T16" fmla="*/ 52 w 120"/>
                  <a:gd name="T17" fmla="*/ 22 h 112"/>
                  <a:gd name="T18" fmla="*/ 38 w 120"/>
                  <a:gd name="T19" fmla="*/ 22 h 112"/>
                  <a:gd name="T20" fmla="*/ 37 w 120"/>
                  <a:gd name="T21" fmla="*/ 40 h 112"/>
                  <a:gd name="T22" fmla="*/ 38 w 120"/>
                  <a:gd name="T23" fmla="*/ 50 h 112"/>
                  <a:gd name="T24" fmla="*/ 52 w 120"/>
                  <a:gd name="T25" fmla="*/ 43 h 112"/>
                  <a:gd name="T26" fmla="*/ 62 w 120"/>
                  <a:gd name="T27" fmla="*/ 46 h 112"/>
                  <a:gd name="T28" fmla="*/ 59 w 120"/>
                  <a:gd name="T29" fmla="*/ 57 h 112"/>
                  <a:gd name="T30" fmla="*/ 58 w 120"/>
                  <a:gd name="T31" fmla="*/ 63 h 112"/>
                  <a:gd name="T32" fmla="*/ 59 w 120"/>
                  <a:gd name="T33" fmla="*/ 73 h 112"/>
                  <a:gd name="T34" fmla="*/ 67 w 120"/>
                  <a:gd name="T35" fmla="*/ 78 h 112"/>
                  <a:gd name="T36" fmla="*/ 64 w 120"/>
                  <a:gd name="T37" fmla="*/ 91 h 112"/>
                  <a:gd name="T38" fmla="*/ 59 w 120"/>
                  <a:gd name="T39" fmla="*/ 105 h 112"/>
                  <a:gd name="T40" fmla="*/ 49 w 120"/>
                  <a:gd name="T41" fmla="*/ 108 h 112"/>
                  <a:gd name="T42" fmla="*/ 45 w 120"/>
                  <a:gd name="T43" fmla="*/ 101 h 112"/>
                  <a:gd name="T44" fmla="*/ 40 w 120"/>
                  <a:gd name="T45" fmla="*/ 86 h 112"/>
                  <a:gd name="T46" fmla="*/ 40 w 120"/>
                  <a:gd name="T47" fmla="*/ 70 h 112"/>
                  <a:gd name="T48" fmla="*/ 25 w 120"/>
                  <a:gd name="T49" fmla="*/ 70 h 112"/>
                  <a:gd name="T50" fmla="*/ 16 w 120"/>
                  <a:gd name="T51" fmla="*/ 72 h 112"/>
                  <a:gd name="T52" fmla="*/ 28 w 120"/>
                  <a:gd name="T53" fmla="*/ 78 h 112"/>
                  <a:gd name="T54" fmla="*/ 34 w 120"/>
                  <a:gd name="T55" fmla="*/ 89 h 112"/>
                  <a:gd name="T56" fmla="*/ 30 w 120"/>
                  <a:gd name="T57" fmla="*/ 103 h 112"/>
                  <a:gd name="T58" fmla="*/ 21 w 120"/>
                  <a:gd name="T59" fmla="*/ 111 h 112"/>
                  <a:gd name="T60" fmla="*/ 21 w 120"/>
                  <a:gd name="T61" fmla="*/ 101 h 112"/>
                  <a:gd name="T62" fmla="*/ 15 w 120"/>
                  <a:gd name="T63" fmla="*/ 89 h 112"/>
                  <a:gd name="T64" fmla="*/ 7 w 120"/>
                  <a:gd name="T65" fmla="*/ 78 h 112"/>
                  <a:gd name="T66" fmla="*/ 1 w 120"/>
                  <a:gd name="T67" fmla="*/ 67 h 112"/>
                  <a:gd name="T68" fmla="*/ 11 w 120"/>
                  <a:gd name="T69" fmla="*/ 53 h 112"/>
                  <a:gd name="T70" fmla="*/ 16 w 120"/>
                  <a:gd name="T71" fmla="*/ 36 h 112"/>
                  <a:gd name="T72" fmla="*/ 18 w 120"/>
                  <a:gd name="T73" fmla="*/ 24 h 112"/>
                  <a:gd name="T74" fmla="*/ 16 w 120"/>
                  <a:gd name="T75" fmla="*/ 13 h 1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120" h="112">
                    <a:moveTo>
                      <a:pt x="30" y="0"/>
                    </a:moveTo>
                    <a:lnTo>
                      <a:pt x="58" y="2"/>
                    </a:lnTo>
                    <a:lnTo>
                      <a:pt x="85" y="2"/>
                    </a:lnTo>
                    <a:lnTo>
                      <a:pt x="100" y="0"/>
                    </a:lnTo>
                    <a:lnTo>
                      <a:pt x="119" y="10"/>
                    </a:lnTo>
                    <a:lnTo>
                      <a:pt x="106" y="13"/>
                    </a:lnTo>
                    <a:lnTo>
                      <a:pt x="100" y="19"/>
                    </a:lnTo>
                    <a:lnTo>
                      <a:pt x="95" y="22"/>
                    </a:lnTo>
                    <a:lnTo>
                      <a:pt x="92" y="25"/>
                    </a:lnTo>
                    <a:lnTo>
                      <a:pt x="92" y="30"/>
                    </a:lnTo>
                    <a:lnTo>
                      <a:pt x="92" y="35"/>
                    </a:lnTo>
                    <a:lnTo>
                      <a:pt x="83" y="38"/>
                    </a:lnTo>
                    <a:lnTo>
                      <a:pt x="76" y="38"/>
                    </a:lnTo>
                    <a:lnTo>
                      <a:pt x="74" y="40"/>
                    </a:lnTo>
                    <a:lnTo>
                      <a:pt x="67" y="40"/>
                    </a:lnTo>
                    <a:lnTo>
                      <a:pt x="64" y="35"/>
                    </a:lnTo>
                    <a:lnTo>
                      <a:pt x="58" y="27"/>
                    </a:lnTo>
                    <a:lnTo>
                      <a:pt x="52" y="22"/>
                    </a:lnTo>
                    <a:lnTo>
                      <a:pt x="41" y="22"/>
                    </a:lnTo>
                    <a:lnTo>
                      <a:pt x="38" y="22"/>
                    </a:lnTo>
                    <a:lnTo>
                      <a:pt x="35" y="31"/>
                    </a:lnTo>
                    <a:lnTo>
                      <a:pt x="37" y="40"/>
                    </a:lnTo>
                    <a:lnTo>
                      <a:pt x="37" y="45"/>
                    </a:lnTo>
                    <a:lnTo>
                      <a:pt x="38" y="50"/>
                    </a:lnTo>
                    <a:lnTo>
                      <a:pt x="44" y="48"/>
                    </a:lnTo>
                    <a:lnTo>
                      <a:pt x="52" y="43"/>
                    </a:lnTo>
                    <a:lnTo>
                      <a:pt x="58" y="43"/>
                    </a:lnTo>
                    <a:lnTo>
                      <a:pt x="62" y="46"/>
                    </a:lnTo>
                    <a:lnTo>
                      <a:pt x="62" y="50"/>
                    </a:lnTo>
                    <a:lnTo>
                      <a:pt x="59" y="57"/>
                    </a:lnTo>
                    <a:lnTo>
                      <a:pt x="58" y="60"/>
                    </a:lnTo>
                    <a:lnTo>
                      <a:pt x="58" y="63"/>
                    </a:lnTo>
                    <a:lnTo>
                      <a:pt x="56" y="68"/>
                    </a:lnTo>
                    <a:lnTo>
                      <a:pt x="59" y="73"/>
                    </a:lnTo>
                    <a:lnTo>
                      <a:pt x="65" y="80"/>
                    </a:lnTo>
                    <a:lnTo>
                      <a:pt x="67" y="78"/>
                    </a:lnTo>
                    <a:lnTo>
                      <a:pt x="67" y="86"/>
                    </a:lnTo>
                    <a:lnTo>
                      <a:pt x="64" y="91"/>
                    </a:lnTo>
                    <a:lnTo>
                      <a:pt x="61" y="96"/>
                    </a:lnTo>
                    <a:lnTo>
                      <a:pt x="59" y="105"/>
                    </a:lnTo>
                    <a:lnTo>
                      <a:pt x="54" y="108"/>
                    </a:lnTo>
                    <a:lnTo>
                      <a:pt x="49" y="108"/>
                    </a:lnTo>
                    <a:lnTo>
                      <a:pt x="45" y="108"/>
                    </a:lnTo>
                    <a:lnTo>
                      <a:pt x="45" y="101"/>
                    </a:lnTo>
                    <a:lnTo>
                      <a:pt x="44" y="89"/>
                    </a:lnTo>
                    <a:lnTo>
                      <a:pt x="40" y="86"/>
                    </a:lnTo>
                    <a:lnTo>
                      <a:pt x="38" y="80"/>
                    </a:lnTo>
                    <a:lnTo>
                      <a:pt x="40" y="70"/>
                    </a:lnTo>
                    <a:lnTo>
                      <a:pt x="35" y="67"/>
                    </a:lnTo>
                    <a:lnTo>
                      <a:pt x="25" y="70"/>
                    </a:lnTo>
                    <a:lnTo>
                      <a:pt x="21" y="67"/>
                    </a:lnTo>
                    <a:lnTo>
                      <a:pt x="16" y="72"/>
                    </a:lnTo>
                    <a:lnTo>
                      <a:pt x="21" y="75"/>
                    </a:lnTo>
                    <a:lnTo>
                      <a:pt x="28" y="78"/>
                    </a:lnTo>
                    <a:lnTo>
                      <a:pt x="30" y="82"/>
                    </a:lnTo>
                    <a:lnTo>
                      <a:pt x="34" y="89"/>
                    </a:lnTo>
                    <a:lnTo>
                      <a:pt x="34" y="95"/>
                    </a:lnTo>
                    <a:lnTo>
                      <a:pt x="30" y="103"/>
                    </a:lnTo>
                    <a:lnTo>
                      <a:pt x="24" y="110"/>
                    </a:lnTo>
                    <a:lnTo>
                      <a:pt x="21" y="111"/>
                    </a:lnTo>
                    <a:lnTo>
                      <a:pt x="21" y="106"/>
                    </a:lnTo>
                    <a:lnTo>
                      <a:pt x="21" y="101"/>
                    </a:lnTo>
                    <a:lnTo>
                      <a:pt x="22" y="95"/>
                    </a:lnTo>
                    <a:lnTo>
                      <a:pt x="15" y="89"/>
                    </a:lnTo>
                    <a:lnTo>
                      <a:pt x="9" y="84"/>
                    </a:lnTo>
                    <a:lnTo>
                      <a:pt x="7" y="78"/>
                    </a:lnTo>
                    <a:lnTo>
                      <a:pt x="0" y="75"/>
                    </a:lnTo>
                    <a:lnTo>
                      <a:pt x="1" y="67"/>
                    </a:lnTo>
                    <a:lnTo>
                      <a:pt x="7" y="62"/>
                    </a:lnTo>
                    <a:lnTo>
                      <a:pt x="11" y="53"/>
                    </a:lnTo>
                    <a:lnTo>
                      <a:pt x="15" y="45"/>
                    </a:lnTo>
                    <a:lnTo>
                      <a:pt x="16" y="36"/>
                    </a:lnTo>
                    <a:lnTo>
                      <a:pt x="15" y="27"/>
                    </a:lnTo>
                    <a:lnTo>
                      <a:pt x="18" y="24"/>
                    </a:lnTo>
                    <a:lnTo>
                      <a:pt x="21" y="20"/>
                    </a:lnTo>
                    <a:lnTo>
                      <a:pt x="16" y="13"/>
                    </a:lnTo>
                    <a:lnTo>
                      <a:pt x="30" y="0"/>
                    </a:lnTo>
                  </a:path>
                </a:pathLst>
              </a:custGeom>
              <a:solidFill>
                <a:schemeClr val="hlink"/>
              </a:solidFill>
              <a:ln w="12700" cap="rnd" cmpd="sng">
                <a:solidFill>
                  <a:srgbClr val="333333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algn="l" rtl="0">
                  <a:defRPr/>
                </a:pPr>
                <a:endParaRPr lang="ru">
                  <a:cs typeface="+mn-cs"/>
                </a:endParaRPr>
              </a:p>
            </p:txBody>
          </p:sp>
          <p:sp>
            <p:nvSpPr>
              <p:cNvPr id="25" name="Freeform 17"/>
              <p:cNvSpPr>
                <a:spLocks/>
              </p:cNvSpPr>
              <p:nvPr/>
            </p:nvSpPr>
            <p:spPr bwMode="auto">
              <a:xfrm>
                <a:off x="4766" y="2314"/>
                <a:ext cx="134" cy="152"/>
              </a:xfrm>
              <a:custGeom>
                <a:avLst/>
                <a:gdLst>
                  <a:gd name="T0" fmla="*/ 0 w 134"/>
                  <a:gd name="T1" fmla="*/ 51 h 152"/>
                  <a:gd name="T2" fmla="*/ 27 w 134"/>
                  <a:gd name="T3" fmla="*/ 27 h 152"/>
                  <a:gd name="T4" fmla="*/ 42 w 134"/>
                  <a:gd name="T5" fmla="*/ 17 h 152"/>
                  <a:gd name="T6" fmla="*/ 49 w 134"/>
                  <a:gd name="T7" fmla="*/ 9 h 152"/>
                  <a:gd name="T8" fmla="*/ 70 w 134"/>
                  <a:gd name="T9" fmla="*/ 0 h 152"/>
                  <a:gd name="T10" fmla="*/ 82 w 134"/>
                  <a:gd name="T11" fmla="*/ 19 h 152"/>
                  <a:gd name="T12" fmla="*/ 92 w 134"/>
                  <a:gd name="T13" fmla="*/ 10 h 152"/>
                  <a:gd name="T14" fmla="*/ 97 w 134"/>
                  <a:gd name="T15" fmla="*/ 5 h 152"/>
                  <a:gd name="T16" fmla="*/ 107 w 134"/>
                  <a:gd name="T17" fmla="*/ 0 h 152"/>
                  <a:gd name="T18" fmla="*/ 113 w 134"/>
                  <a:gd name="T19" fmla="*/ 0 h 152"/>
                  <a:gd name="T20" fmla="*/ 114 w 134"/>
                  <a:gd name="T21" fmla="*/ 7 h 152"/>
                  <a:gd name="T22" fmla="*/ 114 w 134"/>
                  <a:gd name="T23" fmla="*/ 12 h 152"/>
                  <a:gd name="T24" fmla="*/ 109 w 134"/>
                  <a:gd name="T25" fmla="*/ 20 h 152"/>
                  <a:gd name="T26" fmla="*/ 109 w 134"/>
                  <a:gd name="T27" fmla="*/ 25 h 152"/>
                  <a:gd name="T28" fmla="*/ 124 w 134"/>
                  <a:gd name="T29" fmla="*/ 47 h 152"/>
                  <a:gd name="T30" fmla="*/ 127 w 134"/>
                  <a:gd name="T31" fmla="*/ 61 h 152"/>
                  <a:gd name="T32" fmla="*/ 131 w 134"/>
                  <a:gd name="T33" fmla="*/ 61 h 152"/>
                  <a:gd name="T34" fmla="*/ 133 w 134"/>
                  <a:gd name="T35" fmla="*/ 68 h 152"/>
                  <a:gd name="T36" fmla="*/ 127 w 134"/>
                  <a:gd name="T37" fmla="*/ 74 h 152"/>
                  <a:gd name="T38" fmla="*/ 122 w 134"/>
                  <a:gd name="T39" fmla="*/ 71 h 152"/>
                  <a:gd name="T40" fmla="*/ 113 w 134"/>
                  <a:gd name="T41" fmla="*/ 76 h 152"/>
                  <a:gd name="T42" fmla="*/ 114 w 134"/>
                  <a:gd name="T43" fmla="*/ 88 h 152"/>
                  <a:gd name="T44" fmla="*/ 103 w 134"/>
                  <a:gd name="T45" fmla="*/ 97 h 152"/>
                  <a:gd name="T46" fmla="*/ 103 w 134"/>
                  <a:gd name="T47" fmla="*/ 119 h 152"/>
                  <a:gd name="T48" fmla="*/ 103 w 134"/>
                  <a:gd name="T49" fmla="*/ 134 h 152"/>
                  <a:gd name="T50" fmla="*/ 97 w 134"/>
                  <a:gd name="T51" fmla="*/ 141 h 152"/>
                  <a:gd name="T52" fmla="*/ 92 w 134"/>
                  <a:gd name="T53" fmla="*/ 151 h 152"/>
                  <a:gd name="T54" fmla="*/ 87 w 134"/>
                  <a:gd name="T55" fmla="*/ 149 h 152"/>
                  <a:gd name="T56" fmla="*/ 79 w 134"/>
                  <a:gd name="T57" fmla="*/ 144 h 152"/>
                  <a:gd name="T58" fmla="*/ 71 w 134"/>
                  <a:gd name="T59" fmla="*/ 139 h 152"/>
                  <a:gd name="T60" fmla="*/ 66 w 134"/>
                  <a:gd name="T61" fmla="*/ 130 h 152"/>
                  <a:gd name="T62" fmla="*/ 46 w 134"/>
                  <a:gd name="T63" fmla="*/ 132 h 152"/>
                  <a:gd name="T64" fmla="*/ 28 w 134"/>
                  <a:gd name="T65" fmla="*/ 127 h 152"/>
                  <a:gd name="T66" fmla="*/ 17 w 134"/>
                  <a:gd name="T67" fmla="*/ 114 h 152"/>
                  <a:gd name="T68" fmla="*/ 10 w 134"/>
                  <a:gd name="T69" fmla="*/ 104 h 152"/>
                  <a:gd name="T70" fmla="*/ 4 w 134"/>
                  <a:gd name="T71" fmla="*/ 95 h 152"/>
                  <a:gd name="T72" fmla="*/ 4 w 134"/>
                  <a:gd name="T73" fmla="*/ 78 h 152"/>
                  <a:gd name="T74" fmla="*/ 0 w 134"/>
                  <a:gd name="T75" fmla="*/ 51 h 1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134" h="152">
                    <a:moveTo>
                      <a:pt x="0" y="51"/>
                    </a:moveTo>
                    <a:lnTo>
                      <a:pt x="27" y="27"/>
                    </a:lnTo>
                    <a:lnTo>
                      <a:pt x="42" y="17"/>
                    </a:lnTo>
                    <a:lnTo>
                      <a:pt x="49" y="9"/>
                    </a:lnTo>
                    <a:lnTo>
                      <a:pt x="70" y="0"/>
                    </a:lnTo>
                    <a:lnTo>
                      <a:pt x="82" y="19"/>
                    </a:lnTo>
                    <a:lnTo>
                      <a:pt x="92" y="10"/>
                    </a:lnTo>
                    <a:lnTo>
                      <a:pt x="97" y="5"/>
                    </a:lnTo>
                    <a:lnTo>
                      <a:pt x="107" y="0"/>
                    </a:lnTo>
                    <a:lnTo>
                      <a:pt x="113" y="0"/>
                    </a:lnTo>
                    <a:lnTo>
                      <a:pt x="114" y="7"/>
                    </a:lnTo>
                    <a:lnTo>
                      <a:pt x="114" y="12"/>
                    </a:lnTo>
                    <a:lnTo>
                      <a:pt x="109" y="20"/>
                    </a:lnTo>
                    <a:lnTo>
                      <a:pt x="109" y="25"/>
                    </a:lnTo>
                    <a:lnTo>
                      <a:pt x="124" y="47"/>
                    </a:lnTo>
                    <a:lnTo>
                      <a:pt x="127" y="61"/>
                    </a:lnTo>
                    <a:lnTo>
                      <a:pt x="131" y="61"/>
                    </a:lnTo>
                    <a:lnTo>
                      <a:pt x="133" y="68"/>
                    </a:lnTo>
                    <a:lnTo>
                      <a:pt x="127" y="74"/>
                    </a:lnTo>
                    <a:lnTo>
                      <a:pt x="122" y="71"/>
                    </a:lnTo>
                    <a:lnTo>
                      <a:pt x="113" y="76"/>
                    </a:lnTo>
                    <a:lnTo>
                      <a:pt x="114" y="88"/>
                    </a:lnTo>
                    <a:lnTo>
                      <a:pt x="103" y="97"/>
                    </a:lnTo>
                    <a:lnTo>
                      <a:pt x="103" y="119"/>
                    </a:lnTo>
                    <a:lnTo>
                      <a:pt x="103" y="134"/>
                    </a:lnTo>
                    <a:lnTo>
                      <a:pt x="97" y="141"/>
                    </a:lnTo>
                    <a:lnTo>
                      <a:pt x="92" y="151"/>
                    </a:lnTo>
                    <a:lnTo>
                      <a:pt x="87" y="149"/>
                    </a:lnTo>
                    <a:lnTo>
                      <a:pt x="79" y="144"/>
                    </a:lnTo>
                    <a:lnTo>
                      <a:pt x="71" y="139"/>
                    </a:lnTo>
                    <a:lnTo>
                      <a:pt x="66" y="130"/>
                    </a:lnTo>
                    <a:lnTo>
                      <a:pt x="46" y="132"/>
                    </a:lnTo>
                    <a:lnTo>
                      <a:pt x="28" y="127"/>
                    </a:lnTo>
                    <a:lnTo>
                      <a:pt x="17" y="114"/>
                    </a:lnTo>
                    <a:lnTo>
                      <a:pt x="10" y="104"/>
                    </a:lnTo>
                    <a:lnTo>
                      <a:pt x="4" y="95"/>
                    </a:lnTo>
                    <a:lnTo>
                      <a:pt x="4" y="78"/>
                    </a:lnTo>
                    <a:lnTo>
                      <a:pt x="0" y="51"/>
                    </a:lnTo>
                  </a:path>
                </a:pathLst>
              </a:custGeom>
              <a:solidFill>
                <a:schemeClr val="hlink"/>
              </a:solidFill>
              <a:ln w="12700" cap="rnd" cmpd="sng">
                <a:solidFill>
                  <a:srgbClr val="333333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algn="l" rtl="0">
                  <a:defRPr/>
                </a:pPr>
                <a:endParaRPr lang="ru">
                  <a:cs typeface="+mn-cs"/>
                </a:endParaRPr>
              </a:p>
            </p:txBody>
          </p:sp>
          <p:sp>
            <p:nvSpPr>
              <p:cNvPr id="26" name="Freeform 18"/>
              <p:cNvSpPr>
                <a:spLocks/>
              </p:cNvSpPr>
              <p:nvPr/>
            </p:nvSpPr>
            <p:spPr bwMode="auto">
              <a:xfrm>
                <a:off x="5050" y="2400"/>
                <a:ext cx="254" cy="142"/>
              </a:xfrm>
              <a:custGeom>
                <a:avLst/>
                <a:gdLst>
                  <a:gd name="T0" fmla="*/ 22 w 254"/>
                  <a:gd name="T1" fmla="*/ 2 h 142"/>
                  <a:gd name="T2" fmla="*/ 49 w 254"/>
                  <a:gd name="T3" fmla="*/ 24 h 142"/>
                  <a:gd name="T4" fmla="*/ 54 w 254"/>
                  <a:gd name="T5" fmla="*/ 34 h 142"/>
                  <a:gd name="T6" fmla="*/ 70 w 254"/>
                  <a:gd name="T7" fmla="*/ 29 h 142"/>
                  <a:gd name="T8" fmla="*/ 79 w 254"/>
                  <a:gd name="T9" fmla="*/ 32 h 142"/>
                  <a:gd name="T10" fmla="*/ 88 w 254"/>
                  <a:gd name="T11" fmla="*/ 24 h 142"/>
                  <a:gd name="T12" fmla="*/ 103 w 254"/>
                  <a:gd name="T13" fmla="*/ 19 h 142"/>
                  <a:gd name="T14" fmla="*/ 135 w 254"/>
                  <a:gd name="T15" fmla="*/ 29 h 142"/>
                  <a:gd name="T16" fmla="*/ 155 w 254"/>
                  <a:gd name="T17" fmla="*/ 40 h 142"/>
                  <a:gd name="T18" fmla="*/ 171 w 254"/>
                  <a:gd name="T19" fmla="*/ 49 h 142"/>
                  <a:gd name="T20" fmla="*/ 198 w 254"/>
                  <a:gd name="T21" fmla="*/ 67 h 142"/>
                  <a:gd name="T22" fmla="*/ 201 w 254"/>
                  <a:gd name="T23" fmla="*/ 77 h 142"/>
                  <a:gd name="T24" fmla="*/ 213 w 254"/>
                  <a:gd name="T25" fmla="*/ 86 h 142"/>
                  <a:gd name="T26" fmla="*/ 224 w 254"/>
                  <a:gd name="T27" fmla="*/ 89 h 142"/>
                  <a:gd name="T28" fmla="*/ 235 w 254"/>
                  <a:gd name="T29" fmla="*/ 106 h 142"/>
                  <a:gd name="T30" fmla="*/ 243 w 254"/>
                  <a:gd name="T31" fmla="*/ 116 h 142"/>
                  <a:gd name="T32" fmla="*/ 245 w 254"/>
                  <a:gd name="T33" fmla="*/ 141 h 142"/>
                  <a:gd name="T34" fmla="*/ 234 w 254"/>
                  <a:gd name="T35" fmla="*/ 141 h 142"/>
                  <a:gd name="T36" fmla="*/ 226 w 254"/>
                  <a:gd name="T37" fmla="*/ 136 h 142"/>
                  <a:gd name="T38" fmla="*/ 201 w 254"/>
                  <a:gd name="T39" fmla="*/ 111 h 142"/>
                  <a:gd name="T40" fmla="*/ 175 w 254"/>
                  <a:gd name="T41" fmla="*/ 111 h 142"/>
                  <a:gd name="T42" fmla="*/ 167 w 254"/>
                  <a:gd name="T43" fmla="*/ 119 h 142"/>
                  <a:gd name="T44" fmla="*/ 159 w 254"/>
                  <a:gd name="T45" fmla="*/ 124 h 142"/>
                  <a:gd name="T46" fmla="*/ 143 w 254"/>
                  <a:gd name="T47" fmla="*/ 131 h 142"/>
                  <a:gd name="T48" fmla="*/ 130 w 254"/>
                  <a:gd name="T49" fmla="*/ 128 h 142"/>
                  <a:gd name="T50" fmla="*/ 116 w 254"/>
                  <a:gd name="T51" fmla="*/ 128 h 142"/>
                  <a:gd name="T52" fmla="*/ 101 w 254"/>
                  <a:gd name="T53" fmla="*/ 96 h 142"/>
                  <a:gd name="T54" fmla="*/ 82 w 254"/>
                  <a:gd name="T55" fmla="*/ 67 h 142"/>
                  <a:gd name="T56" fmla="*/ 60 w 254"/>
                  <a:gd name="T57" fmla="*/ 57 h 142"/>
                  <a:gd name="T58" fmla="*/ 39 w 254"/>
                  <a:gd name="T59" fmla="*/ 56 h 142"/>
                  <a:gd name="T60" fmla="*/ 16 w 254"/>
                  <a:gd name="T61" fmla="*/ 45 h 142"/>
                  <a:gd name="T62" fmla="*/ 18 w 254"/>
                  <a:gd name="T63" fmla="*/ 15 h 1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254" h="142">
                    <a:moveTo>
                      <a:pt x="0" y="0"/>
                    </a:moveTo>
                    <a:lnTo>
                      <a:pt x="22" y="2"/>
                    </a:lnTo>
                    <a:lnTo>
                      <a:pt x="41" y="3"/>
                    </a:lnTo>
                    <a:lnTo>
                      <a:pt x="49" y="24"/>
                    </a:lnTo>
                    <a:lnTo>
                      <a:pt x="51" y="30"/>
                    </a:lnTo>
                    <a:lnTo>
                      <a:pt x="54" y="34"/>
                    </a:lnTo>
                    <a:lnTo>
                      <a:pt x="60" y="29"/>
                    </a:lnTo>
                    <a:lnTo>
                      <a:pt x="70" y="29"/>
                    </a:lnTo>
                    <a:lnTo>
                      <a:pt x="76" y="34"/>
                    </a:lnTo>
                    <a:lnTo>
                      <a:pt x="79" y="32"/>
                    </a:lnTo>
                    <a:lnTo>
                      <a:pt x="86" y="24"/>
                    </a:lnTo>
                    <a:lnTo>
                      <a:pt x="88" y="24"/>
                    </a:lnTo>
                    <a:lnTo>
                      <a:pt x="95" y="19"/>
                    </a:lnTo>
                    <a:lnTo>
                      <a:pt x="103" y="19"/>
                    </a:lnTo>
                    <a:lnTo>
                      <a:pt x="125" y="29"/>
                    </a:lnTo>
                    <a:lnTo>
                      <a:pt x="135" y="29"/>
                    </a:lnTo>
                    <a:lnTo>
                      <a:pt x="145" y="37"/>
                    </a:lnTo>
                    <a:lnTo>
                      <a:pt x="155" y="40"/>
                    </a:lnTo>
                    <a:lnTo>
                      <a:pt x="164" y="47"/>
                    </a:lnTo>
                    <a:lnTo>
                      <a:pt x="171" y="49"/>
                    </a:lnTo>
                    <a:lnTo>
                      <a:pt x="189" y="56"/>
                    </a:lnTo>
                    <a:lnTo>
                      <a:pt x="198" y="67"/>
                    </a:lnTo>
                    <a:lnTo>
                      <a:pt x="202" y="74"/>
                    </a:lnTo>
                    <a:lnTo>
                      <a:pt x="201" y="77"/>
                    </a:lnTo>
                    <a:lnTo>
                      <a:pt x="207" y="84"/>
                    </a:lnTo>
                    <a:lnTo>
                      <a:pt x="213" y="86"/>
                    </a:lnTo>
                    <a:lnTo>
                      <a:pt x="216" y="87"/>
                    </a:lnTo>
                    <a:lnTo>
                      <a:pt x="224" y="89"/>
                    </a:lnTo>
                    <a:lnTo>
                      <a:pt x="235" y="99"/>
                    </a:lnTo>
                    <a:lnTo>
                      <a:pt x="235" y="106"/>
                    </a:lnTo>
                    <a:lnTo>
                      <a:pt x="242" y="113"/>
                    </a:lnTo>
                    <a:lnTo>
                      <a:pt x="243" y="116"/>
                    </a:lnTo>
                    <a:lnTo>
                      <a:pt x="253" y="130"/>
                    </a:lnTo>
                    <a:lnTo>
                      <a:pt x="245" y="141"/>
                    </a:lnTo>
                    <a:lnTo>
                      <a:pt x="242" y="141"/>
                    </a:lnTo>
                    <a:lnTo>
                      <a:pt x="234" y="141"/>
                    </a:lnTo>
                    <a:lnTo>
                      <a:pt x="231" y="136"/>
                    </a:lnTo>
                    <a:lnTo>
                      <a:pt x="226" y="136"/>
                    </a:lnTo>
                    <a:lnTo>
                      <a:pt x="222" y="138"/>
                    </a:lnTo>
                    <a:lnTo>
                      <a:pt x="201" y="111"/>
                    </a:lnTo>
                    <a:lnTo>
                      <a:pt x="188" y="113"/>
                    </a:lnTo>
                    <a:lnTo>
                      <a:pt x="175" y="111"/>
                    </a:lnTo>
                    <a:lnTo>
                      <a:pt x="171" y="114"/>
                    </a:lnTo>
                    <a:lnTo>
                      <a:pt x="167" y="119"/>
                    </a:lnTo>
                    <a:lnTo>
                      <a:pt x="165" y="116"/>
                    </a:lnTo>
                    <a:lnTo>
                      <a:pt x="159" y="124"/>
                    </a:lnTo>
                    <a:lnTo>
                      <a:pt x="151" y="136"/>
                    </a:lnTo>
                    <a:lnTo>
                      <a:pt x="143" y="131"/>
                    </a:lnTo>
                    <a:lnTo>
                      <a:pt x="135" y="128"/>
                    </a:lnTo>
                    <a:lnTo>
                      <a:pt x="130" y="128"/>
                    </a:lnTo>
                    <a:lnTo>
                      <a:pt x="121" y="124"/>
                    </a:lnTo>
                    <a:lnTo>
                      <a:pt x="116" y="128"/>
                    </a:lnTo>
                    <a:lnTo>
                      <a:pt x="111" y="111"/>
                    </a:lnTo>
                    <a:lnTo>
                      <a:pt x="101" y="96"/>
                    </a:lnTo>
                    <a:lnTo>
                      <a:pt x="91" y="77"/>
                    </a:lnTo>
                    <a:lnTo>
                      <a:pt x="82" y="67"/>
                    </a:lnTo>
                    <a:lnTo>
                      <a:pt x="76" y="57"/>
                    </a:lnTo>
                    <a:lnTo>
                      <a:pt x="60" y="57"/>
                    </a:lnTo>
                    <a:lnTo>
                      <a:pt x="46" y="62"/>
                    </a:lnTo>
                    <a:lnTo>
                      <a:pt x="39" y="56"/>
                    </a:lnTo>
                    <a:lnTo>
                      <a:pt x="24" y="50"/>
                    </a:lnTo>
                    <a:lnTo>
                      <a:pt x="16" y="45"/>
                    </a:lnTo>
                    <a:lnTo>
                      <a:pt x="16" y="25"/>
                    </a:lnTo>
                    <a:lnTo>
                      <a:pt x="18" y="15"/>
                    </a:lnTo>
                    <a:lnTo>
                      <a:pt x="0" y="0"/>
                    </a:lnTo>
                  </a:path>
                </a:pathLst>
              </a:custGeom>
              <a:solidFill>
                <a:schemeClr val="hlink"/>
              </a:solidFill>
              <a:ln w="12700" cap="rnd" cmpd="sng">
                <a:solidFill>
                  <a:srgbClr val="333333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algn="l" rtl="0">
                  <a:defRPr/>
                </a:pPr>
                <a:endParaRPr lang="ru">
                  <a:cs typeface="+mn-cs"/>
                </a:endParaRPr>
              </a:p>
            </p:txBody>
          </p:sp>
          <p:sp>
            <p:nvSpPr>
              <p:cNvPr id="27" name="Freeform 19"/>
              <p:cNvSpPr>
                <a:spLocks/>
              </p:cNvSpPr>
              <p:nvPr/>
            </p:nvSpPr>
            <p:spPr bwMode="auto">
              <a:xfrm>
                <a:off x="4578" y="2301"/>
                <a:ext cx="154" cy="187"/>
              </a:xfrm>
              <a:custGeom>
                <a:avLst/>
                <a:gdLst>
                  <a:gd name="T0" fmla="*/ 0 w 154"/>
                  <a:gd name="T1" fmla="*/ 5 h 187"/>
                  <a:gd name="T2" fmla="*/ 15 w 154"/>
                  <a:gd name="T3" fmla="*/ 0 h 187"/>
                  <a:gd name="T4" fmla="*/ 34 w 154"/>
                  <a:gd name="T5" fmla="*/ 9 h 187"/>
                  <a:gd name="T6" fmla="*/ 37 w 154"/>
                  <a:gd name="T7" fmla="*/ 17 h 187"/>
                  <a:gd name="T8" fmla="*/ 37 w 154"/>
                  <a:gd name="T9" fmla="*/ 20 h 187"/>
                  <a:gd name="T10" fmla="*/ 41 w 154"/>
                  <a:gd name="T11" fmla="*/ 22 h 187"/>
                  <a:gd name="T12" fmla="*/ 41 w 154"/>
                  <a:gd name="T13" fmla="*/ 25 h 187"/>
                  <a:gd name="T14" fmla="*/ 46 w 154"/>
                  <a:gd name="T15" fmla="*/ 27 h 187"/>
                  <a:gd name="T16" fmla="*/ 46 w 154"/>
                  <a:gd name="T17" fmla="*/ 34 h 187"/>
                  <a:gd name="T18" fmla="*/ 65 w 154"/>
                  <a:gd name="T19" fmla="*/ 54 h 187"/>
                  <a:gd name="T20" fmla="*/ 68 w 154"/>
                  <a:gd name="T21" fmla="*/ 54 h 187"/>
                  <a:gd name="T22" fmla="*/ 70 w 154"/>
                  <a:gd name="T23" fmla="*/ 59 h 187"/>
                  <a:gd name="T24" fmla="*/ 73 w 154"/>
                  <a:gd name="T25" fmla="*/ 64 h 187"/>
                  <a:gd name="T26" fmla="*/ 76 w 154"/>
                  <a:gd name="T27" fmla="*/ 64 h 187"/>
                  <a:gd name="T28" fmla="*/ 89 w 154"/>
                  <a:gd name="T29" fmla="*/ 71 h 187"/>
                  <a:gd name="T30" fmla="*/ 114 w 154"/>
                  <a:gd name="T31" fmla="*/ 74 h 187"/>
                  <a:gd name="T32" fmla="*/ 115 w 154"/>
                  <a:gd name="T33" fmla="*/ 97 h 187"/>
                  <a:gd name="T34" fmla="*/ 120 w 154"/>
                  <a:gd name="T35" fmla="*/ 100 h 187"/>
                  <a:gd name="T36" fmla="*/ 118 w 154"/>
                  <a:gd name="T37" fmla="*/ 108 h 187"/>
                  <a:gd name="T38" fmla="*/ 133 w 154"/>
                  <a:gd name="T39" fmla="*/ 120 h 187"/>
                  <a:gd name="T40" fmla="*/ 145 w 154"/>
                  <a:gd name="T41" fmla="*/ 125 h 187"/>
                  <a:gd name="T42" fmla="*/ 145 w 154"/>
                  <a:gd name="T43" fmla="*/ 164 h 187"/>
                  <a:gd name="T44" fmla="*/ 153 w 154"/>
                  <a:gd name="T45" fmla="*/ 179 h 187"/>
                  <a:gd name="T46" fmla="*/ 148 w 154"/>
                  <a:gd name="T47" fmla="*/ 184 h 187"/>
                  <a:gd name="T48" fmla="*/ 140 w 154"/>
                  <a:gd name="T49" fmla="*/ 186 h 187"/>
                  <a:gd name="T50" fmla="*/ 139 w 154"/>
                  <a:gd name="T51" fmla="*/ 172 h 187"/>
                  <a:gd name="T52" fmla="*/ 124 w 154"/>
                  <a:gd name="T53" fmla="*/ 186 h 187"/>
                  <a:gd name="T54" fmla="*/ 115 w 154"/>
                  <a:gd name="T55" fmla="*/ 166 h 187"/>
                  <a:gd name="T56" fmla="*/ 109 w 154"/>
                  <a:gd name="T57" fmla="*/ 152 h 187"/>
                  <a:gd name="T58" fmla="*/ 91 w 154"/>
                  <a:gd name="T59" fmla="*/ 134 h 187"/>
                  <a:gd name="T60" fmla="*/ 88 w 154"/>
                  <a:gd name="T61" fmla="*/ 134 h 187"/>
                  <a:gd name="T62" fmla="*/ 72 w 154"/>
                  <a:gd name="T63" fmla="*/ 124 h 187"/>
                  <a:gd name="T64" fmla="*/ 69 w 154"/>
                  <a:gd name="T65" fmla="*/ 113 h 187"/>
                  <a:gd name="T66" fmla="*/ 69 w 154"/>
                  <a:gd name="T67" fmla="*/ 107 h 187"/>
                  <a:gd name="T68" fmla="*/ 57 w 154"/>
                  <a:gd name="T69" fmla="*/ 81 h 187"/>
                  <a:gd name="T70" fmla="*/ 51 w 154"/>
                  <a:gd name="T71" fmla="*/ 64 h 187"/>
                  <a:gd name="T72" fmla="*/ 36 w 154"/>
                  <a:gd name="T73" fmla="*/ 49 h 187"/>
                  <a:gd name="T74" fmla="*/ 14 w 154"/>
                  <a:gd name="T75" fmla="*/ 25 h 187"/>
                  <a:gd name="T76" fmla="*/ 0 w 154"/>
                  <a:gd name="T77" fmla="*/ 5 h 1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154" h="187">
                    <a:moveTo>
                      <a:pt x="0" y="5"/>
                    </a:moveTo>
                    <a:lnTo>
                      <a:pt x="15" y="0"/>
                    </a:lnTo>
                    <a:lnTo>
                      <a:pt x="34" y="9"/>
                    </a:lnTo>
                    <a:lnTo>
                      <a:pt x="37" y="17"/>
                    </a:lnTo>
                    <a:lnTo>
                      <a:pt x="37" y="20"/>
                    </a:lnTo>
                    <a:lnTo>
                      <a:pt x="41" y="22"/>
                    </a:lnTo>
                    <a:lnTo>
                      <a:pt x="41" y="25"/>
                    </a:lnTo>
                    <a:lnTo>
                      <a:pt x="46" y="27"/>
                    </a:lnTo>
                    <a:lnTo>
                      <a:pt x="46" y="34"/>
                    </a:lnTo>
                    <a:lnTo>
                      <a:pt x="65" y="54"/>
                    </a:lnTo>
                    <a:lnTo>
                      <a:pt x="68" y="54"/>
                    </a:lnTo>
                    <a:lnTo>
                      <a:pt x="70" y="59"/>
                    </a:lnTo>
                    <a:lnTo>
                      <a:pt x="73" y="64"/>
                    </a:lnTo>
                    <a:lnTo>
                      <a:pt x="76" y="64"/>
                    </a:lnTo>
                    <a:lnTo>
                      <a:pt x="89" y="71"/>
                    </a:lnTo>
                    <a:lnTo>
                      <a:pt x="114" y="74"/>
                    </a:lnTo>
                    <a:lnTo>
                      <a:pt x="115" y="97"/>
                    </a:lnTo>
                    <a:lnTo>
                      <a:pt x="120" y="100"/>
                    </a:lnTo>
                    <a:lnTo>
                      <a:pt x="118" y="108"/>
                    </a:lnTo>
                    <a:lnTo>
                      <a:pt x="133" y="120"/>
                    </a:lnTo>
                    <a:lnTo>
                      <a:pt x="145" y="125"/>
                    </a:lnTo>
                    <a:lnTo>
                      <a:pt x="145" y="164"/>
                    </a:lnTo>
                    <a:lnTo>
                      <a:pt x="153" y="179"/>
                    </a:lnTo>
                    <a:lnTo>
                      <a:pt x="148" y="184"/>
                    </a:lnTo>
                    <a:lnTo>
                      <a:pt x="140" y="186"/>
                    </a:lnTo>
                    <a:lnTo>
                      <a:pt x="139" y="172"/>
                    </a:lnTo>
                    <a:lnTo>
                      <a:pt x="124" y="186"/>
                    </a:lnTo>
                    <a:lnTo>
                      <a:pt x="115" y="166"/>
                    </a:lnTo>
                    <a:lnTo>
                      <a:pt x="109" y="152"/>
                    </a:lnTo>
                    <a:lnTo>
                      <a:pt x="91" y="134"/>
                    </a:lnTo>
                    <a:lnTo>
                      <a:pt x="88" y="134"/>
                    </a:lnTo>
                    <a:lnTo>
                      <a:pt x="72" y="124"/>
                    </a:lnTo>
                    <a:lnTo>
                      <a:pt x="69" y="113"/>
                    </a:lnTo>
                    <a:lnTo>
                      <a:pt x="69" y="107"/>
                    </a:lnTo>
                    <a:lnTo>
                      <a:pt x="57" y="81"/>
                    </a:lnTo>
                    <a:lnTo>
                      <a:pt x="51" y="64"/>
                    </a:lnTo>
                    <a:lnTo>
                      <a:pt x="36" y="49"/>
                    </a:lnTo>
                    <a:lnTo>
                      <a:pt x="14" y="25"/>
                    </a:lnTo>
                    <a:lnTo>
                      <a:pt x="0" y="5"/>
                    </a:lnTo>
                  </a:path>
                </a:pathLst>
              </a:custGeom>
              <a:solidFill>
                <a:schemeClr val="hlink"/>
              </a:solidFill>
              <a:ln w="12700" cap="rnd" cmpd="sng">
                <a:solidFill>
                  <a:srgbClr val="333333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algn="l" rtl="0">
                  <a:defRPr/>
                </a:pPr>
                <a:endParaRPr lang="ru">
                  <a:cs typeface="+mn-cs"/>
                </a:endParaRPr>
              </a:p>
            </p:txBody>
          </p:sp>
          <p:sp>
            <p:nvSpPr>
              <p:cNvPr id="28" name="Freeform 20"/>
              <p:cNvSpPr>
                <a:spLocks/>
              </p:cNvSpPr>
              <p:nvPr/>
            </p:nvSpPr>
            <p:spPr bwMode="auto">
              <a:xfrm>
                <a:off x="4852" y="2098"/>
                <a:ext cx="151" cy="207"/>
              </a:xfrm>
              <a:custGeom>
                <a:avLst/>
                <a:gdLst>
                  <a:gd name="T0" fmla="*/ 10 w 151"/>
                  <a:gd name="T1" fmla="*/ 0 h 207"/>
                  <a:gd name="T2" fmla="*/ 24 w 151"/>
                  <a:gd name="T3" fmla="*/ 0 h 207"/>
                  <a:gd name="T4" fmla="*/ 37 w 151"/>
                  <a:gd name="T5" fmla="*/ 22 h 207"/>
                  <a:gd name="T6" fmla="*/ 34 w 151"/>
                  <a:gd name="T7" fmla="*/ 42 h 207"/>
                  <a:gd name="T8" fmla="*/ 43 w 151"/>
                  <a:gd name="T9" fmla="*/ 49 h 207"/>
                  <a:gd name="T10" fmla="*/ 48 w 151"/>
                  <a:gd name="T11" fmla="*/ 63 h 207"/>
                  <a:gd name="T12" fmla="*/ 58 w 151"/>
                  <a:gd name="T13" fmla="*/ 69 h 207"/>
                  <a:gd name="T14" fmla="*/ 70 w 151"/>
                  <a:gd name="T15" fmla="*/ 71 h 207"/>
                  <a:gd name="T16" fmla="*/ 86 w 151"/>
                  <a:gd name="T17" fmla="*/ 81 h 207"/>
                  <a:gd name="T18" fmla="*/ 98 w 151"/>
                  <a:gd name="T19" fmla="*/ 94 h 207"/>
                  <a:gd name="T20" fmla="*/ 101 w 151"/>
                  <a:gd name="T21" fmla="*/ 94 h 207"/>
                  <a:gd name="T22" fmla="*/ 116 w 151"/>
                  <a:gd name="T23" fmla="*/ 104 h 207"/>
                  <a:gd name="T24" fmla="*/ 116 w 151"/>
                  <a:gd name="T25" fmla="*/ 129 h 207"/>
                  <a:gd name="T26" fmla="*/ 120 w 151"/>
                  <a:gd name="T27" fmla="*/ 141 h 207"/>
                  <a:gd name="T28" fmla="*/ 124 w 151"/>
                  <a:gd name="T29" fmla="*/ 147 h 207"/>
                  <a:gd name="T30" fmla="*/ 129 w 151"/>
                  <a:gd name="T31" fmla="*/ 154 h 207"/>
                  <a:gd name="T32" fmla="*/ 135 w 151"/>
                  <a:gd name="T33" fmla="*/ 162 h 207"/>
                  <a:gd name="T34" fmla="*/ 138 w 151"/>
                  <a:gd name="T35" fmla="*/ 173 h 207"/>
                  <a:gd name="T36" fmla="*/ 150 w 151"/>
                  <a:gd name="T37" fmla="*/ 181 h 207"/>
                  <a:gd name="T38" fmla="*/ 148 w 151"/>
                  <a:gd name="T39" fmla="*/ 191 h 207"/>
                  <a:gd name="T40" fmla="*/ 137 w 151"/>
                  <a:gd name="T41" fmla="*/ 193 h 207"/>
                  <a:gd name="T42" fmla="*/ 132 w 151"/>
                  <a:gd name="T43" fmla="*/ 184 h 207"/>
                  <a:gd name="T44" fmla="*/ 124 w 151"/>
                  <a:gd name="T45" fmla="*/ 184 h 207"/>
                  <a:gd name="T46" fmla="*/ 124 w 151"/>
                  <a:gd name="T47" fmla="*/ 206 h 207"/>
                  <a:gd name="T48" fmla="*/ 117 w 151"/>
                  <a:gd name="T49" fmla="*/ 206 h 207"/>
                  <a:gd name="T50" fmla="*/ 108 w 151"/>
                  <a:gd name="T51" fmla="*/ 196 h 207"/>
                  <a:gd name="T52" fmla="*/ 102 w 151"/>
                  <a:gd name="T53" fmla="*/ 191 h 207"/>
                  <a:gd name="T54" fmla="*/ 102 w 151"/>
                  <a:gd name="T55" fmla="*/ 179 h 207"/>
                  <a:gd name="T56" fmla="*/ 89 w 151"/>
                  <a:gd name="T57" fmla="*/ 179 h 207"/>
                  <a:gd name="T58" fmla="*/ 85 w 151"/>
                  <a:gd name="T59" fmla="*/ 191 h 207"/>
                  <a:gd name="T60" fmla="*/ 80 w 151"/>
                  <a:gd name="T61" fmla="*/ 179 h 207"/>
                  <a:gd name="T62" fmla="*/ 79 w 151"/>
                  <a:gd name="T63" fmla="*/ 167 h 207"/>
                  <a:gd name="T64" fmla="*/ 95 w 151"/>
                  <a:gd name="T65" fmla="*/ 162 h 207"/>
                  <a:gd name="T66" fmla="*/ 104 w 151"/>
                  <a:gd name="T67" fmla="*/ 166 h 207"/>
                  <a:gd name="T68" fmla="*/ 105 w 151"/>
                  <a:gd name="T69" fmla="*/ 146 h 207"/>
                  <a:gd name="T70" fmla="*/ 97 w 151"/>
                  <a:gd name="T71" fmla="*/ 139 h 207"/>
                  <a:gd name="T72" fmla="*/ 91 w 151"/>
                  <a:gd name="T73" fmla="*/ 122 h 207"/>
                  <a:gd name="T74" fmla="*/ 86 w 151"/>
                  <a:gd name="T75" fmla="*/ 103 h 207"/>
                  <a:gd name="T76" fmla="*/ 71 w 151"/>
                  <a:gd name="T77" fmla="*/ 96 h 207"/>
                  <a:gd name="T78" fmla="*/ 64 w 151"/>
                  <a:gd name="T79" fmla="*/ 86 h 207"/>
                  <a:gd name="T80" fmla="*/ 51 w 151"/>
                  <a:gd name="T81" fmla="*/ 81 h 207"/>
                  <a:gd name="T82" fmla="*/ 58 w 151"/>
                  <a:gd name="T83" fmla="*/ 101 h 207"/>
                  <a:gd name="T84" fmla="*/ 43 w 151"/>
                  <a:gd name="T85" fmla="*/ 109 h 207"/>
                  <a:gd name="T86" fmla="*/ 34 w 151"/>
                  <a:gd name="T87" fmla="*/ 88 h 207"/>
                  <a:gd name="T88" fmla="*/ 27 w 151"/>
                  <a:gd name="T89" fmla="*/ 83 h 207"/>
                  <a:gd name="T90" fmla="*/ 27 w 151"/>
                  <a:gd name="T91" fmla="*/ 71 h 207"/>
                  <a:gd name="T92" fmla="*/ 18 w 151"/>
                  <a:gd name="T93" fmla="*/ 57 h 207"/>
                  <a:gd name="T94" fmla="*/ 6 w 151"/>
                  <a:gd name="T95" fmla="*/ 49 h 207"/>
                  <a:gd name="T96" fmla="*/ 0 w 151"/>
                  <a:gd name="T97" fmla="*/ 41 h 207"/>
                  <a:gd name="T98" fmla="*/ 3 w 151"/>
                  <a:gd name="T99" fmla="*/ 34 h 207"/>
                  <a:gd name="T100" fmla="*/ 12 w 151"/>
                  <a:gd name="T101" fmla="*/ 37 h 207"/>
                  <a:gd name="T102" fmla="*/ 15 w 151"/>
                  <a:gd name="T103" fmla="*/ 29 h 207"/>
                  <a:gd name="T104" fmla="*/ 12 w 151"/>
                  <a:gd name="T105" fmla="*/ 17 h 207"/>
                  <a:gd name="T106" fmla="*/ 10 w 151"/>
                  <a:gd name="T107" fmla="*/ 0 h 2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151" h="207">
                    <a:moveTo>
                      <a:pt x="10" y="0"/>
                    </a:moveTo>
                    <a:lnTo>
                      <a:pt x="24" y="0"/>
                    </a:lnTo>
                    <a:lnTo>
                      <a:pt x="37" y="22"/>
                    </a:lnTo>
                    <a:lnTo>
                      <a:pt x="34" y="42"/>
                    </a:lnTo>
                    <a:lnTo>
                      <a:pt x="43" y="49"/>
                    </a:lnTo>
                    <a:lnTo>
                      <a:pt x="48" y="63"/>
                    </a:lnTo>
                    <a:lnTo>
                      <a:pt x="58" y="69"/>
                    </a:lnTo>
                    <a:lnTo>
                      <a:pt x="70" y="71"/>
                    </a:lnTo>
                    <a:lnTo>
                      <a:pt x="86" y="81"/>
                    </a:lnTo>
                    <a:lnTo>
                      <a:pt x="98" y="94"/>
                    </a:lnTo>
                    <a:lnTo>
                      <a:pt x="101" y="94"/>
                    </a:lnTo>
                    <a:lnTo>
                      <a:pt x="116" y="104"/>
                    </a:lnTo>
                    <a:lnTo>
                      <a:pt x="116" y="129"/>
                    </a:lnTo>
                    <a:lnTo>
                      <a:pt x="120" y="141"/>
                    </a:lnTo>
                    <a:lnTo>
                      <a:pt x="124" y="147"/>
                    </a:lnTo>
                    <a:lnTo>
                      <a:pt x="129" y="154"/>
                    </a:lnTo>
                    <a:lnTo>
                      <a:pt x="135" y="162"/>
                    </a:lnTo>
                    <a:lnTo>
                      <a:pt x="138" y="173"/>
                    </a:lnTo>
                    <a:lnTo>
                      <a:pt x="150" y="181"/>
                    </a:lnTo>
                    <a:lnTo>
                      <a:pt x="148" y="191"/>
                    </a:lnTo>
                    <a:lnTo>
                      <a:pt x="137" y="193"/>
                    </a:lnTo>
                    <a:lnTo>
                      <a:pt x="132" y="184"/>
                    </a:lnTo>
                    <a:lnTo>
                      <a:pt x="124" y="184"/>
                    </a:lnTo>
                    <a:lnTo>
                      <a:pt x="124" y="206"/>
                    </a:lnTo>
                    <a:lnTo>
                      <a:pt x="117" y="206"/>
                    </a:lnTo>
                    <a:lnTo>
                      <a:pt x="108" y="196"/>
                    </a:lnTo>
                    <a:lnTo>
                      <a:pt x="102" y="191"/>
                    </a:lnTo>
                    <a:lnTo>
                      <a:pt x="102" y="179"/>
                    </a:lnTo>
                    <a:lnTo>
                      <a:pt x="89" y="179"/>
                    </a:lnTo>
                    <a:lnTo>
                      <a:pt x="85" y="191"/>
                    </a:lnTo>
                    <a:lnTo>
                      <a:pt x="80" y="179"/>
                    </a:lnTo>
                    <a:lnTo>
                      <a:pt x="79" y="167"/>
                    </a:lnTo>
                    <a:lnTo>
                      <a:pt x="95" y="162"/>
                    </a:lnTo>
                    <a:lnTo>
                      <a:pt x="104" y="166"/>
                    </a:lnTo>
                    <a:lnTo>
                      <a:pt x="105" y="146"/>
                    </a:lnTo>
                    <a:lnTo>
                      <a:pt x="97" y="139"/>
                    </a:lnTo>
                    <a:lnTo>
                      <a:pt x="91" y="122"/>
                    </a:lnTo>
                    <a:lnTo>
                      <a:pt x="86" y="103"/>
                    </a:lnTo>
                    <a:lnTo>
                      <a:pt x="71" y="96"/>
                    </a:lnTo>
                    <a:lnTo>
                      <a:pt x="64" y="86"/>
                    </a:lnTo>
                    <a:lnTo>
                      <a:pt x="51" y="81"/>
                    </a:lnTo>
                    <a:lnTo>
                      <a:pt x="58" y="101"/>
                    </a:lnTo>
                    <a:lnTo>
                      <a:pt x="43" y="109"/>
                    </a:lnTo>
                    <a:lnTo>
                      <a:pt x="34" y="88"/>
                    </a:lnTo>
                    <a:lnTo>
                      <a:pt x="27" y="83"/>
                    </a:lnTo>
                    <a:lnTo>
                      <a:pt x="27" y="71"/>
                    </a:lnTo>
                    <a:lnTo>
                      <a:pt x="18" y="57"/>
                    </a:lnTo>
                    <a:lnTo>
                      <a:pt x="6" y="49"/>
                    </a:lnTo>
                    <a:lnTo>
                      <a:pt x="0" y="41"/>
                    </a:lnTo>
                    <a:lnTo>
                      <a:pt x="3" y="34"/>
                    </a:lnTo>
                    <a:lnTo>
                      <a:pt x="12" y="37"/>
                    </a:lnTo>
                    <a:lnTo>
                      <a:pt x="15" y="29"/>
                    </a:lnTo>
                    <a:lnTo>
                      <a:pt x="12" y="17"/>
                    </a:lnTo>
                    <a:lnTo>
                      <a:pt x="10" y="0"/>
                    </a:lnTo>
                  </a:path>
                </a:pathLst>
              </a:custGeom>
              <a:solidFill>
                <a:schemeClr val="hlink"/>
              </a:solidFill>
              <a:ln w="12700" cap="rnd" cmpd="sng">
                <a:solidFill>
                  <a:srgbClr val="333333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algn="l" rtl="0">
                  <a:defRPr/>
                </a:pPr>
                <a:endParaRPr lang="ru">
                  <a:cs typeface="+mn-cs"/>
                </a:endParaRPr>
              </a:p>
            </p:txBody>
          </p:sp>
          <p:sp>
            <p:nvSpPr>
              <p:cNvPr id="29" name="Freeform 21"/>
              <p:cNvSpPr>
                <a:spLocks/>
              </p:cNvSpPr>
              <p:nvPr/>
            </p:nvSpPr>
            <p:spPr bwMode="auto">
              <a:xfrm>
                <a:off x="4818" y="1748"/>
                <a:ext cx="111" cy="177"/>
              </a:xfrm>
              <a:custGeom>
                <a:avLst/>
                <a:gdLst>
                  <a:gd name="T0" fmla="*/ 22 w 111"/>
                  <a:gd name="T1" fmla="*/ 0 h 177"/>
                  <a:gd name="T2" fmla="*/ 44 w 111"/>
                  <a:gd name="T3" fmla="*/ 12 h 177"/>
                  <a:gd name="T4" fmla="*/ 57 w 111"/>
                  <a:gd name="T5" fmla="*/ 25 h 177"/>
                  <a:gd name="T6" fmla="*/ 65 w 111"/>
                  <a:gd name="T7" fmla="*/ 40 h 177"/>
                  <a:gd name="T8" fmla="*/ 73 w 111"/>
                  <a:gd name="T9" fmla="*/ 40 h 177"/>
                  <a:gd name="T10" fmla="*/ 71 w 111"/>
                  <a:gd name="T11" fmla="*/ 50 h 177"/>
                  <a:gd name="T12" fmla="*/ 80 w 111"/>
                  <a:gd name="T13" fmla="*/ 57 h 177"/>
                  <a:gd name="T14" fmla="*/ 86 w 111"/>
                  <a:gd name="T15" fmla="*/ 67 h 177"/>
                  <a:gd name="T16" fmla="*/ 100 w 111"/>
                  <a:gd name="T17" fmla="*/ 87 h 177"/>
                  <a:gd name="T18" fmla="*/ 110 w 111"/>
                  <a:gd name="T19" fmla="*/ 111 h 177"/>
                  <a:gd name="T20" fmla="*/ 92 w 111"/>
                  <a:gd name="T21" fmla="*/ 109 h 177"/>
                  <a:gd name="T22" fmla="*/ 77 w 111"/>
                  <a:gd name="T23" fmla="*/ 106 h 177"/>
                  <a:gd name="T24" fmla="*/ 87 w 111"/>
                  <a:gd name="T25" fmla="*/ 123 h 177"/>
                  <a:gd name="T26" fmla="*/ 87 w 111"/>
                  <a:gd name="T27" fmla="*/ 133 h 177"/>
                  <a:gd name="T28" fmla="*/ 87 w 111"/>
                  <a:gd name="T29" fmla="*/ 143 h 177"/>
                  <a:gd name="T30" fmla="*/ 82 w 111"/>
                  <a:gd name="T31" fmla="*/ 138 h 177"/>
                  <a:gd name="T32" fmla="*/ 74 w 111"/>
                  <a:gd name="T33" fmla="*/ 129 h 177"/>
                  <a:gd name="T34" fmla="*/ 61 w 111"/>
                  <a:gd name="T35" fmla="*/ 119 h 177"/>
                  <a:gd name="T36" fmla="*/ 55 w 111"/>
                  <a:gd name="T37" fmla="*/ 114 h 177"/>
                  <a:gd name="T38" fmla="*/ 43 w 111"/>
                  <a:gd name="T39" fmla="*/ 119 h 177"/>
                  <a:gd name="T40" fmla="*/ 36 w 111"/>
                  <a:gd name="T41" fmla="*/ 123 h 177"/>
                  <a:gd name="T42" fmla="*/ 40 w 111"/>
                  <a:gd name="T43" fmla="*/ 131 h 177"/>
                  <a:gd name="T44" fmla="*/ 52 w 111"/>
                  <a:gd name="T45" fmla="*/ 138 h 177"/>
                  <a:gd name="T46" fmla="*/ 62 w 111"/>
                  <a:gd name="T47" fmla="*/ 144 h 177"/>
                  <a:gd name="T48" fmla="*/ 67 w 111"/>
                  <a:gd name="T49" fmla="*/ 156 h 177"/>
                  <a:gd name="T50" fmla="*/ 65 w 111"/>
                  <a:gd name="T51" fmla="*/ 171 h 177"/>
                  <a:gd name="T52" fmla="*/ 65 w 111"/>
                  <a:gd name="T53" fmla="*/ 176 h 177"/>
                  <a:gd name="T54" fmla="*/ 61 w 111"/>
                  <a:gd name="T55" fmla="*/ 176 h 177"/>
                  <a:gd name="T56" fmla="*/ 55 w 111"/>
                  <a:gd name="T57" fmla="*/ 171 h 177"/>
                  <a:gd name="T58" fmla="*/ 52 w 111"/>
                  <a:gd name="T59" fmla="*/ 170 h 177"/>
                  <a:gd name="T60" fmla="*/ 47 w 111"/>
                  <a:gd name="T61" fmla="*/ 166 h 177"/>
                  <a:gd name="T62" fmla="*/ 43 w 111"/>
                  <a:gd name="T63" fmla="*/ 175 h 177"/>
                  <a:gd name="T64" fmla="*/ 36 w 111"/>
                  <a:gd name="T65" fmla="*/ 176 h 177"/>
                  <a:gd name="T66" fmla="*/ 30 w 111"/>
                  <a:gd name="T67" fmla="*/ 170 h 177"/>
                  <a:gd name="T68" fmla="*/ 30 w 111"/>
                  <a:gd name="T69" fmla="*/ 155 h 177"/>
                  <a:gd name="T70" fmla="*/ 28 w 111"/>
                  <a:gd name="T71" fmla="*/ 146 h 177"/>
                  <a:gd name="T72" fmla="*/ 21 w 111"/>
                  <a:gd name="T73" fmla="*/ 141 h 177"/>
                  <a:gd name="T74" fmla="*/ 15 w 111"/>
                  <a:gd name="T75" fmla="*/ 149 h 177"/>
                  <a:gd name="T76" fmla="*/ 3 w 111"/>
                  <a:gd name="T77" fmla="*/ 149 h 177"/>
                  <a:gd name="T78" fmla="*/ 0 w 111"/>
                  <a:gd name="T79" fmla="*/ 143 h 177"/>
                  <a:gd name="T80" fmla="*/ 3 w 111"/>
                  <a:gd name="T81" fmla="*/ 126 h 177"/>
                  <a:gd name="T82" fmla="*/ 12 w 111"/>
                  <a:gd name="T83" fmla="*/ 116 h 177"/>
                  <a:gd name="T84" fmla="*/ 10 w 111"/>
                  <a:gd name="T85" fmla="*/ 89 h 177"/>
                  <a:gd name="T86" fmla="*/ 10 w 111"/>
                  <a:gd name="T87" fmla="*/ 82 h 177"/>
                  <a:gd name="T88" fmla="*/ 18 w 111"/>
                  <a:gd name="T89" fmla="*/ 81 h 177"/>
                  <a:gd name="T90" fmla="*/ 25 w 111"/>
                  <a:gd name="T91" fmla="*/ 87 h 177"/>
                  <a:gd name="T92" fmla="*/ 39 w 111"/>
                  <a:gd name="T93" fmla="*/ 91 h 177"/>
                  <a:gd name="T94" fmla="*/ 39 w 111"/>
                  <a:gd name="T95" fmla="*/ 79 h 177"/>
                  <a:gd name="T96" fmla="*/ 33 w 111"/>
                  <a:gd name="T97" fmla="*/ 72 h 177"/>
                  <a:gd name="T98" fmla="*/ 30 w 111"/>
                  <a:gd name="T99" fmla="*/ 67 h 177"/>
                  <a:gd name="T100" fmla="*/ 34 w 111"/>
                  <a:gd name="T101" fmla="*/ 67 h 177"/>
                  <a:gd name="T102" fmla="*/ 37 w 111"/>
                  <a:gd name="T103" fmla="*/ 67 h 177"/>
                  <a:gd name="T104" fmla="*/ 40 w 111"/>
                  <a:gd name="T105" fmla="*/ 67 h 177"/>
                  <a:gd name="T106" fmla="*/ 43 w 111"/>
                  <a:gd name="T107" fmla="*/ 67 h 177"/>
                  <a:gd name="T108" fmla="*/ 47 w 111"/>
                  <a:gd name="T109" fmla="*/ 62 h 177"/>
                  <a:gd name="T110" fmla="*/ 46 w 111"/>
                  <a:gd name="T111" fmla="*/ 57 h 177"/>
                  <a:gd name="T112" fmla="*/ 41 w 111"/>
                  <a:gd name="T113" fmla="*/ 45 h 177"/>
                  <a:gd name="T114" fmla="*/ 33 w 111"/>
                  <a:gd name="T115" fmla="*/ 33 h 177"/>
                  <a:gd name="T116" fmla="*/ 21 w 111"/>
                  <a:gd name="T117" fmla="*/ 27 h 177"/>
                  <a:gd name="T118" fmla="*/ 17 w 111"/>
                  <a:gd name="T119" fmla="*/ 17 h 177"/>
                  <a:gd name="T120" fmla="*/ 22 w 111"/>
                  <a:gd name="T121" fmla="*/ 0 h 1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111" h="177">
                    <a:moveTo>
                      <a:pt x="22" y="0"/>
                    </a:moveTo>
                    <a:lnTo>
                      <a:pt x="44" y="12"/>
                    </a:lnTo>
                    <a:lnTo>
                      <a:pt x="57" y="25"/>
                    </a:lnTo>
                    <a:lnTo>
                      <a:pt x="65" y="40"/>
                    </a:lnTo>
                    <a:lnTo>
                      <a:pt x="73" y="40"/>
                    </a:lnTo>
                    <a:lnTo>
                      <a:pt x="71" y="50"/>
                    </a:lnTo>
                    <a:lnTo>
                      <a:pt x="80" y="57"/>
                    </a:lnTo>
                    <a:lnTo>
                      <a:pt x="86" y="67"/>
                    </a:lnTo>
                    <a:lnTo>
                      <a:pt x="100" y="87"/>
                    </a:lnTo>
                    <a:lnTo>
                      <a:pt x="110" y="111"/>
                    </a:lnTo>
                    <a:lnTo>
                      <a:pt x="92" y="109"/>
                    </a:lnTo>
                    <a:lnTo>
                      <a:pt x="77" y="106"/>
                    </a:lnTo>
                    <a:lnTo>
                      <a:pt x="87" y="123"/>
                    </a:lnTo>
                    <a:lnTo>
                      <a:pt x="87" y="133"/>
                    </a:lnTo>
                    <a:lnTo>
                      <a:pt x="87" y="143"/>
                    </a:lnTo>
                    <a:lnTo>
                      <a:pt x="82" y="138"/>
                    </a:lnTo>
                    <a:lnTo>
                      <a:pt x="74" y="129"/>
                    </a:lnTo>
                    <a:lnTo>
                      <a:pt x="61" y="119"/>
                    </a:lnTo>
                    <a:lnTo>
                      <a:pt x="55" y="114"/>
                    </a:lnTo>
                    <a:lnTo>
                      <a:pt x="43" y="119"/>
                    </a:lnTo>
                    <a:lnTo>
                      <a:pt x="36" y="123"/>
                    </a:lnTo>
                    <a:lnTo>
                      <a:pt x="40" y="131"/>
                    </a:lnTo>
                    <a:lnTo>
                      <a:pt x="52" y="138"/>
                    </a:lnTo>
                    <a:lnTo>
                      <a:pt x="62" y="144"/>
                    </a:lnTo>
                    <a:lnTo>
                      <a:pt x="67" y="156"/>
                    </a:lnTo>
                    <a:lnTo>
                      <a:pt x="65" y="171"/>
                    </a:lnTo>
                    <a:lnTo>
                      <a:pt x="65" y="176"/>
                    </a:lnTo>
                    <a:lnTo>
                      <a:pt x="61" y="176"/>
                    </a:lnTo>
                    <a:lnTo>
                      <a:pt x="55" y="171"/>
                    </a:lnTo>
                    <a:lnTo>
                      <a:pt x="52" y="170"/>
                    </a:lnTo>
                    <a:lnTo>
                      <a:pt x="47" y="166"/>
                    </a:lnTo>
                    <a:lnTo>
                      <a:pt x="43" y="175"/>
                    </a:lnTo>
                    <a:lnTo>
                      <a:pt x="36" y="176"/>
                    </a:lnTo>
                    <a:lnTo>
                      <a:pt x="30" y="170"/>
                    </a:lnTo>
                    <a:lnTo>
                      <a:pt x="30" y="155"/>
                    </a:lnTo>
                    <a:lnTo>
                      <a:pt x="28" y="146"/>
                    </a:lnTo>
                    <a:lnTo>
                      <a:pt x="21" y="141"/>
                    </a:lnTo>
                    <a:lnTo>
                      <a:pt x="15" y="149"/>
                    </a:lnTo>
                    <a:lnTo>
                      <a:pt x="3" y="149"/>
                    </a:lnTo>
                    <a:lnTo>
                      <a:pt x="0" y="143"/>
                    </a:lnTo>
                    <a:lnTo>
                      <a:pt x="3" y="126"/>
                    </a:lnTo>
                    <a:lnTo>
                      <a:pt x="12" y="116"/>
                    </a:lnTo>
                    <a:lnTo>
                      <a:pt x="10" y="89"/>
                    </a:lnTo>
                    <a:lnTo>
                      <a:pt x="10" y="82"/>
                    </a:lnTo>
                    <a:lnTo>
                      <a:pt x="18" y="81"/>
                    </a:lnTo>
                    <a:lnTo>
                      <a:pt x="25" y="87"/>
                    </a:lnTo>
                    <a:lnTo>
                      <a:pt x="39" y="91"/>
                    </a:lnTo>
                    <a:lnTo>
                      <a:pt x="39" y="79"/>
                    </a:lnTo>
                    <a:lnTo>
                      <a:pt x="33" y="72"/>
                    </a:lnTo>
                    <a:lnTo>
                      <a:pt x="30" y="67"/>
                    </a:lnTo>
                    <a:lnTo>
                      <a:pt x="34" y="67"/>
                    </a:lnTo>
                    <a:lnTo>
                      <a:pt x="37" y="67"/>
                    </a:lnTo>
                    <a:lnTo>
                      <a:pt x="40" y="67"/>
                    </a:lnTo>
                    <a:lnTo>
                      <a:pt x="43" y="67"/>
                    </a:lnTo>
                    <a:lnTo>
                      <a:pt x="47" y="62"/>
                    </a:lnTo>
                    <a:lnTo>
                      <a:pt x="46" y="57"/>
                    </a:lnTo>
                    <a:lnTo>
                      <a:pt x="41" y="45"/>
                    </a:lnTo>
                    <a:lnTo>
                      <a:pt x="33" y="33"/>
                    </a:lnTo>
                    <a:lnTo>
                      <a:pt x="21" y="27"/>
                    </a:lnTo>
                    <a:lnTo>
                      <a:pt x="17" y="17"/>
                    </a:lnTo>
                    <a:lnTo>
                      <a:pt x="22" y="0"/>
                    </a:lnTo>
                  </a:path>
                </a:pathLst>
              </a:custGeom>
              <a:solidFill>
                <a:schemeClr val="hlink"/>
              </a:solidFill>
              <a:ln w="12700" cap="rnd" cmpd="sng">
                <a:solidFill>
                  <a:srgbClr val="333333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algn="l" rtl="0">
                  <a:defRPr/>
                </a:pPr>
                <a:endParaRPr lang="ru">
                  <a:cs typeface="+mn-cs"/>
                </a:endParaRPr>
              </a:p>
            </p:txBody>
          </p:sp>
          <p:sp>
            <p:nvSpPr>
              <p:cNvPr id="30" name="Freeform 22"/>
              <p:cNvSpPr>
                <a:spLocks/>
              </p:cNvSpPr>
              <p:nvPr/>
            </p:nvSpPr>
            <p:spPr bwMode="auto">
              <a:xfrm>
                <a:off x="4692" y="1540"/>
                <a:ext cx="120" cy="144"/>
              </a:xfrm>
              <a:custGeom>
                <a:avLst/>
                <a:gdLst>
                  <a:gd name="T0" fmla="*/ 0 w 120"/>
                  <a:gd name="T1" fmla="*/ 0 h 144"/>
                  <a:gd name="T2" fmla="*/ 11 w 120"/>
                  <a:gd name="T3" fmla="*/ 0 h 144"/>
                  <a:gd name="T4" fmla="*/ 15 w 120"/>
                  <a:gd name="T5" fmla="*/ 10 h 144"/>
                  <a:gd name="T6" fmla="*/ 31 w 120"/>
                  <a:gd name="T7" fmla="*/ 25 h 144"/>
                  <a:gd name="T8" fmla="*/ 38 w 120"/>
                  <a:gd name="T9" fmla="*/ 42 h 144"/>
                  <a:gd name="T10" fmla="*/ 49 w 120"/>
                  <a:gd name="T11" fmla="*/ 43 h 144"/>
                  <a:gd name="T12" fmla="*/ 58 w 120"/>
                  <a:gd name="T13" fmla="*/ 47 h 144"/>
                  <a:gd name="T14" fmla="*/ 65 w 120"/>
                  <a:gd name="T15" fmla="*/ 53 h 144"/>
                  <a:gd name="T16" fmla="*/ 74 w 120"/>
                  <a:gd name="T17" fmla="*/ 53 h 144"/>
                  <a:gd name="T18" fmla="*/ 83 w 120"/>
                  <a:gd name="T19" fmla="*/ 63 h 144"/>
                  <a:gd name="T20" fmla="*/ 92 w 120"/>
                  <a:gd name="T21" fmla="*/ 72 h 144"/>
                  <a:gd name="T22" fmla="*/ 102 w 120"/>
                  <a:gd name="T23" fmla="*/ 77 h 144"/>
                  <a:gd name="T24" fmla="*/ 101 w 120"/>
                  <a:gd name="T25" fmla="*/ 82 h 144"/>
                  <a:gd name="T26" fmla="*/ 95 w 120"/>
                  <a:gd name="T27" fmla="*/ 85 h 144"/>
                  <a:gd name="T28" fmla="*/ 89 w 120"/>
                  <a:gd name="T29" fmla="*/ 85 h 144"/>
                  <a:gd name="T30" fmla="*/ 86 w 120"/>
                  <a:gd name="T31" fmla="*/ 90 h 144"/>
                  <a:gd name="T32" fmla="*/ 98 w 120"/>
                  <a:gd name="T33" fmla="*/ 100 h 144"/>
                  <a:gd name="T34" fmla="*/ 106 w 120"/>
                  <a:gd name="T35" fmla="*/ 111 h 144"/>
                  <a:gd name="T36" fmla="*/ 119 w 120"/>
                  <a:gd name="T37" fmla="*/ 121 h 144"/>
                  <a:gd name="T38" fmla="*/ 110 w 120"/>
                  <a:gd name="T39" fmla="*/ 132 h 144"/>
                  <a:gd name="T40" fmla="*/ 104 w 120"/>
                  <a:gd name="T41" fmla="*/ 136 h 144"/>
                  <a:gd name="T42" fmla="*/ 104 w 120"/>
                  <a:gd name="T43" fmla="*/ 143 h 144"/>
                  <a:gd name="T44" fmla="*/ 92 w 120"/>
                  <a:gd name="T45" fmla="*/ 143 h 144"/>
                  <a:gd name="T46" fmla="*/ 88 w 120"/>
                  <a:gd name="T47" fmla="*/ 137 h 144"/>
                  <a:gd name="T48" fmla="*/ 77 w 120"/>
                  <a:gd name="T49" fmla="*/ 124 h 144"/>
                  <a:gd name="T50" fmla="*/ 71 w 120"/>
                  <a:gd name="T51" fmla="*/ 112 h 144"/>
                  <a:gd name="T52" fmla="*/ 59 w 120"/>
                  <a:gd name="T53" fmla="*/ 92 h 144"/>
                  <a:gd name="T54" fmla="*/ 46 w 120"/>
                  <a:gd name="T55" fmla="*/ 77 h 144"/>
                  <a:gd name="T56" fmla="*/ 32 w 120"/>
                  <a:gd name="T57" fmla="*/ 55 h 144"/>
                  <a:gd name="T58" fmla="*/ 24 w 120"/>
                  <a:gd name="T59" fmla="*/ 48 h 144"/>
                  <a:gd name="T60" fmla="*/ 16 w 120"/>
                  <a:gd name="T61" fmla="*/ 43 h 144"/>
                  <a:gd name="T62" fmla="*/ 14 w 120"/>
                  <a:gd name="T63" fmla="*/ 32 h 144"/>
                  <a:gd name="T64" fmla="*/ 1 w 120"/>
                  <a:gd name="T65" fmla="*/ 21 h 144"/>
                  <a:gd name="T66" fmla="*/ 1 w 120"/>
                  <a:gd name="T67" fmla="*/ 15 h 144"/>
                  <a:gd name="T68" fmla="*/ 0 w 120"/>
                  <a:gd name="T69" fmla="*/ 0 h 1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20" h="144">
                    <a:moveTo>
                      <a:pt x="0" y="0"/>
                    </a:moveTo>
                    <a:lnTo>
                      <a:pt x="11" y="0"/>
                    </a:lnTo>
                    <a:lnTo>
                      <a:pt x="15" y="10"/>
                    </a:lnTo>
                    <a:lnTo>
                      <a:pt x="31" y="25"/>
                    </a:lnTo>
                    <a:lnTo>
                      <a:pt x="38" y="42"/>
                    </a:lnTo>
                    <a:lnTo>
                      <a:pt x="49" y="43"/>
                    </a:lnTo>
                    <a:lnTo>
                      <a:pt x="58" y="47"/>
                    </a:lnTo>
                    <a:lnTo>
                      <a:pt x="65" y="53"/>
                    </a:lnTo>
                    <a:lnTo>
                      <a:pt x="74" y="53"/>
                    </a:lnTo>
                    <a:lnTo>
                      <a:pt x="83" y="63"/>
                    </a:lnTo>
                    <a:lnTo>
                      <a:pt x="92" y="72"/>
                    </a:lnTo>
                    <a:lnTo>
                      <a:pt x="102" y="77"/>
                    </a:lnTo>
                    <a:lnTo>
                      <a:pt x="101" y="82"/>
                    </a:lnTo>
                    <a:lnTo>
                      <a:pt x="95" y="85"/>
                    </a:lnTo>
                    <a:lnTo>
                      <a:pt x="89" y="85"/>
                    </a:lnTo>
                    <a:lnTo>
                      <a:pt x="86" y="90"/>
                    </a:lnTo>
                    <a:lnTo>
                      <a:pt x="98" y="100"/>
                    </a:lnTo>
                    <a:lnTo>
                      <a:pt x="106" y="111"/>
                    </a:lnTo>
                    <a:lnTo>
                      <a:pt x="119" y="121"/>
                    </a:lnTo>
                    <a:lnTo>
                      <a:pt x="110" y="132"/>
                    </a:lnTo>
                    <a:lnTo>
                      <a:pt x="104" y="136"/>
                    </a:lnTo>
                    <a:lnTo>
                      <a:pt x="104" y="143"/>
                    </a:lnTo>
                    <a:lnTo>
                      <a:pt x="92" y="143"/>
                    </a:lnTo>
                    <a:lnTo>
                      <a:pt x="88" y="137"/>
                    </a:lnTo>
                    <a:lnTo>
                      <a:pt x="77" y="124"/>
                    </a:lnTo>
                    <a:lnTo>
                      <a:pt x="71" y="112"/>
                    </a:lnTo>
                    <a:lnTo>
                      <a:pt x="59" y="92"/>
                    </a:lnTo>
                    <a:lnTo>
                      <a:pt x="46" y="77"/>
                    </a:lnTo>
                    <a:lnTo>
                      <a:pt x="32" y="55"/>
                    </a:lnTo>
                    <a:lnTo>
                      <a:pt x="24" y="48"/>
                    </a:lnTo>
                    <a:lnTo>
                      <a:pt x="16" y="43"/>
                    </a:lnTo>
                    <a:lnTo>
                      <a:pt x="14" y="32"/>
                    </a:lnTo>
                    <a:lnTo>
                      <a:pt x="1" y="21"/>
                    </a:lnTo>
                    <a:lnTo>
                      <a:pt x="1" y="15"/>
                    </a:lnTo>
                    <a:lnTo>
                      <a:pt x="0" y="0"/>
                    </a:lnTo>
                  </a:path>
                </a:pathLst>
              </a:custGeom>
              <a:solidFill>
                <a:schemeClr val="hlink"/>
              </a:solidFill>
              <a:ln w="12700" cap="rnd" cmpd="sng">
                <a:solidFill>
                  <a:srgbClr val="333333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algn="l" rtl="0">
                  <a:defRPr/>
                </a:pPr>
                <a:endParaRPr lang="ru">
                  <a:cs typeface="+mn-cs"/>
                </a:endParaRPr>
              </a:p>
            </p:txBody>
          </p:sp>
        </p:grpSp>
        <p:sp>
          <p:nvSpPr>
            <p:cNvPr id="7" name="Freeform 23"/>
            <p:cNvSpPr>
              <a:spLocks/>
            </p:cNvSpPr>
            <p:nvPr/>
          </p:nvSpPr>
          <p:spPr bwMode="auto">
            <a:xfrm>
              <a:off x="2827" y="1976"/>
              <a:ext cx="976" cy="1096"/>
            </a:xfrm>
            <a:custGeom>
              <a:avLst/>
              <a:gdLst>
                <a:gd name="T0" fmla="*/ 669 w 877"/>
                <a:gd name="T1" fmla="*/ 174 h 1082"/>
                <a:gd name="T2" fmla="*/ 751 w 877"/>
                <a:gd name="T3" fmla="*/ 353 h 1082"/>
                <a:gd name="T4" fmla="*/ 784 w 877"/>
                <a:gd name="T5" fmla="*/ 400 h 1082"/>
                <a:gd name="T6" fmla="*/ 856 w 877"/>
                <a:gd name="T7" fmla="*/ 388 h 1082"/>
                <a:gd name="T8" fmla="*/ 874 w 877"/>
                <a:gd name="T9" fmla="*/ 432 h 1082"/>
                <a:gd name="T10" fmla="*/ 788 w 877"/>
                <a:gd name="T11" fmla="*/ 552 h 1082"/>
                <a:gd name="T12" fmla="*/ 718 w 877"/>
                <a:gd name="T13" fmla="*/ 691 h 1082"/>
                <a:gd name="T14" fmla="*/ 728 w 877"/>
                <a:gd name="T15" fmla="*/ 742 h 1082"/>
                <a:gd name="T16" fmla="*/ 728 w 877"/>
                <a:gd name="T17" fmla="*/ 793 h 1082"/>
                <a:gd name="T18" fmla="*/ 697 w 877"/>
                <a:gd name="T19" fmla="*/ 812 h 1082"/>
                <a:gd name="T20" fmla="*/ 651 w 877"/>
                <a:gd name="T21" fmla="*/ 881 h 1082"/>
                <a:gd name="T22" fmla="*/ 633 w 877"/>
                <a:gd name="T23" fmla="*/ 939 h 1082"/>
                <a:gd name="T24" fmla="*/ 589 w 877"/>
                <a:gd name="T25" fmla="*/ 1019 h 1082"/>
                <a:gd name="T26" fmla="*/ 565 w 877"/>
                <a:gd name="T27" fmla="*/ 1038 h 1082"/>
                <a:gd name="T28" fmla="*/ 511 w 877"/>
                <a:gd name="T29" fmla="*/ 1078 h 1082"/>
                <a:gd name="T30" fmla="*/ 447 w 877"/>
                <a:gd name="T31" fmla="*/ 1065 h 1082"/>
                <a:gd name="T32" fmla="*/ 440 w 877"/>
                <a:gd name="T33" fmla="*/ 1026 h 1082"/>
                <a:gd name="T34" fmla="*/ 412 w 877"/>
                <a:gd name="T35" fmla="*/ 973 h 1082"/>
                <a:gd name="T36" fmla="*/ 406 w 877"/>
                <a:gd name="T37" fmla="*/ 928 h 1082"/>
                <a:gd name="T38" fmla="*/ 397 w 877"/>
                <a:gd name="T39" fmla="*/ 897 h 1082"/>
                <a:gd name="T40" fmla="*/ 370 w 877"/>
                <a:gd name="T41" fmla="*/ 864 h 1082"/>
                <a:gd name="T42" fmla="*/ 352 w 877"/>
                <a:gd name="T43" fmla="*/ 820 h 1082"/>
                <a:gd name="T44" fmla="*/ 377 w 877"/>
                <a:gd name="T45" fmla="*/ 745 h 1082"/>
                <a:gd name="T46" fmla="*/ 366 w 877"/>
                <a:gd name="T47" fmla="*/ 641 h 1082"/>
                <a:gd name="T48" fmla="*/ 327 w 877"/>
                <a:gd name="T49" fmla="*/ 589 h 1082"/>
                <a:gd name="T50" fmla="*/ 321 w 877"/>
                <a:gd name="T51" fmla="*/ 507 h 1082"/>
                <a:gd name="T52" fmla="*/ 265 w 877"/>
                <a:gd name="T53" fmla="*/ 477 h 1082"/>
                <a:gd name="T54" fmla="*/ 192 w 877"/>
                <a:gd name="T55" fmla="*/ 486 h 1082"/>
                <a:gd name="T56" fmla="*/ 41 w 877"/>
                <a:gd name="T57" fmla="*/ 420 h 1082"/>
                <a:gd name="T58" fmla="*/ 7 w 877"/>
                <a:gd name="T59" fmla="*/ 313 h 1082"/>
                <a:gd name="T60" fmla="*/ 34 w 877"/>
                <a:gd name="T61" fmla="*/ 238 h 1082"/>
                <a:gd name="T62" fmla="*/ 85 w 877"/>
                <a:gd name="T63" fmla="*/ 155 h 1082"/>
                <a:gd name="T64" fmla="*/ 159 w 877"/>
                <a:gd name="T65" fmla="*/ 94 h 1082"/>
                <a:gd name="T66" fmla="*/ 215 w 877"/>
                <a:gd name="T67" fmla="*/ 28 h 1082"/>
                <a:gd name="T68" fmla="*/ 266 w 877"/>
                <a:gd name="T69" fmla="*/ 45 h 1082"/>
                <a:gd name="T70" fmla="*/ 322 w 877"/>
                <a:gd name="T71" fmla="*/ 17 h 1082"/>
                <a:gd name="T72" fmla="*/ 361 w 877"/>
                <a:gd name="T73" fmla="*/ 3 h 1082"/>
                <a:gd name="T74" fmla="*/ 391 w 877"/>
                <a:gd name="T75" fmla="*/ 37 h 1082"/>
                <a:gd name="T76" fmla="*/ 452 w 877"/>
                <a:gd name="T77" fmla="*/ 91 h 1082"/>
                <a:gd name="T78" fmla="*/ 493 w 877"/>
                <a:gd name="T79" fmla="*/ 65 h 1082"/>
                <a:gd name="T80" fmla="*/ 556 w 877"/>
                <a:gd name="T81" fmla="*/ 84 h 1082"/>
                <a:gd name="T82" fmla="*/ 626 w 877"/>
                <a:gd name="T83" fmla="*/ 82 h 10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877" h="1082">
                  <a:moveTo>
                    <a:pt x="655" y="128"/>
                  </a:moveTo>
                  <a:lnTo>
                    <a:pt x="669" y="174"/>
                  </a:lnTo>
                  <a:lnTo>
                    <a:pt x="697" y="243"/>
                  </a:lnTo>
                  <a:lnTo>
                    <a:pt x="751" y="353"/>
                  </a:lnTo>
                  <a:lnTo>
                    <a:pt x="771" y="368"/>
                  </a:lnTo>
                  <a:lnTo>
                    <a:pt x="784" y="400"/>
                  </a:lnTo>
                  <a:lnTo>
                    <a:pt x="827" y="398"/>
                  </a:lnTo>
                  <a:lnTo>
                    <a:pt x="856" y="388"/>
                  </a:lnTo>
                  <a:lnTo>
                    <a:pt x="876" y="388"/>
                  </a:lnTo>
                  <a:lnTo>
                    <a:pt x="874" y="432"/>
                  </a:lnTo>
                  <a:lnTo>
                    <a:pt x="867" y="455"/>
                  </a:lnTo>
                  <a:lnTo>
                    <a:pt x="788" y="552"/>
                  </a:lnTo>
                  <a:lnTo>
                    <a:pt x="716" y="653"/>
                  </a:lnTo>
                  <a:lnTo>
                    <a:pt x="718" y="691"/>
                  </a:lnTo>
                  <a:lnTo>
                    <a:pt x="738" y="720"/>
                  </a:lnTo>
                  <a:lnTo>
                    <a:pt x="728" y="742"/>
                  </a:lnTo>
                  <a:lnTo>
                    <a:pt x="734" y="771"/>
                  </a:lnTo>
                  <a:lnTo>
                    <a:pt x="728" y="793"/>
                  </a:lnTo>
                  <a:lnTo>
                    <a:pt x="711" y="812"/>
                  </a:lnTo>
                  <a:lnTo>
                    <a:pt x="697" y="812"/>
                  </a:lnTo>
                  <a:lnTo>
                    <a:pt x="672" y="844"/>
                  </a:lnTo>
                  <a:lnTo>
                    <a:pt x="651" y="881"/>
                  </a:lnTo>
                  <a:lnTo>
                    <a:pt x="655" y="921"/>
                  </a:lnTo>
                  <a:lnTo>
                    <a:pt x="633" y="939"/>
                  </a:lnTo>
                  <a:lnTo>
                    <a:pt x="614" y="980"/>
                  </a:lnTo>
                  <a:lnTo>
                    <a:pt x="589" y="1019"/>
                  </a:lnTo>
                  <a:lnTo>
                    <a:pt x="576" y="1034"/>
                  </a:lnTo>
                  <a:lnTo>
                    <a:pt x="565" y="1038"/>
                  </a:lnTo>
                  <a:lnTo>
                    <a:pt x="544" y="1063"/>
                  </a:lnTo>
                  <a:lnTo>
                    <a:pt x="511" y="1078"/>
                  </a:lnTo>
                  <a:lnTo>
                    <a:pt x="470" y="1081"/>
                  </a:lnTo>
                  <a:lnTo>
                    <a:pt x="447" y="1065"/>
                  </a:lnTo>
                  <a:lnTo>
                    <a:pt x="444" y="1048"/>
                  </a:lnTo>
                  <a:lnTo>
                    <a:pt x="440" y="1026"/>
                  </a:lnTo>
                  <a:lnTo>
                    <a:pt x="424" y="1014"/>
                  </a:lnTo>
                  <a:lnTo>
                    <a:pt x="412" y="973"/>
                  </a:lnTo>
                  <a:lnTo>
                    <a:pt x="407" y="953"/>
                  </a:lnTo>
                  <a:lnTo>
                    <a:pt x="406" y="928"/>
                  </a:lnTo>
                  <a:lnTo>
                    <a:pt x="398" y="909"/>
                  </a:lnTo>
                  <a:lnTo>
                    <a:pt x="397" y="897"/>
                  </a:lnTo>
                  <a:lnTo>
                    <a:pt x="384" y="879"/>
                  </a:lnTo>
                  <a:lnTo>
                    <a:pt x="370" y="864"/>
                  </a:lnTo>
                  <a:lnTo>
                    <a:pt x="360" y="838"/>
                  </a:lnTo>
                  <a:lnTo>
                    <a:pt x="352" y="820"/>
                  </a:lnTo>
                  <a:lnTo>
                    <a:pt x="355" y="790"/>
                  </a:lnTo>
                  <a:lnTo>
                    <a:pt x="377" y="745"/>
                  </a:lnTo>
                  <a:lnTo>
                    <a:pt x="381" y="697"/>
                  </a:lnTo>
                  <a:lnTo>
                    <a:pt x="366" y="641"/>
                  </a:lnTo>
                  <a:lnTo>
                    <a:pt x="342" y="619"/>
                  </a:lnTo>
                  <a:lnTo>
                    <a:pt x="327" y="589"/>
                  </a:lnTo>
                  <a:lnTo>
                    <a:pt x="333" y="542"/>
                  </a:lnTo>
                  <a:lnTo>
                    <a:pt x="321" y="507"/>
                  </a:lnTo>
                  <a:lnTo>
                    <a:pt x="294" y="504"/>
                  </a:lnTo>
                  <a:lnTo>
                    <a:pt x="265" y="477"/>
                  </a:lnTo>
                  <a:lnTo>
                    <a:pt x="229" y="462"/>
                  </a:lnTo>
                  <a:lnTo>
                    <a:pt x="192" y="486"/>
                  </a:lnTo>
                  <a:lnTo>
                    <a:pt x="95" y="479"/>
                  </a:lnTo>
                  <a:lnTo>
                    <a:pt x="41" y="420"/>
                  </a:lnTo>
                  <a:lnTo>
                    <a:pt x="0" y="339"/>
                  </a:lnTo>
                  <a:lnTo>
                    <a:pt x="7" y="313"/>
                  </a:lnTo>
                  <a:lnTo>
                    <a:pt x="25" y="293"/>
                  </a:lnTo>
                  <a:lnTo>
                    <a:pt x="34" y="238"/>
                  </a:lnTo>
                  <a:lnTo>
                    <a:pt x="47" y="197"/>
                  </a:lnTo>
                  <a:lnTo>
                    <a:pt x="85" y="155"/>
                  </a:lnTo>
                  <a:lnTo>
                    <a:pt x="123" y="137"/>
                  </a:lnTo>
                  <a:lnTo>
                    <a:pt x="159" y="94"/>
                  </a:lnTo>
                  <a:lnTo>
                    <a:pt x="168" y="76"/>
                  </a:lnTo>
                  <a:lnTo>
                    <a:pt x="215" y="28"/>
                  </a:lnTo>
                  <a:lnTo>
                    <a:pt x="245" y="47"/>
                  </a:lnTo>
                  <a:lnTo>
                    <a:pt x="266" y="45"/>
                  </a:lnTo>
                  <a:lnTo>
                    <a:pt x="293" y="20"/>
                  </a:lnTo>
                  <a:lnTo>
                    <a:pt x="322" y="17"/>
                  </a:lnTo>
                  <a:lnTo>
                    <a:pt x="342" y="23"/>
                  </a:lnTo>
                  <a:lnTo>
                    <a:pt x="361" y="3"/>
                  </a:lnTo>
                  <a:lnTo>
                    <a:pt x="385" y="0"/>
                  </a:lnTo>
                  <a:lnTo>
                    <a:pt x="391" y="37"/>
                  </a:lnTo>
                  <a:lnTo>
                    <a:pt x="407" y="64"/>
                  </a:lnTo>
                  <a:lnTo>
                    <a:pt x="452" y="91"/>
                  </a:lnTo>
                  <a:lnTo>
                    <a:pt x="489" y="96"/>
                  </a:lnTo>
                  <a:lnTo>
                    <a:pt x="493" y="65"/>
                  </a:lnTo>
                  <a:lnTo>
                    <a:pt x="522" y="65"/>
                  </a:lnTo>
                  <a:lnTo>
                    <a:pt x="556" y="84"/>
                  </a:lnTo>
                  <a:lnTo>
                    <a:pt x="593" y="94"/>
                  </a:lnTo>
                  <a:lnTo>
                    <a:pt x="626" y="82"/>
                  </a:lnTo>
                  <a:lnTo>
                    <a:pt x="655" y="128"/>
                  </a:lnTo>
                </a:path>
              </a:pathLst>
            </a:custGeom>
            <a:solidFill>
              <a:schemeClr val="hlink"/>
            </a:solidFill>
            <a:ln w="12700" cap="rnd" cmpd="sng">
              <a:solidFill>
                <a:srgbClr val="333333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l" rtl="0">
                <a:defRPr/>
              </a:pPr>
              <a:endParaRPr lang="ru">
                <a:cs typeface="+mn-cs"/>
              </a:endParaRPr>
            </a:p>
          </p:txBody>
        </p:sp>
        <p:grpSp>
          <p:nvGrpSpPr>
            <p:cNvPr id="8" name="Group 24"/>
            <p:cNvGrpSpPr>
              <a:grpSpLocks/>
            </p:cNvGrpSpPr>
            <p:nvPr/>
          </p:nvGrpSpPr>
          <p:grpSpPr bwMode="auto">
            <a:xfrm>
              <a:off x="2894" y="1385"/>
              <a:ext cx="432" cy="375"/>
              <a:chOff x="3174" y="1249"/>
              <a:chExt cx="388" cy="370"/>
            </a:xfrm>
          </p:grpSpPr>
          <p:grpSp>
            <p:nvGrpSpPr>
              <p:cNvPr id="17" name="Group 25"/>
              <p:cNvGrpSpPr>
                <a:grpSpLocks/>
              </p:cNvGrpSpPr>
              <p:nvPr/>
            </p:nvGrpSpPr>
            <p:grpSpPr bwMode="auto">
              <a:xfrm>
                <a:off x="3329" y="1479"/>
                <a:ext cx="119" cy="140"/>
                <a:chOff x="3329" y="1479"/>
                <a:chExt cx="119" cy="140"/>
              </a:xfrm>
            </p:grpSpPr>
            <p:sp>
              <p:nvSpPr>
                <p:cNvPr id="19" name="Freeform 26"/>
                <p:cNvSpPr>
                  <a:spLocks/>
                </p:cNvSpPr>
                <p:nvPr/>
              </p:nvSpPr>
              <p:spPr bwMode="auto">
                <a:xfrm>
                  <a:off x="3329" y="1531"/>
                  <a:ext cx="57" cy="80"/>
                </a:xfrm>
                <a:custGeom>
                  <a:avLst/>
                  <a:gdLst>
                    <a:gd name="T0" fmla="*/ 13 w 57"/>
                    <a:gd name="T1" fmla="*/ 24 h 80"/>
                    <a:gd name="T2" fmla="*/ 17 w 57"/>
                    <a:gd name="T3" fmla="*/ 15 h 80"/>
                    <a:gd name="T4" fmla="*/ 28 w 57"/>
                    <a:gd name="T5" fmla="*/ 15 h 80"/>
                    <a:gd name="T6" fmla="*/ 41 w 57"/>
                    <a:gd name="T7" fmla="*/ 0 h 80"/>
                    <a:gd name="T8" fmla="*/ 46 w 57"/>
                    <a:gd name="T9" fmla="*/ 10 h 80"/>
                    <a:gd name="T10" fmla="*/ 53 w 57"/>
                    <a:gd name="T11" fmla="*/ 10 h 80"/>
                    <a:gd name="T12" fmla="*/ 56 w 57"/>
                    <a:gd name="T13" fmla="*/ 15 h 80"/>
                    <a:gd name="T14" fmla="*/ 52 w 57"/>
                    <a:gd name="T15" fmla="*/ 24 h 80"/>
                    <a:gd name="T16" fmla="*/ 46 w 57"/>
                    <a:gd name="T17" fmla="*/ 27 h 80"/>
                    <a:gd name="T18" fmla="*/ 46 w 57"/>
                    <a:gd name="T19" fmla="*/ 34 h 80"/>
                    <a:gd name="T20" fmla="*/ 44 w 57"/>
                    <a:gd name="T21" fmla="*/ 37 h 80"/>
                    <a:gd name="T22" fmla="*/ 43 w 57"/>
                    <a:gd name="T23" fmla="*/ 43 h 80"/>
                    <a:gd name="T24" fmla="*/ 46 w 57"/>
                    <a:gd name="T25" fmla="*/ 50 h 80"/>
                    <a:gd name="T26" fmla="*/ 41 w 57"/>
                    <a:gd name="T27" fmla="*/ 57 h 80"/>
                    <a:gd name="T28" fmla="*/ 37 w 57"/>
                    <a:gd name="T29" fmla="*/ 60 h 80"/>
                    <a:gd name="T30" fmla="*/ 33 w 57"/>
                    <a:gd name="T31" fmla="*/ 60 h 80"/>
                    <a:gd name="T32" fmla="*/ 31 w 57"/>
                    <a:gd name="T33" fmla="*/ 62 h 80"/>
                    <a:gd name="T34" fmla="*/ 30 w 57"/>
                    <a:gd name="T35" fmla="*/ 67 h 80"/>
                    <a:gd name="T36" fmla="*/ 23 w 57"/>
                    <a:gd name="T37" fmla="*/ 68 h 80"/>
                    <a:gd name="T38" fmla="*/ 22 w 57"/>
                    <a:gd name="T39" fmla="*/ 67 h 80"/>
                    <a:gd name="T40" fmla="*/ 16 w 57"/>
                    <a:gd name="T41" fmla="*/ 72 h 80"/>
                    <a:gd name="T42" fmla="*/ 14 w 57"/>
                    <a:gd name="T43" fmla="*/ 73 h 80"/>
                    <a:gd name="T44" fmla="*/ 7 w 57"/>
                    <a:gd name="T45" fmla="*/ 79 h 80"/>
                    <a:gd name="T46" fmla="*/ 4 w 57"/>
                    <a:gd name="T47" fmla="*/ 79 h 80"/>
                    <a:gd name="T48" fmla="*/ 3 w 57"/>
                    <a:gd name="T49" fmla="*/ 75 h 80"/>
                    <a:gd name="T50" fmla="*/ 1 w 57"/>
                    <a:gd name="T51" fmla="*/ 67 h 80"/>
                    <a:gd name="T52" fmla="*/ 0 w 57"/>
                    <a:gd name="T53" fmla="*/ 65 h 80"/>
                    <a:gd name="T54" fmla="*/ 0 w 57"/>
                    <a:gd name="T55" fmla="*/ 58 h 80"/>
                    <a:gd name="T56" fmla="*/ 4 w 57"/>
                    <a:gd name="T57" fmla="*/ 55 h 80"/>
                    <a:gd name="T58" fmla="*/ 9 w 57"/>
                    <a:gd name="T59" fmla="*/ 52 h 80"/>
                    <a:gd name="T60" fmla="*/ 12 w 57"/>
                    <a:gd name="T61" fmla="*/ 45 h 80"/>
                    <a:gd name="T62" fmla="*/ 16 w 57"/>
                    <a:gd name="T63" fmla="*/ 45 h 80"/>
                    <a:gd name="T64" fmla="*/ 19 w 57"/>
                    <a:gd name="T65" fmla="*/ 47 h 80"/>
                    <a:gd name="T66" fmla="*/ 23 w 57"/>
                    <a:gd name="T67" fmla="*/ 45 h 80"/>
                    <a:gd name="T68" fmla="*/ 19 w 57"/>
                    <a:gd name="T69" fmla="*/ 43 h 80"/>
                    <a:gd name="T70" fmla="*/ 13 w 57"/>
                    <a:gd name="T71" fmla="*/ 24 h 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</a:cxnLst>
                  <a:rect l="0" t="0" r="r" b="b"/>
                  <a:pathLst>
                    <a:path w="57" h="80">
                      <a:moveTo>
                        <a:pt x="13" y="24"/>
                      </a:moveTo>
                      <a:lnTo>
                        <a:pt x="17" y="15"/>
                      </a:lnTo>
                      <a:lnTo>
                        <a:pt x="28" y="15"/>
                      </a:lnTo>
                      <a:lnTo>
                        <a:pt x="41" y="0"/>
                      </a:lnTo>
                      <a:lnTo>
                        <a:pt x="46" y="10"/>
                      </a:lnTo>
                      <a:lnTo>
                        <a:pt x="53" y="10"/>
                      </a:lnTo>
                      <a:lnTo>
                        <a:pt x="56" y="15"/>
                      </a:lnTo>
                      <a:lnTo>
                        <a:pt x="52" y="24"/>
                      </a:lnTo>
                      <a:lnTo>
                        <a:pt x="46" y="27"/>
                      </a:lnTo>
                      <a:lnTo>
                        <a:pt x="46" y="34"/>
                      </a:lnTo>
                      <a:lnTo>
                        <a:pt x="44" y="37"/>
                      </a:lnTo>
                      <a:lnTo>
                        <a:pt x="43" y="43"/>
                      </a:lnTo>
                      <a:lnTo>
                        <a:pt x="46" y="50"/>
                      </a:lnTo>
                      <a:lnTo>
                        <a:pt x="41" y="57"/>
                      </a:lnTo>
                      <a:lnTo>
                        <a:pt x="37" y="60"/>
                      </a:lnTo>
                      <a:lnTo>
                        <a:pt x="33" y="60"/>
                      </a:lnTo>
                      <a:lnTo>
                        <a:pt x="31" y="62"/>
                      </a:lnTo>
                      <a:lnTo>
                        <a:pt x="30" y="67"/>
                      </a:lnTo>
                      <a:lnTo>
                        <a:pt x="23" y="68"/>
                      </a:lnTo>
                      <a:lnTo>
                        <a:pt x="22" y="67"/>
                      </a:lnTo>
                      <a:lnTo>
                        <a:pt x="16" y="72"/>
                      </a:lnTo>
                      <a:lnTo>
                        <a:pt x="14" y="73"/>
                      </a:lnTo>
                      <a:lnTo>
                        <a:pt x="7" y="79"/>
                      </a:lnTo>
                      <a:lnTo>
                        <a:pt x="4" y="79"/>
                      </a:lnTo>
                      <a:lnTo>
                        <a:pt x="3" y="75"/>
                      </a:lnTo>
                      <a:lnTo>
                        <a:pt x="1" y="67"/>
                      </a:lnTo>
                      <a:lnTo>
                        <a:pt x="0" y="65"/>
                      </a:lnTo>
                      <a:lnTo>
                        <a:pt x="0" y="58"/>
                      </a:lnTo>
                      <a:lnTo>
                        <a:pt x="4" y="55"/>
                      </a:lnTo>
                      <a:lnTo>
                        <a:pt x="9" y="52"/>
                      </a:lnTo>
                      <a:lnTo>
                        <a:pt x="12" y="45"/>
                      </a:lnTo>
                      <a:lnTo>
                        <a:pt x="16" y="45"/>
                      </a:lnTo>
                      <a:lnTo>
                        <a:pt x="19" y="47"/>
                      </a:lnTo>
                      <a:lnTo>
                        <a:pt x="23" y="45"/>
                      </a:lnTo>
                      <a:lnTo>
                        <a:pt x="19" y="43"/>
                      </a:lnTo>
                      <a:lnTo>
                        <a:pt x="13" y="24"/>
                      </a:lnTo>
                    </a:path>
                  </a:pathLst>
                </a:custGeom>
                <a:solidFill>
                  <a:schemeClr val="hlink"/>
                </a:solidFill>
                <a:ln w="12700" cap="rnd" cmpd="sng">
                  <a:solidFill>
                    <a:srgbClr val="333333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algn="l" rtl="0">
                    <a:defRPr/>
                  </a:pPr>
                  <a:endParaRPr lang="ru">
                    <a:cs typeface="+mn-cs"/>
                  </a:endParaRPr>
                </a:p>
              </p:txBody>
            </p:sp>
            <p:sp>
              <p:nvSpPr>
                <p:cNvPr id="20" name="Freeform 27"/>
                <p:cNvSpPr>
                  <a:spLocks/>
                </p:cNvSpPr>
                <p:nvPr/>
              </p:nvSpPr>
              <p:spPr bwMode="auto">
                <a:xfrm>
                  <a:off x="3380" y="1479"/>
                  <a:ext cx="68" cy="140"/>
                </a:xfrm>
                <a:custGeom>
                  <a:avLst/>
                  <a:gdLst>
                    <a:gd name="T0" fmla="*/ 25 w 68"/>
                    <a:gd name="T1" fmla="*/ 15 h 140"/>
                    <a:gd name="T2" fmla="*/ 41 w 68"/>
                    <a:gd name="T3" fmla="*/ 13 h 140"/>
                    <a:gd name="T4" fmla="*/ 47 w 68"/>
                    <a:gd name="T5" fmla="*/ 8 h 140"/>
                    <a:gd name="T6" fmla="*/ 53 w 68"/>
                    <a:gd name="T7" fmla="*/ 3 h 140"/>
                    <a:gd name="T8" fmla="*/ 67 w 68"/>
                    <a:gd name="T9" fmla="*/ 2 h 140"/>
                    <a:gd name="T10" fmla="*/ 62 w 68"/>
                    <a:gd name="T11" fmla="*/ 13 h 140"/>
                    <a:gd name="T12" fmla="*/ 56 w 68"/>
                    <a:gd name="T13" fmla="*/ 17 h 140"/>
                    <a:gd name="T14" fmla="*/ 49 w 68"/>
                    <a:gd name="T15" fmla="*/ 27 h 140"/>
                    <a:gd name="T16" fmla="*/ 58 w 68"/>
                    <a:gd name="T17" fmla="*/ 27 h 140"/>
                    <a:gd name="T18" fmla="*/ 67 w 68"/>
                    <a:gd name="T19" fmla="*/ 27 h 140"/>
                    <a:gd name="T20" fmla="*/ 61 w 68"/>
                    <a:gd name="T21" fmla="*/ 39 h 140"/>
                    <a:gd name="T22" fmla="*/ 51 w 68"/>
                    <a:gd name="T23" fmla="*/ 44 h 140"/>
                    <a:gd name="T24" fmla="*/ 50 w 68"/>
                    <a:gd name="T25" fmla="*/ 52 h 140"/>
                    <a:gd name="T26" fmla="*/ 58 w 68"/>
                    <a:gd name="T27" fmla="*/ 64 h 140"/>
                    <a:gd name="T28" fmla="*/ 62 w 68"/>
                    <a:gd name="T29" fmla="*/ 75 h 140"/>
                    <a:gd name="T30" fmla="*/ 67 w 68"/>
                    <a:gd name="T31" fmla="*/ 90 h 140"/>
                    <a:gd name="T32" fmla="*/ 64 w 68"/>
                    <a:gd name="T33" fmla="*/ 108 h 140"/>
                    <a:gd name="T34" fmla="*/ 56 w 68"/>
                    <a:gd name="T35" fmla="*/ 117 h 140"/>
                    <a:gd name="T36" fmla="*/ 62 w 68"/>
                    <a:gd name="T37" fmla="*/ 130 h 140"/>
                    <a:gd name="T38" fmla="*/ 47 w 68"/>
                    <a:gd name="T39" fmla="*/ 130 h 140"/>
                    <a:gd name="T40" fmla="*/ 38 w 68"/>
                    <a:gd name="T41" fmla="*/ 129 h 140"/>
                    <a:gd name="T42" fmla="*/ 25 w 68"/>
                    <a:gd name="T43" fmla="*/ 134 h 140"/>
                    <a:gd name="T44" fmla="*/ 18 w 68"/>
                    <a:gd name="T45" fmla="*/ 135 h 140"/>
                    <a:gd name="T46" fmla="*/ 10 w 68"/>
                    <a:gd name="T47" fmla="*/ 137 h 140"/>
                    <a:gd name="T48" fmla="*/ 3 w 68"/>
                    <a:gd name="T49" fmla="*/ 132 h 140"/>
                    <a:gd name="T50" fmla="*/ 0 w 68"/>
                    <a:gd name="T51" fmla="*/ 123 h 140"/>
                    <a:gd name="T52" fmla="*/ 7 w 68"/>
                    <a:gd name="T53" fmla="*/ 115 h 140"/>
                    <a:gd name="T54" fmla="*/ 17 w 68"/>
                    <a:gd name="T55" fmla="*/ 113 h 140"/>
                    <a:gd name="T56" fmla="*/ 11 w 68"/>
                    <a:gd name="T57" fmla="*/ 108 h 140"/>
                    <a:gd name="T58" fmla="*/ 11 w 68"/>
                    <a:gd name="T59" fmla="*/ 100 h 140"/>
                    <a:gd name="T60" fmla="*/ 19 w 68"/>
                    <a:gd name="T61" fmla="*/ 95 h 140"/>
                    <a:gd name="T62" fmla="*/ 27 w 68"/>
                    <a:gd name="T63" fmla="*/ 93 h 140"/>
                    <a:gd name="T64" fmla="*/ 31 w 68"/>
                    <a:gd name="T65" fmla="*/ 78 h 140"/>
                    <a:gd name="T66" fmla="*/ 35 w 68"/>
                    <a:gd name="T67" fmla="*/ 64 h 140"/>
                    <a:gd name="T68" fmla="*/ 28 w 68"/>
                    <a:gd name="T69" fmla="*/ 54 h 140"/>
                    <a:gd name="T70" fmla="*/ 14 w 68"/>
                    <a:gd name="T71" fmla="*/ 50 h 140"/>
                    <a:gd name="T72" fmla="*/ 21 w 68"/>
                    <a:gd name="T73" fmla="*/ 20 h 1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</a:cxnLst>
                  <a:rect l="0" t="0" r="r" b="b"/>
                  <a:pathLst>
                    <a:path w="68" h="140">
                      <a:moveTo>
                        <a:pt x="21" y="20"/>
                      </a:moveTo>
                      <a:lnTo>
                        <a:pt x="25" y="15"/>
                      </a:lnTo>
                      <a:lnTo>
                        <a:pt x="38" y="17"/>
                      </a:lnTo>
                      <a:lnTo>
                        <a:pt x="41" y="13"/>
                      </a:lnTo>
                      <a:lnTo>
                        <a:pt x="44" y="8"/>
                      </a:lnTo>
                      <a:lnTo>
                        <a:pt x="47" y="8"/>
                      </a:lnTo>
                      <a:lnTo>
                        <a:pt x="50" y="7"/>
                      </a:lnTo>
                      <a:lnTo>
                        <a:pt x="53" y="3"/>
                      </a:lnTo>
                      <a:lnTo>
                        <a:pt x="59" y="0"/>
                      </a:lnTo>
                      <a:lnTo>
                        <a:pt x="67" y="2"/>
                      </a:lnTo>
                      <a:lnTo>
                        <a:pt x="65" y="8"/>
                      </a:lnTo>
                      <a:lnTo>
                        <a:pt x="62" y="13"/>
                      </a:lnTo>
                      <a:lnTo>
                        <a:pt x="59" y="15"/>
                      </a:lnTo>
                      <a:lnTo>
                        <a:pt x="56" y="17"/>
                      </a:lnTo>
                      <a:lnTo>
                        <a:pt x="49" y="20"/>
                      </a:lnTo>
                      <a:lnTo>
                        <a:pt x="49" y="27"/>
                      </a:lnTo>
                      <a:lnTo>
                        <a:pt x="50" y="30"/>
                      </a:lnTo>
                      <a:lnTo>
                        <a:pt x="58" y="27"/>
                      </a:lnTo>
                      <a:lnTo>
                        <a:pt x="65" y="24"/>
                      </a:lnTo>
                      <a:lnTo>
                        <a:pt x="67" y="27"/>
                      </a:lnTo>
                      <a:lnTo>
                        <a:pt x="67" y="37"/>
                      </a:lnTo>
                      <a:lnTo>
                        <a:pt x="61" y="39"/>
                      </a:lnTo>
                      <a:lnTo>
                        <a:pt x="55" y="39"/>
                      </a:lnTo>
                      <a:lnTo>
                        <a:pt x="51" y="44"/>
                      </a:lnTo>
                      <a:lnTo>
                        <a:pt x="50" y="47"/>
                      </a:lnTo>
                      <a:lnTo>
                        <a:pt x="50" y="52"/>
                      </a:lnTo>
                      <a:lnTo>
                        <a:pt x="53" y="59"/>
                      </a:lnTo>
                      <a:lnTo>
                        <a:pt x="58" y="64"/>
                      </a:lnTo>
                      <a:lnTo>
                        <a:pt x="61" y="69"/>
                      </a:lnTo>
                      <a:lnTo>
                        <a:pt x="62" y="75"/>
                      </a:lnTo>
                      <a:lnTo>
                        <a:pt x="64" y="81"/>
                      </a:lnTo>
                      <a:lnTo>
                        <a:pt x="67" y="90"/>
                      </a:lnTo>
                      <a:lnTo>
                        <a:pt x="67" y="102"/>
                      </a:lnTo>
                      <a:lnTo>
                        <a:pt x="64" y="108"/>
                      </a:lnTo>
                      <a:lnTo>
                        <a:pt x="58" y="113"/>
                      </a:lnTo>
                      <a:lnTo>
                        <a:pt x="56" y="117"/>
                      </a:lnTo>
                      <a:lnTo>
                        <a:pt x="59" y="123"/>
                      </a:lnTo>
                      <a:lnTo>
                        <a:pt x="62" y="130"/>
                      </a:lnTo>
                      <a:lnTo>
                        <a:pt x="53" y="130"/>
                      </a:lnTo>
                      <a:lnTo>
                        <a:pt x="47" y="130"/>
                      </a:lnTo>
                      <a:lnTo>
                        <a:pt x="44" y="129"/>
                      </a:lnTo>
                      <a:lnTo>
                        <a:pt x="38" y="129"/>
                      </a:lnTo>
                      <a:lnTo>
                        <a:pt x="31" y="130"/>
                      </a:lnTo>
                      <a:lnTo>
                        <a:pt x="25" y="134"/>
                      </a:lnTo>
                      <a:lnTo>
                        <a:pt x="21" y="134"/>
                      </a:lnTo>
                      <a:lnTo>
                        <a:pt x="18" y="135"/>
                      </a:lnTo>
                      <a:lnTo>
                        <a:pt x="11" y="139"/>
                      </a:lnTo>
                      <a:lnTo>
                        <a:pt x="10" y="137"/>
                      </a:lnTo>
                      <a:lnTo>
                        <a:pt x="7" y="134"/>
                      </a:lnTo>
                      <a:lnTo>
                        <a:pt x="3" y="132"/>
                      </a:lnTo>
                      <a:lnTo>
                        <a:pt x="0" y="130"/>
                      </a:lnTo>
                      <a:lnTo>
                        <a:pt x="0" y="123"/>
                      </a:lnTo>
                      <a:lnTo>
                        <a:pt x="3" y="115"/>
                      </a:lnTo>
                      <a:lnTo>
                        <a:pt x="7" y="115"/>
                      </a:lnTo>
                      <a:lnTo>
                        <a:pt x="11" y="113"/>
                      </a:lnTo>
                      <a:lnTo>
                        <a:pt x="17" y="113"/>
                      </a:lnTo>
                      <a:lnTo>
                        <a:pt x="17" y="112"/>
                      </a:lnTo>
                      <a:lnTo>
                        <a:pt x="11" y="108"/>
                      </a:lnTo>
                      <a:lnTo>
                        <a:pt x="11" y="103"/>
                      </a:lnTo>
                      <a:lnTo>
                        <a:pt x="11" y="100"/>
                      </a:lnTo>
                      <a:lnTo>
                        <a:pt x="17" y="97"/>
                      </a:lnTo>
                      <a:lnTo>
                        <a:pt x="19" y="95"/>
                      </a:lnTo>
                      <a:lnTo>
                        <a:pt x="22" y="93"/>
                      </a:lnTo>
                      <a:lnTo>
                        <a:pt x="27" y="93"/>
                      </a:lnTo>
                      <a:lnTo>
                        <a:pt x="30" y="92"/>
                      </a:lnTo>
                      <a:lnTo>
                        <a:pt x="31" y="78"/>
                      </a:lnTo>
                      <a:lnTo>
                        <a:pt x="35" y="69"/>
                      </a:lnTo>
                      <a:lnTo>
                        <a:pt x="35" y="64"/>
                      </a:lnTo>
                      <a:lnTo>
                        <a:pt x="25" y="62"/>
                      </a:lnTo>
                      <a:lnTo>
                        <a:pt x="28" y="54"/>
                      </a:lnTo>
                      <a:lnTo>
                        <a:pt x="21" y="49"/>
                      </a:lnTo>
                      <a:lnTo>
                        <a:pt x="14" y="50"/>
                      </a:lnTo>
                      <a:lnTo>
                        <a:pt x="22" y="39"/>
                      </a:lnTo>
                      <a:lnTo>
                        <a:pt x="21" y="20"/>
                      </a:lnTo>
                    </a:path>
                  </a:pathLst>
                </a:custGeom>
                <a:solidFill>
                  <a:schemeClr val="hlink"/>
                </a:solidFill>
                <a:ln w="12700" cap="rnd" cmpd="sng">
                  <a:solidFill>
                    <a:srgbClr val="333333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algn="l" rtl="0">
                    <a:defRPr/>
                  </a:pPr>
                  <a:endParaRPr lang="ru">
                    <a:cs typeface="+mn-cs"/>
                  </a:endParaRPr>
                </a:p>
              </p:txBody>
            </p:sp>
          </p:grpSp>
          <p:sp>
            <p:nvSpPr>
              <p:cNvPr id="18" name="Freeform 28"/>
              <p:cNvSpPr>
                <a:spLocks/>
              </p:cNvSpPr>
              <p:nvPr/>
            </p:nvSpPr>
            <p:spPr bwMode="auto">
              <a:xfrm>
                <a:off x="3174" y="1249"/>
                <a:ext cx="388" cy="234"/>
              </a:xfrm>
              <a:custGeom>
                <a:avLst/>
                <a:gdLst>
                  <a:gd name="T0" fmla="*/ 24 w 388"/>
                  <a:gd name="T1" fmla="*/ 228 h 234"/>
                  <a:gd name="T2" fmla="*/ 39 w 388"/>
                  <a:gd name="T3" fmla="*/ 211 h 234"/>
                  <a:gd name="T4" fmla="*/ 48 w 388"/>
                  <a:gd name="T5" fmla="*/ 206 h 234"/>
                  <a:gd name="T6" fmla="*/ 60 w 388"/>
                  <a:gd name="T7" fmla="*/ 201 h 234"/>
                  <a:gd name="T8" fmla="*/ 70 w 388"/>
                  <a:gd name="T9" fmla="*/ 201 h 234"/>
                  <a:gd name="T10" fmla="*/ 79 w 388"/>
                  <a:gd name="T11" fmla="*/ 194 h 234"/>
                  <a:gd name="T12" fmla="*/ 89 w 388"/>
                  <a:gd name="T13" fmla="*/ 185 h 234"/>
                  <a:gd name="T14" fmla="*/ 98 w 388"/>
                  <a:gd name="T15" fmla="*/ 180 h 234"/>
                  <a:gd name="T16" fmla="*/ 109 w 388"/>
                  <a:gd name="T17" fmla="*/ 175 h 234"/>
                  <a:gd name="T18" fmla="*/ 120 w 388"/>
                  <a:gd name="T19" fmla="*/ 168 h 234"/>
                  <a:gd name="T20" fmla="*/ 135 w 388"/>
                  <a:gd name="T21" fmla="*/ 165 h 234"/>
                  <a:gd name="T22" fmla="*/ 158 w 388"/>
                  <a:gd name="T23" fmla="*/ 168 h 234"/>
                  <a:gd name="T24" fmla="*/ 176 w 388"/>
                  <a:gd name="T25" fmla="*/ 161 h 234"/>
                  <a:gd name="T26" fmla="*/ 186 w 388"/>
                  <a:gd name="T27" fmla="*/ 145 h 234"/>
                  <a:gd name="T28" fmla="*/ 199 w 388"/>
                  <a:gd name="T29" fmla="*/ 131 h 234"/>
                  <a:gd name="T30" fmla="*/ 208 w 388"/>
                  <a:gd name="T31" fmla="*/ 119 h 234"/>
                  <a:gd name="T32" fmla="*/ 214 w 388"/>
                  <a:gd name="T33" fmla="*/ 110 h 234"/>
                  <a:gd name="T34" fmla="*/ 232 w 388"/>
                  <a:gd name="T35" fmla="*/ 98 h 234"/>
                  <a:gd name="T36" fmla="*/ 229 w 388"/>
                  <a:gd name="T37" fmla="*/ 114 h 234"/>
                  <a:gd name="T38" fmla="*/ 242 w 388"/>
                  <a:gd name="T39" fmla="*/ 119 h 234"/>
                  <a:gd name="T40" fmla="*/ 253 w 388"/>
                  <a:gd name="T41" fmla="*/ 115 h 234"/>
                  <a:gd name="T42" fmla="*/ 258 w 388"/>
                  <a:gd name="T43" fmla="*/ 104 h 234"/>
                  <a:gd name="T44" fmla="*/ 262 w 388"/>
                  <a:gd name="T45" fmla="*/ 93 h 234"/>
                  <a:gd name="T46" fmla="*/ 269 w 388"/>
                  <a:gd name="T47" fmla="*/ 83 h 234"/>
                  <a:gd name="T48" fmla="*/ 290 w 388"/>
                  <a:gd name="T49" fmla="*/ 83 h 234"/>
                  <a:gd name="T50" fmla="*/ 312 w 388"/>
                  <a:gd name="T51" fmla="*/ 67 h 234"/>
                  <a:gd name="T52" fmla="*/ 333 w 388"/>
                  <a:gd name="T53" fmla="*/ 55 h 234"/>
                  <a:gd name="T54" fmla="*/ 357 w 388"/>
                  <a:gd name="T55" fmla="*/ 27 h 234"/>
                  <a:gd name="T56" fmla="*/ 376 w 388"/>
                  <a:gd name="T57" fmla="*/ 14 h 234"/>
                  <a:gd name="T58" fmla="*/ 369 w 388"/>
                  <a:gd name="T59" fmla="*/ 0 h 234"/>
                  <a:gd name="T60" fmla="*/ 335 w 388"/>
                  <a:gd name="T61" fmla="*/ 9 h 234"/>
                  <a:gd name="T62" fmla="*/ 312 w 388"/>
                  <a:gd name="T63" fmla="*/ 17 h 234"/>
                  <a:gd name="T64" fmla="*/ 288 w 388"/>
                  <a:gd name="T65" fmla="*/ 22 h 234"/>
                  <a:gd name="T66" fmla="*/ 258 w 388"/>
                  <a:gd name="T67" fmla="*/ 36 h 234"/>
                  <a:gd name="T68" fmla="*/ 232 w 388"/>
                  <a:gd name="T69" fmla="*/ 43 h 234"/>
                  <a:gd name="T70" fmla="*/ 205 w 388"/>
                  <a:gd name="T71" fmla="*/ 55 h 234"/>
                  <a:gd name="T72" fmla="*/ 186 w 388"/>
                  <a:gd name="T73" fmla="*/ 72 h 234"/>
                  <a:gd name="T74" fmla="*/ 171 w 388"/>
                  <a:gd name="T75" fmla="*/ 83 h 234"/>
                  <a:gd name="T76" fmla="*/ 139 w 388"/>
                  <a:gd name="T77" fmla="*/ 104 h 234"/>
                  <a:gd name="T78" fmla="*/ 107 w 388"/>
                  <a:gd name="T79" fmla="*/ 129 h 234"/>
                  <a:gd name="T80" fmla="*/ 80 w 388"/>
                  <a:gd name="T81" fmla="*/ 148 h 234"/>
                  <a:gd name="T82" fmla="*/ 58 w 388"/>
                  <a:gd name="T83" fmla="*/ 173 h 234"/>
                  <a:gd name="T84" fmla="*/ 36 w 388"/>
                  <a:gd name="T85" fmla="*/ 190 h 234"/>
                  <a:gd name="T86" fmla="*/ 0 w 388"/>
                  <a:gd name="T87" fmla="*/ 233 h 2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388" h="234">
                    <a:moveTo>
                      <a:pt x="0" y="233"/>
                    </a:moveTo>
                    <a:lnTo>
                      <a:pt x="24" y="228"/>
                    </a:lnTo>
                    <a:lnTo>
                      <a:pt x="33" y="218"/>
                    </a:lnTo>
                    <a:lnTo>
                      <a:pt x="39" y="211"/>
                    </a:lnTo>
                    <a:lnTo>
                      <a:pt x="42" y="206"/>
                    </a:lnTo>
                    <a:lnTo>
                      <a:pt x="48" y="206"/>
                    </a:lnTo>
                    <a:lnTo>
                      <a:pt x="53" y="201"/>
                    </a:lnTo>
                    <a:lnTo>
                      <a:pt x="60" y="201"/>
                    </a:lnTo>
                    <a:lnTo>
                      <a:pt x="64" y="201"/>
                    </a:lnTo>
                    <a:lnTo>
                      <a:pt x="70" y="201"/>
                    </a:lnTo>
                    <a:lnTo>
                      <a:pt x="73" y="201"/>
                    </a:lnTo>
                    <a:lnTo>
                      <a:pt x="79" y="194"/>
                    </a:lnTo>
                    <a:lnTo>
                      <a:pt x="82" y="190"/>
                    </a:lnTo>
                    <a:lnTo>
                      <a:pt x="89" y="185"/>
                    </a:lnTo>
                    <a:lnTo>
                      <a:pt x="95" y="183"/>
                    </a:lnTo>
                    <a:lnTo>
                      <a:pt x="98" y="180"/>
                    </a:lnTo>
                    <a:lnTo>
                      <a:pt x="104" y="178"/>
                    </a:lnTo>
                    <a:lnTo>
                      <a:pt x="109" y="175"/>
                    </a:lnTo>
                    <a:lnTo>
                      <a:pt x="115" y="171"/>
                    </a:lnTo>
                    <a:lnTo>
                      <a:pt x="120" y="168"/>
                    </a:lnTo>
                    <a:lnTo>
                      <a:pt x="128" y="163"/>
                    </a:lnTo>
                    <a:lnTo>
                      <a:pt x="135" y="165"/>
                    </a:lnTo>
                    <a:lnTo>
                      <a:pt x="146" y="168"/>
                    </a:lnTo>
                    <a:lnTo>
                      <a:pt x="158" y="168"/>
                    </a:lnTo>
                    <a:lnTo>
                      <a:pt x="171" y="163"/>
                    </a:lnTo>
                    <a:lnTo>
                      <a:pt x="176" y="161"/>
                    </a:lnTo>
                    <a:lnTo>
                      <a:pt x="180" y="151"/>
                    </a:lnTo>
                    <a:lnTo>
                      <a:pt x="186" y="145"/>
                    </a:lnTo>
                    <a:lnTo>
                      <a:pt x="196" y="136"/>
                    </a:lnTo>
                    <a:lnTo>
                      <a:pt x="199" y="131"/>
                    </a:lnTo>
                    <a:lnTo>
                      <a:pt x="199" y="124"/>
                    </a:lnTo>
                    <a:lnTo>
                      <a:pt x="208" y="119"/>
                    </a:lnTo>
                    <a:lnTo>
                      <a:pt x="213" y="115"/>
                    </a:lnTo>
                    <a:lnTo>
                      <a:pt x="214" y="110"/>
                    </a:lnTo>
                    <a:lnTo>
                      <a:pt x="217" y="109"/>
                    </a:lnTo>
                    <a:lnTo>
                      <a:pt x="232" y="98"/>
                    </a:lnTo>
                    <a:lnTo>
                      <a:pt x="232" y="109"/>
                    </a:lnTo>
                    <a:lnTo>
                      <a:pt x="229" y="114"/>
                    </a:lnTo>
                    <a:lnTo>
                      <a:pt x="232" y="118"/>
                    </a:lnTo>
                    <a:lnTo>
                      <a:pt x="242" y="119"/>
                    </a:lnTo>
                    <a:lnTo>
                      <a:pt x="248" y="119"/>
                    </a:lnTo>
                    <a:lnTo>
                      <a:pt x="253" y="115"/>
                    </a:lnTo>
                    <a:lnTo>
                      <a:pt x="258" y="109"/>
                    </a:lnTo>
                    <a:lnTo>
                      <a:pt x="258" y="104"/>
                    </a:lnTo>
                    <a:lnTo>
                      <a:pt x="262" y="98"/>
                    </a:lnTo>
                    <a:lnTo>
                      <a:pt x="262" y="93"/>
                    </a:lnTo>
                    <a:lnTo>
                      <a:pt x="266" y="87"/>
                    </a:lnTo>
                    <a:lnTo>
                      <a:pt x="269" y="83"/>
                    </a:lnTo>
                    <a:lnTo>
                      <a:pt x="277" y="83"/>
                    </a:lnTo>
                    <a:lnTo>
                      <a:pt x="290" y="83"/>
                    </a:lnTo>
                    <a:lnTo>
                      <a:pt x="302" y="77"/>
                    </a:lnTo>
                    <a:lnTo>
                      <a:pt x="312" y="67"/>
                    </a:lnTo>
                    <a:lnTo>
                      <a:pt x="324" y="63"/>
                    </a:lnTo>
                    <a:lnTo>
                      <a:pt x="333" y="55"/>
                    </a:lnTo>
                    <a:lnTo>
                      <a:pt x="341" y="41"/>
                    </a:lnTo>
                    <a:lnTo>
                      <a:pt x="357" y="27"/>
                    </a:lnTo>
                    <a:lnTo>
                      <a:pt x="367" y="20"/>
                    </a:lnTo>
                    <a:lnTo>
                      <a:pt x="376" y="14"/>
                    </a:lnTo>
                    <a:lnTo>
                      <a:pt x="387" y="5"/>
                    </a:lnTo>
                    <a:lnTo>
                      <a:pt x="369" y="0"/>
                    </a:lnTo>
                    <a:lnTo>
                      <a:pt x="353" y="0"/>
                    </a:lnTo>
                    <a:lnTo>
                      <a:pt x="335" y="9"/>
                    </a:lnTo>
                    <a:lnTo>
                      <a:pt x="327" y="14"/>
                    </a:lnTo>
                    <a:lnTo>
                      <a:pt x="312" y="17"/>
                    </a:lnTo>
                    <a:lnTo>
                      <a:pt x="296" y="19"/>
                    </a:lnTo>
                    <a:lnTo>
                      <a:pt x="288" y="22"/>
                    </a:lnTo>
                    <a:lnTo>
                      <a:pt x="269" y="31"/>
                    </a:lnTo>
                    <a:lnTo>
                      <a:pt x="258" y="36"/>
                    </a:lnTo>
                    <a:lnTo>
                      <a:pt x="247" y="40"/>
                    </a:lnTo>
                    <a:lnTo>
                      <a:pt x="232" y="43"/>
                    </a:lnTo>
                    <a:lnTo>
                      <a:pt x="217" y="48"/>
                    </a:lnTo>
                    <a:lnTo>
                      <a:pt x="205" y="55"/>
                    </a:lnTo>
                    <a:lnTo>
                      <a:pt x="195" y="63"/>
                    </a:lnTo>
                    <a:lnTo>
                      <a:pt x="186" y="72"/>
                    </a:lnTo>
                    <a:lnTo>
                      <a:pt x="177" y="78"/>
                    </a:lnTo>
                    <a:lnTo>
                      <a:pt x="171" y="83"/>
                    </a:lnTo>
                    <a:lnTo>
                      <a:pt x="155" y="93"/>
                    </a:lnTo>
                    <a:lnTo>
                      <a:pt x="139" y="104"/>
                    </a:lnTo>
                    <a:lnTo>
                      <a:pt x="120" y="115"/>
                    </a:lnTo>
                    <a:lnTo>
                      <a:pt x="107" y="129"/>
                    </a:lnTo>
                    <a:lnTo>
                      <a:pt x="94" y="141"/>
                    </a:lnTo>
                    <a:lnTo>
                      <a:pt x="80" y="148"/>
                    </a:lnTo>
                    <a:lnTo>
                      <a:pt x="67" y="163"/>
                    </a:lnTo>
                    <a:lnTo>
                      <a:pt x="58" y="173"/>
                    </a:lnTo>
                    <a:lnTo>
                      <a:pt x="48" y="183"/>
                    </a:lnTo>
                    <a:lnTo>
                      <a:pt x="36" y="190"/>
                    </a:lnTo>
                    <a:lnTo>
                      <a:pt x="24" y="196"/>
                    </a:lnTo>
                    <a:lnTo>
                      <a:pt x="0" y="233"/>
                    </a:lnTo>
                  </a:path>
                </a:pathLst>
              </a:custGeom>
              <a:solidFill>
                <a:schemeClr val="hlink"/>
              </a:solidFill>
              <a:ln w="12700" cap="rnd" cmpd="sng">
                <a:solidFill>
                  <a:srgbClr val="333333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algn="l" rtl="0">
                  <a:defRPr/>
                </a:pPr>
                <a:endParaRPr lang="ru">
                  <a:cs typeface="+mn-cs"/>
                </a:endParaRPr>
              </a:p>
            </p:txBody>
          </p:sp>
        </p:grpSp>
        <p:sp>
          <p:nvSpPr>
            <p:cNvPr id="9" name="Freeform 29"/>
            <p:cNvSpPr>
              <a:spLocks/>
            </p:cNvSpPr>
            <p:nvPr/>
          </p:nvSpPr>
          <p:spPr bwMode="auto">
            <a:xfrm>
              <a:off x="3659" y="2724"/>
              <a:ext cx="129" cy="233"/>
            </a:xfrm>
            <a:custGeom>
              <a:avLst/>
              <a:gdLst>
                <a:gd name="T0" fmla="*/ 21 w 116"/>
                <a:gd name="T1" fmla="*/ 73 h 231"/>
                <a:gd name="T2" fmla="*/ 19 w 116"/>
                <a:gd name="T3" fmla="*/ 119 h 231"/>
                <a:gd name="T4" fmla="*/ 9 w 116"/>
                <a:gd name="T5" fmla="*/ 148 h 231"/>
                <a:gd name="T6" fmla="*/ 0 w 116"/>
                <a:gd name="T7" fmla="*/ 174 h 231"/>
                <a:gd name="T8" fmla="*/ 0 w 116"/>
                <a:gd name="T9" fmla="*/ 195 h 231"/>
                <a:gd name="T10" fmla="*/ 3 w 116"/>
                <a:gd name="T11" fmla="*/ 211 h 231"/>
                <a:gd name="T12" fmla="*/ 14 w 116"/>
                <a:gd name="T13" fmla="*/ 227 h 231"/>
                <a:gd name="T14" fmla="*/ 21 w 116"/>
                <a:gd name="T15" fmla="*/ 228 h 231"/>
                <a:gd name="T16" fmla="*/ 29 w 116"/>
                <a:gd name="T17" fmla="*/ 228 h 231"/>
                <a:gd name="T18" fmla="*/ 38 w 116"/>
                <a:gd name="T19" fmla="*/ 230 h 231"/>
                <a:gd name="T20" fmla="*/ 42 w 116"/>
                <a:gd name="T21" fmla="*/ 218 h 231"/>
                <a:gd name="T22" fmla="*/ 46 w 116"/>
                <a:gd name="T23" fmla="*/ 188 h 231"/>
                <a:gd name="T24" fmla="*/ 59 w 116"/>
                <a:gd name="T25" fmla="*/ 168 h 231"/>
                <a:gd name="T26" fmla="*/ 62 w 116"/>
                <a:gd name="T27" fmla="*/ 137 h 231"/>
                <a:gd name="T28" fmla="*/ 67 w 116"/>
                <a:gd name="T29" fmla="*/ 126 h 231"/>
                <a:gd name="T30" fmla="*/ 73 w 116"/>
                <a:gd name="T31" fmla="*/ 117 h 231"/>
                <a:gd name="T32" fmla="*/ 78 w 116"/>
                <a:gd name="T33" fmla="*/ 94 h 231"/>
                <a:gd name="T34" fmla="*/ 86 w 116"/>
                <a:gd name="T35" fmla="*/ 81 h 231"/>
                <a:gd name="T36" fmla="*/ 92 w 116"/>
                <a:gd name="T37" fmla="*/ 71 h 231"/>
                <a:gd name="T38" fmla="*/ 97 w 116"/>
                <a:gd name="T39" fmla="*/ 62 h 231"/>
                <a:gd name="T40" fmla="*/ 97 w 116"/>
                <a:gd name="T41" fmla="*/ 57 h 231"/>
                <a:gd name="T42" fmla="*/ 110 w 116"/>
                <a:gd name="T43" fmla="*/ 46 h 231"/>
                <a:gd name="T44" fmla="*/ 112 w 116"/>
                <a:gd name="T45" fmla="*/ 25 h 231"/>
                <a:gd name="T46" fmla="*/ 115 w 116"/>
                <a:gd name="T47" fmla="*/ 14 h 231"/>
                <a:gd name="T48" fmla="*/ 103 w 116"/>
                <a:gd name="T49" fmla="*/ 9 h 231"/>
                <a:gd name="T50" fmla="*/ 96 w 116"/>
                <a:gd name="T51" fmla="*/ 0 h 231"/>
                <a:gd name="T52" fmla="*/ 86 w 116"/>
                <a:gd name="T53" fmla="*/ 9 h 231"/>
                <a:gd name="T54" fmla="*/ 78 w 116"/>
                <a:gd name="T55" fmla="*/ 29 h 231"/>
                <a:gd name="T56" fmla="*/ 67 w 116"/>
                <a:gd name="T57" fmla="*/ 44 h 231"/>
                <a:gd name="T58" fmla="*/ 59 w 116"/>
                <a:gd name="T59" fmla="*/ 56 h 231"/>
                <a:gd name="T60" fmla="*/ 55 w 116"/>
                <a:gd name="T61" fmla="*/ 56 h 231"/>
                <a:gd name="T62" fmla="*/ 46 w 116"/>
                <a:gd name="T63" fmla="*/ 62 h 231"/>
                <a:gd name="T64" fmla="*/ 42 w 116"/>
                <a:gd name="T65" fmla="*/ 69 h 231"/>
                <a:gd name="T66" fmla="*/ 21 w 116"/>
                <a:gd name="T67" fmla="*/ 73 h 2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16" h="231">
                  <a:moveTo>
                    <a:pt x="21" y="73"/>
                  </a:moveTo>
                  <a:lnTo>
                    <a:pt x="19" y="119"/>
                  </a:lnTo>
                  <a:lnTo>
                    <a:pt x="9" y="148"/>
                  </a:lnTo>
                  <a:lnTo>
                    <a:pt x="0" y="174"/>
                  </a:lnTo>
                  <a:lnTo>
                    <a:pt x="0" y="195"/>
                  </a:lnTo>
                  <a:lnTo>
                    <a:pt x="3" y="211"/>
                  </a:lnTo>
                  <a:lnTo>
                    <a:pt x="14" y="227"/>
                  </a:lnTo>
                  <a:lnTo>
                    <a:pt x="21" y="228"/>
                  </a:lnTo>
                  <a:lnTo>
                    <a:pt x="29" y="228"/>
                  </a:lnTo>
                  <a:lnTo>
                    <a:pt x="38" y="230"/>
                  </a:lnTo>
                  <a:lnTo>
                    <a:pt x="42" y="218"/>
                  </a:lnTo>
                  <a:lnTo>
                    <a:pt x="46" y="188"/>
                  </a:lnTo>
                  <a:lnTo>
                    <a:pt x="59" y="168"/>
                  </a:lnTo>
                  <a:lnTo>
                    <a:pt x="62" y="137"/>
                  </a:lnTo>
                  <a:lnTo>
                    <a:pt x="67" y="126"/>
                  </a:lnTo>
                  <a:lnTo>
                    <a:pt x="73" y="117"/>
                  </a:lnTo>
                  <a:lnTo>
                    <a:pt x="78" y="94"/>
                  </a:lnTo>
                  <a:lnTo>
                    <a:pt x="86" y="81"/>
                  </a:lnTo>
                  <a:lnTo>
                    <a:pt x="92" y="71"/>
                  </a:lnTo>
                  <a:lnTo>
                    <a:pt x="97" y="62"/>
                  </a:lnTo>
                  <a:lnTo>
                    <a:pt x="97" y="57"/>
                  </a:lnTo>
                  <a:lnTo>
                    <a:pt x="110" y="46"/>
                  </a:lnTo>
                  <a:lnTo>
                    <a:pt x="112" y="25"/>
                  </a:lnTo>
                  <a:lnTo>
                    <a:pt x="115" y="14"/>
                  </a:lnTo>
                  <a:lnTo>
                    <a:pt x="103" y="9"/>
                  </a:lnTo>
                  <a:lnTo>
                    <a:pt x="96" y="0"/>
                  </a:lnTo>
                  <a:lnTo>
                    <a:pt x="86" y="9"/>
                  </a:lnTo>
                  <a:lnTo>
                    <a:pt x="78" y="29"/>
                  </a:lnTo>
                  <a:lnTo>
                    <a:pt x="67" y="44"/>
                  </a:lnTo>
                  <a:lnTo>
                    <a:pt x="59" y="56"/>
                  </a:lnTo>
                  <a:lnTo>
                    <a:pt x="55" y="56"/>
                  </a:lnTo>
                  <a:lnTo>
                    <a:pt x="46" y="62"/>
                  </a:lnTo>
                  <a:lnTo>
                    <a:pt x="42" y="69"/>
                  </a:lnTo>
                  <a:lnTo>
                    <a:pt x="21" y="73"/>
                  </a:lnTo>
                </a:path>
              </a:pathLst>
            </a:custGeom>
            <a:solidFill>
              <a:schemeClr val="hlink"/>
            </a:solidFill>
            <a:ln w="12700" cap="rnd" cmpd="sng">
              <a:solidFill>
                <a:srgbClr val="333333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l" rtl="0">
                <a:defRPr/>
              </a:pPr>
              <a:endParaRPr lang="ru">
                <a:cs typeface="+mn-cs"/>
              </a:endParaRPr>
            </a:p>
          </p:txBody>
        </p:sp>
        <p:sp>
          <p:nvSpPr>
            <p:cNvPr id="10" name="Freeform 30"/>
            <p:cNvSpPr>
              <a:spLocks/>
            </p:cNvSpPr>
            <p:nvPr/>
          </p:nvSpPr>
          <p:spPr bwMode="auto">
            <a:xfrm>
              <a:off x="3043" y="1406"/>
              <a:ext cx="1749" cy="1092"/>
            </a:xfrm>
            <a:custGeom>
              <a:avLst/>
              <a:gdLst>
                <a:gd name="T0" fmla="*/ 92 w 1570"/>
                <a:gd name="T1" fmla="*/ 451 h 1079"/>
                <a:gd name="T2" fmla="*/ 104 w 1570"/>
                <a:gd name="T3" fmla="*/ 373 h 1079"/>
                <a:gd name="T4" fmla="*/ 157 w 1570"/>
                <a:gd name="T5" fmla="*/ 328 h 1079"/>
                <a:gd name="T6" fmla="*/ 217 w 1570"/>
                <a:gd name="T7" fmla="*/ 306 h 1079"/>
                <a:gd name="T8" fmla="*/ 235 w 1570"/>
                <a:gd name="T9" fmla="*/ 260 h 1079"/>
                <a:gd name="T10" fmla="*/ 312 w 1570"/>
                <a:gd name="T11" fmla="*/ 221 h 1079"/>
                <a:gd name="T12" fmla="*/ 362 w 1570"/>
                <a:gd name="T13" fmla="*/ 164 h 1079"/>
                <a:gd name="T14" fmla="*/ 339 w 1570"/>
                <a:gd name="T15" fmla="*/ 135 h 1079"/>
                <a:gd name="T16" fmla="*/ 343 w 1570"/>
                <a:gd name="T17" fmla="*/ 108 h 1079"/>
                <a:gd name="T18" fmla="*/ 293 w 1570"/>
                <a:gd name="T19" fmla="*/ 147 h 1079"/>
                <a:gd name="T20" fmla="*/ 278 w 1570"/>
                <a:gd name="T21" fmla="*/ 224 h 1079"/>
                <a:gd name="T22" fmla="*/ 243 w 1570"/>
                <a:gd name="T23" fmla="*/ 247 h 1079"/>
                <a:gd name="T24" fmla="*/ 226 w 1570"/>
                <a:gd name="T25" fmla="*/ 208 h 1079"/>
                <a:gd name="T26" fmla="*/ 178 w 1570"/>
                <a:gd name="T27" fmla="*/ 226 h 1079"/>
                <a:gd name="T28" fmla="*/ 166 w 1570"/>
                <a:gd name="T29" fmla="*/ 196 h 1079"/>
                <a:gd name="T30" fmla="*/ 168 w 1570"/>
                <a:gd name="T31" fmla="*/ 166 h 1079"/>
                <a:gd name="T32" fmla="*/ 217 w 1570"/>
                <a:gd name="T33" fmla="*/ 145 h 1079"/>
                <a:gd name="T34" fmla="*/ 250 w 1570"/>
                <a:gd name="T35" fmla="*/ 93 h 1079"/>
                <a:gd name="T36" fmla="*/ 303 w 1570"/>
                <a:gd name="T37" fmla="*/ 32 h 1079"/>
                <a:gd name="T38" fmla="*/ 376 w 1570"/>
                <a:gd name="T39" fmla="*/ 15 h 1079"/>
                <a:gd name="T40" fmla="*/ 474 w 1570"/>
                <a:gd name="T41" fmla="*/ 62 h 1079"/>
                <a:gd name="T42" fmla="*/ 440 w 1570"/>
                <a:gd name="T43" fmla="*/ 135 h 1079"/>
                <a:gd name="T44" fmla="*/ 474 w 1570"/>
                <a:gd name="T45" fmla="*/ 172 h 1079"/>
                <a:gd name="T46" fmla="*/ 504 w 1570"/>
                <a:gd name="T47" fmla="*/ 130 h 1079"/>
                <a:gd name="T48" fmla="*/ 634 w 1570"/>
                <a:gd name="T49" fmla="*/ 113 h 1079"/>
                <a:gd name="T50" fmla="*/ 791 w 1570"/>
                <a:gd name="T51" fmla="*/ 20 h 1079"/>
                <a:gd name="T52" fmla="*/ 1036 w 1570"/>
                <a:gd name="T53" fmla="*/ 62 h 1079"/>
                <a:gd name="T54" fmla="*/ 1480 w 1570"/>
                <a:gd name="T55" fmla="*/ 137 h 1079"/>
                <a:gd name="T56" fmla="*/ 1519 w 1570"/>
                <a:gd name="T57" fmla="*/ 181 h 1079"/>
                <a:gd name="T58" fmla="*/ 1533 w 1570"/>
                <a:gd name="T59" fmla="*/ 326 h 1079"/>
                <a:gd name="T60" fmla="*/ 1404 w 1570"/>
                <a:gd name="T61" fmla="*/ 209 h 1079"/>
                <a:gd name="T62" fmla="*/ 1303 w 1570"/>
                <a:gd name="T63" fmla="*/ 262 h 1079"/>
                <a:gd name="T64" fmla="*/ 1443 w 1570"/>
                <a:gd name="T65" fmla="*/ 466 h 1079"/>
                <a:gd name="T66" fmla="*/ 1386 w 1570"/>
                <a:gd name="T67" fmla="*/ 556 h 1079"/>
                <a:gd name="T68" fmla="*/ 1479 w 1570"/>
                <a:gd name="T69" fmla="*/ 755 h 1079"/>
                <a:gd name="T70" fmla="*/ 1385 w 1570"/>
                <a:gd name="T71" fmla="*/ 859 h 1079"/>
                <a:gd name="T72" fmla="*/ 1360 w 1570"/>
                <a:gd name="T73" fmla="*/ 941 h 1079"/>
                <a:gd name="T74" fmla="*/ 1355 w 1570"/>
                <a:gd name="T75" fmla="*/ 1019 h 1079"/>
                <a:gd name="T76" fmla="*/ 1321 w 1570"/>
                <a:gd name="T77" fmla="*/ 1016 h 1079"/>
                <a:gd name="T78" fmla="*/ 1224 w 1570"/>
                <a:gd name="T79" fmla="*/ 850 h 1079"/>
                <a:gd name="T80" fmla="*/ 1085 w 1570"/>
                <a:gd name="T81" fmla="*/ 846 h 1079"/>
                <a:gd name="T82" fmla="*/ 1002 w 1570"/>
                <a:gd name="T83" fmla="*/ 943 h 1079"/>
                <a:gd name="T84" fmla="*/ 831 w 1570"/>
                <a:gd name="T85" fmla="*/ 732 h 1079"/>
                <a:gd name="T86" fmla="*/ 607 w 1570"/>
                <a:gd name="T87" fmla="*/ 659 h 1079"/>
                <a:gd name="T88" fmla="*/ 778 w 1570"/>
                <a:gd name="T89" fmla="*/ 789 h 1079"/>
                <a:gd name="T90" fmla="*/ 578 w 1570"/>
                <a:gd name="T91" fmla="*/ 906 h 1079"/>
                <a:gd name="T92" fmla="*/ 526 w 1570"/>
                <a:gd name="T93" fmla="*/ 796 h 1079"/>
                <a:gd name="T94" fmla="*/ 443 w 1570"/>
                <a:gd name="T95" fmla="*/ 667 h 1079"/>
                <a:gd name="T96" fmla="*/ 395 w 1570"/>
                <a:gd name="T97" fmla="*/ 571 h 1079"/>
                <a:gd name="T98" fmla="*/ 372 w 1570"/>
                <a:gd name="T99" fmla="*/ 529 h 1079"/>
                <a:gd name="T100" fmla="*/ 342 w 1570"/>
                <a:gd name="T101" fmla="*/ 500 h 1079"/>
                <a:gd name="T102" fmla="*/ 330 w 1570"/>
                <a:gd name="T103" fmla="*/ 549 h 1079"/>
                <a:gd name="T104" fmla="*/ 289 w 1570"/>
                <a:gd name="T105" fmla="*/ 473 h 1079"/>
                <a:gd name="T106" fmla="*/ 242 w 1570"/>
                <a:gd name="T107" fmla="*/ 446 h 1079"/>
                <a:gd name="T108" fmla="*/ 291 w 1570"/>
                <a:gd name="T109" fmla="*/ 513 h 1079"/>
                <a:gd name="T110" fmla="*/ 270 w 1570"/>
                <a:gd name="T111" fmla="*/ 529 h 1079"/>
                <a:gd name="T112" fmla="*/ 230 w 1570"/>
                <a:gd name="T113" fmla="*/ 483 h 1079"/>
                <a:gd name="T114" fmla="*/ 184 w 1570"/>
                <a:gd name="T115" fmla="*/ 453 h 1079"/>
                <a:gd name="T116" fmla="*/ 125 w 1570"/>
                <a:gd name="T117" fmla="*/ 492 h 1079"/>
                <a:gd name="T118" fmla="*/ 111 w 1570"/>
                <a:gd name="T119" fmla="*/ 539 h 1079"/>
                <a:gd name="T120" fmla="*/ 70 w 1570"/>
                <a:gd name="T121" fmla="*/ 570 h 1079"/>
                <a:gd name="T122" fmla="*/ 9 w 1570"/>
                <a:gd name="T123" fmla="*/ 549 h 10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570" h="1079">
                  <a:moveTo>
                    <a:pt x="0" y="483"/>
                  </a:moveTo>
                  <a:lnTo>
                    <a:pt x="14" y="468"/>
                  </a:lnTo>
                  <a:lnTo>
                    <a:pt x="22" y="456"/>
                  </a:lnTo>
                  <a:lnTo>
                    <a:pt x="41" y="456"/>
                  </a:lnTo>
                  <a:lnTo>
                    <a:pt x="61" y="460"/>
                  </a:lnTo>
                  <a:lnTo>
                    <a:pt x="76" y="453"/>
                  </a:lnTo>
                  <a:lnTo>
                    <a:pt x="92" y="451"/>
                  </a:lnTo>
                  <a:lnTo>
                    <a:pt x="93" y="431"/>
                  </a:lnTo>
                  <a:lnTo>
                    <a:pt x="101" y="418"/>
                  </a:lnTo>
                  <a:lnTo>
                    <a:pt x="80" y="402"/>
                  </a:lnTo>
                  <a:lnTo>
                    <a:pt x="77" y="391"/>
                  </a:lnTo>
                  <a:lnTo>
                    <a:pt x="79" y="375"/>
                  </a:lnTo>
                  <a:lnTo>
                    <a:pt x="95" y="375"/>
                  </a:lnTo>
                  <a:lnTo>
                    <a:pt x="104" y="373"/>
                  </a:lnTo>
                  <a:lnTo>
                    <a:pt x="105" y="375"/>
                  </a:lnTo>
                  <a:lnTo>
                    <a:pt x="117" y="365"/>
                  </a:lnTo>
                  <a:lnTo>
                    <a:pt x="129" y="360"/>
                  </a:lnTo>
                  <a:lnTo>
                    <a:pt x="133" y="360"/>
                  </a:lnTo>
                  <a:lnTo>
                    <a:pt x="140" y="350"/>
                  </a:lnTo>
                  <a:lnTo>
                    <a:pt x="149" y="346"/>
                  </a:lnTo>
                  <a:lnTo>
                    <a:pt x="157" y="328"/>
                  </a:lnTo>
                  <a:lnTo>
                    <a:pt x="163" y="333"/>
                  </a:lnTo>
                  <a:lnTo>
                    <a:pt x="174" y="321"/>
                  </a:lnTo>
                  <a:lnTo>
                    <a:pt x="175" y="321"/>
                  </a:lnTo>
                  <a:lnTo>
                    <a:pt x="190" y="308"/>
                  </a:lnTo>
                  <a:lnTo>
                    <a:pt x="199" y="306"/>
                  </a:lnTo>
                  <a:lnTo>
                    <a:pt x="210" y="306"/>
                  </a:lnTo>
                  <a:lnTo>
                    <a:pt x="217" y="306"/>
                  </a:lnTo>
                  <a:lnTo>
                    <a:pt x="211" y="289"/>
                  </a:lnTo>
                  <a:lnTo>
                    <a:pt x="209" y="276"/>
                  </a:lnTo>
                  <a:lnTo>
                    <a:pt x="206" y="247"/>
                  </a:lnTo>
                  <a:lnTo>
                    <a:pt x="223" y="245"/>
                  </a:lnTo>
                  <a:lnTo>
                    <a:pt x="232" y="240"/>
                  </a:lnTo>
                  <a:lnTo>
                    <a:pt x="227" y="252"/>
                  </a:lnTo>
                  <a:lnTo>
                    <a:pt x="235" y="260"/>
                  </a:lnTo>
                  <a:lnTo>
                    <a:pt x="242" y="271"/>
                  </a:lnTo>
                  <a:lnTo>
                    <a:pt x="246" y="277"/>
                  </a:lnTo>
                  <a:lnTo>
                    <a:pt x="266" y="276"/>
                  </a:lnTo>
                  <a:lnTo>
                    <a:pt x="284" y="250"/>
                  </a:lnTo>
                  <a:lnTo>
                    <a:pt x="296" y="239"/>
                  </a:lnTo>
                  <a:lnTo>
                    <a:pt x="303" y="231"/>
                  </a:lnTo>
                  <a:lnTo>
                    <a:pt x="312" y="221"/>
                  </a:lnTo>
                  <a:lnTo>
                    <a:pt x="321" y="208"/>
                  </a:lnTo>
                  <a:lnTo>
                    <a:pt x="327" y="213"/>
                  </a:lnTo>
                  <a:lnTo>
                    <a:pt x="327" y="204"/>
                  </a:lnTo>
                  <a:lnTo>
                    <a:pt x="332" y="199"/>
                  </a:lnTo>
                  <a:lnTo>
                    <a:pt x="345" y="203"/>
                  </a:lnTo>
                  <a:lnTo>
                    <a:pt x="366" y="224"/>
                  </a:lnTo>
                  <a:lnTo>
                    <a:pt x="362" y="164"/>
                  </a:lnTo>
                  <a:lnTo>
                    <a:pt x="343" y="191"/>
                  </a:lnTo>
                  <a:lnTo>
                    <a:pt x="329" y="189"/>
                  </a:lnTo>
                  <a:lnTo>
                    <a:pt x="325" y="172"/>
                  </a:lnTo>
                  <a:lnTo>
                    <a:pt x="325" y="164"/>
                  </a:lnTo>
                  <a:lnTo>
                    <a:pt x="321" y="159"/>
                  </a:lnTo>
                  <a:lnTo>
                    <a:pt x="332" y="145"/>
                  </a:lnTo>
                  <a:lnTo>
                    <a:pt x="339" y="135"/>
                  </a:lnTo>
                  <a:lnTo>
                    <a:pt x="346" y="132"/>
                  </a:lnTo>
                  <a:lnTo>
                    <a:pt x="352" y="130"/>
                  </a:lnTo>
                  <a:lnTo>
                    <a:pt x="357" y="122"/>
                  </a:lnTo>
                  <a:lnTo>
                    <a:pt x="362" y="120"/>
                  </a:lnTo>
                  <a:lnTo>
                    <a:pt x="369" y="120"/>
                  </a:lnTo>
                  <a:lnTo>
                    <a:pt x="357" y="105"/>
                  </a:lnTo>
                  <a:lnTo>
                    <a:pt x="343" y="108"/>
                  </a:lnTo>
                  <a:lnTo>
                    <a:pt x="335" y="108"/>
                  </a:lnTo>
                  <a:lnTo>
                    <a:pt x="327" y="103"/>
                  </a:lnTo>
                  <a:lnTo>
                    <a:pt x="327" y="113"/>
                  </a:lnTo>
                  <a:lnTo>
                    <a:pt x="321" y="124"/>
                  </a:lnTo>
                  <a:lnTo>
                    <a:pt x="311" y="140"/>
                  </a:lnTo>
                  <a:lnTo>
                    <a:pt x="300" y="147"/>
                  </a:lnTo>
                  <a:lnTo>
                    <a:pt x="293" y="147"/>
                  </a:lnTo>
                  <a:lnTo>
                    <a:pt x="290" y="159"/>
                  </a:lnTo>
                  <a:lnTo>
                    <a:pt x="290" y="164"/>
                  </a:lnTo>
                  <a:lnTo>
                    <a:pt x="285" y="169"/>
                  </a:lnTo>
                  <a:lnTo>
                    <a:pt x="291" y="189"/>
                  </a:lnTo>
                  <a:lnTo>
                    <a:pt x="296" y="199"/>
                  </a:lnTo>
                  <a:lnTo>
                    <a:pt x="287" y="214"/>
                  </a:lnTo>
                  <a:lnTo>
                    <a:pt x="278" y="224"/>
                  </a:lnTo>
                  <a:lnTo>
                    <a:pt x="275" y="239"/>
                  </a:lnTo>
                  <a:lnTo>
                    <a:pt x="269" y="250"/>
                  </a:lnTo>
                  <a:lnTo>
                    <a:pt x="263" y="250"/>
                  </a:lnTo>
                  <a:lnTo>
                    <a:pt x="254" y="252"/>
                  </a:lnTo>
                  <a:lnTo>
                    <a:pt x="246" y="257"/>
                  </a:lnTo>
                  <a:lnTo>
                    <a:pt x="243" y="255"/>
                  </a:lnTo>
                  <a:lnTo>
                    <a:pt x="243" y="247"/>
                  </a:lnTo>
                  <a:lnTo>
                    <a:pt x="242" y="234"/>
                  </a:lnTo>
                  <a:lnTo>
                    <a:pt x="235" y="234"/>
                  </a:lnTo>
                  <a:lnTo>
                    <a:pt x="230" y="226"/>
                  </a:lnTo>
                  <a:lnTo>
                    <a:pt x="232" y="214"/>
                  </a:lnTo>
                  <a:lnTo>
                    <a:pt x="233" y="208"/>
                  </a:lnTo>
                  <a:lnTo>
                    <a:pt x="232" y="204"/>
                  </a:lnTo>
                  <a:lnTo>
                    <a:pt x="226" y="208"/>
                  </a:lnTo>
                  <a:lnTo>
                    <a:pt x="223" y="208"/>
                  </a:lnTo>
                  <a:lnTo>
                    <a:pt x="219" y="206"/>
                  </a:lnTo>
                  <a:lnTo>
                    <a:pt x="216" y="204"/>
                  </a:lnTo>
                  <a:lnTo>
                    <a:pt x="209" y="211"/>
                  </a:lnTo>
                  <a:lnTo>
                    <a:pt x="202" y="219"/>
                  </a:lnTo>
                  <a:lnTo>
                    <a:pt x="195" y="228"/>
                  </a:lnTo>
                  <a:lnTo>
                    <a:pt x="178" y="226"/>
                  </a:lnTo>
                  <a:lnTo>
                    <a:pt x="169" y="224"/>
                  </a:lnTo>
                  <a:lnTo>
                    <a:pt x="162" y="216"/>
                  </a:lnTo>
                  <a:lnTo>
                    <a:pt x="162" y="211"/>
                  </a:lnTo>
                  <a:lnTo>
                    <a:pt x="166" y="204"/>
                  </a:lnTo>
                  <a:lnTo>
                    <a:pt x="172" y="199"/>
                  </a:lnTo>
                  <a:lnTo>
                    <a:pt x="175" y="193"/>
                  </a:lnTo>
                  <a:lnTo>
                    <a:pt x="166" y="196"/>
                  </a:lnTo>
                  <a:lnTo>
                    <a:pt x="162" y="187"/>
                  </a:lnTo>
                  <a:lnTo>
                    <a:pt x="162" y="182"/>
                  </a:lnTo>
                  <a:lnTo>
                    <a:pt x="175" y="181"/>
                  </a:lnTo>
                  <a:lnTo>
                    <a:pt x="189" y="179"/>
                  </a:lnTo>
                  <a:lnTo>
                    <a:pt x="180" y="174"/>
                  </a:lnTo>
                  <a:lnTo>
                    <a:pt x="168" y="176"/>
                  </a:lnTo>
                  <a:lnTo>
                    <a:pt x="168" y="166"/>
                  </a:lnTo>
                  <a:lnTo>
                    <a:pt x="173" y="159"/>
                  </a:lnTo>
                  <a:lnTo>
                    <a:pt x="186" y="152"/>
                  </a:lnTo>
                  <a:lnTo>
                    <a:pt x="190" y="145"/>
                  </a:lnTo>
                  <a:lnTo>
                    <a:pt x="195" y="142"/>
                  </a:lnTo>
                  <a:lnTo>
                    <a:pt x="205" y="140"/>
                  </a:lnTo>
                  <a:lnTo>
                    <a:pt x="213" y="142"/>
                  </a:lnTo>
                  <a:lnTo>
                    <a:pt x="217" y="145"/>
                  </a:lnTo>
                  <a:lnTo>
                    <a:pt x="224" y="140"/>
                  </a:lnTo>
                  <a:lnTo>
                    <a:pt x="217" y="139"/>
                  </a:lnTo>
                  <a:lnTo>
                    <a:pt x="217" y="125"/>
                  </a:lnTo>
                  <a:lnTo>
                    <a:pt x="236" y="110"/>
                  </a:lnTo>
                  <a:lnTo>
                    <a:pt x="246" y="100"/>
                  </a:lnTo>
                  <a:lnTo>
                    <a:pt x="251" y="98"/>
                  </a:lnTo>
                  <a:lnTo>
                    <a:pt x="250" y="93"/>
                  </a:lnTo>
                  <a:lnTo>
                    <a:pt x="259" y="82"/>
                  </a:lnTo>
                  <a:lnTo>
                    <a:pt x="269" y="67"/>
                  </a:lnTo>
                  <a:lnTo>
                    <a:pt x="281" y="61"/>
                  </a:lnTo>
                  <a:lnTo>
                    <a:pt x="272" y="54"/>
                  </a:lnTo>
                  <a:lnTo>
                    <a:pt x="294" y="39"/>
                  </a:lnTo>
                  <a:lnTo>
                    <a:pt x="305" y="40"/>
                  </a:lnTo>
                  <a:lnTo>
                    <a:pt x="303" y="32"/>
                  </a:lnTo>
                  <a:lnTo>
                    <a:pt x="324" y="30"/>
                  </a:lnTo>
                  <a:lnTo>
                    <a:pt x="361" y="3"/>
                  </a:lnTo>
                  <a:lnTo>
                    <a:pt x="366" y="0"/>
                  </a:lnTo>
                  <a:lnTo>
                    <a:pt x="360" y="20"/>
                  </a:lnTo>
                  <a:lnTo>
                    <a:pt x="367" y="10"/>
                  </a:lnTo>
                  <a:lnTo>
                    <a:pt x="378" y="7"/>
                  </a:lnTo>
                  <a:lnTo>
                    <a:pt x="376" y="15"/>
                  </a:lnTo>
                  <a:lnTo>
                    <a:pt x="405" y="5"/>
                  </a:lnTo>
                  <a:lnTo>
                    <a:pt x="419" y="14"/>
                  </a:lnTo>
                  <a:lnTo>
                    <a:pt x="400" y="22"/>
                  </a:lnTo>
                  <a:lnTo>
                    <a:pt x="406" y="32"/>
                  </a:lnTo>
                  <a:lnTo>
                    <a:pt x="435" y="30"/>
                  </a:lnTo>
                  <a:lnTo>
                    <a:pt x="477" y="46"/>
                  </a:lnTo>
                  <a:lnTo>
                    <a:pt x="474" y="62"/>
                  </a:lnTo>
                  <a:lnTo>
                    <a:pt x="456" y="77"/>
                  </a:lnTo>
                  <a:lnTo>
                    <a:pt x="431" y="85"/>
                  </a:lnTo>
                  <a:lnTo>
                    <a:pt x="427" y="103"/>
                  </a:lnTo>
                  <a:lnTo>
                    <a:pt x="428" y="120"/>
                  </a:lnTo>
                  <a:lnTo>
                    <a:pt x="435" y="124"/>
                  </a:lnTo>
                  <a:lnTo>
                    <a:pt x="437" y="132"/>
                  </a:lnTo>
                  <a:lnTo>
                    <a:pt x="440" y="135"/>
                  </a:lnTo>
                  <a:lnTo>
                    <a:pt x="445" y="139"/>
                  </a:lnTo>
                  <a:lnTo>
                    <a:pt x="446" y="149"/>
                  </a:lnTo>
                  <a:lnTo>
                    <a:pt x="455" y="161"/>
                  </a:lnTo>
                  <a:lnTo>
                    <a:pt x="455" y="166"/>
                  </a:lnTo>
                  <a:lnTo>
                    <a:pt x="464" y="166"/>
                  </a:lnTo>
                  <a:lnTo>
                    <a:pt x="467" y="169"/>
                  </a:lnTo>
                  <a:lnTo>
                    <a:pt x="474" y="172"/>
                  </a:lnTo>
                  <a:lnTo>
                    <a:pt x="478" y="167"/>
                  </a:lnTo>
                  <a:lnTo>
                    <a:pt x="482" y="159"/>
                  </a:lnTo>
                  <a:lnTo>
                    <a:pt x="485" y="154"/>
                  </a:lnTo>
                  <a:lnTo>
                    <a:pt x="492" y="157"/>
                  </a:lnTo>
                  <a:lnTo>
                    <a:pt x="501" y="145"/>
                  </a:lnTo>
                  <a:lnTo>
                    <a:pt x="501" y="137"/>
                  </a:lnTo>
                  <a:lnTo>
                    <a:pt x="504" y="130"/>
                  </a:lnTo>
                  <a:lnTo>
                    <a:pt x="505" y="125"/>
                  </a:lnTo>
                  <a:lnTo>
                    <a:pt x="522" y="120"/>
                  </a:lnTo>
                  <a:lnTo>
                    <a:pt x="537" y="115"/>
                  </a:lnTo>
                  <a:lnTo>
                    <a:pt x="555" y="108"/>
                  </a:lnTo>
                  <a:lnTo>
                    <a:pt x="577" y="113"/>
                  </a:lnTo>
                  <a:lnTo>
                    <a:pt x="598" y="113"/>
                  </a:lnTo>
                  <a:lnTo>
                    <a:pt x="634" y="113"/>
                  </a:lnTo>
                  <a:lnTo>
                    <a:pt x="639" y="72"/>
                  </a:lnTo>
                  <a:lnTo>
                    <a:pt x="660" y="74"/>
                  </a:lnTo>
                  <a:lnTo>
                    <a:pt x="674" y="105"/>
                  </a:lnTo>
                  <a:lnTo>
                    <a:pt x="677" y="78"/>
                  </a:lnTo>
                  <a:lnTo>
                    <a:pt x="743" y="5"/>
                  </a:lnTo>
                  <a:lnTo>
                    <a:pt x="769" y="5"/>
                  </a:lnTo>
                  <a:lnTo>
                    <a:pt x="791" y="20"/>
                  </a:lnTo>
                  <a:lnTo>
                    <a:pt x="822" y="19"/>
                  </a:lnTo>
                  <a:lnTo>
                    <a:pt x="861" y="46"/>
                  </a:lnTo>
                  <a:lnTo>
                    <a:pt x="907" y="61"/>
                  </a:lnTo>
                  <a:lnTo>
                    <a:pt x="940" y="57"/>
                  </a:lnTo>
                  <a:lnTo>
                    <a:pt x="983" y="74"/>
                  </a:lnTo>
                  <a:lnTo>
                    <a:pt x="1019" y="74"/>
                  </a:lnTo>
                  <a:lnTo>
                    <a:pt x="1036" y="62"/>
                  </a:lnTo>
                  <a:lnTo>
                    <a:pt x="1077" y="62"/>
                  </a:lnTo>
                  <a:lnTo>
                    <a:pt x="1098" y="76"/>
                  </a:lnTo>
                  <a:lnTo>
                    <a:pt x="1153" y="76"/>
                  </a:lnTo>
                  <a:lnTo>
                    <a:pt x="1199" y="98"/>
                  </a:lnTo>
                  <a:lnTo>
                    <a:pt x="1282" y="95"/>
                  </a:lnTo>
                  <a:lnTo>
                    <a:pt x="1416" y="105"/>
                  </a:lnTo>
                  <a:lnTo>
                    <a:pt x="1480" y="137"/>
                  </a:lnTo>
                  <a:lnTo>
                    <a:pt x="1535" y="157"/>
                  </a:lnTo>
                  <a:lnTo>
                    <a:pt x="1569" y="174"/>
                  </a:lnTo>
                  <a:lnTo>
                    <a:pt x="1559" y="179"/>
                  </a:lnTo>
                  <a:lnTo>
                    <a:pt x="1535" y="166"/>
                  </a:lnTo>
                  <a:lnTo>
                    <a:pt x="1479" y="161"/>
                  </a:lnTo>
                  <a:lnTo>
                    <a:pt x="1495" y="174"/>
                  </a:lnTo>
                  <a:lnTo>
                    <a:pt x="1519" y="181"/>
                  </a:lnTo>
                  <a:lnTo>
                    <a:pt x="1512" y="203"/>
                  </a:lnTo>
                  <a:lnTo>
                    <a:pt x="1486" y="216"/>
                  </a:lnTo>
                  <a:lnTo>
                    <a:pt x="1477" y="237"/>
                  </a:lnTo>
                  <a:lnTo>
                    <a:pt x="1512" y="257"/>
                  </a:lnTo>
                  <a:lnTo>
                    <a:pt x="1536" y="284"/>
                  </a:lnTo>
                  <a:lnTo>
                    <a:pt x="1550" y="323"/>
                  </a:lnTo>
                  <a:lnTo>
                    <a:pt x="1533" y="326"/>
                  </a:lnTo>
                  <a:lnTo>
                    <a:pt x="1499" y="314"/>
                  </a:lnTo>
                  <a:lnTo>
                    <a:pt x="1463" y="286"/>
                  </a:lnTo>
                  <a:lnTo>
                    <a:pt x="1449" y="271"/>
                  </a:lnTo>
                  <a:lnTo>
                    <a:pt x="1440" y="250"/>
                  </a:lnTo>
                  <a:lnTo>
                    <a:pt x="1432" y="221"/>
                  </a:lnTo>
                  <a:lnTo>
                    <a:pt x="1417" y="211"/>
                  </a:lnTo>
                  <a:lnTo>
                    <a:pt x="1404" y="209"/>
                  </a:lnTo>
                  <a:lnTo>
                    <a:pt x="1393" y="213"/>
                  </a:lnTo>
                  <a:lnTo>
                    <a:pt x="1406" y="235"/>
                  </a:lnTo>
                  <a:lnTo>
                    <a:pt x="1371" y="239"/>
                  </a:lnTo>
                  <a:lnTo>
                    <a:pt x="1356" y="228"/>
                  </a:lnTo>
                  <a:lnTo>
                    <a:pt x="1325" y="234"/>
                  </a:lnTo>
                  <a:lnTo>
                    <a:pt x="1303" y="252"/>
                  </a:lnTo>
                  <a:lnTo>
                    <a:pt x="1303" y="262"/>
                  </a:lnTo>
                  <a:lnTo>
                    <a:pt x="1312" y="279"/>
                  </a:lnTo>
                  <a:lnTo>
                    <a:pt x="1347" y="284"/>
                  </a:lnTo>
                  <a:lnTo>
                    <a:pt x="1376" y="304"/>
                  </a:lnTo>
                  <a:lnTo>
                    <a:pt x="1425" y="360"/>
                  </a:lnTo>
                  <a:lnTo>
                    <a:pt x="1444" y="396"/>
                  </a:lnTo>
                  <a:lnTo>
                    <a:pt x="1447" y="434"/>
                  </a:lnTo>
                  <a:lnTo>
                    <a:pt x="1443" y="466"/>
                  </a:lnTo>
                  <a:lnTo>
                    <a:pt x="1432" y="466"/>
                  </a:lnTo>
                  <a:lnTo>
                    <a:pt x="1419" y="455"/>
                  </a:lnTo>
                  <a:lnTo>
                    <a:pt x="1400" y="470"/>
                  </a:lnTo>
                  <a:lnTo>
                    <a:pt x="1382" y="483"/>
                  </a:lnTo>
                  <a:lnTo>
                    <a:pt x="1379" y="508"/>
                  </a:lnTo>
                  <a:lnTo>
                    <a:pt x="1398" y="535"/>
                  </a:lnTo>
                  <a:lnTo>
                    <a:pt x="1386" y="556"/>
                  </a:lnTo>
                  <a:lnTo>
                    <a:pt x="1382" y="593"/>
                  </a:lnTo>
                  <a:lnTo>
                    <a:pt x="1406" y="617"/>
                  </a:lnTo>
                  <a:lnTo>
                    <a:pt x="1433" y="623"/>
                  </a:lnTo>
                  <a:lnTo>
                    <a:pt x="1462" y="649"/>
                  </a:lnTo>
                  <a:lnTo>
                    <a:pt x="1486" y="682"/>
                  </a:lnTo>
                  <a:lnTo>
                    <a:pt x="1487" y="732"/>
                  </a:lnTo>
                  <a:lnTo>
                    <a:pt x="1479" y="755"/>
                  </a:lnTo>
                  <a:lnTo>
                    <a:pt x="1453" y="775"/>
                  </a:lnTo>
                  <a:lnTo>
                    <a:pt x="1422" y="786"/>
                  </a:lnTo>
                  <a:lnTo>
                    <a:pt x="1401" y="801"/>
                  </a:lnTo>
                  <a:lnTo>
                    <a:pt x="1390" y="792"/>
                  </a:lnTo>
                  <a:lnTo>
                    <a:pt x="1380" y="801"/>
                  </a:lnTo>
                  <a:lnTo>
                    <a:pt x="1377" y="838"/>
                  </a:lnTo>
                  <a:lnTo>
                    <a:pt x="1385" y="859"/>
                  </a:lnTo>
                  <a:lnTo>
                    <a:pt x="1416" y="884"/>
                  </a:lnTo>
                  <a:lnTo>
                    <a:pt x="1429" y="909"/>
                  </a:lnTo>
                  <a:lnTo>
                    <a:pt x="1438" y="924"/>
                  </a:lnTo>
                  <a:lnTo>
                    <a:pt x="1435" y="951"/>
                  </a:lnTo>
                  <a:lnTo>
                    <a:pt x="1416" y="973"/>
                  </a:lnTo>
                  <a:lnTo>
                    <a:pt x="1395" y="973"/>
                  </a:lnTo>
                  <a:lnTo>
                    <a:pt x="1360" y="941"/>
                  </a:lnTo>
                  <a:lnTo>
                    <a:pt x="1336" y="929"/>
                  </a:lnTo>
                  <a:lnTo>
                    <a:pt x="1325" y="922"/>
                  </a:lnTo>
                  <a:lnTo>
                    <a:pt x="1316" y="939"/>
                  </a:lnTo>
                  <a:lnTo>
                    <a:pt x="1319" y="963"/>
                  </a:lnTo>
                  <a:lnTo>
                    <a:pt x="1327" y="981"/>
                  </a:lnTo>
                  <a:lnTo>
                    <a:pt x="1333" y="1009"/>
                  </a:lnTo>
                  <a:lnTo>
                    <a:pt x="1355" y="1019"/>
                  </a:lnTo>
                  <a:lnTo>
                    <a:pt x="1347" y="1034"/>
                  </a:lnTo>
                  <a:lnTo>
                    <a:pt x="1349" y="1056"/>
                  </a:lnTo>
                  <a:lnTo>
                    <a:pt x="1356" y="1078"/>
                  </a:lnTo>
                  <a:lnTo>
                    <a:pt x="1341" y="1076"/>
                  </a:lnTo>
                  <a:lnTo>
                    <a:pt x="1325" y="1051"/>
                  </a:lnTo>
                  <a:lnTo>
                    <a:pt x="1327" y="1024"/>
                  </a:lnTo>
                  <a:lnTo>
                    <a:pt x="1321" y="1016"/>
                  </a:lnTo>
                  <a:lnTo>
                    <a:pt x="1316" y="986"/>
                  </a:lnTo>
                  <a:lnTo>
                    <a:pt x="1309" y="978"/>
                  </a:lnTo>
                  <a:lnTo>
                    <a:pt x="1306" y="936"/>
                  </a:lnTo>
                  <a:lnTo>
                    <a:pt x="1295" y="909"/>
                  </a:lnTo>
                  <a:lnTo>
                    <a:pt x="1279" y="885"/>
                  </a:lnTo>
                  <a:lnTo>
                    <a:pt x="1246" y="872"/>
                  </a:lnTo>
                  <a:lnTo>
                    <a:pt x="1224" y="850"/>
                  </a:lnTo>
                  <a:lnTo>
                    <a:pt x="1214" y="834"/>
                  </a:lnTo>
                  <a:lnTo>
                    <a:pt x="1199" y="816"/>
                  </a:lnTo>
                  <a:lnTo>
                    <a:pt x="1174" y="774"/>
                  </a:lnTo>
                  <a:lnTo>
                    <a:pt x="1153" y="777"/>
                  </a:lnTo>
                  <a:lnTo>
                    <a:pt x="1124" y="797"/>
                  </a:lnTo>
                  <a:lnTo>
                    <a:pt x="1111" y="814"/>
                  </a:lnTo>
                  <a:lnTo>
                    <a:pt x="1085" y="846"/>
                  </a:lnTo>
                  <a:lnTo>
                    <a:pt x="1066" y="879"/>
                  </a:lnTo>
                  <a:lnTo>
                    <a:pt x="1059" y="891"/>
                  </a:lnTo>
                  <a:lnTo>
                    <a:pt x="1066" y="931"/>
                  </a:lnTo>
                  <a:lnTo>
                    <a:pt x="1065" y="970"/>
                  </a:lnTo>
                  <a:lnTo>
                    <a:pt x="1042" y="996"/>
                  </a:lnTo>
                  <a:lnTo>
                    <a:pt x="1029" y="998"/>
                  </a:lnTo>
                  <a:lnTo>
                    <a:pt x="1002" y="943"/>
                  </a:lnTo>
                  <a:lnTo>
                    <a:pt x="980" y="902"/>
                  </a:lnTo>
                  <a:lnTo>
                    <a:pt x="938" y="829"/>
                  </a:lnTo>
                  <a:lnTo>
                    <a:pt x="937" y="801"/>
                  </a:lnTo>
                  <a:lnTo>
                    <a:pt x="926" y="787"/>
                  </a:lnTo>
                  <a:lnTo>
                    <a:pt x="919" y="806"/>
                  </a:lnTo>
                  <a:lnTo>
                    <a:pt x="882" y="764"/>
                  </a:lnTo>
                  <a:lnTo>
                    <a:pt x="831" y="732"/>
                  </a:lnTo>
                  <a:lnTo>
                    <a:pt x="800" y="738"/>
                  </a:lnTo>
                  <a:lnTo>
                    <a:pt x="754" y="735"/>
                  </a:lnTo>
                  <a:lnTo>
                    <a:pt x="733" y="712"/>
                  </a:lnTo>
                  <a:lnTo>
                    <a:pt x="708" y="715"/>
                  </a:lnTo>
                  <a:lnTo>
                    <a:pt x="674" y="705"/>
                  </a:lnTo>
                  <a:lnTo>
                    <a:pt x="602" y="627"/>
                  </a:lnTo>
                  <a:lnTo>
                    <a:pt x="607" y="659"/>
                  </a:lnTo>
                  <a:lnTo>
                    <a:pt x="629" y="703"/>
                  </a:lnTo>
                  <a:lnTo>
                    <a:pt x="653" y="735"/>
                  </a:lnTo>
                  <a:lnTo>
                    <a:pt x="678" y="752"/>
                  </a:lnTo>
                  <a:lnTo>
                    <a:pt x="708" y="738"/>
                  </a:lnTo>
                  <a:lnTo>
                    <a:pt x="730" y="738"/>
                  </a:lnTo>
                  <a:lnTo>
                    <a:pt x="760" y="767"/>
                  </a:lnTo>
                  <a:lnTo>
                    <a:pt x="778" y="789"/>
                  </a:lnTo>
                  <a:lnTo>
                    <a:pt x="775" y="802"/>
                  </a:lnTo>
                  <a:lnTo>
                    <a:pt x="723" y="864"/>
                  </a:lnTo>
                  <a:lnTo>
                    <a:pt x="688" y="887"/>
                  </a:lnTo>
                  <a:lnTo>
                    <a:pt x="617" y="919"/>
                  </a:lnTo>
                  <a:lnTo>
                    <a:pt x="595" y="929"/>
                  </a:lnTo>
                  <a:lnTo>
                    <a:pt x="583" y="919"/>
                  </a:lnTo>
                  <a:lnTo>
                    <a:pt x="578" y="906"/>
                  </a:lnTo>
                  <a:lnTo>
                    <a:pt x="577" y="887"/>
                  </a:lnTo>
                  <a:lnTo>
                    <a:pt x="571" y="869"/>
                  </a:lnTo>
                  <a:lnTo>
                    <a:pt x="561" y="854"/>
                  </a:lnTo>
                  <a:lnTo>
                    <a:pt x="553" y="841"/>
                  </a:lnTo>
                  <a:lnTo>
                    <a:pt x="540" y="823"/>
                  </a:lnTo>
                  <a:lnTo>
                    <a:pt x="532" y="811"/>
                  </a:lnTo>
                  <a:lnTo>
                    <a:pt x="526" y="796"/>
                  </a:lnTo>
                  <a:lnTo>
                    <a:pt x="517" y="782"/>
                  </a:lnTo>
                  <a:lnTo>
                    <a:pt x="501" y="749"/>
                  </a:lnTo>
                  <a:lnTo>
                    <a:pt x="492" y="735"/>
                  </a:lnTo>
                  <a:lnTo>
                    <a:pt x="480" y="717"/>
                  </a:lnTo>
                  <a:lnTo>
                    <a:pt x="462" y="692"/>
                  </a:lnTo>
                  <a:lnTo>
                    <a:pt x="452" y="677"/>
                  </a:lnTo>
                  <a:lnTo>
                    <a:pt x="443" y="667"/>
                  </a:lnTo>
                  <a:lnTo>
                    <a:pt x="434" y="645"/>
                  </a:lnTo>
                  <a:lnTo>
                    <a:pt x="464" y="625"/>
                  </a:lnTo>
                  <a:lnTo>
                    <a:pt x="477" y="581"/>
                  </a:lnTo>
                  <a:lnTo>
                    <a:pt x="448" y="570"/>
                  </a:lnTo>
                  <a:lnTo>
                    <a:pt x="407" y="576"/>
                  </a:lnTo>
                  <a:lnTo>
                    <a:pt x="400" y="571"/>
                  </a:lnTo>
                  <a:lnTo>
                    <a:pt x="395" y="571"/>
                  </a:lnTo>
                  <a:lnTo>
                    <a:pt x="389" y="571"/>
                  </a:lnTo>
                  <a:lnTo>
                    <a:pt x="385" y="571"/>
                  </a:lnTo>
                  <a:lnTo>
                    <a:pt x="383" y="563"/>
                  </a:lnTo>
                  <a:lnTo>
                    <a:pt x="381" y="556"/>
                  </a:lnTo>
                  <a:lnTo>
                    <a:pt x="381" y="543"/>
                  </a:lnTo>
                  <a:lnTo>
                    <a:pt x="373" y="537"/>
                  </a:lnTo>
                  <a:lnTo>
                    <a:pt x="372" y="529"/>
                  </a:lnTo>
                  <a:lnTo>
                    <a:pt x="367" y="527"/>
                  </a:lnTo>
                  <a:lnTo>
                    <a:pt x="364" y="520"/>
                  </a:lnTo>
                  <a:lnTo>
                    <a:pt x="362" y="513"/>
                  </a:lnTo>
                  <a:lnTo>
                    <a:pt x="360" y="507"/>
                  </a:lnTo>
                  <a:lnTo>
                    <a:pt x="357" y="500"/>
                  </a:lnTo>
                  <a:lnTo>
                    <a:pt x="348" y="500"/>
                  </a:lnTo>
                  <a:lnTo>
                    <a:pt x="342" y="500"/>
                  </a:lnTo>
                  <a:lnTo>
                    <a:pt x="339" y="500"/>
                  </a:lnTo>
                  <a:lnTo>
                    <a:pt x="337" y="512"/>
                  </a:lnTo>
                  <a:lnTo>
                    <a:pt x="337" y="520"/>
                  </a:lnTo>
                  <a:lnTo>
                    <a:pt x="337" y="530"/>
                  </a:lnTo>
                  <a:lnTo>
                    <a:pt x="337" y="539"/>
                  </a:lnTo>
                  <a:lnTo>
                    <a:pt x="337" y="546"/>
                  </a:lnTo>
                  <a:lnTo>
                    <a:pt x="330" y="549"/>
                  </a:lnTo>
                  <a:lnTo>
                    <a:pt x="325" y="556"/>
                  </a:lnTo>
                  <a:lnTo>
                    <a:pt x="316" y="546"/>
                  </a:lnTo>
                  <a:lnTo>
                    <a:pt x="311" y="534"/>
                  </a:lnTo>
                  <a:lnTo>
                    <a:pt x="312" y="518"/>
                  </a:lnTo>
                  <a:lnTo>
                    <a:pt x="303" y="495"/>
                  </a:lnTo>
                  <a:lnTo>
                    <a:pt x="299" y="481"/>
                  </a:lnTo>
                  <a:lnTo>
                    <a:pt x="289" y="473"/>
                  </a:lnTo>
                  <a:lnTo>
                    <a:pt x="278" y="465"/>
                  </a:lnTo>
                  <a:lnTo>
                    <a:pt x="272" y="453"/>
                  </a:lnTo>
                  <a:lnTo>
                    <a:pt x="267" y="444"/>
                  </a:lnTo>
                  <a:lnTo>
                    <a:pt x="257" y="443"/>
                  </a:lnTo>
                  <a:lnTo>
                    <a:pt x="254" y="438"/>
                  </a:lnTo>
                  <a:lnTo>
                    <a:pt x="248" y="438"/>
                  </a:lnTo>
                  <a:lnTo>
                    <a:pt x="242" y="446"/>
                  </a:lnTo>
                  <a:lnTo>
                    <a:pt x="236" y="453"/>
                  </a:lnTo>
                  <a:lnTo>
                    <a:pt x="249" y="461"/>
                  </a:lnTo>
                  <a:lnTo>
                    <a:pt x="256" y="473"/>
                  </a:lnTo>
                  <a:lnTo>
                    <a:pt x="269" y="488"/>
                  </a:lnTo>
                  <a:lnTo>
                    <a:pt x="275" y="495"/>
                  </a:lnTo>
                  <a:lnTo>
                    <a:pt x="285" y="500"/>
                  </a:lnTo>
                  <a:lnTo>
                    <a:pt x="291" y="513"/>
                  </a:lnTo>
                  <a:lnTo>
                    <a:pt x="284" y="525"/>
                  </a:lnTo>
                  <a:lnTo>
                    <a:pt x="282" y="520"/>
                  </a:lnTo>
                  <a:lnTo>
                    <a:pt x="282" y="513"/>
                  </a:lnTo>
                  <a:lnTo>
                    <a:pt x="278" y="529"/>
                  </a:lnTo>
                  <a:lnTo>
                    <a:pt x="276" y="541"/>
                  </a:lnTo>
                  <a:lnTo>
                    <a:pt x="267" y="544"/>
                  </a:lnTo>
                  <a:lnTo>
                    <a:pt x="270" y="529"/>
                  </a:lnTo>
                  <a:lnTo>
                    <a:pt x="269" y="520"/>
                  </a:lnTo>
                  <a:lnTo>
                    <a:pt x="259" y="515"/>
                  </a:lnTo>
                  <a:lnTo>
                    <a:pt x="254" y="512"/>
                  </a:lnTo>
                  <a:lnTo>
                    <a:pt x="250" y="505"/>
                  </a:lnTo>
                  <a:lnTo>
                    <a:pt x="242" y="498"/>
                  </a:lnTo>
                  <a:lnTo>
                    <a:pt x="236" y="493"/>
                  </a:lnTo>
                  <a:lnTo>
                    <a:pt x="230" y="483"/>
                  </a:lnTo>
                  <a:lnTo>
                    <a:pt x="223" y="478"/>
                  </a:lnTo>
                  <a:lnTo>
                    <a:pt x="219" y="468"/>
                  </a:lnTo>
                  <a:lnTo>
                    <a:pt x="217" y="460"/>
                  </a:lnTo>
                  <a:lnTo>
                    <a:pt x="211" y="456"/>
                  </a:lnTo>
                  <a:lnTo>
                    <a:pt x="206" y="451"/>
                  </a:lnTo>
                  <a:lnTo>
                    <a:pt x="195" y="451"/>
                  </a:lnTo>
                  <a:lnTo>
                    <a:pt x="184" y="453"/>
                  </a:lnTo>
                  <a:lnTo>
                    <a:pt x="173" y="451"/>
                  </a:lnTo>
                  <a:lnTo>
                    <a:pt x="153" y="453"/>
                  </a:lnTo>
                  <a:lnTo>
                    <a:pt x="138" y="455"/>
                  </a:lnTo>
                  <a:lnTo>
                    <a:pt x="134" y="458"/>
                  </a:lnTo>
                  <a:lnTo>
                    <a:pt x="133" y="468"/>
                  </a:lnTo>
                  <a:lnTo>
                    <a:pt x="133" y="480"/>
                  </a:lnTo>
                  <a:lnTo>
                    <a:pt x="125" y="492"/>
                  </a:lnTo>
                  <a:lnTo>
                    <a:pt x="119" y="497"/>
                  </a:lnTo>
                  <a:lnTo>
                    <a:pt x="116" y="500"/>
                  </a:lnTo>
                  <a:lnTo>
                    <a:pt x="111" y="512"/>
                  </a:lnTo>
                  <a:lnTo>
                    <a:pt x="108" y="518"/>
                  </a:lnTo>
                  <a:lnTo>
                    <a:pt x="113" y="524"/>
                  </a:lnTo>
                  <a:lnTo>
                    <a:pt x="113" y="534"/>
                  </a:lnTo>
                  <a:lnTo>
                    <a:pt x="111" y="539"/>
                  </a:lnTo>
                  <a:lnTo>
                    <a:pt x="108" y="544"/>
                  </a:lnTo>
                  <a:lnTo>
                    <a:pt x="101" y="556"/>
                  </a:lnTo>
                  <a:lnTo>
                    <a:pt x="97" y="551"/>
                  </a:lnTo>
                  <a:lnTo>
                    <a:pt x="93" y="554"/>
                  </a:lnTo>
                  <a:lnTo>
                    <a:pt x="87" y="560"/>
                  </a:lnTo>
                  <a:lnTo>
                    <a:pt x="79" y="561"/>
                  </a:lnTo>
                  <a:lnTo>
                    <a:pt x="70" y="570"/>
                  </a:lnTo>
                  <a:lnTo>
                    <a:pt x="61" y="571"/>
                  </a:lnTo>
                  <a:lnTo>
                    <a:pt x="53" y="571"/>
                  </a:lnTo>
                  <a:lnTo>
                    <a:pt x="44" y="571"/>
                  </a:lnTo>
                  <a:lnTo>
                    <a:pt x="25" y="576"/>
                  </a:lnTo>
                  <a:lnTo>
                    <a:pt x="17" y="576"/>
                  </a:lnTo>
                  <a:lnTo>
                    <a:pt x="13" y="565"/>
                  </a:lnTo>
                  <a:lnTo>
                    <a:pt x="9" y="549"/>
                  </a:lnTo>
                  <a:lnTo>
                    <a:pt x="6" y="537"/>
                  </a:lnTo>
                  <a:lnTo>
                    <a:pt x="4" y="524"/>
                  </a:lnTo>
                  <a:lnTo>
                    <a:pt x="4" y="507"/>
                  </a:lnTo>
                  <a:lnTo>
                    <a:pt x="0" y="483"/>
                  </a:lnTo>
                </a:path>
              </a:pathLst>
            </a:custGeom>
            <a:solidFill>
              <a:schemeClr val="hlink"/>
            </a:solidFill>
            <a:ln w="12700" cap="rnd" cmpd="sng">
              <a:solidFill>
                <a:srgbClr val="333333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l" rtl="0">
                <a:defRPr/>
              </a:pPr>
              <a:endParaRPr lang="ru">
                <a:cs typeface="+mn-cs"/>
              </a:endParaRPr>
            </a:p>
          </p:txBody>
        </p:sp>
        <p:sp>
          <p:nvSpPr>
            <p:cNvPr id="11" name="Freeform 31"/>
            <p:cNvSpPr>
              <a:spLocks/>
            </p:cNvSpPr>
            <p:nvPr/>
          </p:nvSpPr>
          <p:spPr bwMode="auto">
            <a:xfrm>
              <a:off x="1001" y="1468"/>
              <a:ext cx="1037" cy="951"/>
            </a:xfrm>
            <a:custGeom>
              <a:avLst/>
              <a:gdLst>
                <a:gd name="T0" fmla="*/ 74 w 931"/>
                <a:gd name="T1" fmla="*/ 176 h 939"/>
                <a:gd name="T2" fmla="*/ 59 w 931"/>
                <a:gd name="T3" fmla="*/ 123 h 939"/>
                <a:gd name="T4" fmla="*/ 132 w 931"/>
                <a:gd name="T5" fmla="*/ 81 h 939"/>
                <a:gd name="T6" fmla="*/ 165 w 931"/>
                <a:gd name="T7" fmla="*/ 47 h 939"/>
                <a:gd name="T8" fmla="*/ 223 w 931"/>
                <a:gd name="T9" fmla="*/ 40 h 939"/>
                <a:gd name="T10" fmla="*/ 400 w 931"/>
                <a:gd name="T11" fmla="*/ 42 h 939"/>
                <a:gd name="T12" fmla="*/ 490 w 931"/>
                <a:gd name="T13" fmla="*/ 59 h 939"/>
                <a:gd name="T14" fmla="*/ 455 w 931"/>
                <a:gd name="T15" fmla="*/ 57 h 939"/>
                <a:gd name="T16" fmla="*/ 433 w 931"/>
                <a:gd name="T17" fmla="*/ 2 h 939"/>
                <a:gd name="T18" fmla="*/ 477 w 931"/>
                <a:gd name="T19" fmla="*/ 0 h 939"/>
                <a:gd name="T20" fmla="*/ 512 w 931"/>
                <a:gd name="T21" fmla="*/ 25 h 939"/>
                <a:gd name="T22" fmla="*/ 564 w 931"/>
                <a:gd name="T23" fmla="*/ 64 h 939"/>
                <a:gd name="T24" fmla="*/ 554 w 931"/>
                <a:gd name="T25" fmla="*/ 20 h 939"/>
                <a:gd name="T26" fmla="*/ 653 w 931"/>
                <a:gd name="T27" fmla="*/ 62 h 939"/>
                <a:gd name="T28" fmla="*/ 654 w 931"/>
                <a:gd name="T29" fmla="*/ 79 h 939"/>
                <a:gd name="T30" fmla="*/ 623 w 931"/>
                <a:gd name="T31" fmla="*/ 120 h 939"/>
                <a:gd name="T32" fmla="*/ 598 w 931"/>
                <a:gd name="T33" fmla="*/ 189 h 939"/>
                <a:gd name="T34" fmla="*/ 690 w 931"/>
                <a:gd name="T35" fmla="*/ 228 h 939"/>
                <a:gd name="T36" fmla="*/ 693 w 931"/>
                <a:gd name="T37" fmla="*/ 288 h 939"/>
                <a:gd name="T38" fmla="*/ 705 w 931"/>
                <a:gd name="T39" fmla="*/ 241 h 939"/>
                <a:gd name="T40" fmla="*/ 705 w 931"/>
                <a:gd name="T41" fmla="*/ 154 h 939"/>
                <a:gd name="T42" fmla="*/ 769 w 931"/>
                <a:gd name="T43" fmla="*/ 177 h 939"/>
                <a:gd name="T44" fmla="*/ 810 w 931"/>
                <a:gd name="T45" fmla="*/ 152 h 939"/>
                <a:gd name="T46" fmla="*/ 881 w 931"/>
                <a:gd name="T47" fmla="*/ 216 h 939"/>
                <a:gd name="T48" fmla="*/ 930 w 931"/>
                <a:gd name="T49" fmla="*/ 271 h 939"/>
                <a:gd name="T50" fmla="*/ 891 w 931"/>
                <a:gd name="T51" fmla="*/ 293 h 939"/>
                <a:gd name="T52" fmla="*/ 824 w 931"/>
                <a:gd name="T53" fmla="*/ 312 h 939"/>
                <a:gd name="T54" fmla="*/ 872 w 931"/>
                <a:gd name="T55" fmla="*/ 324 h 939"/>
                <a:gd name="T56" fmla="*/ 891 w 931"/>
                <a:gd name="T57" fmla="*/ 373 h 939"/>
                <a:gd name="T58" fmla="*/ 873 w 931"/>
                <a:gd name="T59" fmla="*/ 376 h 939"/>
                <a:gd name="T60" fmla="*/ 845 w 931"/>
                <a:gd name="T61" fmla="*/ 397 h 939"/>
                <a:gd name="T62" fmla="*/ 803 w 931"/>
                <a:gd name="T63" fmla="*/ 444 h 939"/>
                <a:gd name="T64" fmla="*/ 799 w 931"/>
                <a:gd name="T65" fmla="*/ 509 h 939"/>
                <a:gd name="T66" fmla="*/ 753 w 931"/>
                <a:gd name="T67" fmla="*/ 608 h 939"/>
                <a:gd name="T68" fmla="*/ 766 w 931"/>
                <a:gd name="T69" fmla="*/ 692 h 939"/>
                <a:gd name="T70" fmla="*/ 740 w 931"/>
                <a:gd name="T71" fmla="*/ 634 h 939"/>
                <a:gd name="T72" fmla="*/ 696 w 931"/>
                <a:gd name="T73" fmla="*/ 609 h 939"/>
                <a:gd name="T74" fmla="*/ 657 w 931"/>
                <a:gd name="T75" fmla="*/ 626 h 939"/>
                <a:gd name="T76" fmla="*/ 591 w 931"/>
                <a:gd name="T77" fmla="*/ 634 h 939"/>
                <a:gd name="T78" fmla="*/ 558 w 931"/>
                <a:gd name="T79" fmla="*/ 697 h 939"/>
                <a:gd name="T80" fmla="*/ 632 w 931"/>
                <a:gd name="T81" fmla="*/ 781 h 939"/>
                <a:gd name="T82" fmla="*/ 646 w 931"/>
                <a:gd name="T83" fmla="*/ 734 h 939"/>
                <a:gd name="T84" fmla="*/ 687 w 931"/>
                <a:gd name="T85" fmla="*/ 767 h 939"/>
                <a:gd name="T86" fmla="*/ 710 w 931"/>
                <a:gd name="T87" fmla="*/ 814 h 939"/>
                <a:gd name="T88" fmla="*/ 729 w 931"/>
                <a:gd name="T89" fmla="*/ 857 h 939"/>
                <a:gd name="T90" fmla="*/ 771 w 931"/>
                <a:gd name="T91" fmla="*/ 921 h 939"/>
                <a:gd name="T92" fmla="*/ 836 w 931"/>
                <a:gd name="T93" fmla="*/ 919 h 939"/>
                <a:gd name="T94" fmla="*/ 797 w 931"/>
                <a:gd name="T95" fmla="*/ 928 h 939"/>
                <a:gd name="T96" fmla="*/ 722 w 931"/>
                <a:gd name="T97" fmla="*/ 918 h 939"/>
                <a:gd name="T98" fmla="*/ 668 w 931"/>
                <a:gd name="T99" fmla="*/ 860 h 939"/>
                <a:gd name="T100" fmla="*/ 627 w 931"/>
                <a:gd name="T101" fmla="*/ 837 h 939"/>
                <a:gd name="T102" fmla="*/ 565 w 931"/>
                <a:gd name="T103" fmla="*/ 811 h 939"/>
                <a:gd name="T104" fmla="*/ 457 w 931"/>
                <a:gd name="T105" fmla="*/ 720 h 939"/>
                <a:gd name="T106" fmla="*/ 369 w 931"/>
                <a:gd name="T107" fmla="*/ 587 h 939"/>
                <a:gd name="T108" fmla="*/ 398 w 931"/>
                <a:gd name="T109" fmla="*/ 707 h 939"/>
                <a:gd name="T110" fmla="*/ 341 w 931"/>
                <a:gd name="T111" fmla="*/ 624 h 939"/>
                <a:gd name="T112" fmla="*/ 288 w 931"/>
                <a:gd name="T113" fmla="*/ 464 h 939"/>
                <a:gd name="T114" fmla="*/ 294 w 931"/>
                <a:gd name="T115" fmla="*/ 344 h 939"/>
                <a:gd name="T116" fmla="*/ 275 w 931"/>
                <a:gd name="T117" fmla="*/ 253 h 939"/>
                <a:gd name="T118" fmla="*/ 260 w 931"/>
                <a:gd name="T119" fmla="*/ 199 h 939"/>
                <a:gd name="T120" fmla="*/ 224 w 931"/>
                <a:gd name="T121" fmla="*/ 167 h 939"/>
                <a:gd name="T122" fmla="*/ 148 w 931"/>
                <a:gd name="T123" fmla="*/ 176 h 939"/>
                <a:gd name="T124" fmla="*/ 91 w 931"/>
                <a:gd name="T125" fmla="*/ 209 h 9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931" h="939">
                  <a:moveTo>
                    <a:pt x="0" y="241"/>
                  </a:moveTo>
                  <a:lnTo>
                    <a:pt x="44" y="209"/>
                  </a:lnTo>
                  <a:lnTo>
                    <a:pt x="70" y="196"/>
                  </a:lnTo>
                  <a:lnTo>
                    <a:pt x="74" y="176"/>
                  </a:lnTo>
                  <a:lnTo>
                    <a:pt x="54" y="164"/>
                  </a:lnTo>
                  <a:lnTo>
                    <a:pt x="53" y="140"/>
                  </a:lnTo>
                  <a:lnTo>
                    <a:pt x="61" y="134"/>
                  </a:lnTo>
                  <a:lnTo>
                    <a:pt x="59" y="123"/>
                  </a:lnTo>
                  <a:lnTo>
                    <a:pt x="94" y="120"/>
                  </a:lnTo>
                  <a:lnTo>
                    <a:pt x="102" y="103"/>
                  </a:lnTo>
                  <a:lnTo>
                    <a:pt x="104" y="86"/>
                  </a:lnTo>
                  <a:lnTo>
                    <a:pt x="132" y="81"/>
                  </a:lnTo>
                  <a:lnTo>
                    <a:pt x="135" y="64"/>
                  </a:lnTo>
                  <a:lnTo>
                    <a:pt x="108" y="59"/>
                  </a:lnTo>
                  <a:lnTo>
                    <a:pt x="121" y="47"/>
                  </a:lnTo>
                  <a:lnTo>
                    <a:pt x="165" y="47"/>
                  </a:lnTo>
                  <a:lnTo>
                    <a:pt x="178" y="34"/>
                  </a:lnTo>
                  <a:lnTo>
                    <a:pt x="197" y="32"/>
                  </a:lnTo>
                  <a:lnTo>
                    <a:pt x="208" y="20"/>
                  </a:lnTo>
                  <a:lnTo>
                    <a:pt x="223" y="40"/>
                  </a:lnTo>
                  <a:lnTo>
                    <a:pt x="278" y="37"/>
                  </a:lnTo>
                  <a:lnTo>
                    <a:pt x="304" y="57"/>
                  </a:lnTo>
                  <a:lnTo>
                    <a:pt x="387" y="52"/>
                  </a:lnTo>
                  <a:lnTo>
                    <a:pt x="400" y="42"/>
                  </a:lnTo>
                  <a:lnTo>
                    <a:pt x="431" y="59"/>
                  </a:lnTo>
                  <a:lnTo>
                    <a:pt x="464" y="74"/>
                  </a:lnTo>
                  <a:lnTo>
                    <a:pt x="480" y="67"/>
                  </a:lnTo>
                  <a:lnTo>
                    <a:pt x="490" y="59"/>
                  </a:lnTo>
                  <a:lnTo>
                    <a:pt x="517" y="64"/>
                  </a:lnTo>
                  <a:lnTo>
                    <a:pt x="498" y="52"/>
                  </a:lnTo>
                  <a:lnTo>
                    <a:pt x="482" y="54"/>
                  </a:lnTo>
                  <a:lnTo>
                    <a:pt x="455" y="57"/>
                  </a:lnTo>
                  <a:lnTo>
                    <a:pt x="443" y="40"/>
                  </a:lnTo>
                  <a:lnTo>
                    <a:pt x="428" y="32"/>
                  </a:lnTo>
                  <a:lnTo>
                    <a:pt x="428" y="17"/>
                  </a:lnTo>
                  <a:lnTo>
                    <a:pt x="433" y="2"/>
                  </a:lnTo>
                  <a:lnTo>
                    <a:pt x="444" y="0"/>
                  </a:lnTo>
                  <a:lnTo>
                    <a:pt x="460" y="13"/>
                  </a:lnTo>
                  <a:lnTo>
                    <a:pt x="464" y="7"/>
                  </a:lnTo>
                  <a:lnTo>
                    <a:pt x="477" y="0"/>
                  </a:lnTo>
                  <a:lnTo>
                    <a:pt x="492" y="10"/>
                  </a:lnTo>
                  <a:lnTo>
                    <a:pt x="501" y="2"/>
                  </a:lnTo>
                  <a:lnTo>
                    <a:pt x="510" y="15"/>
                  </a:lnTo>
                  <a:lnTo>
                    <a:pt x="512" y="25"/>
                  </a:lnTo>
                  <a:lnTo>
                    <a:pt x="534" y="37"/>
                  </a:lnTo>
                  <a:lnTo>
                    <a:pt x="525" y="47"/>
                  </a:lnTo>
                  <a:lnTo>
                    <a:pt x="525" y="61"/>
                  </a:lnTo>
                  <a:lnTo>
                    <a:pt x="564" y="64"/>
                  </a:lnTo>
                  <a:lnTo>
                    <a:pt x="574" y="47"/>
                  </a:lnTo>
                  <a:lnTo>
                    <a:pt x="567" y="39"/>
                  </a:lnTo>
                  <a:lnTo>
                    <a:pt x="550" y="40"/>
                  </a:lnTo>
                  <a:lnTo>
                    <a:pt x="554" y="20"/>
                  </a:lnTo>
                  <a:lnTo>
                    <a:pt x="589" y="32"/>
                  </a:lnTo>
                  <a:lnTo>
                    <a:pt x="595" y="45"/>
                  </a:lnTo>
                  <a:lnTo>
                    <a:pt x="625" y="45"/>
                  </a:lnTo>
                  <a:lnTo>
                    <a:pt x="653" y="62"/>
                  </a:lnTo>
                  <a:lnTo>
                    <a:pt x="667" y="59"/>
                  </a:lnTo>
                  <a:lnTo>
                    <a:pt x="683" y="74"/>
                  </a:lnTo>
                  <a:lnTo>
                    <a:pt x="667" y="94"/>
                  </a:lnTo>
                  <a:lnTo>
                    <a:pt x="654" y="79"/>
                  </a:lnTo>
                  <a:lnTo>
                    <a:pt x="646" y="84"/>
                  </a:lnTo>
                  <a:lnTo>
                    <a:pt x="632" y="96"/>
                  </a:lnTo>
                  <a:lnTo>
                    <a:pt x="613" y="106"/>
                  </a:lnTo>
                  <a:lnTo>
                    <a:pt x="623" y="120"/>
                  </a:lnTo>
                  <a:lnTo>
                    <a:pt x="606" y="122"/>
                  </a:lnTo>
                  <a:lnTo>
                    <a:pt x="591" y="142"/>
                  </a:lnTo>
                  <a:lnTo>
                    <a:pt x="577" y="167"/>
                  </a:lnTo>
                  <a:lnTo>
                    <a:pt x="598" y="189"/>
                  </a:lnTo>
                  <a:lnTo>
                    <a:pt x="616" y="214"/>
                  </a:lnTo>
                  <a:lnTo>
                    <a:pt x="649" y="218"/>
                  </a:lnTo>
                  <a:lnTo>
                    <a:pt x="677" y="214"/>
                  </a:lnTo>
                  <a:lnTo>
                    <a:pt x="690" y="228"/>
                  </a:lnTo>
                  <a:lnTo>
                    <a:pt x="684" y="234"/>
                  </a:lnTo>
                  <a:lnTo>
                    <a:pt x="676" y="248"/>
                  </a:lnTo>
                  <a:lnTo>
                    <a:pt x="689" y="271"/>
                  </a:lnTo>
                  <a:lnTo>
                    <a:pt x="693" y="288"/>
                  </a:lnTo>
                  <a:lnTo>
                    <a:pt x="708" y="297"/>
                  </a:lnTo>
                  <a:lnTo>
                    <a:pt x="730" y="282"/>
                  </a:lnTo>
                  <a:lnTo>
                    <a:pt x="724" y="260"/>
                  </a:lnTo>
                  <a:lnTo>
                    <a:pt x="705" y="241"/>
                  </a:lnTo>
                  <a:lnTo>
                    <a:pt x="727" y="219"/>
                  </a:lnTo>
                  <a:lnTo>
                    <a:pt x="708" y="182"/>
                  </a:lnTo>
                  <a:lnTo>
                    <a:pt x="692" y="167"/>
                  </a:lnTo>
                  <a:lnTo>
                    <a:pt x="705" y="154"/>
                  </a:lnTo>
                  <a:lnTo>
                    <a:pt x="702" y="134"/>
                  </a:lnTo>
                  <a:lnTo>
                    <a:pt x="713" y="122"/>
                  </a:lnTo>
                  <a:lnTo>
                    <a:pt x="730" y="134"/>
                  </a:lnTo>
                  <a:lnTo>
                    <a:pt x="769" y="177"/>
                  </a:lnTo>
                  <a:lnTo>
                    <a:pt x="794" y="184"/>
                  </a:lnTo>
                  <a:lnTo>
                    <a:pt x="802" y="172"/>
                  </a:lnTo>
                  <a:lnTo>
                    <a:pt x="796" y="149"/>
                  </a:lnTo>
                  <a:lnTo>
                    <a:pt x="810" y="152"/>
                  </a:lnTo>
                  <a:lnTo>
                    <a:pt x="835" y="179"/>
                  </a:lnTo>
                  <a:lnTo>
                    <a:pt x="839" y="194"/>
                  </a:lnTo>
                  <a:lnTo>
                    <a:pt x="853" y="204"/>
                  </a:lnTo>
                  <a:lnTo>
                    <a:pt x="881" y="216"/>
                  </a:lnTo>
                  <a:lnTo>
                    <a:pt x="896" y="238"/>
                  </a:lnTo>
                  <a:lnTo>
                    <a:pt x="917" y="253"/>
                  </a:lnTo>
                  <a:lnTo>
                    <a:pt x="929" y="258"/>
                  </a:lnTo>
                  <a:lnTo>
                    <a:pt x="930" y="271"/>
                  </a:lnTo>
                  <a:lnTo>
                    <a:pt x="912" y="280"/>
                  </a:lnTo>
                  <a:lnTo>
                    <a:pt x="903" y="270"/>
                  </a:lnTo>
                  <a:lnTo>
                    <a:pt x="894" y="271"/>
                  </a:lnTo>
                  <a:lnTo>
                    <a:pt x="891" y="293"/>
                  </a:lnTo>
                  <a:lnTo>
                    <a:pt x="877" y="298"/>
                  </a:lnTo>
                  <a:lnTo>
                    <a:pt x="862" y="287"/>
                  </a:lnTo>
                  <a:lnTo>
                    <a:pt x="829" y="287"/>
                  </a:lnTo>
                  <a:lnTo>
                    <a:pt x="824" y="312"/>
                  </a:lnTo>
                  <a:lnTo>
                    <a:pt x="833" y="327"/>
                  </a:lnTo>
                  <a:lnTo>
                    <a:pt x="845" y="319"/>
                  </a:lnTo>
                  <a:lnTo>
                    <a:pt x="859" y="315"/>
                  </a:lnTo>
                  <a:lnTo>
                    <a:pt x="872" y="324"/>
                  </a:lnTo>
                  <a:lnTo>
                    <a:pt x="854" y="342"/>
                  </a:lnTo>
                  <a:lnTo>
                    <a:pt x="872" y="358"/>
                  </a:lnTo>
                  <a:lnTo>
                    <a:pt x="894" y="363"/>
                  </a:lnTo>
                  <a:lnTo>
                    <a:pt x="891" y="373"/>
                  </a:lnTo>
                  <a:lnTo>
                    <a:pt x="883" y="375"/>
                  </a:lnTo>
                  <a:lnTo>
                    <a:pt x="862" y="432"/>
                  </a:lnTo>
                  <a:lnTo>
                    <a:pt x="863" y="395"/>
                  </a:lnTo>
                  <a:lnTo>
                    <a:pt x="873" y="376"/>
                  </a:lnTo>
                  <a:lnTo>
                    <a:pt x="862" y="368"/>
                  </a:lnTo>
                  <a:lnTo>
                    <a:pt x="848" y="380"/>
                  </a:lnTo>
                  <a:lnTo>
                    <a:pt x="856" y="390"/>
                  </a:lnTo>
                  <a:lnTo>
                    <a:pt x="845" y="397"/>
                  </a:lnTo>
                  <a:lnTo>
                    <a:pt x="836" y="405"/>
                  </a:lnTo>
                  <a:lnTo>
                    <a:pt x="838" y="430"/>
                  </a:lnTo>
                  <a:lnTo>
                    <a:pt x="823" y="440"/>
                  </a:lnTo>
                  <a:lnTo>
                    <a:pt x="803" y="444"/>
                  </a:lnTo>
                  <a:lnTo>
                    <a:pt x="810" y="457"/>
                  </a:lnTo>
                  <a:lnTo>
                    <a:pt x="803" y="472"/>
                  </a:lnTo>
                  <a:lnTo>
                    <a:pt x="810" y="484"/>
                  </a:lnTo>
                  <a:lnTo>
                    <a:pt x="799" y="509"/>
                  </a:lnTo>
                  <a:lnTo>
                    <a:pt x="794" y="533"/>
                  </a:lnTo>
                  <a:lnTo>
                    <a:pt x="777" y="546"/>
                  </a:lnTo>
                  <a:lnTo>
                    <a:pt x="756" y="583"/>
                  </a:lnTo>
                  <a:lnTo>
                    <a:pt x="753" y="608"/>
                  </a:lnTo>
                  <a:lnTo>
                    <a:pt x="760" y="628"/>
                  </a:lnTo>
                  <a:lnTo>
                    <a:pt x="769" y="653"/>
                  </a:lnTo>
                  <a:lnTo>
                    <a:pt x="775" y="680"/>
                  </a:lnTo>
                  <a:lnTo>
                    <a:pt x="766" y="692"/>
                  </a:lnTo>
                  <a:lnTo>
                    <a:pt x="753" y="683"/>
                  </a:lnTo>
                  <a:lnTo>
                    <a:pt x="756" y="670"/>
                  </a:lnTo>
                  <a:lnTo>
                    <a:pt x="748" y="639"/>
                  </a:lnTo>
                  <a:lnTo>
                    <a:pt x="740" y="634"/>
                  </a:lnTo>
                  <a:lnTo>
                    <a:pt x="734" y="616"/>
                  </a:lnTo>
                  <a:lnTo>
                    <a:pt x="723" y="616"/>
                  </a:lnTo>
                  <a:lnTo>
                    <a:pt x="710" y="606"/>
                  </a:lnTo>
                  <a:lnTo>
                    <a:pt x="696" y="609"/>
                  </a:lnTo>
                  <a:lnTo>
                    <a:pt x="683" y="602"/>
                  </a:lnTo>
                  <a:lnTo>
                    <a:pt x="667" y="611"/>
                  </a:lnTo>
                  <a:lnTo>
                    <a:pt x="638" y="604"/>
                  </a:lnTo>
                  <a:lnTo>
                    <a:pt x="657" y="626"/>
                  </a:lnTo>
                  <a:lnTo>
                    <a:pt x="632" y="624"/>
                  </a:lnTo>
                  <a:lnTo>
                    <a:pt x="616" y="608"/>
                  </a:lnTo>
                  <a:lnTo>
                    <a:pt x="587" y="608"/>
                  </a:lnTo>
                  <a:lnTo>
                    <a:pt x="591" y="634"/>
                  </a:lnTo>
                  <a:lnTo>
                    <a:pt x="570" y="626"/>
                  </a:lnTo>
                  <a:lnTo>
                    <a:pt x="558" y="653"/>
                  </a:lnTo>
                  <a:lnTo>
                    <a:pt x="567" y="665"/>
                  </a:lnTo>
                  <a:lnTo>
                    <a:pt x="558" y="697"/>
                  </a:lnTo>
                  <a:lnTo>
                    <a:pt x="568" y="734"/>
                  </a:lnTo>
                  <a:lnTo>
                    <a:pt x="580" y="759"/>
                  </a:lnTo>
                  <a:lnTo>
                    <a:pt x="592" y="782"/>
                  </a:lnTo>
                  <a:lnTo>
                    <a:pt x="632" y="781"/>
                  </a:lnTo>
                  <a:lnTo>
                    <a:pt x="650" y="776"/>
                  </a:lnTo>
                  <a:lnTo>
                    <a:pt x="653" y="759"/>
                  </a:lnTo>
                  <a:lnTo>
                    <a:pt x="644" y="745"/>
                  </a:lnTo>
                  <a:lnTo>
                    <a:pt x="646" y="734"/>
                  </a:lnTo>
                  <a:lnTo>
                    <a:pt x="670" y="737"/>
                  </a:lnTo>
                  <a:lnTo>
                    <a:pt x="695" y="730"/>
                  </a:lnTo>
                  <a:lnTo>
                    <a:pt x="695" y="745"/>
                  </a:lnTo>
                  <a:lnTo>
                    <a:pt x="687" y="767"/>
                  </a:lnTo>
                  <a:lnTo>
                    <a:pt x="676" y="784"/>
                  </a:lnTo>
                  <a:lnTo>
                    <a:pt x="673" y="808"/>
                  </a:lnTo>
                  <a:lnTo>
                    <a:pt x="689" y="818"/>
                  </a:lnTo>
                  <a:lnTo>
                    <a:pt x="710" y="814"/>
                  </a:lnTo>
                  <a:lnTo>
                    <a:pt x="723" y="822"/>
                  </a:lnTo>
                  <a:lnTo>
                    <a:pt x="734" y="819"/>
                  </a:lnTo>
                  <a:lnTo>
                    <a:pt x="738" y="834"/>
                  </a:lnTo>
                  <a:lnTo>
                    <a:pt x="729" y="857"/>
                  </a:lnTo>
                  <a:lnTo>
                    <a:pt x="737" y="871"/>
                  </a:lnTo>
                  <a:lnTo>
                    <a:pt x="738" y="897"/>
                  </a:lnTo>
                  <a:lnTo>
                    <a:pt x="753" y="916"/>
                  </a:lnTo>
                  <a:lnTo>
                    <a:pt x="771" y="921"/>
                  </a:lnTo>
                  <a:lnTo>
                    <a:pt x="784" y="916"/>
                  </a:lnTo>
                  <a:lnTo>
                    <a:pt x="790" y="918"/>
                  </a:lnTo>
                  <a:lnTo>
                    <a:pt x="814" y="918"/>
                  </a:lnTo>
                  <a:lnTo>
                    <a:pt x="836" y="919"/>
                  </a:lnTo>
                  <a:lnTo>
                    <a:pt x="841" y="908"/>
                  </a:lnTo>
                  <a:lnTo>
                    <a:pt x="823" y="928"/>
                  </a:lnTo>
                  <a:lnTo>
                    <a:pt x="810" y="926"/>
                  </a:lnTo>
                  <a:lnTo>
                    <a:pt x="797" y="928"/>
                  </a:lnTo>
                  <a:lnTo>
                    <a:pt x="771" y="938"/>
                  </a:lnTo>
                  <a:lnTo>
                    <a:pt x="750" y="924"/>
                  </a:lnTo>
                  <a:lnTo>
                    <a:pt x="730" y="916"/>
                  </a:lnTo>
                  <a:lnTo>
                    <a:pt x="722" y="918"/>
                  </a:lnTo>
                  <a:lnTo>
                    <a:pt x="723" y="906"/>
                  </a:lnTo>
                  <a:lnTo>
                    <a:pt x="722" y="887"/>
                  </a:lnTo>
                  <a:lnTo>
                    <a:pt x="704" y="871"/>
                  </a:lnTo>
                  <a:lnTo>
                    <a:pt x="668" y="860"/>
                  </a:lnTo>
                  <a:lnTo>
                    <a:pt x="662" y="852"/>
                  </a:lnTo>
                  <a:lnTo>
                    <a:pt x="653" y="854"/>
                  </a:lnTo>
                  <a:lnTo>
                    <a:pt x="643" y="845"/>
                  </a:lnTo>
                  <a:lnTo>
                    <a:pt x="627" y="837"/>
                  </a:lnTo>
                  <a:lnTo>
                    <a:pt x="610" y="814"/>
                  </a:lnTo>
                  <a:lnTo>
                    <a:pt x="590" y="808"/>
                  </a:lnTo>
                  <a:lnTo>
                    <a:pt x="579" y="822"/>
                  </a:lnTo>
                  <a:lnTo>
                    <a:pt x="565" y="811"/>
                  </a:lnTo>
                  <a:lnTo>
                    <a:pt x="550" y="811"/>
                  </a:lnTo>
                  <a:lnTo>
                    <a:pt x="519" y="803"/>
                  </a:lnTo>
                  <a:lnTo>
                    <a:pt x="461" y="762"/>
                  </a:lnTo>
                  <a:lnTo>
                    <a:pt x="457" y="720"/>
                  </a:lnTo>
                  <a:lnTo>
                    <a:pt x="451" y="703"/>
                  </a:lnTo>
                  <a:lnTo>
                    <a:pt x="442" y="692"/>
                  </a:lnTo>
                  <a:lnTo>
                    <a:pt x="428" y="668"/>
                  </a:lnTo>
                  <a:lnTo>
                    <a:pt x="369" y="587"/>
                  </a:lnTo>
                  <a:lnTo>
                    <a:pt x="369" y="618"/>
                  </a:lnTo>
                  <a:lnTo>
                    <a:pt x="406" y="671"/>
                  </a:lnTo>
                  <a:lnTo>
                    <a:pt x="421" y="717"/>
                  </a:lnTo>
                  <a:lnTo>
                    <a:pt x="398" y="707"/>
                  </a:lnTo>
                  <a:lnTo>
                    <a:pt x="394" y="680"/>
                  </a:lnTo>
                  <a:lnTo>
                    <a:pt x="364" y="663"/>
                  </a:lnTo>
                  <a:lnTo>
                    <a:pt x="381" y="653"/>
                  </a:lnTo>
                  <a:lnTo>
                    <a:pt x="341" y="624"/>
                  </a:lnTo>
                  <a:lnTo>
                    <a:pt x="357" y="608"/>
                  </a:lnTo>
                  <a:lnTo>
                    <a:pt x="342" y="575"/>
                  </a:lnTo>
                  <a:lnTo>
                    <a:pt x="294" y="504"/>
                  </a:lnTo>
                  <a:lnTo>
                    <a:pt x="288" y="464"/>
                  </a:lnTo>
                  <a:lnTo>
                    <a:pt x="291" y="430"/>
                  </a:lnTo>
                  <a:lnTo>
                    <a:pt x="304" y="397"/>
                  </a:lnTo>
                  <a:lnTo>
                    <a:pt x="304" y="363"/>
                  </a:lnTo>
                  <a:lnTo>
                    <a:pt x="294" y="344"/>
                  </a:lnTo>
                  <a:lnTo>
                    <a:pt x="321" y="337"/>
                  </a:lnTo>
                  <a:lnTo>
                    <a:pt x="288" y="297"/>
                  </a:lnTo>
                  <a:lnTo>
                    <a:pt x="290" y="278"/>
                  </a:lnTo>
                  <a:lnTo>
                    <a:pt x="275" y="253"/>
                  </a:lnTo>
                  <a:lnTo>
                    <a:pt x="281" y="238"/>
                  </a:lnTo>
                  <a:lnTo>
                    <a:pt x="271" y="229"/>
                  </a:lnTo>
                  <a:lnTo>
                    <a:pt x="269" y="213"/>
                  </a:lnTo>
                  <a:lnTo>
                    <a:pt x="260" y="199"/>
                  </a:lnTo>
                  <a:lnTo>
                    <a:pt x="271" y="187"/>
                  </a:lnTo>
                  <a:lnTo>
                    <a:pt x="256" y="179"/>
                  </a:lnTo>
                  <a:lnTo>
                    <a:pt x="242" y="191"/>
                  </a:lnTo>
                  <a:lnTo>
                    <a:pt x="224" y="167"/>
                  </a:lnTo>
                  <a:lnTo>
                    <a:pt x="204" y="160"/>
                  </a:lnTo>
                  <a:lnTo>
                    <a:pt x="175" y="160"/>
                  </a:lnTo>
                  <a:lnTo>
                    <a:pt x="157" y="182"/>
                  </a:lnTo>
                  <a:lnTo>
                    <a:pt x="148" y="176"/>
                  </a:lnTo>
                  <a:lnTo>
                    <a:pt x="164" y="147"/>
                  </a:lnTo>
                  <a:lnTo>
                    <a:pt x="150" y="152"/>
                  </a:lnTo>
                  <a:lnTo>
                    <a:pt x="121" y="182"/>
                  </a:lnTo>
                  <a:lnTo>
                    <a:pt x="91" y="209"/>
                  </a:lnTo>
                  <a:lnTo>
                    <a:pt x="64" y="216"/>
                  </a:lnTo>
                  <a:lnTo>
                    <a:pt x="18" y="243"/>
                  </a:lnTo>
                  <a:lnTo>
                    <a:pt x="0" y="241"/>
                  </a:lnTo>
                </a:path>
              </a:pathLst>
            </a:custGeom>
            <a:solidFill>
              <a:schemeClr val="hlink"/>
            </a:solidFill>
            <a:ln w="12700" cap="rnd" cmpd="sng">
              <a:solidFill>
                <a:srgbClr val="333333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l" rtl="0">
                <a:defRPr/>
              </a:pPr>
              <a:endParaRPr lang="ru">
                <a:cs typeface="+mn-cs"/>
              </a:endParaRPr>
            </a:p>
          </p:txBody>
        </p:sp>
        <p:sp>
          <p:nvSpPr>
            <p:cNvPr id="12" name="Freeform 32"/>
            <p:cNvSpPr>
              <a:spLocks/>
            </p:cNvSpPr>
            <p:nvPr/>
          </p:nvSpPr>
          <p:spPr bwMode="auto">
            <a:xfrm>
              <a:off x="1743" y="1380"/>
              <a:ext cx="353" cy="250"/>
            </a:xfrm>
            <a:custGeom>
              <a:avLst/>
              <a:gdLst>
                <a:gd name="T0" fmla="*/ 0 w 317"/>
                <a:gd name="T1" fmla="*/ 50 h 247"/>
                <a:gd name="T2" fmla="*/ 8 w 317"/>
                <a:gd name="T3" fmla="*/ 32 h 247"/>
                <a:gd name="T4" fmla="*/ 8 w 317"/>
                <a:gd name="T5" fmla="*/ 18 h 247"/>
                <a:gd name="T6" fmla="*/ 18 w 317"/>
                <a:gd name="T7" fmla="*/ 0 h 247"/>
                <a:gd name="T8" fmla="*/ 76 w 317"/>
                <a:gd name="T9" fmla="*/ 12 h 247"/>
                <a:gd name="T10" fmla="*/ 174 w 317"/>
                <a:gd name="T11" fmla="*/ 34 h 247"/>
                <a:gd name="T12" fmla="*/ 213 w 317"/>
                <a:gd name="T13" fmla="*/ 52 h 247"/>
                <a:gd name="T14" fmla="*/ 264 w 317"/>
                <a:gd name="T15" fmla="*/ 69 h 247"/>
                <a:gd name="T16" fmla="*/ 291 w 317"/>
                <a:gd name="T17" fmla="*/ 101 h 247"/>
                <a:gd name="T18" fmla="*/ 316 w 317"/>
                <a:gd name="T19" fmla="*/ 118 h 247"/>
                <a:gd name="T20" fmla="*/ 306 w 317"/>
                <a:gd name="T21" fmla="*/ 128 h 247"/>
                <a:gd name="T22" fmla="*/ 306 w 317"/>
                <a:gd name="T23" fmla="*/ 144 h 247"/>
                <a:gd name="T24" fmla="*/ 296 w 317"/>
                <a:gd name="T25" fmla="*/ 147 h 247"/>
                <a:gd name="T26" fmla="*/ 288 w 317"/>
                <a:gd name="T27" fmla="*/ 160 h 247"/>
                <a:gd name="T28" fmla="*/ 296 w 317"/>
                <a:gd name="T29" fmla="*/ 174 h 247"/>
                <a:gd name="T30" fmla="*/ 295 w 317"/>
                <a:gd name="T31" fmla="*/ 184 h 247"/>
                <a:gd name="T32" fmla="*/ 285 w 317"/>
                <a:gd name="T33" fmla="*/ 197 h 247"/>
                <a:gd name="T34" fmla="*/ 286 w 317"/>
                <a:gd name="T35" fmla="*/ 211 h 247"/>
                <a:gd name="T36" fmla="*/ 303 w 317"/>
                <a:gd name="T37" fmla="*/ 224 h 247"/>
                <a:gd name="T38" fmla="*/ 304 w 317"/>
                <a:gd name="T39" fmla="*/ 238 h 247"/>
                <a:gd name="T40" fmla="*/ 300 w 317"/>
                <a:gd name="T41" fmla="*/ 244 h 247"/>
                <a:gd name="T42" fmla="*/ 283 w 317"/>
                <a:gd name="T43" fmla="*/ 246 h 247"/>
                <a:gd name="T44" fmla="*/ 270 w 317"/>
                <a:gd name="T45" fmla="*/ 239 h 247"/>
                <a:gd name="T46" fmla="*/ 256 w 317"/>
                <a:gd name="T47" fmla="*/ 223 h 247"/>
                <a:gd name="T48" fmla="*/ 250 w 317"/>
                <a:gd name="T49" fmla="*/ 223 h 247"/>
                <a:gd name="T50" fmla="*/ 243 w 317"/>
                <a:gd name="T51" fmla="*/ 216 h 247"/>
                <a:gd name="T52" fmla="*/ 236 w 317"/>
                <a:gd name="T53" fmla="*/ 196 h 247"/>
                <a:gd name="T54" fmla="*/ 228 w 317"/>
                <a:gd name="T55" fmla="*/ 189 h 247"/>
                <a:gd name="T56" fmla="*/ 209 w 317"/>
                <a:gd name="T57" fmla="*/ 179 h 247"/>
                <a:gd name="T58" fmla="*/ 193 w 317"/>
                <a:gd name="T59" fmla="*/ 172 h 247"/>
                <a:gd name="T60" fmla="*/ 170 w 317"/>
                <a:gd name="T61" fmla="*/ 154 h 247"/>
                <a:gd name="T62" fmla="*/ 160 w 317"/>
                <a:gd name="T63" fmla="*/ 140 h 247"/>
                <a:gd name="T64" fmla="*/ 161 w 317"/>
                <a:gd name="T65" fmla="*/ 130 h 247"/>
                <a:gd name="T66" fmla="*/ 172 w 317"/>
                <a:gd name="T67" fmla="*/ 123 h 247"/>
                <a:gd name="T68" fmla="*/ 163 w 317"/>
                <a:gd name="T69" fmla="*/ 111 h 247"/>
                <a:gd name="T70" fmla="*/ 155 w 317"/>
                <a:gd name="T71" fmla="*/ 118 h 247"/>
                <a:gd name="T72" fmla="*/ 140 w 317"/>
                <a:gd name="T73" fmla="*/ 101 h 247"/>
                <a:gd name="T74" fmla="*/ 137 w 317"/>
                <a:gd name="T75" fmla="*/ 109 h 247"/>
                <a:gd name="T76" fmla="*/ 124 w 317"/>
                <a:gd name="T77" fmla="*/ 109 h 247"/>
                <a:gd name="T78" fmla="*/ 122 w 317"/>
                <a:gd name="T79" fmla="*/ 102 h 247"/>
                <a:gd name="T80" fmla="*/ 122 w 317"/>
                <a:gd name="T81" fmla="*/ 91 h 247"/>
                <a:gd name="T82" fmla="*/ 116 w 317"/>
                <a:gd name="T83" fmla="*/ 84 h 247"/>
                <a:gd name="T84" fmla="*/ 107 w 317"/>
                <a:gd name="T85" fmla="*/ 86 h 247"/>
                <a:gd name="T86" fmla="*/ 96 w 317"/>
                <a:gd name="T87" fmla="*/ 67 h 247"/>
                <a:gd name="T88" fmla="*/ 88 w 317"/>
                <a:gd name="T89" fmla="*/ 65 h 247"/>
                <a:gd name="T90" fmla="*/ 75 w 317"/>
                <a:gd name="T91" fmla="*/ 57 h 247"/>
                <a:gd name="T92" fmla="*/ 48 w 317"/>
                <a:gd name="T93" fmla="*/ 59 h 247"/>
                <a:gd name="T94" fmla="*/ 20 w 317"/>
                <a:gd name="T95" fmla="*/ 57 h 247"/>
                <a:gd name="T96" fmla="*/ 0 w 317"/>
                <a:gd name="T97" fmla="*/ 50 h 2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317" h="247">
                  <a:moveTo>
                    <a:pt x="0" y="50"/>
                  </a:moveTo>
                  <a:lnTo>
                    <a:pt x="8" y="32"/>
                  </a:lnTo>
                  <a:lnTo>
                    <a:pt x="8" y="18"/>
                  </a:lnTo>
                  <a:lnTo>
                    <a:pt x="18" y="0"/>
                  </a:lnTo>
                  <a:lnTo>
                    <a:pt x="76" y="12"/>
                  </a:lnTo>
                  <a:lnTo>
                    <a:pt x="174" y="34"/>
                  </a:lnTo>
                  <a:lnTo>
                    <a:pt x="213" y="52"/>
                  </a:lnTo>
                  <a:lnTo>
                    <a:pt x="264" y="69"/>
                  </a:lnTo>
                  <a:lnTo>
                    <a:pt x="291" y="101"/>
                  </a:lnTo>
                  <a:lnTo>
                    <a:pt x="316" y="118"/>
                  </a:lnTo>
                  <a:lnTo>
                    <a:pt x="306" y="128"/>
                  </a:lnTo>
                  <a:lnTo>
                    <a:pt x="306" y="144"/>
                  </a:lnTo>
                  <a:lnTo>
                    <a:pt x="296" y="147"/>
                  </a:lnTo>
                  <a:lnTo>
                    <a:pt x="288" y="160"/>
                  </a:lnTo>
                  <a:lnTo>
                    <a:pt x="296" y="174"/>
                  </a:lnTo>
                  <a:lnTo>
                    <a:pt x="295" y="184"/>
                  </a:lnTo>
                  <a:lnTo>
                    <a:pt x="285" y="197"/>
                  </a:lnTo>
                  <a:lnTo>
                    <a:pt x="286" y="211"/>
                  </a:lnTo>
                  <a:lnTo>
                    <a:pt x="303" y="224"/>
                  </a:lnTo>
                  <a:lnTo>
                    <a:pt x="304" y="238"/>
                  </a:lnTo>
                  <a:lnTo>
                    <a:pt x="300" y="244"/>
                  </a:lnTo>
                  <a:lnTo>
                    <a:pt x="283" y="246"/>
                  </a:lnTo>
                  <a:lnTo>
                    <a:pt x="270" y="239"/>
                  </a:lnTo>
                  <a:lnTo>
                    <a:pt x="256" y="223"/>
                  </a:lnTo>
                  <a:lnTo>
                    <a:pt x="250" y="223"/>
                  </a:lnTo>
                  <a:lnTo>
                    <a:pt x="243" y="216"/>
                  </a:lnTo>
                  <a:lnTo>
                    <a:pt x="236" y="196"/>
                  </a:lnTo>
                  <a:lnTo>
                    <a:pt x="228" y="189"/>
                  </a:lnTo>
                  <a:lnTo>
                    <a:pt x="209" y="179"/>
                  </a:lnTo>
                  <a:lnTo>
                    <a:pt x="193" y="172"/>
                  </a:lnTo>
                  <a:lnTo>
                    <a:pt x="170" y="154"/>
                  </a:lnTo>
                  <a:lnTo>
                    <a:pt x="160" y="140"/>
                  </a:lnTo>
                  <a:lnTo>
                    <a:pt x="161" y="130"/>
                  </a:lnTo>
                  <a:lnTo>
                    <a:pt x="172" y="123"/>
                  </a:lnTo>
                  <a:lnTo>
                    <a:pt x="163" y="111"/>
                  </a:lnTo>
                  <a:lnTo>
                    <a:pt x="155" y="118"/>
                  </a:lnTo>
                  <a:lnTo>
                    <a:pt x="140" y="101"/>
                  </a:lnTo>
                  <a:lnTo>
                    <a:pt x="137" y="109"/>
                  </a:lnTo>
                  <a:lnTo>
                    <a:pt x="124" y="109"/>
                  </a:lnTo>
                  <a:lnTo>
                    <a:pt x="122" y="102"/>
                  </a:lnTo>
                  <a:lnTo>
                    <a:pt x="122" y="91"/>
                  </a:lnTo>
                  <a:lnTo>
                    <a:pt x="116" y="84"/>
                  </a:lnTo>
                  <a:lnTo>
                    <a:pt x="107" y="86"/>
                  </a:lnTo>
                  <a:lnTo>
                    <a:pt x="96" y="67"/>
                  </a:lnTo>
                  <a:lnTo>
                    <a:pt x="88" y="65"/>
                  </a:lnTo>
                  <a:lnTo>
                    <a:pt x="75" y="57"/>
                  </a:lnTo>
                  <a:lnTo>
                    <a:pt x="48" y="59"/>
                  </a:lnTo>
                  <a:lnTo>
                    <a:pt x="20" y="57"/>
                  </a:lnTo>
                  <a:lnTo>
                    <a:pt x="0" y="50"/>
                  </a:lnTo>
                </a:path>
              </a:pathLst>
            </a:custGeom>
            <a:solidFill>
              <a:schemeClr val="hlink"/>
            </a:solidFill>
            <a:ln w="12700" cap="rnd" cmpd="sng">
              <a:solidFill>
                <a:srgbClr val="333333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l" rtl="0">
                <a:defRPr/>
              </a:pPr>
              <a:endParaRPr lang="ru">
                <a:cs typeface="+mn-cs"/>
              </a:endParaRPr>
            </a:p>
          </p:txBody>
        </p:sp>
        <p:sp>
          <p:nvSpPr>
            <p:cNvPr id="13" name="Freeform 33"/>
            <p:cNvSpPr>
              <a:spLocks/>
            </p:cNvSpPr>
            <p:nvPr/>
          </p:nvSpPr>
          <p:spPr bwMode="auto">
            <a:xfrm>
              <a:off x="1665" y="1468"/>
              <a:ext cx="232" cy="130"/>
            </a:xfrm>
            <a:custGeom>
              <a:avLst/>
              <a:gdLst>
                <a:gd name="T0" fmla="*/ 8 w 207"/>
                <a:gd name="T1" fmla="*/ 0 h 129"/>
                <a:gd name="T2" fmla="*/ 0 w 207"/>
                <a:gd name="T3" fmla="*/ 10 h 129"/>
                <a:gd name="T4" fmla="*/ 0 w 207"/>
                <a:gd name="T5" fmla="*/ 22 h 129"/>
                <a:gd name="T6" fmla="*/ 15 w 207"/>
                <a:gd name="T7" fmla="*/ 36 h 129"/>
                <a:gd name="T8" fmla="*/ 23 w 207"/>
                <a:gd name="T9" fmla="*/ 32 h 129"/>
                <a:gd name="T10" fmla="*/ 26 w 207"/>
                <a:gd name="T11" fmla="*/ 37 h 129"/>
                <a:gd name="T12" fmla="*/ 37 w 207"/>
                <a:gd name="T13" fmla="*/ 39 h 129"/>
                <a:gd name="T14" fmla="*/ 43 w 207"/>
                <a:gd name="T15" fmla="*/ 31 h 129"/>
                <a:gd name="T16" fmla="*/ 63 w 207"/>
                <a:gd name="T17" fmla="*/ 32 h 129"/>
                <a:gd name="T18" fmla="*/ 66 w 207"/>
                <a:gd name="T19" fmla="*/ 41 h 129"/>
                <a:gd name="T20" fmla="*/ 73 w 207"/>
                <a:gd name="T21" fmla="*/ 44 h 129"/>
                <a:gd name="T22" fmla="*/ 90 w 207"/>
                <a:gd name="T23" fmla="*/ 42 h 129"/>
                <a:gd name="T24" fmla="*/ 96 w 207"/>
                <a:gd name="T25" fmla="*/ 47 h 129"/>
                <a:gd name="T26" fmla="*/ 104 w 207"/>
                <a:gd name="T27" fmla="*/ 52 h 129"/>
                <a:gd name="T28" fmla="*/ 112 w 207"/>
                <a:gd name="T29" fmla="*/ 63 h 129"/>
                <a:gd name="T30" fmla="*/ 112 w 207"/>
                <a:gd name="T31" fmla="*/ 76 h 129"/>
                <a:gd name="T32" fmla="*/ 106 w 207"/>
                <a:gd name="T33" fmla="*/ 79 h 129"/>
                <a:gd name="T34" fmla="*/ 109 w 207"/>
                <a:gd name="T35" fmla="*/ 84 h 129"/>
                <a:gd name="T36" fmla="*/ 100 w 207"/>
                <a:gd name="T37" fmla="*/ 93 h 129"/>
                <a:gd name="T38" fmla="*/ 100 w 207"/>
                <a:gd name="T39" fmla="*/ 105 h 129"/>
                <a:gd name="T40" fmla="*/ 113 w 207"/>
                <a:gd name="T41" fmla="*/ 106 h 129"/>
                <a:gd name="T42" fmla="*/ 120 w 207"/>
                <a:gd name="T43" fmla="*/ 103 h 129"/>
                <a:gd name="T44" fmla="*/ 123 w 207"/>
                <a:gd name="T45" fmla="*/ 98 h 129"/>
                <a:gd name="T46" fmla="*/ 127 w 207"/>
                <a:gd name="T47" fmla="*/ 103 h 129"/>
                <a:gd name="T48" fmla="*/ 134 w 207"/>
                <a:gd name="T49" fmla="*/ 100 h 129"/>
                <a:gd name="T50" fmla="*/ 150 w 207"/>
                <a:gd name="T51" fmla="*/ 106 h 129"/>
                <a:gd name="T52" fmla="*/ 160 w 207"/>
                <a:gd name="T53" fmla="*/ 118 h 129"/>
                <a:gd name="T54" fmla="*/ 163 w 207"/>
                <a:gd name="T55" fmla="*/ 118 h 129"/>
                <a:gd name="T56" fmla="*/ 164 w 207"/>
                <a:gd name="T57" fmla="*/ 125 h 129"/>
                <a:gd name="T58" fmla="*/ 174 w 207"/>
                <a:gd name="T59" fmla="*/ 128 h 129"/>
                <a:gd name="T60" fmla="*/ 186 w 207"/>
                <a:gd name="T61" fmla="*/ 128 h 129"/>
                <a:gd name="T62" fmla="*/ 179 w 207"/>
                <a:gd name="T63" fmla="*/ 121 h 129"/>
                <a:gd name="T64" fmla="*/ 182 w 207"/>
                <a:gd name="T65" fmla="*/ 115 h 129"/>
                <a:gd name="T66" fmla="*/ 190 w 207"/>
                <a:gd name="T67" fmla="*/ 121 h 129"/>
                <a:gd name="T68" fmla="*/ 200 w 207"/>
                <a:gd name="T69" fmla="*/ 123 h 129"/>
                <a:gd name="T70" fmla="*/ 201 w 207"/>
                <a:gd name="T71" fmla="*/ 113 h 129"/>
                <a:gd name="T72" fmla="*/ 191 w 207"/>
                <a:gd name="T73" fmla="*/ 105 h 129"/>
                <a:gd name="T74" fmla="*/ 185 w 207"/>
                <a:gd name="T75" fmla="*/ 105 h 129"/>
                <a:gd name="T76" fmla="*/ 174 w 207"/>
                <a:gd name="T77" fmla="*/ 96 h 129"/>
                <a:gd name="T78" fmla="*/ 185 w 207"/>
                <a:gd name="T79" fmla="*/ 96 h 129"/>
                <a:gd name="T80" fmla="*/ 191 w 207"/>
                <a:gd name="T81" fmla="*/ 101 h 129"/>
                <a:gd name="T82" fmla="*/ 206 w 207"/>
                <a:gd name="T83" fmla="*/ 101 h 129"/>
                <a:gd name="T84" fmla="*/ 203 w 207"/>
                <a:gd name="T85" fmla="*/ 91 h 129"/>
                <a:gd name="T86" fmla="*/ 190 w 207"/>
                <a:gd name="T87" fmla="*/ 81 h 129"/>
                <a:gd name="T88" fmla="*/ 182 w 207"/>
                <a:gd name="T89" fmla="*/ 79 h 129"/>
                <a:gd name="T90" fmla="*/ 169 w 207"/>
                <a:gd name="T91" fmla="*/ 68 h 129"/>
                <a:gd name="T92" fmla="*/ 153 w 207"/>
                <a:gd name="T93" fmla="*/ 64 h 129"/>
                <a:gd name="T94" fmla="*/ 140 w 207"/>
                <a:gd name="T95" fmla="*/ 59 h 129"/>
                <a:gd name="T96" fmla="*/ 130 w 207"/>
                <a:gd name="T97" fmla="*/ 44 h 129"/>
                <a:gd name="T98" fmla="*/ 123 w 207"/>
                <a:gd name="T99" fmla="*/ 24 h 129"/>
                <a:gd name="T100" fmla="*/ 113 w 207"/>
                <a:gd name="T101" fmla="*/ 24 h 129"/>
                <a:gd name="T102" fmla="*/ 110 w 207"/>
                <a:gd name="T103" fmla="*/ 19 h 129"/>
                <a:gd name="T104" fmla="*/ 104 w 207"/>
                <a:gd name="T105" fmla="*/ 21 h 129"/>
                <a:gd name="T106" fmla="*/ 94 w 207"/>
                <a:gd name="T107" fmla="*/ 12 h 129"/>
                <a:gd name="T108" fmla="*/ 78 w 207"/>
                <a:gd name="T109" fmla="*/ 9 h 129"/>
                <a:gd name="T110" fmla="*/ 70 w 207"/>
                <a:gd name="T111" fmla="*/ 14 h 129"/>
                <a:gd name="T112" fmla="*/ 54 w 207"/>
                <a:gd name="T113" fmla="*/ 9 h 129"/>
                <a:gd name="T114" fmla="*/ 45 w 207"/>
                <a:gd name="T115" fmla="*/ 9 h 129"/>
                <a:gd name="T116" fmla="*/ 40 w 207"/>
                <a:gd name="T117" fmla="*/ 2 h 129"/>
                <a:gd name="T118" fmla="*/ 34 w 207"/>
                <a:gd name="T119" fmla="*/ 0 h 129"/>
                <a:gd name="T120" fmla="*/ 26 w 207"/>
                <a:gd name="T121" fmla="*/ 2 h 129"/>
                <a:gd name="T122" fmla="*/ 8 w 207"/>
                <a:gd name="T123" fmla="*/ 0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07" h="129">
                  <a:moveTo>
                    <a:pt x="8" y="0"/>
                  </a:moveTo>
                  <a:lnTo>
                    <a:pt x="0" y="10"/>
                  </a:lnTo>
                  <a:lnTo>
                    <a:pt x="0" y="22"/>
                  </a:lnTo>
                  <a:lnTo>
                    <a:pt x="15" y="36"/>
                  </a:lnTo>
                  <a:lnTo>
                    <a:pt x="23" y="32"/>
                  </a:lnTo>
                  <a:lnTo>
                    <a:pt x="26" y="37"/>
                  </a:lnTo>
                  <a:lnTo>
                    <a:pt x="37" y="39"/>
                  </a:lnTo>
                  <a:lnTo>
                    <a:pt x="43" y="31"/>
                  </a:lnTo>
                  <a:lnTo>
                    <a:pt x="63" y="32"/>
                  </a:lnTo>
                  <a:lnTo>
                    <a:pt x="66" y="41"/>
                  </a:lnTo>
                  <a:lnTo>
                    <a:pt x="73" y="44"/>
                  </a:lnTo>
                  <a:lnTo>
                    <a:pt x="90" y="42"/>
                  </a:lnTo>
                  <a:lnTo>
                    <a:pt x="96" y="47"/>
                  </a:lnTo>
                  <a:lnTo>
                    <a:pt x="104" y="52"/>
                  </a:lnTo>
                  <a:lnTo>
                    <a:pt x="112" y="63"/>
                  </a:lnTo>
                  <a:lnTo>
                    <a:pt x="112" y="76"/>
                  </a:lnTo>
                  <a:lnTo>
                    <a:pt x="106" y="79"/>
                  </a:lnTo>
                  <a:lnTo>
                    <a:pt x="109" y="84"/>
                  </a:lnTo>
                  <a:lnTo>
                    <a:pt x="100" y="93"/>
                  </a:lnTo>
                  <a:lnTo>
                    <a:pt x="100" y="105"/>
                  </a:lnTo>
                  <a:lnTo>
                    <a:pt x="113" y="106"/>
                  </a:lnTo>
                  <a:lnTo>
                    <a:pt x="120" y="103"/>
                  </a:lnTo>
                  <a:lnTo>
                    <a:pt x="123" y="98"/>
                  </a:lnTo>
                  <a:lnTo>
                    <a:pt x="127" y="103"/>
                  </a:lnTo>
                  <a:lnTo>
                    <a:pt x="134" y="100"/>
                  </a:lnTo>
                  <a:lnTo>
                    <a:pt x="150" y="106"/>
                  </a:lnTo>
                  <a:lnTo>
                    <a:pt x="160" y="118"/>
                  </a:lnTo>
                  <a:lnTo>
                    <a:pt x="163" y="118"/>
                  </a:lnTo>
                  <a:lnTo>
                    <a:pt x="164" y="125"/>
                  </a:lnTo>
                  <a:lnTo>
                    <a:pt x="174" y="128"/>
                  </a:lnTo>
                  <a:lnTo>
                    <a:pt x="186" y="128"/>
                  </a:lnTo>
                  <a:lnTo>
                    <a:pt x="179" y="121"/>
                  </a:lnTo>
                  <a:lnTo>
                    <a:pt x="182" y="115"/>
                  </a:lnTo>
                  <a:lnTo>
                    <a:pt x="190" y="121"/>
                  </a:lnTo>
                  <a:lnTo>
                    <a:pt x="200" y="123"/>
                  </a:lnTo>
                  <a:lnTo>
                    <a:pt x="201" y="113"/>
                  </a:lnTo>
                  <a:lnTo>
                    <a:pt x="191" y="105"/>
                  </a:lnTo>
                  <a:lnTo>
                    <a:pt x="185" y="105"/>
                  </a:lnTo>
                  <a:lnTo>
                    <a:pt x="174" y="96"/>
                  </a:lnTo>
                  <a:lnTo>
                    <a:pt x="185" y="96"/>
                  </a:lnTo>
                  <a:lnTo>
                    <a:pt x="191" y="101"/>
                  </a:lnTo>
                  <a:lnTo>
                    <a:pt x="206" y="101"/>
                  </a:lnTo>
                  <a:lnTo>
                    <a:pt x="203" y="91"/>
                  </a:lnTo>
                  <a:lnTo>
                    <a:pt x="190" y="81"/>
                  </a:lnTo>
                  <a:lnTo>
                    <a:pt x="182" y="79"/>
                  </a:lnTo>
                  <a:lnTo>
                    <a:pt x="169" y="68"/>
                  </a:lnTo>
                  <a:lnTo>
                    <a:pt x="153" y="64"/>
                  </a:lnTo>
                  <a:lnTo>
                    <a:pt x="140" y="59"/>
                  </a:lnTo>
                  <a:lnTo>
                    <a:pt x="130" y="44"/>
                  </a:lnTo>
                  <a:lnTo>
                    <a:pt x="123" y="24"/>
                  </a:lnTo>
                  <a:lnTo>
                    <a:pt x="113" y="24"/>
                  </a:lnTo>
                  <a:lnTo>
                    <a:pt x="110" y="19"/>
                  </a:lnTo>
                  <a:lnTo>
                    <a:pt x="104" y="21"/>
                  </a:lnTo>
                  <a:lnTo>
                    <a:pt x="94" y="12"/>
                  </a:lnTo>
                  <a:lnTo>
                    <a:pt x="78" y="9"/>
                  </a:lnTo>
                  <a:lnTo>
                    <a:pt x="70" y="14"/>
                  </a:lnTo>
                  <a:lnTo>
                    <a:pt x="54" y="9"/>
                  </a:lnTo>
                  <a:lnTo>
                    <a:pt x="45" y="9"/>
                  </a:lnTo>
                  <a:lnTo>
                    <a:pt x="40" y="2"/>
                  </a:lnTo>
                  <a:lnTo>
                    <a:pt x="34" y="0"/>
                  </a:lnTo>
                  <a:lnTo>
                    <a:pt x="26" y="2"/>
                  </a:lnTo>
                  <a:lnTo>
                    <a:pt x="8" y="0"/>
                  </a:lnTo>
                </a:path>
              </a:pathLst>
            </a:custGeom>
            <a:solidFill>
              <a:schemeClr val="hlink"/>
            </a:solidFill>
            <a:ln w="12700" cap="rnd" cmpd="sng">
              <a:solidFill>
                <a:srgbClr val="333333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l" rtl="0">
                <a:defRPr/>
              </a:pPr>
              <a:endParaRPr lang="ru">
                <a:cs typeface="+mn-cs"/>
              </a:endParaRPr>
            </a:p>
          </p:txBody>
        </p:sp>
        <p:sp>
          <p:nvSpPr>
            <p:cNvPr id="14" name="Freeform 34"/>
            <p:cNvSpPr>
              <a:spLocks/>
            </p:cNvSpPr>
            <p:nvPr/>
          </p:nvSpPr>
          <p:spPr bwMode="auto">
            <a:xfrm>
              <a:off x="1798" y="2182"/>
              <a:ext cx="160" cy="60"/>
            </a:xfrm>
            <a:custGeom>
              <a:avLst/>
              <a:gdLst>
                <a:gd name="T0" fmla="*/ 0 w 145"/>
                <a:gd name="T1" fmla="*/ 30 h 59"/>
                <a:gd name="T2" fmla="*/ 13 w 145"/>
                <a:gd name="T3" fmla="*/ 12 h 59"/>
                <a:gd name="T4" fmla="*/ 18 w 145"/>
                <a:gd name="T5" fmla="*/ 12 h 59"/>
                <a:gd name="T6" fmla="*/ 28 w 145"/>
                <a:gd name="T7" fmla="*/ 3 h 59"/>
                <a:gd name="T8" fmla="*/ 40 w 145"/>
                <a:gd name="T9" fmla="*/ 3 h 59"/>
                <a:gd name="T10" fmla="*/ 43 w 145"/>
                <a:gd name="T11" fmla="*/ 2 h 59"/>
                <a:gd name="T12" fmla="*/ 47 w 145"/>
                <a:gd name="T13" fmla="*/ 0 h 59"/>
                <a:gd name="T14" fmla="*/ 61 w 145"/>
                <a:gd name="T15" fmla="*/ 10 h 59"/>
                <a:gd name="T16" fmla="*/ 65 w 145"/>
                <a:gd name="T17" fmla="*/ 17 h 59"/>
                <a:gd name="T18" fmla="*/ 68 w 145"/>
                <a:gd name="T19" fmla="*/ 14 h 59"/>
                <a:gd name="T20" fmla="*/ 80 w 145"/>
                <a:gd name="T21" fmla="*/ 20 h 59"/>
                <a:gd name="T22" fmla="*/ 87 w 145"/>
                <a:gd name="T23" fmla="*/ 20 h 59"/>
                <a:gd name="T24" fmla="*/ 92 w 145"/>
                <a:gd name="T25" fmla="*/ 25 h 59"/>
                <a:gd name="T26" fmla="*/ 102 w 145"/>
                <a:gd name="T27" fmla="*/ 30 h 59"/>
                <a:gd name="T28" fmla="*/ 102 w 145"/>
                <a:gd name="T29" fmla="*/ 38 h 59"/>
                <a:gd name="T30" fmla="*/ 122 w 145"/>
                <a:gd name="T31" fmla="*/ 38 h 59"/>
                <a:gd name="T32" fmla="*/ 126 w 145"/>
                <a:gd name="T33" fmla="*/ 46 h 59"/>
                <a:gd name="T34" fmla="*/ 137 w 145"/>
                <a:gd name="T35" fmla="*/ 46 h 59"/>
                <a:gd name="T36" fmla="*/ 144 w 145"/>
                <a:gd name="T37" fmla="*/ 57 h 59"/>
                <a:gd name="T38" fmla="*/ 140 w 145"/>
                <a:gd name="T39" fmla="*/ 58 h 59"/>
                <a:gd name="T40" fmla="*/ 137 w 145"/>
                <a:gd name="T41" fmla="*/ 55 h 59"/>
                <a:gd name="T42" fmla="*/ 135 w 145"/>
                <a:gd name="T43" fmla="*/ 53 h 59"/>
                <a:gd name="T44" fmla="*/ 126 w 145"/>
                <a:gd name="T45" fmla="*/ 55 h 59"/>
                <a:gd name="T46" fmla="*/ 123 w 145"/>
                <a:gd name="T47" fmla="*/ 57 h 59"/>
                <a:gd name="T48" fmla="*/ 114 w 145"/>
                <a:gd name="T49" fmla="*/ 58 h 59"/>
                <a:gd name="T50" fmla="*/ 101 w 145"/>
                <a:gd name="T51" fmla="*/ 58 h 59"/>
                <a:gd name="T52" fmla="*/ 92 w 145"/>
                <a:gd name="T53" fmla="*/ 58 h 59"/>
                <a:gd name="T54" fmla="*/ 92 w 145"/>
                <a:gd name="T55" fmla="*/ 53 h 59"/>
                <a:gd name="T56" fmla="*/ 80 w 145"/>
                <a:gd name="T57" fmla="*/ 40 h 59"/>
                <a:gd name="T58" fmla="*/ 80 w 145"/>
                <a:gd name="T59" fmla="*/ 31 h 59"/>
                <a:gd name="T60" fmla="*/ 65 w 145"/>
                <a:gd name="T61" fmla="*/ 31 h 59"/>
                <a:gd name="T62" fmla="*/ 59 w 145"/>
                <a:gd name="T63" fmla="*/ 25 h 59"/>
                <a:gd name="T64" fmla="*/ 55 w 145"/>
                <a:gd name="T65" fmla="*/ 31 h 59"/>
                <a:gd name="T66" fmla="*/ 52 w 145"/>
                <a:gd name="T67" fmla="*/ 24 h 59"/>
                <a:gd name="T68" fmla="*/ 47 w 145"/>
                <a:gd name="T69" fmla="*/ 24 h 59"/>
                <a:gd name="T70" fmla="*/ 47 w 145"/>
                <a:gd name="T71" fmla="*/ 15 h 59"/>
                <a:gd name="T72" fmla="*/ 43 w 145"/>
                <a:gd name="T73" fmla="*/ 12 h 59"/>
                <a:gd name="T74" fmla="*/ 30 w 145"/>
                <a:gd name="T75" fmla="*/ 14 h 59"/>
                <a:gd name="T76" fmla="*/ 21 w 145"/>
                <a:gd name="T77" fmla="*/ 24 h 59"/>
                <a:gd name="T78" fmla="*/ 11 w 145"/>
                <a:gd name="T79" fmla="*/ 25 h 59"/>
                <a:gd name="T80" fmla="*/ 0 w 145"/>
                <a:gd name="T81" fmla="*/ 30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45" h="59">
                  <a:moveTo>
                    <a:pt x="0" y="30"/>
                  </a:moveTo>
                  <a:lnTo>
                    <a:pt x="13" y="12"/>
                  </a:lnTo>
                  <a:lnTo>
                    <a:pt x="18" y="12"/>
                  </a:lnTo>
                  <a:lnTo>
                    <a:pt x="28" y="3"/>
                  </a:lnTo>
                  <a:lnTo>
                    <a:pt x="40" y="3"/>
                  </a:lnTo>
                  <a:lnTo>
                    <a:pt x="43" y="2"/>
                  </a:lnTo>
                  <a:lnTo>
                    <a:pt x="47" y="0"/>
                  </a:lnTo>
                  <a:lnTo>
                    <a:pt x="61" y="10"/>
                  </a:lnTo>
                  <a:lnTo>
                    <a:pt x="65" y="17"/>
                  </a:lnTo>
                  <a:lnTo>
                    <a:pt x="68" y="14"/>
                  </a:lnTo>
                  <a:lnTo>
                    <a:pt x="80" y="20"/>
                  </a:lnTo>
                  <a:lnTo>
                    <a:pt x="87" y="20"/>
                  </a:lnTo>
                  <a:lnTo>
                    <a:pt x="92" y="25"/>
                  </a:lnTo>
                  <a:lnTo>
                    <a:pt x="102" y="30"/>
                  </a:lnTo>
                  <a:lnTo>
                    <a:pt x="102" y="38"/>
                  </a:lnTo>
                  <a:lnTo>
                    <a:pt x="122" y="38"/>
                  </a:lnTo>
                  <a:lnTo>
                    <a:pt x="126" y="46"/>
                  </a:lnTo>
                  <a:lnTo>
                    <a:pt x="137" y="46"/>
                  </a:lnTo>
                  <a:lnTo>
                    <a:pt x="144" y="57"/>
                  </a:lnTo>
                  <a:lnTo>
                    <a:pt x="140" y="58"/>
                  </a:lnTo>
                  <a:lnTo>
                    <a:pt x="137" y="55"/>
                  </a:lnTo>
                  <a:lnTo>
                    <a:pt x="135" y="53"/>
                  </a:lnTo>
                  <a:lnTo>
                    <a:pt x="126" y="55"/>
                  </a:lnTo>
                  <a:lnTo>
                    <a:pt x="123" y="57"/>
                  </a:lnTo>
                  <a:lnTo>
                    <a:pt x="114" y="58"/>
                  </a:lnTo>
                  <a:lnTo>
                    <a:pt x="101" y="58"/>
                  </a:lnTo>
                  <a:lnTo>
                    <a:pt x="92" y="58"/>
                  </a:lnTo>
                  <a:lnTo>
                    <a:pt x="92" y="53"/>
                  </a:lnTo>
                  <a:lnTo>
                    <a:pt x="80" y="40"/>
                  </a:lnTo>
                  <a:lnTo>
                    <a:pt x="80" y="31"/>
                  </a:lnTo>
                  <a:lnTo>
                    <a:pt x="65" y="31"/>
                  </a:lnTo>
                  <a:lnTo>
                    <a:pt x="59" y="25"/>
                  </a:lnTo>
                  <a:lnTo>
                    <a:pt x="55" y="31"/>
                  </a:lnTo>
                  <a:lnTo>
                    <a:pt x="52" y="24"/>
                  </a:lnTo>
                  <a:lnTo>
                    <a:pt x="47" y="24"/>
                  </a:lnTo>
                  <a:lnTo>
                    <a:pt x="47" y="15"/>
                  </a:lnTo>
                  <a:lnTo>
                    <a:pt x="43" y="12"/>
                  </a:lnTo>
                  <a:lnTo>
                    <a:pt x="30" y="14"/>
                  </a:lnTo>
                  <a:lnTo>
                    <a:pt x="21" y="24"/>
                  </a:lnTo>
                  <a:lnTo>
                    <a:pt x="11" y="25"/>
                  </a:lnTo>
                  <a:lnTo>
                    <a:pt x="0" y="30"/>
                  </a:lnTo>
                </a:path>
              </a:pathLst>
            </a:custGeom>
            <a:solidFill>
              <a:schemeClr val="hlink"/>
            </a:solidFill>
            <a:ln w="12700" cap="rnd" cmpd="sng">
              <a:solidFill>
                <a:srgbClr val="333333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l" rtl="0">
                <a:defRPr/>
              </a:pPr>
              <a:endParaRPr lang="ru">
                <a:cs typeface="+mn-cs"/>
              </a:endParaRPr>
            </a:p>
          </p:txBody>
        </p:sp>
        <p:sp>
          <p:nvSpPr>
            <p:cNvPr id="15" name="Freeform 35"/>
            <p:cNvSpPr>
              <a:spLocks/>
            </p:cNvSpPr>
            <p:nvPr/>
          </p:nvSpPr>
          <p:spPr bwMode="auto">
            <a:xfrm>
              <a:off x="1938" y="2225"/>
              <a:ext cx="105" cy="52"/>
            </a:xfrm>
            <a:custGeom>
              <a:avLst/>
              <a:gdLst>
                <a:gd name="T0" fmla="*/ 0 w 94"/>
                <a:gd name="T1" fmla="*/ 38 h 51"/>
                <a:gd name="T2" fmla="*/ 9 w 94"/>
                <a:gd name="T3" fmla="*/ 40 h 51"/>
                <a:gd name="T4" fmla="*/ 30 w 94"/>
                <a:gd name="T5" fmla="*/ 38 h 51"/>
                <a:gd name="T6" fmla="*/ 39 w 94"/>
                <a:gd name="T7" fmla="*/ 48 h 51"/>
                <a:gd name="T8" fmla="*/ 49 w 94"/>
                <a:gd name="T9" fmla="*/ 50 h 51"/>
                <a:gd name="T10" fmla="*/ 55 w 94"/>
                <a:gd name="T11" fmla="*/ 38 h 51"/>
                <a:gd name="T12" fmla="*/ 52 w 94"/>
                <a:gd name="T13" fmla="*/ 35 h 51"/>
                <a:gd name="T14" fmla="*/ 58 w 94"/>
                <a:gd name="T15" fmla="*/ 30 h 51"/>
                <a:gd name="T16" fmla="*/ 70 w 94"/>
                <a:gd name="T17" fmla="*/ 38 h 51"/>
                <a:gd name="T18" fmla="*/ 79 w 94"/>
                <a:gd name="T19" fmla="*/ 38 h 51"/>
                <a:gd name="T20" fmla="*/ 79 w 94"/>
                <a:gd name="T21" fmla="*/ 33 h 51"/>
                <a:gd name="T22" fmla="*/ 85 w 94"/>
                <a:gd name="T23" fmla="*/ 33 h 51"/>
                <a:gd name="T24" fmla="*/ 93 w 94"/>
                <a:gd name="T25" fmla="*/ 24 h 51"/>
                <a:gd name="T26" fmla="*/ 88 w 94"/>
                <a:gd name="T27" fmla="*/ 22 h 51"/>
                <a:gd name="T28" fmla="*/ 88 w 94"/>
                <a:gd name="T29" fmla="*/ 14 h 51"/>
                <a:gd name="T30" fmla="*/ 88 w 94"/>
                <a:gd name="T31" fmla="*/ 7 h 51"/>
                <a:gd name="T32" fmla="*/ 74 w 94"/>
                <a:gd name="T33" fmla="*/ 5 h 51"/>
                <a:gd name="T34" fmla="*/ 64 w 94"/>
                <a:gd name="T35" fmla="*/ 7 h 51"/>
                <a:gd name="T36" fmla="*/ 55 w 94"/>
                <a:gd name="T37" fmla="*/ 7 h 51"/>
                <a:gd name="T38" fmla="*/ 43 w 94"/>
                <a:gd name="T39" fmla="*/ 5 h 51"/>
                <a:gd name="T40" fmla="*/ 33 w 94"/>
                <a:gd name="T41" fmla="*/ 0 h 51"/>
                <a:gd name="T42" fmla="*/ 30 w 94"/>
                <a:gd name="T43" fmla="*/ 5 h 51"/>
                <a:gd name="T44" fmla="*/ 28 w 94"/>
                <a:gd name="T45" fmla="*/ 15 h 51"/>
                <a:gd name="T46" fmla="*/ 18 w 94"/>
                <a:gd name="T47" fmla="*/ 15 h 51"/>
                <a:gd name="T48" fmla="*/ 15 w 94"/>
                <a:gd name="T49" fmla="*/ 24 h 51"/>
                <a:gd name="T50" fmla="*/ 9 w 94"/>
                <a:gd name="T51" fmla="*/ 28 h 51"/>
                <a:gd name="T52" fmla="*/ 0 w 94"/>
                <a:gd name="T53" fmla="*/ 38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94" h="51">
                  <a:moveTo>
                    <a:pt x="0" y="38"/>
                  </a:moveTo>
                  <a:lnTo>
                    <a:pt x="9" y="40"/>
                  </a:lnTo>
                  <a:lnTo>
                    <a:pt x="30" y="38"/>
                  </a:lnTo>
                  <a:lnTo>
                    <a:pt x="39" y="48"/>
                  </a:lnTo>
                  <a:lnTo>
                    <a:pt x="49" y="50"/>
                  </a:lnTo>
                  <a:lnTo>
                    <a:pt x="55" y="38"/>
                  </a:lnTo>
                  <a:lnTo>
                    <a:pt x="52" y="35"/>
                  </a:lnTo>
                  <a:lnTo>
                    <a:pt x="58" y="30"/>
                  </a:lnTo>
                  <a:lnTo>
                    <a:pt x="70" y="38"/>
                  </a:lnTo>
                  <a:lnTo>
                    <a:pt x="79" y="38"/>
                  </a:lnTo>
                  <a:lnTo>
                    <a:pt x="79" y="33"/>
                  </a:lnTo>
                  <a:lnTo>
                    <a:pt x="85" y="33"/>
                  </a:lnTo>
                  <a:lnTo>
                    <a:pt x="93" y="24"/>
                  </a:lnTo>
                  <a:lnTo>
                    <a:pt x="88" y="22"/>
                  </a:lnTo>
                  <a:lnTo>
                    <a:pt x="88" y="14"/>
                  </a:lnTo>
                  <a:lnTo>
                    <a:pt x="88" y="7"/>
                  </a:lnTo>
                  <a:lnTo>
                    <a:pt x="74" y="5"/>
                  </a:lnTo>
                  <a:lnTo>
                    <a:pt x="64" y="7"/>
                  </a:lnTo>
                  <a:lnTo>
                    <a:pt x="55" y="7"/>
                  </a:lnTo>
                  <a:lnTo>
                    <a:pt x="43" y="5"/>
                  </a:lnTo>
                  <a:lnTo>
                    <a:pt x="33" y="0"/>
                  </a:lnTo>
                  <a:lnTo>
                    <a:pt x="30" y="5"/>
                  </a:lnTo>
                  <a:lnTo>
                    <a:pt x="28" y="15"/>
                  </a:lnTo>
                  <a:lnTo>
                    <a:pt x="18" y="15"/>
                  </a:lnTo>
                  <a:lnTo>
                    <a:pt x="15" y="24"/>
                  </a:lnTo>
                  <a:lnTo>
                    <a:pt x="9" y="28"/>
                  </a:lnTo>
                  <a:lnTo>
                    <a:pt x="0" y="38"/>
                  </a:lnTo>
                </a:path>
              </a:pathLst>
            </a:custGeom>
            <a:solidFill>
              <a:schemeClr val="hlink"/>
            </a:solidFill>
            <a:ln w="12700" cap="rnd" cmpd="sng">
              <a:solidFill>
                <a:srgbClr val="333333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l" rtl="0">
                <a:defRPr/>
              </a:pPr>
              <a:endParaRPr lang="ru">
                <a:cs typeface="+mn-cs"/>
              </a:endParaRPr>
            </a:p>
          </p:txBody>
        </p:sp>
        <p:sp>
          <p:nvSpPr>
            <p:cNvPr id="16" name="Freeform 36"/>
            <p:cNvSpPr>
              <a:spLocks/>
            </p:cNvSpPr>
            <p:nvPr/>
          </p:nvSpPr>
          <p:spPr bwMode="auto">
            <a:xfrm>
              <a:off x="1874" y="2370"/>
              <a:ext cx="655" cy="1035"/>
            </a:xfrm>
            <a:custGeom>
              <a:avLst/>
              <a:gdLst>
                <a:gd name="T0" fmla="*/ 67 w 588"/>
                <a:gd name="T1" fmla="*/ 17 h 1022"/>
                <a:gd name="T2" fmla="*/ 112 w 588"/>
                <a:gd name="T3" fmla="*/ 2 h 1022"/>
                <a:gd name="T4" fmla="*/ 93 w 588"/>
                <a:gd name="T5" fmla="*/ 35 h 1022"/>
                <a:gd name="T6" fmla="*/ 112 w 588"/>
                <a:gd name="T7" fmla="*/ 34 h 1022"/>
                <a:gd name="T8" fmla="*/ 130 w 588"/>
                <a:gd name="T9" fmla="*/ 32 h 1022"/>
                <a:gd name="T10" fmla="*/ 155 w 588"/>
                <a:gd name="T11" fmla="*/ 44 h 1022"/>
                <a:gd name="T12" fmla="*/ 236 w 588"/>
                <a:gd name="T13" fmla="*/ 62 h 1022"/>
                <a:gd name="T14" fmla="*/ 273 w 588"/>
                <a:gd name="T15" fmla="*/ 80 h 1022"/>
                <a:gd name="T16" fmla="*/ 320 w 588"/>
                <a:gd name="T17" fmla="*/ 90 h 1022"/>
                <a:gd name="T18" fmla="*/ 389 w 588"/>
                <a:gd name="T19" fmla="*/ 140 h 1022"/>
                <a:gd name="T20" fmla="*/ 426 w 588"/>
                <a:gd name="T21" fmla="*/ 203 h 1022"/>
                <a:gd name="T22" fmla="*/ 571 w 588"/>
                <a:gd name="T23" fmla="*/ 254 h 1022"/>
                <a:gd name="T24" fmla="*/ 572 w 588"/>
                <a:gd name="T25" fmla="*/ 339 h 1022"/>
                <a:gd name="T26" fmla="*/ 535 w 588"/>
                <a:gd name="T27" fmla="*/ 386 h 1022"/>
                <a:gd name="T28" fmla="*/ 530 w 588"/>
                <a:gd name="T29" fmla="*/ 451 h 1022"/>
                <a:gd name="T30" fmla="*/ 508 w 588"/>
                <a:gd name="T31" fmla="*/ 480 h 1022"/>
                <a:gd name="T32" fmla="*/ 474 w 588"/>
                <a:gd name="T33" fmla="*/ 528 h 1022"/>
                <a:gd name="T34" fmla="*/ 425 w 588"/>
                <a:gd name="T35" fmla="*/ 544 h 1022"/>
                <a:gd name="T36" fmla="*/ 398 w 588"/>
                <a:gd name="T37" fmla="*/ 595 h 1022"/>
                <a:gd name="T38" fmla="*/ 393 w 588"/>
                <a:gd name="T39" fmla="*/ 637 h 1022"/>
                <a:gd name="T40" fmla="*/ 353 w 588"/>
                <a:gd name="T41" fmla="*/ 675 h 1022"/>
                <a:gd name="T42" fmla="*/ 328 w 588"/>
                <a:gd name="T43" fmla="*/ 705 h 1022"/>
                <a:gd name="T44" fmla="*/ 313 w 588"/>
                <a:gd name="T45" fmla="*/ 720 h 1022"/>
                <a:gd name="T46" fmla="*/ 304 w 588"/>
                <a:gd name="T47" fmla="*/ 760 h 1022"/>
                <a:gd name="T48" fmla="*/ 264 w 588"/>
                <a:gd name="T49" fmla="*/ 777 h 1022"/>
                <a:gd name="T50" fmla="*/ 233 w 588"/>
                <a:gd name="T51" fmla="*/ 794 h 1022"/>
                <a:gd name="T52" fmla="*/ 231 w 588"/>
                <a:gd name="T53" fmla="*/ 835 h 1022"/>
                <a:gd name="T54" fmla="*/ 201 w 588"/>
                <a:gd name="T55" fmla="*/ 865 h 1022"/>
                <a:gd name="T56" fmla="*/ 220 w 588"/>
                <a:gd name="T57" fmla="*/ 892 h 1022"/>
                <a:gd name="T58" fmla="*/ 190 w 588"/>
                <a:gd name="T59" fmla="*/ 917 h 1022"/>
                <a:gd name="T60" fmla="*/ 174 w 588"/>
                <a:gd name="T61" fmla="*/ 960 h 1022"/>
                <a:gd name="T62" fmla="*/ 215 w 588"/>
                <a:gd name="T63" fmla="*/ 1021 h 1022"/>
                <a:gd name="T64" fmla="*/ 167 w 588"/>
                <a:gd name="T65" fmla="*/ 990 h 1022"/>
                <a:gd name="T66" fmla="*/ 137 w 588"/>
                <a:gd name="T67" fmla="*/ 938 h 1022"/>
                <a:gd name="T68" fmla="*/ 134 w 588"/>
                <a:gd name="T69" fmla="*/ 794 h 1022"/>
                <a:gd name="T70" fmla="*/ 130 w 588"/>
                <a:gd name="T71" fmla="*/ 733 h 1022"/>
                <a:gd name="T72" fmla="*/ 133 w 588"/>
                <a:gd name="T73" fmla="*/ 668 h 1022"/>
                <a:gd name="T74" fmla="*/ 139 w 588"/>
                <a:gd name="T75" fmla="*/ 617 h 1022"/>
                <a:gd name="T76" fmla="*/ 136 w 588"/>
                <a:gd name="T77" fmla="*/ 533 h 1022"/>
                <a:gd name="T78" fmla="*/ 140 w 588"/>
                <a:gd name="T79" fmla="*/ 465 h 1022"/>
                <a:gd name="T80" fmla="*/ 106 w 588"/>
                <a:gd name="T81" fmla="*/ 418 h 1022"/>
                <a:gd name="T82" fmla="*/ 53 w 588"/>
                <a:gd name="T83" fmla="*/ 379 h 1022"/>
                <a:gd name="T84" fmla="*/ 34 w 588"/>
                <a:gd name="T85" fmla="*/ 323 h 1022"/>
                <a:gd name="T86" fmla="*/ 10 w 588"/>
                <a:gd name="T87" fmla="*/ 291 h 1022"/>
                <a:gd name="T88" fmla="*/ 12 w 588"/>
                <a:gd name="T89" fmla="*/ 237 h 1022"/>
                <a:gd name="T90" fmla="*/ 6 w 588"/>
                <a:gd name="T91" fmla="*/ 186 h 1022"/>
                <a:gd name="T92" fmla="*/ 43 w 588"/>
                <a:gd name="T93" fmla="*/ 83 h 10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588" h="1022">
                  <a:moveTo>
                    <a:pt x="46" y="45"/>
                  </a:moveTo>
                  <a:lnTo>
                    <a:pt x="53" y="34"/>
                  </a:lnTo>
                  <a:lnTo>
                    <a:pt x="67" y="17"/>
                  </a:lnTo>
                  <a:lnTo>
                    <a:pt x="88" y="7"/>
                  </a:lnTo>
                  <a:lnTo>
                    <a:pt x="100" y="0"/>
                  </a:lnTo>
                  <a:lnTo>
                    <a:pt x="112" y="2"/>
                  </a:lnTo>
                  <a:lnTo>
                    <a:pt x="109" y="10"/>
                  </a:lnTo>
                  <a:lnTo>
                    <a:pt x="96" y="19"/>
                  </a:lnTo>
                  <a:lnTo>
                    <a:pt x="93" y="35"/>
                  </a:lnTo>
                  <a:lnTo>
                    <a:pt x="96" y="49"/>
                  </a:lnTo>
                  <a:lnTo>
                    <a:pt x="107" y="49"/>
                  </a:lnTo>
                  <a:lnTo>
                    <a:pt x="112" y="34"/>
                  </a:lnTo>
                  <a:lnTo>
                    <a:pt x="115" y="19"/>
                  </a:lnTo>
                  <a:lnTo>
                    <a:pt x="121" y="24"/>
                  </a:lnTo>
                  <a:lnTo>
                    <a:pt x="130" y="32"/>
                  </a:lnTo>
                  <a:lnTo>
                    <a:pt x="145" y="29"/>
                  </a:lnTo>
                  <a:lnTo>
                    <a:pt x="153" y="35"/>
                  </a:lnTo>
                  <a:lnTo>
                    <a:pt x="155" y="44"/>
                  </a:lnTo>
                  <a:lnTo>
                    <a:pt x="177" y="40"/>
                  </a:lnTo>
                  <a:lnTo>
                    <a:pt x="220" y="35"/>
                  </a:lnTo>
                  <a:lnTo>
                    <a:pt x="236" y="62"/>
                  </a:lnTo>
                  <a:lnTo>
                    <a:pt x="263" y="75"/>
                  </a:lnTo>
                  <a:lnTo>
                    <a:pt x="261" y="87"/>
                  </a:lnTo>
                  <a:lnTo>
                    <a:pt x="273" y="80"/>
                  </a:lnTo>
                  <a:lnTo>
                    <a:pt x="286" y="80"/>
                  </a:lnTo>
                  <a:lnTo>
                    <a:pt x="301" y="92"/>
                  </a:lnTo>
                  <a:lnTo>
                    <a:pt x="320" y="90"/>
                  </a:lnTo>
                  <a:lnTo>
                    <a:pt x="335" y="92"/>
                  </a:lnTo>
                  <a:lnTo>
                    <a:pt x="362" y="113"/>
                  </a:lnTo>
                  <a:lnTo>
                    <a:pt x="389" y="140"/>
                  </a:lnTo>
                  <a:lnTo>
                    <a:pt x="400" y="171"/>
                  </a:lnTo>
                  <a:lnTo>
                    <a:pt x="393" y="194"/>
                  </a:lnTo>
                  <a:lnTo>
                    <a:pt x="426" y="203"/>
                  </a:lnTo>
                  <a:lnTo>
                    <a:pt x="480" y="214"/>
                  </a:lnTo>
                  <a:lnTo>
                    <a:pt x="535" y="227"/>
                  </a:lnTo>
                  <a:lnTo>
                    <a:pt x="571" y="254"/>
                  </a:lnTo>
                  <a:lnTo>
                    <a:pt x="587" y="279"/>
                  </a:lnTo>
                  <a:lnTo>
                    <a:pt x="587" y="311"/>
                  </a:lnTo>
                  <a:lnTo>
                    <a:pt x="572" y="339"/>
                  </a:lnTo>
                  <a:lnTo>
                    <a:pt x="557" y="355"/>
                  </a:lnTo>
                  <a:lnTo>
                    <a:pt x="547" y="365"/>
                  </a:lnTo>
                  <a:lnTo>
                    <a:pt x="535" y="386"/>
                  </a:lnTo>
                  <a:lnTo>
                    <a:pt x="535" y="404"/>
                  </a:lnTo>
                  <a:lnTo>
                    <a:pt x="535" y="428"/>
                  </a:lnTo>
                  <a:lnTo>
                    <a:pt x="530" y="451"/>
                  </a:lnTo>
                  <a:lnTo>
                    <a:pt x="521" y="456"/>
                  </a:lnTo>
                  <a:lnTo>
                    <a:pt x="519" y="470"/>
                  </a:lnTo>
                  <a:lnTo>
                    <a:pt x="508" y="480"/>
                  </a:lnTo>
                  <a:lnTo>
                    <a:pt x="507" y="492"/>
                  </a:lnTo>
                  <a:lnTo>
                    <a:pt x="495" y="505"/>
                  </a:lnTo>
                  <a:lnTo>
                    <a:pt x="474" y="528"/>
                  </a:lnTo>
                  <a:lnTo>
                    <a:pt x="457" y="534"/>
                  </a:lnTo>
                  <a:lnTo>
                    <a:pt x="446" y="533"/>
                  </a:lnTo>
                  <a:lnTo>
                    <a:pt x="425" y="544"/>
                  </a:lnTo>
                  <a:lnTo>
                    <a:pt x="403" y="571"/>
                  </a:lnTo>
                  <a:lnTo>
                    <a:pt x="398" y="581"/>
                  </a:lnTo>
                  <a:lnTo>
                    <a:pt x="398" y="595"/>
                  </a:lnTo>
                  <a:lnTo>
                    <a:pt x="403" y="610"/>
                  </a:lnTo>
                  <a:lnTo>
                    <a:pt x="393" y="625"/>
                  </a:lnTo>
                  <a:lnTo>
                    <a:pt x="393" y="637"/>
                  </a:lnTo>
                  <a:lnTo>
                    <a:pt x="376" y="650"/>
                  </a:lnTo>
                  <a:lnTo>
                    <a:pt x="363" y="659"/>
                  </a:lnTo>
                  <a:lnTo>
                    <a:pt x="353" y="675"/>
                  </a:lnTo>
                  <a:lnTo>
                    <a:pt x="349" y="690"/>
                  </a:lnTo>
                  <a:lnTo>
                    <a:pt x="334" y="708"/>
                  </a:lnTo>
                  <a:lnTo>
                    <a:pt x="328" y="705"/>
                  </a:lnTo>
                  <a:lnTo>
                    <a:pt x="317" y="705"/>
                  </a:lnTo>
                  <a:lnTo>
                    <a:pt x="303" y="712"/>
                  </a:lnTo>
                  <a:lnTo>
                    <a:pt x="313" y="720"/>
                  </a:lnTo>
                  <a:lnTo>
                    <a:pt x="313" y="737"/>
                  </a:lnTo>
                  <a:lnTo>
                    <a:pt x="311" y="750"/>
                  </a:lnTo>
                  <a:lnTo>
                    <a:pt x="304" y="760"/>
                  </a:lnTo>
                  <a:lnTo>
                    <a:pt x="286" y="762"/>
                  </a:lnTo>
                  <a:lnTo>
                    <a:pt x="271" y="767"/>
                  </a:lnTo>
                  <a:lnTo>
                    <a:pt x="264" y="777"/>
                  </a:lnTo>
                  <a:lnTo>
                    <a:pt x="264" y="794"/>
                  </a:lnTo>
                  <a:lnTo>
                    <a:pt x="247" y="799"/>
                  </a:lnTo>
                  <a:lnTo>
                    <a:pt x="233" y="794"/>
                  </a:lnTo>
                  <a:lnTo>
                    <a:pt x="228" y="803"/>
                  </a:lnTo>
                  <a:lnTo>
                    <a:pt x="236" y="810"/>
                  </a:lnTo>
                  <a:lnTo>
                    <a:pt x="231" y="835"/>
                  </a:lnTo>
                  <a:lnTo>
                    <a:pt x="225" y="857"/>
                  </a:lnTo>
                  <a:lnTo>
                    <a:pt x="207" y="857"/>
                  </a:lnTo>
                  <a:lnTo>
                    <a:pt x="201" y="865"/>
                  </a:lnTo>
                  <a:lnTo>
                    <a:pt x="203" y="882"/>
                  </a:lnTo>
                  <a:lnTo>
                    <a:pt x="213" y="882"/>
                  </a:lnTo>
                  <a:lnTo>
                    <a:pt x="220" y="892"/>
                  </a:lnTo>
                  <a:lnTo>
                    <a:pt x="216" y="909"/>
                  </a:lnTo>
                  <a:lnTo>
                    <a:pt x="206" y="911"/>
                  </a:lnTo>
                  <a:lnTo>
                    <a:pt x="190" y="917"/>
                  </a:lnTo>
                  <a:lnTo>
                    <a:pt x="186" y="931"/>
                  </a:lnTo>
                  <a:lnTo>
                    <a:pt x="185" y="950"/>
                  </a:lnTo>
                  <a:lnTo>
                    <a:pt x="174" y="960"/>
                  </a:lnTo>
                  <a:lnTo>
                    <a:pt x="210" y="994"/>
                  </a:lnTo>
                  <a:lnTo>
                    <a:pt x="220" y="1011"/>
                  </a:lnTo>
                  <a:lnTo>
                    <a:pt x="215" y="1021"/>
                  </a:lnTo>
                  <a:lnTo>
                    <a:pt x="198" y="1014"/>
                  </a:lnTo>
                  <a:lnTo>
                    <a:pt x="186" y="1000"/>
                  </a:lnTo>
                  <a:lnTo>
                    <a:pt x="167" y="990"/>
                  </a:lnTo>
                  <a:lnTo>
                    <a:pt x="150" y="974"/>
                  </a:lnTo>
                  <a:lnTo>
                    <a:pt x="139" y="953"/>
                  </a:lnTo>
                  <a:lnTo>
                    <a:pt x="137" y="938"/>
                  </a:lnTo>
                  <a:lnTo>
                    <a:pt x="140" y="924"/>
                  </a:lnTo>
                  <a:lnTo>
                    <a:pt x="139" y="815"/>
                  </a:lnTo>
                  <a:lnTo>
                    <a:pt x="134" y="794"/>
                  </a:lnTo>
                  <a:lnTo>
                    <a:pt x="121" y="774"/>
                  </a:lnTo>
                  <a:lnTo>
                    <a:pt x="121" y="755"/>
                  </a:lnTo>
                  <a:lnTo>
                    <a:pt x="130" y="733"/>
                  </a:lnTo>
                  <a:lnTo>
                    <a:pt x="137" y="706"/>
                  </a:lnTo>
                  <a:lnTo>
                    <a:pt x="134" y="680"/>
                  </a:lnTo>
                  <a:lnTo>
                    <a:pt x="133" y="668"/>
                  </a:lnTo>
                  <a:lnTo>
                    <a:pt x="131" y="654"/>
                  </a:lnTo>
                  <a:lnTo>
                    <a:pt x="136" y="647"/>
                  </a:lnTo>
                  <a:lnTo>
                    <a:pt x="139" y="617"/>
                  </a:lnTo>
                  <a:lnTo>
                    <a:pt x="136" y="602"/>
                  </a:lnTo>
                  <a:lnTo>
                    <a:pt x="142" y="565"/>
                  </a:lnTo>
                  <a:lnTo>
                    <a:pt x="136" y="533"/>
                  </a:lnTo>
                  <a:lnTo>
                    <a:pt x="140" y="516"/>
                  </a:lnTo>
                  <a:lnTo>
                    <a:pt x="148" y="485"/>
                  </a:lnTo>
                  <a:lnTo>
                    <a:pt x="140" y="465"/>
                  </a:lnTo>
                  <a:lnTo>
                    <a:pt x="125" y="449"/>
                  </a:lnTo>
                  <a:lnTo>
                    <a:pt x="121" y="433"/>
                  </a:lnTo>
                  <a:lnTo>
                    <a:pt x="106" y="418"/>
                  </a:lnTo>
                  <a:lnTo>
                    <a:pt x="88" y="407"/>
                  </a:lnTo>
                  <a:lnTo>
                    <a:pt x="64" y="402"/>
                  </a:lnTo>
                  <a:lnTo>
                    <a:pt x="53" y="379"/>
                  </a:lnTo>
                  <a:lnTo>
                    <a:pt x="37" y="358"/>
                  </a:lnTo>
                  <a:lnTo>
                    <a:pt x="36" y="339"/>
                  </a:lnTo>
                  <a:lnTo>
                    <a:pt x="34" y="323"/>
                  </a:lnTo>
                  <a:lnTo>
                    <a:pt x="30" y="311"/>
                  </a:lnTo>
                  <a:lnTo>
                    <a:pt x="21" y="297"/>
                  </a:lnTo>
                  <a:lnTo>
                    <a:pt x="10" y="291"/>
                  </a:lnTo>
                  <a:lnTo>
                    <a:pt x="2" y="277"/>
                  </a:lnTo>
                  <a:lnTo>
                    <a:pt x="12" y="265"/>
                  </a:lnTo>
                  <a:lnTo>
                    <a:pt x="12" y="237"/>
                  </a:lnTo>
                  <a:lnTo>
                    <a:pt x="6" y="222"/>
                  </a:lnTo>
                  <a:lnTo>
                    <a:pt x="0" y="208"/>
                  </a:lnTo>
                  <a:lnTo>
                    <a:pt x="6" y="186"/>
                  </a:lnTo>
                  <a:lnTo>
                    <a:pt x="29" y="132"/>
                  </a:lnTo>
                  <a:lnTo>
                    <a:pt x="30" y="108"/>
                  </a:lnTo>
                  <a:lnTo>
                    <a:pt x="43" y="83"/>
                  </a:lnTo>
                  <a:lnTo>
                    <a:pt x="43" y="71"/>
                  </a:lnTo>
                  <a:lnTo>
                    <a:pt x="46" y="45"/>
                  </a:lnTo>
                </a:path>
              </a:pathLst>
            </a:custGeom>
            <a:solidFill>
              <a:schemeClr val="hlink"/>
            </a:solidFill>
            <a:ln w="12700" cap="rnd" cmpd="sng">
              <a:solidFill>
                <a:srgbClr val="333333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l" rtl="0">
                <a:defRPr/>
              </a:pPr>
              <a:endParaRPr lang="ru">
                <a:cs typeface="+mn-cs"/>
              </a:endParaRPr>
            </a:p>
          </p:txBody>
        </p:sp>
      </p:grpSp>
      <p:sp>
        <p:nvSpPr>
          <p:cNvPr id="37" name="AutoShape 49"/>
          <p:cNvSpPr>
            <a:spLocks noChangeArrowheads="1"/>
          </p:cNvSpPr>
          <p:nvPr/>
        </p:nvSpPr>
        <p:spPr bwMode="auto">
          <a:xfrm>
            <a:off x="6908457" y="4225292"/>
            <a:ext cx="273050" cy="222250"/>
          </a:xfrm>
          <a:prstGeom prst="star5">
            <a:avLst/>
          </a:prstGeom>
          <a:solidFill>
            <a:schemeClr val="accent1"/>
          </a:solidFill>
          <a:ln>
            <a:noFill/>
          </a:ln>
          <a:effectLst/>
          <a:extLst/>
        </p:spPr>
        <p:txBody>
          <a:bodyPr anchor="ctr">
            <a:spAutoFit/>
          </a:bodyPr>
          <a:lstStyle/>
          <a:p>
            <a:pPr algn="l" rtl="0">
              <a:defRPr/>
            </a:pPr>
            <a:endParaRPr lang="ru">
              <a:cs typeface="+mn-cs"/>
            </a:endParaRPr>
          </a:p>
        </p:txBody>
      </p:sp>
      <p:sp>
        <p:nvSpPr>
          <p:cNvPr id="38" name="Text Box 50"/>
          <p:cNvSpPr txBox="1">
            <a:spLocks noChangeArrowheads="1"/>
          </p:cNvSpPr>
          <p:nvPr/>
        </p:nvSpPr>
        <p:spPr bwMode="auto">
          <a:xfrm>
            <a:off x="6036178" y="4365494"/>
            <a:ext cx="147478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rtl="0">
              <a:lnSpc>
                <a:spcPct val="100000"/>
              </a:lnSpc>
              <a:spcBef>
                <a:spcPct val="50000"/>
              </a:spcBef>
              <a:defRPr/>
            </a:pPr>
            <a:r>
              <a:rPr lang="ru" sz="2000" b="1" i="0" u="none" dirty="0" smtClean="0">
                <a:solidFill>
                  <a:schemeClr val="tx1"/>
                </a:solidFill>
                <a:cs typeface="+mn-cs"/>
              </a:rPr>
              <a:t>Сингапур</a:t>
            </a:r>
            <a:endParaRPr lang="ru" sz="2000" b="1" i="0" u="none" dirty="0">
              <a:solidFill>
                <a:schemeClr val="tx1"/>
              </a:solidFill>
              <a:cs typeface="+mn-cs"/>
            </a:endParaRPr>
          </a:p>
        </p:txBody>
      </p:sp>
      <p:sp>
        <p:nvSpPr>
          <p:cNvPr id="39" name="AutoShape 63"/>
          <p:cNvSpPr>
            <a:spLocks noChangeArrowheads="1"/>
          </p:cNvSpPr>
          <p:nvPr/>
        </p:nvSpPr>
        <p:spPr bwMode="auto">
          <a:xfrm>
            <a:off x="4130332" y="2301242"/>
            <a:ext cx="339725" cy="222250"/>
          </a:xfrm>
          <a:prstGeom prst="star5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  <a:extLst/>
        </p:spPr>
        <p:txBody>
          <a:bodyPr anchor="ctr">
            <a:spAutoFit/>
          </a:bodyPr>
          <a:lstStyle/>
          <a:p>
            <a:pPr algn="l" rtl="0">
              <a:defRPr/>
            </a:pPr>
            <a:endParaRPr lang="ru">
              <a:cs typeface="+mn-cs"/>
            </a:endParaRPr>
          </a:p>
        </p:txBody>
      </p:sp>
      <p:sp>
        <p:nvSpPr>
          <p:cNvPr id="40" name="AutoShape 67"/>
          <p:cNvSpPr>
            <a:spLocks noChangeArrowheads="1"/>
          </p:cNvSpPr>
          <p:nvPr/>
        </p:nvSpPr>
        <p:spPr bwMode="auto">
          <a:xfrm>
            <a:off x="1112495" y="2712404"/>
            <a:ext cx="273050" cy="223838"/>
          </a:xfrm>
          <a:prstGeom prst="star5">
            <a:avLst/>
          </a:prstGeom>
          <a:solidFill>
            <a:schemeClr val="accent1"/>
          </a:solidFill>
          <a:ln>
            <a:noFill/>
          </a:ln>
          <a:effectLst/>
          <a:extLst/>
        </p:spPr>
        <p:txBody>
          <a:bodyPr anchor="ctr">
            <a:spAutoFit/>
          </a:bodyPr>
          <a:lstStyle/>
          <a:p>
            <a:pPr algn="l" rtl="0">
              <a:defRPr/>
            </a:pPr>
            <a:endParaRPr lang="ru">
              <a:cs typeface="+mn-cs"/>
            </a:endParaRPr>
          </a:p>
        </p:txBody>
      </p:sp>
      <p:sp>
        <p:nvSpPr>
          <p:cNvPr id="41" name="AutoShape 87" descr="60%"/>
          <p:cNvSpPr>
            <a:spLocks noChangeArrowheads="1"/>
          </p:cNvSpPr>
          <p:nvPr/>
        </p:nvSpPr>
        <p:spPr bwMode="auto">
          <a:xfrm>
            <a:off x="3775073" y="2688593"/>
            <a:ext cx="2762662" cy="1351922"/>
          </a:xfrm>
          <a:prstGeom prst="wedgeRectCallout">
            <a:avLst>
              <a:gd name="adj1" fmla="val -35196"/>
              <a:gd name="adj2" fmla="val -70042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/>
          <a:extLst/>
        </p:spPr>
        <p:txBody>
          <a:bodyPr/>
          <a:lstStyle/>
          <a:p>
            <a:pPr>
              <a:defRPr/>
            </a:pPr>
            <a:r>
              <a:rPr lang="ru" sz="1400" b="0" i="0" u="none" dirty="0" smtClean="0">
                <a:solidFill>
                  <a:schemeClr val="tx1"/>
                </a:solidFill>
                <a:cs typeface="+mn-cs"/>
              </a:rPr>
              <a:t>Обеспечивает локальный доступ к отдельным приложениям и </a:t>
            </a:r>
            <a:r>
              <a:rPr lang="ru" sz="1400" dirty="0"/>
              <a:t>локализованным </a:t>
            </a:r>
            <a:r>
              <a:rPr lang="ru" sz="1400" dirty="0" smtClean="0"/>
              <a:t>DID-номерам </a:t>
            </a:r>
            <a:r>
              <a:rPr lang="ru" sz="1400" dirty="0"/>
              <a:t>для </a:t>
            </a:r>
            <a:r>
              <a:rPr lang="ru" sz="1400" b="0" i="0" u="none" dirty="0" smtClean="0">
                <a:solidFill>
                  <a:schemeClr val="tx1"/>
                </a:solidFill>
                <a:cs typeface="+mn-cs"/>
              </a:rPr>
              <a:t>Великобритании и Германии</a:t>
            </a:r>
            <a:endParaRPr lang="ru" sz="1400" b="0" i="0" u="none" dirty="0">
              <a:solidFill>
                <a:schemeClr val="tx1"/>
              </a:solidFill>
              <a:cs typeface="+mn-cs"/>
            </a:endParaRPr>
          </a:p>
        </p:txBody>
      </p:sp>
      <p:sp>
        <p:nvSpPr>
          <p:cNvPr id="42" name="AutoShape 88" descr="Light downward diagonal"/>
          <p:cNvSpPr>
            <a:spLocks noChangeArrowheads="1"/>
          </p:cNvSpPr>
          <p:nvPr/>
        </p:nvSpPr>
        <p:spPr bwMode="auto">
          <a:xfrm>
            <a:off x="6814853" y="3323025"/>
            <a:ext cx="2329147" cy="751316"/>
          </a:xfrm>
          <a:prstGeom prst="wedgeRectCallout">
            <a:avLst>
              <a:gd name="adj1" fmla="val -39982"/>
              <a:gd name="adj2" fmla="val 85580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/>
          <a:extLst/>
        </p:spPr>
        <p:txBody>
          <a:bodyPr/>
          <a:lstStyle/>
          <a:p>
            <a:pPr>
              <a:defRPr/>
            </a:pPr>
            <a:r>
              <a:rPr lang="ru" sz="1400" dirty="0"/>
              <a:t>Обеспечивает локальный доступ к отдельным приложениям</a:t>
            </a:r>
            <a:endParaRPr lang="ru" sz="1400" b="0" i="0" u="none" dirty="0">
              <a:solidFill>
                <a:schemeClr val="tx1"/>
              </a:solidFill>
            </a:endParaRPr>
          </a:p>
        </p:txBody>
      </p:sp>
      <p:sp>
        <p:nvSpPr>
          <p:cNvPr id="43" name="AutoShape 89" descr="Light downward diagonal"/>
          <p:cNvSpPr>
            <a:spLocks noChangeArrowheads="1"/>
          </p:cNvSpPr>
          <p:nvPr/>
        </p:nvSpPr>
        <p:spPr bwMode="auto">
          <a:xfrm>
            <a:off x="1109735" y="1316754"/>
            <a:ext cx="2280139" cy="1076070"/>
          </a:xfrm>
          <a:prstGeom prst="wedgeRectCallout">
            <a:avLst>
              <a:gd name="adj1" fmla="val -42009"/>
              <a:gd name="adj2" fmla="val 99709"/>
            </a:avLst>
          </a:prstGeom>
          <a:solidFill>
            <a:schemeClr val="accent1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  <a:effectLst/>
          <a:extLst/>
        </p:spPr>
        <p:txBody>
          <a:bodyPr/>
          <a:lstStyle/>
          <a:p>
            <a:pPr algn="l" rtl="0">
              <a:lnSpc>
                <a:spcPct val="100000"/>
              </a:lnSpc>
              <a:defRPr/>
            </a:pPr>
            <a:r>
              <a:rPr lang="ru" sz="1100" b="0" i="0" u="none" dirty="0" smtClean="0">
                <a:solidFill>
                  <a:schemeClr val="tx1"/>
                </a:solidFill>
                <a:cs typeface="+mn-cs"/>
              </a:rPr>
              <a:t>Обеспечивает доступ к демонстрационным файлам в сегментах контакт-центров и унифицированных коммуникаций из любой точки земного шара</a:t>
            </a:r>
            <a:endParaRPr lang="ru" sz="1100" b="0" i="0" u="none" dirty="0">
              <a:solidFill>
                <a:schemeClr val="tx1"/>
              </a:solidFill>
              <a:cs typeface="+mn-cs"/>
            </a:endParaRPr>
          </a:p>
        </p:txBody>
      </p:sp>
      <p:sp>
        <p:nvSpPr>
          <p:cNvPr id="44" name="Text Box 93"/>
          <p:cNvSpPr txBox="1">
            <a:spLocks noChangeArrowheads="1"/>
          </p:cNvSpPr>
          <p:nvPr/>
        </p:nvSpPr>
        <p:spPr bwMode="auto">
          <a:xfrm>
            <a:off x="4673124" y="2178848"/>
            <a:ext cx="1666083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l" rtl="0">
              <a:lnSpc>
                <a:spcPct val="100000"/>
              </a:lnSpc>
              <a:spcBef>
                <a:spcPct val="50000"/>
              </a:spcBef>
              <a:defRPr/>
            </a:pPr>
            <a:r>
              <a:rPr lang="ru" sz="2000" b="1" i="0" u="none" dirty="0" smtClean="0">
                <a:solidFill>
                  <a:schemeClr val="tx1"/>
                </a:solidFill>
                <a:cs typeface="+mn-cs"/>
              </a:rPr>
              <a:t>Франкфурт</a:t>
            </a:r>
            <a:endParaRPr lang="ru" sz="2000" b="1" i="0" u="none" dirty="0">
              <a:solidFill>
                <a:schemeClr val="tx1"/>
              </a:solidFill>
              <a:cs typeface="+mn-cs"/>
            </a:endParaRPr>
          </a:p>
        </p:txBody>
      </p:sp>
      <p:sp>
        <p:nvSpPr>
          <p:cNvPr id="46" name="AutoShape 67"/>
          <p:cNvSpPr>
            <a:spLocks noChangeArrowheads="1"/>
          </p:cNvSpPr>
          <p:nvPr/>
        </p:nvSpPr>
        <p:spPr bwMode="auto">
          <a:xfrm>
            <a:off x="2409572" y="4546322"/>
            <a:ext cx="273050" cy="223838"/>
          </a:xfrm>
          <a:prstGeom prst="star5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  <a:extLst/>
        </p:spPr>
        <p:txBody>
          <a:bodyPr anchor="ctr">
            <a:spAutoFit/>
          </a:bodyPr>
          <a:lstStyle/>
          <a:p>
            <a:pPr algn="l" rtl="0">
              <a:defRPr/>
            </a:pPr>
            <a:endParaRPr lang="ru">
              <a:cs typeface="+mn-cs"/>
            </a:endParaRPr>
          </a:p>
        </p:txBody>
      </p:sp>
      <p:sp>
        <p:nvSpPr>
          <p:cNvPr id="47" name="Text Box 93"/>
          <p:cNvSpPr txBox="1">
            <a:spLocks noChangeArrowheads="1"/>
          </p:cNvSpPr>
          <p:nvPr/>
        </p:nvSpPr>
        <p:spPr bwMode="auto">
          <a:xfrm>
            <a:off x="211047" y="2832126"/>
            <a:ext cx="1847886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l" rtl="0">
              <a:lnSpc>
                <a:spcPct val="100000"/>
              </a:lnSpc>
              <a:spcBef>
                <a:spcPct val="50000"/>
              </a:spcBef>
              <a:defRPr/>
            </a:pPr>
            <a:r>
              <a:rPr lang="ru" sz="2000" b="1" i="0" u="none" dirty="0" smtClean="0">
                <a:solidFill>
                  <a:schemeClr val="tx1"/>
                </a:solidFill>
                <a:cs typeface="+mn-cs"/>
              </a:rPr>
              <a:t>Вестминстер</a:t>
            </a:r>
            <a:endParaRPr lang="ru" sz="2000" b="1" dirty="0">
              <a:solidFill>
                <a:schemeClr val="tx1"/>
              </a:solidFill>
              <a:cs typeface="+mn-cs"/>
            </a:endParaRPr>
          </a:p>
        </p:txBody>
      </p:sp>
      <p:sp>
        <p:nvSpPr>
          <p:cNvPr id="48" name="AutoShape 87" descr="60%"/>
          <p:cNvSpPr>
            <a:spLocks noChangeArrowheads="1"/>
          </p:cNvSpPr>
          <p:nvPr/>
        </p:nvSpPr>
        <p:spPr bwMode="auto">
          <a:xfrm>
            <a:off x="1830119" y="4969724"/>
            <a:ext cx="2695862" cy="965020"/>
          </a:xfrm>
          <a:prstGeom prst="wedgeRectCallout">
            <a:avLst>
              <a:gd name="adj1" fmla="val -34754"/>
              <a:gd name="adj2" fmla="val -73075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/>
          <a:extLst/>
        </p:spPr>
        <p:txBody>
          <a:bodyPr/>
          <a:lstStyle/>
          <a:p>
            <a:pPr>
              <a:defRPr/>
            </a:pPr>
            <a:r>
              <a:rPr lang="ru" sz="1400" b="0" i="0" u="none" dirty="0" smtClean="0">
                <a:solidFill>
                  <a:schemeClr val="tx1"/>
                </a:solidFill>
                <a:cs typeface="+mn-cs"/>
              </a:rPr>
              <a:t>Обеспечивает </a:t>
            </a:r>
            <a:r>
              <a:rPr lang="ru" sz="1400" dirty="0"/>
              <a:t>локализованные </a:t>
            </a:r>
            <a:r>
              <a:rPr lang="ru" sz="1400" dirty="0" smtClean="0"/>
              <a:t>DID- </a:t>
            </a:r>
            <a:r>
              <a:rPr lang="ru" sz="1400" dirty="0"/>
              <a:t>номера (</a:t>
            </a:r>
            <a:r>
              <a:rPr lang="ru" sz="1400" b="0" i="0" u="none" dirty="0" smtClean="0">
                <a:solidFill>
                  <a:schemeClr val="tx1"/>
                </a:solidFill>
                <a:cs typeface="+mn-cs"/>
              </a:rPr>
              <a:t>Бразилия, Мексика, Аргентина, Колумбия)</a:t>
            </a:r>
            <a:endParaRPr lang="ru" sz="1400" b="0" i="0" u="none" dirty="0">
              <a:solidFill>
                <a:schemeClr val="tx1"/>
              </a:solidFill>
              <a:cs typeface="+mn-cs"/>
            </a:endParaRPr>
          </a:p>
        </p:txBody>
      </p:sp>
      <p:sp>
        <p:nvSpPr>
          <p:cNvPr id="49" name="Text Box 93"/>
          <p:cNvSpPr txBox="1">
            <a:spLocks noChangeArrowheads="1"/>
          </p:cNvSpPr>
          <p:nvPr/>
        </p:nvSpPr>
        <p:spPr bwMode="auto">
          <a:xfrm>
            <a:off x="2098348" y="4218831"/>
            <a:ext cx="915929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l" rtl="0">
              <a:lnSpc>
                <a:spcPct val="100000"/>
              </a:lnSpc>
              <a:spcBef>
                <a:spcPct val="50000"/>
              </a:spcBef>
              <a:defRPr/>
            </a:pPr>
            <a:r>
              <a:rPr lang="ru" sz="2000" b="1" i="0" u="none" dirty="0">
                <a:solidFill>
                  <a:schemeClr val="tx1"/>
                </a:solidFill>
                <a:cs typeface="+mn-cs"/>
              </a:rPr>
              <a:t>CALA</a:t>
            </a:r>
            <a:endParaRPr lang="ru" sz="2000" b="1" dirty="0">
              <a:solidFill>
                <a:schemeClr val="tx1"/>
              </a:solidFill>
              <a:cs typeface="+mn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88424817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Title 1"/>
          <p:cNvSpPr>
            <a:spLocks noGrp="1"/>
          </p:cNvSpPr>
          <p:nvPr>
            <p:ph type="title"/>
          </p:nvPr>
        </p:nvSpPr>
        <p:spPr>
          <a:xfrm>
            <a:off x="457200" y="632296"/>
            <a:ext cx="8229600" cy="465779"/>
          </a:xfrm>
        </p:spPr>
        <p:txBody>
          <a:bodyPr/>
          <a:lstStyle/>
          <a:p>
            <a:pPr algn="l" rtl="0"/>
            <a:r>
              <a:rPr lang="ru" b="0" i="0" u="none" dirty="0" smtClean="0">
                <a:latin typeface="Arial" charset="0"/>
              </a:rPr>
              <a:t>Что можно показать с помощью Demo </a:t>
            </a:r>
            <a:r>
              <a:rPr lang="ru" b="0" i="0" u="none" dirty="0">
                <a:latin typeface="Arial" charset="0"/>
              </a:rPr>
              <a:t>Avaya?</a:t>
            </a:r>
          </a:p>
        </p:txBody>
      </p:sp>
      <p:sp>
        <p:nvSpPr>
          <p:cNvPr id="15362" name="Content Placeholder 8"/>
          <p:cNvSpPr>
            <a:spLocks noGrp="1"/>
          </p:cNvSpPr>
          <p:nvPr>
            <p:ph sz="half" idx="1"/>
          </p:nvPr>
        </p:nvSpPr>
        <p:spPr>
          <a:xfrm>
            <a:off x="457200" y="1447800"/>
            <a:ext cx="3164774" cy="4724400"/>
          </a:xfrm>
        </p:spPr>
        <p:txBody>
          <a:bodyPr>
            <a:normAutofit fontScale="70000" lnSpcReduction="20000"/>
          </a:bodyPr>
          <a:lstStyle/>
          <a:p>
            <a:pPr algn="l" rtl="0">
              <a:lnSpc>
                <a:spcPct val="110000"/>
              </a:lnSpc>
            </a:pPr>
            <a:r>
              <a:rPr lang="ru-RU" dirty="0" smtClean="0">
                <a:latin typeface="Arial" charset="0"/>
              </a:rPr>
              <a:t>Приложения для у</a:t>
            </a:r>
            <a:r>
              <a:rPr lang="ru-RU" b="0" i="0" u="none" dirty="0" smtClean="0">
                <a:latin typeface="Arial" charset="0"/>
              </a:rPr>
              <a:t>нифицированных коммуникаций</a:t>
            </a:r>
            <a:endParaRPr lang="ru" b="0" i="0" u="none" dirty="0">
              <a:latin typeface="Arial" charset="0"/>
            </a:endParaRPr>
          </a:p>
          <a:p>
            <a:pPr lvl="1" algn="l" rtl="0">
              <a:lnSpc>
                <a:spcPct val="110000"/>
              </a:lnSpc>
            </a:pPr>
            <a:r>
              <a:rPr lang="ru" b="0" i="0" u="none" dirty="0">
                <a:latin typeface="Arial" charset="0"/>
                <a:cs typeface="Arial" charset="0"/>
              </a:rPr>
              <a:t>Avaya one-X Family</a:t>
            </a:r>
          </a:p>
          <a:p>
            <a:pPr lvl="1" algn="l" rtl="0">
              <a:lnSpc>
                <a:spcPct val="110000"/>
              </a:lnSpc>
            </a:pPr>
            <a:r>
              <a:rPr lang="ru" b="0" i="0" u="none" dirty="0">
                <a:latin typeface="Arial" charset="0"/>
                <a:cs typeface="Arial" charset="0"/>
              </a:rPr>
              <a:t>AAC</a:t>
            </a:r>
          </a:p>
          <a:p>
            <a:pPr lvl="1" algn="l" rtl="0">
              <a:lnSpc>
                <a:spcPct val="110000"/>
              </a:lnSpc>
            </a:pPr>
            <a:r>
              <a:rPr lang="ru" b="0" i="0" u="none" dirty="0">
                <a:latin typeface="Arial" charset="0"/>
                <a:cs typeface="Arial" charset="0"/>
              </a:rPr>
              <a:t>Mobility – CES</a:t>
            </a:r>
          </a:p>
          <a:p>
            <a:pPr lvl="1" algn="l" rtl="0">
              <a:lnSpc>
                <a:spcPct val="110000"/>
              </a:lnSpc>
            </a:pPr>
            <a:r>
              <a:rPr lang="ru" b="0" i="0" u="none" dirty="0">
                <a:latin typeface="Arial" charset="0"/>
                <a:cs typeface="Arial" charset="0"/>
              </a:rPr>
              <a:t>.........</a:t>
            </a:r>
            <a:endParaRPr lang="ru" dirty="0" smtClean="0">
              <a:latin typeface="Arial" charset="0"/>
              <a:cs typeface="Arial" charset="0"/>
            </a:endParaRPr>
          </a:p>
          <a:p>
            <a:pPr algn="l" rtl="0">
              <a:lnSpc>
                <a:spcPct val="110000"/>
              </a:lnSpc>
            </a:pPr>
            <a:r>
              <a:rPr lang="ru-RU" b="0" i="0" u="none" dirty="0" smtClean="0">
                <a:latin typeface="Arial" charset="0"/>
                <a:cs typeface="Arial" charset="0"/>
              </a:rPr>
              <a:t>Приложения для контакт-центров</a:t>
            </a:r>
            <a:endParaRPr lang="ru" b="0" i="0" u="none" dirty="0">
              <a:latin typeface="Arial" charset="0"/>
              <a:cs typeface="Arial" charset="0"/>
            </a:endParaRPr>
          </a:p>
          <a:p>
            <a:pPr lvl="1" algn="l" rtl="0">
              <a:lnSpc>
                <a:spcPct val="110000"/>
              </a:lnSpc>
            </a:pPr>
            <a:r>
              <a:rPr lang="ru" b="0" i="0" u="none" dirty="0">
                <a:latin typeface="Arial" charset="0"/>
                <a:cs typeface="Arial" charset="0"/>
              </a:rPr>
              <a:t>one-X Agent</a:t>
            </a:r>
          </a:p>
          <a:p>
            <a:pPr lvl="1" algn="l" rtl="0">
              <a:lnSpc>
                <a:spcPct val="110000"/>
              </a:lnSpc>
            </a:pPr>
            <a:r>
              <a:rPr lang="ru" b="0" i="0" u="none" dirty="0" smtClean="0">
                <a:latin typeface="Arial" charset="0"/>
                <a:cs typeface="Arial" charset="0"/>
              </a:rPr>
              <a:t>AAСС</a:t>
            </a:r>
            <a:endParaRPr lang="ru" b="0" i="0" u="none" dirty="0">
              <a:latin typeface="Arial" charset="0"/>
              <a:cs typeface="Arial" charset="0"/>
            </a:endParaRPr>
          </a:p>
          <a:p>
            <a:pPr lvl="1" algn="l" rtl="0">
              <a:lnSpc>
                <a:spcPct val="110000"/>
              </a:lnSpc>
            </a:pPr>
            <a:r>
              <a:rPr lang="ru" b="0" i="0" u="none" dirty="0">
                <a:latin typeface="Arial" charset="0"/>
                <a:cs typeface="Arial" charset="0"/>
              </a:rPr>
              <a:t>Elite Multimedia Channel</a:t>
            </a:r>
            <a:endParaRPr lang="ru" dirty="0" smtClean="0">
              <a:latin typeface="Arial" charset="0"/>
              <a:cs typeface="Arial" charset="0"/>
            </a:endParaRPr>
          </a:p>
          <a:p>
            <a:pPr lvl="1" algn="l" rtl="0">
              <a:lnSpc>
                <a:spcPct val="110000"/>
              </a:lnSpc>
            </a:pPr>
            <a:r>
              <a:rPr lang="ru" b="0" i="0" u="none" dirty="0">
                <a:latin typeface="Arial" charset="0"/>
                <a:cs typeface="Arial" charset="0"/>
              </a:rPr>
              <a:t>SMM</a:t>
            </a:r>
          </a:p>
          <a:p>
            <a:pPr lvl="1" algn="l" rtl="0">
              <a:lnSpc>
                <a:spcPct val="110000"/>
              </a:lnSpc>
            </a:pPr>
            <a:r>
              <a:rPr lang="ru" b="0" i="0" u="none" dirty="0">
                <a:latin typeface="Arial" charset="0"/>
                <a:cs typeface="Arial" charset="0"/>
              </a:rPr>
              <a:t>Avaya IQ</a:t>
            </a:r>
          </a:p>
          <a:p>
            <a:pPr lvl="1" algn="l" rtl="0">
              <a:lnSpc>
                <a:spcPct val="110000"/>
              </a:lnSpc>
            </a:pPr>
            <a:r>
              <a:rPr lang="ru" b="0" i="0" u="none" dirty="0">
                <a:latin typeface="Arial" charset="0"/>
                <a:cs typeface="Arial" charset="0"/>
              </a:rPr>
              <a:t>AAEP</a:t>
            </a:r>
          </a:p>
          <a:p>
            <a:pPr lvl="1" algn="l" rtl="0">
              <a:lnSpc>
                <a:spcPct val="110000"/>
              </a:lnSpc>
            </a:pPr>
            <a:r>
              <a:rPr lang="ru" b="0" i="0" u="none" dirty="0">
                <a:latin typeface="Arial" charset="0"/>
                <a:cs typeface="Arial" charset="0"/>
              </a:rPr>
              <a:t>........</a:t>
            </a:r>
            <a:endParaRPr lang="ru" dirty="0" smtClean="0">
              <a:latin typeface="Arial" charset="0"/>
              <a:cs typeface="Arial" charset="0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sz="half" idx="2"/>
          </p:nvPr>
        </p:nvSpPr>
        <p:spPr/>
        <p:txBody>
          <a:bodyPr>
            <a:normAutofit fontScale="70000" lnSpcReduction="20000"/>
          </a:bodyPr>
          <a:lstStyle/>
          <a:p>
            <a:pPr algn="l" rtl="0"/>
            <a:r>
              <a:rPr lang="ru" b="0" i="0" u="none" dirty="0"/>
              <a:t>Видео</a:t>
            </a:r>
          </a:p>
          <a:p>
            <a:pPr lvl="1" algn="l" rtl="0"/>
            <a:r>
              <a:rPr lang="ru" b="0" i="0" u="none" dirty="0"/>
              <a:t>ADVD / Flare Experience</a:t>
            </a:r>
          </a:p>
          <a:p>
            <a:pPr lvl="1" algn="l" rtl="0"/>
            <a:r>
              <a:rPr lang="ru" b="0" i="0" u="none" dirty="0"/>
              <a:t>Scopia</a:t>
            </a:r>
            <a:endParaRPr lang="ru" dirty="0" smtClean="0"/>
          </a:p>
          <a:p>
            <a:pPr lvl="1" algn="l" rtl="0"/>
            <a:r>
              <a:rPr lang="ru" b="0" i="0" u="none" dirty="0"/>
              <a:t>One Touch Video</a:t>
            </a:r>
          </a:p>
        </p:txBody>
      </p:sp>
      <p:sp>
        <p:nvSpPr>
          <p:cNvPr id="15363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8382000" y="6537325"/>
            <a:ext cx="762000" cy="244475"/>
          </a:xfrm>
          <a:prstGeom prst="rect">
            <a:avLst/>
          </a:prstGeo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l" rtl="0" eaLnBrk="1" hangingPunct="1"/>
            <a:fld id="{04693CDD-19C6-4E4B-8E24-DCB7E79483B7}" type="slidenum">
              <a:rPr sz="800" b="0">
                <a:solidFill>
                  <a:srgbClr val="7A7A81"/>
                </a:solidFill>
                <a:cs typeface="Arial" charset="0"/>
              </a:rPr>
              <a:pPr algn="l" rtl="0" eaLnBrk="1" hangingPunct="1"/>
              <a:t>63</a:t>
            </a:fld>
            <a:endParaRPr lang="ru" sz="800" b="0">
              <a:solidFill>
                <a:srgbClr val="7A7A81"/>
              </a:solidFill>
              <a:cs typeface="Arial" charset="0"/>
            </a:endParaRPr>
          </a:p>
        </p:txBody>
      </p:sp>
      <p:pic>
        <p:nvPicPr>
          <p:cNvPr id="8" name="Picture 7" descr="Screen Shot 2012-08-27 at 3.15.04 PM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5163" y="3377758"/>
            <a:ext cx="5142692" cy="317902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="" xmlns:p14="http://schemas.microsoft.com/office/powerpoint/2010/main" val="209098824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4"/>
          <p:cNvSpPr>
            <a:spLocks noGrp="1" noChangeArrowheads="1"/>
          </p:cNvSpPr>
          <p:nvPr>
            <p:ph type="title"/>
          </p:nvPr>
        </p:nvSpPr>
        <p:spPr>
          <a:xfrm>
            <a:off x="449263" y="511175"/>
            <a:ext cx="8537575" cy="763588"/>
          </a:xfrm>
        </p:spPr>
        <p:txBody>
          <a:bodyPr/>
          <a:lstStyle/>
          <a:p>
            <a:r>
              <a:rPr lang="ru" dirty="0"/>
              <a:t>DEMO </a:t>
            </a:r>
            <a:r>
              <a:rPr lang="ru" dirty="0" smtClean="0"/>
              <a:t>AVAYA</a:t>
            </a:r>
            <a:br>
              <a:rPr lang="ru" dirty="0" smtClean="0"/>
            </a:br>
            <a:r>
              <a:rPr lang="ru" sz="2400" dirty="0" smtClean="0"/>
              <a:t>Д</a:t>
            </a:r>
            <a:r>
              <a:rPr lang="ru" sz="2400" b="0" i="0" u="none" dirty="0" smtClean="0"/>
              <a:t>емонстрационные программы для </a:t>
            </a:r>
            <a:r>
              <a:rPr lang="ru" sz="2400" dirty="0"/>
              <a:t>предприятий (</a:t>
            </a:r>
            <a:r>
              <a:rPr lang="ru" sz="2400" dirty="0" smtClean="0"/>
              <a:t>EMEA)</a:t>
            </a:r>
            <a:endParaRPr lang="ru" sz="2400" b="0" i="0" u="none" dirty="0"/>
          </a:p>
        </p:txBody>
      </p:sp>
      <p:sp>
        <p:nvSpPr>
          <p:cNvPr id="47107" name="Text Box 75"/>
          <p:cNvSpPr txBox="1">
            <a:spLocks noChangeArrowheads="1"/>
          </p:cNvSpPr>
          <p:nvPr/>
        </p:nvSpPr>
        <p:spPr bwMode="auto">
          <a:xfrm>
            <a:off x="4264025" y="6583363"/>
            <a:ext cx="4879975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l" rtl="0" eaLnBrk="1" hangingPunct="1">
              <a:spcBef>
                <a:spcPct val="50000"/>
              </a:spcBef>
            </a:pPr>
            <a:endParaRPr lang="ru" sz="1200" b="1"/>
          </a:p>
        </p:txBody>
      </p:sp>
      <p:sp>
        <p:nvSpPr>
          <p:cNvPr id="2" name="Rectangle 1"/>
          <p:cNvSpPr/>
          <p:nvPr/>
        </p:nvSpPr>
        <p:spPr>
          <a:xfrm>
            <a:off x="138223" y="1347645"/>
            <a:ext cx="8835655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" b="0" i="0" u="none" dirty="0" smtClean="0"/>
              <a:t>На серверах Demo </a:t>
            </a:r>
            <a:r>
              <a:rPr lang="ru" b="0" i="0" u="none" dirty="0"/>
              <a:t>Avaya </a:t>
            </a:r>
            <a:r>
              <a:rPr lang="ru" b="0" i="0" u="none" dirty="0" smtClean="0"/>
              <a:t>приложения и </a:t>
            </a:r>
            <a:r>
              <a:rPr lang="ru" dirty="0"/>
              <a:t>решения Avaya в сегментах </a:t>
            </a:r>
            <a:r>
              <a:rPr lang="ru" dirty="0" smtClean="0"/>
              <a:t>Унифицированных коммуникаций и Контакт-центров</a:t>
            </a:r>
            <a:r>
              <a:rPr lang="ru" dirty="0"/>
              <a:t> </a:t>
            </a:r>
            <a:r>
              <a:rPr lang="ru" dirty="0" smtClean="0"/>
              <a:t>размещены в безопасной среде, доступ к которой можно получить в любое время, в любом месте, и посредством </a:t>
            </a:r>
            <a:r>
              <a:rPr lang="ru" b="1" i="0" u="none" dirty="0" smtClean="0">
                <a:hlinkClick r:id="rId3"/>
              </a:rPr>
              <a:t>широкого спектра устройств</a:t>
            </a:r>
            <a:r>
              <a:rPr lang="ru" b="1" i="0" u="none" dirty="0" smtClean="0"/>
              <a:t>,</a:t>
            </a:r>
            <a:r>
              <a:rPr lang="ru" b="0" i="0" u="none" dirty="0" smtClean="0"/>
              <a:t> используя </a:t>
            </a:r>
            <a:r>
              <a:rPr lang="ru" dirty="0"/>
              <a:t>простое </a:t>
            </a:r>
            <a:r>
              <a:rPr lang="ru" dirty="0" smtClean="0"/>
              <a:t>Интернет-соединение. </a:t>
            </a:r>
            <a:endParaRPr lang="ru" b="0" i="0" u="none" dirty="0"/>
          </a:p>
        </p:txBody>
      </p:sp>
      <p:sp>
        <p:nvSpPr>
          <p:cNvPr id="3" name="Rectangle 2"/>
          <p:cNvSpPr/>
          <p:nvPr/>
        </p:nvSpPr>
        <p:spPr>
          <a:xfrm>
            <a:off x="244488" y="2829664"/>
            <a:ext cx="227062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 rtl="0"/>
            <a:r>
              <a:rPr lang="ru" b="1" i="0" u="none">
                <a:hlinkClick r:id="rId4"/>
              </a:rPr>
              <a:t>Demo Avaya Portal</a:t>
            </a:r>
            <a:endParaRPr lang="ru" dirty="0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973" y="3433098"/>
            <a:ext cx="2137285" cy="2351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Rectangle 9"/>
          <p:cNvSpPr/>
          <p:nvPr/>
        </p:nvSpPr>
        <p:spPr>
          <a:xfrm>
            <a:off x="3320841" y="2845244"/>
            <a:ext cx="383957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 rtl="0"/>
            <a:r>
              <a:rPr lang="ru" b="1" i="0" u="none"/>
              <a:t>Посетите</a:t>
            </a:r>
            <a:r>
              <a:rPr lang="ru" b="1" i="0" u="none">
                <a:hlinkClick r:id="rId6" action="ppaction://hlinkfile"/>
              </a:rPr>
              <a:t>: http://www.demoavaya.com</a:t>
            </a:r>
            <a:endParaRPr lang="ru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6629" y="3373723"/>
            <a:ext cx="6359600" cy="29078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104316486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Title 19"/>
          <p:cNvSpPr>
            <a:spLocks noGrp="1"/>
          </p:cNvSpPr>
          <p:nvPr>
            <p:ph type="title"/>
          </p:nvPr>
        </p:nvSpPr>
        <p:spPr>
          <a:xfrm>
            <a:off x="455613" y="482600"/>
            <a:ext cx="7069137" cy="720725"/>
          </a:xfrm>
        </p:spPr>
        <p:txBody>
          <a:bodyPr/>
          <a:lstStyle/>
          <a:p>
            <a:pPr algn="l" rtl="0"/>
            <a:r>
              <a:rPr lang="ru" b="0" i="0" u="none" dirty="0"/>
              <a:t>Radvision </a:t>
            </a:r>
            <a:r>
              <a:rPr lang="ru" b="0" i="0" u="none" dirty="0" smtClean="0"/>
              <a:t>на портале Demo </a:t>
            </a:r>
            <a:r>
              <a:rPr lang="ru" b="0" i="0" u="none" dirty="0"/>
              <a:t>Avaya</a:t>
            </a:r>
            <a:endParaRPr lang="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265" y="1404440"/>
            <a:ext cx="3048000" cy="5086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Oval 2"/>
          <p:cNvSpPr/>
          <p:nvPr/>
        </p:nvSpPr>
        <p:spPr>
          <a:xfrm>
            <a:off x="209265" y="5977719"/>
            <a:ext cx="2684060" cy="627797"/>
          </a:xfrm>
          <a:prstGeom prst="ellipse">
            <a:avLst/>
          </a:prstGeom>
          <a:noFill/>
          <a:ln w="47625">
            <a:solidFill>
              <a:schemeClr val="accent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>
              <a:lnSpc>
                <a:spcPct val="90000"/>
              </a:lnSpc>
            </a:pPr>
            <a:endParaRPr lang="ru" smtClean="0"/>
          </a:p>
        </p:txBody>
      </p:sp>
      <p:pic>
        <p:nvPicPr>
          <p:cNvPr id="28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7428" y="1404441"/>
            <a:ext cx="3547079" cy="28537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9" name="Content Placeholder 2"/>
          <p:cNvSpPr>
            <a:spLocks noGrp="1"/>
          </p:cNvSpPr>
          <p:nvPr>
            <p:ph idx="1"/>
          </p:nvPr>
        </p:nvSpPr>
        <p:spPr>
          <a:xfrm>
            <a:off x="3473354" y="4714164"/>
            <a:ext cx="5465929" cy="936009"/>
          </a:xfrm>
        </p:spPr>
        <p:txBody>
          <a:bodyPr/>
          <a:lstStyle/>
          <a:p>
            <a:r>
              <a:rPr lang="ru" sz="1600" b="0" i="0" u="none" dirty="0" smtClean="0"/>
              <a:t>Руководство по установке Radvision </a:t>
            </a:r>
            <a:r>
              <a:rPr lang="ru" sz="1600" b="0" i="0" u="none" dirty="0"/>
              <a:t>Scopia </a:t>
            </a:r>
            <a:r>
              <a:rPr lang="ru" sz="1600" dirty="0"/>
              <a:t>на рабочую </a:t>
            </a:r>
            <a:r>
              <a:rPr lang="ru" sz="1600" dirty="0" smtClean="0"/>
              <a:t>станцию</a:t>
            </a:r>
            <a:endParaRPr lang="ru" sz="1600" b="0" i="0" u="none" dirty="0"/>
          </a:p>
          <a:p>
            <a:r>
              <a:rPr lang="ru" sz="1600" dirty="0"/>
              <a:t>Руководство по </a:t>
            </a:r>
            <a:r>
              <a:rPr lang="ru" sz="1600" dirty="0" smtClean="0"/>
              <a:t>работе Radvision </a:t>
            </a:r>
            <a:r>
              <a:rPr lang="ru" sz="1600" b="0" i="0" u="none" dirty="0"/>
              <a:t>Scopia </a:t>
            </a:r>
            <a:r>
              <a:rPr lang="ru" sz="1600" b="0" i="0" u="none" dirty="0" smtClean="0"/>
              <a:t>на рабочих станциях и мобильных устройствах</a:t>
            </a:r>
            <a:endParaRPr lang="ru" sz="1600" dirty="0" smtClean="0"/>
          </a:p>
        </p:txBody>
      </p:sp>
    </p:spTree>
    <p:extLst>
      <p:ext uri="{BB962C8B-B14F-4D97-AF65-F5344CB8AC3E}">
        <p14:creationId xmlns="" xmlns:p14="http://schemas.microsoft.com/office/powerpoint/2010/main" val="96881596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2-09-10 at 6.29.27 AM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047" y="1353853"/>
            <a:ext cx="8485178" cy="6858000"/>
          </a:xfrm>
          <a:prstGeom prst="rect">
            <a:avLst/>
          </a:prstGeom>
        </p:spPr>
      </p:pic>
      <p:pic>
        <p:nvPicPr>
          <p:cNvPr id="3" name="Picture 2" descr="Screen Shot 2012-09-10 at 6.29.46 AM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1372" y="1452718"/>
            <a:ext cx="3542628" cy="4787660"/>
          </a:xfrm>
          <a:prstGeom prst="rect">
            <a:avLst/>
          </a:prstGeom>
          <a:ln>
            <a:solidFill>
              <a:schemeClr val="accent3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5" name="Rectangle 4"/>
          <p:cNvSpPr txBox="1">
            <a:spLocks noChangeArrowheads="1"/>
          </p:cNvSpPr>
          <p:nvPr/>
        </p:nvSpPr>
        <p:spPr bwMode="auto">
          <a:xfrm>
            <a:off x="449263" y="511175"/>
            <a:ext cx="8537575" cy="763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rtl="0"/>
            <a:r>
              <a:rPr lang="ru" b="0" i="0" u="none" dirty="0" smtClean="0"/>
              <a:t>Демо-ресурсы – Советы и рекомендации</a:t>
            </a:r>
            <a:endParaRPr lang="ru" dirty="0" smtClean="0"/>
          </a:p>
        </p:txBody>
      </p:sp>
    </p:spTree>
    <p:extLst>
      <p:ext uri="{BB962C8B-B14F-4D97-AF65-F5344CB8AC3E}">
        <p14:creationId xmlns="" xmlns:p14="http://schemas.microsoft.com/office/powerpoint/2010/main" val="283580493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434975"/>
            <a:ext cx="8505825" cy="838200"/>
          </a:xfrm>
        </p:spPr>
        <p:txBody>
          <a:bodyPr/>
          <a:lstStyle/>
          <a:p>
            <a:pPr algn="l" rtl="0"/>
            <a:r>
              <a:rPr lang="ru" b="0" i="0" u="none" dirty="0" smtClean="0"/>
              <a:t>Новая ссылка – RSS-канал для обучающих видео</a:t>
            </a:r>
            <a:endParaRPr lang="ru" dirty="0"/>
          </a:p>
        </p:txBody>
      </p:sp>
      <p:grpSp>
        <p:nvGrpSpPr>
          <p:cNvPr id="10" name="Group 9"/>
          <p:cNvGrpSpPr/>
          <p:nvPr/>
        </p:nvGrpSpPr>
        <p:grpSpPr>
          <a:xfrm>
            <a:off x="601511" y="1498813"/>
            <a:ext cx="6047732" cy="4306093"/>
            <a:chOff x="1912775" y="1829195"/>
            <a:chExt cx="6047732" cy="4306093"/>
          </a:xfrm>
        </p:grpSpPr>
        <p:pic>
          <p:nvPicPr>
            <p:cNvPr id="7" name="Picture 6" descr="Screen Shot 2012-10-11 at 12.06.02 PM.png"/>
            <p:cNvPicPr>
              <a:picLocks noChangeAspect="1"/>
            </p:cNvPicPr>
            <p:nvPr/>
          </p:nvPicPr>
          <p:blipFill rotWithShape="1">
            <a:blip r:embed="rId2" cstate="email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 b="42"/>
            <a:stretch/>
          </p:blipFill>
          <p:spPr>
            <a:xfrm>
              <a:off x="1912775" y="2612079"/>
              <a:ext cx="6047732" cy="3523209"/>
            </a:xfrm>
            <a:prstGeom prst="rect">
              <a:avLst/>
            </a:prstGeom>
          </p:spPr>
        </p:pic>
        <p:pic>
          <p:nvPicPr>
            <p:cNvPr id="8" name="Picture 7" descr="Screen Shot 2012-10-11 at 12.06.45 PM.png"/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20434" y="1829195"/>
              <a:ext cx="6029748" cy="799307"/>
            </a:xfrm>
            <a:prstGeom prst="rect">
              <a:avLst/>
            </a:prstGeom>
          </p:spPr>
        </p:pic>
      </p:grpSp>
      <p:sp>
        <p:nvSpPr>
          <p:cNvPr id="4" name="Rectangle 3"/>
          <p:cNvSpPr/>
          <p:nvPr/>
        </p:nvSpPr>
        <p:spPr>
          <a:xfrm>
            <a:off x="2021747" y="6161865"/>
            <a:ext cx="4482948" cy="307777"/>
          </a:xfrm>
          <a:prstGeom prst="rect">
            <a:avLst/>
          </a:prstGeom>
          <a:solidFill>
            <a:schemeClr val="bg2"/>
          </a:solidFill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l" rtl="0"/>
            <a:r>
              <a:rPr lang="ru" sz="1400" b="0" i="0" u="sng">
                <a:hlinkClick r:id="rId4"/>
              </a:rPr>
              <a:t>http://uconnect.demoavaya.com/demoavayapodcast/</a:t>
            </a:r>
            <a:endParaRPr lang="ru" sz="1400" dirty="0"/>
          </a:p>
        </p:txBody>
      </p:sp>
      <p:pic>
        <p:nvPicPr>
          <p:cNvPr id="11" name="Picture 10" descr="Screen Shot 2012-10-11 at 12.05.46 PM.pn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1084" y="2121187"/>
            <a:ext cx="4053818" cy="962163"/>
          </a:xfrm>
          <a:prstGeom prst="rect">
            <a:avLst/>
          </a:prstGeom>
          <a:ln>
            <a:solidFill>
              <a:schemeClr val="bg2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12" name="Right Arrow 11"/>
          <p:cNvSpPr/>
          <p:nvPr/>
        </p:nvSpPr>
        <p:spPr>
          <a:xfrm rot="1884688">
            <a:off x="3871842" y="1775801"/>
            <a:ext cx="908592" cy="402652"/>
          </a:xfrm>
          <a:prstGeom prst="rightArrow">
            <a:avLst/>
          </a:prstGeom>
          <a:solidFill>
            <a:schemeClr val="accent1"/>
          </a:solidFill>
          <a:ln w="19050">
            <a:solidFill>
              <a:schemeClr val="accent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>
              <a:lnSpc>
                <a:spcPct val="90000"/>
              </a:lnSpc>
            </a:pPr>
            <a:endParaRPr lang="ru" smtClean="0"/>
          </a:p>
        </p:txBody>
      </p:sp>
    </p:spTree>
    <p:extLst>
      <p:ext uri="{BB962C8B-B14F-4D97-AF65-F5344CB8AC3E}">
        <p14:creationId xmlns="" xmlns:p14="http://schemas.microsoft.com/office/powerpoint/2010/main" val="255205037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4"/>
          <p:cNvSpPr>
            <a:spLocks noGrp="1" noChangeArrowheads="1"/>
          </p:cNvSpPr>
          <p:nvPr>
            <p:ph type="title"/>
          </p:nvPr>
        </p:nvSpPr>
        <p:spPr>
          <a:xfrm>
            <a:off x="449263" y="581898"/>
            <a:ext cx="8537575" cy="443490"/>
          </a:xfrm>
        </p:spPr>
        <p:txBody>
          <a:bodyPr/>
          <a:lstStyle/>
          <a:p>
            <a:r>
              <a:rPr lang="ru" dirty="0"/>
              <a:t>IP Office </a:t>
            </a:r>
            <a:r>
              <a:rPr lang="ru" dirty="0" smtClean="0"/>
              <a:t>– Демонстрационные материалы</a:t>
            </a:r>
            <a:endParaRPr lang="ru" b="0" i="0" u="none" dirty="0"/>
          </a:p>
        </p:txBody>
      </p:sp>
      <p:sp>
        <p:nvSpPr>
          <p:cNvPr id="47107" name="Text Box 75"/>
          <p:cNvSpPr txBox="1">
            <a:spLocks noChangeArrowheads="1"/>
          </p:cNvSpPr>
          <p:nvPr/>
        </p:nvSpPr>
        <p:spPr bwMode="auto">
          <a:xfrm>
            <a:off x="4264025" y="6583363"/>
            <a:ext cx="4879975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l" rtl="0" eaLnBrk="1" hangingPunct="1">
              <a:spcBef>
                <a:spcPct val="50000"/>
              </a:spcBef>
            </a:pPr>
            <a:endParaRPr lang="ru" sz="1200" b="1"/>
          </a:p>
        </p:txBody>
      </p:sp>
      <p:sp>
        <p:nvSpPr>
          <p:cNvPr id="2" name="Rectangle 1"/>
          <p:cNvSpPr/>
          <p:nvPr/>
        </p:nvSpPr>
        <p:spPr>
          <a:xfrm>
            <a:off x="255180" y="1062323"/>
            <a:ext cx="8782493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/>
            <a:r>
              <a:rPr lang="ru-RU" dirty="0" smtClean="0"/>
              <a:t>Кем бы вы ни были, новым представителем по продажам или опытным экспертом, </a:t>
            </a:r>
            <a:r>
              <a:rPr lang="ru" b="0" i="0" u="none" dirty="0" smtClean="0"/>
              <a:t>Avaya может облегчить вашу жизнь. </a:t>
            </a:r>
            <a:r>
              <a:rPr lang="ru" b="0" i="0" u="none" dirty="0"/>
              <a:t>Avaya </a:t>
            </a:r>
            <a:r>
              <a:rPr lang="ru" b="0" i="0" u="none" dirty="0" smtClean="0"/>
              <a:t>предлагает поддержку большого количества разнообразных возможностей проведения демонстрций, включая предоставление оборудования по сниженным ценам или руководств для самостоятельного просмотра.</a:t>
            </a:r>
            <a:endParaRPr lang="ru" b="0" i="0" u="none" dirty="0"/>
          </a:p>
          <a:p>
            <a:endParaRPr lang="ru" dirty="0" smtClean="0"/>
          </a:p>
          <a:p>
            <a:pPr algn="l" rtl="0"/>
            <a:r>
              <a:rPr lang="ru" b="0" i="0" u="none" dirty="0" smtClean="0">
                <a:hlinkClick r:id="rId3"/>
              </a:rPr>
              <a:t>Демо IP Office:</a:t>
            </a:r>
            <a:endParaRPr lang="ru" dirty="0"/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201611" y="3093649"/>
            <a:ext cx="8621755" cy="33383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65125" indent="-365125" algn="l" rtl="0" eaLnBrk="0" fontAlgn="base" hangingPunct="0">
              <a:lnSpc>
                <a:spcPct val="90000"/>
              </a:lnSpc>
              <a:spcBef>
                <a:spcPts val="1200"/>
              </a:spcBef>
              <a:spcAft>
                <a:spcPct val="0"/>
              </a:spcAft>
              <a:buClr>
                <a:schemeClr val="accent1"/>
              </a:buClr>
              <a:buFont typeface="Webdings" pitchFamily="18" charset="2"/>
              <a:buChar char="4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accent2"/>
              </a:buClr>
              <a:buFont typeface="Arial" pitchFamily="34" charset="0"/>
              <a:buChar char="–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96963" indent="-228600" algn="l" rtl="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chemeClr val="accent2"/>
              </a:buClr>
              <a:buFont typeface="Arial" pitchFamily="34" charset="0"/>
              <a:buChar char="–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62088" indent="-228600" algn="l" rtl="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chemeClr val="accent2"/>
              </a:buClr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chemeClr val="accent2"/>
              </a:buClr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9456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2"/>
              </a:buClr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56032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2"/>
              </a:buClr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92608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2"/>
              </a:buClr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2918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2"/>
              </a:buClr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rtl="0">
              <a:lnSpc>
                <a:spcPct val="80000"/>
              </a:lnSpc>
            </a:pPr>
            <a:r>
              <a:rPr lang="ru" sz="1800" b="0" i="0" u="none" dirty="0" smtClean="0"/>
              <a:t>Для представителей по продажам мы предлагаем</a:t>
            </a:r>
            <a:r>
              <a:rPr lang="ru-RU" sz="1800" dirty="0" smtClean="0"/>
              <a:t> </a:t>
            </a:r>
            <a:r>
              <a:rPr lang="ru" sz="1800" b="0" i="0" u="none" dirty="0" smtClean="0"/>
              <a:t>EZ </a:t>
            </a:r>
            <a:r>
              <a:rPr lang="ru" sz="1800" b="0" i="0" u="none" dirty="0"/>
              <a:t>Demos </a:t>
            </a:r>
            <a:r>
              <a:rPr lang="ru" sz="1800" b="0" i="0" u="none" dirty="0" smtClean="0"/>
              <a:t>для ПК и iPad</a:t>
            </a:r>
            <a:r>
              <a:rPr lang="ru" sz="1800" b="0" i="0" u="none" dirty="0"/>
              <a:t>.</a:t>
            </a:r>
          </a:p>
          <a:p>
            <a:pPr algn="l" rtl="0">
              <a:lnSpc>
                <a:spcPct val="80000"/>
              </a:lnSpc>
            </a:pPr>
            <a:r>
              <a:rPr lang="ru" sz="1800" b="0" i="0" u="none" dirty="0" smtClean="0"/>
              <a:t>Для мероприятий по наращиванию спроса, демонстрация на базе Flash может показать возможности решения IP </a:t>
            </a:r>
            <a:r>
              <a:rPr lang="ru" sz="1800" b="0" i="0" u="none" dirty="0"/>
              <a:t>Office </a:t>
            </a:r>
            <a:r>
              <a:rPr lang="ru" sz="1800" b="0" i="0" u="none" dirty="0" smtClean="0"/>
              <a:t>без необходимости его установки.</a:t>
            </a:r>
            <a:endParaRPr lang="ru" sz="1800" b="0" i="0" u="none" dirty="0"/>
          </a:p>
          <a:p>
            <a:pPr algn="l" rtl="0">
              <a:lnSpc>
                <a:spcPct val="80000"/>
              </a:lnSpc>
            </a:pPr>
            <a:r>
              <a:rPr lang="ru" sz="1800" b="0" i="0" u="none" dirty="0" smtClean="0"/>
              <a:t>Для интерактивных тренингов и демонстраций мы предлагаем видео-руководства, которые описывают </a:t>
            </a:r>
            <a:r>
              <a:rPr lang="ru-RU" sz="1800" dirty="0" smtClean="0"/>
              <a:t>лучшие способы проведения интерактивных демонстраций </a:t>
            </a:r>
            <a:r>
              <a:rPr lang="ru" sz="1800" b="0" i="0" u="none" dirty="0" smtClean="0"/>
              <a:t>IP Office.</a:t>
            </a:r>
            <a:endParaRPr lang="ru" sz="1800" b="0" i="0" u="none" dirty="0"/>
          </a:p>
          <a:p>
            <a:pPr algn="l" rtl="0">
              <a:lnSpc>
                <a:spcPct val="80000"/>
              </a:lnSpc>
            </a:pPr>
            <a:r>
              <a:rPr lang="ru" sz="1800" dirty="0" smtClean="0"/>
              <a:t>Для желающих получить демонстрационное				 оборудование мы предлагаем программу </a:t>
            </a:r>
            <a:r>
              <a:rPr lang="ru" sz="1800" b="0" i="0" u="none" dirty="0" smtClean="0"/>
              <a:t>Power Demo</a:t>
            </a:r>
            <a:endParaRPr lang="ru" sz="1800" b="0" i="0" u="none" dirty="0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2366" y="4798778"/>
            <a:ext cx="1990725" cy="1714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135955610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5" name="Titel 1"/>
          <p:cNvSpPr>
            <a:spLocks noGrp="1"/>
          </p:cNvSpPr>
          <p:nvPr>
            <p:ph type="title" idx="4294967295"/>
          </p:nvPr>
        </p:nvSpPr>
        <p:spPr>
          <a:xfrm>
            <a:off x="116959" y="380020"/>
            <a:ext cx="8814388" cy="435336"/>
          </a:xfrm>
        </p:spPr>
        <p:txBody>
          <a:bodyPr lIns="0" tIns="0" rIns="0" bIns="0"/>
          <a:lstStyle/>
          <a:p>
            <a:pPr eaLnBrk="1" hangingPunct="1"/>
            <a:r>
              <a:rPr lang="ru" sz="2400" b="1" i="0" u="none" dirty="0" smtClean="0"/>
              <a:t>Тренинг на базе Avaya </a:t>
            </a:r>
            <a:r>
              <a:rPr lang="ru" sz="2400" b="1" i="0" u="none" dirty="0"/>
              <a:t>IP </a:t>
            </a:r>
            <a:r>
              <a:rPr lang="ru" sz="2400" b="1" i="0" u="none" dirty="0" smtClean="0"/>
              <a:t>Office </a:t>
            </a:r>
            <a:r>
              <a:rPr lang="ru" sz="2400" b="1" dirty="0"/>
              <a:t>Anywhere Demo </a:t>
            </a:r>
          </a:p>
        </p:txBody>
      </p:sp>
      <p:sp>
        <p:nvSpPr>
          <p:cNvPr id="2" name="Rectangle 1"/>
          <p:cNvSpPr/>
          <p:nvPr/>
        </p:nvSpPr>
        <p:spPr>
          <a:xfrm>
            <a:off x="0" y="853322"/>
            <a:ext cx="9048307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rtl="0"/>
            <a:r>
              <a:rPr lang="ru" sz="1600" b="0" i="0" u="none" dirty="0" smtClean="0"/>
              <a:t>Демонстрационный пакет </a:t>
            </a:r>
            <a:r>
              <a:rPr lang="ru" sz="1600" b="0" i="0" u="none" dirty="0"/>
              <a:t>IP Office Anywhere Demo </a:t>
            </a:r>
            <a:r>
              <a:rPr lang="ru" sz="1600" dirty="0" smtClean="0"/>
              <a:t>– это загружаемый комплекс программ, который представляет собой по</a:t>
            </a:r>
            <a:r>
              <a:rPr lang="ru-RU" sz="1600" dirty="0" err="1" smtClean="0"/>
              <a:t>лнофункциональную</a:t>
            </a:r>
            <a:r>
              <a:rPr lang="ru-RU" sz="1600" dirty="0" smtClean="0"/>
              <a:t> систему</a:t>
            </a:r>
            <a:r>
              <a:rPr lang="ru" sz="1600" b="0" i="0" u="none" dirty="0" smtClean="0"/>
              <a:t> </a:t>
            </a:r>
            <a:r>
              <a:rPr lang="ru" sz="1600" b="0" i="0" u="none" dirty="0"/>
              <a:t>IP </a:t>
            </a:r>
            <a:r>
              <a:rPr lang="ru" sz="1600" b="0" i="0" u="none" dirty="0" smtClean="0"/>
              <a:t>Office, которая запускается на ноутбуке. </a:t>
            </a:r>
            <a:r>
              <a:rPr lang="ru" sz="1600" dirty="0" smtClean="0"/>
              <a:t>Такое решение позволяет специалисту по продажам или эксперту по данному решению проводить демонстрацию </a:t>
            </a:r>
            <a:r>
              <a:rPr lang="ru" sz="1600" b="0" i="0" u="none" dirty="0" smtClean="0"/>
              <a:t>IP </a:t>
            </a:r>
            <a:r>
              <a:rPr lang="ru" sz="1600" b="0" i="0" u="none" dirty="0"/>
              <a:t>Office </a:t>
            </a:r>
            <a:r>
              <a:rPr lang="ru" sz="1600" b="0" i="0" u="none" dirty="0" smtClean="0"/>
              <a:t>практически в любом месте.</a:t>
            </a:r>
            <a:endParaRPr lang="ru" sz="1400" dirty="0"/>
          </a:p>
        </p:txBody>
      </p:sp>
      <p:sp>
        <p:nvSpPr>
          <p:cNvPr id="3" name="TextBox 2"/>
          <p:cNvSpPr txBox="1"/>
          <p:nvPr/>
        </p:nvSpPr>
        <p:spPr>
          <a:xfrm>
            <a:off x="0" y="4558145"/>
            <a:ext cx="2687541" cy="91440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l" rtl="0">
              <a:lnSpc>
                <a:spcPct val="90000"/>
              </a:lnSpc>
            </a:pPr>
            <a:r>
              <a:rPr lang="ru" sz="1400" b="0" i="0" u="none" dirty="0">
                <a:hlinkClick r:id="rId3"/>
              </a:rPr>
              <a:t>IP Office Anywhere Demo</a:t>
            </a:r>
            <a:endParaRPr lang="ru" sz="1400" dirty="0" smtClean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1581" y="5015345"/>
            <a:ext cx="5667375" cy="167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845" y="2187767"/>
            <a:ext cx="1479879" cy="21664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9115" y="1909944"/>
            <a:ext cx="4123895" cy="29488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144112703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bkgd.png"/>
          <p:cNvPicPr>
            <a:picLocks noChangeAspect="1"/>
          </p:cNvPicPr>
          <p:nvPr/>
        </p:nvPicPr>
        <p:blipFill>
          <a:blip r:embed="rId4" cstate="print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0" y="783771"/>
            <a:ext cx="9144000" cy="607422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pPr algn="l" rtl="0"/>
            <a:r>
              <a:rPr lang="ru" b="0" i="0" u="none"/>
              <a:t>Avaya - Термины и определения</a:t>
            </a:r>
            <a:r>
              <a:rPr lang="ru" dirty="0" smtClean="0"/>
              <a:t/>
            </a:r>
            <a:br>
              <a:rPr lang="ru" dirty="0" smtClean="0"/>
            </a:br>
            <a:r>
              <a:rPr lang="ru" sz="2200" b="1" i="0" u="none"/>
              <a:t>Avaya Link ID</a:t>
            </a:r>
            <a:endParaRPr lang="ru" sz="2200" b="1" dirty="0"/>
          </a:p>
        </p:txBody>
      </p:sp>
      <p:sp>
        <p:nvSpPr>
          <p:cNvPr id="8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377008" y="1483903"/>
            <a:ext cx="8470430" cy="3469097"/>
          </a:xfrm>
        </p:spPr>
        <p:txBody>
          <a:bodyPr>
            <a:noAutofit/>
          </a:bodyPr>
          <a:lstStyle/>
          <a:p>
            <a:pPr marL="287338" indent="-287338" algn="l" rtl="0">
              <a:lnSpc>
                <a:spcPct val="100000"/>
              </a:lnSpc>
              <a:spcBef>
                <a:spcPts val="800"/>
              </a:spcBef>
            </a:pPr>
            <a:r>
              <a:rPr lang="ru" sz="1700" b="0" i="0" u="none" dirty="0"/>
              <a:t>Link ID - это уникальный идентификатор для авторизованных партнеров Avaya</a:t>
            </a:r>
          </a:p>
          <a:p>
            <a:pPr marL="287338" indent="-287338" algn="l" rtl="0">
              <a:lnSpc>
                <a:spcPct val="100000"/>
              </a:lnSpc>
              <a:spcBef>
                <a:spcPts val="800"/>
              </a:spcBef>
            </a:pPr>
            <a:r>
              <a:rPr lang="ru" sz="1700" b="0" i="0" u="none" dirty="0"/>
              <a:t>Можно сказать, что это самая важная информация, которая требуется партнеру при работе с Avaya</a:t>
            </a:r>
          </a:p>
          <a:p>
            <a:pPr marL="287338" indent="-287338" algn="l" rtl="0">
              <a:lnSpc>
                <a:spcPct val="100000"/>
              </a:lnSpc>
              <a:spcBef>
                <a:spcPts val="800"/>
              </a:spcBef>
            </a:pPr>
            <a:r>
              <a:rPr lang="ru" sz="1700" b="0" i="0" u="none" dirty="0"/>
              <a:t>Link ID требуется для доступа к всем системам и инструментам Avaya, поэтому Link ID своей компании должны знать все задействованные сотрудники </a:t>
            </a:r>
            <a:r>
              <a:rPr lang="ru-RU" sz="1700" dirty="0" smtClean="0"/>
              <a:t>компании-</a:t>
            </a:r>
            <a:r>
              <a:rPr lang="ru" sz="1700" b="0" i="0" u="none" dirty="0" smtClean="0"/>
              <a:t>партнера</a:t>
            </a:r>
            <a:endParaRPr lang="ru" sz="1700" b="0" i="0" u="none" dirty="0"/>
          </a:p>
          <a:p>
            <a:pPr algn="l" rtl="0"/>
            <a:r>
              <a:rPr lang="ru" sz="1700" b="1" i="0" u="none" dirty="0"/>
              <a:t>Этот идентификатор также позволяет </a:t>
            </a:r>
            <a:r>
              <a:rPr lang="ru" sz="1700" b="1" i="0" u="none" dirty="0" smtClean="0"/>
              <a:t>соотнести авторизованного </a:t>
            </a:r>
            <a:r>
              <a:rPr lang="ru" sz="1700" b="1" i="0" u="none" dirty="0"/>
              <a:t>партнера Avaya с количеством его активных конечных пользователей</a:t>
            </a:r>
          </a:p>
          <a:p>
            <a:pPr algn="l" rtl="0"/>
            <a:r>
              <a:rPr lang="ru" sz="1700" b="0" i="0" u="none" dirty="0"/>
              <a:t>Если вы являетесь авторизованным партнером Avaya и не знаете ваш Link ID, отправьте e-mail в службу поддержки партнеров Avaya, или обратитесь к вашему менеджеру.</a:t>
            </a:r>
          </a:p>
          <a:p>
            <a:pPr marL="287338" indent="-287338" algn="l" rtl="0">
              <a:lnSpc>
                <a:spcPct val="100000"/>
              </a:lnSpc>
              <a:spcBef>
                <a:spcPts val="800"/>
              </a:spcBef>
              <a:buNone/>
            </a:pPr>
            <a:r>
              <a:rPr lang="ru" sz="1800" dirty="0"/>
              <a:t/>
            </a:r>
            <a:br>
              <a:rPr lang="ru" sz="1800" dirty="0"/>
            </a:br>
            <a:endParaRPr lang="ru" sz="1800" dirty="0"/>
          </a:p>
        </p:txBody>
      </p:sp>
    </p:spTree>
    <p:custDataLst>
      <p:tags r:id="rId1"/>
    </p:custDataLst>
    <p:extLst>
      <p:ext uri="{BB962C8B-B14F-4D97-AF65-F5344CB8AC3E}">
        <p14:creationId xmlns="" xmlns:p14="http://schemas.microsoft.com/office/powerpoint/2010/main" val="227524292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Picture 32" descr="sunset.png"/>
          <p:cNvPicPr>
            <a:picLocks noChangeAspect="1"/>
          </p:cNvPicPr>
          <p:nvPr/>
        </p:nvPicPr>
        <p:blipFill>
          <a:blip r:embed="rId3" cstate="email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="" xmlns:a14="http://schemas.microsoft.com/office/drawing/2010/main">
                  <a14:imgLayer r:embed="rId4">
                    <a14:imgEffect>
                      <a14:brightnessContrast bright="7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25884" y="-23698"/>
            <a:ext cx="9169884" cy="6948578"/>
          </a:xfrm>
          <a:prstGeom prst="rect">
            <a:avLst/>
          </a:prstGeom>
        </p:spPr>
      </p:pic>
      <p:sp>
        <p:nvSpPr>
          <p:cNvPr id="4" name="Rounded Rectangle 3"/>
          <p:cNvSpPr/>
          <p:nvPr/>
        </p:nvSpPr>
        <p:spPr>
          <a:xfrm>
            <a:off x="76200" y="3810000"/>
            <a:ext cx="2362200" cy="957263"/>
          </a:xfrm>
          <a:prstGeom prst="roundRect">
            <a:avLst/>
          </a:prstGeom>
          <a:gradFill flip="none" rotWithShape="1">
            <a:gsLst>
              <a:gs pos="0">
                <a:schemeClr val="tx2">
                  <a:lumMod val="75000"/>
                  <a:lumOff val="25000"/>
                  <a:shade val="30000"/>
                  <a:satMod val="115000"/>
                </a:schemeClr>
              </a:gs>
              <a:gs pos="50000">
                <a:schemeClr val="tx2">
                  <a:lumMod val="75000"/>
                  <a:lumOff val="25000"/>
                  <a:shade val="67500"/>
                  <a:satMod val="115000"/>
                </a:schemeClr>
              </a:gs>
              <a:gs pos="100000">
                <a:schemeClr val="tx2">
                  <a:lumMod val="75000"/>
                  <a:lumOff val="25000"/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marL="1146175" lvl="2">
              <a:defRPr/>
            </a:pPr>
            <a:r>
              <a:rPr lang="ru" sz="1200" b="1" dirty="0">
                <a:solidFill>
                  <a:schemeClr val="bg1"/>
                </a:solidFill>
              </a:rPr>
              <a:t>Комплексный демо-набор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7010400" y="3886200"/>
            <a:ext cx="2009775" cy="934276"/>
          </a:xfrm>
          <a:prstGeom prst="roundRect">
            <a:avLst/>
          </a:prstGeom>
          <a:gradFill flip="none" rotWithShape="1">
            <a:gsLst>
              <a:gs pos="0">
                <a:schemeClr val="tx2">
                  <a:lumMod val="75000"/>
                  <a:lumOff val="25000"/>
                  <a:shade val="30000"/>
                  <a:satMod val="115000"/>
                </a:schemeClr>
              </a:gs>
              <a:gs pos="50000">
                <a:schemeClr val="tx2">
                  <a:lumMod val="75000"/>
                  <a:lumOff val="25000"/>
                  <a:shade val="67500"/>
                  <a:satMod val="115000"/>
                </a:schemeClr>
              </a:gs>
              <a:gs pos="100000">
                <a:schemeClr val="tx2">
                  <a:lumMod val="75000"/>
                  <a:lumOff val="25000"/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marL="1028700" lvl="2" algn="l" rtl="0">
              <a:defRPr/>
            </a:pPr>
            <a:r>
              <a:rPr lang="ru" sz="1200" b="1" i="0" u="none">
                <a:solidFill>
                  <a:schemeClr val="bg1"/>
                </a:solidFill>
              </a:rPr>
              <a:t>SEED Demo</a:t>
            </a:r>
          </a:p>
        </p:txBody>
      </p:sp>
      <p:sp>
        <p:nvSpPr>
          <p:cNvPr id="31" name="Rounded Rectangle 30"/>
          <p:cNvSpPr/>
          <p:nvPr/>
        </p:nvSpPr>
        <p:spPr>
          <a:xfrm>
            <a:off x="4495800" y="3810000"/>
            <a:ext cx="2438400" cy="914400"/>
          </a:xfrm>
          <a:prstGeom prst="roundRect">
            <a:avLst/>
          </a:prstGeom>
          <a:gradFill flip="none" rotWithShape="1">
            <a:gsLst>
              <a:gs pos="0">
                <a:schemeClr val="tx2">
                  <a:lumMod val="75000"/>
                  <a:lumOff val="25000"/>
                  <a:shade val="30000"/>
                  <a:satMod val="115000"/>
                </a:schemeClr>
              </a:gs>
              <a:gs pos="50000">
                <a:schemeClr val="tx2">
                  <a:lumMod val="75000"/>
                  <a:lumOff val="25000"/>
                  <a:shade val="67500"/>
                  <a:satMod val="115000"/>
                </a:schemeClr>
              </a:gs>
              <a:gs pos="100000">
                <a:schemeClr val="tx2">
                  <a:lumMod val="75000"/>
                  <a:lumOff val="25000"/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marL="1146175" lvl="2" algn="l" rtl="0">
              <a:lnSpc>
                <a:spcPct val="90000"/>
              </a:lnSpc>
              <a:defRPr/>
            </a:pPr>
            <a:r>
              <a:rPr lang="ru" sz="1000" b="1" i="0" u="none" dirty="0" smtClean="0">
                <a:solidFill>
                  <a:schemeClr val="bg1"/>
                </a:solidFill>
              </a:rPr>
              <a:t>Ознакомительные центры для руководителей</a:t>
            </a:r>
            <a:endParaRPr lang="ru" sz="1000" b="1" i="0" u="none" dirty="0">
              <a:solidFill>
                <a:schemeClr val="bg1"/>
              </a:solidFill>
            </a:endParaRPr>
          </a:p>
        </p:txBody>
      </p:sp>
      <p:sp>
        <p:nvSpPr>
          <p:cNvPr id="37" name="Rounded Rectangle 36"/>
          <p:cNvSpPr/>
          <p:nvPr/>
        </p:nvSpPr>
        <p:spPr>
          <a:xfrm>
            <a:off x="133348" y="3871911"/>
            <a:ext cx="914400" cy="838200"/>
          </a:xfrm>
          <a:prstGeom prst="roundRect">
            <a:avLst/>
          </a:prstGeom>
          <a:blipFill>
            <a:blip r:embed="rId5" cstate="print"/>
            <a:stretch>
              <a:fillRect/>
            </a:stretch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rtl="0">
              <a:lnSpc>
                <a:spcPct val="90000"/>
              </a:lnSpc>
              <a:defRPr/>
            </a:pPr>
            <a:endParaRPr lang="ru" sz="1200" dirty="0">
              <a:solidFill>
                <a:schemeClr val="bg1"/>
              </a:solidFill>
            </a:endParaRPr>
          </a:p>
        </p:txBody>
      </p:sp>
      <p:sp>
        <p:nvSpPr>
          <p:cNvPr id="38" name="Rounded Rectangle 37"/>
          <p:cNvSpPr/>
          <p:nvPr/>
        </p:nvSpPr>
        <p:spPr>
          <a:xfrm>
            <a:off x="7086600" y="3990975"/>
            <a:ext cx="838200" cy="705676"/>
          </a:xfrm>
          <a:prstGeom prst="roundRect">
            <a:avLst/>
          </a:prstGeom>
          <a:blipFill>
            <a:blip r:embed="rId6" cstate="print"/>
            <a:stretch>
              <a:fillRect/>
            </a:stretch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rtl="0">
              <a:lnSpc>
                <a:spcPct val="90000"/>
              </a:lnSpc>
              <a:defRPr/>
            </a:pPr>
            <a:endParaRPr lang="ru" sz="1200" dirty="0">
              <a:solidFill>
                <a:schemeClr val="bg1"/>
              </a:solidFill>
            </a:endParaRPr>
          </a:p>
        </p:txBody>
      </p:sp>
      <p:sp>
        <p:nvSpPr>
          <p:cNvPr id="41" name="Rounded Rectangle 40"/>
          <p:cNvSpPr/>
          <p:nvPr/>
        </p:nvSpPr>
        <p:spPr>
          <a:xfrm>
            <a:off x="4648200" y="3942524"/>
            <a:ext cx="914400" cy="705676"/>
          </a:xfrm>
          <a:prstGeom prst="roundRect">
            <a:avLst/>
          </a:prstGeom>
          <a:blipFill>
            <a:blip r:embed="rId7" cstate="print"/>
            <a:stretch>
              <a:fillRect/>
            </a:stretch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rtl="0">
              <a:lnSpc>
                <a:spcPct val="90000"/>
              </a:lnSpc>
              <a:defRPr/>
            </a:pPr>
            <a:endParaRPr lang="ru" sz="1200" dirty="0">
              <a:solidFill>
                <a:schemeClr val="bg1"/>
              </a:solidFill>
            </a:endParaRPr>
          </a:p>
        </p:txBody>
      </p:sp>
      <p:sp>
        <p:nvSpPr>
          <p:cNvPr id="39" name="Rounded Rectangle 38"/>
          <p:cNvSpPr/>
          <p:nvPr/>
        </p:nvSpPr>
        <p:spPr>
          <a:xfrm>
            <a:off x="4495800" y="2819400"/>
            <a:ext cx="2438400" cy="934276"/>
          </a:xfrm>
          <a:prstGeom prst="roundRect">
            <a:avLst/>
          </a:prstGeom>
          <a:gradFill flip="none" rotWithShape="1">
            <a:gsLst>
              <a:gs pos="0">
                <a:schemeClr val="tx2">
                  <a:lumMod val="75000"/>
                  <a:lumOff val="25000"/>
                  <a:shade val="30000"/>
                  <a:satMod val="115000"/>
                </a:schemeClr>
              </a:gs>
              <a:gs pos="50000">
                <a:schemeClr val="tx2">
                  <a:lumMod val="75000"/>
                  <a:lumOff val="25000"/>
                  <a:shade val="67500"/>
                  <a:satMod val="115000"/>
                </a:schemeClr>
              </a:gs>
              <a:gs pos="100000">
                <a:schemeClr val="tx2">
                  <a:lumMod val="75000"/>
                  <a:lumOff val="25000"/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marL="1146175" lvl="2" algn="l" rtl="0">
              <a:defRPr/>
            </a:pPr>
            <a:r>
              <a:rPr lang="ru" sz="1200" b="1" i="0" u="none" dirty="0">
                <a:solidFill>
                  <a:schemeClr val="bg1"/>
                </a:solidFill>
              </a:rPr>
              <a:t>Комплексный </a:t>
            </a:r>
            <a:r>
              <a:rPr lang="ru" sz="1200" b="1" i="0" u="none" dirty="0" smtClean="0">
                <a:solidFill>
                  <a:schemeClr val="bg1"/>
                </a:solidFill>
              </a:rPr>
              <a:t>демо-набор</a:t>
            </a:r>
            <a:endParaRPr lang="ru" sz="1200" b="1" i="0" u="none" dirty="0">
              <a:solidFill>
                <a:schemeClr val="bg1"/>
              </a:solidFill>
            </a:endParaRPr>
          </a:p>
        </p:txBody>
      </p:sp>
      <p:sp>
        <p:nvSpPr>
          <p:cNvPr id="43" name="Rounded Rectangle 42"/>
          <p:cNvSpPr/>
          <p:nvPr/>
        </p:nvSpPr>
        <p:spPr>
          <a:xfrm>
            <a:off x="4572000" y="2895600"/>
            <a:ext cx="914400" cy="762000"/>
          </a:xfrm>
          <a:prstGeom prst="roundRect">
            <a:avLst/>
          </a:prstGeom>
          <a:blipFill>
            <a:blip r:embed="rId5" cstate="print"/>
            <a:stretch>
              <a:fillRect/>
            </a:stretch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rtl="0">
              <a:lnSpc>
                <a:spcPct val="90000"/>
              </a:lnSpc>
              <a:defRPr/>
            </a:pPr>
            <a:endParaRPr lang="ru" sz="1200" dirty="0">
              <a:solidFill>
                <a:schemeClr val="bg1"/>
              </a:solidFill>
            </a:endParaRPr>
          </a:p>
        </p:txBody>
      </p:sp>
      <p:sp>
        <p:nvSpPr>
          <p:cNvPr id="44" name="Rounded Rectangle 43"/>
          <p:cNvSpPr/>
          <p:nvPr/>
        </p:nvSpPr>
        <p:spPr>
          <a:xfrm>
            <a:off x="76200" y="2743200"/>
            <a:ext cx="2362200" cy="990600"/>
          </a:xfrm>
          <a:prstGeom prst="roundRect">
            <a:avLst/>
          </a:prstGeom>
          <a:gradFill flip="none" rotWithShape="1">
            <a:gsLst>
              <a:gs pos="0">
                <a:schemeClr val="tx2">
                  <a:lumMod val="75000"/>
                  <a:lumOff val="25000"/>
                  <a:shade val="30000"/>
                  <a:satMod val="115000"/>
                </a:schemeClr>
              </a:gs>
              <a:gs pos="50000">
                <a:schemeClr val="tx2">
                  <a:lumMod val="75000"/>
                  <a:lumOff val="25000"/>
                  <a:shade val="67500"/>
                  <a:satMod val="115000"/>
                </a:schemeClr>
              </a:gs>
              <a:gs pos="100000">
                <a:schemeClr val="tx2">
                  <a:lumMod val="75000"/>
                  <a:lumOff val="25000"/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marL="1028700" lvl="2" algn="l" rtl="0">
              <a:defRPr/>
            </a:pPr>
            <a:r>
              <a:rPr lang="ru" sz="1200" b="1" i="0" u="none" dirty="0">
                <a:solidFill>
                  <a:schemeClr val="bg1"/>
                </a:solidFill>
              </a:rPr>
              <a:t>Flash Demo</a:t>
            </a:r>
          </a:p>
          <a:p>
            <a:pPr marL="1028700" lvl="2" algn="l" rtl="0">
              <a:defRPr/>
            </a:pPr>
            <a:r>
              <a:rPr lang="ru" sz="1200" b="1" i="1" u="none" dirty="0" smtClean="0">
                <a:solidFill>
                  <a:schemeClr val="bg1"/>
                </a:solidFill>
              </a:rPr>
              <a:t>Руководство</a:t>
            </a:r>
            <a:endParaRPr lang="ru" sz="1200" b="1" i="1" dirty="0">
              <a:solidFill>
                <a:schemeClr val="bg1"/>
              </a:solidFill>
            </a:endParaRPr>
          </a:p>
        </p:txBody>
      </p:sp>
      <p:sp>
        <p:nvSpPr>
          <p:cNvPr id="48" name="Rounded Rectangle 47"/>
          <p:cNvSpPr/>
          <p:nvPr/>
        </p:nvSpPr>
        <p:spPr>
          <a:xfrm>
            <a:off x="152400" y="2819400"/>
            <a:ext cx="914400" cy="838200"/>
          </a:xfrm>
          <a:prstGeom prst="roundRect">
            <a:avLst/>
          </a:prstGeom>
          <a:blipFill>
            <a:blip r:embed="rId8" cstate="print"/>
            <a:stretch>
              <a:fillRect/>
            </a:stretch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rtl="0">
              <a:lnSpc>
                <a:spcPct val="90000"/>
              </a:lnSpc>
              <a:defRPr/>
            </a:pPr>
            <a:endParaRPr lang="ru" sz="1200" dirty="0">
              <a:solidFill>
                <a:schemeClr val="bg1"/>
              </a:solidFill>
            </a:endParaRPr>
          </a:p>
        </p:txBody>
      </p:sp>
      <p:sp>
        <p:nvSpPr>
          <p:cNvPr id="51" name="Rounded Rectangle 50"/>
          <p:cNvSpPr/>
          <p:nvPr/>
        </p:nvSpPr>
        <p:spPr>
          <a:xfrm>
            <a:off x="76200" y="5842000"/>
            <a:ext cx="2209800" cy="457200"/>
          </a:xfrm>
          <a:prstGeom prst="roundRect">
            <a:avLst/>
          </a:prstGeom>
          <a:gradFill flip="none" rotWithShape="1">
            <a:gsLst>
              <a:gs pos="0">
                <a:schemeClr val="tx2">
                  <a:lumMod val="75000"/>
                  <a:lumOff val="25000"/>
                  <a:shade val="30000"/>
                  <a:satMod val="115000"/>
                </a:schemeClr>
              </a:gs>
              <a:gs pos="50000">
                <a:schemeClr val="tx2">
                  <a:lumMod val="75000"/>
                  <a:lumOff val="25000"/>
                  <a:shade val="67500"/>
                  <a:satMod val="115000"/>
                </a:schemeClr>
              </a:gs>
              <a:gs pos="100000">
                <a:schemeClr val="tx2">
                  <a:lumMod val="75000"/>
                  <a:lumOff val="25000"/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rtl="0"/>
            <a:r>
              <a:rPr lang="ru" b="1" i="0" u="none" dirty="0" smtClean="0">
                <a:solidFill>
                  <a:srgbClr val="FFC000"/>
                </a:solidFill>
              </a:rPr>
              <a:t>Обучение</a:t>
            </a:r>
            <a:endParaRPr lang="ru" b="1" i="0" u="none" dirty="0">
              <a:solidFill>
                <a:srgbClr val="FFC000"/>
              </a:solidFill>
            </a:endParaRPr>
          </a:p>
        </p:txBody>
      </p:sp>
      <p:sp>
        <p:nvSpPr>
          <p:cNvPr id="54" name="Rounded Rectangle 53"/>
          <p:cNvSpPr/>
          <p:nvPr/>
        </p:nvSpPr>
        <p:spPr>
          <a:xfrm>
            <a:off x="2362200" y="5842000"/>
            <a:ext cx="2209800" cy="457200"/>
          </a:xfrm>
          <a:prstGeom prst="roundRect">
            <a:avLst/>
          </a:prstGeom>
          <a:gradFill flip="none" rotWithShape="1">
            <a:gsLst>
              <a:gs pos="0">
                <a:schemeClr val="tx2">
                  <a:lumMod val="75000"/>
                  <a:lumOff val="25000"/>
                  <a:shade val="30000"/>
                  <a:satMod val="115000"/>
                </a:schemeClr>
              </a:gs>
              <a:gs pos="50000">
                <a:schemeClr val="tx2">
                  <a:lumMod val="75000"/>
                  <a:lumOff val="25000"/>
                  <a:shade val="67500"/>
                  <a:satMod val="115000"/>
                </a:schemeClr>
              </a:gs>
              <a:gs pos="100000">
                <a:schemeClr val="tx2">
                  <a:lumMod val="75000"/>
                  <a:lumOff val="25000"/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rtl="0"/>
            <a:r>
              <a:rPr lang="ru" b="1" i="0" u="none" dirty="0" smtClean="0">
                <a:solidFill>
                  <a:srgbClr val="FFC000"/>
                </a:solidFill>
              </a:rPr>
              <a:t>Идентификация</a:t>
            </a:r>
            <a:endParaRPr lang="ru" b="1" i="0" u="none" dirty="0">
              <a:solidFill>
                <a:srgbClr val="FFC000"/>
              </a:solidFill>
            </a:endParaRPr>
          </a:p>
        </p:txBody>
      </p:sp>
      <p:sp>
        <p:nvSpPr>
          <p:cNvPr id="57" name="Rounded Rectangle 56"/>
          <p:cNvSpPr/>
          <p:nvPr/>
        </p:nvSpPr>
        <p:spPr>
          <a:xfrm>
            <a:off x="4648200" y="5842000"/>
            <a:ext cx="2209800" cy="457200"/>
          </a:xfrm>
          <a:prstGeom prst="roundRect">
            <a:avLst/>
          </a:prstGeom>
          <a:gradFill flip="none" rotWithShape="1">
            <a:gsLst>
              <a:gs pos="0">
                <a:schemeClr val="tx2">
                  <a:lumMod val="75000"/>
                  <a:lumOff val="25000"/>
                  <a:shade val="30000"/>
                  <a:satMod val="115000"/>
                </a:schemeClr>
              </a:gs>
              <a:gs pos="50000">
                <a:schemeClr val="tx2">
                  <a:lumMod val="75000"/>
                  <a:lumOff val="25000"/>
                  <a:shade val="67500"/>
                  <a:satMod val="115000"/>
                </a:schemeClr>
              </a:gs>
              <a:gs pos="100000">
                <a:schemeClr val="tx2">
                  <a:lumMod val="75000"/>
                  <a:lumOff val="25000"/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rtl="0"/>
            <a:r>
              <a:rPr lang="ru" b="1" dirty="0" smtClean="0">
                <a:solidFill>
                  <a:srgbClr val="FFC000"/>
                </a:solidFill>
              </a:rPr>
              <a:t>Один на один</a:t>
            </a:r>
            <a:endParaRPr lang="ru" b="1" i="0" u="none" dirty="0">
              <a:solidFill>
                <a:srgbClr val="FFC000"/>
              </a:solidFill>
            </a:endParaRPr>
          </a:p>
        </p:txBody>
      </p:sp>
      <p:sp>
        <p:nvSpPr>
          <p:cNvPr id="62" name="Rounded Rectangle 61"/>
          <p:cNvSpPr/>
          <p:nvPr/>
        </p:nvSpPr>
        <p:spPr>
          <a:xfrm>
            <a:off x="6934200" y="5842000"/>
            <a:ext cx="2133600" cy="457200"/>
          </a:xfrm>
          <a:prstGeom prst="roundRect">
            <a:avLst/>
          </a:prstGeom>
          <a:gradFill flip="none" rotWithShape="1">
            <a:gsLst>
              <a:gs pos="0">
                <a:schemeClr val="tx2">
                  <a:lumMod val="75000"/>
                  <a:lumOff val="25000"/>
                  <a:shade val="30000"/>
                  <a:satMod val="115000"/>
                </a:schemeClr>
              </a:gs>
              <a:gs pos="50000">
                <a:schemeClr val="tx2">
                  <a:lumMod val="75000"/>
                  <a:lumOff val="25000"/>
                  <a:shade val="67500"/>
                  <a:satMod val="115000"/>
                </a:schemeClr>
              </a:gs>
              <a:gs pos="100000">
                <a:schemeClr val="tx2">
                  <a:lumMod val="75000"/>
                  <a:lumOff val="25000"/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rtl="0"/>
            <a:r>
              <a:rPr lang="ru" b="1" i="0" u="none" dirty="0" smtClean="0">
                <a:solidFill>
                  <a:srgbClr val="FFC000"/>
                </a:solidFill>
              </a:rPr>
              <a:t>Закрытие</a:t>
            </a:r>
            <a:endParaRPr lang="ru" b="1" i="0" u="none" dirty="0">
              <a:solidFill>
                <a:srgbClr val="FFC000"/>
              </a:solidFill>
            </a:endParaRPr>
          </a:p>
        </p:txBody>
      </p:sp>
      <p:sp>
        <p:nvSpPr>
          <p:cNvPr id="307262" name="Title 27"/>
          <p:cNvSpPr>
            <a:spLocks noGrp="1"/>
          </p:cNvSpPr>
          <p:nvPr>
            <p:ph type="title" idx="4294967295"/>
          </p:nvPr>
        </p:nvSpPr>
        <p:spPr>
          <a:xfrm>
            <a:off x="381000" y="434975"/>
            <a:ext cx="8432800" cy="838200"/>
          </a:xfrm>
        </p:spPr>
        <p:txBody>
          <a:bodyPr>
            <a:normAutofit fontScale="90000"/>
          </a:bodyPr>
          <a:lstStyle/>
          <a:p>
            <a:pPr algn="l" rtl="0"/>
            <a:r>
              <a:rPr lang="ru" sz="3100" b="0" i="0" u="none" dirty="0" smtClean="0"/>
              <a:t>Возможности проведения демонстраций IP Office </a:t>
            </a:r>
            <a:r>
              <a:rPr lang="ru" sz="3100" dirty="0"/>
              <a:t/>
            </a:r>
            <a:br>
              <a:rPr lang="ru" sz="3100" dirty="0"/>
            </a:br>
            <a:r>
              <a:rPr lang="ru" sz="2700" i="1" dirty="0" smtClean="0"/>
              <a:t>Мы помогаем вам на вашем пути</a:t>
            </a:r>
            <a:endParaRPr lang="ru" sz="2700" dirty="0"/>
          </a:p>
        </p:txBody>
      </p:sp>
      <p:sp>
        <p:nvSpPr>
          <p:cNvPr id="27" name="Rounded Rectangle 26"/>
          <p:cNvSpPr/>
          <p:nvPr/>
        </p:nvSpPr>
        <p:spPr>
          <a:xfrm>
            <a:off x="4495800" y="4800600"/>
            <a:ext cx="2438400" cy="838200"/>
          </a:xfrm>
          <a:prstGeom prst="roundRect">
            <a:avLst/>
          </a:prstGeom>
          <a:gradFill flip="none" rotWithShape="1">
            <a:gsLst>
              <a:gs pos="0">
                <a:schemeClr val="tx2">
                  <a:lumMod val="75000"/>
                  <a:lumOff val="25000"/>
                  <a:shade val="30000"/>
                  <a:satMod val="115000"/>
                </a:schemeClr>
              </a:gs>
              <a:gs pos="50000">
                <a:schemeClr val="tx2">
                  <a:lumMod val="75000"/>
                  <a:lumOff val="25000"/>
                  <a:shade val="67500"/>
                  <a:satMod val="115000"/>
                </a:schemeClr>
              </a:gs>
              <a:gs pos="100000">
                <a:schemeClr val="tx2">
                  <a:lumMod val="75000"/>
                  <a:lumOff val="25000"/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marL="1146175" lvl="2" algn="l" rtl="0">
              <a:lnSpc>
                <a:spcPct val="90000"/>
              </a:lnSpc>
              <a:defRPr/>
            </a:pPr>
            <a:r>
              <a:rPr lang="ru" sz="1900" b="1" i="0" u="none">
                <a:solidFill>
                  <a:schemeClr val="bg1"/>
                </a:solidFill>
              </a:rPr>
              <a:t>IP Office Anywhere</a:t>
            </a:r>
          </a:p>
        </p:txBody>
      </p:sp>
      <p:sp>
        <p:nvSpPr>
          <p:cNvPr id="42" name="Rounded Rectangle 41"/>
          <p:cNvSpPr/>
          <p:nvPr/>
        </p:nvSpPr>
        <p:spPr bwMode="auto">
          <a:xfrm>
            <a:off x="1800225" y="1600200"/>
            <a:ext cx="2438400" cy="990600"/>
          </a:xfrm>
          <a:prstGeom prst="round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16200000" scaled="1"/>
            <a:tileRect/>
          </a:gra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1028700" lvl="2" algn="l" rtl="0"/>
            <a:r>
              <a:rPr lang="ru" b="1" i="0" u="none" dirty="0"/>
              <a:t>IPO </a:t>
            </a:r>
            <a:endParaRPr lang="ru" b="1" i="0" u="none" dirty="0" smtClean="0"/>
          </a:p>
          <a:p>
            <a:pPr marL="1028700" lvl="2" algn="l" rtl="0"/>
            <a:r>
              <a:rPr lang="ru-RU" sz="1600" b="1" dirty="0"/>
              <a:t>г</a:t>
            </a:r>
            <a:r>
              <a:rPr lang="ru" sz="1600" b="1" i="0" u="none" dirty="0" smtClean="0"/>
              <a:t>де угодно</a:t>
            </a:r>
            <a:endParaRPr lang="ru" sz="1600" b="1" i="0" u="none" dirty="0"/>
          </a:p>
        </p:txBody>
      </p:sp>
      <p:pic>
        <p:nvPicPr>
          <p:cNvPr id="50" name="Picture 2" descr="http://www.contributechinc.org/resources/generic_laptop.gif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876425" y="1752600"/>
            <a:ext cx="1056688" cy="762000"/>
          </a:xfrm>
          <a:prstGeom prst="rect">
            <a:avLst/>
          </a:prstGeom>
          <a:noFill/>
        </p:spPr>
      </p:pic>
      <p:sp>
        <p:nvSpPr>
          <p:cNvPr id="53" name="Rounded Rectangle 52"/>
          <p:cNvSpPr/>
          <p:nvPr/>
        </p:nvSpPr>
        <p:spPr bwMode="auto">
          <a:xfrm>
            <a:off x="4533900" y="1600200"/>
            <a:ext cx="2362200" cy="990600"/>
          </a:xfrm>
          <a:prstGeom prst="round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16200000" scaled="1"/>
            <a:tileRect/>
          </a:gra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1092200" lvl="2" algn="l" rtl="0"/>
            <a:r>
              <a:rPr lang="ru" b="1" i="0" u="none"/>
              <a:t>Power Demo</a:t>
            </a:r>
          </a:p>
        </p:txBody>
      </p:sp>
      <p:sp>
        <p:nvSpPr>
          <p:cNvPr id="36" name="Rounded Rectangle 35"/>
          <p:cNvSpPr/>
          <p:nvPr/>
        </p:nvSpPr>
        <p:spPr>
          <a:xfrm>
            <a:off x="4610100" y="1676400"/>
            <a:ext cx="914400" cy="838200"/>
          </a:xfrm>
          <a:prstGeom prst="roundRect">
            <a:avLst/>
          </a:prstGeom>
          <a:blipFill>
            <a:blip r:embed="rId5" cstate="print"/>
            <a:stretch>
              <a:fillRect/>
            </a:stretch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rtl="0">
              <a:lnSpc>
                <a:spcPct val="90000"/>
              </a:lnSpc>
              <a:defRPr/>
            </a:pPr>
            <a:endParaRPr lang="ru" sz="1800" dirty="0">
              <a:solidFill>
                <a:schemeClr val="bg1"/>
              </a:solidFill>
            </a:endParaRPr>
          </a:p>
        </p:txBody>
      </p:sp>
      <p:pic>
        <p:nvPicPr>
          <p:cNvPr id="45" name="Picture 2" descr="http://www.contributechinc.org/resources/generic_laptop.gif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572000" y="4869508"/>
            <a:ext cx="961131" cy="693092"/>
          </a:xfrm>
          <a:prstGeom prst="rect">
            <a:avLst/>
          </a:prstGeom>
          <a:noFill/>
        </p:spPr>
      </p:pic>
      <p:sp>
        <p:nvSpPr>
          <p:cNvPr id="47" name="Rounded Rectangle 46"/>
          <p:cNvSpPr/>
          <p:nvPr/>
        </p:nvSpPr>
        <p:spPr>
          <a:xfrm>
            <a:off x="76200" y="4820476"/>
            <a:ext cx="2362200" cy="818324"/>
          </a:xfrm>
          <a:prstGeom prst="roundRect">
            <a:avLst/>
          </a:prstGeom>
          <a:gradFill flip="none" rotWithShape="1">
            <a:gsLst>
              <a:gs pos="0">
                <a:schemeClr val="tx2">
                  <a:lumMod val="75000"/>
                  <a:lumOff val="25000"/>
                  <a:shade val="30000"/>
                  <a:satMod val="115000"/>
                </a:schemeClr>
              </a:gs>
              <a:gs pos="50000">
                <a:schemeClr val="tx2">
                  <a:lumMod val="75000"/>
                  <a:lumOff val="25000"/>
                  <a:shade val="67500"/>
                  <a:satMod val="115000"/>
                </a:schemeClr>
              </a:gs>
              <a:gs pos="100000">
                <a:schemeClr val="tx2">
                  <a:lumMod val="75000"/>
                  <a:lumOff val="25000"/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marL="1028700" lvl="2" algn="l" rtl="0">
              <a:defRPr/>
            </a:pPr>
            <a:r>
              <a:rPr lang="ru" sz="1900" b="1" i="0" u="none">
                <a:solidFill>
                  <a:schemeClr val="bg1"/>
                </a:solidFill>
              </a:rPr>
              <a:t>EZ</a:t>
            </a:r>
            <a:r>
              <a:rPr lang="ru" sz="1900" b="0" i="0" u="none">
                <a:solidFill>
                  <a:schemeClr val="bg1"/>
                </a:solidFill>
              </a:rPr>
              <a:t> </a:t>
            </a:r>
          </a:p>
          <a:p>
            <a:pPr marL="1028700" lvl="2" algn="l" rtl="0">
              <a:defRPr/>
            </a:pPr>
            <a:r>
              <a:rPr lang="ru" sz="1900" b="1" i="0" u="none">
                <a:solidFill>
                  <a:schemeClr val="bg1"/>
                </a:solidFill>
              </a:rPr>
              <a:t>Демо</a:t>
            </a:r>
          </a:p>
        </p:txBody>
      </p:sp>
      <p:sp>
        <p:nvSpPr>
          <p:cNvPr id="56" name="Rounded Rectangle 55"/>
          <p:cNvSpPr/>
          <p:nvPr/>
        </p:nvSpPr>
        <p:spPr>
          <a:xfrm>
            <a:off x="123822" y="4876796"/>
            <a:ext cx="838200" cy="698500"/>
          </a:xfrm>
          <a:prstGeom prst="roundRect">
            <a:avLst/>
          </a:prstGeom>
          <a:blipFill>
            <a:blip r:embed="rId10" cstate="print"/>
            <a:stretch>
              <a:fillRect/>
            </a:stretch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rtl="0">
              <a:lnSpc>
                <a:spcPct val="90000"/>
              </a:lnSpc>
              <a:defRPr/>
            </a:pPr>
            <a:endParaRPr lang="ru" sz="1800" dirty="0">
              <a:solidFill>
                <a:schemeClr val="bg1"/>
              </a:solidFill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15875" y="1524000"/>
            <a:ext cx="1279525" cy="121920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 rtl="0">
              <a:lnSpc>
                <a:spcPct val="90000"/>
              </a:lnSpc>
            </a:pPr>
            <a:r>
              <a:rPr lang="en-US" sz="1600" b="1" i="0" u="none" dirty="0" smtClean="0"/>
              <a:t>C</a:t>
            </a:r>
            <a:r>
              <a:rPr lang="ru" sz="1600" b="1" i="0" u="none" dirty="0" smtClean="0"/>
              <a:t>ерверная</a:t>
            </a:r>
          </a:p>
          <a:p>
            <a:pPr algn="ctr" rtl="0">
              <a:lnSpc>
                <a:spcPct val="90000"/>
              </a:lnSpc>
            </a:pPr>
            <a:r>
              <a:rPr lang="ru-RU" sz="1600" b="1" dirty="0" smtClean="0"/>
              <a:t>в</a:t>
            </a:r>
            <a:r>
              <a:rPr lang="ru" sz="1600" b="1" i="0" u="none" dirty="0" smtClean="0"/>
              <a:t>ерсия</a:t>
            </a:r>
            <a:r>
              <a:rPr lang="en-US" sz="1600" b="1" i="0" u="none" dirty="0" smtClean="0"/>
              <a:t> demo</a:t>
            </a:r>
            <a:endParaRPr lang="ru" sz="1600" b="1" dirty="0"/>
          </a:p>
          <a:p>
            <a:pPr algn="ctr" rtl="0">
              <a:lnSpc>
                <a:spcPct val="90000"/>
              </a:lnSpc>
            </a:pPr>
            <a:r>
              <a:rPr lang="ru" sz="1600" b="1" i="0" u="none" dirty="0" smtClean="0"/>
              <a:t>на базе</a:t>
            </a:r>
            <a:endParaRPr lang="ru" sz="1600" b="0" i="0" u="none" dirty="0"/>
          </a:p>
          <a:p>
            <a:pPr algn="ctr" rtl="0">
              <a:lnSpc>
                <a:spcPct val="90000"/>
              </a:lnSpc>
            </a:pPr>
            <a:r>
              <a:rPr lang="ru" sz="1600" b="1" i="0" u="none" dirty="0"/>
              <a:t>VM </a:t>
            </a:r>
            <a:r>
              <a:rPr lang="ru" sz="1600" b="1" i="0" u="none" dirty="0" smtClean="0"/>
              <a:t>player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7601525" y="1651000"/>
            <a:ext cx="1295400" cy="121920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 rtl="0">
              <a:lnSpc>
                <a:spcPct val="90000"/>
              </a:lnSpc>
            </a:pPr>
            <a:r>
              <a:rPr lang="ru" b="1" i="0" u="none" dirty="0"/>
              <a:t>Demo IP Office</a:t>
            </a:r>
            <a:endParaRPr lang="ru" b="1" dirty="0"/>
          </a:p>
          <a:p>
            <a:pPr algn="ctr" rtl="0">
              <a:lnSpc>
                <a:spcPct val="90000"/>
              </a:lnSpc>
            </a:pPr>
            <a:r>
              <a:rPr lang="ru" b="0" i="0" u="none" dirty="0"/>
              <a:t>   </a:t>
            </a:r>
            <a:r>
              <a:rPr lang="ru" b="1" i="0" u="none" dirty="0" smtClean="0"/>
              <a:t>на реальной </a:t>
            </a:r>
          </a:p>
          <a:p>
            <a:pPr algn="ctr" rtl="0">
              <a:lnSpc>
                <a:spcPct val="90000"/>
              </a:lnSpc>
            </a:pPr>
            <a:r>
              <a:rPr lang="ru" b="1" dirty="0" smtClean="0"/>
              <a:t>системе</a:t>
            </a:r>
            <a:endParaRPr lang="ru" b="1" i="0" u="none" dirty="0"/>
          </a:p>
          <a:p>
            <a:pPr algn="ctr" rtl="0">
              <a:lnSpc>
                <a:spcPct val="90000"/>
              </a:lnSpc>
            </a:pPr>
            <a:r>
              <a:rPr lang="ru" b="1" i="0" u="none" dirty="0"/>
              <a:t>(Linux, 500 V2)</a:t>
            </a:r>
            <a:endParaRPr lang="ru" b="1" dirty="0"/>
          </a:p>
          <a:p>
            <a:pPr algn="ctr" rtl="0">
              <a:lnSpc>
                <a:spcPct val="90000"/>
              </a:lnSpc>
            </a:pPr>
            <a:endParaRPr lang="ru" b="1" dirty="0"/>
          </a:p>
        </p:txBody>
      </p:sp>
      <p:sp>
        <p:nvSpPr>
          <p:cNvPr id="61" name="Right Arrow 60"/>
          <p:cNvSpPr/>
          <p:nvPr/>
        </p:nvSpPr>
        <p:spPr>
          <a:xfrm>
            <a:off x="1216025" y="1930400"/>
            <a:ext cx="521208" cy="304800"/>
          </a:xfrm>
          <a:prstGeom prst="rightArrow">
            <a:avLst/>
          </a:prstGeom>
          <a:solidFill>
            <a:schemeClr val="accent1"/>
          </a:solidFill>
          <a:ln w="19050">
            <a:solidFill>
              <a:schemeClr val="accent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>
              <a:lnSpc>
                <a:spcPct val="90000"/>
              </a:lnSpc>
            </a:pPr>
            <a:endParaRPr lang="ru" dirty="0"/>
          </a:p>
        </p:txBody>
      </p:sp>
      <p:sp>
        <p:nvSpPr>
          <p:cNvPr id="63" name="Right Arrow 62"/>
          <p:cNvSpPr/>
          <p:nvPr/>
        </p:nvSpPr>
        <p:spPr>
          <a:xfrm flipH="1">
            <a:off x="6972300" y="1930400"/>
            <a:ext cx="533400" cy="304800"/>
          </a:xfrm>
          <a:prstGeom prst="rightArrow">
            <a:avLst/>
          </a:prstGeom>
          <a:solidFill>
            <a:schemeClr val="accent1"/>
          </a:solidFill>
          <a:ln w="19050">
            <a:solidFill>
              <a:schemeClr val="accent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>
              <a:lnSpc>
                <a:spcPct val="90000"/>
              </a:lnSpc>
            </a:pPr>
            <a:endParaRPr lang="ru" dirty="0"/>
          </a:p>
        </p:txBody>
      </p:sp>
    </p:spTree>
    <p:extLst>
      <p:ext uri="{BB962C8B-B14F-4D97-AF65-F5344CB8AC3E}">
        <p14:creationId xmlns="" xmlns:p14="http://schemas.microsoft.com/office/powerpoint/2010/main" val="1854921402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8456613" y="6586538"/>
            <a:ext cx="230187" cy="215900"/>
          </a:xfrm>
          <a:prstGeom prst="rect">
            <a:avLst/>
          </a:prstGeom>
          <a:noFill/>
        </p:spPr>
        <p:txBody>
          <a:bodyPr/>
          <a:lstStyle/>
          <a:p>
            <a:pPr algn="l" rtl="0"/>
            <a:fld id="{FEB09335-C89E-45C4-B026-FD3CCDAE6A4D}" type="slidenum">
              <a:rPr/>
              <a:pPr algn="l" rtl="0"/>
              <a:t>71</a:t>
            </a:fld>
            <a:endParaRPr lang="ru"/>
          </a:p>
        </p:txBody>
      </p:sp>
      <p:grpSp>
        <p:nvGrpSpPr>
          <p:cNvPr id="2" name="Group 1"/>
          <p:cNvGrpSpPr>
            <a:grpSpLocks/>
          </p:cNvGrpSpPr>
          <p:nvPr/>
        </p:nvGrpSpPr>
        <p:grpSpPr bwMode="auto">
          <a:xfrm>
            <a:off x="0" y="-7938"/>
            <a:ext cx="9156700" cy="384176"/>
            <a:chOff x="0" y="0"/>
            <a:chExt cx="5768" cy="242"/>
          </a:xfrm>
        </p:grpSpPr>
        <p:sp>
          <p:nvSpPr>
            <p:cNvPr id="133139" name="Rectangle 2"/>
            <p:cNvSpPr>
              <a:spLocks/>
            </p:cNvSpPr>
            <p:nvPr/>
          </p:nvSpPr>
          <p:spPr bwMode="auto">
            <a:xfrm>
              <a:off x="0" y="0"/>
              <a:ext cx="5768" cy="240"/>
            </a:xfrm>
            <a:prstGeom prst="rect">
              <a:avLst/>
            </a:prstGeom>
            <a:gradFill rotWithShape="0">
              <a:gsLst>
                <a:gs pos="0">
                  <a:srgbClr val="91050F">
                    <a:alpha val="75998"/>
                  </a:srgbClr>
                </a:gs>
                <a:gs pos="100000">
                  <a:srgbClr val="D1081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lIns="0" tIns="0" rIns="0" bIns="0"/>
            <a:lstStyle/>
            <a:p>
              <a:endParaRPr lang="ru"/>
            </a:p>
          </p:txBody>
        </p:sp>
        <p:grpSp>
          <p:nvGrpSpPr>
            <p:cNvPr id="3" name="Group 3"/>
            <p:cNvGrpSpPr>
              <a:grpSpLocks/>
            </p:cNvGrpSpPr>
            <p:nvPr/>
          </p:nvGrpSpPr>
          <p:grpSpPr bwMode="auto">
            <a:xfrm>
              <a:off x="0" y="0"/>
              <a:ext cx="5605" cy="242"/>
              <a:chOff x="0" y="0"/>
              <a:chExt cx="5605" cy="242"/>
            </a:xfrm>
          </p:grpSpPr>
          <p:sp>
            <p:nvSpPr>
              <p:cNvPr id="133142" name="Rectangle 4"/>
              <p:cNvSpPr>
                <a:spLocks/>
              </p:cNvSpPr>
              <p:nvPr/>
            </p:nvSpPr>
            <p:spPr bwMode="auto">
              <a:xfrm>
                <a:off x="3567" y="0"/>
                <a:ext cx="254" cy="242"/>
              </a:xfrm>
              <a:prstGeom prst="rect">
                <a:avLst/>
              </a:prstGeom>
              <a:solidFill>
                <a:schemeClr val="accent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/>
              <a:lstStyle/>
              <a:p>
                <a:endParaRPr lang="ru"/>
              </a:p>
            </p:txBody>
          </p:sp>
          <p:sp>
            <p:nvSpPr>
              <p:cNvPr id="133143" name="Rectangle 5"/>
              <p:cNvSpPr>
                <a:spLocks/>
              </p:cNvSpPr>
              <p:nvPr/>
            </p:nvSpPr>
            <p:spPr bwMode="auto">
              <a:xfrm>
                <a:off x="3312" y="0"/>
                <a:ext cx="254" cy="242"/>
              </a:xfrm>
              <a:prstGeom prst="rect">
                <a:avLst/>
              </a:prstGeom>
              <a:solidFill>
                <a:schemeClr val="accent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/>
              <a:lstStyle/>
              <a:p>
                <a:endParaRPr lang="ru"/>
              </a:p>
            </p:txBody>
          </p:sp>
          <p:sp>
            <p:nvSpPr>
              <p:cNvPr id="133144" name="Rectangle 6"/>
              <p:cNvSpPr>
                <a:spLocks/>
              </p:cNvSpPr>
              <p:nvPr/>
            </p:nvSpPr>
            <p:spPr bwMode="auto">
              <a:xfrm>
                <a:off x="2547" y="0"/>
                <a:ext cx="254" cy="242"/>
              </a:xfrm>
              <a:prstGeom prst="rect">
                <a:avLst/>
              </a:prstGeom>
              <a:solidFill>
                <a:srgbClr val="99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/>
              <a:lstStyle/>
              <a:p>
                <a:endParaRPr lang="ru"/>
              </a:p>
            </p:txBody>
          </p:sp>
          <p:sp>
            <p:nvSpPr>
              <p:cNvPr id="133145" name="Rectangle 7"/>
              <p:cNvSpPr>
                <a:spLocks/>
              </p:cNvSpPr>
              <p:nvPr/>
            </p:nvSpPr>
            <p:spPr bwMode="auto">
              <a:xfrm>
                <a:off x="2292" y="0"/>
                <a:ext cx="254" cy="242"/>
              </a:xfrm>
              <a:prstGeom prst="rect">
                <a:avLst/>
              </a:prstGeom>
              <a:solidFill>
                <a:srgbClr val="99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/>
              <a:lstStyle/>
              <a:p>
                <a:endParaRPr lang="ru"/>
              </a:p>
            </p:txBody>
          </p:sp>
          <p:sp>
            <p:nvSpPr>
              <p:cNvPr id="133146" name="Rectangle 8"/>
              <p:cNvSpPr>
                <a:spLocks/>
              </p:cNvSpPr>
              <p:nvPr/>
            </p:nvSpPr>
            <p:spPr bwMode="auto">
              <a:xfrm>
                <a:off x="1528" y="0"/>
                <a:ext cx="254" cy="242"/>
              </a:xfrm>
              <a:prstGeom prst="rect">
                <a:avLst/>
              </a:prstGeom>
              <a:solidFill>
                <a:schemeClr val="accent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/>
              <a:lstStyle/>
              <a:p>
                <a:endParaRPr lang="ru"/>
              </a:p>
            </p:txBody>
          </p:sp>
          <p:sp>
            <p:nvSpPr>
              <p:cNvPr id="133147" name="Rectangle 9"/>
              <p:cNvSpPr>
                <a:spLocks/>
              </p:cNvSpPr>
              <p:nvPr/>
            </p:nvSpPr>
            <p:spPr bwMode="auto">
              <a:xfrm>
                <a:off x="1273" y="0"/>
                <a:ext cx="254" cy="242"/>
              </a:xfrm>
              <a:prstGeom prst="rect">
                <a:avLst/>
              </a:prstGeom>
              <a:solidFill>
                <a:srgbClr val="99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/>
              <a:lstStyle/>
              <a:p>
                <a:endParaRPr lang="ru"/>
              </a:p>
            </p:txBody>
          </p:sp>
          <p:sp>
            <p:nvSpPr>
              <p:cNvPr id="133148" name="Rectangle 10"/>
              <p:cNvSpPr>
                <a:spLocks/>
              </p:cNvSpPr>
              <p:nvPr/>
            </p:nvSpPr>
            <p:spPr bwMode="auto">
              <a:xfrm>
                <a:off x="763" y="0"/>
                <a:ext cx="254" cy="242"/>
              </a:xfrm>
              <a:prstGeom prst="rect">
                <a:avLst/>
              </a:prstGeom>
              <a:solidFill>
                <a:schemeClr val="accent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/>
              <a:lstStyle/>
              <a:p>
                <a:endParaRPr lang="ru"/>
              </a:p>
            </p:txBody>
          </p:sp>
          <p:sp>
            <p:nvSpPr>
              <p:cNvPr id="133149" name="Rectangle 11"/>
              <p:cNvSpPr>
                <a:spLocks/>
              </p:cNvSpPr>
              <p:nvPr/>
            </p:nvSpPr>
            <p:spPr bwMode="auto">
              <a:xfrm>
                <a:off x="0" y="0"/>
                <a:ext cx="254" cy="242"/>
              </a:xfrm>
              <a:prstGeom prst="rect">
                <a:avLst/>
              </a:prstGeom>
              <a:solidFill>
                <a:schemeClr val="accent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/>
              <a:lstStyle/>
              <a:p>
                <a:endParaRPr lang="ru"/>
              </a:p>
            </p:txBody>
          </p:sp>
          <p:sp>
            <p:nvSpPr>
              <p:cNvPr id="133150" name="Rectangle 12"/>
              <p:cNvSpPr>
                <a:spLocks/>
              </p:cNvSpPr>
              <p:nvPr/>
            </p:nvSpPr>
            <p:spPr bwMode="auto">
              <a:xfrm>
                <a:off x="5350" y="0"/>
                <a:ext cx="255" cy="242"/>
              </a:xfrm>
              <a:prstGeom prst="rect">
                <a:avLst/>
              </a:prstGeom>
              <a:solidFill>
                <a:srgbClr val="99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/>
              <a:lstStyle/>
              <a:p>
                <a:endParaRPr lang="ru"/>
              </a:p>
            </p:txBody>
          </p:sp>
          <p:sp>
            <p:nvSpPr>
              <p:cNvPr id="133151" name="Rectangle 13"/>
              <p:cNvSpPr>
                <a:spLocks/>
              </p:cNvSpPr>
              <p:nvPr/>
            </p:nvSpPr>
            <p:spPr bwMode="auto">
              <a:xfrm>
                <a:off x="5095" y="0"/>
                <a:ext cx="255" cy="242"/>
              </a:xfrm>
              <a:prstGeom prst="rect">
                <a:avLst/>
              </a:prstGeom>
              <a:solidFill>
                <a:srgbClr val="99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/>
              <a:lstStyle/>
              <a:p>
                <a:endParaRPr lang="ru"/>
              </a:p>
            </p:txBody>
          </p:sp>
          <p:sp>
            <p:nvSpPr>
              <p:cNvPr id="133152" name="Rectangle 14"/>
              <p:cNvSpPr>
                <a:spLocks/>
              </p:cNvSpPr>
              <p:nvPr/>
            </p:nvSpPr>
            <p:spPr bwMode="auto">
              <a:xfrm>
                <a:off x="4840" y="0"/>
                <a:ext cx="255" cy="242"/>
              </a:xfrm>
              <a:prstGeom prst="rect">
                <a:avLst/>
              </a:prstGeom>
              <a:solidFill>
                <a:srgbClr val="D10811">
                  <a:alpha val="0"/>
                </a:srgb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/>
              <a:lstStyle/>
              <a:p>
                <a:endParaRPr lang="ru"/>
              </a:p>
            </p:txBody>
          </p:sp>
          <p:sp>
            <p:nvSpPr>
              <p:cNvPr id="133153" name="Rectangle 15"/>
              <p:cNvSpPr>
                <a:spLocks/>
              </p:cNvSpPr>
              <p:nvPr/>
            </p:nvSpPr>
            <p:spPr bwMode="auto">
              <a:xfrm>
                <a:off x="4586" y="0"/>
                <a:ext cx="254" cy="242"/>
              </a:xfrm>
              <a:prstGeom prst="rect">
                <a:avLst/>
              </a:prstGeom>
              <a:solidFill>
                <a:srgbClr val="99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/>
              <a:lstStyle/>
              <a:p>
                <a:endParaRPr lang="ru"/>
              </a:p>
            </p:txBody>
          </p:sp>
        </p:grpSp>
        <p:sp>
          <p:nvSpPr>
            <p:cNvPr id="133141" name="Rectangle 16"/>
            <p:cNvSpPr>
              <a:spLocks/>
            </p:cNvSpPr>
            <p:nvPr/>
          </p:nvSpPr>
          <p:spPr bwMode="auto">
            <a:xfrm>
              <a:off x="0" y="0"/>
              <a:ext cx="5768" cy="240"/>
            </a:xfrm>
            <a:prstGeom prst="rect">
              <a:avLst/>
            </a:prstGeom>
            <a:gradFill rotWithShape="0">
              <a:gsLst>
                <a:gs pos="0">
                  <a:srgbClr val="91050F">
                    <a:alpha val="75998"/>
                  </a:srgbClr>
                </a:gs>
                <a:gs pos="100000">
                  <a:srgbClr val="D1081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lIns="0" tIns="0" rIns="0" bIns="0"/>
            <a:lstStyle/>
            <a:p>
              <a:endParaRPr lang="ru"/>
            </a:p>
          </p:txBody>
        </p:sp>
      </p:grpSp>
      <p:pic>
        <p:nvPicPr>
          <p:cNvPr id="133123" name="Picture 17"/>
          <p:cNvPicPr>
            <a:picLocks noChangeAspect="1" noChangeArrowheads="1"/>
          </p:cNvPicPr>
          <p:nvPr/>
        </p:nvPicPr>
        <p:blipFill>
          <a:blip r:embed="rId3" cstate="print"/>
          <a:srcRect b="7"/>
          <a:stretch>
            <a:fillRect/>
          </a:stretch>
        </p:blipFill>
        <p:spPr bwMode="auto">
          <a:xfrm>
            <a:off x="0" y="360363"/>
            <a:ext cx="9144000" cy="650398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133124" name="Picture 18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0" y="5524500"/>
            <a:ext cx="9144000" cy="13335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133125" name="Rectangle 19"/>
          <p:cNvSpPr>
            <a:spLocks/>
          </p:cNvSpPr>
          <p:nvPr/>
        </p:nvSpPr>
        <p:spPr bwMode="auto">
          <a:xfrm>
            <a:off x="512763" y="6611938"/>
            <a:ext cx="2908300" cy="19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38100" tIns="38100" rIns="38100" bIns="38100" anchor="b"/>
          <a:lstStyle/>
          <a:p>
            <a:pPr algn="l" rtl="0"/>
            <a:r>
              <a:rPr lang="ru" sz="800" b="0" i="0" u="none">
                <a:solidFill>
                  <a:srgbClr val="848484"/>
                </a:solidFill>
                <a:latin typeface="Arial" pitchFamily="34" charset="0"/>
                <a:ea typeface="ＭＳ Ｐゴシック" charset="-128"/>
                <a:sym typeface="Arial" pitchFamily="34" charset="0"/>
              </a:rPr>
              <a:t>© 2011 Avaya Inc. Все права защищены.</a:t>
            </a:r>
          </a:p>
        </p:txBody>
      </p:sp>
      <p:grpSp>
        <p:nvGrpSpPr>
          <p:cNvPr id="4" name="Group 20"/>
          <p:cNvGrpSpPr>
            <a:grpSpLocks/>
          </p:cNvGrpSpPr>
          <p:nvPr/>
        </p:nvGrpSpPr>
        <p:grpSpPr bwMode="auto">
          <a:xfrm>
            <a:off x="7907338" y="79375"/>
            <a:ext cx="858837" cy="242888"/>
            <a:chOff x="0" y="0"/>
            <a:chExt cx="541" cy="152"/>
          </a:xfrm>
        </p:grpSpPr>
        <p:sp>
          <p:nvSpPr>
            <p:cNvPr id="133134" name="Freeform 21"/>
            <p:cNvSpPr>
              <a:spLocks/>
            </p:cNvSpPr>
            <p:nvPr/>
          </p:nvSpPr>
          <p:spPr bwMode="auto">
            <a:xfrm>
              <a:off x="417" y="0"/>
              <a:ext cx="124" cy="112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w 21600"/>
                <a:gd name="T9" fmla="*/ 0 h 21600"/>
                <a:gd name="T10" fmla="*/ 0 w 21600"/>
                <a:gd name="T11" fmla="*/ 0 h 21600"/>
                <a:gd name="T12" fmla="*/ 0 w 21600"/>
                <a:gd name="T13" fmla="*/ 0 h 21600"/>
                <a:gd name="T14" fmla="*/ 0 w 21600"/>
                <a:gd name="T15" fmla="*/ 0 h 21600"/>
                <a:gd name="T16" fmla="*/ 0 w 21600"/>
                <a:gd name="T17" fmla="*/ 0 h 21600"/>
                <a:gd name="T18" fmla="*/ 0 w 21600"/>
                <a:gd name="T19" fmla="*/ 0 h 21600"/>
                <a:gd name="T20" fmla="*/ 0 w 21600"/>
                <a:gd name="T21" fmla="*/ 0 h 21600"/>
                <a:gd name="T22" fmla="*/ 0 w 21600"/>
                <a:gd name="T23" fmla="*/ 0 h 21600"/>
                <a:gd name="T24" fmla="*/ 0 w 21600"/>
                <a:gd name="T25" fmla="*/ 0 h 2160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21600" h="21600">
                  <a:moveTo>
                    <a:pt x="6396" y="15434"/>
                  </a:moveTo>
                  <a:lnTo>
                    <a:pt x="12825" y="15434"/>
                  </a:lnTo>
                  <a:lnTo>
                    <a:pt x="13821" y="18250"/>
                  </a:lnTo>
                  <a:lnTo>
                    <a:pt x="5175" y="18250"/>
                  </a:lnTo>
                  <a:lnTo>
                    <a:pt x="3761" y="21600"/>
                  </a:lnTo>
                  <a:lnTo>
                    <a:pt x="0" y="21600"/>
                  </a:lnTo>
                  <a:lnTo>
                    <a:pt x="9450" y="0"/>
                  </a:lnTo>
                  <a:lnTo>
                    <a:pt x="12054" y="0"/>
                  </a:lnTo>
                  <a:lnTo>
                    <a:pt x="21600" y="21600"/>
                  </a:lnTo>
                  <a:lnTo>
                    <a:pt x="17743" y="21600"/>
                  </a:lnTo>
                  <a:lnTo>
                    <a:pt x="10832" y="4919"/>
                  </a:lnTo>
                  <a:lnTo>
                    <a:pt x="6396" y="15434"/>
                  </a:lnTo>
                  <a:close/>
                  <a:moveTo>
                    <a:pt x="6396" y="15434"/>
                  </a:moveTo>
                </a:path>
              </a:pathLst>
            </a:custGeom>
            <a:solidFill>
              <a:srgbClr val="FFFFFF"/>
            </a:solidFill>
            <a:ln w="9525" cap="flat">
              <a:noFill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ru"/>
            </a:p>
          </p:txBody>
        </p:sp>
        <p:sp>
          <p:nvSpPr>
            <p:cNvPr id="133135" name="Freeform 22"/>
            <p:cNvSpPr>
              <a:spLocks/>
            </p:cNvSpPr>
            <p:nvPr/>
          </p:nvSpPr>
          <p:spPr bwMode="auto">
            <a:xfrm>
              <a:off x="0" y="0"/>
              <a:ext cx="123" cy="112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w 21600"/>
                <a:gd name="T9" fmla="*/ 0 h 21600"/>
                <a:gd name="T10" fmla="*/ 0 w 21600"/>
                <a:gd name="T11" fmla="*/ 0 h 21600"/>
                <a:gd name="T12" fmla="*/ 0 w 21600"/>
                <a:gd name="T13" fmla="*/ 0 h 21600"/>
                <a:gd name="T14" fmla="*/ 0 w 21600"/>
                <a:gd name="T15" fmla="*/ 0 h 21600"/>
                <a:gd name="T16" fmla="*/ 0 w 21600"/>
                <a:gd name="T17" fmla="*/ 0 h 21600"/>
                <a:gd name="T18" fmla="*/ 0 w 21600"/>
                <a:gd name="T19" fmla="*/ 0 h 21600"/>
                <a:gd name="T20" fmla="*/ 0 w 21600"/>
                <a:gd name="T21" fmla="*/ 0 h 21600"/>
                <a:gd name="T22" fmla="*/ 0 w 21600"/>
                <a:gd name="T23" fmla="*/ 0 h 21600"/>
                <a:gd name="T24" fmla="*/ 0 w 21600"/>
                <a:gd name="T25" fmla="*/ 0 h 2160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21600" h="21600">
                  <a:moveTo>
                    <a:pt x="6396" y="15480"/>
                  </a:moveTo>
                  <a:lnTo>
                    <a:pt x="12825" y="15480"/>
                  </a:lnTo>
                  <a:lnTo>
                    <a:pt x="13950" y="18252"/>
                  </a:lnTo>
                  <a:lnTo>
                    <a:pt x="5304" y="18252"/>
                  </a:lnTo>
                  <a:lnTo>
                    <a:pt x="3921" y="21600"/>
                  </a:lnTo>
                  <a:lnTo>
                    <a:pt x="0" y="21600"/>
                  </a:lnTo>
                  <a:lnTo>
                    <a:pt x="9579" y="0"/>
                  </a:lnTo>
                  <a:lnTo>
                    <a:pt x="12214" y="0"/>
                  </a:lnTo>
                  <a:lnTo>
                    <a:pt x="21600" y="21600"/>
                  </a:lnTo>
                  <a:lnTo>
                    <a:pt x="17839" y="21600"/>
                  </a:lnTo>
                  <a:lnTo>
                    <a:pt x="10832" y="4860"/>
                  </a:lnTo>
                  <a:lnTo>
                    <a:pt x="6396" y="15480"/>
                  </a:lnTo>
                  <a:close/>
                  <a:moveTo>
                    <a:pt x="6396" y="15480"/>
                  </a:moveTo>
                </a:path>
              </a:pathLst>
            </a:custGeom>
            <a:solidFill>
              <a:srgbClr val="FFFFFF"/>
            </a:solidFill>
            <a:ln w="9525" cap="flat">
              <a:noFill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ru"/>
            </a:p>
          </p:txBody>
        </p:sp>
        <p:sp>
          <p:nvSpPr>
            <p:cNvPr id="133136" name="Freeform 23"/>
            <p:cNvSpPr>
              <a:spLocks/>
            </p:cNvSpPr>
            <p:nvPr/>
          </p:nvSpPr>
          <p:spPr bwMode="auto">
            <a:xfrm>
              <a:off x="207" y="0"/>
              <a:ext cx="125" cy="112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w 21600"/>
                <a:gd name="T9" fmla="*/ 0 h 21600"/>
                <a:gd name="T10" fmla="*/ 0 w 21600"/>
                <a:gd name="T11" fmla="*/ 0 h 21600"/>
                <a:gd name="T12" fmla="*/ 0 w 21600"/>
                <a:gd name="T13" fmla="*/ 0 h 21600"/>
                <a:gd name="T14" fmla="*/ 0 w 21600"/>
                <a:gd name="T15" fmla="*/ 0 h 21600"/>
                <a:gd name="T16" fmla="*/ 0 w 21600"/>
                <a:gd name="T17" fmla="*/ 0 h 21600"/>
                <a:gd name="T18" fmla="*/ 0 w 21600"/>
                <a:gd name="T19" fmla="*/ 0 h 21600"/>
                <a:gd name="T20" fmla="*/ 0 w 21600"/>
                <a:gd name="T21" fmla="*/ 0 h 21600"/>
                <a:gd name="T22" fmla="*/ 0 w 21600"/>
                <a:gd name="T23" fmla="*/ 0 h 21600"/>
                <a:gd name="T24" fmla="*/ 0 w 21600"/>
                <a:gd name="T25" fmla="*/ 0 h 2160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21600" h="21600">
                  <a:moveTo>
                    <a:pt x="6396" y="15480"/>
                  </a:moveTo>
                  <a:lnTo>
                    <a:pt x="12921" y="15480"/>
                  </a:lnTo>
                  <a:lnTo>
                    <a:pt x="13950" y="18252"/>
                  </a:lnTo>
                  <a:lnTo>
                    <a:pt x="5271" y="18252"/>
                  </a:lnTo>
                  <a:lnTo>
                    <a:pt x="3889" y="21600"/>
                  </a:lnTo>
                  <a:lnTo>
                    <a:pt x="0" y="21600"/>
                  </a:lnTo>
                  <a:lnTo>
                    <a:pt x="9546" y="0"/>
                  </a:lnTo>
                  <a:lnTo>
                    <a:pt x="12182" y="0"/>
                  </a:lnTo>
                  <a:lnTo>
                    <a:pt x="21600" y="21600"/>
                  </a:lnTo>
                  <a:lnTo>
                    <a:pt x="17839" y="21600"/>
                  </a:lnTo>
                  <a:lnTo>
                    <a:pt x="10800" y="4860"/>
                  </a:lnTo>
                  <a:lnTo>
                    <a:pt x="6396" y="15480"/>
                  </a:lnTo>
                  <a:close/>
                  <a:moveTo>
                    <a:pt x="6396" y="15480"/>
                  </a:moveTo>
                </a:path>
              </a:pathLst>
            </a:custGeom>
            <a:solidFill>
              <a:srgbClr val="FFFFFF"/>
            </a:solidFill>
            <a:ln w="9525" cap="flat">
              <a:noFill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ru"/>
            </a:p>
          </p:txBody>
        </p:sp>
        <p:sp>
          <p:nvSpPr>
            <p:cNvPr id="133137" name="Freeform 24"/>
            <p:cNvSpPr>
              <a:spLocks/>
            </p:cNvSpPr>
            <p:nvPr/>
          </p:nvSpPr>
          <p:spPr bwMode="auto">
            <a:xfrm>
              <a:off x="104" y="0"/>
              <a:ext cx="123" cy="112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w 21600"/>
                <a:gd name="T9" fmla="*/ 0 h 21600"/>
                <a:gd name="T10" fmla="*/ 0 w 21600"/>
                <a:gd name="T11" fmla="*/ 0 h 21600"/>
                <a:gd name="T12" fmla="*/ 0 w 21600"/>
                <a:gd name="T13" fmla="*/ 0 h 21600"/>
                <a:gd name="T14" fmla="*/ 0 w 21600"/>
                <a:gd name="T15" fmla="*/ 0 h 21600"/>
                <a:gd name="T16" fmla="*/ 0 w 21600"/>
                <a:gd name="T17" fmla="*/ 0 h 21600"/>
                <a:gd name="T18" fmla="*/ 0 w 21600"/>
                <a:gd name="T19" fmla="*/ 0 h 21600"/>
                <a:gd name="T20" fmla="*/ 0 w 21600"/>
                <a:gd name="T21" fmla="*/ 0 h 2160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21600" h="21600">
                  <a:moveTo>
                    <a:pt x="0" y="0"/>
                  </a:moveTo>
                  <a:lnTo>
                    <a:pt x="9438" y="21600"/>
                  </a:lnTo>
                  <a:lnTo>
                    <a:pt x="9665" y="21600"/>
                  </a:lnTo>
                  <a:lnTo>
                    <a:pt x="11968" y="21600"/>
                  </a:lnTo>
                  <a:lnTo>
                    <a:pt x="12195" y="21600"/>
                  </a:lnTo>
                  <a:lnTo>
                    <a:pt x="21600" y="0"/>
                  </a:lnTo>
                  <a:lnTo>
                    <a:pt x="17838" y="0"/>
                  </a:lnTo>
                  <a:lnTo>
                    <a:pt x="10832" y="17002"/>
                  </a:lnTo>
                  <a:lnTo>
                    <a:pt x="3795" y="0"/>
                  </a:lnTo>
                  <a:lnTo>
                    <a:pt x="0" y="0"/>
                  </a:lnTo>
                  <a:close/>
                  <a:moveTo>
                    <a:pt x="0" y="0"/>
                  </a:moveTo>
                </a:path>
              </a:pathLst>
            </a:custGeom>
            <a:solidFill>
              <a:srgbClr val="FFFFFF"/>
            </a:solidFill>
            <a:ln w="9525" cap="flat">
              <a:noFill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ru"/>
            </a:p>
          </p:txBody>
        </p:sp>
        <p:sp>
          <p:nvSpPr>
            <p:cNvPr id="133138" name="Freeform 25"/>
            <p:cNvSpPr>
              <a:spLocks/>
            </p:cNvSpPr>
            <p:nvPr/>
          </p:nvSpPr>
          <p:spPr bwMode="auto">
            <a:xfrm>
              <a:off x="313" y="0"/>
              <a:ext cx="123" cy="152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w 21600"/>
                <a:gd name="T9" fmla="*/ 0 h 21600"/>
                <a:gd name="T10" fmla="*/ 0 w 21600"/>
                <a:gd name="T11" fmla="*/ 0 h 21600"/>
                <a:gd name="T12" fmla="*/ 0 w 21600"/>
                <a:gd name="T13" fmla="*/ 0 h 21600"/>
                <a:gd name="T14" fmla="*/ 0 w 21600"/>
                <a:gd name="T15" fmla="*/ 0 h 21600"/>
                <a:gd name="T16" fmla="*/ 0 w 21600"/>
                <a:gd name="T17" fmla="*/ 0 h 21600"/>
                <a:gd name="T18" fmla="*/ 0 w 21600"/>
                <a:gd name="T19" fmla="*/ 0 h 2160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21600" h="21600">
                  <a:moveTo>
                    <a:pt x="8562" y="21600"/>
                  </a:moveTo>
                  <a:lnTo>
                    <a:pt x="21600" y="0"/>
                  </a:lnTo>
                  <a:lnTo>
                    <a:pt x="17708" y="0"/>
                  </a:lnTo>
                  <a:lnTo>
                    <a:pt x="10541" y="12574"/>
                  </a:lnTo>
                  <a:lnTo>
                    <a:pt x="3730" y="0"/>
                  </a:lnTo>
                  <a:lnTo>
                    <a:pt x="0" y="0"/>
                  </a:lnTo>
                  <a:lnTo>
                    <a:pt x="8562" y="15730"/>
                  </a:lnTo>
                  <a:lnTo>
                    <a:pt x="4897" y="21600"/>
                  </a:lnTo>
                  <a:lnTo>
                    <a:pt x="8562" y="21600"/>
                  </a:lnTo>
                  <a:close/>
                  <a:moveTo>
                    <a:pt x="8562" y="21600"/>
                  </a:moveTo>
                </a:path>
              </a:pathLst>
            </a:custGeom>
            <a:solidFill>
              <a:srgbClr val="FFFFFF"/>
            </a:solidFill>
            <a:ln w="9525" cap="flat">
              <a:noFill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ru"/>
            </a:p>
          </p:txBody>
        </p:sp>
      </p:grpSp>
      <p:sp>
        <p:nvSpPr>
          <p:cNvPr id="133127" name="Text Box 26"/>
          <p:cNvSpPr txBox="1">
            <a:spLocks noChangeArrowheads="1"/>
          </p:cNvSpPr>
          <p:nvPr/>
        </p:nvSpPr>
        <p:spPr bwMode="auto">
          <a:xfrm>
            <a:off x="8456613" y="6586538"/>
            <a:ext cx="230187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/>
          <a:lstStyle/>
          <a:p>
            <a:pPr algn="r" rtl="0"/>
            <a:fld id="{C322F26D-7A03-4AFD-A2EF-E48D7D2447FC}" type="slidenum">
              <a:rPr sz="1000">
                <a:solidFill>
                  <a:srgbClr val="969696"/>
                </a:solidFill>
                <a:latin typeface="Arial" pitchFamily="34" charset="0"/>
                <a:ea typeface="ＭＳ Ｐゴシック" charset="-128"/>
                <a:sym typeface="Arial" pitchFamily="34" charset="0"/>
              </a:rPr>
              <a:pPr algn="r" rtl="0"/>
              <a:t>71</a:t>
            </a:fld>
            <a:endParaRPr lang="ru" sz="1000">
              <a:solidFill>
                <a:srgbClr val="969696"/>
              </a:solidFill>
              <a:latin typeface="Arial" pitchFamily="34" charset="0"/>
              <a:ea typeface="ＭＳ Ｐゴシック" charset="-128"/>
              <a:sym typeface="Arial" pitchFamily="34" charset="0"/>
            </a:endParaRPr>
          </a:p>
        </p:txBody>
      </p:sp>
      <p:sp>
        <p:nvSpPr>
          <p:cNvPr id="133128" name="Line 27"/>
          <p:cNvSpPr>
            <a:spLocks noChangeShapeType="1"/>
          </p:cNvSpPr>
          <p:nvPr/>
        </p:nvSpPr>
        <p:spPr bwMode="auto">
          <a:xfrm>
            <a:off x="8505825" y="6615113"/>
            <a:ext cx="1588" cy="95250"/>
          </a:xfrm>
          <a:prstGeom prst="line">
            <a:avLst/>
          </a:prstGeom>
          <a:noFill/>
          <a:ln w="9525">
            <a:solidFill>
              <a:srgbClr val="D2D2D2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ru"/>
          </a:p>
        </p:txBody>
      </p:sp>
      <p:sp>
        <p:nvSpPr>
          <p:cNvPr id="22556" name="Rectangle 28"/>
          <p:cNvSpPr>
            <a:spLocks noGrp="1" noChangeArrowheads="1"/>
          </p:cNvSpPr>
          <p:nvPr>
            <p:ph type="title"/>
          </p:nvPr>
        </p:nvSpPr>
        <p:spPr>
          <a:xfrm>
            <a:off x="457200" y="434975"/>
            <a:ext cx="5801096" cy="838200"/>
          </a:xfrm>
        </p:spPr>
        <p:txBody>
          <a:bodyPr/>
          <a:lstStyle/>
          <a:p>
            <a:pPr algn="l" rtl="0" eaLnBrk="1" hangingPunct="1">
              <a:defRPr/>
            </a:pPr>
            <a:r>
              <a:rPr lang="ru" b="0" i="0" u="none" dirty="0" smtClean="0">
                <a:latin typeface="Arial Bold" charset="0"/>
                <a:cs typeface="Arial Bold" charset="0"/>
                <a:sym typeface="Arial Bold" charset="0"/>
              </a:rPr>
              <a:t>Ознакомительные центры Avaya  для руководителей</a:t>
            </a:r>
            <a:endParaRPr lang="ru" dirty="0" smtClean="0">
              <a:latin typeface="Arial Bold" charset="0"/>
              <a:ea typeface="ヒラギノ角ゴ ProN W6" charset="0"/>
              <a:cs typeface="ヒラギノ角ゴ ProN W6" charset="0"/>
              <a:sym typeface="Arial Bold" charset="0"/>
            </a:endParaRPr>
          </a:p>
        </p:txBody>
      </p:sp>
      <p:sp>
        <p:nvSpPr>
          <p:cNvPr id="22557" name="Rectangle 29"/>
          <p:cNvSpPr>
            <a:spLocks noGrp="1" noChangeArrowheads="1"/>
          </p:cNvSpPr>
          <p:nvPr>
            <p:ph type="body" idx="1"/>
          </p:nvPr>
        </p:nvSpPr>
        <p:spPr>
          <a:xfrm>
            <a:off x="442452" y="1869652"/>
            <a:ext cx="8229600" cy="1242243"/>
          </a:xfrm>
        </p:spPr>
        <p:txBody>
          <a:bodyPr/>
          <a:lstStyle/>
          <a:p>
            <a:pPr marL="304800" indent="-304800" algn="l" rtl="0">
              <a:buFont typeface="Webdings" charset="0"/>
              <a:buChar char="4"/>
              <a:defRPr/>
            </a:pPr>
            <a:r>
              <a:rPr lang="ru" sz="1600" dirty="0" smtClean="0">
                <a:sym typeface="Arial" charset="0"/>
              </a:rPr>
              <a:t>Открыты для любого партнера</a:t>
            </a:r>
            <a:endParaRPr lang="ru" sz="1600" b="0" i="0" u="none" dirty="0">
              <a:sym typeface="Arial" charset="0"/>
            </a:endParaRPr>
          </a:p>
          <a:p>
            <a:pPr marL="304800" indent="-304800" algn="l" rtl="0" eaLnBrk="1" hangingPunct="1">
              <a:buFont typeface="Webdings" charset="0"/>
              <a:buChar char="4"/>
              <a:defRPr/>
            </a:pPr>
            <a:r>
              <a:rPr lang="ru" sz="1600" b="0" i="0" u="none" dirty="0" smtClean="0">
                <a:sym typeface="Arial" charset="0"/>
              </a:rPr>
              <a:t>Ознакомительный центр в Гилфорде – Лондон</a:t>
            </a:r>
            <a:endParaRPr lang="ru" sz="1600" b="0" i="0" u="none" dirty="0">
              <a:sym typeface="Arial" charset="0"/>
            </a:endParaRPr>
          </a:p>
          <a:p>
            <a:pPr marL="304800" indent="-304800" algn="l" rtl="0" eaLnBrk="1" hangingPunct="1">
              <a:buFont typeface="Webdings" charset="0"/>
              <a:buChar char="4"/>
              <a:defRPr/>
            </a:pPr>
            <a:r>
              <a:rPr lang="ru" sz="1600" dirty="0" smtClean="0">
                <a:sym typeface="Arial" charset="0"/>
              </a:rPr>
              <a:t>Возможность приглашения экспертов</a:t>
            </a:r>
            <a:endParaRPr lang="ru" sz="1600" b="0" i="0" u="none" dirty="0">
              <a:sym typeface="Arial" charset="0"/>
            </a:endParaRPr>
          </a:p>
          <a:p>
            <a:pPr marL="304800" indent="-304800" algn="l" rtl="0" eaLnBrk="1" hangingPunct="1">
              <a:buFont typeface="Webdings" charset="0"/>
              <a:buChar char="4"/>
              <a:defRPr/>
            </a:pPr>
            <a:r>
              <a:rPr lang="ru" sz="1600" b="0" i="0" u="none" dirty="0" smtClean="0">
                <a:sym typeface="Arial" charset="0"/>
              </a:rPr>
              <a:t>Демонстрация решений Avaya – запись демо-материалов</a:t>
            </a:r>
            <a:endParaRPr lang="ru" sz="1600" b="0" i="0" u="none" dirty="0">
              <a:sym typeface="Arial" charset="0"/>
            </a:endParaRPr>
          </a:p>
        </p:txBody>
      </p:sp>
      <p:pic>
        <p:nvPicPr>
          <p:cNvPr id="133132" name="Picture 3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273675" y="3595688"/>
            <a:ext cx="3238500" cy="24288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133133" name="Picture 32"/>
          <p:cNvPicPr>
            <a:picLocks noChangeArrowheads="1"/>
          </p:cNvPicPr>
          <p:nvPr/>
        </p:nvPicPr>
        <p:blipFill>
          <a:blip r:embed="rId6" cstate="print"/>
          <a:srcRect r="19" b="48"/>
          <a:stretch>
            <a:fillRect/>
          </a:stretch>
        </p:blipFill>
        <p:spPr bwMode="auto">
          <a:xfrm>
            <a:off x="622300" y="3594100"/>
            <a:ext cx="4610100" cy="24257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35" name="Rectangle 34"/>
          <p:cNvSpPr/>
          <p:nvPr/>
        </p:nvSpPr>
        <p:spPr>
          <a:xfrm>
            <a:off x="403225" y="1147763"/>
            <a:ext cx="768508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" sz="1400" dirty="0" smtClean="0">
              <a:solidFill>
                <a:schemeClr val="tx1"/>
              </a:solidFill>
              <a:hlinkClick r:id="rId7"/>
            </a:endParaRPr>
          </a:p>
          <a:p>
            <a:pPr algn="l" rtl="0"/>
            <a:r>
              <a:rPr lang="ru" sz="1400" dirty="0" smtClean="0">
                <a:hlinkClick r:id="rId7"/>
              </a:rPr>
              <a:t>ССЫЛКА</a:t>
            </a:r>
            <a:endParaRPr lang="ru" sz="1400" dirty="0">
              <a:solidFill>
                <a:schemeClr val="tx1"/>
              </a:solidFill>
            </a:endParaRPr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4963" y="360363"/>
            <a:ext cx="2481886" cy="14250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718835123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2543160"/>
            <a:ext cx="9143999" cy="926431"/>
          </a:xfrm>
        </p:spPr>
        <p:txBody>
          <a:bodyPr/>
          <a:lstStyle/>
          <a:p>
            <a:pPr algn="ctr" rtl="0"/>
            <a:r>
              <a:rPr lang="ru-RU" b="1" i="0" u="none" dirty="0" smtClean="0"/>
              <a:t>ШАГ</a:t>
            </a:r>
            <a:r>
              <a:rPr lang="ru" b="1" i="0" u="none" dirty="0" smtClean="0"/>
              <a:t> </a:t>
            </a:r>
            <a:r>
              <a:rPr lang="ru" b="1" i="0" u="none" dirty="0"/>
              <a:t>6 :</a:t>
            </a:r>
            <a:r>
              <a:rPr lang="ru" b="0" i="0" u="none" dirty="0"/>
              <a:t> </a:t>
            </a:r>
            <a:r>
              <a:rPr lang="ru" b="1" i="0" u="none" dirty="0" smtClean="0"/>
              <a:t>Стандартная поддержка</a:t>
            </a:r>
            <a:endParaRPr lang="ru" b="1" i="0" u="none" dirty="0"/>
          </a:p>
        </p:txBody>
      </p:sp>
      <p:sp>
        <p:nvSpPr>
          <p:cNvPr id="3" name="Rectangle 2"/>
          <p:cNvSpPr/>
          <p:nvPr/>
        </p:nvSpPr>
        <p:spPr>
          <a:xfrm>
            <a:off x="0" y="5413790"/>
            <a:ext cx="9144000" cy="10695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0"/>
            <a:r>
              <a:rPr lang="ru" sz="1600" b="0" i="0" u="none" dirty="0" smtClean="0"/>
              <a:t>Используйте </a:t>
            </a:r>
            <a:r>
              <a:rPr lang="ru" sz="1600" b="1" dirty="0" smtClean="0">
                <a:solidFill>
                  <a:schemeClr val="accent1"/>
                </a:solidFill>
              </a:rPr>
              <a:t>Службы поддержки </a:t>
            </a:r>
            <a:r>
              <a:rPr lang="en-US" sz="1600" b="1" dirty="0" smtClean="0">
                <a:solidFill>
                  <a:schemeClr val="accent1"/>
                </a:solidFill>
              </a:rPr>
              <a:t>A</a:t>
            </a:r>
            <a:r>
              <a:rPr lang="ru" sz="1600" b="1" i="0" u="none" dirty="0" smtClean="0">
                <a:solidFill>
                  <a:schemeClr val="accent1"/>
                </a:solidFill>
              </a:rPr>
              <a:t>vaya </a:t>
            </a:r>
            <a:r>
              <a:rPr lang="ru-RU" sz="1600" dirty="0" smtClean="0"/>
              <a:t>для </a:t>
            </a:r>
            <a:r>
              <a:rPr lang="ru" sz="1600" b="1" dirty="0" smtClean="0">
                <a:solidFill>
                  <a:schemeClr val="accent1"/>
                </a:solidFill>
              </a:rPr>
              <a:t>Поддержки в реальном времени</a:t>
            </a:r>
            <a:endParaRPr lang="ru" sz="1600" b="1" i="0" u="none" dirty="0">
              <a:solidFill>
                <a:schemeClr val="accent1"/>
              </a:solidFill>
            </a:endParaRPr>
          </a:p>
          <a:p>
            <a:pPr algn="ctr"/>
            <a:r>
              <a:rPr lang="ru" sz="1600" b="0" i="0" u="none" dirty="0" smtClean="0"/>
              <a:t>Связывайтесь с </a:t>
            </a:r>
            <a:r>
              <a:rPr lang="ru" sz="1600" b="1" dirty="0" smtClean="0">
                <a:solidFill>
                  <a:schemeClr val="accent1"/>
                </a:solidFill>
              </a:rPr>
              <a:t>Службой </a:t>
            </a:r>
            <a:r>
              <a:rPr lang="ru" sz="1600" b="1" dirty="0">
                <a:solidFill>
                  <a:schemeClr val="accent1"/>
                </a:solidFill>
              </a:rPr>
              <a:t>поддержки </a:t>
            </a:r>
            <a:r>
              <a:rPr lang="ru" sz="1600" b="1" i="0" u="none" dirty="0" smtClean="0">
                <a:solidFill>
                  <a:schemeClr val="accent1"/>
                </a:solidFill>
              </a:rPr>
              <a:t>Партнеров </a:t>
            </a:r>
            <a:r>
              <a:rPr lang="ru" sz="1600" dirty="0" smtClean="0"/>
              <a:t>для решения</a:t>
            </a:r>
            <a:r>
              <a:rPr lang="ru" sz="1600" b="1" i="0" u="none" dirty="0" smtClean="0">
                <a:solidFill>
                  <a:schemeClr val="accent1"/>
                </a:solidFill>
              </a:rPr>
              <a:t> Общих вопросов</a:t>
            </a:r>
            <a:endParaRPr lang="ru" sz="1600" b="1" i="0" u="none" dirty="0">
              <a:solidFill>
                <a:schemeClr val="accent1"/>
              </a:solidFill>
            </a:endParaRPr>
          </a:p>
          <a:p>
            <a:pPr algn="ctr"/>
            <a:r>
              <a:rPr lang="ru" sz="1550" dirty="0"/>
              <a:t>Связывайтесь с </a:t>
            </a:r>
            <a:r>
              <a:rPr lang="ru" sz="1550" b="1" i="0" u="none" dirty="0" smtClean="0">
                <a:solidFill>
                  <a:schemeClr val="accent1"/>
                </a:solidFill>
              </a:rPr>
              <a:t>ATAC </a:t>
            </a:r>
            <a:r>
              <a:rPr lang="ru" sz="1550" b="1" i="0" u="none" dirty="0">
                <a:solidFill>
                  <a:schemeClr val="accent1"/>
                </a:solidFill>
              </a:rPr>
              <a:t>TechniCenter </a:t>
            </a:r>
            <a:r>
              <a:rPr lang="ru" sz="1550" dirty="0"/>
              <a:t>для решения</a:t>
            </a:r>
            <a:r>
              <a:rPr lang="ru" sz="1550" b="1" dirty="0">
                <a:solidFill>
                  <a:schemeClr val="accent1"/>
                </a:solidFill>
              </a:rPr>
              <a:t> </a:t>
            </a:r>
            <a:r>
              <a:rPr lang="ru" sz="1550" b="1" dirty="0" smtClean="0">
                <a:solidFill>
                  <a:schemeClr val="accent1"/>
                </a:solidFill>
              </a:rPr>
              <a:t>технических вопросов </a:t>
            </a:r>
            <a:r>
              <a:rPr lang="ru" sz="1550" dirty="0" smtClean="0"/>
              <a:t>по</a:t>
            </a:r>
            <a:r>
              <a:rPr lang="ru" sz="1550" b="0" i="0" u="none" dirty="0" smtClean="0"/>
              <a:t> </a:t>
            </a:r>
            <a:r>
              <a:rPr lang="ru" sz="1550" b="1" dirty="0">
                <a:solidFill>
                  <a:schemeClr val="accent1"/>
                </a:solidFill>
              </a:rPr>
              <a:t>Решениям </a:t>
            </a:r>
            <a:r>
              <a:rPr lang="ru" sz="1550" b="1" i="0" u="none" dirty="0" smtClean="0">
                <a:solidFill>
                  <a:schemeClr val="accent1"/>
                </a:solidFill>
              </a:rPr>
              <a:t>Avaya</a:t>
            </a:r>
            <a:endParaRPr lang="ru" sz="1550" b="1" i="0" u="none" dirty="0">
              <a:solidFill>
                <a:schemeClr val="accent1"/>
              </a:solidFill>
            </a:endParaRPr>
          </a:p>
          <a:p>
            <a:pPr algn="ctr"/>
            <a:r>
              <a:rPr lang="ru" sz="1600" dirty="0"/>
              <a:t>Связывайтесь с </a:t>
            </a:r>
            <a:r>
              <a:rPr lang="ru" sz="1600" b="1" i="0" u="none" dirty="0" smtClean="0">
                <a:solidFill>
                  <a:schemeClr val="accent1"/>
                </a:solidFill>
              </a:rPr>
              <a:t>IT </a:t>
            </a:r>
            <a:r>
              <a:rPr lang="ru" sz="1600" b="1" i="0" u="none" dirty="0">
                <a:solidFill>
                  <a:schemeClr val="accent1"/>
                </a:solidFill>
              </a:rPr>
              <a:t>helpdesk </a:t>
            </a:r>
            <a:r>
              <a:rPr lang="ru" sz="1600" dirty="0"/>
              <a:t>для решения</a:t>
            </a:r>
            <a:r>
              <a:rPr lang="ru" sz="1600" b="1" dirty="0">
                <a:solidFill>
                  <a:schemeClr val="accent1"/>
                </a:solidFill>
              </a:rPr>
              <a:t> технических </a:t>
            </a:r>
            <a:r>
              <a:rPr lang="ru" sz="1600" b="1" dirty="0" smtClean="0">
                <a:solidFill>
                  <a:schemeClr val="accent1"/>
                </a:solidFill>
              </a:rPr>
              <a:t>проблем с инструментами</a:t>
            </a:r>
            <a:endParaRPr lang="ru" sz="1600" b="1" i="0" u="none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994874986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ChangeArrowheads="1"/>
          </p:cNvSpPr>
          <p:nvPr/>
        </p:nvSpPr>
        <p:spPr bwMode="auto">
          <a:xfrm>
            <a:off x="263525" y="4325938"/>
            <a:ext cx="3138488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/>
          <a:p>
            <a:pPr algn="l" rtl="0"/>
            <a:r>
              <a:rPr lang="ru" sz="1200" b="1" i="0" u="sng">
                <a:solidFill>
                  <a:schemeClr val="hlink"/>
                </a:solidFill>
                <a:hlinkClick r:id="rId3"/>
              </a:rPr>
              <a:t>https://atac.avaya.com/Technicenter.htm</a:t>
            </a:r>
            <a:endParaRPr lang="ru" sz="1200" b="1" u="sng">
              <a:solidFill>
                <a:schemeClr val="hlink"/>
              </a:solidFill>
            </a:endParaRPr>
          </a:p>
          <a:p>
            <a:endParaRPr lang="ru" sz="1200" b="1" u="sng">
              <a:solidFill>
                <a:schemeClr val="hlink"/>
              </a:solidFill>
            </a:endParaRPr>
          </a:p>
        </p:txBody>
      </p:sp>
      <p:sp>
        <p:nvSpPr>
          <p:cNvPr id="51203" name="Rectangle 6"/>
          <p:cNvSpPr>
            <a:spLocks noChangeArrowheads="1"/>
          </p:cNvSpPr>
          <p:nvPr/>
        </p:nvSpPr>
        <p:spPr bwMode="auto">
          <a:xfrm>
            <a:off x="1910319" y="1792288"/>
            <a:ext cx="566181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r" rtl="0"/>
            <a:r>
              <a:rPr lang="ru" sz="1000" b="1" i="0" u="none" dirty="0" smtClean="0"/>
              <a:t>Голос</a:t>
            </a:r>
            <a:endParaRPr lang="ru" sz="1000" b="1" i="0" u="none" dirty="0"/>
          </a:p>
        </p:txBody>
      </p:sp>
      <p:sp>
        <p:nvSpPr>
          <p:cNvPr id="51204" name="Rectangle 7"/>
          <p:cNvSpPr>
            <a:spLocks noChangeArrowheads="1"/>
          </p:cNvSpPr>
          <p:nvPr/>
        </p:nvSpPr>
        <p:spPr bwMode="auto">
          <a:xfrm>
            <a:off x="-25851" y="3521075"/>
            <a:ext cx="1165226" cy="449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rtl="0" eaLnBrk="0" hangingPunct="0"/>
            <a:r>
              <a:rPr lang="ru" sz="1000" b="1" i="0" u="none" dirty="0" smtClean="0"/>
              <a:t>Бизнес-партнер</a:t>
            </a:r>
          </a:p>
          <a:p>
            <a:pPr algn="ctr" rtl="0" eaLnBrk="0" hangingPunct="0"/>
            <a:r>
              <a:rPr lang="ru" sz="1000" b="1" i="0" u="none" dirty="0" smtClean="0"/>
              <a:t>Avaya</a:t>
            </a:r>
            <a:endParaRPr lang="ru" sz="1000" b="1" i="0" u="none" dirty="0"/>
          </a:p>
        </p:txBody>
      </p:sp>
      <p:pic>
        <p:nvPicPr>
          <p:cNvPr id="51205" name="Picture 9" descr="circle"/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499" t="215" r="1912" b="110"/>
          <a:stretch>
            <a:fillRect/>
          </a:stretch>
        </p:blipFill>
        <p:spPr bwMode="auto">
          <a:xfrm>
            <a:off x="1125538" y="3444875"/>
            <a:ext cx="804862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1206" name="Group 10"/>
          <p:cNvGrpSpPr>
            <a:grpSpLocks/>
          </p:cNvGrpSpPr>
          <p:nvPr/>
        </p:nvGrpSpPr>
        <p:grpSpPr bwMode="auto">
          <a:xfrm>
            <a:off x="1100138" y="1649413"/>
            <a:ext cx="800100" cy="781050"/>
            <a:chOff x="1410" y="1196"/>
            <a:chExt cx="656" cy="639"/>
          </a:xfrm>
        </p:grpSpPr>
        <p:pic>
          <p:nvPicPr>
            <p:cNvPr id="51238" name="Picture 11" descr="Phone"/>
            <p:cNvPicPr>
              <a:picLocks noChangeAspect="1" noChangeArrowheads="1"/>
            </p:cNvPicPr>
            <p:nvPr/>
          </p:nvPicPr>
          <p:blipFill>
            <a:blip r:embed="rId5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35" y="1228"/>
              <a:ext cx="576" cy="5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1239" name="Picture 12" descr="circle"/>
            <p:cNvPicPr>
              <a:picLocks noChangeAspect="1" noChangeArrowheads="1"/>
            </p:cNvPicPr>
            <p:nvPr/>
          </p:nvPicPr>
          <p:blipFill>
            <a:blip r:embed="rId6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 r="-121" b="363"/>
            <a:stretch>
              <a:fillRect/>
            </a:stretch>
          </p:blipFill>
          <p:spPr bwMode="auto">
            <a:xfrm>
              <a:off x="1410" y="1196"/>
              <a:ext cx="656" cy="6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51207" name="Group 13"/>
          <p:cNvGrpSpPr>
            <a:grpSpLocks/>
          </p:cNvGrpSpPr>
          <p:nvPr/>
        </p:nvGrpSpPr>
        <p:grpSpPr bwMode="auto">
          <a:xfrm>
            <a:off x="1108075" y="2527300"/>
            <a:ext cx="800100" cy="781050"/>
            <a:chOff x="1398" y="1919"/>
            <a:chExt cx="656" cy="639"/>
          </a:xfrm>
        </p:grpSpPr>
        <p:grpSp>
          <p:nvGrpSpPr>
            <p:cNvPr id="51234" name="Group 14"/>
            <p:cNvGrpSpPr>
              <a:grpSpLocks/>
            </p:cNvGrpSpPr>
            <p:nvPr/>
          </p:nvGrpSpPr>
          <p:grpSpPr bwMode="auto">
            <a:xfrm>
              <a:off x="1453" y="1964"/>
              <a:ext cx="540" cy="540"/>
              <a:chOff x="1254" y="1732"/>
              <a:chExt cx="540" cy="540"/>
            </a:xfrm>
          </p:grpSpPr>
          <p:sp>
            <p:nvSpPr>
              <p:cNvPr id="51236" name="Rectangle 15"/>
              <p:cNvSpPr>
                <a:spLocks noChangeArrowheads="1"/>
              </p:cNvSpPr>
              <p:nvPr/>
            </p:nvSpPr>
            <p:spPr bwMode="auto">
              <a:xfrm>
                <a:off x="1536" y="2004"/>
                <a:ext cx="132" cy="11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ru" sz="2800"/>
              </a:p>
            </p:txBody>
          </p:sp>
          <p:pic>
            <p:nvPicPr>
              <p:cNvPr id="51237" name="Picture 16" descr="Mail Envelope"/>
              <p:cNvPicPr>
                <a:picLocks noChangeAspect="1" noChangeArrowheads="1"/>
              </p:cNvPicPr>
              <p:nvPr/>
            </p:nvPicPr>
            <p:blipFill>
              <a:blip r:embed="rId7" cstate="email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254" y="1732"/>
                <a:ext cx="540" cy="54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pic>
          <p:nvPicPr>
            <p:cNvPr id="51235" name="Picture 17" descr="circle"/>
            <p:cNvPicPr>
              <a:picLocks noChangeAspect="1" noChangeArrowheads="1"/>
            </p:cNvPicPr>
            <p:nvPr/>
          </p:nvPicPr>
          <p:blipFill>
            <a:blip r:embed="rId6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 r="-121" b="363"/>
            <a:stretch>
              <a:fillRect/>
            </a:stretch>
          </p:blipFill>
          <p:spPr bwMode="auto">
            <a:xfrm>
              <a:off x="1398" y="1919"/>
              <a:ext cx="656" cy="6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51208" name="Picture 19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r="-26973" b="304"/>
          <a:stretch>
            <a:fillRect/>
          </a:stretch>
        </p:blipFill>
        <p:spPr bwMode="auto">
          <a:xfrm>
            <a:off x="334963" y="2632075"/>
            <a:ext cx="431800" cy="839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09" name="WordArt 22"/>
          <p:cNvSpPr>
            <a:spLocks noChangeArrowheads="1" noChangeShapeType="1" noTextEdit="1"/>
          </p:cNvSpPr>
          <p:nvPr/>
        </p:nvSpPr>
        <p:spPr bwMode="auto">
          <a:xfrm>
            <a:off x="1270000" y="3660775"/>
            <a:ext cx="493713" cy="349250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22333"/>
              </a:avLst>
            </a:prstTxWarp>
          </a:bodyPr>
          <a:lstStyle/>
          <a:p>
            <a:pPr algn="ctr" rtl="0"/>
            <a:r>
              <a:rPr lang="ru" sz="3600" b="0" i="0" u="none" kern="10">
                <a:ln w="9525">
                  <a:solidFill>
                    <a:srgbClr val="FF6600"/>
                  </a:solidFill>
                  <a:round/>
                  <a:headEnd type="none" w="sm" len="sm"/>
                  <a:tailEnd type="none" w="sm" len="sm"/>
                </a:ln>
                <a:solidFill>
                  <a:srgbClr val="FF9933"/>
                </a:solidFill>
                <a:latin typeface="Arial Black"/>
              </a:rPr>
              <a:t>web</a:t>
            </a:r>
          </a:p>
        </p:txBody>
      </p:sp>
      <p:sp>
        <p:nvSpPr>
          <p:cNvPr id="51210" name="Rectangle 48"/>
          <p:cNvSpPr>
            <a:spLocks noChangeArrowheads="1"/>
          </p:cNvSpPr>
          <p:nvPr/>
        </p:nvSpPr>
        <p:spPr bwMode="auto">
          <a:xfrm>
            <a:off x="104774" y="1168400"/>
            <a:ext cx="2602799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87313" indent="-87313" algn="l" rtl="0">
              <a:buFontTx/>
              <a:buChar char="•"/>
            </a:pPr>
            <a:r>
              <a:rPr lang="ru" sz="1000" b="0" i="0" u="none" dirty="0" smtClean="0"/>
              <a:t>Голосовой портал, использующий естественный язык</a:t>
            </a:r>
            <a:endParaRPr lang="ru" sz="1000" b="0" i="0" u="none" dirty="0"/>
          </a:p>
          <a:p>
            <a:pPr marL="87313" indent="-87313" algn="l" rtl="0">
              <a:buFontTx/>
              <a:buChar char="•"/>
            </a:pPr>
            <a:r>
              <a:rPr lang="ru" sz="1000" b="0" i="0" u="none" dirty="0" smtClean="0"/>
              <a:t>Валидация HRID или </a:t>
            </a:r>
            <a:r>
              <a:rPr lang="ru" sz="1000" b="0" i="0" u="none" dirty="0"/>
              <a:t>BPID</a:t>
            </a:r>
          </a:p>
        </p:txBody>
      </p:sp>
      <p:sp>
        <p:nvSpPr>
          <p:cNvPr id="51211" name="Rectangle 50"/>
          <p:cNvSpPr>
            <a:spLocks noChangeArrowheads="1"/>
          </p:cNvSpPr>
          <p:nvPr/>
        </p:nvSpPr>
        <p:spPr bwMode="auto">
          <a:xfrm>
            <a:off x="1908716" y="2744788"/>
            <a:ext cx="567784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r" rtl="0"/>
            <a:r>
              <a:rPr lang="en-US" sz="1000" b="1" dirty="0" smtClean="0"/>
              <a:t>E-</a:t>
            </a:r>
            <a:r>
              <a:rPr lang="ru" sz="1000" b="1" i="0" u="none" dirty="0" smtClean="0"/>
              <a:t>mail</a:t>
            </a:r>
            <a:endParaRPr lang="ru" sz="1000" b="1" i="0" u="none" dirty="0"/>
          </a:p>
        </p:txBody>
      </p:sp>
      <p:sp>
        <p:nvSpPr>
          <p:cNvPr id="51212" name="Titel 1"/>
          <p:cNvSpPr txBox="1">
            <a:spLocks/>
          </p:cNvSpPr>
          <p:nvPr/>
        </p:nvSpPr>
        <p:spPr bwMode="auto">
          <a:xfrm>
            <a:off x="446088" y="307463"/>
            <a:ext cx="82296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l" rtl="0">
              <a:lnSpc>
                <a:spcPct val="90000"/>
              </a:lnSpc>
            </a:pPr>
            <a:r>
              <a:rPr lang="ru" sz="2800" b="0" i="0" u="none" dirty="0" smtClean="0"/>
              <a:t>Avaya - </a:t>
            </a:r>
            <a:r>
              <a:rPr lang="ru" sz="2800" b="0" i="0" u="none" dirty="0">
                <a:cs typeface="Times New Roman" pitchFamily="18" charset="0"/>
              </a:rPr>
              <a:t>Технологии и Консалтинг (ATAC) </a:t>
            </a:r>
          </a:p>
          <a:p>
            <a:pPr algn="l" rtl="0">
              <a:lnSpc>
                <a:spcPct val="90000"/>
              </a:lnSpc>
            </a:pPr>
            <a:r>
              <a:rPr lang="ru" sz="1600" b="0" i="0" u="none" dirty="0" smtClean="0">
                <a:cs typeface="Times New Roman" pitchFamily="18" charset="0"/>
              </a:rPr>
              <a:t>Высокотехнологичные решения помогают специалистам Avaya отвечать на технические вопросы </a:t>
            </a:r>
            <a:endParaRPr lang="ru" sz="1600" dirty="0"/>
          </a:p>
        </p:txBody>
      </p:sp>
      <p:grpSp>
        <p:nvGrpSpPr>
          <p:cNvPr id="51213" name="Group 3"/>
          <p:cNvGrpSpPr>
            <a:grpSpLocks/>
          </p:cNvGrpSpPr>
          <p:nvPr/>
        </p:nvGrpSpPr>
        <p:grpSpPr bwMode="auto">
          <a:xfrm>
            <a:off x="2397125" y="1411288"/>
            <a:ext cx="4460875" cy="2914650"/>
            <a:chOff x="2691442" y="833438"/>
            <a:chExt cx="6331331" cy="4395787"/>
          </a:xfrm>
        </p:grpSpPr>
        <p:sp>
          <p:nvSpPr>
            <p:cNvPr id="51229" name="Text Box 43"/>
            <p:cNvSpPr txBox="1">
              <a:spLocks noChangeArrowheads="1"/>
            </p:cNvSpPr>
            <p:nvPr/>
          </p:nvSpPr>
          <p:spPr bwMode="auto">
            <a:xfrm>
              <a:off x="4049713" y="4551363"/>
              <a:ext cx="1562100" cy="396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rtl="0"/>
              <a:r>
                <a:rPr lang="ru" sz="1000" b="1" i="0" u="none">
                  <a:solidFill>
                    <a:schemeClr val="bg1"/>
                  </a:solidFill>
                  <a:cs typeface="Arial" pitchFamily="34" charset="0"/>
                </a:rPr>
                <a:t>Global</a:t>
              </a:r>
              <a:r>
                <a:rPr lang="ru" sz="1000" b="0" i="0" u="none">
                  <a:solidFill>
                    <a:schemeClr val="bg1"/>
                  </a:solidFill>
                  <a:cs typeface="Arial" pitchFamily="34" charset="0"/>
                </a:rPr>
                <a:t> </a:t>
              </a:r>
              <a:r>
                <a:rPr lang="ru" altLang="en-US" sz="1000" b="1">
                  <a:solidFill>
                    <a:schemeClr val="bg1"/>
                  </a:solidFill>
                  <a:cs typeface="Arial" pitchFamily="34" charset="0"/>
                </a:rPr>
                <a:t/>
              </a:r>
              <a:br>
                <a:rPr lang="ru" altLang="en-US" sz="1000" b="1">
                  <a:solidFill>
                    <a:schemeClr val="bg1"/>
                  </a:solidFill>
                  <a:cs typeface="Arial" pitchFamily="34" charset="0"/>
                </a:rPr>
              </a:br>
              <a:r>
                <a:rPr lang="ru" sz="1000" b="1" i="0" u="none">
                  <a:solidFill>
                    <a:schemeClr val="bg1"/>
                  </a:solidFill>
                  <a:cs typeface="Arial" pitchFamily="34" charset="0"/>
                </a:rPr>
                <a:t>Contact center</a:t>
              </a:r>
            </a:p>
          </p:txBody>
        </p:sp>
        <p:pic>
          <p:nvPicPr>
            <p:cNvPr id="41987" name="Picture 3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2761290" y="943572"/>
              <a:ext cx="6227686" cy="4144393"/>
            </a:xfrm>
            <a:prstGeom prst="rect">
              <a:avLst/>
            </a:prstGeom>
            <a:noFill/>
            <a:ln>
              <a:noFill/>
            </a:ln>
            <a:effectLst>
              <a:prstShdw prst="shdw17" dist="17961" dir="2700000">
                <a:schemeClr val="accent1">
                  <a:gamma/>
                  <a:shade val="60000"/>
                  <a:invGamma/>
                </a:schemeClr>
              </a:prstShdw>
            </a:effectLst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" name="Rectangle 1"/>
            <p:cNvSpPr/>
            <p:nvPr/>
          </p:nvSpPr>
          <p:spPr>
            <a:xfrm>
              <a:off x="2761290" y="953149"/>
              <a:ext cx="6227686" cy="4276076"/>
            </a:xfrm>
            <a:prstGeom prst="rect">
              <a:avLst/>
            </a:prstGeom>
            <a:noFill/>
            <a:ln w="41275">
              <a:solidFill>
                <a:schemeClr val="bg1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rtl="0">
                <a:lnSpc>
                  <a:spcPct val="90000"/>
                </a:lnSpc>
                <a:defRPr/>
              </a:pPr>
              <a:endParaRPr lang="ru"/>
            </a:p>
          </p:txBody>
        </p:sp>
        <p:sp>
          <p:nvSpPr>
            <p:cNvPr id="3" name="Rectangle 2"/>
            <p:cNvSpPr/>
            <p:nvPr/>
          </p:nvSpPr>
          <p:spPr>
            <a:xfrm>
              <a:off x="2761290" y="4985015"/>
              <a:ext cx="6227686" cy="181961"/>
            </a:xfrm>
            <a:prstGeom prst="rect">
              <a:avLst/>
            </a:prstGeom>
            <a:solidFill>
              <a:schemeClr val="bg1"/>
            </a:solidFill>
            <a:ln w="19050"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rtl="0">
                <a:lnSpc>
                  <a:spcPct val="90000"/>
                </a:lnSpc>
                <a:defRPr/>
              </a:pPr>
              <a:endParaRPr lang="ru"/>
            </a:p>
          </p:txBody>
        </p:sp>
        <p:sp>
          <p:nvSpPr>
            <p:cNvPr id="45" name="Rectangle 44"/>
            <p:cNvSpPr/>
            <p:nvPr/>
          </p:nvSpPr>
          <p:spPr>
            <a:xfrm>
              <a:off x="2691442" y="833438"/>
              <a:ext cx="6331331" cy="181961"/>
            </a:xfrm>
            <a:prstGeom prst="rect">
              <a:avLst/>
            </a:prstGeom>
            <a:solidFill>
              <a:schemeClr val="bg1"/>
            </a:solidFill>
            <a:ln w="19050"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rtl="0">
                <a:lnSpc>
                  <a:spcPct val="90000"/>
                </a:lnSpc>
                <a:defRPr/>
              </a:pPr>
              <a:endParaRPr lang="ru"/>
            </a:p>
          </p:txBody>
        </p:sp>
      </p:grpSp>
      <p:sp>
        <p:nvSpPr>
          <p:cNvPr id="51214" name="AutoShape 8"/>
          <p:cNvSpPr>
            <a:spLocks noChangeArrowheads="1"/>
          </p:cNvSpPr>
          <p:nvPr/>
        </p:nvSpPr>
        <p:spPr bwMode="auto">
          <a:xfrm>
            <a:off x="1974850" y="2066925"/>
            <a:ext cx="501650" cy="211138"/>
          </a:xfrm>
          <a:prstGeom prst="rightArrow">
            <a:avLst>
              <a:gd name="adj1" fmla="val 50287"/>
              <a:gd name="adj2" fmla="val 90978"/>
            </a:avLst>
          </a:prstGeom>
          <a:gradFill rotWithShape="1">
            <a:gsLst>
              <a:gs pos="0">
                <a:srgbClr val="925800"/>
              </a:gs>
              <a:gs pos="50000">
                <a:srgbClr val="FF9900"/>
              </a:gs>
              <a:gs pos="100000">
                <a:srgbClr val="925800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=""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" sz="2800"/>
          </a:p>
        </p:txBody>
      </p:sp>
      <p:sp>
        <p:nvSpPr>
          <p:cNvPr id="51215" name="AutoShape 36"/>
          <p:cNvSpPr>
            <a:spLocks noChangeArrowheads="1"/>
          </p:cNvSpPr>
          <p:nvPr/>
        </p:nvSpPr>
        <p:spPr bwMode="auto">
          <a:xfrm>
            <a:off x="1971675" y="2965450"/>
            <a:ext cx="574675" cy="211138"/>
          </a:xfrm>
          <a:prstGeom prst="rightArrow">
            <a:avLst>
              <a:gd name="adj1" fmla="val 50287"/>
              <a:gd name="adj2" fmla="val 104222"/>
            </a:avLst>
          </a:prstGeom>
          <a:gradFill rotWithShape="1">
            <a:gsLst>
              <a:gs pos="0">
                <a:srgbClr val="925800"/>
              </a:gs>
              <a:gs pos="50000">
                <a:srgbClr val="FF9900"/>
              </a:gs>
              <a:gs pos="100000">
                <a:srgbClr val="925800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=""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" sz="2800"/>
          </a:p>
        </p:txBody>
      </p:sp>
      <p:sp>
        <p:nvSpPr>
          <p:cNvPr id="51216" name="AutoShape 37"/>
          <p:cNvSpPr>
            <a:spLocks noChangeArrowheads="1"/>
          </p:cNvSpPr>
          <p:nvPr/>
        </p:nvSpPr>
        <p:spPr bwMode="auto">
          <a:xfrm>
            <a:off x="1992313" y="3948113"/>
            <a:ext cx="501650" cy="209550"/>
          </a:xfrm>
          <a:prstGeom prst="rightArrow">
            <a:avLst>
              <a:gd name="adj1" fmla="val 50287"/>
              <a:gd name="adj2" fmla="val 91668"/>
            </a:avLst>
          </a:prstGeom>
          <a:gradFill rotWithShape="1">
            <a:gsLst>
              <a:gs pos="0">
                <a:srgbClr val="925800"/>
              </a:gs>
              <a:gs pos="50000">
                <a:srgbClr val="FF9900"/>
              </a:gs>
              <a:gs pos="100000">
                <a:srgbClr val="925800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=""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" sz="2800"/>
          </a:p>
        </p:txBody>
      </p:sp>
      <p:sp>
        <p:nvSpPr>
          <p:cNvPr id="51217" name="Rectangle 51"/>
          <p:cNvSpPr>
            <a:spLocks noChangeArrowheads="1"/>
          </p:cNvSpPr>
          <p:nvPr/>
        </p:nvSpPr>
        <p:spPr bwMode="auto">
          <a:xfrm>
            <a:off x="1874017" y="3630613"/>
            <a:ext cx="1234633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r" rtl="0"/>
            <a:r>
              <a:rPr lang="ru" sz="1000" b="1" i="0" u="none" dirty="0" smtClean="0"/>
              <a:t>Формы и Форум</a:t>
            </a:r>
            <a:endParaRPr lang="ru" sz="1000" b="1" i="0" u="none" dirty="0"/>
          </a:p>
        </p:txBody>
      </p:sp>
      <p:sp>
        <p:nvSpPr>
          <p:cNvPr id="51218" name="AutoShape 8"/>
          <p:cNvSpPr>
            <a:spLocks noChangeArrowheads="1"/>
          </p:cNvSpPr>
          <p:nvPr/>
        </p:nvSpPr>
        <p:spPr bwMode="auto">
          <a:xfrm>
            <a:off x="6842125" y="2062163"/>
            <a:ext cx="501650" cy="211137"/>
          </a:xfrm>
          <a:prstGeom prst="rightArrow">
            <a:avLst>
              <a:gd name="adj1" fmla="val 50287"/>
              <a:gd name="adj2" fmla="val 90979"/>
            </a:avLst>
          </a:prstGeom>
          <a:gradFill rotWithShape="1">
            <a:gsLst>
              <a:gs pos="0">
                <a:srgbClr val="925800"/>
              </a:gs>
              <a:gs pos="50000">
                <a:srgbClr val="FF9900"/>
              </a:gs>
              <a:gs pos="100000">
                <a:srgbClr val="925800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=""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" sz="2800"/>
          </a:p>
        </p:txBody>
      </p:sp>
      <p:sp>
        <p:nvSpPr>
          <p:cNvPr id="51219" name="AutoShape 36"/>
          <p:cNvSpPr>
            <a:spLocks noChangeArrowheads="1"/>
          </p:cNvSpPr>
          <p:nvPr/>
        </p:nvSpPr>
        <p:spPr bwMode="auto">
          <a:xfrm>
            <a:off x="6838950" y="2960688"/>
            <a:ext cx="574675" cy="211137"/>
          </a:xfrm>
          <a:prstGeom prst="rightArrow">
            <a:avLst>
              <a:gd name="adj1" fmla="val 50287"/>
              <a:gd name="adj2" fmla="val 104223"/>
            </a:avLst>
          </a:prstGeom>
          <a:gradFill rotWithShape="1">
            <a:gsLst>
              <a:gs pos="0">
                <a:srgbClr val="925800"/>
              </a:gs>
              <a:gs pos="50000">
                <a:srgbClr val="FF9900"/>
              </a:gs>
              <a:gs pos="100000">
                <a:srgbClr val="925800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=""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" sz="2800"/>
          </a:p>
        </p:txBody>
      </p:sp>
      <p:sp>
        <p:nvSpPr>
          <p:cNvPr id="51220" name="AutoShape 37"/>
          <p:cNvSpPr>
            <a:spLocks noChangeArrowheads="1"/>
          </p:cNvSpPr>
          <p:nvPr/>
        </p:nvSpPr>
        <p:spPr bwMode="auto">
          <a:xfrm>
            <a:off x="6859588" y="3943350"/>
            <a:ext cx="501650" cy="209550"/>
          </a:xfrm>
          <a:prstGeom prst="rightArrow">
            <a:avLst>
              <a:gd name="adj1" fmla="val 50287"/>
              <a:gd name="adj2" fmla="val 91668"/>
            </a:avLst>
          </a:prstGeom>
          <a:gradFill rotWithShape="1">
            <a:gsLst>
              <a:gs pos="0">
                <a:srgbClr val="925800"/>
              </a:gs>
              <a:gs pos="50000">
                <a:srgbClr val="FF9900"/>
              </a:gs>
              <a:gs pos="100000">
                <a:srgbClr val="925800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=""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" sz="2800"/>
          </a:p>
        </p:txBody>
      </p:sp>
      <p:sp>
        <p:nvSpPr>
          <p:cNvPr id="51221" name="Rectangle 50"/>
          <p:cNvSpPr>
            <a:spLocks noChangeArrowheads="1"/>
          </p:cNvSpPr>
          <p:nvPr/>
        </p:nvSpPr>
        <p:spPr bwMode="auto">
          <a:xfrm>
            <a:off x="6766662" y="2573271"/>
            <a:ext cx="1014412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r" rtl="0"/>
            <a:r>
              <a:rPr lang="ru" sz="1000" b="1" i="0" u="none" dirty="0" smtClean="0"/>
              <a:t>Запросы по дизайну</a:t>
            </a:r>
            <a:endParaRPr lang="ru" sz="1000" b="1" i="0" u="none" dirty="0"/>
          </a:p>
        </p:txBody>
      </p:sp>
      <p:sp>
        <p:nvSpPr>
          <p:cNvPr id="51222" name="Rectangle 50"/>
          <p:cNvSpPr>
            <a:spLocks noChangeArrowheads="1"/>
          </p:cNvSpPr>
          <p:nvPr/>
        </p:nvSpPr>
        <p:spPr bwMode="auto">
          <a:xfrm>
            <a:off x="6581674" y="1562102"/>
            <a:ext cx="1271689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r" rtl="0"/>
            <a:r>
              <a:rPr lang="ru-RU" sz="1000" b="1" dirty="0" smtClean="0"/>
              <a:t>Запросы по корпоративным решениям </a:t>
            </a:r>
            <a:r>
              <a:rPr lang="ru" sz="1000" b="1" i="0" u="none" dirty="0" smtClean="0"/>
              <a:t>Avaya</a:t>
            </a:r>
            <a:endParaRPr lang="ru" sz="1000" b="1" i="0" u="none" dirty="0"/>
          </a:p>
        </p:txBody>
      </p:sp>
      <p:sp>
        <p:nvSpPr>
          <p:cNvPr id="51223" name="Rectangle 51"/>
          <p:cNvSpPr>
            <a:spLocks noChangeArrowheads="1"/>
          </p:cNvSpPr>
          <p:nvPr/>
        </p:nvSpPr>
        <p:spPr bwMode="auto">
          <a:xfrm>
            <a:off x="6668817" y="3568700"/>
            <a:ext cx="113982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r" rtl="0"/>
            <a:r>
              <a:rPr lang="ru-RU" sz="1000" b="1" dirty="0" smtClean="0"/>
              <a:t>Остаточные запросы </a:t>
            </a:r>
            <a:r>
              <a:rPr lang="ru" sz="1000" b="1" i="0" u="none" dirty="0" smtClean="0"/>
              <a:t>Nortel</a:t>
            </a:r>
            <a:endParaRPr lang="ru" sz="1000" b="1" i="0" u="none" dirty="0"/>
          </a:p>
        </p:txBody>
      </p:sp>
      <p:sp>
        <p:nvSpPr>
          <p:cNvPr id="5" name="Rounded Rectangle 4"/>
          <p:cNvSpPr/>
          <p:nvPr/>
        </p:nvSpPr>
        <p:spPr>
          <a:xfrm>
            <a:off x="7974013" y="2857500"/>
            <a:ext cx="1084262" cy="385763"/>
          </a:xfrm>
          <a:prstGeom prst="roundRect">
            <a:avLst/>
          </a:prstGeom>
          <a:solidFill>
            <a:schemeClr val="accent1"/>
          </a:solidFill>
          <a:ln w="19050">
            <a:solidFill>
              <a:schemeClr val="accent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0">
              <a:lnSpc>
                <a:spcPct val="90000"/>
              </a:lnSpc>
              <a:defRPr/>
            </a:pPr>
            <a:r>
              <a:rPr lang="ru" sz="800" b="0" i="0" u="none" dirty="0" smtClean="0"/>
              <a:t>Группа </a:t>
            </a:r>
            <a:r>
              <a:rPr lang="ru-RU" sz="800" dirty="0" smtClean="0"/>
              <a:t>проектировщиков </a:t>
            </a:r>
            <a:r>
              <a:rPr lang="ru" sz="800" b="0" i="0" u="none" dirty="0" smtClean="0"/>
              <a:t>по региону EMEA</a:t>
            </a:r>
            <a:endParaRPr lang="ru" sz="800" dirty="0"/>
          </a:p>
        </p:txBody>
      </p:sp>
      <p:sp>
        <p:nvSpPr>
          <p:cNvPr id="55" name="Rounded Rectangle 54"/>
          <p:cNvSpPr/>
          <p:nvPr/>
        </p:nvSpPr>
        <p:spPr>
          <a:xfrm>
            <a:off x="7974013" y="1916113"/>
            <a:ext cx="1084262" cy="385762"/>
          </a:xfrm>
          <a:prstGeom prst="roundRect">
            <a:avLst/>
          </a:prstGeom>
          <a:solidFill>
            <a:schemeClr val="accent1"/>
          </a:solidFill>
          <a:ln w="19050">
            <a:solidFill>
              <a:schemeClr val="accent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0">
              <a:lnSpc>
                <a:spcPct val="90000"/>
              </a:lnSpc>
              <a:defRPr/>
            </a:pPr>
            <a:r>
              <a:rPr lang="ru" sz="1000" b="0" i="0" u="none" dirty="0" smtClean="0"/>
              <a:t>Глобальная группа TechniCenter</a:t>
            </a:r>
            <a:endParaRPr lang="ru" sz="1000" dirty="0"/>
          </a:p>
        </p:txBody>
      </p:sp>
      <p:sp>
        <p:nvSpPr>
          <p:cNvPr id="56" name="Rounded Rectangle 55"/>
          <p:cNvSpPr/>
          <p:nvPr/>
        </p:nvSpPr>
        <p:spPr>
          <a:xfrm>
            <a:off x="8023225" y="3778250"/>
            <a:ext cx="1084263" cy="384175"/>
          </a:xfrm>
          <a:prstGeom prst="roundRect">
            <a:avLst/>
          </a:prstGeom>
          <a:solidFill>
            <a:schemeClr val="accent1"/>
          </a:solidFill>
          <a:ln w="19050">
            <a:solidFill>
              <a:schemeClr val="accent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0">
              <a:lnSpc>
                <a:spcPct val="90000"/>
              </a:lnSpc>
              <a:defRPr/>
            </a:pPr>
            <a:r>
              <a:rPr lang="ru" sz="1000" b="0" i="0" u="none" dirty="0" smtClean="0"/>
              <a:t>Группа</a:t>
            </a:r>
          </a:p>
          <a:p>
            <a:pPr algn="ctr" rtl="0">
              <a:lnSpc>
                <a:spcPct val="90000"/>
              </a:lnSpc>
              <a:defRPr/>
            </a:pPr>
            <a:r>
              <a:rPr lang="ru" sz="1000" b="0" i="0" u="none" dirty="0" smtClean="0"/>
              <a:t>High </a:t>
            </a:r>
            <a:r>
              <a:rPr lang="ru" sz="1000" b="0" i="0" u="none" dirty="0"/>
              <a:t>– Q </a:t>
            </a:r>
          </a:p>
        </p:txBody>
      </p:sp>
      <p:pic>
        <p:nvPicPr>
          <p:cNvPr id="57" name="Picture 2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17463" y="4818063"/>
            <a:ext cx="5037137" cy="2039937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8" name="Rectangle 57"/>
          <p:cNvSpPr/>
          <p:nvPr/>
        </p:nvSpPr>
        <p:spPr>
          <a:xfrm>
            <a:off x="5127625" y="4830763"/>
            <a:ext cx="3325711" cy="6565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65125" indent="-365125" algn="l" rtl="0" eaLnBrk="0" hangingPunct="0">
              <a:lnSpc>
                <a:spcPct val="75000"/>
              </a:lnSpc>
              <a:spcBef>
                <a:spcPts val="1200"/>
              </a:spcBef>
              <a:buClr>
                <a:schemeClr val="accent1"/>
              </a:buClr>
              <a:buFont typeface="Webdings" pitchFamily="18" charset="2"/>
              <a:buChar char="4"/>
              <a:tabLst>
                <a:tab pos="2147888" algn="l"/>
              </a:tabLst>
              <a:defRPr/>
            </a:pPr>
            <a:r>
              <a:rPr lang="ru" sz="1400" dirty="0" smtClean="0"/>
              <a:t>Для  бизнес-партнеров требуется регистрация</a:t>
            </a:r>
            <a:endParaRPr lang="ru" sz="1400" b="0" i="0" u="none" dirty="0"/>
          </a:p>
          <a:p>
            <a:pPr lvl="1" algn="l" rtl="0" eaLnBrk="0" hangingPunct="0">
              <a:lnSpc>
                <a:spcPct val="75000"/>
              </a:lnSpc>
              <a:spcBef>
                <a:spcPts val="800"/>
              </a:spcBef>
              <a:buClr>
                <a:schemeClr val="accent2"/>
              </a:buClr>
              <a:tabLst>
                <a:tab pos="2147888" algn="l"/>
              </a:tabLst>
              <a:defRPr/>
            </a:pPr>
            <a:r>
              <a:rPr lang="ru" sz="1200" b="0" i="0" u="none" dirty="0">
                <a:hlinkClick r:id="rId11"/>
              </a:rPr>
              <a:t>https://atac.avaya.com/BP_Reg.htm</a:t>
            </a:r>
            <a:endParaRPr lang="ru" sz="1200" dirty="0"/>
          </a:p>
        </p:txBody>
      </p:sp>
    </p:spTree>
    <p:extLst>
      <p:ext uri="{BB962C8B-B14F-4D97-AF65-F5344CB8AC3E}">
        <p14:creationId xmlns="" xmlns:p14="http://schemas.microsoft.com/office/powerpoint/2010/main" val="380779275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Titel 1"/>
          <p:cNvSpPr>
            <a:spLocks noGrp="1"/>
          </p:cNvSpPr>
          <p:nvPr>
            <p:ph type="title"/>
          </p:nvPr>
        </p:nvSpPr>
        <p:spPr>
          <a:xfrm>
            <a:off x="446088" y="414338"/>
            <a:ext cx="8229600" cy="838200"/>
          </a:xfrm>
        </p:spPr>
        <p:txBody>
          <a:bodyPr/>
          <a:lstStyle/>
          <a:p>
            <a:pPr algn="l" rtl="0"/>
            <a:r>
              <a:rPr lang="ru" b="0" i="0" u="none" dirty="0"/>
              <a:t>Avaya </a:t>
            </a:r>
            <a:r>
              <a:rPr lang="ru" b="0" i="0" u="none" dirty="0">
                <a:cs typeface="Times New Roman" pitchFamily="18" charset="0"/>
              </a:rPr>
              <a:t>Технологии и Консалтинг (ATAC) </a:t>
            </a:r>
            <a:r>
              <a:rPr lang="ru" dirty="0" smtClean="0">
                <a:cs typeface="Times New Roman" pitchFamily="18" charset="0"/>
              </a:rPr>
              <a:t/>
            </a:r>
            <a:br>
              <a:rPr lang="ru" dirty="0" smtClean="0">
                <a:cs typeface="Times New Roman" pitchFamily="18" charset="0"/>
              </a:rPr>
            </a:br>
            <a:r>
              <a:rPr lang="ru" sz="2300" b="0" i="0" u="none" dirty="0" smtClean="0"/>
              <a:t>обеспечивают поддержку по следующим направлениям:</a:t>
            </a:r>
            <a:endParaRPr lang="ru" sz="2300" dirty="0" smtClean="0"/>
          </a:p>
        </p:txBody>
      </p:sp>
      <p:sp>
        <p:nvSpPr>
          <p:cNvPr id="52227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 rtl="0" fontAlgn="t"/>
            <a:r>
              <a:rPr lang="ru" sz="1800" b="0" i="0" u="none" dirty="0" smtClean="0"/>
              <a:t>Ответы на вопросы по характеристикам и функциям продукта</a:t>
            </a:r>
            <a:endParaRPr lang="ru" sz="1800" b="0" i="0" u="none" dirty="0"/>
          </a:p>
          <a:p>
            <a:pPr algn="l" rtl="0" fontAlgn="t"/>
            <a:r>
              <a:rPr lang="ru" sz="1800" b="0" i="0" u="none" dirty="0" smtClean="0"/>
              <a:t>Технико-экономическое обоснование решения</a:t>
            </a:r>
            <a:endParaRPr lang="ru" sz="1800" b="0" i="0" u="none" dirty="0"/>
          </a:p>
          <a:p>
            <a:pPr algn="l" rtl="0" fontAlgn="t"/>
            <a:r>
              <a:rPr lang="ru" sz="1800" b="0" i="0" u="none" dirty="0" smtClean="0"/>
              <a:t>Запросы по обрабатывающей способности</a:t>
            </a:r>
            <a:endParaRPr lang="ru" sz="1800" b="0" i="0" u="none" dirty="0"/>
          </a:p>
          <a:p>
            <a:pPr algn="l" rtl="0" fontAlgn="t"/>
            <a:r>
              <a:rPr lang="ru" sz="1800" b="0" i="0" u="none" dirty="0" smtClean="0"/>
              <a:t>Рекомендация необходимого решения на основе требований заказчика и существующей инфраструктуры</a:t>
            </a:r>
            <a:endParaRPr lang="ru" sz="1800" b="0" i="0" u="none" dirty="0"/>
          </a:p>
          <a:p>
            <a:pPr algn="l" rtl="0" fontAlgn="t"/>
            <a:r>
              <a:rPr lang="ru" sz="1800" b="0" i="0" u="none" dirty="0" smtClean="0"/>
              <a:t>Совместимость продуктов Avaya</a:t>
            </a:r>
            <a:endParaRPr lang="ru" sz="1800" b="0" i="0" u="none" dirty="0"/>
          </a:p>
          <a:p>
            <a:pPr fontAlgn="t"/>
            <a:r>
              <a:rPr lang="ru" sz="1800" dirty="0" smtClean="0"/>
              <a:t>Обновления </a:t>
            </a:r>
            <a:r>
              <a:rPr lang="ru-RU" sz="1800" dirty="0" smtClean="0"/>
              <a:t>товарной </a:t>
            </a:r>
            <a:r>
              <a:rPr lang="ru" sz="1800" dirty="0" smtClean="0"/>
              <a:t>политики </a:t>
            </a:r>
            <a:r>
              <a:rPr lang="ru" sz="1800" b="0" i="0" u="none" dirty="0" smtClean="0"/>
              <a:t>Avaya</a:t>
            </a:r>
            <a:endParaRPr lang="ru" sz="1800" b="0" i="0" u="none" dirty="0"/>
          </a:p>
          <a:p>
            <a:pPr algn="l" rtl="0" fontAlgn="t"/>
            <a:r>
              <a:rPr lang="ru" sz="1800" b="0" i="0" u="none" dirty="0" smtClean="0"/>
              <a:t>Комплексные проектные консультации в случаях, когда ASD требуется верификация технического центра PreSales </a:t>
            </a:r>
            <a:r>
              <a:rPr lang="ru" sz="1800" b="0" i="0" u="none" dirty="0"/>
              <a:t>Technicenter</a:t>
            </a:r>
          </a:p>
          <a:p>
            <a:pPr algn="l" rtl="0" fontAlgn="t"/>
            <a:r>
              <a:rPr lang="ru" sz="1800" b="0" i="0" u="none" dirty="0" smtClean="0"/>
              <a:t>Проектные запросы по инструменту ASD</a:t>
            </a:r>
            <a:endParaRPr lang="ru" sz="1800" b="0" i="0" u="none" dirty="0"/>
          </a:p>
          <a:p>
            <a:pPr algn="l" rtl="0" fontAlgn="t"/>
            <a:r>
              <a:rPr lang="ru" sz="1800" b="0" i="0" u="none" dirty="0" smtClean="0"/>
              <a:t>Использование рекламных предложений в </a:t>
            </a:r>
            <a:r>
              <a:rPr lang="ru" sz="1800" b="0" i="0" u="none" dirty="0"/>
              <a:t>ASD</a:t>
            </a:r>
          </a:p>
          <a:p>
            <a:pPr algn="l" rtl="0" fontAlgn="t"/>
            <a:r>
              <a:rPr lang="ru" sz="1800" b="0" i="0" u="none" dirty="0" smtClean="0"/>
              <a:t>Конфигурирование продуктов Avaya в </a:t>
            </a:r>
            <a:r>
              <a:rPr lang="ru" sz="1800" b="0" i="0" u="none" dirty="0"/>
              <a:t>ASD</a:t>
            </a:r>
          </a:p>
          <a:p>
            <a:pPr algn="l" rtl="0" fontAlgn="t"/>
            <a:r>
              <a:rPr lang="ru" sz="1800" b="0" i="0" u="none" dirty="0" smtClean="0"/>
              <a:t>Помощь с кодами материалов.</a:t>
            </a:r>
            <a:endParaRPr lang="ru" sz="1800" b="0" i="0" u="none" dirty="0"/>
          </a:p>
        </p:txBody>
      </p:sp>
      <p:pic>
        <p:nvPicPr>
          <p:cNvPr id="4" name="Picture 30" descr="C:\Documents and Settings\vervest\Local Settings\Temporary Internet Files\Content.IE5\BTUTXALH\MC900441310[1]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42511" y="353291"/>
            <a:ext cx="988621" cy="9886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227827260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Titel 1"/>
          <p:cNvSpPr>
            <a:spLocks noGrp="1"/>
          </p:cNvSpPr>
          <p:nvPr>
            <p:ph type="title"/>
          </p:nvPr>
        </p:nvSpPr>
        <p:spPr>
          <a:xfrm>
            <a:off x="359923" y="414338"/>
            <a:ext cx="8315765" cy="838200"/>
          </a:xfrm>
        </p:spPr>
        <p:txBody>
          <a:bodyPr/>
          <a:lstStyle/>
          <a:p>
            <a:r>
              <a:rPr lang="ru" dirty="0"/>
              <a:t>Avaya </a:t>
            </a:r>
            <a:r>
              <a:rPr lang="ru" dirty="0">
                <a:cs typeface="Times New Roman" pitchFamily="18" charset="0"/>
              </a:rPr>
              <a:t>Технологии и </a:t>
            </a:r>
            <a:r>
              <a:rPr lang="ru" dirty="0" smtClean="0">
                <a:cs typeface="Times New Roman" pitchFamily="18" charset="0"/>
              </a:rPr>
              <a:t>Консалтинг (</a:t>
            </a:r>
            <a:r>
              <a:rPr lang="ru" dirty="0">
                <a:cs typeface="Times New Roman" pitchFamily="18" charset="0"/>
              </a:rPr>
              <a:t>ATAC</a:t>
            </a:r>
            <a:r>
              <a:rPr lang="ru" b="0" i="0" u="none" dirty="0">
                <a:cs typeface="Times New Roman" pitchFamily="18" charset="0"/>
              </a:rPr>
              <a:t>)  </a:t>
            </a:r>
            <a:r>
              <a:rPr lang="ru" dirty="0" smtClean="0">
                <a:cs typeface="Times New Roman" pitchFamily="18" charset="0"/>
              </a:rPr>
              <a:t/>
            </a:r>
            <a:br>
              <a:rPr lang="ru" dirty="0" smtClean="0">
                <a:cs typeface="Times New Roman" pitchFamily="18" charset="0"/>
              </a:rPr>
            </a:br>
            <a:r>
              <a:rPr lang="ru" b="1" u="sng" dirty="0" smtClean="0">
                <a:solidFill>
                  <a:schemeClr val="accent1"/>
                </a:solidFill>
              </a:rPr>
              <a:t>НЕ</a:t>
            </a:r>
            <a:r>
              <a:rPr lang="ru" b="0" i="0" u="none" dirty="0" smtClean="0"/>
              <a:t> </a:t>
            </a:r>
            <a:r>
              <a:rPr lang="ru" sz="2300" b="0" i="0" u="none" dirty="0" smtClean="0"/>
              <a:t>обеспечивают поддержку</a:t>
            </a:r>
            <a:r>
              <a:rPr lang="ru" sz="2300" dirty="0" smtClean="0"/>
              <a:t>:</a:t>
            </a:r>
            <a:endParaRPr lang="ru" sz="2300" dirty="0"/>
          </a:p>
        </p:txBody>
      </p:sp>
      <p:sp>
        <p:nvSpPr>
          <p:cNvPr id="53251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 rtl="0" fontAlgn="t"/>
            <a:r>
              <a:rPr lang="ru" sz="1800" b="0" i="0" u="none" dirty="0" smtClean="0"/>
              <a:t>Послепродажные запросы</a:t>
            </a:r>
            <a:endParaRPr lang="ru" sz="1800" b="0" i="0" u="none" dirty="0"/>
          </a:p>
          <a:p>
            <a:pPr algn="l" rtl="0" fontAlgn="t"/>
            <a:r>
              <a:rPr lang="ru" sz="1800" b="0" i="0" u="none" dirty="0" smtClean="0"/>
              <a:t>Запросы, связанные с внедрением</a:t>
            </a:r>
            <a:endParaRPr lang="ru" sz="1800" b="0" i="0" u="none" dirty="0"/>
          </a:p>
          <a:p>
            <a:pPr algn="l" rtl="0" fontAlgn="t"/>
            <a:r>
              <a:rPr lang="ru" sz="1800" b="0" i="0" u="none" dirty="0" smtClean="0"/>
              <a:t>Поддержка при внедрении, конфигурировании, или решении проблем </a:t>
            </a:r>
            <a:endParaRPr lang="ru" sz="1800" b="0" i="0" u="none" dirty="0"/>
          </a:p>
          <a:p>
            <a:pPr algn="l" rtl="0" fontAlgn="t"/>
            <a:r>
              <a:rPr lang="ru" sz="1800" b="0" i="0" u="none" dirty="0" smtClean="0"/>
              <a:t>Ответ на документы </a:t>
            </a:r>
            <a:r>
              <a:rPr lang="ru" sz="1800" b="0" i="0" u="none" dirty="0"/>
              <a:t>RFP/ </a:t>
            </a:r>
            <a:r>
              <a:rPr lang="ru" sz="1800" b="0" i="0" u="none" dirty="0" smtClean="0"/>
              <a:t>RFI </a:t>
            </a:r>
            <a:endParaRPr lang="ru" sz="1800" b="0" i="0" u="none" dirty="0"/>
          </a:p>
          <a:p>
            <a:pPr algn="l" rtl="0" fontAlgn="t"/>
            <a:r>
              <a:rPr lang="ru" sz="1800" b="0" i="0" u="none" dirty="0" smtClean="0"/>
              <a:t>Предложения по приведению в соответствие с требованиями заказчика</a:t>
            </a:r>
            <a:endParaRPr lang="ru" sz="1800" b="0" i="0" u="none" dirty="0"/>
          </a:p>
          <a:p>
            <a:pPr algn="l" rtl="0" fontAlgn="t"/>
            <a:r>
              <a:rPr lang="ru" sz="1800" b="0" i="0" u="none" dirty="0" smtClean="0"/>
              <a:t>Конкурентная информация</a:t>
            </a:r>
            <a:endParaRPr lang="ru" sz="1800" b="0" i="0" u="none" dirty="0"/>
          </a:p>
          <a:p>
            <a:pPr algn="l" rtl="0" fontAlgn="t"/>
            <a:r>
              <a:rPr lang="ru" sz="1800" b="0" i="0" u="none" dirty="0" smtClean="0"/>
              <a:t>Запросы, относящиеся к сервису</a:t>
            </a:r>
            <a:endParaRPr lang="ru" sz="1800" b="0" i="0" u="none" dirty="0"/>
          </a:p>
          <a:p>
            <a:pPr algn="l" rtl="0" fontAlgn="t"/>
            <a:r>
              <a:rPr lang="ru" sz="1800" b="0" i="0" u="none" dirty="0" smtClean="0"/>
              <a:t>Сбои ASD или ошибки SAP </a:t>
            </a:r>
            <a:endParaRPr lang="ru" sz="1800" b="0" i="0" u="none" dirty="0"/>
          </a:p>
          <a:p>
            <a:pPr algn="l" rtl="0" fontAlgn="t"/>
            <a:r>
              <a:rPr lang="ru" sz="1800" b="0" i="0" u="none" dirty="0" smtClean="0"/>
              <a:t>Обслуживание / применение запросов по стоимости обслуживания </a:t>
            </a:r>
            <a:endParaRPr lang="ru" sz="1800" b="0" i="0" u="none" dirty="0"/>
          </a:p>
          <a:p>
            <a:pPr fontAlgn="t"/>
            <a:r>
              <a:rPr lang="ru-RU" sz="1800" dirty="0"/>
              <a:t>Проверка правильности проектных </a:t>
            </a:r>
            <a:r>
              <a:rPr lang="ru-RU" sz="1800" dirty="0" smtClean="0"/>
              <a:t>решений</a:t>
            </a:r>
          </a:p>
          <a:p>
            <a:pPr fontAlgn="t"/>
            <a:r>
              <a:rPr lang="ru-RU" sz="1800" b="0" i="0" u="none" dirty="0" smtClean="0"/>
              <a:t>Запросы </a:t>
            </a:r>
            <a:r>
              <a:rPr lang="ru" sz="1800" b="0" i="0" u="none" dirty="0" smtClean="0"/>
              <a:t>RFA </a:t>
            </a:r>
            <a:r>
              <a:rPr lang="ru" sz="1800" b="0" i="0" u="none" dirty="0"/>
              <a:t>/ </a:t>
            </a:r>
            <a:r>
              <a:rPr lang="ru" sz="1800" b="0" i="0" u="none" dirty="0" smtClean="0"/>
              <a:t>PLDS</a:t>
            </a:r>
            <a:endParaRPr lang="ru" sz="1800" b="0" i="0" u="none" dirty="0"/>
          </a:p>
        </p:txBody>
      </p:sp>
      <p:pic>
        <p:nvPicPr>
          <p:cNvPr id="4" name="Picture 33" descr="C:\Documents and Settings\vervest\Local Settings\Temporary Internet Files\Content.IE5\2DN5VFKY\MC900434720[1]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35339" y="347054"/>
            <a:ext cx="908661" cy="9086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19160028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Titel 1"/>
          <p:cNvSpPr>
            <a:spLocks noGrp="1"/>
          </p:cNvSpPr>
          <p:nvPr>
            <p:ph type="title"/>
          </p:nvPr>
        </p:nvSpPr>
        <p:spPr>
          <a:xfrm>
            <a:off x="446088" y="414338"/>
            <a:ext cx="8229600" cy="838200"/>
          </a:xfrm>
        </p:spPr>
        <p:txBody>
          <a:bodyPr/>
          <a:lstStyle/>
          <a:p>
            <a:r>
              <a:rPr lang="ru" sz="2400" b="0" i="0" u="none" dirty="0" smtClean="0"/>
              <a:t>Предлагаемые </a:t>
            </a:r>
            <a:r>
              <a:rPr lang="ru" sz="2400" b="1" i="0" u="none" dirty="0" smtClean="0"/>
              <a:t>ресурсы для обращения </a:t>
            </a:r>
            <a:r>
              <a:rPr lang="ru" sz="2400" i="0" u="none" dirty="0" smtClean="0"/>
              <a:t>по вопросам, </a:t>
            </a:r>
            <a:r>
              <a:rPr lang="ru" sz="2400" i="0" u="sng" dirty="0" smtClean="0"/>
              <a:t>НЕ относящимся</a:t>
            </a:r>
            <a:r>
              <a:rPr lang="ru" sz="2400" i="0" dirty="0" smtClean="0"/>
              <a:t> к компетенции</a:t>
            </a:r>
            <a:r>
              <a:rPr lang="ru" sz="2400" b="0" i="0" u="none" dirty="0" smtClean="0"/>
              <a:t> </a:t>
            </a:r>
            <a:r>
              <a:rPr lang="ru" sz="2400" b="0" i="0" u="none" dirty="0"/>
              <a:t>ATAC Technicenter:</a:t>
            </a:r>
            <a:endParaRPr lang="ru" sz="2400" dirty="0" smtClean="0"/>
          </a:p>
        </p:txBody>
      </p:sp>
      <p:pic>
        <p:nvPicPr>
          <p:cNvPr id="13517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00125" y="1571625"/>
            <a:ext cx="6780213" cy="5002213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4276" name="TextBox 2"/>
          <p:cNvSpPr txBox="1">
            <a:spLocks noChangeArrowheads="1"/>
          </p:cNvSpPr>
          <p:nvPr/>
        </p:nvSpPr>
        <p:spPr bwMode="auto">
          <a:xfrm>
            <a:off x="212725" y="1244600"/>
            <a:ext cx="9144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l" rtl="0" eaLnBrk="1" hangingPunct="1">
              <a:lnSpc>
                <a:spcPct val="90000"/>
              </a:lnSpc>
            </a:pPr>
            <a:r>
              <a:rPr lang="ru" sz="1400" dirty="0" smtClean="0">
                <a:hlinkClick r:id="rId4"/>
              </a:rPr>
              <a:t>См. </a:t>
            </a:r>
            <a:r>
              <a:rPr lang="ru" sz="1400" b="0" i="0" u="none" dirty="0" smtClean="0">
                <a:hlinkClick r:id="rId4"/>
              </a:rPr>
              <a:t>Partner </a:t>
            </a:r>
            <a:r>
              <a:rPr lang="ru" sz="1400" b="0" i="0" u="none" dirty="0">
                <a:hlinkClick r:id="rId4"/>
              </a:rPr>
              <a:t>Portal</a:t>
            </a:r>
            <a:endParaRPr lang="ru" sz="1400" dirty="0"/>
          </a:p>
        </p:txBody>
      </p:sp>
    </p:spTree>
    <p:extLst>
      <p:ext uri="{BB962C8B-B14F-4D97-AF65-F5344CB8AC3E}">
        <p14:creationId xmlns="" xmlns:p14="http://schemas.microsoft.com/office/powerpoint/2010/main" val="303827904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ru" sz="1800" b="0" i="0" u="none" dirty="0" smtClean="0"/>
              <a:t>Откройте Запрос поддержки продаж </a:t>
            </a:r>
            <a:r>
              <a:rPr lang="ru" sz="1800" b="0" i="0" u="none" dirty="0"/>
              <a:t>(SSR) </a:t>
            </a:r>
            <a:r>
              <a:rPr lang="ru" sz="1800" b="0" i="0" u="none" dirty="0" smtClean="0"/>
              <a:t>в инструменте SFDC и предоставьте полную информацию о требуемых изменениях (используйте контрольный л</a:t>
            </a:r>
            <a:r>
              <a:rPr lang="ru-RU" sz="1800" dirty="0" err="1" smtClean="0"/>
              <a:t>ист</a:t>
            </a:r>
            <a:r>
              <a:rPr lang="ru-RU" sz="1800" dirty="0" smtClean="0"/>
              <a:t> </a:t>
            </a:r>
            <a:r>
              <a:rPr lang="ru-RU" sz="1800" dirty="0"/>
              <a:t>в приложении для новых и обновленных </a:t>
            </a:r>
            <a:r>
              <a:rPr lang="ru" sz="1800" b="0" i="0" u="none" dirty="0" smtClean="0"/>
              <a:t>дизайнов) </a:t>
            </a:r>
            <a:endParaRPr lang="ru" sz="1800" b="0" i="0" u="none" dirty="0"/>
          </a:p>
          <a:p>
            <a:pPr algn="l" rtl="0" eaLnBrk="1" hangingPunct="1"/>
            <a:r>
              <a:rPr lang="ru" sz="1800" b="0" i="0" u="none" dirty="0" smtClean="0"/>
              <a:t>Партнеры, не имеющие доступа к SSR в </a:t>
            </a:r>
            <a:r>
              <a:rPr lang="ru" sz="1800" b="0" i="0" u="none" dirty="0"/>
              <a:t>SFDC </a:t>
            </a:r>
            <a:r>
              <a:rPr lang="ru" sz="1800" b="0" i="0" u="none" dirty="0" smtClean="0"/>
              <a:t>могут связаться со своим Дистрибьютором или менеджером по каналу продаж для открытия </a:t>
            </a:r>
            <a:r>
              <a:rPr lang="ru" sz="1800" b="0" i="0" u="none" dirty="0"/>
              <a:t>SSR</a:t>
            </a:r>
          </a:p>
          <a:p>
            <a:pPr algn="l" rtl="0" eaLnBrk="1" hangingPunct="1"/>
            <a:r>
              <a:rPr lang="ru" sz="1800" b="0" i="0" u="none" dirty="0" smtClean="0"/>
              <a:t>Для всех технических вопросов, связанных с проектированием, свяжитесь с Technicenter </a:t>
            </a:r>
            <a:r>
              <a:rPr lang="ru" sz="1800" b="0" i="0" u="none" dirty="0"/>
              <a:t>(</a:t>
            </a:r>
            <a:r>
              <a:rPr lang="ru" sz="1800" b="0" i="0" u="none" dirty="0" smtClean="0">
                <a:hlinkClick r:id="rId2"/>
              </a:rPr>
              <a:t>atacemea@avaya.com</a:t>
            </a:r>
            <a:r>
              <a:rPr lang="ru" sz="1800" b="0" i="0" u="none" dirty="0" smtClean="0"/>
              <a:t>), указав «Проектирование» в теме письма. </a:t>
            </a:r>
            <a:endParaRPr lang="ru" sz="1800" b="0" i="0" u="none" dirty="0"/>
          </a:p>
          <a:p>
            <a:pPr algn="l" rtl="0" eaLnBrk="1" hangingPunct="1"/>
            <a:endParaRPr lang="ru" sz="1800" dirty="0" smtClean="0"/>
          </a:p>
          <a:p>
            <a:pPr algn="l" rtl="0" eaLnBrk="1" hangingPunct="1"/>
            <a:r>
              <a:rPr lang="ru" sz="1800" dirty="0" smtClean="0"/>
              <a:t>По всем вопросам, связанным с проектированием, контакты в регионе</a:t>
            </a:r>
            <a:r>
              <a:rPr lang="ru" sz="1800" b="0" i="0" u="none" dirty="0" smtClean="0"/>
              <a:t> EMEA: </a:t>
            </a:r>
            <a:endParaRPr lang="ru" sz="1800" b="0" i="0" u="none" dirty="0"/>
          </a:p>
          <a:p>
            <a:pPr lvl="1" algn="l" rtl="0"/>
            <a:r>
              <a:rPr lang="ru" sz="1600" b="0" i="0" u="none" dirty="0"/>
              <a:t>Shashi  Sachdeva (</a:t>
            </a:r>
            <a:r>
              <a:rPr lang="ru" sz="1600" b="0" i="0" u="none" dirty="0" smtClean="0">
                <a:hlinkClick r:id="rId3"/>
              </a:rPr>
              <a:t>ssachdeva@avaya.com</a:t>
            </a:r>
            <a:r>
              <a:rPr lang="ru" sz="1600" b="0" i="0" u="none" dirty="0" smtClean="0"/>
              <a:t>)   Телефон: </a:t>
            </a:r>
            <a:r>
              <a:rPr lang="ru" sz="1600" b="0" i="0" u="none" dirty="0"/>
              <a:t>1 720 444 7755 </a:t>
            </a:r>
          </a:p>
          <a:p>
            <a:pPr lvl="1"/>
            <a:r>
              <a:rPr lang="ru" sz="1600" b="0" i="0" u="none" dirty="0"/>
              <a:t>Brian Norman (</a:t>
            </a:r>
            <a:r>
              <a:rPr lang="ru" sz="1600" b="0" i="0" u="none" dirty="0" smtClean="0">
                <a:hlinkClick r:id="rId4"/>
              </a:rPr>
              <a:t>briannorman@avaya.com</a:t>
            </a:r>
            <a:r>
              <a:rPr lang="ru" sz="1600" b="0" i="0" u="none" dirty="0" smtClean="0"/>
              <a:t>)   </a:t>
            </a:r>
            <a:r>
              <a:rPr lang="ru" sz="1600" dirty="0" smtClean="0"/>
              <a:t>Телефон: </a:t>
            </a:r>
            <a:r>
              <a:rPr lang="ru" sz="1600" b="0" i="0" u="none" dirty="0"/>
              <a:t>1 720 444 8265   </a:t>
            </a:r>
          </a:p>
          <a:p>
            <a:pPr algn="l" rtl="0" eaLnBrk="1" hangingPunct="1">
              <a:buFont typeface="Webdings" pitchFamily="18" charset="2"/>
              <a:buNone/>
            </a:pPr>
            <a:endParaRPr lang="ru" dirty="0" smtClean="0"/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510976" y="492671"/>
            <a:ext cx="7915848" cy="720990"/>
          </a:xfrm>
        </p:spPr>
        <p:txBody>
          <a:bodyPr/>
          <a:lstStyle/>
          <a:p>
            <a:pPr algn="l" rtl="0"/>
            <a:r>
              <a:rPr lang="ru" b="0" i="0" u="none" dirty="0" smtClean="0"/>
              <a:t>Поддержка в сфере проектирования –</a:t>
            </a:r>
            <a:br>
              <a:rPr lang="ru" b="0" i="0" u="none" dirty="0" smtClean="0"/>
            </a:br>
            <a:r>
              <a:rPr lang="ru" sz="2400" b="0" i="0" u="none" dirty="0" smtClean="0"/>
              <a:t>Контакт с центральной группой проектировщиков</a:t>
            </a:r>
            <a:endParaRPr lang="ru" sz="2400" dirty="0"/>
          </a:p>
        </p:txBody>
      </p:sp>
      <p:sp>
        <p:nvSpPr>
          <p:cNvPr id="5" name="Oval 4"/>
          <p:cNvSpPr/>
          <p:nvPr/>
        </p:nvSpPr>
        <p:spPr>
          <a:xfrm>
            <a:off x="8056633" y="423148"/>
            <a:ext cx="963843" cy="963843"/>
          </a:xfrm>
          <a:prstGeom prst="ellipse">
            <a:avLst/>
          </a:prstGeom>
          <a:blipFill rotWithShape="0">
            <a:blip r:embed="rId5" cstate="print"/>
            <a:stretch>
              <a:fillRect/>
            </a:stretch>
          </a:blipFill>
          <a:ln>
            <a:solidFill>
              <a:srgbClr val="C00000"/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-3268"/>
              <a:lumOff val="11401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</p:spTree>
    <p:extLst>
      <p:ext uri="{BB962C8B-B14F-4D97-AF65-F5344CB8AC3E}">
        <p14:creationId xmlns="" xmlns:p14="http://schemas.microsoft.com/office/powerpoint/2010/main" val="348465528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510976" y="803956"/>
            <a:ext cx="7915848" cy="720990"/>
          </a:xfrm>
        </p:spPr>
        <p:txBody>
          <a:bodyPr/>
          <a:lstStyle/>
          <a:p>
            <a:r>
              <a:rPr lang="ru" dirty="0"/>
              <a:t>Поддержка в сфере проектирования –</a:t>
            </a:r>
            <a:br>
              <a:rPr lang="ru" dirty="0"/>
            </a:br>
            <a:r>
              <a:rPr lang="ru" sz="2400" dirty="0"/>
              <a:t>Контакт с центральной группой проектировщиков </a:t>
            </a:r>
            <a:r>
              <a:rPr lang="ru" dirty="0" smtClean="0"/>
              <a:t/>
            </a:r>
            <a:br>
              <a:rPr lang="ru" dirty="0" smtClean="0"/>
            </a:br>
            <a:r>
              <a:rPr lang="ru" sz="2000" dirty="0">
                <a:hlinkClick r:id="rId3"/>
              </a:rPr>
              <a:t>Страница поддержки </a:t>
            </a:r>
            <a:r>
              <a:rPr lang="ru" sz="2000" b="0" i="0" u="none" dirty="0" smtClean="0">
                <a:hlinkClick r:id="rId3"/>
              </a:rPr>
              <a:t>Design Central</a:t>
            </a:r>
            <a:endParaRPr lang="ru" sz="2000" dirty="0"/>
          </a:p>
        </p:txBody>
      </p:sp>
      <p:sp>
        <p:nvSpPr>
          <p:cNvPr id="3" name="Rectangle 2"/>
          <p:cNvSpPr/>
          <p:nvPr/>
        </p:nvSpPr>
        <p:spPr>
          <a:xfrm>
            <a:off x="255182" y="1552101"/>
            <a:ext cx="4572000" cy="2585323"/>
          </a:xfrm>
          <a:prstGeom prst="rect">
            <a:avLst/>
          </a:prstGeom>
        </p:spPr>
        <p:txBody>
          <a:bodyPr>
            <a:spAutoFit/>
          </a:bodyPr>
          <a:lstStyle/>
          <a:p>
            <a:pPr algn="l" rtl="0"/>
            <a:r>
              <a:rPr lang="ru" b="1" i="1" u="none" dirty="0" smtClean="0"/>
              <a:t>Направляйте ваши вопросы, касающиеся проектирования eBusiness </a:t>
            </a:r>
            <a:r>
              <a:rPr lang="ru" b="1" i="1" u="none" dirty="0"/>
              <a:t>Tool (ASD, EC) </a:t>
            </a:r>
            <a:r>
              <a:rPr lang="ru" b="1" i="1" u="none" dirty="0" smtClean="0"/>
              <a:t>или Avaya с помощью вашего веб-браузера...  это просто и БЫСТРО!</a:t>
            </a:r>
            <a:r>
              <a:rPr lang="ru" b="0" i="0" u="none" dirty="0" smtClean="0"/>
              <a:t> </a:t>
            </a:r>
            <a:r>
              <a:rPr lang="ru" dirty="0"/>
              <a:t/>
            </a:r>
            <a:br>
              <a:rPr lang="ru" dirty="0"/>
            </a:br>
            <a:endParaRPr lang="ru" dirty="0"/>
          </a:p>
          <a:p>
            <a:pPr algn="l" rtl="0"/>
            <a:r>
              <a:rPr lang="ru-RU" b="0" i="1" u="none" dirty="0" smtClean="0"/>
              <a:t>Убедитесь</a:t>
            </a:r>
            <a:r>
              <a:rPr lang="ru" b="0" i="1" u="none" dirty="0" smtClean="0"/>
              <a:t>, что вы выбрали «Design» в поле «Область специализации».</a:t>
            </a:r>
            <a:endParaRPr lang="ru" dirty="0"/>
          </a:p>
          <a:p>
            <a:pPr algn="l" rtl="0"/>
            <a:r>
              <a:rPr lang="ru" b="0" i="0" u="none" dirty="0">
                <a:hlinkClick r:id="rId4"/>
              </a:rPr>
              <a:t>https://atac.avaya.com/Technicenter.htm</a:t>
            </a:r>
            <a:endParaRPr lang="ru" dirty="0"/>
          </a:p>
        </p:txBody>
      </p:sp>
      <p:sp>
        <p:nvSpPr>
          <p:cNvPr id="5" name="Rectangle 4"/>
          <p:cNvSpPr/>
          <p:nvPr/>
        </p:nvSpPr>
        <p:spPr>
          <a:xfrm>
            <a:off x="5029200" y="1243744"/>
            <a:ext cx="4114800" cy="54168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" sz="1400" b="1" i="1" dirty="0" smtClean="0"/>
              <a:t>Доступ по региону Северная Америка</a:t>
            </a:r>
            <a:r>
              <a:rPr lang="ru" sz="1400" dirty="0" smtClean="0"/>
              <a:t/>
            </a:r>
            <a:br>
              <a:rPr lang="ru" sz="1400" dirty="0" smtClean="0"/>
            </a:br>
            <a:r>
              <a:rPr lang="ru" sz="1400" b="0" i="0" u="none" dirty="0" smtClean="0">
                <a:hlinkClick r:id="rId5"/>
              </a:rPr>
              <a:t>atac@avaya.com</a:t>
            </a:r>
            <a:r>
              <a:rPr lang="ru" sz="1400" b="0" i="0" u="none" dirty="0"/>
              <a:t>*</a:t>
            </a:r>
            <a:r>
              <a:rPr lang="ru" sz="1400" dirty="0"/>
              <a:t/>
            </a:r>
            <a:br>
              <a:rPr lang="ru" sz="1400" dirty="0"/>
            </a:br>
            <a:r>
              <a:rPr lang="ru" sz="1400" b="0" i="0" u="none" dirty="0"/>
              <a:t>1 720-444-7700 или 888-297-4700</a:t>
            </a:r>
            <a:r>
              <a:rPr lang="ru" sz="1400" dirty="0"/>
              <a:t/>
            </a:r>
            <a:br>
              <a:rPr lang="ru" sz="1400" dirty="0"/>
            </a:br>
            <a:r>
              <a:rPr lang="ru" sz="1400" b="0" i="0" u="none" dirty="0"/>
              <a:t>Часы работы:</a:t>
            </a:r>
            <a:r>
              <a:rPr lang="ru" sz="1400" dirty="0"/>
              <a:t/>
            </a:r>
            <a:br>
              <a:rPr lang="ru" sz="1400" dirty="0"/>
            </a:br>
            <a:r>
              <a:rPr lang="ru" sz="1300" b="0" i="0" u="none" dirty="0"/>
              <a:t>с 9:00 до 18:00 с понедельника по пятницу (EST)</a:t>
            </a:r>
            <a:r>
              <a:rPr lang="ru" sz="1400" dirty="0"/>
              <a:t/>
            </a:r>
            <a:br>
              <a:rPr lang="ru" sz="1400" dirty="0"/>
            </a:br>
            <a:r>
              <a:rPr lang="ru" sz="1400" dirty="0"/>
              <a:t/>
            </a:r>
            <a:br>
              <a:rPr lang="ru" sz="1400" dirty="0"/>
            </a:br>
            <a:r>
              <a:rPr lang="ru" sz="1400" b="1" i="1" dirty="0"/>
              <a:t>Доступ по региону </a:t>
            </a:r>
            <a:r>
              <a:rPr lang="ru" sz="1400" b="1" i="1" dirty="0" smtClean="0"/>
              <a:t>Латинская Америка</a:t>
            </a:r>
            <a:r>
              <a:rPr lang="ru" sz="1400" dirty="0"/>
              <a:t/>
            </a:r>
            <a:br>
              <a:rPr lang="ru" sz="1400" dirty="0"/>
            </a:br>
            <a:r>
              <a:rPr lang="ru" sz="1400" b="0" i="0" u="none" dirty="0">
                <a:hlinkClick r:id="rId6"/>
              </a:rPr>
              <a:t>ataccala@avaya.com</a:t>
            </a:r>
            <a:r>
              <a:rPr lang="ru" sz="1400" b="0" i="0" u="none" dirty="0"/>
              <a:t>*</a:t>
            </a:r>
            <a:r>
              <a:rPr lang="ru" sz="1400" dirty="0"/>
              <a:t/>
            </a:r>
            <a:br>
              <a:rPr lang="ru" sz="1400" dirty="0"/>
            </a:br>
            <a:r>
              <a:rPr lang="ru" sz="1400" b="0" i="0" u="none" dirty="0"/>
              <a:t>1 720-444-7700 или 888-297-4700</a:t>
            </a:r>
            <a:r>
              <a:rPr lang="ru" sz="1400" dirty="0"/>
              <a:t/>
            </a:r>
            <a:br>
              <a:rPr lang="ru" sz="1400" dirty="0"/>
            </a:br>
            <a:r>
              <a:rPr lang="ru" sz="1400" b="0" i="0" u="none" dirty="0"/>
              <a:t>Часы работы:</a:t>
            </a:r>
            <a:r>
              <a:rPr lang="ru" sz="1400" dirty="0"/>
              <a:t/>
            </a:r>
            <a:br>
              <a:rPr lang="ru" sz="1400" dirty="0"/>
            </a:br>
            <a:r>
              <a:rPr lang="ru" sz="1300" dirty="0"/>
              <a:t>с 9:00 до 18:00 с понедельника по пятницу (EST)</a:t>
            </a:r>
          </a:p>
          <a:p>
            <a:pPr algn="l" rtl="0"/>
            <a:endParaRPr lang="ru" sz="1400" b="1" i="1" u="none" dirty="0" smtClean="0"/>
          </a:p>
          <a:p>
            <a:r>
              <a:rPr lang="ru" sz="1400" b="1" i="1" dirty="0"/>
              <a:t>Доступ по региону </a:t>
            </a:r>
            <a:r>
              <a:rPr lang="ru" sz="1400" b="1" i="1" u="none" dirty="0" smtClean="0"/>
              <a:t>EMEA</a:t>
            </a:r>
            <a:endParaRPr lang="ru" sz="1400" dirty="0"/>
          </a:p>
          <a:p>
            <a:r>
              <a:rPr lang="ru" sz="1400" b="0" i="0" u="none" dirty="0">
                <a:hlinkClick r:id="rId7"/>
              </a:rPr>
              <a:t>atacemea@avaya.com</a:t>
            </a:r>
            <a:r>
              <a:rPr lang="ru" sz="1400" b="0" i="0" u="none" dirty="0"/>
              <a:t>*</a:t>
            </a:r>
            <a:r>
              <a:rPr lang="ru" sz="1400" dirty="0"/>
              <a:t/>
            </a:r>
            <a:br>
              <a:rPr lang="ru" sz="1400" dirty="0"/>
            </a:br>
            <a:r>
              <a:rPr lang="ru" sz="1400" b="0" i="0" u="none" dirty="0"/>
              <a:t>+44 1483 309078</a:t>
            </a:r>
            <a:r>
              <a:rPr lang="ru" sz="1400" dirty="0"/>
              <a:t/>
            </a:r>
            <a:br>
              <a:rPr lang="ru" sz="1400" dirty="0"/>
            </a:br>
            <a:r>
              <a:rPr lang="ru" sz="1400" b="0" i="0" u="none" dirty="0"/>
              <a:t>Часы работы:</a:t>
            </a:r>
            <a:r>
              <a:rPr lang="ru" sz="1400" dirty="0"/>
              <a:t/>
            </a:r>
            <a:br>
              <a:rPr lang="ru" sz="1400" dirty="0"/>
            </a:br>
            <a:r>
              <a:rPr lang="ru" sz="1400" dirty="0" smtClean="0"/>
              <a:t>с </a:t>
            </a:r>
            <a:r>
              <a:rPr lang="ru" sz="1300" dirty="0" smtClean="0"/>
              <a:t>8:30 до 17:00 </a:t>
            </a:r>
            <a:r>
              <a:rPr lang="ru" sz="1300" dirty="0"/>
              <a:t>с понедельника по пятницу </a:t>
            </a:r>
            <a:r>
              <a:rPr lang="ru" sz="1300" dirty="0" smtClean="0"/>
              <a:t>(CET)</a:t>
            </a:r>
            <a:r>
              <a:rPr lang="ru" sz="1400" dirty="0"/>
              <a:t/>
            </a:r>
            <a:br>
              <a:rPr lang="ru" sz="1400" dirty="0"/>
            </a:br>
            <a:r>
              <a:rPr lang="ru" sz="1400" dirty="0"/>
              <a:t/>
            </a:r>
            <a:br>
              <a:rPr lang="ru" sz="1400" dirty="0"/>
            </a:br>
            <a:r>
              <a:rPr lang="ru" sz="1400" b="1" i="1" dirty="0"/>
              <a:t>Доступ по региону </a:t>
            </a:r>
            <a:r>
              <a:rPr lang="ru" sz="1400" b="1" i="1" u="none" dirty="0" smtClean="0"/>
              <a:t>APAC</a:t>
            </a:r>
            <a:r>
              <a:rPr lang="ru" sz="1400" dirty="0"/>
              <a:t/>
            </a:r>
            <a:br>
              <a:rPr lang="ru" sz="1400" dirty="0"/>
            </a:br>
            <a:r>
              <a:rPr lang="ru" sz="1400" b="0" i="0" u="none" dirty="0">
                <a:hlinkClick r:id="rId8"/>
              </a:rPr>
              <a:t>atacapac@avaya.com</a:t>
            </a:r>
            <a:r>
              <a:rPr lang="ru" sz="1400" b="0" i="0" u="none" dirty="0"/>
              <a:t>*</a:t>
            </a:r>
            <a:r>
              <a:rPr lang="ru" sz="1400" dirty="0"/>
              <a:t/>
            </a:r>
            <a:br>
              <a:rPr lang="ru" sz="1400" dirty="0"/>
            </a:br>
            <a:r>
              <a:rPr lang="ru" sz="1400" b="0" i="0" u="none" dirty="0"/>
              <a:t>91 2030 926555 </a:t>
            </a:r>
            <a:r>
              <a:rPr lang="ru" sz="1400" b="0" i="0" u="none" dirty="0" smtClean="0"/>
              <a:t>Индия</a:t>
            </a:r>
            <a:r>
              <a:rPr lang="ru" sz="1400" dirty="0"/>
              <a:t/>
            </a:r>
            <a:br>
              <a:rPr lang="ru" sz="1400" dirty="0"/>
            </a:br>
            <a:r>
              <a:rPr lang="ru" sz="1400" b="0" i="0" u="none" dirty="0"/>
              <a:t>65 6872 2693 </a:t>
            </a:r>
            <a:r>
              <a:rPr lang="ru" sz="1400" b="0" i="0" u="none" dirty="0" smtClean="0"/>
              <a:t>Сингапур</a:t>
            </a:r>
            <a:r>
              <a:rPr lang="ru" sz="1400" dirty="0"/>
              <a:t/>
            </a:r>
            <a:br>
              <a:rPr lang="ru" sz="1400" dirty="0"/>
            </a:br>
            <a:r>
              <a:rPr lang="ru" sz="1400" b="0" i="0" u="none" dirty="0"/>
              <a:t>Часы работы:</a:t>
            </a:r>
            <a:r>
              <a:rPr lang="ru" sz="1400" dirty="0"/>
              <a:t/>
            </a:r>
            <a:br>
              <a:rPr lang="ru" sz="1400" dirty="0"/>
            </a:br>
            <a:r>
              <a:rPr lang="ru" sz="1400" dirty="0" smtClean="0"/>
              <a:t>с 14</a:t>
            </a:r>
            <a:r>
              <a:rPr lang="ru" sz="1300" dirty="0" smtClean="0"/>
              <a:t>:30 до 23:00 с </a:t>
            </a:r>
            <a:r>
              <a:rPr lang="ru" sz="1300" dirty="0"/>
              <a:t>понедельника по пятницу </a:t>
            </a:r>
            <a:r>
              <a:rPr lang="ru" sz="1300" dirty="0" smtClean="0"/>
              <a:t>(SGT)</a:t>
            </a:r>
            <a:endParaRPr lang="ru" sz="1300" dirty="0"/>
          </a:p>
        </p:txBody>
      </p:sp>
      <p:sp>
        <p:nvSpPr>
          <p:cNvPr id="6" name="Rectangle 5"/>
          <p:cNvSpPr/>
          <p:nvPr/>
        </p:nvSpPr>
        <p:spPr>
          <a:xfrm>
            <a:off x="350875" y="4354443"/>
            <a:ext cx="4572000" cy="2308324"/>
          </a:xfrm>
          <a:prstGeom prst="rect">
            <a:avLst/>
          </a:prstGeom>
        </p:spPr>
        <p:txBody>
          <a:bodyPr>
            <a:spAutoFit/>
          </a:bodyPr>
          <a:lstStyle/>
          <a:p>
            <a:pPr algn="l" rtl="0"/>
            <a:r>
              <a:rPr lang="ru" b="0" i="0" u="none" dirty="0" smtClean="0"/>
              <a:t>Подайте </a:t>
            </a:r>
            <a:r>
              <a:rPr lang="ru" b="1" i="0" u="none" dirty="0" smtClean="0"/>
              <a:t>Запрос поддержки продаж </a:t>
            </a:r>
            <a:r>
              <a:rPr lang="ru" b="1" i="0" u="none" dirty="0"/>
              <a:t>(SSR) </a:t>
            </a:r>
            <a:r>
              <a:rPr lang="ru" b="0" i="0" u="none" dirty="0" smtClean="0"/>
              <a:t>на сайте </a:t>
            </a:r>
            <a:r>
              <a:rPr lang="ru" b="0" i="0" u="none" dirty="0">
                <a:hlinkClick r:id="rId9"/>
              </a:rPr>
              <a:t>Salesforce.com</a:t>
            </a:r>
            <a:r>
              <a:rPr lang="ru" b="0" i="0" u="none" dirty="0"/>
              <a:t> </a:t>
            </a:r>
            <a:r>
              <a:rPr lang="ru" dirty="0" smtClean="0"/>
              <a:t>с помощью </a:t>
            </a:r>
            <a:r>
              <a:rPr lang="ru" b="0" i="0" u="none" dirty="0" smtClean="0"/>
              <a:t>Opportunity</a:t>
            </a:r>
            <a:r>
              <a:rPr lang="ru" b="0" i="0" u="none" dirty="0"/>
              <a:t>.</a:t>
            </a:r>
          </a:p>
          <a:p>
            <a:pPr algn="l" rtl="0"/>
            <a:r>
              <a:rPr lang="ru" b="0" i="0" u="none" dirty="0" smtClean="0"/>
              <a:t>См. </a:t>
            </a:r>
            <a:r>
              <a:rPr lang="ru" b="0" i="1" u="none" dirty="0" smtClean="0">
                <a:hlinkClick r:id="rId10" action="ppaction://hlinkfile"/>
              </a:rPr>
              <a:t>Подача комбинированного запроса в сфере Проектирования, Ценообразования сервисов и/или Регулярным услугам</a:t>
            </a:r>
            <a:r>
              <a:rPr lang="ru" b="0" i="0" u="none" dirty="0" smtClean="0"/>
              <a:t> для справки при подаче </a:t>
            </a:r>
            <a:r>
              <a:rPr lang="ru" b="0" i="0" u="none" dirty="0"/>
              <a:t>SSR.</a:t>
            </a:r>
          </a:p>
        </p:txBody>
      </p:sp>
    </p:spTree>
    <p:extLst>
      <p:ext uri="{BB962C8B-B14F-4D97-AF65-F5344CB8AC3E}">
        <p14:creationId xmlns="" xmlns:p14="http://schemas.microsoft.com/office/powerpoint/2010/main" val="314733826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8607" y="434974"/>
            <a:ext cx="2005394" cy="1856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0" name="Title 1"/>
          <p:cNvSpPr txBox="1">
            <a:spLocks/>
          </p:cNvSpPr>
          <p:nvPr/>
        </p:nvSpPr>
        <p:spPr>
          <a:xfrm>
            <a:off x="457200" y="434975"/>
            <a:ext cx="8229600" cy="838200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2pPr>
            <a:lvl3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3pPr>
            <a:lvl4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4pPr>
            <a:lvl5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5pPr>
            <a:lvl6pPr marL="4572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6pPr>
            <a:lvl7pPr marL="9144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7pPr>
            <a:lvl8pPr marL="13716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8pPr>
            <a:lvl9pPr marL="18288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rtl="0">
              <a:defRPr/>
            </a:pPr>
            <a:r>
              <a:rPr lang="ru" b="0" i="0" u="none" kern="0" dirty="0" smtClean="0">
                <a:ea typeface="ＭＳ Ｐゴシック" charset="-128"/>
                <a:cs typeface="ＭＳ Ｐゴシック" pitchFamily="-65" charset="-128"/>
              </a:rPr>
              <a:t>Процесс обзора проектных решений</a:t>
            </a:r>
            <a:endParaRPr lang="ru" sz="2000" dirty="0">
              <a:solidFill>
                <a:srgbClr val="0070C0"/>
              </a:solidFill>
              <a:cs typeface="Times New Roman" pitchFamily="18" charset="0"/>
            </a:endParaRPr>
          </a:p>
          <a:p>
            <a:pPr algn="l" rtl="0">
              <a:defRPr/>
            </a:pPr>
            <a:r>
              <a:rPr lang="ru" b="0" i="0" u="none" kern="0" dirty="0">
                <a:ea typeface="ＭＳ Ｐゴシック" charset="-128"/>
                <a:cs typeface="ＭＳ Ｐゴシック" pitchFamily="-65" charset="-128"/>
              </a:rPr>
              <a:t> </a:t>
            </a:r>
            <a:endParaRPr lang="ru" kern="0" dirty="0">
              <a:ea typeface="ＭＳ Ｐゴシック" charset="-128"/>
              <a:cs typeface="ＭＳ Ｐゴシック" pitchFamily="-65" charset="-128"/>
            </a:endParaRPr>
          </a:p>
        </p:txBody>
      </p:sp>
      <p:sp>
        <p:nvSpPr>
          <p:cNvPr id="3" name="Text Placeholder 1"/>
          <p:cNvSpPr txBox="1">
            <a:spLocks/>
          </p:cNvSpPr>
          <p:nvPr/>
        </p:nvSpPr>
        <p:spPr>
          <a:xfrm>
            <a:off x="457199" y="1447800"/>
            <a:ext cx="8165805" cy="4724400"/>
          </a:xfrm>
          <a:prstGeom prst="rect">
            <a:avLst/>
          </a:prstGeom>
        </p:spPr>
        <p:txBody>
          <a:bodyPr/>
          <a:lstStyle>
            <a:lvl1pPr marL="365760" indent="-36576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  <a:buFont typeface="Webdings" pitchFamily="18" charset="2"/>
              <a:buChar char="4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2"/>
              </a:buClr>
              <a:buFont typeface="Arial" pitchFamily="34" charset="0"/>
              <a:buChar char="–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9728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2"/>
              </a:buClr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630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2"/>
              </a:buClr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2"/>
              </a:buClr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9456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2"/>
              </a:buClr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56032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2"/>
              </a:buClr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92608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2"/>
              </a:buClr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2918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2"/>
              </a:buClr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200"/>
              </a:spcBef>
              <a:buNone/>
            </a:pPr>
            <a:r>
              <a:rPr lang="ru" sz="1700" b="1" i="0" u="none" dirty="0" smtClean="0"/>
              <a:t>Программа обеспечения качества (</a:t>
            </a:r>
            <a:r>
              <a:rPr lang="ru" sz="1700" b="1" dirty="0"/>
              <a:t>Avaya Quality </a:t>
            </a:r>
            <a:r>
              <a:rPr lang="ru" sz="1700" b="1" dirty="0" smtClean="0"/>
              <a:t>Framework)</a:t>
            </a:r>
          </a:p>
          <a:p>
            <a:pPr marL="0" indent="0">
              <a:spcBef>
                <a:spcPts val="200"/>
              </a:spcBef>
              <a:buNone/>
            </a:pPr>
            <a:r>
              <a:rPr lang="ru" sz="1700" b="1" i="0" u="none" dirty="0" smtClean="0"/>
              <a:t>включает в себя три ключевые политики:</a:t>
            </a:r>
            <a:endParaRPr lang="ru" sz="1700" b="1" i="0" u="none" dirty="0"/>
          </a:p>
          <a:p>
            <a:pPr algn="l" rtl="0"/>
            <a:r>
              <a:rPr lang="ru" sz="1800" b="0" i="0" u="none" dirty="0" smtClean="0"/>
              <a:t>Служба проверки решений Solution </a:t>
            </a:r>
            <a:r>
              <a:rPr lang="ru" sz="1800" b="0" i="0" u="none" dirty="0"/>
              <a:t>Validation Services (SVS)              </a:t>
            </a:r>
            <a:r>
              <a:rPr lang="ru" sz="1800" b="0" i="0" u="none" dirty="0" smtClean="0"/>
              <a:t>Политика обзора проектных решений</a:t>
            </a:r>
            <a:r>
              <a:rPr lang="ru" sz="1800" b="0" i="0" u="none" dirty="0"/>
              <a:t>  </a:t>
            </a:r>
            <a:endParaRPr lang="ru" sz="1800" dirty="0" smtClean="0"/>
          </a:p>
          <a:p>
            <a:pPr lvl="1" algn="l" rtl="0"/>
            <a:r>
              <a:rPr lang="ru" sz="1600" b="0" i="0" u="none" dirty="0"/>
              <a:t>Avaya </a:t>
            </a:r>
            <a:r>
              <a:rPr lang="ru" sz="1600" b="0" i="0" u="none" dirty="0" smtClean="0"/>
              <a:t>проводит дружественную техническую проверку решений в целях обеспечения качества и избежания проблем при внедрении</a:t>
            </a:r>
            <a:endParaRPr lang="ru" sz="1600" dirty="0" smtClean="0"/>
          </a:p>
          <a:p>
            <a:pPr algn="l" rtl="0"/>
            <a:r>
              <a:rPr lang="ru" sz="1800" b="0" i="0" u="none" dirty="0" smtClean="0"/>
              <a:t>Политика оценки готовности сети Network Readiness Assessment Policy </a:t>
            </a:r>
            <a:endParaRPr lang="ru" sz="1800" dirty="0" smtClean="0"/>
          </a:p>
          <a:p>
            <a:pPr lvl="1" algn="l" rtl="0"/>
            <a:r>
              <a:rPr lang="ru" sz="1600" b="0" i="0" u="none" dirty="0" smtClean="0"/>
              <a:t>Проверяет способность клиентской инфраструктуры обеспечивать приемлемое качество передачи голоса и видео через IP</a:t>
            </a:r>
            <a:endParaRPr lang="ru" sz="1600" b="0" i="0" u="none" dirty="0"/>
          </a:p>
          <a:p>
            <a:pPr algn="l" rtl="0"/>
            <a:r>
              <a:rPr lang="ru" sz="1800" b="0" i="0" u="none" dirty="0" smtClean="0"/>
              <a:t>Политика по вводу в эксплуатацию нового продукта </a:t>
            </a:r>
            <a:r>
              <a:rPr lang="ru" sz="1800" b="0" i="0" u="none" dirty="0"/>
              <a:t>(NPI</a:t>
            </a:r>
            <a:r>
              <a:rPr lang="ru" sz="1800" b="0" i="0" u="none" dirty="0" smtClean="0"/>
              <a:t>)</a:t>
            </a:r>
            <a:endParaRPr lang="ru" sz="1800" dirty="0" smtClean="0"/>
          </a:p>
          <a:p>
            <a:pPr lvl="1" algn="l" rtl="0"/>
            <a:r>
              <a:rPr lang="ru" sz="1600" b="0" i="0" u="none" dirty="0" smtClean="0"/>
              <a:t>Политика по вводу в эксплуатацию нового продукта обеспечивает предоставление партнерам практических интерактивных тренингов</a:t>
            </a:r>
            <a:endParaRPr lang="ru" sz="1600" dirty="0" smtClean="0"/>
          </a:p>
          <a:p>
            <a:pPr lvl="1" algn="l" rtl="0"/>
            <a:r>
              <a:rPr lang="ru" sz="1600" b="0" i="0" u="none" dirty="0" smtClean="0"/>
              <a:t>Avaya предоставляет услуги по планированию, проектированию и внедрению до тех пор, пока партнеры не будут полностью готовы к работе с решением</a:t>
            </a:r>
            <a:endParaRPr lang="ru" sz="1600" b="0" i="0" u="none" dirty="0"/>
          </a:p>
          <a:p>
            <a:pPr lvl="1"/>
            <a:r>
              <a:rPr lang="ru" sz="1600" b="0" i="0" u="none" dirty="0" smtClean="0"/>
              <a:t>С сентября 2010</a:t>
            </a:r>
            <a:r>
              <a:rPr lang="ru" sz="1600" b="0" i="0" u="none" dirty="0"/>
              <a:t>, </a:t>
            </a:r>
            <a:r>
              <a:rPr lang="ru" sz="1600" b="0" i="0" u="none" dirty="0" smtClean="0"/>
              <a:t>продукты и решения, указанные в Дорожной карте NPI </a:t>
            </a:r>
            <a:r>
              <a:rPr lang="ru" sz="1600" dirty="0"/>
              <a:t>требовали </a:t>
            </a:r>
            <a:r>
              <a:rPr lang="ru" sz="1600" dirty="0" smtClean="0"/>
              <a:t>проведения практических </a:t>
            </a:r>
            <a:r>
              <a:rPr lang="ru" sz="1600" dirty="0"/>
              <a:t>интерактивных тренингов.</a:t>
            </a:r>
          </a:p>
          <a:p>
            <a:endParaRPr lang="ru" sz="1800" dirty="0"/>
          </a:p>
        </p:txBody>
      </p:sp>
    </p:spTree>
    <p:extLst>
      <p:ext uri="{BB962C8B-B14F-4D97-AF65-F5344CB8AC3E}">
        <p14:creationId xmlns="" xmlns:p14="http://schemas.microsoft.com/office/powerpoint/2010/main" val="271910438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0025" y="434975"/>
            <a:ext cx="8648699" cy="838200"/>
          </a:xfrm>
        </p:spPr>
        <p:txBody>
          <a:bodyPr/>
          <a:lstStyle/>
          <a:p>
            <a:r>
              <a:rPr lang="ru-RU" dirty="0" smtClean="0"/>
              <a:t>Телефон справочно-информационной поддержки</a:t>
            </a:r>
            <a:br>
              <a:rPr lang="ru-RU" dirty="0" smtClean="0"/>
            </a:br>
            <a:r>
              <a:rPr lang="ru-RU" dirty="0" smtClean="0"/>
              <a:t>                </a:t>
            </a:r>
            <a:r>
              <a:rPr lang="ru-RU" b="1" dirty="0" smtClean="0">
                <a:solidFill>
                  <a:srgbClr val="FF0000"/>
                </a:solidFill>
              </a:rPr>
              <a:t>+ 7 495  3636890,   доп. набор:   6, 6 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sz="1800" b="1" dirty="0" smtClean="0"/>
              <a:t>На какие вопросы может ответить служба поддержки партнёров Avaya? </a:t>
            </a:r>
          </a:p>
          <a:p>
            <a:pPr>
              <a:buNone/>
            </a:pPr>
            <a:r>
              <a:rPr lang="ru-RU" sz="1800" dirty="0" smtClean="0"/>
              <a:t>Служба поддержки партнёров Avaya готова ответить на вопросы по Avaya Connect и другим Сhannel программам, по интеграции с Avaya, а также на вопросы по маркетинговым и сервисным программам. </a:t>
            </a:r>
          </a:p>
          <a:p>
            <a:pPr>
              <a:buNone/>
            </a:pPr>
            <a:r>
              <a:rPr lang="ru-RU" sz="1800" dirty="0" smtClean="0"/>
              <a:t>Агенты службы, поддерживающие Центральную и Южную Америку, Европу, Ближний Восток и Африку (EMEA), </a:t>
            </a:r>
            <a:r>
              <a:rPr lang="ru-RU" sz="1800" i="1" dirty="0" smtClean="0">
                <a:solidFill>
                  <a:srgbClr val="FF0000"/>
                </a:solidFill>
              </a:rPr>
              <a:t>не подготовлены отвечать на вопросы по предварительной продаже и техническому дизайну.</a:t>
            </a:r>
            <a:r>
              <a:rPr lang="ru-RU" sz="1800" dirty="0" smtClean="0"/>
              <a:t>. </a:t>
            </a:r>
          </a:p>
          <a:p>
            <a:pPr>
              <a:buNone/>
            </a:pPr>
            <a:r>
              <a:rPr lang="ru-RU" sz="1800" dirty="0" smtClean="0"/>
              <a:t>Центр технической поддержки Avaya (ATAC) оказывает помощь по вопросам предварительных продаж и по дизайну: </a:t>
            </a:r>
          </a:p>
          <a:p>
            <a:pPr>
              <a:buNone/>
            </a:pPr>
            <a:r>
              <a:rPr lang="ru-RU" sz="1800" b="1" dirty="0" smtClean="0"/>
              <a:t>                             </a:t>
            </a:r>
            <a:r>
              <a:rPr lang="en-US" sz="1800" b="1" dirty="0" smtClean="0"/>
              <a:t>https://atac.avaya.com/Technicenter.asp </a:t>
            </a:r>
          </a:p>
          <a:p>
            <a:pPr>
              <a:buNone/>
            </a:pPr>
            <a:endParaRPr lang="ru-RU" sz="1800" dirty="0"/>
          </a:p>
        </p:txBody>
      </p:sp>
    </p:spTree>
  </p:cSld>
  <p:clrMapOvr>
    <a:masterClrMapping/>
  </p:clrMapOvr>
  <p:transition>
    <p:fade/>
  </p:transition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8607" y="434974"/>
            <a:ext cx="2005394" cy="1856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0" name="Title 1"/>
          <p:cNvSpPr txBox="1">
            <a:spLocks/>
          </p:cNvSpPr>
          <p:nvPr/>
        </p:nvSpPr>
        <p:spPr>
          <a:xfrm>
            <a:off x="457200" y="434975"/>
            <a:ext cx="8229600" cy="838200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2pPr>
            <a:lvl3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3pPr>
            <a:lvl4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4pPr>
            <a:lvl5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5pPr>
            <a:lvl6pPr marL="4572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6pPr>
            <a:lvl7pPr marL="9144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7pPr>
            <a:lvl8pPr marL="13716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8pPr>
            <a:lvl9pPr marL="18288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ru" b="0" i="0" u="none" kern="0" dirty="0" smtClean="0">
                <a:ea typeface="ＭＳ Ｐゴシック" charset="-128"/>
                <a:cs typeface="ＭＳ Ｐゴシック" pitchFamily="-65" charset="-128"/>
              </a:rPr>
              <a:t>Планирование </a:t>
            </a:r>
            <a:r>
              <a:rPr lang="ru" kern="0" dirty="0">
                <a:ea typeface="ＭＳ Ｐゴシック" charset="-128"/>
                <a:cs typeface="ＭＳ Ｐゴシック" pitchFamily="-65" charset="-128"/>
              </a:rPr>
              <a:t>процесса обзора </a:t>
            </a:r>
            <a:endParaRPr lang="ru" kern="0" dirty="0" smtClean="0">
              <a:ea typeface="ＭＳ Ｐゴシック" charset="-128"/>
              <a:cs typeface="ＭＳ Ｐゴシック" pitchFamily="-65" charset="-128"/>
            </a:endParaRPr>
          </a:p>
          <a:p>
            <a:pPr>
              <a:defRPr/>
            </a:pPr>
            <a:r>
              <a:rPr lang="ru" kern="0" dirty="0" smtClean="0">
                <a:ea typeface="ＭＳ Ｐゴシック" charset="-128"/>
                <a:cs typeface="ＭＳ Ｐゴシック" pitchFamily="-65" charset="-128"/>
              </a:rPr>
              <a:t>проектных </a:t>
            </a:r>
            <a:r>
              <a:rPr lang="ru" kern="0" dirty="0">
                <a:ea typeface="ＭＳ Ｐゴシック" charset="-128"/>
                <a:cs typeface="ＭＳ Ｐゴシック" pitchFamily="-65" charset="-128"/>
              </a:rPr>
              <a:t>решений</a:t>
            </a:r>
          </a:p>
          <a:p>
            <a:pPr algn="l" rtl="0">
              <a:defRPr/>
            </a:pPr>
            <a:r>
              <a:rPr lang="ru" b="0" i="0" u="none" kern="0" dirty="0">
                <a:ea typeface="ＭＳ Ｐゴシック" charset="-128"/>
                <a:cs typeface="ＭＳ Ｐゴシック" pitchFamily="-65" charset="-128"/>
              </a:rPr>
              <a:t> </a:t>
            </a:r>
            <a:endParaRPr lang="ru" kern="0" dirty="0">
              <a:ea typeface="ＭＳ Ｐゴシック" charset="-128"/>
              <a:cs typeface="ＭＳ Ｐゴシック" pitchFamily="-65" charset="-128"/>
            </a:endParaRPr>
          </a:p>
        </p:txBody>
      </p:sp>
      <p:sp>
        <p:nvSpPr>
          <p:cNvPr id="3" name="Text Placeholder 1"/>
          <p:cNvSpPr txBox="1">
            <a:spLocks/>
          </p:cNvSpPr>
          <p:nvPr/>
        </p:nvSpPr>
        <p:spPr>
          <a:xfrm>
            <a:off x="457199" y="1447800"/>
            <a:ext cx="8461170" cy="4724400"/>
          </a:xfrm>
          <a:prstGeom prst="rect">
            <a:avLst/>
          </a:prstGeom>
        </p:spPr>
        <p:txBody>
          <a:bodyPr/>
          <a:lstStyle>
            <a:lvl1pPr marL="365760" indent="-36576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  <a:buFont typeface="Webdings" pitchFamily="18" charset="2"/>
              <a:buChar char="4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2"/>
              </a:buClr>
              <a:buFont typeface="Arial" pitchFamily="34" charset="0"/>
              <a:buChar char="–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9728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2"/>
              </a:buClr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630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2"/>
              </a:buClr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2"/>
              </a:buClr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9456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2"/>
              </a:buClr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56032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2"/>
              </a:buClr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92608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2"/>
              </a:buClr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2918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2"/>
              </a:buClr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rtl="0"/>
            <a:r>
              <a:rPr lang="ru" sz="1600" b="0" i="0" u="none" dirty="0" smtClean="0"/>
              <a:t>Вы можете направить запрос по электронной почте в офис		 управления программой (</a:t>
            </a:r>
            <a:r>
              <a:rPr lang="ru" sz="1600" b="0" i="0" u="none" dirty="0"/>
              <a:t>SVSPMO) </a:t>
            </a:r>
            <a:r>
              <a:rPr lang="ru" sz="1600" b="0" i="0" u="none" dirty="0" smtClean="0"/>
              <a:t>по адресу </a:t>
            </a:r>
            <a:r>
              <a:rPr lang="ru" sz="1600" b="0" i="0" u="none" dirty="0"/>
              <a:t>SVSPMO@avaya.com </a:t>
            </a:r>
          </a:p>
          <a:p>
            <a:pPr algn="l" rtl="0"/>
            <a:r>
              <a:rPr lang="ru" sz="1600" b="0" i="0" u="none" dirty="0" smtClean="0"/>
              <a:t>Для планирования проверки нам необходимо предоставить в PMO: </a:t>
            </a:r>
            <a:endParaRPr lang="ru" sz="1600" b="0" i="0" u="none" dirty="0"/>
          </a:p>
          <a:p>
            <a:pPr lvl="1" algn="l" rtl="0"/>
            <a:r>
              <a:rPr lang="ru" sz="1400" b="0" i="0" u="none" dirty="0"/>
              <a:t>1</a:t>
            </a:r>
            <a:r>
              <a:rPr lang="ru" sz="1400" b="0" i="0" u="none" dirty="0" smtClean="0"/>
              <a:t>. Форму обзорной проверки решения (SREF</a:t>
            </a:r>
            <a:r>
              <a:rPr lang="ru" sz="1400" b="0" i="0" u="none" dirty="0"/>
              <a:t>) </a:t>
            </a:r>
          </a:p>
          <a:p>
            <a:pPr lvl="1" algn="l" rtl="0"/>
            <a:r>
              <a:rPr lang="ru" sz="1400" b="0" i="0" u="none" dirty="0"/>
              <a:t>2</a:t>
            </a:r>
            <a:r>
              <a:rPr lang="ru" sz="1400" b="0" i="0" u="none" dirty="0" smtClean="0"/>
              <a:t>. Проектную схему – топологию высокого уровня и специфику сайта нижнего уровня </a:t>
            </a:r>
            <a:endParaRPr lang="ru" sz="1400" b="0" i="0" u="none" dirty="0"/>
          </a:p>
          <a:p>
            <a:pPr lvl="1" algn="l" rtl="0"/>
            <a:r>
              <a:rPr lang="ru" sz="1400" b="0" i="0" u="none" dirty="0"/>
              <a:t>3</a:t>
            </a:r>
            <a:r>
              <a:rPr lang="ru" sz="1400" b="0" i="0" u="none" dirty="0" smtClean="0"/>
              <a:t>. Перечень компонентов из ASD/EC </a:t>
            </a:r>
            <a:endParaRPr lang="ru" sz="1400" b="0" i="0" u="none" dirty="0"/>
          </a:p>
          <a:p>
            <a:pPr algn="l" rtl="0"/>
            <a:r>
              <a:rPr lang="ru" sz="1600" b="0" i="0" u="none" dirty="0" smtClean="0"/>
              <a:t>Обычно, руководитель рабочей группы клиента </a:t>
            </a:r>
            <a:r>
              <a:rPr lang="en-US" sz="1600" b="0" i="0" u="none" dirty="0" smtClean="0"/>
              <a:t>(AM) </a:t>
            </a:r>
            <a:r>
              <a:rPr lang="ru" sz="1600" b="0" i="0" u="none" dirty="0" smtClean="0"/>
              <a:t>заполняет форму </a:t>
            </a:r>
            <a:r>
              <a:rPr lang="ru" sz="1600" b="0" i="0" u="none" dirty="0"/>
              <a:t>SREF </a:t>
            </a:r>
            <a:r>
              <a:rPr lang="ru" sz="1600" dirty="0" smtClean="0"/>
              <a:t>при поддержке специалистов</a:t>
            </a:r>
            <a:r>
              <a:rPr lang="ru" sz="1600" b="0" i="0" u="none" dirty="0" smtClean="0"/>
              <a:t> </a:t>
            </a:r>
            <a:r>
              <a:rPr lang="ru" sz="1600" b="0" i="0" u="none" dirty="0"/>
              <a:t>Avaya </a:t>
            </a:r>
            <a:r>
              <a:rPr lang="ru" sz="1600" b="0" i="0" u="none" dirty="0" smtClean="0"/>
              <a:t>или ее партнеров</a:t>
            </a:r>
            <a:r>
              <a:rPr lang="en-US" sz="1600" b="0" i="0" u="none" dirty="0" smtClean="0"/>
              <a:t> (SE)</a:t>
            </a:r>
            <a:r>
              <a:rPr lang="ru" sz="1600" b="0" i="0" u="none" dirty="0" smtClean="0"/>
              <a:t>, </a:t>
            </a:r>
            <a:r>
              <a:rPr lang="ru-RU" sz="1600" dirty="0" smtClean="0"/>
              <a:t>а затем </a:t>
            </a:r>
            <a:r>
              <a:rPr lang="ru" sz="1600" b="0" i="0" u="none" dirty="0" smtClean="0"/>
              <a:t>AM и </a:t>
            </a:r>
            <a:r>
              <a:rPr lang="ru" sz="1600" b="0" i="0" u="none" dirty="0"/>
              <a:t>SE </a:t>
            </a:r>
            <a:r>
              <a:rPr lang="ru" sz="1600" b="0" i="0" u="none" dirty="0" smtClean="0"/>
              <a:t>приходят к совместному решению по дальнейшим действиям </a:t>
            </a:r>
            <a:endParaRPr lang="ru" sz="1600" b="0" i="0" u="none" dirty="0"/>
          </a:p>
          <a:p>
            <a:pPr lvl="1" algn="l" rtl="0"/>
            <a:r>
              <a:rPr lang="ru" sz="1400" dirty="0" smtClean="0"/>
              <a:t>Участники г</a:t>
            </a:r>
            <a:r>
              <a:rPr lang="ru" sz="1400" b="0" i="0" u="none" dirty="0" smtClean="0"/>
              <a:t>руппа проектной экспертизы будет задавать вопросы в процессе описания решения</a:t>
            </a:r>
          </a:p>
          <a:p>
            <a:r>
              <a:rPr lang="ru" sz="1600" b="0" i="0" u="none" dirty="0" smtClean="0"/>
              <a:t>Соответствующий специалист отдела продаж будет оповещен о необходимости обзора проектных решений, если </a:t>
            </a:r>
            <a:r>
              <a:rPr lang="ru-RU" sz="1600" dirty="0" smtClean="0"/>
              <a:t>справочная </a:t>
            </a:r>
            <a:r>
              <a:rPr lang="ru" sz="1600" b="0" i="0" u="none" dirty="0" smtClean="0"/>
              <a:t>цена превысит 1 млн. долл. США </a:t>
            </a:r>
            <a:r>
              <a:rPr lang="ru-RU" sz="1600" dirty="0" smtClean="0"/>
              <a:t>или себестоимость превысит </a:t>
            </a:r>
            <a:r>
              <a:rPr lang="ru" sz="1600" dirty="0"/>
              <a:t>360 тыс. долл. </a:t>
            </a:r>
            <a:r>
              <a:rPr lang="ru" sz="1600" dirty="0" smtClean="0"/>
              <a:t>США.</a:t>
            </a:r>
            <a:r>
              <a:rPr lang="ru" sz="1600" b="0" i="0" u="none" dirty="0" smtClean="0"/>
              <a:t> </a:t>
            </a:r>
          </a:p>
          <a:p>
            <a:pPr lvl="1" algn="l" rtl="0"/>
            <a:r>
              <a:rPr lang="ru" sz="1400" b="0" i="0" u="none" dirty="0" smtClean="0"/>
              <a:t>Эта политика вступила в действие с 1 октября </a:t>
            </a:r>
            <a:r>
              <a:rPr lang="ru" sz="1400" b="0" i="0" u="none" dirty="0"/>
              <a:t>2012 </a:t>
            </a:r>
            <a:r>
              <a:rPr lang="ru" sz="1400" b="0" i="0" u="none" dirty="0" smtClean="0"/>
              <a:t>года</a:t>
            </a:r>
            <a:endParaRPr lang="ru" sz="1400" b="0" i="0" u="none" dirty="0"/>
          </a:p>
        </p:txBody>
      </p:sp>
    </p:spTree>
    <p:extLst>
      <p:ext uri="{BB962C8B-B14F-4D97-AF65-F5344CB8AC3E}">
        <p14:creationId xmlns="" xmlns:p14="http://schemas.microsoft.com/office/powerpoint/2010/main" val="155941564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542445" y="1158090"/>
            <a:ext cx="8059111" cy="1472139"/>
          </a:xfrm>
          <a:prstGeom prst="roundRect">
            <a:avLst>
              <a:gd name="adj" fmla="val 9935"/>
            </a:avLst>
          </a:prstGeom>
          <a:gradFill flip="none" rotWithShape="1">
            <a:gsLst>
              <a:gs pos="0">
                <a:schemeClr val="bg1">
                  <a:lumMod val="75000"/>
                  <a:tint val="66000"/>
                  <a:satMod val="160000"/>
                </a:schemeClr>
              </a:gs>
              <a:gs pos="50000">
                <a:schemeClr val="bg1">
                  <a:lumMod val="75000"/>
                  <a:tint val="44500"/>
                  <a:satMod val="160000"/>
                </a:schemeClr>
              </a:gs>
              <a:gs pos="100000">
                <a:schemeClr val="bg1">
                  <a:lumMod val="75000"/>
                  <a:tint val="23500"/>
                  <a:satMod val="160000"/>
                </a:schemeClr>
              </a:gs>
            </a:gsLst>
            <a:lin ang="5400000" scaled="1"/>
            <a:tileRect/>
          </a:gra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 lIns="45720" rIns="45720" anchor="t" anchorCtr="0">
            <a:noAutofit/>
          </a:bodyPr>
          <a:lstStyle/>
          <a:p>
            <a:pPr algn="ctr" rtl="0"/>
            <a:r>
              <a:rPr lang="ru" sz="2400" b="1" i="0" u="none" dirty="0" smtClean="0">
                <a:solidFill>
                  <a:srgbClr val="C00000"/>
                </a:solidFill>
              </a:rPr>
              <a:t>Обзор проектных решений</a:t>
            </a:r>
            <a:endParaRPr lang="ru" sz="2400" b="1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pPr algn="l" rtl="0"/>
            <a:r>
              <a:rPr lang="ru" b="0" i="0" u="none"/>
              <a:t>Качество внедрения Avaya</a:t>
            </a:r>
            <a:endParaRPr lang="ru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4294967295"/>
          </p:nvPr>
        </p:nvSpPr>
        <p:spPr>
          <a:xfrm>
            <a:off x="76163" y="3067050"/>
            <a:ext cx="3279330" cy="3539430"/>
          </a:xfrm>
          <a:ln>
            <a:noFill/>
          </a:ln>
        </p:spPr>
        <p:txBody>
          <a:bodyPr wrap="square" anchor="t" anchorCtr="1">
            <a:spAutoFit/>
          </a:bodyPr>
          <a:lstStyle/>
          <a:p>
            <a:pPr marL="174625" indent="-174625" algn="l" rtl="0">
              <a:lnSpc>
                <a:spcPct val="100000"/>
              </a:lnSpc>
              <a:spcBef>
                <a:spcPts val="300"/>
              </a:spcBef>
              <a:buClr>
                <a:srgbClr val="CC0000"/>
              </a:buClr>
            </a:pPr>
            <a:r>
              <a:rPr lang="ru" sz="1100" b="0" i="0" u="none" dirty="0" smtClean="0"/>
              <a:t>Требуется для сделок свыше </a:t>
            </a:r>
            <a:r>
              <a:rPr lang="ru" sz="1100" b="1" i="0" u="none" dirty="0" smtClean="0"/>
              <a:t>$1M </a:t>
            </a:r>
            <a:r>
              <a:rPr lang="ru" sz="1100" b="1" i="0" u="none" dirty="0"/>
              <a:t>LPP, </a:t>
            </a:r>
            <a:r>
              <a:rPr lang="ru" sz="1100" b="0" i="0" u="none" dirty="0" smtClean="0"/>
              <a:t>начиная с 1.10.2012 </a:t>
            </a:r>
            <a:endParaRPr lang="ru" sz="1100" b="0" i="0" u="none" dirty="0"/>
          </a:p>
          <a:p>
            <a:pPr marL="174625" indent="-174625" algn="l" rtl="0">
              <a:lnSpc>
                <a:spcPct val="100000"/>
              </a:lnSpc>
              <a:spcBef>
                <a:spcPts val="300"/>
              </a:spcBef>
              <a:buClr>
                <a:srgbClr val="CC0000"/>
              </a:buClr>
            </a:pPr>
            <a:r>
              <a:rPr lang="ru" sz="1100" b="0" i="0" u="none" dirty="0" smtClean="0"/>
              <a:t>Изменения итоговой конфигурации продуктов или решений до </a:t>
            </a:r>
            <a:r>
              <a:rPr lang="ru-RU" sz="1100" dirty="0" smtClean="0"/>
              <a:t>начала срока действия </a:t>
            </a:r>
            <a:r>
              <a:rPr lang="ru" sz="1100" b="0" i="0" u="none" dirty="0" smtClean="0"/>
              <a:t>предложения (этап продаж 2/3</a:t>
            </a:r>
            <a:r>
              <a:rPr lang="ru" sz="1100" b="0" i="0" u="none" dirty="0"/>
              <a:t>)</a:t>
            </a:r>
          </a:p>
          <a:p>
            <a:pPr marL="174625" indent="-174625" algn="l" rtl="0">
              <a:lnSpc>
                <a:spcPct val="100000"/>
              </a:lnSpc>
              <a:spcBef>
                <a:spcPts val="300"/>
              </a:spcBef>
              <a:buClr>
                <a:srgbClr val="CC0000"/>
              </a:buClr>
            </a:pPr>
            <a:r>
              <a:rPr lang="ru" sz="1100" b="1" i="0" u="none" dirty="0" smtClean="0"/>
              <a:t>Дополнительные </a:t>
            </a:r>
            <a:r>
              <a:rPr lang="ru" sz="1100" i="0" u="none" dirty="0" smtClean="0"/>
              <a:t>обзоры проектных решений, расширенные от </a:t>
            </a:r>
            <a:r>
              <a:rPr lang="ru" sz="1100" b="0" i="0" u="none" dirty="0" smtClean="0"/>
              <a:t>$5M и выше до </a:t>
            </a:r>
            <a:r>
              <a:rPr lang="ru" sz="1100" b="0" i="0" u="none" dirty="0"/>
              <a:t>$1M </a:t>
            </a:r>
            <a:r>
              <a:rPr lang="ru" sz="1100" b="0" i="0" u="none" dirty="0" smtClean="0"/>
              <a:t>и выше </a:t>
            </a:r>
            <a:endParaRPr lang="ru" sz="1100" b="0" i="0" u="none" dirty="0"/>
          </a:p>
          <a:p>
            <a:pPr marL="174625" indent="-174625" algn="l" rtl="0">
              <a:lnSpc>
                <a:spcPct val="100000"/>
              </a:lnSpc>
              <a:spcBef>
                <a:spcPts val="300"/>
              </a:spcBef>
              <a:buClr>
                <a:srgbClr val="CC0000"/>
              </a:buClr>
            </a:pPr>
            <a:r>
              <a:rPr lang="ru" sz="1100" b="0" i="0" u="none" dirty="0" smtClean="0"/>
              <a:t>Осуществляются удаленно Архитектором Avaya, отвечающим за проектные решения, при поддержке соответствующих экспертов по конкретным вопросам</a:t>
            </a:r>
            <a:endParaRPr lang="ru" sz="1100" b="0" i="0" u="none" dirty="0"/>
          </a:p>
          <a:p>
            <a:pPr marL="174625" indent="-174625" algn="l" rtl="0">
              <a:lnSpc>
                <a:spcPct val="100000"/>
              </a:lnSpc>
              <a:spcBef>
                <a:spcPts val="300"/>
              </a:spcBef>
              <a:buClr>
                <a:srgbClr val="CC0000"/>
              </a:buClr>
            </a:pPr>
            <a:r>
              <a:rPr lang="ru" sz="1100" dirty="0" smtClean="0"/>
              <a:t>Предоставляется в течение </a:t>
            </a:r>
            <a:r>
              <a:rPr lang="ru" sz="1100" b="1" i="0" u="none" dirty="0" smtClean="0"/>
              <a:t>2 рабочих дней </a:t>
            </a:r>
            <a:r>
              <a:rPr lang="ru" sz="1100" i="0" u="none" dirty="0" smtClean="0"/>
              <a:t>с момента получения материалов</a:t>
            </a:r>
            <a:endParaRPr lang="ru" sz="1100" b="0" i="0" u="none" dirty="0"/>
          </a:p>
          <a:p>
            <a:pPr marL="174625" indent="-174625" algn="l" rtl="0">
              <a:lnSpc>
                <a:spcPct val="100000"/>
              </a:lnSpc>
              <a:spcBef>
                <a:spcPts val="300"/>
              </a:spcBef>
              <a:buClr>
                <a:srgbClr val="CC0000"/>
              </a:buClr>
            </a:pPr>
            <a:r>
              <a:rPr lang="ru" sz="1100" b="0" i="0" u="none" dirty="0"/>
              <a:t>Avaya </a:t>
            </a:r>
            <a:r>
              <a:rPr lang="ru" sz="1100" b="0" i="0" u="none" dirty="0" smtClean="0"/>
              <a:t>подтверждает, что проект является функциональным, осуществимым и пригодным к эксплуатации</a:t>
            </a:r>
          </a:p>
          <a:p>
            <a:pPr marL="174625" indent="-174625" algn="l" rtl="0">
              <a:lnSpc>
                <a:spcPct val="100000"/>
              </a:lnSpc>
              <a:spcBef>
                <a:spcPts val="300"/>
              </a:spcBef>
              <a:buClr>
                <a:srgbClr val="CC0000"/>
              </a:buClr>
            </a:pPr>
            <a:r>
              <a:rPr lang="ru" sz="1100" b="0" i="0" u="none" dirty="0" smtClean="0"/>
              <a:t>Используются преимущества передовой практики Avaya и обучающих ресурсов</a:t>
            </a:r>
            <a:endParaRPr lang="ru" sz="1200" dirty="0"/>
          </a:p>
        </p:txBody>
      </p:sp>
      <p:sp>
        <p:nvSpPr>
          <p:cNvPr id="8" name="Content Placeholder 7"/>
          <p:cNvSpPr>
            <a:spLocks noGrp="1"/>
          </p:cNvSpPr>
          <p:nvPr>
            <p:ph sz="half" idx="4294967295"/>
          </p:nvPr>
        </p:nvSpPr>
        <p:spPr>
          <a:xfrm>
            <a:off x="6154993" y="3081338"/>
            <a:ext cx="2989007" cy="3695884"/>
          </a:xfrm>
          <a:ln>
            <a:noFill/>
          </a:ln>
        </p:spPr>
        <p:txBody>
          <a:bodyPr wrap="square" anchor="t" anchorCtr="1">
            <a:spAutoFit/>
          </a:bodyPr>
          <a:lstStyle/>
          <a:p>
            <a:pPr marL="174625" indent="-174625" algn="l" rtl="0">
              <a:lnSpc>
                <a:spcPts val="1350"/>
              </a:lnSpc>
              <a:spcBef>
                <a:spcPts val="300"/>
              </a:spcBef>
              <a:buClr>
                <a:srgbClr val="CC0000"/>
              </a:buClr>
            </a:pPr>
            <a:r>
              <a:rPr lang="ru" sz="1000" b="0" i="0" u="none" dirty="0" smtClean="0"/>
              <a:t>Конструктивная и дружественная проверка технических решений с обсуждением предлагаемого проекта в реальном времени</a:t>
            </a:r>
          </a:p>
          <a:p>
            <a:pPr marL="174625" indent="-174625" algn="l" rtl="0">
              <a:lnSpc>
                <a:spcPts val="1350"/>
              </a:lnSpc>
              <a:spcBef>
                <a:spcPts val="300"/>
              </a:spcBef>
              <a:buClr>
                <a:srgbClr val="CC0000"/>
              </a:buClr>
            </a:pPr>
            <a:r>
              <a:rPr lang="ru" sz="1000" b="1" i="0" u="none" dirty="0" smtClean="0"/>
              <a:t>Минимизация рисков </a:t>
            </a:r>
            <a:r>
              <a:rPr lang="ru" sz="1000" dirty="0" smtClean="0"/>
              <a:t>и скрытых сложностей</a:t>
            </a:r>
            <a:endParaRPr lang="ru" sz="1000" b="0" i="0" u="none" dirty="0" smtClean="0"/>
          </a:p>
          <a:p>
            <a:pPr marL="174625" indent="-174625" algn="l" rtl="0">
              <a:lnSpc>
                <a:spcPts val="1350"/>
              </a:lnSpc>
              <a:spcBef>
                <a:spcPts val="300"/>
              </a:spcBef>
              <a:buClr>
                <a:srgbClr val="CC0000"/>
              </a:buClr>
            </a:pPr>
            <a:r>
              <a:rPr lang="ru" sz="1000" b="0" i="0" u="none" dirty="0" smtClean="0"/>
              <a:t>Рекомендации по изменениям или утверждение проекта, которые предоставляет Группа по обзору проектных решений после завершения своей работы</a:t>
            </a:r>
            <a:endParaRPr lang="ru" sz="1000" b="0" i="0" u="none" dirty="0"/>
          </a:p>
          <a:p>
            <a:pPr marL="174625" indent="-174625" algn="l" rtl="0">
              <a:lnSpc>
                <a:spcPts val="1350"/>
              </a:lnSpc>
              <a:spcBef>
                <a:spcPts val="300"/>
              </a:spcBef>
              <a:buClr>
                <a:srgbClr val="CC0000"/>
              </a:buClr>
            </a:pPr>
            <a:r>
              <a:rPr lang="ru" sz="1000" b="0" i="0" u="none" dirty="0" smtClean="0"/>
              <a:t>Потенциал дополнительных продаж,</a:t>
            </a:r>
            <a:r>
              <a:rPr lang="ru" sz="1000" dirty="0"/>
              <a:t/>
            </a:r>
            <a:br>
              <a:rPr lang="ru" sz="1000" dirty="0"/>
            </a:br>
            <a:r>
              <a:rPr lang="ru" sz="1000" dirty="0" smtClean="0"/>
              <a:t>передовой практики</a:t>
            </a:r>
            <a:r>
              <a:rPr lang="ru" sz="1000" b="0" i="0" u="none" dirty="0" smtClean="0"/>
              <a:t>, технических описаний и эталонных архитектур </a:t>
            </a:r>
            <a:r>
              <a:rPr lang="ru" sz="1000" dirty="0"/>
              <a:t/>
            </a:r>
            <a:br>
              <a:rPr lang="ru" sz="1000" dirty="0"/>
            </a:br>
            <a:r>
              <a:rPr lang="ru" sz="1000" dirty="0" smtClean="0"/>
              <a:t>при необходимости</a:t>
            </a:r>
            <a:endParaRPr lang="ru" sz="1000" b="0" i="0" u="none" dirty="0"/>
          </a:p>
          <a:p>
            <a:pPr marL="174625" indent="-174625" algn="l" rtl="0">
              <a:lnSpc>
                <a:spcPts val="1350"/>
              </a:lnSpc>
              <a:spcBef>
                <a:spcPts val="300"/>
              </a:spcBef>
              <a:buClr>
                <a:srgbClr val="CC0000"/>
              </a:buClr>
            </a:pPr>
            <a:r>
              <a:rPr lang="ru" sz="1000" dirty="0" smtClean="0"/>
              <a:t>Дополнительное удобство для клиента стимулирует долгосрочное сотрудничество</a:t>
            </a:r>
            <a:endParaRPr lang="ru" sz="1000" b="0" i="0" u="none" dirty="0"/>
          </a:p>
          <a:p>
            <a:pPr marL="174625" indent="-174625" algn="l" rtl="0">
              <a:lnSpc>
                <a:spcPts val="1350"/>
              </a:lnSpc>
              <a:spcBef>
                <a:spcPts val="300"/>
              </a:spcBef>
              <a:buClr>
                <a:srgbClr val="CC0000"/>
              </a:buClr>
            </a:pPr>
            <a:r>
              <a:rPr lang="ru" sz="1000" b="1" i="0" u="none" dirty="0" smtClean="0"/>
              <a:t>Конкурентное преимущество</a:t>
            </a:r>
            <a:r>
              <a:rPr lang="ru" sz="1000" i="0" u="none" dirty="0" smtClean="0"/>
              <a:t>, которое дают установленные </a:t>
            </a:r>
            <a:r>
              <a:rPr lang="ru" sz="1000" b="1" i="0" u="none" dirty="0" smtClean="0"/>
              <a:t>рекомендации о стандартах качества</a:t>
            </a:r>
            <a:endParaRPr lang="ru" sz="1000" b="1" dirty="0">
              <a:solidFill>
                <a:srgbClr val="FF00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97918" y="1300225"/>
            <a:ext cx="320040" cy="320040"/>
          </a:xfrm>
          <a:prstGeom prst="ellipse">
            <a:avLst/>
          </a:prstGeom>
          <a:solidFill>
            <a:srgbClr val="CC0000"/>
          </a:solidFill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txBody>
          <a:bodyPr wrap="none" rtlCol="0" anchor="ctr" anchorCtr="1">
            <a:noAutofit/>
          </a:bodyPr>
          <a:lstStyle/>
          <a:p>
            <a:pPr algn="l" rtl="0"/>
            <a:r>
              <a:rPr lang="ru" sz="1600" b="1" i="0" u="none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1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28916603"/>
              </p:ext>
            </p:extLst>
          </p:nvPr>
        </p:nvGraphicFramePr>
        <p:xfrm>
          <a:off x="858795" y="1591217"/>
          <a:ext cx="7426411" cy="961157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7426411"/>
              </a:tblGrid>
              <a:tr h="300479">
                <a:tc>
                  <a:txBody>
                    <a:bodyPr/>
                    <a:lstStyle/>
                    <a:p>
                      <a:pPr marL="0" marR="0" lvl="1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" sz="1400" b="0" i="0" u="none" dirty="0" smtClean="0">
                          <a:solidFill>
                            <a:schemeClr val="tx1"/>
                          </a:solidFill>
                        </a:rPr>
                        <a:t>Дополнительный сервис для наших уважаемых</a:t>
                      </a:r>
                      <a:r>
                        <a:rPr lang="ru" sz="1400" b="0" i="0" u="none" baseline="0" dirty="0" smtClean="0">
                          <a:solidFill>
                            <a:schemeClr val="tx1"/>
                          </a:solidFill>
                        </a:rPr>
                        <a:t> партнеров</a:t>
                      </a:r>
                      <a:endParaRPr lang="ru" sz="1400" b="0" i="0" u="none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905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00479">
                <a:tc>
                  <a:txBody>
                    <a:bodyPr/>
                    <a:lstStyle/>
                    <a:p>
                      <a:pPr marL="0" marR="0" lvl="1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" sz="1400" b="0" i="0" u="none" dirty="0" smtClean="0">
                          <a:solidFill>
                            <a:schemeClr val="tx1"/>
                          </a:solidFill>
                        </a:rPr>
                        <a:t>Мы инвестируем в вас и в успех нашего клиента</a:t>
                      </a:r>
                      <a:endParaRPr lang="ru" sz="1400" b="0" i="0" u="none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51557">
                <a:tc>
                  <a:txBody>
                    <a:bodyPr/>
                    <a:lstStyle/>
                    <a:p>
                      <a:pPr marL="0" marR="0" lvl="1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" sz="1400" b="0" i="0" u="none" dirty="0" smtClean="0">
                          <a:solidFill>
                            <a:schemeClr val="tx1"/>
                          </a:solidFill>
                        </a:rPr>
                        <a:t>Использование опыта технических сотрудников Avaya и групп разработки продуктов</a:t>
                      </a:r>
                      <a:endParaRPr lang="ru" sz="11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6" name="Rectangle 5"/>
          <p:cNvSpPr/>
          <p:nvPr/>
        </p:nvSpPr>
        <p:spPr>
          <a:xfrm>
            <a:off x="303373" y="2776958"/>
            <a:ext cx="2824911" cy="307777"/>
          </a:xfrm>
          <a:prstGeom prst="rect">
            <a:avLst/>
          </a:prstGeom>
          <a:ln>
            <a:noFill/>
          </a:ln>
        </p:spPr>
        <p:txBody>
          <a:bodyPr wrap="square" anchor="ctr">
            <a:spAutoFit/>
          </a:bodyPr>
          <a:lstStyle/>
          <a:p>
            <a:pPr algn="ctr" rtl="0"/>
            <a:r>
              <a:rPr lang="ru" sz="1400" b="0" i="0" u="none">
                <a:solidFill>
                  <a:srgbClr val="325887"/>
                </a:solidFill>
                <a:latin typeface="Arial Black" pitchFamily="34" charset="0"/>
              </a:rPr>
              <a:t>Детали:</a:t>
            </a:r>
          </a:p>
        </p:txBody>
      </p:sp>
      <p:sp>
        <p:nvSpPr>
          <p:cNvPr id="20" name="Rectangle 19"/>
          <p:cNvSpPr/>
          <p:nvPr/>
        </p:nvSpPr>
        <p:spPr>
          <a:xfrm>
            <a:off x="6157782" y="2769974"/>
            <a:ext cx="2829697" cy="307777"/>
          </a:xfrm>
          <a:prstGeom prst="rect">
            <a:avLst/>
          </a:prstGeom>
          <a:ln>
            <a:noFill/>
          </a:ln>
        </p:spPr>
        <p:txBody>
          <a:bodyPr wrap="square" anchor="ctr">
            <a:spAutoFit/>
          </a:bodyPr>
          <a:lstStyle/>
          <a:p>
            <a:pPr algn="ctr" rtl="0"/>
            <a:r>
              <a:rPr lang="ru" sz="1400" b="0" i="0" u="none">
                <a:solidFill>
                  <a:srgbClr val="325887"/>
                </a:solidFill>
                <a:latin typeface="Arial Black" pitchFamily="34" charset="0"/>
              </a:rPr>
              <a:t>Чего вы можете ожидать:</a:t>
            </a:r>
          </a:p>
        </p:txBody>
      </p:sp>
      <p:pic>
        <p:nvPicPr>
          <p:cNvPr id="1029" name="Picture 5" descr="C:\Documents and Settings\Peggy Dreher\Local Settings\Temporary Internet Files\Content.IE5\TMH8AY13\MP900402960[1]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0768" y="504943"/>
            <a:ext cx="1534886" cy="102325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Content Placeholder 6"/>
          <p:cNvSpPr txBox="1">
            <a:spLocks/>
          </p:cNvSpPr>
          <p:nvPr/>
        </p:nvSpPr>
        <p:spPr>
          <a:xfrm>
            <a:off x="3461665" y="3061059"/>
            <a:ext cx="2525478" cy="3393237"/>
          </a:xfrm>
          <a:prstGeom prst="rect">
            <a:avLst/>
          </a:prstGeom>
          <a:ln>
            <a:noFill/>
          </a:ln>
        </p:spPr>
        <p:txBody>
          <a:bodyPr vert="horz" wrap="square" lIns="91440" tIns="45720" rIns="91440" bIns="45720" rtlCol="0" anchor="t" anchorCtr="1">
            <a:spAutoFit/>
          </a:bodyPr>
          <a:lstStyle/>
          <a:p>
            <a:pPr marL="174625" indent="-174625" algn="l" rtl="0">
              <a:spcBef>
                <a:spcPts val="300"/>
              </a:spcBef>
              <a:buClr>
                <a:srgbClr val="CC0000"/>
              </a:buClr>
              <a:buFont typeface="Webdings" pitchFamily="18" charset="2"/>
              <a:buChar char="4"/>
            </a:pPr>
            <a:r>
              <a:rPr lang="ru" sz="1200" b="0" i="0" u="none" dirty="0" smtClean="0"/>
              <a:t>Вы можете быть уверены в ваших технических ресурсах </a:t>
            </a:r>
            <a:endParaRPr lang="ru" sz="1200" b="0" i="0" u="none" dirty="0"/>
          </a:p>
          <a:p>
            <a:pPr marL="174625" indent="-174625" algn="l" rtl="0">
              <a:spcBef>
                <a:spcPts val="300"/>
              </a:spcBef>
              <a:buClr>
                <a:srgbClr val="CC0000"/>
              </a:buClr>
              <a:buFont typeface="Webdings" pitchFamily="18" charset="2"/>
              <a:buChar char="4"/>
            </a:pPr>
            <a:r>
              <a:rPr lang="ru" sz="1200" b="1" i="0" u="none" dirty="0" smtClean="0"/>
              <a:t>Активное участие </a:t>
            </a:r>
            <a:r>
              <a:rPr lang="ru" sz="1200" dirty="0" smtClean="0"/>
              <a:t>проектировщика(ов) решения во время всего процесса обзора</a:t>
            </a:r>
            <a:endParaRPr lang="ru" sz="1200" b="0" i="0" u="none" dirty="0"/>
          </a:p>
          <a:p>
            <a:pPr marL="174625" indent="-174625" algn="l" rtl="0">
              <a:spcBef>
                <a:spcPts val="300"/>
              </a:spcBef>
              <a:buClr>
                <a:srgbClr val="CC0000"/>
              </a:buClr>
              <a:buFont typeface="Webdings" pitchFamily="18" charset="2"/>
              <a:buChar char="4"/>
            </a:pPr>
            <a:r>
              <a:rPr lang="ru" sz="1200" b="0" i="0" u="none" dirty="0" smtClean="0"/>
              <a:t>Предоставьте следующие документы по адресу </a:t>
            </a:r>
            <a:r>
              <a:rPr lang="ru" sz="1200" b="0" i="0" u="none" dirty="0">
                <a:hlinkClick r:id="rId4"/>
              </a:rPr>
              <a:t>SVSPMO@avaya.com</a:t>
            </a:r>
            <a:r>
              <a:rPr lang="ru" sz="1200" b="0" i="0" u="none" dirty="0"/>
              <a:t> </a:t>
            </a:r>
          </a:p>
          <a:p>
            <a:pPr marL="403225" lvl="1" indent="-174625">
              <a:spcBef>
                <a:spcPts val="300"/>
              </a:spcBef>
              <a:buClr>
                <a:schemeClr val="tx1"/>
              </a:buClr>
              <a:buFont typeface="+mj-lt"/>
              <a:buAutoNum type="arabicPeriod"/>
            </a:pPr>
            <a:r>
              <a:rPr lang="ru" sz="1100" dirty="0"/>
              <a:t>Форму обзорной проверки решения </a:t>
            </a:r>
            <a:r>
              <a:rPr lang="ru" sz="1100" b="0" i="0" u="none" dirty="0" smtClean="0"/>
              <a:t>(</a:t>
            </a:r>
            <a:r>
              <a:rPr lang="ru" sz="1100" b="0" i="0" u="none" dirty="0" smtClean="0">
                <a:hlinkClick r:id="rId5"/>
              </a:rPr>
              <a:t>SREF</a:t>
            </a:r>
            <a:r>
              <a:rPr lang="ru" sz="1100" b="0" i="0" u="none" dirty="0"/>
              <a:t>)</a:t>
            </a:r>
          </a:p>
          <a:p>
            <a:pPr marL="403225" lvl="1" indent="-174625">
              <a:spcBef>
                <a:spcPts val="300"/>
              </a:spcBef>
              <a:buClr>
                <a:schemeClr val="tx1"/>
              </a:buClr>
              <a:buFont typeface="+mj-lt"/>
              <a:buAutoNum type="arabicPeriod"/>
            </a:pPr>
            <a:r>
              <a:rPr lang="ru" sz="1100" dirty="0"/>
              <a:t>Проектную схему – топологию высокого уровня и специфику сайта нижнего </a:t>
            </a:r>
            <a:r>
              <a:rPr lang="ru" sz="1100" dirty="0" smtClean="0"/>
              <a:t>уровня</a:t>
            </a:r>
            <a:endParaRPr lang="ru" sz="1100" b="0" i="0" u="none" dirty="0"/>
          </a:p>
          <a:p>
            <a:pPr marL="403225" lvl="1" indent="-174625">
              <a:spcBef>
                <a:spcPts val="300"/>
              </a:spcBef>
              <a:buClr>
                <a:schemeClr val="tx1"/>
              </a:buClr>
              <a:buFont typeface="+mj-lt"/>
              <a:buAutoNum type="arabicPeriod"/>
            </a:pPr>
            <a:r>
              <a:rPr lang="ru" sz="1100" dirty="0"/>
              <a:t>Перечень компонентов из ASD/EC</a:t>
            </a:r>
            <a:endParaRPr lang="ru" sz="1100" b="0" i="0" u="none" dirty="0"/>
          </a:p>
        </p:txBody>
      </p:sp>
      <p:sp>
        <p:nvSpPr>
          <p:cNvPr id="22" name="Rectangle 21"/>
          <p:cNvSpPr/>
          <p:nvPr/>
        </p:nvSpPr>
        <p:spPr>
          <a:xfrm>
            <a:off x="3355493" y="2781077"/>
            <a:ext cx="2824911" cy="307777"/>
          </a:xfrm>
          <a:prstGeom prst="rect">
            <a:avLst/>
          </a:prstGeom>
          <a:ln>
            <a:noFill/>
          </a:ln>
        </p:spPr>
        <p:txBody>
          <a:bodyPr wrap="square" anchor="ctr">
            <a:spAutoFit/>
          </a:bodyPr>
          <a:lstStyle/>
          <a:p>
            <a:pPr algn="ctr" rtl="0"/>
            <a:r>
              <a:rPr lang="ru" sz="1400" b="0" i="0" u="none">
                <a:solidFill>
                  <a:srgbClr val="325887"/>
                </a:solidFill>
                <a:latin typeface="Arial Black" pitchFamily="34" charset="0"/>
              </a:rPr>
              <a:t>Что вам нужно знать:</a:t>
            </a:r>
          </a:p>
        </p:txBody>
      </p:sp>
      <p:sp>
        <p:nvSpPr>
          <p:cNvPr id="3" name="Rectangle 2"/>
          <p:cNvSpPr/>
          <p:nvPr/>
        </p:nvSpPr>
        <p:spPr>
          <a:xfrm>
            <a:off x="3350828" y="2962959"/>
            <a:ext cx="73152" cy="3584089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65000"/>
                  <a:tint val="66000"/>
                  <a:satMod val="160000"/>
                  <a:alpha val="0"/>
                </a:schemeClr>
              </a:gs>
              <a:gs pos="50000">
                <a:schemeClr val="bg1"/>
              </a:gs>
              <a:gs pos="100000">
                <a:schemeClr val="bg1">
                  <a:lumMod val="65000"/>
                  <a:tint val="23500"/>
                  <a:satMod val="160000"/>
                  <a:alpha val="0"/>
                </a:schemeClr>
              </a:gs>
            </a:gsLst>
            <a:lin ang="5400000" scaled="1"/>
            <a:tileRect/>
          </a:gradFill>
          <a:ln w="19050">
            <a:noFill/>
            <a:miter lim="800000"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>
              <a:lnSpc>
                <a:spcPct val="90000"/>
              </a:lnSpc>
            </a:pPr>
            <a:endParaRPr lang="ru"/>
          </a:p>
        </p:txBody>
      </p:sp>
      <p:sp>
        <p:nvSpPr>
          <p:cNvPr id="16" name="Rectangle 15"/>
          <p:cNvSpPr/>
          <p:nvPr/>
        </p:nvSpPr>
        <p:spPr>
          <a:xfrm>
            <a:off x="6094394" y="2962959"/>
            <a:ext cx="73152" cy="3584089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65000"/>
                  <a:tint val="66000"/>
                  <a:satMod val="160000"/>
                  <a:alpha val="0"/>
                </a:schemeClr>
              </a:gs>
              <a:gs pos="50000">
                <a:schemeClr val="bg1"/>
              </a:gs>
              <a:gs pos="100000">
                <a:schemeClr val="bg1">
                  <a:lumMod val="65000"/>
                  <a:tint val="23500"/>
                  <a:satMod val="160000"/>
                  <a:alpha val="0"/>
                </a:schemeClr>
              </a:gs>
            </a:gsLst>
            <a:lin ang="5400000" scaled="1"/>
            <a:tileRect/>
          </a:gradFill>
          <a:ln w="19050">
            <a:noFill/>
            <a:miter lim="800000"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>
              <a:lnSpc>
                <a:spcPct val="90000"/>
              </a:lnSpc>
            </a:pPr>
            <a:endParaRPr lang="ru"/>
          </a:p>
        </p:txBody>
      </p:sp>
    </p:spTree>
    <p:extLst>
      <p:ext uri="{BB962C8B-B14F-4D97-AF65-F5344CB8AC3E}">
        <p14:creationId xmlns="" xmlns:p14="http://schemas.microsoft.com/office/powerpoint/2010/main" val="162900699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ounded Rectangle 25"/>
          <p:cNvSpPr/>
          <p:nvPr/>
        </p:nvSpPr>
        <p:spPr>
          <a:xfrm>
            <a:off x="542445" y="1152144"/>
            <a:ext cx="8059111" cy="1472184"/>
          </a:xfrm>
          <a:prstGeom prst="roundRect">
            <a:avLst>
              <a:gd name="adj" fmla="val 9935"/>
            </a:avLst>
          </a:prstGeom>
          <a:gradFill flip="none" rotWithShape="1">
            <a:gsLst>
              <a:gs pos="0">
                <a:schemeClr val="bg1">
                  <a:lumMod val="75000"/>
                  <a:tint val="66000"/>
                  <a:satMod val="160000"/>
                </a:schemeClr>
              </a:gs>
              <a:gs pos="50000">
                <a:schemeClr val="bg1">
                  <a:lumMod val="75000"/>
                  <a:tint val="44500"/>
                  <a:satMod val="160000"/>
                </a:schemeClr>
              </a:gs>
              <a:gs pos="100000">
                <a:schemeClr val="bg1">
                  <a:lumMod val="75000"/>
                  <a:tint val="23500"/>
                  <a:satMod val="160000"/>
                </a:schemeClr>
              </a:gs>
            </a:gsLst>
            <a:lin ang="5400000" scaled="1"/>
            <a:tileRect/>
          </a:gra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 lIns="45720" rIns="45720" anchor="t" anchorCtr="0">
            <a:noAutofit/>
          </a:bodyPr>
          <a:lstStyle/>
          <a:p>
            <a:pPr algn="ctr" rtl="0"/>
            <a:r>
              <a:rPr lang="ru" sz="2400" b="1" i="0" u="none" dirty="0" smtClean="0">
                <a:solidFill>
                  <a:srgbClr val="C00000"/>
                </a:solidFill>
              </a:rPr>
              <a:t>Внедрение новых продуктов</a:t>
            </a:r>
            <a:endParaRPr lang="ru" sz="2400" b="1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pPr algn="l" rtl="0"/>
            <a:r>
              <a:rPr lang="ru" b="0" i="0" u="none" dirty="0"/>
              <a:t>Качество внедрения Avaya</a:t>
            </a:r>
            <a:endParaRPr lang="ru" dirty="0"/>
          </a:p>
        </p:txBody>
      </p:sp>
      <p:sp>
        <p:nvSpPr>
          <p:cNvPr id="16" name="Content Placeholder 6"/>
          <p:cNvSpPr>
            <a:spLocks noGrp="1"/>
          </p:cNvSpPr>
          <p:nvPr>
            <p:ph sz="half" idx="4294967295"/>
          </p:nvPr>
        </p:nvSpPr>
        <p:spPr>
          <a:xfrm>
            <a:off x="140082" y="2961546"/>
            <a:ext cx="2824912" cy="3600986"/>
          </a:xfrm>
          <a:ln>
            <a:noFill/>
          </a:ln>
        </p:spPr>
        <p:txBody>
          <a:bodyPr wrap="square" anchor="t" anchorCtr="1">
            <a:spAutoFit/>
          </a:bodyPr>
          <a:lstStyle/>
          <a:p>
            <a:pPr marL="174625" indent="-174625">
              <a:lnSpc>
                <a:spcPct val="100000"/>
              </a:lnSpc>
              <a:spcBef>
                <a:spcPts val="300"/>
              </a:spcBef>
              <a:buClr>
                <a:srgbClr val="CC0000"/>
              </a:buClr>
            </a:pPr>
            <a:r>
              <a:rPr lang="ru" sz="1100" b="1" i="0" u="none" dirty="0" smtClean="0"/>
              <a:t>Практические тренинги </a:t>
            </a:r>
            <a:r>
              <a:rPr lang="ru" sz="1100" dirty="0" smtClean="0"/>
              <a:t>осуществляются посредством одного из указанных ниже вариантов для продуктов или решений, упомянутых в </a:t>
            </a:r>
            <a:r>
              <a:rPr lang="ru" sz="1100" dirty="0">
                <a:hlinkClick r:id="rId3"/>
              </a:rPr>
              <a:t>Дорожной </a:t>
            </a:r>
            <a:r>
              <a:rPr lang="ru" sz="1100" dirty="0" smtClean="0">
                <a:hlinkClick r:id="rId3"/>
              </a:rPr>
              <a:t>карте</a:t>
            </a:r>
            <a:r>
              <a:rPr lang="ru" sz="1100" dirty="0" smtClean="0"/>
              <a:t> </a:t>
            </a:r>
            <a:r>
              <a:rPr lang="ru" sz="1100" dirty="0" smtClean="0">
                <a:hlinkClick r:id="rId3"/>
              </a:rPr>
              <a:t>NPI</a:t>
            </a:r>
            <a:endParaRPr lang="ru" sz="1100" dirty="0"/>
          </a:p>
          <a:p>
            <a:pPr marL="457200" lvl="1" indent="-138113" algn="l" rtl="0">
              <a:lnSpc>
                <a:spcPct val="100000"/>
              </a:lnSpc>
              <a:spcBef>
                <a:spcPts val="300"/>
              </a:spcBef>
              <a:buClr>
                <a:schemeClr val="tx1"/>
              </a:buClr>
              <a:buFont typeface="+mj-lt"/>
              <a:buAutoNum type="arabicPeriod"/>
            </a:pPr>
            <a:r>
              <a:rPr lang="ru" sz="1000" b="0" i="0" u="none" dirty="0" smtClean="0"/>
              <a:t>Участие в Beta-тестировании</a:t>
            </a:r>
            <a:endParaRPr lang="ru" sz="1000" b="0" i="0" u="none" dirty="0"/>
          </a:p>
          <a:p>
            <a:pPr marL="457200" lvl="1" indent="-138113">
              <a:lnSpc>
                <a:spcPct val="100000"/>
              </a:lnSpc>
              <a:spcBef>
                <a:spcPts val="300"/>
              </a:spcBef>
              <a:buClr>
                <a:schemeClr val="tx1"/>
              </a:buClr>
              <a:buFont typeface="+mj-lt"/>
              <a:buAutoNum type="arabicPeriod"/>
            </a:pPr>
            <a:r>
              <a:rPr lang="ru" sz="1000" dirty="0"/>
              <a:t>Программы </a:t>
            </a:r>
            <a:r>
              <a:rPr lang="ru" sz="1000" b="0" i="0" u="none" dirty="0" smtClean="0">
                <a:hlinkClick r:id="rId4"/>
              </a:rPr>
              <a:t>Partner </a:t>
            </a:r>
            <a:r>
              <a:rPr lang="ru" sz="1000" b="0" i="0" u="none" dirty="0">
                <a:hlinkClick r:id="rId4"/>
              </a:rPr>
              <a:t>Preview Program </a:t>
            </a:r>
            <a:r>
              <a:rPr lang="ru" sz="1000" b="0" i="0" u="none" dirty="0" smtClean="0"/>
              <a:t>и </a:t>
            </a:r>
            <a:r>
              <a:rPr lang="ru" sz="1000" b="0" i="0" u="none" dirty="0">
                <a:hlinkClick r:id="rId5"/>
              </a:rPr>
              <a:t>New Business Acceleration</a:t>
            </a:r>
            <a:endParaRPr lang="ru" sz="1000" dirty="0"/>
          </a:p>
          <a:p>
            <a:pPr marL="457200" lvl="1" indent="-138113">
              <a:lnSpc>
                <a:spcPct val="100000"/>
              </a:lnSpc>
              <a:spcBef>
                <a:spcPts val="300"/>
              </a:spcBef>
              <a:buClr>
                <a:schemeClr val="tx1"/>
              </a:buClr>
              <a:buFont typeface="+mj-lt"/>
              <a:buAutoNum type="arabicPeriod"/>
            </a:pPr>
            <a:r>
              <a:rPr lang="ru" sz="1000" dirty="0" smtClean="0"/>
              <a:t>Программа обучения на практике </a:t>
            </a:r>
            <a:r>
              <a:rPr lang="ru" sz="1000" b="0" i="0" u="none" dirty="0" smtClean="0">
                <a:hlinkClick r:id="rId6"/>
              </a:rPr>
              <a:t>Practical </a:t>
            </a:r>
            <a:r>
              <a:rPr lang="ru" sz="1000" b="0" i="0" u="none" dirty="0">
                <a:hlinkClick r:id="rId6"/>
              </a:rPr>
              <a:t>Learning Experience </a:t>
            </a:r>
            <a:endParaRPr lang="ru" sz="1000" dirty="0"/>
          </a:p>
          <a:p>
            <a:pPr marL="457200" lvl="1" indent="-138113" algn="l" rtl="0">
              <a:lnSpc>
                <a:spcPct val="100000"/>
              </a:lnSpc>
              <a:spcBef>
                <a:spcPts val="300"/>
              </a:spcBef>
              <a:buClr>
                <a:schemeClr val="tx1"/>
              </a:buClr>
              <a:buFont typeface="+mj-lt"/>
              <a:buAutoNum type="arabicPeriod"/>
            </a:pPr>
            <a:r>
              <a:rPr lang="ru" sz="1000" b="0" i="0" u="none" dirty="0" smtClean="0"/>
              <a:t>Участие в качестве наблюдателя - </a:t>
            </a:r>
            <a:r>
              <a:rPr lang="ru" sz="1000" b="0" i="0" u="none" dirty="0" smtClean="0">
                <a:hlinkClick r:id="rId7"/>
              </a:rPr>
              <a:t>процесс вовлечения клиента</a:t>
            </a:r>
            <a:endParaRPr lang="ru" sz="1000" dirty="0"/>
          </a:p>
          <a:p>
            <a:pPr marL="174625" indent="-174625" algn="l" rtl="0">
              <a:lnSpc>
                <a:spcPct val="100000"/>
              </a:lnSpc>
              <a:spcBef>
                <a:spcPts val="300"/>
              </a:spcBef>
              <a:buClr>
                <a:srgbClr val="CC0000"/>
              </a:buClr>
            </a:pPr>
            <a:r>
              <a:rPr lang="ru" sz="1100" b="0" i="0" u="none" dirty="0"/>
              <a:t>Avaya </a:t>
            </a:r>
            <a:r>
              <a:rPr lang="ru" sz="1100" dirty="0" smtClean="0"/>
              <a:t>предоставляет услуги по планированию, проектированию и внедрению до тех пор, пока партнер не будет готов осуществлять поддержку самостоятельно</a:t>
            </a:r>
            <a:endParaRPr lang="ru" sz="1100" b="0" i="0" u="none" dirty="0" smtClean="0"/>
          </a:p>
          <a:p>
            <a:pPr marL="174625" indent="-174625" algn="l" rtl="0">
              <a:lnSpc>
                <a:spcPct val="100000"/>
              </a:lnSpc>
              <a:spcBef>
                <a:spcPts val="300"/>
              </a:spcBef>
              <a:buClr>
                <a:srgbClr val="CC0000"/>
              </a:buClr>
            </a:pPr>
            <a:r>
              <a:rPr lang="ru" sz="1100" b="1" i="0" u="none" dirty="0" smtClean="0"/>
              <a:t>Опыт ускоренного внедрения </a:t>
            </a:r>
            <a:r>
              <a:rPr lang="ru" sz="1100" dirty="0" smtClean="0"/>
              <a:t>для практических тренингов по новым продуктам</a:t>
            </a:r>
            <a:endParaRPr lang="ru" sz="1100" b="0" i="0" u="none" dirty="0"/>
          </a:p>
        </p:txBody>
      </p:sp>
      <p:sp>
        <p:nvSpPr>
          <p:cNvPr id="18" name="Content Placeholder 7"/>
          <p:cNvSpPr>
            <a:spLocks noGrp="1"/>
          </p:cNvSpPr>
          <p:nvPr>
            <p:ph sz="half" idx="4294967295"/>
          </p:nvPr>
        </p:nvSpPr>
        <p:spPr>
          <a:xfrm>
            <a:off x="6294038" y="2975834"/>
            <a:ext cx="2666046" cy="3331681"/>
          </a:xfrm>
          <a:ln>
            <a:noFill/>
          </a:ln>
        </p:spPr>
        <p:txBody>
          <a:bodyPr wrap="square" anchor="t" anchorCtr="1">
            <a:spAutoFit/>
          </a:bodyPr>
          <a:lstStyle/>
          <a:p>
            <a:pPr marL="174625" indent="-174625" algn="l" rtl="0">
              <a:lnSpc>
                <a:spcPct val="100000"/>
              </a:lnSpc>
              <a:spcBef>
                <a:spcPts val="300"/>
              </a:spcBef>
              <a:buClr>
                <a:srgbClr val="CC0000"/>
              </a:buClr>
            </a:pPr>
            <a:r>
              <a:rPr lang="ru" sz="1100" b="0" i="0" u="none" dirty="0" smtClean="0"/>
              <a:t>Статус авторизаации QF в </a:t>
            </a:r>
            <a:r>
              <a:rPr lang="ru" sz="1100" b="0" i="0" u="none" dirty="0"/>
              <a:t>PRM</a:t>
            </a:r>
          </a:p>
          <a:p>
            <a:pPr marL="174625" indent="-174625">
              <a:lnSpc>
                <a:spcPct val="100000"/>
              </a:lnSpc>
              <a:spcBef>
                <a:spcPts val="300"/>
              </a:spcBef>
              <a:buClr>
                <a:srgbClr val="CC0000"/>
              </a:buClr>
            </a:pPr>
            <a:r>
              <a:rPr lang="ru" sz="1100" b="0" i="0" u="none" dirty="0" smtClean="0"/>
              <a:t>Флаги в инструментах ценообразования ASD/EC, которые уведомляют </a:t>
            </a:r>
            <a:r>
              <a:rPr lang="ru" sz="1100" dirty="0"/>
              <a:t>о </a:t>
            </a:r>
            <a:r>
              <a:rPr lang="ru" sz="1100" dirty="0" smtClean="0"/>
              <a:t>QF-требованиях продукта/решения</a:t>
            </a:r>
            <a:endParaRPr lang="ru" sz="1100" b="0" i="0" u="none" dirty="0"/>
          </a:p>
          <a:p>
            <a:pPr marL="174625" indent="-174625" algn="l" rtl="0">
              <a:lnSpc>
                <a:spcPct val="100000"/>
              </a:lnSpc>
              <a:spcBef>
                <a:spcPts val="300"/>
              </a:spcBef>
              <a:buClr>
                <a:srgbClr val="CC0000"/>
              </a:buClr>
            </a:pPr>
            <a:r>
              <a:rPr lang="ru" sz="1100" b="1" i="0" u="none" dirty="0" smtClean="0"/>
              <a:t>Ускоренная передача партнерам </a:t>
            </a:r>
            <a:r>
              <a:rPr lang="ru" sz="1100" dirty="0" smtClean="0"/>
              <a:t>и внедрение у клиентов новых технологий</a:t>
            </a:r>
            <a:endParaRPr lang="ru" sz="1100" b="0" i="0" u="none" dirty="0"/>
          </a:p>
          <a:p>
            <a:pPr marL="174625" indent="-174625" algn="l" rtl="0">
              <a:lnSpc>
                <a:spcPct val="100000"/>
              </a:lnSpc>
              <a:spcBef>
                <a:spcPts val="300"/>
              </a:spcBef>
              <a:buClr>
                <a:srgbClr val="CC0000"/>
              </a:buClr>
            </a:pPr>
            <a:r>
              <a:rPr lang="ru" sz="1100" b="1" i="0" u="none" dirty="0" smtClean="0"/>
              <a:t>Уменьшенный срок окупаемости </a:t>
            </a:r>
            <a:r>
              <a:rPr lang="ru" sz="1100" i="0" u="none" dirty="0" smtClean="0"/>
              <a:t>и лучшее качество для новых комплексных решений</a:t>
            </a:r>
            <a:endParaRPr lang="ru" sz="1100" b="0" i="0" u="none" dirty="0"/>
          </a:p>
          <a:p>
            <a:pPr marL="174625" indent="-174625" algn="l" rtl="0">
              <a:lnSpc>
                <a:spcPct val="100000"/>
              </a:lnSpc>
              <a:spcBef>
                <a:spcPts val="300"/>
              </a:spcBef>
              <a:buClr>
                <a:srgbClr val="CC0000"/>
              </a:buClr>
            </a:pPr>
            <a:r>
              <a:rPr lang="ru" sz="1100" b="0" i="0" u="none" dirty="0" smtClean="0"/>
              <a:t>Комплексные знания по процессу внедрения и наработки </a:t>
            </a:r>
            <a:r>
              <a:rPr lang="ru-RU" sz="1100" dirty="0" smtClean="0"/>
              <a:t>в сфере </a:t>
            </a:r>
            <a:r>
              <a:rPr lang="ru-RU" sz="1100" b="1" dirty="0" smtClean="0"/>
              <a:t>эффективности реализации проекта</a:t>
            </a:r>
            <a:r>
              <a:rPr lang="ru" sz="1100" b="0" i="0" u="none" dirty="0" smtClean="0"/>
              <a:t> </a:t>
            </a:r>
            <a:endParaRPr lang="ru" sz="1100" b="0" i="0" u="none" dirty="0"/>
          </a:p>
          <a:p>
            <a:pPr marL="174625" indent="-174625">
              <a:lnSpc>
                <a:spcPct val="100000"/>
              </a:lnSpc>
              <a:spcBef>
                <a:spcPts val="300"/>
              </a:spcBef>
              <a:buClr>
                <a:srgbClr val="CC0000"/>
              </a:buClr>
            </a:pPr>
            <a:r>
              <a:rPr lang="ru" sz="1100" dirty="0"/>
              <a:t>Дополнительное удобство для клиента стимулирует долгосрочное </a:t>
            </a:r>
            <a:r>
              <a:rPr lang="ru" sz="1100" dirty="0" smtClean="0"/>
              <a:t>сотрудничество</a:t>
            </a:r>
            <a:endParaRPr lang="ru" sz="1100" dirty="0"/>
          </a:p>
        </p:txBody>
      </p:sp>
      <p:sp>
        <p:nvSpPr>
          <p:cNvPr id="20" name="Rectangle 19"/>
          <p:cNvSpPr/>
          <p:nvPr/>
        </p:nvSpPr>
        <p:spPr>
          <a:xfrm>
            <a:off x="140083" y="2697830"/>
            <a:ext cx="2824911" cy="307777"/>
          </a:xfrm>
          <a:prstGeom prst="rect">
            <a:avLst/>
          </a:prstGeom>
          <a:ln>
            <a:noFill/>
          </a:ln>
        </p:spPr>
        <p:txBody>
          <a:bodyPr wrap="square" anchor="ctr">
            <a:spAutoFit/>
          </a:bodyPr>
          <a:lstStyle/>
          <a:p>
            <a:pPr algn="ctr" rtl="0"/>
            <a:r>
              <a:rPr lang="ru" sz="1400" b="0" i="0" u="none">
                <a:solidFill>
                  <a:srgbClr val="325887"/>
                </a:solidFill>
                <a:latin typeface="Arial Black" pitchFamily="34" charset="0"/>
              </a:rPr>
              <a:t>Детали:</a:t>
            </a:r>
          </a:p>
        </p:txBody>
      </p:sp>
      <p:sp>
        <p:nvSpPr>
          <p:cNvPr id="21" name="Rectangle 20"/>
          <p:cNvSpPr/>
          <p:nvPr/>
        </p:nvSpPr>
        <p:spPr>
          <a:xfrm>
            <a:off x="6212212" y="2690846"/>
            <a:ext cx="2829697" cy="307777"/>
          </a:xfrm>
          <a:prstGeom prst="rect">
            <a:avLst/>
          </a:prstGeom>
          <a:ln>
            <a:noFill/>
          </a:ln>
        </p:spPr>
        <p:txBody>
          <a:bodyPr wrap="square" anchor="ctr">
            <a:spAutoFit/>
          </a:bodyPr>
          <a:lstStyle/>
          <a:p>
            <a:pPr algn="ctr" rtl="0"/>
            <a:r>
              <a:rPr lang="ru" sz="1400" b="0" i="0" u="none">
                <a:solidFill>
                  <a:srgbClr val="325887"/>
                </a:solidFill>
                <a:latin typeface="Arial Black" pitchFamily="34" charset="0"/>
              </a:rPr>
              <a:t>Чего вы можете ожидать:</a:t>
            </a:r>
          </a:p>
        </p:txBody>
      </p:sp>
      <p:sp>
        <p:nvSpPr>
          <p:cNvPr id="22" name="Content Placeholder 6"/>
          <p:cNvSpPr txBox="1">
            <a:spLocks/>
          </p:cNvSpPr>
          <p:nvPr/>
        </p:nvSpPr>
        <p:spPr>
          <a:xfrm>
            <a:off x="3114922" y="2955555"/>
            <a:ext cx="3023016" cy="3908762"/>
          </a:xfrm>
          <a:prstGeom prst="rect">
            <a:avLst/>
          </a:prstGeom>
          <a:ln>
            <a:noFill/>
          </a:ln>
        </p:spPr>
        <p:txBody>
          <a:bodyPr vert="horz" wrap="square" lIns="91440" tIns="45720" rIns="91440" bIns="45720" rtlCol="0" anchor="t" anchorCtr="1">
            <a:spAutoFit/>
          </a:bodyPr>
          <a:lstStyle/>
          <a:p>
            <a:pPr marL="174625" indent="-174625" algn="l" rtl="0">
              <a:spcBef>
                <a:spcPts val="300"/>
              </a:spcBef>
              <a:buClr>
                <a:srgbClr val="CC0000"/>
              </a:buClr>
              <a:buFont typeface="Webdings" pitchFamily="18" charset="2"/>
              <a:buChar char="4"/>
            </a:pPr>
            <a:r>
              <a:rPr lang="ru" sz="1050" b="0" i="0" u="none" dirty="0" smtClean="0"/>
              <a:t>Участие в beta-тестировании или выполнение </a:t>
            </a:r>
            <a:r>
              <a:rPr lang="ru" sz="1050" b="0" i="0" u="none" dirty="0"/>
              <a:t>PPP </a:t>
            </a:r>
            <a:r>
              <a:rPr lang="ru" sz="1050" b="0" i="0" u="none" dirty="0" smtClean="0"/>
              <a:t>и </a:t>
            </a:r>
            <a:r>
              <a:rPr lang="ru" sz="1050" b="0" i="0" u="none" dirty="0"/>
              <a:t>NBA </a:t>
            </a:r>
            <a:r>
              <a:rPr lang="ru" sz="1050" b="1" dirty="0" smtClean="0"/>
              <a:t>полностью соответствует требованиям политики</a:t>
            </a:r>
            <a:r>
              <a:rPr lang="ru" sz="1050" b="0" i="0" u="none" dirty="0" smtClean="0"/>
              <a:t> </a:t>
            </a:r>
            <a:endParaRPr lang="ru" sz="1050" b="0" i="0" u="none" dirty="0"/>
          </a:p>
          <a:p>
            <a:pPr marL="174625" indent="-174625" algn="l" rtl="0">
              <a:spcBef>
                <a:spcPts val="300"/>
              </a:spcBef>
              <a:buClr>
                <a:srgbClr val="CC0000"/>
              </a:buClr>
              <a:buFont typeface="Webdings" pitchFamily="18" charset="2"/>
              <a:buChar char="4"/>
            </a:pPr>
            <a:r>
              <a:rPr lang="ru" sz="1050" b="1" i="0" u="none" dirty="0" smtClean="0"/>
              <a:t>PLE является альтернативой </a:t>
            </a:r>
            <a:r>
              <a:rPr lang="ru" sz="1050" dirty="0" smtClean="0"/>
              <a:t>участию в качестве наблюдателя</a:t>
            </a:r>
            <a:endParaRPr lang="ru" sz="1050" dirty="0"/>
          </a:p>
          <a:p>
            <a:pPr marL="511175" lvl="1" indent="-163513" algn="l" rtl="0">
              <a:spcBef>
                <a:spcPts val="300"/>
              </a:spcBef>
              <a:buClr>
                <a:schemeClr val="tx1"/>
              </a:buClr>
              <a:buFont typeface="Arial" pitchFamily="34" charset="0"/>
              <a:buChar char="−"/>
            </a:pPr>
            <a:r>
              <a:rPr lang="ru" sz="1000" b="0" i="0" u="none" dirty="0" smtClean="0"/>
              <a:t>PLE обеспечивает практическое и глубокое понимание в сферах конфигурирования и внедрения</a:t>
            </a:r>
            <a:endParaRPr lang="ru" sz="1000" b="0" i="0" u="none" dirty="0"/>
          </a:p>
          <a:p>
            <a:pPr marL="511175" lvl="1" indent="-163513" algn="l" rtl="0">
              <a:spcBef>
                <a:spcPts val="300"/>
              </a:spcBef>
              <a:buClr>
                <a:schemeClr val="tx1"/>
              </a:buClr>
              <a:buFont typeface="Arial" pitchFamily="34" charset="0"/>
              <a:buChar char="−"/>
            </a:pPr>
            <a:r>
              <a:rPr lang="ru" sz="1000" b="0" i="0" u="none" dirty="0"/>
              <a:t>2 </a:t>
            </a:r>
            <a:r>
              <a:rPr lang="ru" sz="1000" b="0" i="0" u="none" dirty="0" smtClean="0"/>
              <a:t>места по цене 7500 долл.США  </a:t>
            </a:r>
            <a:endParaRPr lang="ru" sz="1000" b="0" i="0" u="none" dirty="0"/>
          </a:p>
          <a:p>
            <a:pPr marL="174625" indent="-174625" algn="l" rtl="0">
              <a:spcBef>
                <a:spcPts val="300"/>
              </a:spcBef>
              <a:buClr>
                <a:srgbClr val="CC0000"/>
              </a:buClr>
              <a:buFont typeface="Webdings" pitchFamily="18" charset="2"/>
              <a:buChar char="4"/>
            </a:pPr>
            <a:r>
              <a:rPr lang="ru" sz="1050" b="0" i="0" u="none" dirty="0"/>
              <a:t>MDF </a:t>
            </a:r>
            <a:r>
              <a:rPr lang="ru" sz="1050" b="0" i="0" u="none" dirty="0" smtClean="0"/>
              <a:t>могут участвовать в финансировании визитов наблюдателей или PLE</a:t>
            </a:r>
            <a:endParaRPr lang="ru" sz="1050" b="0" i="0" u="none" dirty="0"/>
          </a:p>
          <a:p>
            <a:pPr marL="174625" indent="-174625" algn="l" rtl="0">
              <a:spcBef>
                <a:spcPts val="300"/>
              </a:spcBef>
              <a:buClr>
                <a:srgbClr val="CC0000"/>
              </a:buClr>
              <a:buFont typeface="Webdings" pitchFamily="18" charset="2"/>
              <a:buChar char="4"/>
            </a:pPr>
            <a:r>
              <a:rPr lang="ru" sz="1050" b="0" i="0" u="none" dirty="0" smtClean="0"/>
              <a:t>Визиты наблюдателей включают в себя удаленное или очное консультирование по планированию, проектированию и внедрению </a:t>
            </a:r>
            <a:endParaRPr lang="ru" sz="1050" b="0" i="0" u="none" dirty="0"/>
          </a:p>
          <a:p>
            <a:pPr marL="511175" lvl="1" indent="-163513" algn="l" rtl="0">
              <a:spcBef>
                <a:spcPts val="300"/>
              </a:spcBef>
              <a:buClr>
                <a:schemeClr val="tx1"/>
              </a:buClr>
              <a:buFont typeface="Arial" pitchFamily="34" charset="0"/>
              <a:buChar char="−"/>
            </a:pPr>
            <a:r>
              <a:rPr lang="ru" sz="1000" b="0" i="0" u="none" dirty="0"/>
              <a:t>#1 APS </a:t>
            </a:r>
            <a:r>
              <a:rPr lang="ru" sz="1000" b="0" i="0" u="none" dirty="0" smtClean="0"/>
              <a:t>ведет, а Партнер наблюдает</a:t>
            </a:r>
            <a:endParaRPr lang="ru" sz="1000" b="0" i="0" u="none" dirty="0"/>
          </a:p>
          <a:p>
            <a:pPr marL="511175" lvl="1" indent="-163513" algn="l" rtl="0">
              <a:spcBef>
                <a:spcPts val="300"/>
              </a:spcBef>
              <a:buClr>
                <a:schemeClr val="tx1"/>
              </a:buClr>
              <a:buFont typeface="Arial" pitchFamily="34" charset="0"/>
              <a:buChar char="−"/>
            </a:pPr>
            <a:r>
              <a:rPr lang="ru" sz="1000" b="0" i="0" u="none" dirty="0"/>
              <a:t>#2 Partner </a:t>
            </a:r>
            <a:r>
              <a:rPr lang="ru" sz="1000" b="0" i="0" u="none" dirty="0" smtClean="0"/>
              <a:t>ведет, а </a:t>
            </a:r>
            <a:r>
              <a:rPr lang="ru" sz="1000" b="0" i="0" u="none" dirty="0"/>
              <a:t>APS </a:t>
            </a:r>
            <a:r>
              <a:rPr lang="ru" sz="1000" b="0" i="0" u="none" dirty="0" smtClean="0"/>
              <a:t>наблюдает </a:t>
            </a:r>
            <a:endParaRPr lang="ru" sz="1000" b="0" i="0" u="none" dirty="0"/>
          </a:p>
          <a:p>
            <a:pPr marL="174625" indent="-174625" algn="l" rtl="0">
              <a:spcBef>
                <a:spcPts val="300"/>
              </a:spcBef>
              <a:buClr>
                <a:srgbClr val="CC0000"/>
              </a:buClr>
              <a:buFont typeface="Webdings" pitchFamily="18" charset="2"/>
              <a:buChar char="4"/>
            </a:pPr>
            <a:r>
              <a:rPr lang="ru" sz="1050" b="0" i="0" u="none" dirty="0" smtClean="0"/>
              <a:t>Сертификация Avaya </a:t>
            </a:r>
            <a:r>
              <a:rPr lang="ru" sz="1050" b="0" i="0" u="none" dirty="0"/>
              <a:t>Connect </a:t>
            </a:r>
            <a:r>
              <a:rPr lang="ru" sz="1050" b="0" i="0" u="none" dirty="0" smtClean="0"/>
              <a:t>для продукта </a:t>
            </a:r>
            <a:r>
              <a:rPr lang="ru" sz="1050" b="0" i="0" u="none" dirty="0"/>
              <a:t>/ </a:t>
            </a:r>
            <a:r>
              <a:rPr lang="ru" sz="1050" b="0" i="0" u="none" dirty="0" smtClean="0"/>
              <a:t>решения является окончательным шагом для </a:t>
            </a:r>
            <a:r>
              <a:rPr lang="ru" sz="1050" b="1" i="0" u="none" dirty="0" smtClean="0"/>
              <a:t>авторизации на внедрение</a:t>
            </a:r>
            <a:r>
              <a:rPr lang="ru" sz="1050" b="0" i="0" u="none" dirty="0" smtClean="0"/>
              <a:t> </a:t>
            </a:r>
            <a:endParaRPr lang="ru" sz="1050" b="0" i="0" u="none" dirty="0"/>
          </a:p>
        </p:txBody>
      </p:sp>
      <p:sp>
        <p:nvSpPr>
          <p:cNvPr id="23" name="Rectangle 22"/>
          <p:cNvSpPr/>
          <p:nvPr/>
        </p:nvSpPr>
        <p:spPr>
          <a:xfrm>
            <a:off x="3213975" y="2701949"/>
            <a:ext cx="2824911" cy="307777"/>
          </a:xfrm>
          <a:prstGeom prst="rect">
            <a:avLst/>
          </a:prstGeom>
          <a:ln>
            <a:noFill/>
          </a:ln>
        </p:spPr>
        <p:txBody>
          <a:bodyPr wrap="square" anchor="ctr">
            <a:spAutoFit/>
          </a:bodyPr>
          <a:lstStyle/>
          <a:p>
            <a:pPr algn="ctr" rtl="0"/>
            <a:r>
              <a:rPr lang="ru" sz="1400" b="0" i="0" u="none" dirty="0">
                <a:solidFill>
                  <a:srgbClr val="325887"/>
                </a:solidFill>
                <a:latin typeface="Arial Black" pitchFamily="34" charset="0"/>
              </a:rPr>
              <a:t>Что вам нужно знать:</a:t>
            </a:r>
          </a:p>
        </p:txBody>
      </p:sp>
      <p:sp>
        <p:nvSpPr>
          <p:cNvPr id="24" name="Rectangle 23"/>
          <p:cNvSpPr/>
          <p:nvPr/>
        </p:nvSpPr>
        <p:spPr>
          <a:xfrm>
            <a:off x="3010482" y="2962959"/>
            <a:ext cx="73152" cy="3584089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65000"/>
                  <a:tint val="66000"/>
                  <a:satMod val="160000"/>
                  <a:alpha val="0"/>
                </a:schemeClr>
              </a:gs>
              <a:gs pos="50000">
                <a:schemeClr val="bg1"/>
              </a:gs>
              <a:gs pos="100000">
                <a:schemeClr val="bg1">
                  <a:lumMod val="65000"/>
                  <a:tint val="23500"/>
                  <a:satMod val="160000"/>
                  <a:alpha val="0"/>
                </a:schemeClr>
              </a:gs>
            </a:gsLst>
            <a:lin ang="5400000" scaled="1"/>
            <a:tileRect/>
          </a:gradFill>
          <a:ln w="19050">
            <a:noFill/>
            <a:miter lim="800000"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>
              <a:lnSpc>
                <a:spcPct val="90000"/>
              </a:lnSpc>
            </a:pPr>
            <a:endParaRPr lang="ru"/>
          </a:p>
        </p:txBody>
      </p:sp>
      <p:sp>
        <p:nvSpPr>
          <p:cNvPr id="25" name="Rectangle 24"/>
          <p:cNvSpPr/>
          <p:nvPr/>
        </p:nvSpPr>
        <p:spPr>
          <a:xfrm>
            <a:off x="6212212" y="2962959"/>
            <a:ext cx="73152" cy="3584089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65000"/>
                  <a:tint val="66000"/>
                  <a:satMod val="160000"/>
                  <a:alpha val="0"/>
                </a:schemeClr>
              </a:gs>
              <a:gs pos="50000">
                <a:schemeClr val="bg1"/>
              </a:gs>
              <a:gs pos="100000">
                <a:schemeClr val="bg1">
                  <a:lumMod val="65000"/>
                  <a:tint val="23500"/>
                  <a:satMod val="160000"/>
                  <a:alpha val="0"/>
                </a:schemeClr>
              </a:gs>
            </a:gsLst>
            <a:lin ang="5400000" scaled="1"/>
            <a:tileRect/>
          </a:gradFill>
          <a:ln w="19050">
            <a:noFill/>
            <a:miter lim="800000"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>
              <a:lnSpc>
                <a:spcPct val="90000"/>
              </a:lnSpc>
            </a:pPr>
            <a:endParaRPr lang="ru"/>
          </a:p>
        </p:txBody>
      </p:sp>
      <p:sp>
        <p:nvSpPr>
          <p:cNvPr id="27" name="TextBox 26"/>
          <p:cNvSpPr txBox="1"/>
          <p:nvPr/>
        </p:nvSpPr>
        <p:spPr>
          <a:xfrm>
            <a:off x="697918" y="1300225"/>
            <a:ext cx="320040" cy="320040"/>
          </a:xfrm>
          <a:prstGeom prst="ellipse">
            <a:avLst/>
          </a:prstGeom>
          <a:solidFill>
            <a:srgbClr val="CC0000"/>
          </a:solidFill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txBody>
          <a:bodyPr wrap="none" rtlCol="0" anchor="ctr" anchorCtr="1">
            <a:noAutofit/>
          </a:bodyPr>
          <a:lstStyle/>
          <a:p>
            <a:pPr algn="l" rtl="0"/>
            <a:r>
              <a:rPr lang="ru" sz="1600" b="1" i="0" u="none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3</a:t>
            </a:r>
          </a:p>
        </p:txBody>
      </p:sp>
      <p:graphicFrame>
        <p:nvGraphicFramePr>
          <p:cNvPr id="28" name="Table 27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136493957"/>
              </p:ext>
            </p:extLst>
          </p:nvPr>
        </p:nvGraphicFramePr>
        <p:xfrm>
          <a:off x="858795" y="1591217"/>
          <a:ext cx="7426411" cy="961157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7426411"/>
              </a:tblGrid>
              <a:tr h="300479">
                <a:tc>
                  <a:txBody>
                    <a:bodyPr/>
                    <a:lstStyle/>
                    <a:p>
                      <a:pPr marL="0" marR="0" lvl="1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" sz="1400" b="0" i="0" u="none" dirty="0" smtClean="0">
                          <a:solidFill>
                            <a:schemeClr val="tx1"/>
                          </a:solidFill>
                        </a:rPr>
                        <a:t>Ускоренный выход на рынок для новых решений</a:t>
                      </a:r>
                      <a:endParaRPr lang="ru" sz="1400" b="0" i="0" u="none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905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00479">
                <a:tc>
                  <a:txBody>
                    <a:bodyPr/>
                    <a:lstStyle/>
                    <a:p>
                      <a:pPr marL="0" marR="0" lvl="1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" sz="1400" b="0" i="0" u="none" dirty="0" smtClean="0">
                          <a:solidFill>
                            <a:schemeClr val="tx1"/>
                          </a:solidFill>
                        </a:rPr>
                        <a:t>Сокращение дефектов</a:t>
                      </a:r>
                      <a:r>
                        <a:rPr lang="ru" sz="1400" b="0" i="0" u="none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ru" sz="1400" b="0" i="0" u="none" dirty="0" smtClean="0">
                          <a:solidFill>
                            <a:schemeClr val="tx1"/>
                          </a:solidFill>
                        </a:rPr>
                        <a:t>при внедрении</a:t>
                      </a:r>
                      <a:r>
                        <a:rPr lang="ru" sz="1400" b="0" i="0" u="none" baseline="0" dirty="0" smtClean="0">
                          <a:solidFill>
                            <a:schemeClr val="tx1"/>
                          </a:solidFill>
                        </a:rPr>
                        <a:t> и рисков для первых покупателей</a:t>
                      </a:r>
                      <a:endParaRPr lang="ru" sz="1400" b="0" i="0" u="none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51557">
                <a:tc>
                  <a:txBody>
                    <a:bodyPr/>
                    <a:lstStyle/>
                    <a:p>
                      <a:pPr marL="0" marR="0" lvl="1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" sz="1200" b="0" i="0" u="none" dirty="0" smtClean="0">
                          <a:solidFill>
                            <a:schemeClr val="tx1"/>
                          </a:solidFill>
                        </a:rPr>
                        <a:t>Готовность к адресному</a:t>
                      </a:r>
                      <a:r>
                        <a:rPr lang="ru" sz="1200" b="0" i="0" u="none" baseline="0" dirty="0" smtClean="0">
                          <a:solidFill>
                            <a:schemeClr val="tx1"/>
                          </a:solidFill>
                        </a:rPr>
                        <a:t> внедрению </a:t>
                      </a:r>
                      <a:r>
                        <a:rPr lang="ru" sz="1200" b="0" i="0" u="none" dirty="0" smtClean="0">
                          <a:solidFill>
                            <a:schemeClr val="tx1"/>
                          </a:solidFill>
                        </a:rPr>
                        <a:t>–</a:t>
                      </a:r>
                      <a:r>
                        <a:rPr lang="ru" sz="1200" b="0" i="0" u="none" baseline="0" dirty="0" smtClean="0">
                          <a:solidFill>
                            <a:schemeClr val="tx1"/>
                          </a:solidFill>
                        </a:rPr>
                        <a:t> практические интерактивные или лабораторные тренинги</a:t>
                      </a:r>
                      <a:endParaRPr lang="ru" sz="1200" b="0" i="0" u="none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2052" name="Picture 4" descr="C:\Documents and Settings\Peggy Dreher\Local Settings\Temporary Internet Files\Content.IE5\SCG0QEUN\MP900289582[1].jpg"/>
          <p:cNvPicPr>
            <a:picLocks noChangeAspect="1" noChangeArrowheads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/>
        </p:blipFill>
        <p:spPr bwMode="auto">
          <a:xfrm>
            <a:off x="7727632" y="1148990"/>
            <a:ext cx="1182715" cy="116966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Oval Callout 18"/>
          <p:cNvSpPr/>
          <p:nvPr/>
        </p:nvSpPr>
        <p:spPr>
          <a:xfrm>
            <a:off x="6559062" y="426182"/>
            <a:ext cx="2479711" cy="1268101"/>
          </a:xfrm>
          <a:prstGeom prst="wedgeEllipseCallout">
            <a:avLst>
              <a:gd name="adj1" fmla="val 12394"/>
              <a:gd name="adj2" fmla="val 63297"/>
            </a:avLst>
          </a:prstGeom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lIns="0" tIns="0" rIns="0" bIns="0" rtlCol="0" anchor="ctr"/>
          <a:lstStyle/>
          <a:p>
            <a:pPr algn="ctr">
              <a:lnSpc>
                <a:spcPct val="90000"/>
              </a:lnSpc>
            </a:pPr>
            <a:r>
              <a:rPr lang="ru" sz="1100" b="1" i="1" u="none" dirty="0" smtClean="0">
                <a:solidFill>
                  <a:schemeClr val="tx1"/>
                </a:solidFill>
              </a:rPr>
              <a:t>«Я участвовал в других </a:t>
            </a:r>
          </a:p>
          <a:p>
            <a:pPr algn="ctr">
              <a:lnSpc>
                <a:spcPct val="90000"/>
              </a:lnSpc>
            </a:pPr>
            <a:r>
              <a:rPr lang="ru" sz="1100" b="1" i="1" u="none" dirty="0" smtClean="0">
                <a:solidFill>
                  <a:schemeClr val="tx1"/>
                </a:solidFill>
              </a:rPr>
              <a:t>тренингах Avaya...</a:t>
            </a:r>
            <a:r>
              <a:rPr lang="ru" sz="1100" b="1" i="1" dirty="0">
                <a:solidFill>
                  <a:schemeClr val="tx1"/>
                </a:solidFill>
              </a:rPr>
              <a:t/>
            </a:r>
            <a:br>
              <a:rPr lang="ru" sz="1100" b="1" i="1" dirty="0">
                <a:solidFill>
                  <a:schemeClr val="tx1"/>
                </a:solidFill>
              </a:rPr>
            </a:br>
            <a:r>
              <a:rPr lang="ru" sz="1100" b="1" i="1" dirty="0" smtClean="0">
                <a:solidFill>
                  <a:schemeClr val="tx1"/>
                </a:solidFill>
              </a:rPr>
              <a:t>В этот раз вы попали </a:t>
            </a:r>
          </a:p>
          <a:p>
            <a:pPr algn="ctr">
              <a:lnSpc>
                <a:spcPct val="90000"/>
              </a:lnSpc>
            </a:pPr>
            <a:r>
              <a:rPr lang="ru" sz="1100" b="1" i="1" dirty="0" smtClean="0">
                <a:solidFill>
                  <a:schemeClr val="tx1"/>
                </a:solidFill>
              </a:rPr>
              <a:t>точно по шляпке гвоздя</a:t>
            </a:r>
            <a:r>
              <a:rPr lang="ru" sz="1100" b="1" i="1" u="none" dirty="0" smtClean="0">
                <a:solidFill>
                  <a:schemeClr val="tx1"/>
                </a:solidFill>
              </a:rPr>
              <a:t>....</a:t>
            </a:r>
            <a:r>
              <a:rPr lang="ru" sz="1100" b="0" i="1" u="none" dirty="0" smtClean="0">
                <a:solidFill>
                  <a:schemeClr val="tx1"/>
                </a:solidFill>
              </a:rPr>
              <a:t> </a:t>
            </a:r>
          </a:p>
          <a:p>
            <a:pPr algn="ctr">
              <a:lnSpc>
                <a:spcPct val="90000"/>
              </a:lnSpc>
            </a:pPr>
            <a:r>
              <a:rPr lang="ru" sz="1100" b="1" i="1" u="none" dirty="0" smtClean="0">
                <a:solidFill>
                  <a:schemeClr val="tx1"/>
                </a:solidFill>
              </a:rPr>
              <a:t>Это лучший тренинг </a:t>
            </a:r>
            <a:r>
              <a:rPr lang="ru" sz="1100" b="1" i="1" dirty="0">
                <a:solidFill>
                  <a:schemeClr val="tx1"/>
                </a:solidFill>
              </a:rPr>
              <a:t>(PLE</a:t>
            </a:r>
            <a:r>
              <a:rPr lang="ru" sz="1100" b="1" i="1" dirty="0" smtClean="0">
                <a:solidFill>
                  <a:schemeClr val="tx1"/>
                </a:solidFill>
              </a:rPr>
              <a:t>)</a:t>
            </a:r>
            <a:r>
              <a:rPr lang="ru" sz="1100" b="1" i="1" u="none" dirty="0" smtClean="0">
                <a:solidFill>
                  <a:schemeClr val="tx1"/>
                </a:solidFill>
              </a:rPr>
              <a:t>, </a:t>
            </a:r>
          </a:p>
          <a:p>
            <a:pPr algn="ctr">
              <a:lnSpc>
                <a:spcPct val="90000"/>
              </a:lnSpc>
            </a:pPr>
            <a:r>
              <a:rPr lang="ru" sz="1100" b="1" i="1" u="none" dirty="0" smtClean="0">
                <a:solidFill>
                  <a:schemeClr val="tx1"/>
                </a:solidFill>
              </a:rPr>
              <a:t>который я прошел в Avaya».</a:t>
            </a:r>
            <a:endParaRPr lang="ru" sz="1100" b="1" i="1" dirty="0"/>
          </a:p>
        </p:txBody>
      </p:sp>
    </p:spTree>
    <p:extLst>
      <p:ext uri="{BB962C8B-B14F-4D97-AF65-F5344CB8AC3E}">
        <p14:creationId xmlns="" xmlns:p14="http://schemas.microsoft.com/office/powerpoint/2010/main" val="308213309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Title 1"/>
          <p:cNvSpPr>
            <a:spLocks noGrp="1"/>
          </p:cNvSpPr>
          <p:nvPr>
            <p:ph type="title"/>
          </p:nvPr>
        </p:nvSpPr>
        <p:spPr>
          <a:xfrm>
            <a:off x="430213" y="559044"/>
            <a:ext cx="6705600" cy="296863"/>
          </a:xfrm>
        </p:spPr>
        <p:txBody>
          <a:bodyPr/>
          <a:lstStyle/>
          <a:p>
            <a:pPr algn="l" rtl="0"/>
            <a:r>
              <a:rPr lang="ru" b="0" i="0" u="none" dirty="0" smtClean="0"/>
              <a:t>Дополнительные ключевые контакты</a:t>
            </a:r>
            <a:endParaRPr lang="ru" b="0" i="0" u="none" dirty="0"/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663920214"/>
              </p:ext>
            </p:extLst>
          </p:nvPr>
        </p:nvGraphicFramePr>
        <p:xfrm>
          <a:off x="304800" y="943549"/>
          <a:ext cx="8572500" cy="5540375"/>
        </p:xfrm>
        <a:graphic>
          <a:graphicData uri="http://schemas.openxmlformats.org/drawingml/2006/table">
            <a:tbl>
              <a:tblPr/>
              <a:tblGrid>
                <a:gridCol w="1915886"/>
                <a:gridCol w="6656614"/>
              </a:tblGrid>
              <a:tr h="252492">
                <a:tc gridSpan="2">
                  <a:txBody>
                    <a:bodyPr/>
                    <a:lstStyle/>
                    <a:p>
                      <a:pPr algn="l" rtl="0" fontAlgn="t"/>
                      <a:r>
                        <a:rPr lang="ru" sz="1400" b="0" i="0" u="none" dirty="0" smtClean="0">
                          <a:solidFill>
                            <a:schemeClr val="tx1"/>
                          </a:solidFill>
                        </a:rPr>
                        <a:t>Дополнительные справочные номера</a:t>
                      </a:r>
                      <a:endParaRPr lang="ru" sz="1400" b="1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659" marR="8659" marT="8657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"/>
                    </a:p>
                  </a:txBody>
                  <a:tcPr/>
                </a:tc>
              </a:tr>
              <a:tr h="436634">
                <a:tc>
                  <a:txBody>
                    <a:bodyPr/>
                    <a:lstStyle/>
                    <a:p>
                      <a:pPr algn="ctr" rtl="0" fontAlgn="t"/>
                      <a:r>
                        <a:rPr lang="ru" sz="12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+44 1483 308300 </a:t>
                      </a:r>
                      <a:endParaRPr lang="ru" sz="1200" b="0" i="0" u="none" strike="noStrike" dirty="0" smtClean="0">
                        <a:solidFill>
                          <a:srgbClr val="000000"/>
                        </a:solidFill>
                        <a:latin typeface="+mn-lt"/>
                      </a:endParaRPr>
                    </a:p>
                    <a:p>
                      <a:pPr algn="ctr" rtl="0" fontAlgn="t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клавиша</a:t>
                      </a:r>
                      <a:r>
                        <a:rPr lang="ru" sz="12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 </a:t>
                      </a:r>
                      <a:r>
                        <a:rPr lang="ru" sz="12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6</a:t>
                      </a:r>
                    </a:p>
                  </a:txBody>
                  <a:tcPr marL="8659" marR="8659" marT="8657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ru" sz="12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  <a:cs typeface="Arial" pitchFamily="34" charset="0"/>
                        </a:rPr>
                        <a:t>Служба поддержки партнеров Avaya Connect (часы работы для EMEA смотрите на портале)                                    </a:t>
                      </a:r>
                      <a:endParaRPr lang="ru" sz="1200" b="0" i="0" u="none" strike="noStrike" dirty="0">
                        <a:solidFill>
                          <a:srgbClr val="000000"/>
                        </a:solidFill>
                        <a:latin typeface="+mn-lt"/>
                        <a:cs typeface="Arial" pitchFamily="34" charset="0"/>
                      </a:endParaRPr>
                    </a:p>
                    <a:p>
                      <a:pPr algn="l" rtl="0" fontAlgn="t"/>
                      <a:r>
                        <a:rPr lang="ru" sz="1200" b="0" i="0" u="none" strike="noStrike" dirty="0">
                          <a:solidFill>
                            <a:srgbClr val="000000"/>
                          </a:solidFill>
                          <a:latin typeface="+mn-lt"/>
                          <a:cs typeface="Arial" pitchFamily="34" charset="0"/>
                          <a:hlinkClick r:id="rId3"/>
                        </a:rPr>
                        <a:t>partnerhelp@avaya.com</a:t>
                      </a:r>
                      <a:r>
                        <a:rPr lang="ru" sz="1200" b="0" i="0" u="none" strike="noStrike" dirty="0">
                          <a:solidFill>
                            <a:srgbClr val="000000"/>
                          </a:solidFill>
                          <a:latin typeface="+mn-lt"/>
                          <a:cs typeface="Arial" pitchFamily="34" charset="0"/>
                        </a:rPr>
                        <a:t> </a:t>
                      </a:r>
                    </a:p>
                  </a:txBody>
                  <a:tcPr marL="8659" marR="8659" marT="8657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</a:tr>
              <a:tr h="435369">
                <a:tc>
                  <a:txBody>
                    <a:bodyPr/>
                    <a:lstStyle/>
                    <a:p>
                      <a:pPr algn="ctr" rtl="0" fontAlgn="t"/>
                      <a:r>
                        <a:rPr lang="ru" sz="12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  </a:t>
                      </a:r>
                      <a:r>
                        <a:rPr lang="ru" sz="1200" b="0" i="0" u="none" dirty="0"/>
                        <a:t>+44 1483 308300 </a:t>
                      </a:r>
                      <a:r>
                        <a:rPr lang="ru-RU" sz="1200" b="0" i="0" u="none" dirty="0" smtClean="0"/>
                        <a:t>клавиша</a:t>
                      </a:r>
                      <a:r>
                        <a:rPr lang="ru" sz="1200" b="0" i="0" u="none" dirty="0" smtClean="0"/>
                        <a:t>  </a:t>
                      </a:r>
                      <a:r>
                        <a:rPr lang="ru" sz="1200" b="0" i="0" u="none" dirty="0"/>
                        <a:t>5 </a:t>
                      </a:r>
                      <a:r>
                        <a:rPr lang="ru" sz="12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 </a:t>
                      </a:r>
                    </a:p>
                  </a:txBody>
                  <a:tcPr marL="8659" marR="8659" marT="8657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ru" sz="12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  <a:cs typeface="Arial" pitchFamily="34" charset="0"/>
                        </a:rPr>
                        <a:t>ИТ поддержка бизнес-партнеров Avaya (Поддержка пользователей 24/7</a:t>
                      </a:r>
                      <a:r>
                        <a:rPr lang="ru" sz="1200" b="0" i="0" u="none" strike="noStrike" dirty="0">
                          <a:solidFill>
                            <a:srgbClr val="000000"/>
                          </a:solidFill>
                          <a:latin typeface="+mn-lt"/>
                          <a:cs typeface="Arial" pitchFamily="34" charset="0"/>
                        </a:rPr>
                        <a:t>)   </a:t>
                      </a:r>
                    </a:p>
                    <a:p>
                      <a:pPr algn="l" rtl="0" fontAlgn="t"/>
                      <a:r>
                        <a:rPr kumimoji="0" lang="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hlinkClick r:id="rId4"/>
                        </a:rPr>
                        <a:t>http://avaya.com/partner-itss</a:t>
                      </a:r>
                      <a:endParaRPr kumimoji="0" lang="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8659" marR="8659" marT="8657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B8CCE4"/>
                    </a:solidFill>
                  </a:tcPr>
                </a:tc>
              </a:tr>
              <a:tr h="435369">
                <a:tc>
                  <a:txBody>
                    <a:bodyPr/>
                    <a:lstStyle/>
                    <a:p>
                      <a:pPr algn="ctr" rtl="0" fontAlgn="t"/>
                      <a:r>
                        <a:rPr lang="ru" sz="12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 </a:t>
                      </a:r>
                      <a:r>
                        <a:rPr lang="ru" sz="1200" b="0" i="0" u="none" dirty="0"/>
                        <a:t>+44 1483 308300 </a:t>
                      </a:r>
                      <a:endParaRPr lang="ru" sz="1200" b="0" i="0" u="none" dirty="0" smtClean="0"/>
                    </a:p>
                    <a:p>
                      <a:pPr algn="ctr" rtl="0" fontAlgn="t"/>
                      <a:r>
                        <a:rPr lang="ru-RU" sz="1200" b="0" i="0" u="none" dirty="0" smtClean="0"/>
                        <a:t>клавиша</a:t>
                      </a:r>
                      <a:r>
                        <a:rPr lang="ru" sz="1200" b="0" i="0" u="none" dirty="0" smtClean="0"/>
                        <a:t>  </a:t>
                      </a:r>
                      <a:r>
                        <a:rPr lang="ru" sz="1200" b="0" i="0" u="none" dirty="0"/>
                        <a:t>4 </a:t>
                      </a:r>
                      <a:r>
                        <a:rPr lang="ru" sz="12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 </a:t>
                      </a:r>
                    </a:p>
                  </a:txBody>
                  <a:tcPr marL="8659" marR="8659" marT="8657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ru" sz="12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  <a:cs typeface="Arial" pitchFamily="34" charset="0"/>
                        </a:rPr>
                        <a:t>Предпродажная техническая поддержка Avaya Inside </a:t>
                      </a:r>
                      <a:r>
                        <a:rPr lang="ru" sz="1200" b="0" i="0" u="sng" dirty="0">
                          <a:solidFill>
                            <a:schemeClr val="hlink"/>
                          </a:solidFill>
                          <a:hlinkClick r:id="rId5"/>
                        </a:rPr>
                        <a:t>https://atac.avaya.com/Technicenter.htm</a:t>
                      </a:r>
                      <a:r>
                        <a:rPr lang="ru" sz="1200" b="0" i="0" u="sng" dirty="0">
                          <a:solidFill>
                            <a:schemeClr val="hlink"/>
                          </a:solidFill>
                        </a:rPr>
                        <a:t> </a:t>
                      </a:r>
                      <a:endParaRPr lang="ru" sz="1200" b="0" i="0" u="none" strike="noStrike" dirty="0" smtClean="0">
                        <a:solidFill>
                          <a:srgbClr val="000000"/>
                        </a:solidFill>
                        <a:latin typeface="+mn-lt"/>
                        <a:cs typeface="Arial" pitchFamily="34" charset="0"/>
                      </a:endParaRPr>
                    </a:p>
                    <a:p>
                      <a:pPr algn="l" rtl="0" fontAlgn="t"/>
                      <a:r>
                        <a:rPr lang="ru" sz="1200" b="0" i="0" u="none" strike="noStrike" dirty="0">
                          <a:solidFill>
                            <a:srgbClr val="000000"/>
                          </a:solidFill>
                          <a:latin typeface="+mn-lt"/>
                          <a:cs typeface="Arial" pitchFamily="34" charset="0"/>
                          <a:hlinkClick r:id="rId6"/>
                        </a:rPr>
                        <a:t>technictr@avaya.com</a:t>
                      </a:r>
                      <a:endParaRPr lang="ru" sz="1200" b="0" i="0" u="none" strike="noStrike" dirty="0">
                        <a:solidFill>
                          <a:srgbClr val="000000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8659" marR="8659" marT="8657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5F1"/>
                    </a:solidFill>
                  </a:tcPr>
                </a:tc>
              </a:tr>
              <a:tr h="435369">
                <a:tc>
                  <a:txBody>
                    <a:bodyPr/>
                    <a:lstStyle/>
                    <a:p>
                      <a:pPr algn="ctr" rtl="0" fontAlgn="t"/>
                      <a:r>
                        <a:rPr lang="ru" sz="12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  </a:t>
                      </a:r>
                      <a:r>
                        <a:rPr lang="ru" sz="1200" b="0" i="0" u="none">
                          <a:latin typeface="+mn-lt"/>
                        </a:rPr>
                        <a:t>+44 1483 309078</a:t>
                      </a:r>
                      <a:endParaRPr lang="ru" sz="12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659" marR="8659" marT="8657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ru" sz="1200" b="0" i="0" u="none" strike="noStrike" dirty="0">
                          <a:solidFill>
                            <a:schemeClr val="tx1"/>
                          </a:solidFill>
                          <a:latin typeface="+mn-lt"/>
                          <a:cs typeface="Arial" pitchFamily="34" charset="0"/>
                        </a:rPr>
                        <a:t>Avaya </a:t>
                      </a:r>
                      <a:r>
                        <a:rPr lang="ru" sz="1200" b="0" i="0" u="none" strike="noStrike" dirty="0" smtClean="0">
                          <a:solidFill>
                            <a:schemeClr val="tx1"/>
                          </a:solidFill>
                          <a:latin typeface="+mn-lt"/>
                          <a:cs typeface="Arial" pitchFamily="34" charset="0"/>
                        </a:rPr>
                        <a:t>Технологии и Консалтинг (ATAC</a:t>
                      </a:r>
                      <a:r>
                        <a:rPr lang="ru" sz="1200" b="0" i="0" u="none" strike="noStrike" dirty="0">
                          <a:solidFill>
                            <a:schemeClr val="tx1"/>
                          </a:solidFill>
                          <a:latin typeface="+mn-lt"/>
                          <a:cs typeface="Arial" pitchFamily="34" charset="0"/>
                        </a:rPr>
                        <a:t>)</a:t>
                      </a:r>
                      <a:endParaRPr lang="ru" sz="1200" b="0" i="0" u="none" strike="noStrike" dirty="0" smtClean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  <a:hlinkClick r:id="rId7"/>
                      </a:endParaRPr>
                    </a:p>
                    <a:p>
                      <a:pPr algn="l" rtl="0" fontAlgn="t"/>
                      <a:r>
                        <a:rPr lang="ru" sz="1200" b="0" i="0" u="none" strike="noStrike" dirty="0">
                          <a:solidFill>
                            <a:srgbClr val="0000FF"/>
                          </a:solidFill>
                          <a:latin typeface="+mn-lt"/>
                          <a:cs typeface="Arial" pitchFamily="34" charset="0"/>
                          <a:hlinkClick r:id="rId7"/>
                        </a:rPr>
                        <a:t>atac@avaya.com  </a:t>
                      </a:r>
                      <a:endParaRPr lang="ru" sz="1200" b="0" i="0" u="none" strike="noStrike" dirty="0">
                        <a:solidFill>
                          <a:srgbClr val="0000FF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8659" marR="8659" marT="8657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8CCE4"/>
                    </a:solidFill>
                  </a:tcPr>
                </a:tc>
              </a:tr>
              <a:tr h="435369">
                <a:tc>
                  <a:txBody>
                    <a:bodyPr/>
                    <a:lstStyle/>
                    <a:p>
                      <a:pPr algn="ctr" rtl="0" fontAlgn="t"/>
                      <a:r>
                        <a:rPr lang="ru" sz="12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   </a:t>
                      </a:r>
                      <a:r>
                        <a:rPr lang="ru" sz="1200" b="0" i="0" u="none" dirty="0"/>
                        <a:t>+44 1483 308300 </a:t>
                      </a:r>
                      <a:r>
                        <a:rPr lang="ru-RU" sz="1200" b="0" i="0" u="none" dirty="0" smtClean="0"/>
                        <a:t>клавиша</a:t>
                      </a:r>
                      <a:r>
                        <a:rPr lang="ru" sz="1200" b="0" i="0" u="none" dirty="0" smtClean="0"/>
                        <a:t>  </a:t>
                      </a:r>
                      <a:r>
                        <a:rPr lang="ru" sz="1200" b="0" i="0" u="none" dirty="0"/>
                        <a:t>3 </a:t>
                      </a:r>
                      <a:r>
                        <a:rPr lang="ru" sz="12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  </a:t>
                      </a:r>
                    </a:p>
                  </a:txBody>
                  <a:tcPr marL="8659" marR="8659" marT="8657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ru" sz="12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  <a:cs typeface="Arial" pitchFamily="34" charset="0"/>
                        </a:rPr>
                        <a:t>Послепродажная</a:t>
                      </a:r>
                      <a:r>
                        <a:rPr lang="ru" sz="1200" b="0" i="0" u="none" strike="noStrike" baseline="0" dirty="0" smtClean="0">
                          <a:solidFill>
                            <a:srgbClr val="000000"/>
                          </a:solidFill>
                          <a:latin typeface="+mn-lt"/>
                          <a:cs typeface="Arial" pitchFamily="34" charset="0"/>
                        </a:rPr>
                        <a:t> </a:t>
                      </a:r>
                      <a:r>
                        <a:rPr lang="ru" sz="12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  <a:cs typeface="Arial" pitchFamily="34" charset="0"/>
                        </a:rPr>
                        <a:t>техническая поддержка и сервисы Avaya</a:t>
                      </a:r>
                      <a:r>
                        <a:rPr lang="ru" sz="1200" b="0" i="0" u="none" strike="noStrike" baseline="0" dirty="0" smtClean="0">
                          <a:solidFill>
                            <a:srgbClr val="000000"/>
                          </a:solidFill>
                          <a:latin typeface="+mn-lt"/>
                          <a:cs typeface="Arial" pitchFamily="34" charset="0"/>
                        </a:rPr>
                        <a:t> </a:t>
                      </a:r>
                      <a:r>
                        <a:rPr lang="ru" sz="12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  <a:cs typeface="Arial" pitchFamily="34" charset="0"/>
                        </a:rPr>
                        <a:t> </a:t>
                      </a:r>
                      <a:endParaRPr lang="ru" sz="1200" b="0" i="0" u="none" strike="noStrike" dirty="0">
                        <a:solidFill>
                          <a:srgbClr val="000000"/>
                        </a:solidFill>
                        <a:latin typeface="+mn-lt"/>
                        <a:cs typeface="Arial" pitchFamily="34" charset="0"/>
                      </a:endParaRPr>
                    </a:p>
                    <a:p>
                      <a:pPr algn="l" rtl="0" fontAlgn="t"/>
                      <a:r>
                        <a:rPr lang="ru" sz="1200" b="0" i="0" u="none" dirty="0">
                          <a:hlinkClick r:id="rId8"/>
                        </a:rPr>
                        <a:t>http://support.avaya.com</a:t>
                      </a:r>
                      <a:r>
                        <a:rPr lang="ru" sz="1200" b="0" i="0" u="none" dirty="0"/>
                        <a:t> </a:t>
                      </a:r>
                      <a:endParaRPr lang="ru" sz="1200" b="0" i="0" u="none" strike="noStrike" dirty="0">
                        <a:solidFill>
                          <a:srgbClr val="000000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8659" marR="8659" marT="8657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5F1"/>
                    </a:solidFill>
                  </a:tcPr>
                </a:tc>
              </a:tr>
              <a:tr h="435369">
                <a:tc>
                  <a:txBody>
                    <a:bodyPr/>
                    <a:lstStyle/>
                    <a:p>
                      <a:pPr algn="ctr" rtl="0" fontAlgn="t"/>
                      <a:r>
                        <a:rPr lang="ru" sz="12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  </a:t>
                      </a:r>
                      <a:r>
                        <a:rPr lang="ru" sz="1200" b="0" i="0" u="none" dirty="0"/>
                        <a:t>+44 1483 308300 </a:t>
                      </a:r>
                      <a:r>
                        <a:rPr lang="ru-RU" sz="1200" b="0" i="0" u="none" dirty="0" smtClean="0"/>
                        <a:t>клавиша</a:t>
                      </a:r>
                      <a:r>
                        <a:rPr lang="ru" sz="1200" b="0" i="0" u="none" dirty="0" smtClean="0"/>
                        <a:t>  </a:t>
                      </a:r>
                      <a:r>
                        <a:rPr lang="ru" sz="1200" b="0" i="0" u="none" dirty="0"/>
                        <a:t>2 </a:t>
                      </a:r>
                      <a:endParaRPr lang="ru" sz="12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659" marR="8659" marT="8657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ru" sz="12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  <a:cs typeface="Arial" pitchFamily="34" charset="0"/>
                        </a:rPr>
                        <a:t>Рекламации и ремонт (необходимо</a:t>
                      </a:r>
                      <a:r>
                        <a:rPr lang="ru" sz="1200" b="0" i="0" u="none" strike="noStrike" baseline="0" dirty="0" smtClean="0">
                          <a:solidFill>
                            <a:srgbClr val="000000"/>
                          </a:solidFill>
                          <a:latin typeface="+mn-lt"/>
                          <a:cs typeface="Arial" pitchFamily="34" charset="0"/>
                        </a:rPr>
                        <a:t> в первую очередь связаться с дистрибьютором)</a:t>
                      </a:r>
                      <a:endParaRPr lang="ru" sz="1200" b="0" i="0" u="none" strike="noStrike" dirty="0">
                        <a:solidFill>
                          <a:srgbClr val="000000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8659" marR="8659" marT="8657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5F1"/>
                    </a:solidFill>
                  </a:tcPr>
                </a:tc>
              </a:tr>
              <a:tr h="506216">
                <a:tc>
                  <a:txBody>
                    <a:bodyPr/>
                    <a:lstStyle/>
                    <a:p>
                      <a:pPr algn="ctr" rtl="0" fontAlgn="t"/>
                      <a:r>
                        <a:rPr lang="ru" sz="12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  </a:t>
                      </a:r>
                      <a:r>
                        <a:rPr lang="ru" sz="1200" b="0" i="0" u="none" dirty="0"/>
                        <a:t>+44 1483 308300 </a:t>
                      </a:r>
                      <a:r>
                        <a:rPr lang="ru-RU" sz="1200" b="0" i="0" u="none" dirty="0" smtClean="0"/>
                        <a:t>клавиша</a:t>
                      </a:r>
                      <a:r>
                        <a:rPr lang="ru" sz="1200" b="0" i="0" u="none" dirty="0" smtClean="0"/>
                        <a:t>  </a:t>
                      </a:r>
                      <a:r>
                        <a:rPr lang="ru" sz="1200" b="0" i="0" u="none" dirty="0"/>
                        <a:t>1 </a:t>
                      </a:r>
                      <a:endParaRPr lang="ru" sz="12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659" marR="8659" marT="8657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ru" sz="12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  <a:cs typeface="Arial" pitchFamily="34" charset="0"/>
                        </a:rPr>
                        <a:t>Центр обслуживания клиентов Avaya (в основном, для дистрибьюторов и реселлеров)</a:t>
                      </a:r>
                      <a:endParaRPr lang="ru" sz="1200" b="0" i="0" u="none" strike="noStrike" dirty="0">
                        <a:solidFill>
                          <a:srgbClr val="000000"/>
                        </a:solidFill>
                        <a:latin typeface="+mn-lt"/>
                        <a:cs typeface="Arial" pitchFamily="34" charset="0"/>
                      </a:endParaRPr>
                    </a:p>
                    <a:p>
                      <a:pPr algn="l" rtl="0" fontAlgn="t"/>
                      <a:r>
                        <a:rPr lang="ru" sz="1200" b="0" i="0" u="none" strike="noStrike" dirty="0">
                          <a:solidFill>
                            <a:srgbClr val="000000"/>
                          </a:solidFill>
                          <a:latin typeface="+mn-lt"/>
                          <a:cs typeface="Arial" pitchFamily="34" charset="0"/>
                          <a:hlinkClick r:id="rId9"/>
                        </a:rPr>
                        <a:t>emeacsc@avaya.com</a:t>
                      </a:r>
                      <a:r>
                        <a:rPr lang="ru" sz="1200" b="0" i="0" u="none" strike="noStrike" dirty="0">
                          <a:solidFill>
                            <a:srgbClr val="000000"/>
                          </a:solidFill>
                          <a:latin typeface="+mn-lt"/>
                          <a:cs typeface="Arial" pitchFamily="34" charset="0"/>
                        </a:rPr>
                        <a:t> </a:t>
                      </a:r>
                    </a:p>
                  </a:txBody>
                  <a:tcPr marL="8659" marR="8659" marT="8657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8CCE4"/>
                    </a:solidFill>
                  </a:tcPr>
                </a:tc>
              </a:tr>
              <a:tr h="435369">
                <a:tc>
                  <a:txBody>
                    <a:bodyPr/>
                    <a:lstStyle/>
                    <a:p>
                      <a:pPr algn="ctr" rtl="0" fontAlgn="t"/>
                      <a:r>
                        <a:rPr lang="ru" sz="1200" b="0" i="0" u="none" dirty="0"/>
                        <a:t>+44 1483 308300 </a:t>
                      </a:r>
                      <a:endParaRPr lang="ru" sz="12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659" marR="8659" marT="8657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ru" sz="12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  <a:cs typeface="Arial" pitchFamily="34" charset="0"/>
                        </a:rPr>
                        <a:t>Партнерский</a:t>
                      </a:r>
                      <a:r>
                        <a:rPr lang="ru" sz="1200" b="0" i="0" u="none" strike="noStrike" baseline="0" dirty="0" smtClean="0">
                          <a:solidFill>
                            <a:srgbClr val="000000"/>
                          </a:solidFill>
                          <a:latin typeface="+mn-lt"/>
                          <a:cs typeface="Arial" pitchFamily="34" charset="0"/>
                        </a:rPr>
                        <a:t> номер </a:t>
                      </a:r>
                      <a:r>
                        <a:rPr lang="ru" sz="12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  <a:cs typeface="Arial" pitchFamily="34" charset="0"/>
                        </a:rPr>
                        <a:t>Avaya </a:t>
                      </a:r>
                      <a:r>
                        <a:rPr lang="ru" sz="1200" b="0" i="0" u="none" strike="noStrike" baseline="0" dirty="0" smtClean="0">
                          <a:solidFill>
                            <a:srgbClr val="000000"/>
                          </a:solidFill>
                          <a:latin typeface="+mn-lt"/>
                          <a:cs typeface="Arial" pitchFamily="34" charset="0"/>
                        </a:rPr>
                        <a:t>для общих вопросов</a:t>
                      </a:r>
                      <a:endParaRPr lang="ru" sz="1200" b="0" i="0" u="none" strike="noStrike" dirty="0">
                        <a:solidFill>
                          <a:srgbClr val="000000"/>
                        </a:solidFill>
                        <a:latin typeface="+mn-lt"/>
                        <a:cs typeface="Arial" pitchFamily="34" charset="0"/>
                      </a:endParaRPr>
                    </a:p>
                    <a:p>
                      <a:pPr algn="l" rtl="0" fontAlgn="t"/>
                      <a:r>
                        <a:rPr lang="ru" sz="1200" b="0" i="0" u="none" strike="noStrike" dirty="0">
                          <a:solidFill>
                            <a:srgbClr val="000000"/>
                          </a:solidFill>
                          <a:latin typeface="+mn-lt"/>
                          <a:cs typeface="Arial" pitchFamily="34" charset="0"/>
                          <a:hlinkClick r:id="rId10"/>
                        </a:rPr>
                        <a:t>www.avaya.com</a:t>
                      </a:r>
                      <a:r>
                        <a:rPr lang="ru" sz="1200" b="0" i="0" u="none" strike="noStrike" baseline="0" dirty="0">
                          <a:solidFill>
                            <a:srgbClr val="000000"/>
                          </a:solidFill>
                          <a:latin typeface="+mn-lt"/>
                          <a:cs typeface="Arial" pitchFamily="34" charset="0"/>
                        </a:rPr>
                        <a:t> (выбирайте сайт вашего региона)</a:t>
                      </a:r>
                      <a:endParaRPr lang="ru" sz="1200" b="0" i="0" u="none" strike="noStrike" dirty="0">
                        <a:solidFill>
                          <a:srgbClr val="000000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8659" marR="8659" marT="8657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5F1"/>
                    </a:solidFill>
                  </a:tcPr>
                </a:tc>
              </a:tr>
              <a:tr h="435369">
                <a:tc>
                  <a:txBody>
                    <a:bodyPr/>
                    <a:lstStyle/>
                    <a:p>
                      <a:pPr algn="ctr" rtl="0" fontAlgn="t"/>
                      <a:r>
                        <a:rPr lang="ru" sz="12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  </a:t>
                      </a:r>
                      <a:r>
                        <a:rPr lang="ru" sz="1200" b="0" i="0" u="none"/>
                        <a:t>+44 1494 731642</a:t>
                      </a:r>
                      <a:r>
                        <a:rPr lang="ru" sz="12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 </a:t>
                      </a:r>
                      <a:endParaRPr lang="ru" sz="12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659" marR="8659" marT="8657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ru" sz="12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  <a:cs typeface="Arial" pitchFamily="34" charset="0"/>
                        </a:rPr>
                        <a:t>Маркетинг: Программа лидеров рынка Avaya </a:t>
                      </a:r>
                      <a:r>
                        <a:rPr lang="ru" sz="1200" b="0" i="0" u="none" strike="noStrike" dirty="0">
                          <a:solidFill>
                            <a:srgbClr val="000000"/>
                          </a:solidFill>
                          <a:latin typeface="+mn-lt"/>
                          <a:cs typeface="Arial" pitchFamily="34" charset="0"/>
                        </a:rPr>
                        <a:t>Market </a:t>
                      </a:r>
                      <a:r>
                        <a:rPr lang="ru" sz="12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  <a:cs typeface="Arial" pitchFamily="34" charset="0"/>
                        </a:rPr>
                        <a:t>Leaders </a:t>
                      </a:r>
                      <a:endParaRPr lang="ru" sz="1200" b="0" i="0" u="none" strike="noStrike" dirty="0">
                        <a:solidFill>
                          <a:srgbClr val="000000"/>
                        </a:solidFill>
                        <a:latin typeface="+mn-lt"/>
                        <a:cs typeface="Arial" pitchFamily="34" charset="0"/>
                      </a:endParaRPr>
                    </a:p>
                    <a:p>
                      <a:pPr algn="l" rtl="0" fontAlgn="t"/>
                      <a:r>
                        <a:rPr lang="ru" sz="1200" b="0" i="0" u="none" dirty="0">
                          <a:solidFill>
                            <a:srgbClr val="FF0000"/>
                          </a:solidFill>
                          <a:hlinkClick r:id="rId11"/>
                        </a:rPr>
                        <a:t>www.marketleaders.eu</a:t>
                      </a:r>
                      <a:r>
                        <a:rPr lang="ru" sz="1200" b="0" i="0" u="none" strike="noStrike" dirty="0">
                          <a:solidFill>
                            <a:srgbClr val="000000"/>
                          </a:solidFill>
                          <a:latin typeface="+mn-lt"/>
                          <a:cs typeface="Arial" pitchFamily="34" charset="0"/>
                        </a:rPr>
                        <a:t>  </a:t>
                      </a:r>
                    </a:p>
                  </a:txBody>
                  <a:tcPr marL="8659" marR="8659" marT="8657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8CCE4"/>
                    </a:solidFill>
                  </a:tcPr>
                </a:tc>
              </a:tr>
              <a:tr h="648725">
                <a:tc>
                  <a:txBody>
                    <a:bodyPr/>
                    <a:lstStyle/>
                    <a:p>
                      <a:pPr algn="ctr" rtl="0" fontAlgn="t"/>
                      <a:r>
                        <a:rPr lang="ru" sz="1200" b="0" i="0" u="none" dirty="0"/>
                        <a:t>+44 1483 308300 </a:t>
                      </a:r>
                    </a:p>
                    <a:p>
                      <a:pPr algn="ctr" rtl="0" fontAlgn="t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клавиша</a:t>
                      </a:r>
                      <a:r>
                        <a:rPr lang="ru" sz="1200" b="0" i="0" u="none" strike="noStrike" baseline="0" dirty="0" smtClean="0">
                          <a:solidFill>
                            <a:srgbClr val="000000"/>
                          </a:solidFill>
                          <a:latin typeface="+mn-lt"/>
                        </a:rPr>
                        <a:t> </a:t>
                      </a:r>
                      <a:r>
                        <a:rPr lang="ru" sz="1200" b="0" i="0" u="none" strike="noStrike" baseline="0" dirty="0">
                          <a:solidFill>
                            <a:srgbClr val="000000"/>
                          </a:solidFill>
                          <a:latin typeface="+mn-lt"/>
                        </a:rPr>
                        <a:t>5</a:t>
                      </a:r>
                      <a:endParaRPr lang="ru" sz="12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659" marR="8659" marT="8657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ru" sz="12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  <a:cs typeface="Arial" pitchFamily="34" charset="0"/>
                        </a:rPr>
                        <a:t>Инструменты для eBusiness</a:t>
                      </a:r>
                      <a:r>
                        <a:rPr lang="ru" sz="1200" b="0" i="0" u="none" strike="noStrike" baseline="0" dirty="0" smtClean="0">
                          <a:solidFill>
                            <a:srgbClr val="000000"/>
                          </a:solidFill>
                          <a:latin typeface="+mn-lt"/>
                          <a:cs typeface="Arial" pitchFamily="34" charset="0"/>
                        </a:rPr>
                        <a:t> </a:t>
                      </a:r>
                      <a:r>
                        <a:rPr lang="ru" sz="1200" b="0" i="0" u="none" dirty="0">
                          <a:hlinkClick r:id="rId12"/>
                        </a:rPr>
                        <a:t>www.avaya.com/ebizu</a:t>
                      </a:r>
                      <a:r>
                        <a:rPr lang="ru" sz="1200" b="0" i="0" u="none" dirty="0"/>
                        <a:t>,</a:t>
                      </a:r>
                      <a:r>
                        <a:rPr lang="ru" sz="1200" b="0" i="0" u="none" baseline="0" dirty="0"/>
                        <a:t> </a:t>
                      </a:r>
                      <a:r>
                        <a:rPr lang="ru" sz="1200" b="0" i="0" u="none" baseline="0" dirty="0" smtClean="0"/>
                        <a:t>поддержка по адресу</a:t>
                      </a:r>
                      <a:endParaRPr lang="ru" sz="1200" b="0" i="0" u="none" baseline="0" dirty="0"/>
                    </a:p>
                    <a:p>
                      <a:pPr marL="0" marR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hlinkClick r:id="rId4"/>
                        </a:rPr>
                        <a:t>http://avaya.com/partner-itss</a:t>
                      </a:r>
                      <a:endParaRPr kumimoji="0" lang="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  <a:p>
                      <a:pPr algn="l" rtl="0" fontAlgn="t"/>
                      <a:endParaRPr lang="ru" sz="1200" b="0" i="0" u="none" strike="noStrike" dirty="0">
                        <a:solidFill>
                          <a:srgbClr val="000000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8659" marR="8659" marT="8657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5F1"/>
                    </a:solidFill>
                  </a:tcPr>
                </a:tc>
              </a:tr>
              <a:tr h="648725">
                <a:tc>
                  <a:txBody>
                    <a:bodyPr/>
                    <a:lstStyle/>
                    <a:p>
                      <a:pPr algn="ctr" rtl="0" fontAlgn="t"/>
                      <a:r>
                        <a:rPr lang="ru" sz="1200" b="0" i="0" u="none" kern="0">
                          <a:latin typeface="Arial" charset="0"/>
                        </a:rPr>
                        <a:t>+44 1483 309 921 </a:t>
                      </a:r>
                      <a:endParaRPr lang="ru" sz="12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659" marR="8659" marT="8657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ru" sz="1200" b="0" i="0" u="none" strike="noStrike" dirty="0" smtClean="0">
                          <a:solidFill>
                            <a:schemeClr val="tx1"/>
                          </a:solidFill>
                          <a:latin typeface="+mn-lt"/>
                          <a:cs typeface="Arial" pitchFamily="34" charset="0"/>
                        </a:rPr>
                        <a:t>Центр обучения Avaya</a:t>
                      </a:r>
                      <a:endParaRPr lang="ru" sz="1200" b="0" i="0" u="none" strike="noStrike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  <a:p>
                      <a:pPr algn="l" rtl="0" fontAlgn="t"/>
                      <a:r>
                        <a:rPr lang="ru" sz="1200" b="0" i="0" u="none" strike="noStrike" dirty="0">
                          <a:solidFill>
                            <a:srgbClr val="0000FF"/>
                          </a:solidFill>
                          <a:latin typeface="+mn-lt"/>
                          <a:cs typeface="Arial" pitchFamily="34" charset="0"/>
                        </a:rPr>
                        <a:t> </a:t>
                      </a:r>
                      <a:r>
                        <a:rPr lang="ru" sz="1200" b="0" i="0" u="sng" strike="noStrike" dirty="0">
                          <a:solidFill>
                            <a:srgbClr val="0000FF"/>
                          </a:solidFill>
                          <a:latin typeface="+mn-lt"/>
                          <a:cs typeface="Arial" pitchFamily="34" charset="0"/>
                          <a:hlinkClick r:id="rId13"/>
                        </a:rPr>
                        <a:t>http://www.avaya-learning.com</a:t>
                      </a:r>
                      <a:r>
                        <a:rPr lang="ru" sz="1200" b="0" i="0" u="sng" strike="noStrike" baseline="0" dirty="0">
                          <a:solidFill>
                            <a:srgbClr val="0000FF"/>
                          </a:solidFill>
                          <a:latin typeface="+mn-lt"/>
                          <a:cs typeface="Arial" pitchFamily="34" charset="0"/>
                        </a:rPr>
                        <a:t>  </a:t>
                      </a:r>
                      <a:r>
                        <a:rPr lang="ru" sz="1200" b="0" i="0" u="sng" strike="noStrike" dirty="0">
                          <a:solidFill>
                            <a:srgbClr val="0000FF"/>
                          </a:solidFill>
                          <a:latin typeface="+mn-lt"/>
                          <a:cs typeface="Arial" pitchFamily="34" charset="0"/>
                        </a:rPr>
                        <a:t> </a:t>
                      </a:r>
                      <a:r>
                        <a:rPr lang="ru" sz="1200" b="0" i="0" u="sng" strike="noStrike" baseline="0" dirty="0">
                          <a:solidFill>
                            <a:srgbClr val="0000FF"/>
                          </a:solidFill>
                          <a:latin typeface="+mn-lt"/>
                          <a:cs typeface="Arial" pitchFamily="34" charset="0"/>
                        </a:rPr>
                        <a:t>  </a:t>
                      </a:r>
                      <a:endParaRPr lang="ru" sz="1200" b="0" i="0" u="sng" strike="noStrike" dirty="0" smtClean="0">
                        <a:solidFill>
                          <a:srgbClr val="0000FF"/>
                        </a:solidFill>
                        <a:latin typeface="+mn-lt"/>
                        <a:cs typeface="Arial" pitchFamily="34" charset="0"/>
                      </a:endParaRPr>
                    </a:p>
                    <a:p>
                      <a:pPr algn="l" rtl="0" fontAlgn="t"/>
                      <a:r>
                        <a:rPr lang="ru" sz="1200" b="0" i="0" u="none" kern="0" dirty="0">
                          <a:solidFill>
                            <a:schemeClr val="accent1"/>
                          </a:solidFill>
                          <a:latin typeface="Arial" charset="0"/>
                          <a:hlinkClick r:id="rId14"/>
                        </a:rPr>
                        <a:t>avaya.u.emea@accenture.com</a:t>
                      </a:r>
                      <a:endParaRPr lang="ru" sz="1200" b="0" i="0" u="sng" strike="noStrike" dirty="0">
                        <a:solidFill>
                          <a:srgbClr val="0000FF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8659" marR="8659" marT="8657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240319309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Box 11"/>
          <p:cNvSpPr txBox="1">
            <a:spLocks noChangeArrowheads="1"/>
          </p:cNvSpPr>
          <p:nvPr/>
        </p:nvSpPr>
        <p:spPr bwMode="auto">
          <a:xfrm>
            <a:off x="672854" y="4999861"/>
            <a:ext cx="2667000" cy="1107996"/>
          </a:xfrm>
          <a:prstGeom prst="rect">
            <a:avLst/>
          </a:prstGeom>
          <a:solidFill>
            <a:srgbClr val="FFFFFF">
              <a:alpha val="65000"/>
            </a:srgbClr>
          </a:solidFill>
          <a:ln w="9525" algn="ctr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39700"/>
          </a:sp3d>
        </p:spPr>
        <p:txBody>
          <a:bodyPr lIns="0" tIns="0" rIns="0" bIns="0">
            <a:spAutoFit/>
          </a:bodyPr>
          <a:lstStyle/>
          <a:p>
            <a:pPr algn="l" rtl="0">
              <a:defRPr/>
            </a:pPr>
            <a:endParaRPr lang="ru" sz="1200" b="1" i="1" dirty="0">
              <a:solidFill>
                <a:srgbClr val="FF0000"/>
              </a:solidFill>
              <a:latin typeface="Arial" pitchFamily="34" charset="0"/>
            </a:endParaRPr>
          </a:p>
          <a:p>
            <a:pPr algn="l" rtl="0">
              <a:defRPr/>
            </a:pPr>
            <a:r>
              <a:rPr lang="ru" sz="1200" b="0" i="0" u="none" dirty="0">
                <a:solidFill>
                  <a:srgbClr val="FF0000"/>
                </a:solidFill>
                <a:latin typeface="Arial" pitchFamily="34" charset="0"/>
              </a:rPr>
              <a:t> </a:t>
            </a:r>
            <a:r>
              <a:rPr lang="ru" sz="1200" b="1" i="1" u="none" dirty="0" smtClean="0">
                <a:solidFill>
                  <a:srgbClr val="FF0000"/>
                </a:solidFill>
                <a:latin typeface="Arial" pitchFamily="34" charset="0"/>
              </a:rPr>
              <a:t>Особенности…</a:t>
            </a:r>
            <a:r>
              <a:rPr lang="ru" sz="1200" b="0" i="0" u="none" dirty="0" smtClean="0">
                <a:solidFill>
                  <a:srgbClr val="FF0000"/>
                </a:solidFill>
                <a:latin typeface="Arial" pitchFamily="34" charset="0"/>
              </a:rPr>
              <a:t> </a:t>
            </a:r>
            <a:endParaRPr lang="ru" sz="1200" b="0" i="0" u="none" dirty="0">
              <a:solidFill>
                <a:srgbClr val="FF0000"/>
              </a:solidFill>
              <a:latin typeface="Arial" pitchFamily="34" charset="0"/>
            </a:endParaRPr>
          </a:p>
          <a:p>
            <a:pPr algn="ctr" rtl="0">
              <a:buFontTx/>
              <a:buChar char="•"/>
              <a:defRPr/>
            </a:pPr>
            <a:r>
              <a:rPr lang="ru" sz="1200" b="1" i="1" dirty="0" smtClean="0"/>
              <a:t> Контакт по</a:t>
            </a:r>
            <a:r>
              <a:rPr lang="ru" sz="1200" b="1" i="1" u="none" dirty="0" smtClean="0">
                <a:latin typeface="Arial" pitchFamily="34" charset="0"/>
              </a:rPr>
              <a:t> телефону и E-mail</a:t>
            </a:r>
            <a:endParaRPr lang="ru" sz="1200" b="1" i="1" u="none" dirty="0">
              <a:latin typeface="Arial" pitchFamily="34" charset="0"/>
            </a:endParaRPr>
          </a:p>
          <a:p>
            <a:pPr algn="ctr" rtl="0">
              <a:buFontTx/>
              <a:buChar char="•"/>
              <a:defRPr/>
            </a:pPr>
            <a:r>
              <a:rPr lang="ru" sz="1200" b="0" i="0" u="none" dirty="0">
                <a:latin typeface="Arial" pitchFamily="34" charset="0"/>
              </a:rPr>
              <a:t> </a:t>
            </a:r>
            <a:r>
              <a:rPr lang="ru" sz="1200" b="1" i="1" dirty="0" smtClean="0"/>
              <a:t>Многоязычная поддержка</a:t>
            </a:r>
            <a:endParaRPr lang="ru" sz="1200" b="1" i="1" u="none" dirty="0">
              <a:latin typeface="Arial" pitchFamily="34" charset="0"/>
            </a:endParaRPr>
          </a:p>
          <a:p>
            <a:pPr algn="ctr" rtl="0">
              <a:buFontTx/>
              <a:buChar char="•"/>
              <a:defRPr/>
            </a:pPr>
            <a:r>
              <a:rPr lang="ru" sz="1200" b="0" i="0" u="none" dirty="0">
                <a:latin typeface="Arial" pitchFamily="34" charset="0"/>
              </a:rPr>
              <a:t> </a:t>
            </a:r>
            <a:r>
              <a:rPr lang="ru" sz="1200" b="1" i="1" dirty="0" smtClean="0"/>
              <a:t>Часы работы, удобные для жителей региона</a:t>
            </a:r>
            <a:endParaRPr lang="ru" sz="1200" b="1" dirty="0">
              <a:latin typeface="Arial" pitchFamily="34" charset="0"/>
            </a:endParaRPr>
          </a:p>
        </p:txBody>
      </p:sp>
      <p:sp>
        <p:nvSpPr>
          <p:cNvPr id="13314" name="TextBox 11"/>
          <p:cNvSpPr txBox="1">
            <a:spLocks noChangeArrowheads="1"/>
          </p:cNvSpPr>
          <p:nvPr/>
        </p:nvSpPr>
        <p:spPr bwMode="auto">
          <a:xfrm>
            <a:off x="509588" y="509588"/>
            <a:ext cx="622532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 rtl="0"/>
            <a:r>
              <a:rPr lang="ru" sz="2000" b="1" i="0" u="none" dirty="0" smtClean="0">
                <a:solidFill>
                  <a:schemeClr val="accent1"/>
                </a:solidFill>
              </a:rPr>
              <a:t>Служба поддержки партнеров (Americas/EMEA)</a:t>
            </a:r>
            <a:endParaRPr lang="ru" sz="2000" dirty="0">
              <a:solidFill>
                <a:schemeClr val="accent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36538" y="927100"/>
            <a:ext cx="8458200" cy="73866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" sz="1050" b="1" i="1" u="none" dirty="0" smtClean="0">
                <a:latin typeface="Arial" pitchFamily="34" charset="0"/>
              </a:rPr>
              <a:t>Служба поддержки партнеров Avaya </a:t>
            </a:r>
            <a:r>
              <a:rPr lang="ru" sz="1050" b="1" i="1" u="none" dirty="0">
                <a:latin typeface="Arial" pitchFamily="34" charset="0"/>
              </a:rPr>
              <a:t>Connect Partner Helpdesk </a:t>
            </a:r>
            <a:r>
              <a:rPr lang="ru" sz="1050" b="1" i="1" u="none" dirty="0" smtClean="0">
                <a:latin typeface="Arial" pitchFamily="34" charset="0"/>
              </a:rPr>
              <a:t>облегчает начало работы с новыми партнерами, упрощает ведение бизнеса с Avaya, и обеспечивает увеличение доходов.</a:t>
            </a:r>
            <a:r>
              <a:rPr lang="ru" sz="1050" b="0" i="0" u="none" dirty="0" smtClean="0">
                <a:latin typeface="Arial" pitchFamily="34" charset="0"/>
              </a:rPr>
              <a:t> </a:t>
            </a:r>
            <a:r>
              <a:rPr lang="ru" sz="1050" b="1" i="1" dirty="0"/>
              <a:t>Работая более чем </a:t>
            </a:r>
            <a:r>
              <a:rPr lang="ru" sz="1050" b="1" i="1" dirty="0" smtClean="0"/>
              <a:t>в 130 странах</a:t>
            </a:r>
            <a:r>
              <a:rPr lang="ru" sz="1050" b="1" i="1" u="none" dirty="0" smtClean="0">
                <a:latin typeface="Arial" pitchFamily="34" charset="0"/>
              </a:rPr>
              <a:t>, на семи различных языках, Avaya </a:t>
            </a:r>
            <a:r>
              <a:rPr lang="ru" sz="1050" b="1" i="1" u="none" dirty="0">
                <a:latin typeface="Arial" pitchFamily="34" charset="0"/>
              </a:rPr>
              <a:t>Connect Partner </a:t>
            </a:r>
            <a:r>
              <a:rPr lang="ru" sz="1050" b="1" i="1" u="none" dirty="0" smtClean="0">
                <a:latin typeface="Arial" pitchFamily="34" charset="0"/>
              </a:rPr>
              <a:t>Helpdesk </a:t>
            </a:r>
            <a:r>
              <a:rPr lang="ru" sz="1050" b="1" i="1" dirty="0" smtClean="0"/>
              <a:t>служит для Avaya </a:t>
            </a:r>
            <a:r>
              <a:rPr lang="ru" sz="1050" b="1" i="1" dirty="0"/>
              <a:t>«</a:t>
            </a:r>
            <a:r>
              <a:rPr lang="ru" sz="1050" b="1" i="1" u="none" dirty="0" smtClean="0">
                <a:latin typeface="Arial" pitchFamily="34" charset="0"/>
              </a:rPr>
              <a:t>главным входом», и предоставляет </a:t>
            </a:r>
            <a:r>
              <a:rPr lang="ru" sz="1050" b="1" i="1" dirty="0" smtClean="0">
                <a:solidFill>
                  <a:srgbClr val="FF0000"/>
                </a:solidFill>
              </a:rPr>
              <a:t>быстрые ответы на вопросы, не относящиеся к технической стороне бизнеса</a:t>
            </a:r>
            <a:r>
              <a:rPr lang="ru" sz="1050" b="1" i="1" u="none" dirty="0" smtClean="0">
                <a:latin typeface="Arial" pitchFamily="34" charset="0"/>
              </a:rPr>
              <a:t>.</a:t>
            </a:r>
            <a:endParaRPr lang="ru" sz="1050" i="1" dirty="0">
              <a:latin typeface="Arial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278555" y="1682690"/>
            <a:ext cx="3657600" cy="3447098"/>
          </a:xfrm>
          <a:prstGeom prst="rect">
            <a:avLst/>
          </a:prstGeom>
          <a:solidFill>
            <a:srgbClr val="FFFFFF">
              <a:alpha val="64706"/>
            </a:srgbClr>
          </a:solidFill>
          <a:ln w="31750" cap="rnd">
            <a:noFill/>
          </a:ln>
          <a:scene3d>
            <a:camera prst="orthographicFront"/>
            <a:lightRig rig="threePt" dir="t"/>
          </a:scene3d>
          <a:sp3d>
            <a:bevelT w="254000"/>
            <a:bevelB w="177800"/>
          </a:sp3d>
        </p:spPr>
        <p:txBody>
          <a:bodyPr>
            <a:spAutoFit/>
          </a:bodyPr>
          <a:lstStyle/>
          <a:p>
            <a:pPr algn="l" rtl="0">
              <a:defRPr/>
            </a:pPr>
            <a:r>
              <a:rPr lang="ru" sz="1400" b="1" i="1" u="none" dirty="0">
                <a:solidFill>
                  <a:srgbClr val="FF0000"/>
                </a:solidFill>
                <a:latin typeface="Arial" pitchFamily="34" charset="0"/>
              </a:rPr>
              <a:t> </a:t>
            </a:r>
            <a:r>
              <a:rPr lang="ru" sz="1200" b="1" i="1" dirty="0" smtClean="0">
                <a:solidFill>
                  <a:srgbClr val="FF0000"/>
                </a:solidFill>
              </a:rPr>
              <a:t>Ответы на вопросы партнеров</a:t>
            </a:r>
            <a:r>
              <a:rPr lang="ru" sz="1200" b="1" i="1" u="none" dirty="0" smtClean="0">
                <a:solidFill>
                  <a:srgbClr val="FF0000"/>
                </a:solidFill>
                <a:latin typeface="Arial" pitchFamily="34" charset="0"/>
              </a:rPr>
              <a:t>…</a:t>
            </a:r>
            <a:endParaRPr lang="ru" sz="1200" b="1" i="1" u="none" dirty="0">
              <a:solidFill>
                <a:srgbClr val="FF0000"/>
              </a:solidFill>
              <a:latin typeface="Arial" pitchFamily="34" charset="0"/>
            </a:endParaRPr>
          </a:p>
          <a:p>
            <a:pPr algn="l" rtl="0">
              <a:defRPr/>
            </a:pPr>
            <a:endParaRPr lang="ru" sz="1200" b="1" i="1" dirty="0">
              <a:solidFill>
                <a:srgbClr val="FF0000"/>
              </a:solidFill>
              <a:latin typeface="Arial" pitchFamily="34" charset="0"/>
            </a:endParaRPr>
          </a:p>
          <a:p>
            <a:pPr>
              <a:buFontTx/>
              <a:buChar char="•"/>
              <a:defRPr/>
            </a:pPr>
            <a:r>
              <a:rPr lang="ru" sz="1200" b="0" i="0" u="none" dirty="0">
                <a:latin typeface="Arial" pitchFamily="34" charset="0"/>
              </a:rPr>
              <a:t> </a:t>
            </a:r>
            <a:r>
              <a:rPr lang="ru-RU" sz="1200" b="1" dirty="0"/>
              <a:t>Поддержка </a:t>
            </a:r>
            <a:r>
              <a:rPr lang="ru" sz="1200" b="1" dirty="0"/>
              <a:t>PRM </a:t>
            </a:r>
            <a:r>
              <a:rPr lang="ru-RU" sz="1200" b="1" dirty="0" smtClean="0"/>
              <a:t>для </a:t>
            </a:r>
            <a:r>
              <a:rPr lang="ru-RU" sz="1200" b="1" dirty="0"/>
              <a:t>партнеров 1-го уровня </a:t>
            </a:r>
            <a:r>
              <a:rPr lang="ru" sz="1200" b="1" i="0" u="none" dirty="0" smtClean="0">
                <a:latin typeface="Arial" pitchFamily="34" charset="0"/>
              </a:rPr>
              <a:t>(обучение пользователей, SSR, фонды и рекламации MDF, бизнес планирование, потенциальные клиенты и возможности, портал для новых партнеров, и т.д.)</a:t>
            </a:r>
            <a:endParaRPr lang="ru" sz="1200" b="1" i="0" u="none" dirty="0">
              <a:latin typeface="Arial" pitchFamily="34" charset="0"/>
            </a:endParaRPr>
          </a:p>
          <a:p>
            <a:pPr algn="l" rtl="0">
              <a:defRPr/>
            </a:pPr>
            <a:endParaRPr lang="ru" sz="1200" b="1" dirty="0">
              <a:latin typeface="Arial" pitchFamily="34" charset="0"/>
            </a:endParaRPr>
          </a:p>
          <a:p>
            <a:pPr algn="l" rtl="0">
              <a:buFontTx/>
              <a:buChar char="•"/>
              <a:defRPr/>
            </a:pPr>
            <a:r>
              <a:rPr lang="ru" sz="1200" b="1" i="0" u="none" dirty="0" smtClean="0">
                <a:latin typeface="Arial" pitchFamily="34" charset="0"/>
              </a:rPr>
              <a:t> Вопросы, связанные с Link ID</a:t>
            </a:r>
            <a:endParaRPr lang="ru" sz="1200" b="1" i="0" u="none" dirty="0">
              <a:latin typeface="Arial" pitchFamily="34" charset="0"/>
            </a:endParaRPr>
          </a:p>
          <a:p>
            <a:pPr algn="l" rtl="0">
              <a:defRPr/>
            </a:pPr>
            <a:endParaRPr lang="ru" sz="1200" b="1" dirty="0">
              <a:latin typeface="Arial" pitchFamily="34" charset="0"/>
            </a:endParaRPr>
          </a:p>
          <a:p>
            <a:pPr algn="l" rtl="0">
              <a:buFontTx/>
              <a:buChar char="•"/>
              <a:defRPr/>
            </a:pPr>
            <a:r>
              <a:rPr lang="ru" sz="1200" b="0" i="0" u="none" dirty="0">
                <a:latin typeface="Arial" pitchFamily="34" charset="0"/>
              </a:rPr>
              <a:t> </a:t>
            </a:r>
            <a:r>
              <a:rPr lang="ru" sz="1200" b="1" dirty="0" smtClean="0"/>
              <a:t>Программа </a:t>
            </a:r>
            <a:r>
              <a:rPr lang="ru" sz="1200" b="1" i="0" u="none" dirty="0" smtClean="0">
                <a:latin typeface="Arial" pitchFamily="34" charset="0"/>
              </a:rPr>
              <a:t>Avaya Connect</a:t>
            </a:r>
            <a:endParaRPr lang="ru" sz="1200" b="1" i="0" u="none" dirty="0">
              <a:latin typeface="Arial" pitchFamily="34" charset="0"/>
            </a:endParaRPr>
          </a:p>
          <a:p>
            <a:pPr algn="l" rtl="0">
              <a:defRPr/>
            </a:pPr>
            <a:endParaRPr lang="ru" sz="1200" b="1" dirty="0">
              <a:latin typeface="Arial" pitchFamily="34" charset="0"/>
            </a:endParaRPr>
          </a:p>
          <a:p>
            <a:pPr algn="l" rtl="0">
              <a:buFontTx/>
              <a:buChar char="•"/>
              <a:defRPr/>
            </a:pPr>
            <a:r>
              <a:rPr lang="ru" sz="1200" b="0" i="0" u="none" dirty="0">
                <a:latin typeface="Arial" pitchFamily="34" charset="0"/>
              </a:rPr>
              <a:t> </a:t>
            </a:r>
            <a:r>
              <a:rPr lang="ru" sz="1200" b="1" dirty="0" smtClean="0"/>
              <a:t>Вводная программа</a:t>
            </a:r>
            <a:endParaRPr lang="ru" sz="1200" b="1" i="0" u="none" dirty="0">
              <a:latin typeface="Arial" pitchFamily="34" charset="0"/>
            </a:endParaRPr>
          </a:p>
          <a:p>
            <a:pPr algn="l" rtl="0">
              <a:defRPr/>
            </a:pPr>
            <a:endParaRPr lang="ru" sz="1200" b="1" dirty="0">
              <a:latin typeface="Arial" pitchFamily="34" charset="0"/>
            </a:endParaRPr>
          </a:p>
          <a:p>
            <a:pPr algn="l" rtl="0">
              <a:buFontTx/>
              <a:buChar char="•"/>
              <a:defRPr/>
            </a:pPr>
            <a:r>
              <a:rPr lang="ru" sz="1200" b="0" i="0" u="none" dirty="0">
                <a:latin typeface="Arial" pitchFamily="34" charset="0"/>
              </a:rPr>
              <a:t> </a:t>
            </a:r>
            <a:r>
              <a:rPr lang="ru" sz="1200" b="1" dirty="0" smtClean="0"/>
              <a:t>Поддержка сервисов </a:t>
            </a:r>
            <a:r>
              <a:rPr lang="ru" sz="1200" b="1" i="0" u="none" dirty="0" smtClean="0">
                <a:latin typeface="Arial" pitchFamily="34" charset="0"/>
              </a:rPr>
              <a:t>(Навигация по веб-сайту, создание веб-заявок, и т.д.)</a:t>
            </a:r>
            <a:endParaRPr lang="ru" sz="1200" b="1" i="0" u="none" dirty="0">
              <a:latin typeface="Arial" pitchFamily="34" charset="0"/>
            </a:endParaRPr>
          </a:p>
          <a:p>
            <a:pPr algn="l" rtl="0">
              <a:buFontTx/>
              <a:buChar char="•"/>
              <a:defRPr/>
            </a:pPr>
            <a:endParaRPr lang="ru" sz="1200" b="1" dirty="0">
              <a:latin typeface="Arial" pitchFamily="34" charset="0"/>
            </a:endParaRPr>
          </a:p>
          <a:p>
            <a:pPr algn="l" rtl="0">
              <a:buFontTx/>
              <a:buChar char="•"/>
              <a:defRPr/>
            </a:pPr>
            <a:r>
              <a:rPr lang="ru" sz="1200" b="1" i="0" u="none" dirty="0" smtClean="0">
                <a:latin typeface="Arial" pitchFamily="34" charset="0"/>
              </a:rPr>
              <a:t> </a:t>
            </a:r>
            <a:r>
              <a:rPr lang="ru" sz="1200" b="1" dirty="0" smtClean="0"/>
              <a:t>И многое другое</a:t>
            </a:r>
            <a:r>
              <a:rPr lang="ru" sz="1200" b="1" i="0" u="none" dirty="0" smtClean="0">
                <a:latin typeface="Arial" pitchFamily="34" charset="0"/>
              </a:rPr>
              <a:t>…</a:t>
            </a:r>
            <a:endParaRPr lang="ru" sz="1200" b="1" i="0" u="none" dirty="0">
              <a:latin typeface="Arial" pitchFamily="34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4075113" y="1659055"/>
            <a:ext cx="4794250" cy="437812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l" rtl="0">
              <a:defRPr/>
            </a:pPr>
            <a:endParaRPr lang="ru" sz="1600" b="1" dirty="0"/>
          </a:p>
          <a:p>
            <a:pPr algn="ctr" rtl="0">
              <a:defRPr/>
            </a:pPr>
            <a:r>
              <a:rPr lang="ru" sz="1100" b="1" i="0" u="sng" dirty="0" smtClean="0"/>
              <a:t>КОНТАКТНАЯ ИНФОРМАЦИЯ</a:t>
            </a:r>
            <a:endParaRPr lang="ru" sz="1100" b="1" i="0" u="sng" dirty="0"/>
          </a:p>
          <a:p>
            <a:pPr algn="l" rtl="0">
              <a:defRPr/>
            </a:pPr>
            <a:endParaRPr lang="ru" sz="1100" b="1" dirty="0"/>
          </a:p>
          <a:p>
            <a:pPr algn="ctr" rtl="0">
              <a:defRPr/>
            </a:pPr>
            <a:r>
              <a:rPr lang="ru" sz="1100" b="1" i="0" u="none" dirty="0" smtClean="0"/>
              <a:t>США и Латинская Америка:  </a:t>
            </a:r>
            <a:r>
              <a:rPr lang="ru" sz="1100" b="1" i="0" u="none" dirty="0">
                <a:solidFill>
                  <a:srgbClr val="FF0000"/>
                </a:solidFill>
              </a:rPr>
              <a:t>+1 720-444-5800</a:t>
            </a:r>
          </a:p>
          <a:p>
            <a:pPr algn="ctr" rtl="0">
              <a:defRPr/>
            </a:pPr>
            <a:endParaRPr lang="ru" sz="1100" b="1" dirty="0">
              <a:solidFill>
                <a:srgbClr val="FF0000"/>
              </a:solidFill>
            </a:endParaRPr>
          </a:p>
          <a:p>
            <a:pPr algn="ctr" rtl="0">
              <a:defRPr/>
            </a:pPr>
            <a:r>
              <a:rPr lang="ru" sz="1100" b="1" i="0" u="none" dirty="0" smtClean="0"/>
              <a:t>Регион EMEA:  </a:t>
            </a:r>
            <a:r>
              <a:rPr lang="ru" sz="1100" b="1" i="0" u="none" dirty="0">
                <a:solidFill>
                  <a:srgbClr val="FF0000"/>
                </a:solidFill>
              </a:rPr>
              <a:t>+44 1483 308300 </a:t>
            </a:r>
            <a:r>
              <a:rPr lang="ru" sz="1100" b="1" i="0" u="none" dirty="0" smtClean="0">
                <a:solidFill>
                  <a:srgbClr val="FF0000"/>
                </a:solidFill>
              </a:rPr>
              <a:t>(</a:t>
            </a:r>
            <a:r>
              <a:rPr lang="ru-RU" sz="1100" b="1" i="0" u="none" dirty="0" smtClean="0">
                <a:solidFill>
                  <a:srgbClr val="FF0000"/>
                </a:solidFill>
              </a:rPr>
              <a:t>клавиша</a:t>
            </a:r>
            <a:r>
              <a:rPr lang="ru" sz="1100" b="1" i="0" u="none" dirty="0" smtClean="0">
                <a:solidFill>
                  <a:srgbClr val="FF0000"/>
                </a:solidFill>
              </a:rPr>
              <a:t> </a:t>
            </a:r>
            <a:r>
              <a:rPr lang="ru" sz="1100" b="1" i="0" u="none" dirty="0">
                <a:solidFill>
                  <a:srgbClr val="FF0000"/>
                </a:solidFill>
              </a:rPr>
              <a:t>6)</a:t>
            </a:r>
          </a:p>
          <a:p>
            <a:pPr algn="l" rtl="0">
              <a:defRPr/>
            </a:pPr>
            <a:endParaRPr lang="ru" sz="1100" b="1" dirty="0">
              <a:solidFill>
                <a:srgbClr val="F0F2E3"/>
              </a:solidFill>
            </a:endParaRPr>
          </a:p>
          <a:p>
            <a:pPr algn="ctr" rtl="0">
              <a:defRPr/>
            </a:pPr>
            <a:r>
              <a:rPr lang="ru" sz="1100" b="1" i="0" u="sng" dirty="0"/>
              <a:t>E-Mail </a:t>
            </a:r>
            <a:r>
              <a:rPr lang="ru" sz="1100" b="1" i="0" u="sng" dirty="0" smtClean="0"/>
              <a:t>(язык по выбору)</a:t>
            </a:r>
            <a:endParaRPr lang="ru" sz="1100" b="1" i="0" u="sng" dirty="0"/>
          </a:p>
          <a:p>
            <a:pPr algn="ctr" rtl="0">
              <a:defRPr/>
            </a:pPr>
            <a:endParaRPr lang="ru" sz="1100" b="1" dirty="0"/>
          </a:p>
          <a:p>
            <a:pPr algn="ctr" rtl="0">
              <a:defRPr/>
            </a:pPr>
            <a:r>
              <a:rPr lang="ru" sz="1050" b="1" i="0" u="none" dirty="0" smtClean="0"/>
              <a:t>английский:  </a:t>
            </a:r>
            <a:r>
              <a:rPr lang="ru" sz="1050" b="1" i="0" u="none" dirty="0">
                <a:solidFill>
                  <a:srgbClr val="FF0000"/>
                </a:solidFill>
                <a:hlinkClick r:id="rId2"/>
              </a:rPr>
              <a:t>partnerhelp@avaya.com</a:t>
            </a:r>
            <a:endParaRPr lang="ru" sz="1050" b="1" dirty="0">
              <a:solidFill>
                <a:srgbClr val="FF0000"/>
              </a:solidFill>
            </a:endParaRPr>
          </a:p>
          <a:p>
            <a:pPr algn="ctr" rtl="0">
              <a:defRPr/>
            </a:pPr>
            <a:endParaRPr lang="ru" sz="1050" b="1" dirty="0">
              <a:solidFill>
                <a:srgbClr val="FF0000"/>
              </a:solidFill>
            </a:endParaRPr>
          </a:p>
          <a:p>
            <a:pPr algn="ctr" rtl="0">
              <a:defRPr/>
            </a:pPr>
            <a:r>
              <a:rPr lang="ru" sz="1050" b="1" i="0" u="none" dirty="0" smtClean="0"/>
              <a:t>немецкий:  </a:t>
            </a:r>
            <a:r>
              <a:rPr lang="ru" sz="1050" b="1" i="0" u="none" dirty="0">
                <a:hlinkClick r:id="rId3"/>
              </a:rPr>
              <a:t>departnerhelp@avaya.com</a:t>
            </a:r>
            <a:endParaRPr lang="ru" sz="1050" b="1" dirty="0"/>
          </a:p>
          <a:p>
            <a:pPr algn="ctr" rtl="0">
              <a:defRPr/>
            </a:pPr>
            <a:endParaRPr lang="ru" sz="1050" b="1" dirty="0"/>
          </a:p>
          <a:p>
            <a:pPr algn="ctr" rtl="0">
              <a:defRPr/>
            </a:pPr>
            <a:r>
              <a:rPr lang="ru" sz="1050" b="1" i="0" u="none" dirty="0" smtClean="0"/>
              <a:t>французский:  </a:t>
            </a:r>
            <a:r>
              <a:rPr lang="ru" sz="1050" b="1" i="0" u="none" dirty="0">
                <a:hlinkClick r:id="rId4"/>
              </a:rPr>
              <a:t>frpartnerhelp@avaya.com</a:t>
            </a:r>
            <a:endParaRPr lang="ru" sz="1050" b="1" dirty="0"/>
          </a:p>
          <a:p>
            <a:pPr algn="ctr" rtl="0">
              <a:defRPr/>
            </a:pPr>
            <a:endParaRPr lang="ru" sz="1050" b="1" dirty="0"/>
          </a:p>
          <a:p>
            <a:pPr algn="ctr" rtl="0">
              <a:defRPr/>
            </a:pPr>
            <a:r>
              <a:rPr lang="ru" sz="1050" b="1" i="0" u="none" dirty="0" smtClean="0"/>
              <a:t>итальянский:  </a:t>
            </a:r>
            <a:r>
              <a:rPr lang="ru" sz="1050" b="1" i="0" u="none" dirty="0">
                <a:hlinkClick r:id="rId5"/>
              </a:rPr>
              <a:t>itpartnerhelp@avaya.com</a:t>
            </a:r>
            <a:endParaRPr lang="ru" sz="1050" b="1" dirty="0"/>
          </a:p>
          <a:p>
            <a:pPr algn="ctr" rtl="0">
              <a:defRPr/>
            </a:pPr>
            <a:endParaRPr lang="ru" sz="1050" b="1" dirty="0"/>
          </a:p>
          <a:p>
            <a:pPr algn="ctr" rtl="0">
              <a:defRPr/>
            </a:pPr>
            <a:r>
              <a:rPr lang="ru" sz="1050" b="1" i="0" u="none" dirty="0" smtClean="0"/>
              <a:t>португальский:  </a:t>
            </a:r>
            <a:r>
              <a:rPr lang="ru" sz="1050" b="1" i="0" u="none" dirty="0">
                <a:hlinkClick r:id="rId6"/>
              </a:rPr>
              <a:t>popartnerhelp@avaya.com</a:t>
            </a:r>
            <a:endParaRPr lang="ru" sz="1050" b="1" dirty="0"/>
          </a:p>
          <a:p>
            <a:pPr algn="ctr" rtl="0">
              <a:defRPr/>
            </a:pPr>
            <a:endParaRPr lang="ru" sz="1050" b="1" dirty="0"/>
          </a:p>
          <a:p>
            <a:pPr algn="ctr" rtl="0">
              <a:defRPr/>
            </a:pPr>
            <a:r>
              <a:rPr lang="ru" sz="1050" b="1" i="0" u="none" dirty="0" smtClean="0"/>
              <a:t>испанский:  </a:t>
            </a:r>
            <a:r>
              <a:rPr lang="ru" sz="1050" b="1" i="0" u="none" dirty="0">
                <a:hlinkClick r:id="rId7"/>
              </a:rPr>
              <a:t>espartnerhelp@avaya.com</a:t>
            </a:r>
            <a:endParaRPr lang="ru" sz="1050" b="1" dirty="0"/>
          </a:p>
          <a:p>
            <a:pPr algn="ctr" rtl="0">
              <a:defRPr/>
            </a:pPr>
            <a:endParaRPr lang="ru" sz="1050" b="1" dirty="0"/>
          </a:p>
          <a:p>
            <a:pPr algn="ctr" rtl="0">
              <a:defRPr/>
            </a:pPr>
            <a:r>
              <a:rPr lang="ru" sz="1050" b="1" i="0" u="none" dirty="0" smtClean="0"/>
              <a:t>русский: </a:t>
            </a:r>
            <a:r>
              <a:rPr lang="ru" sz="1050" b="1" i="0" u="none" dirty="0">
                <a:hlinkClick r:id="rId8"/>
              </a:rPr>
              <a:t>rupartnerhelp@avaya.com</a:t>
            </a:r>
            <a:endParaRPr lang="ru" sz="1050" b="1" i="1" dirty="0"/>
          </a:p>
          <a:p>
            <a:pPr algn="ctr" rtl="0">
              <a:defRPr/>
            </a:pPr>
            <a:endParaRPr lang="ru" sz="1100" b="1" dirty="0"/>
          </a:p>
          <a:p>
            <a:pPr algn="ctr" rtl="0">
              <a:defRPr/>
            </a:pPr>
            <a:r>
              <a:rPr lang="ru" sz="900" b="1" i="1" u="none" dirty="0" smtClean="0"/>
              <a:t>Часы работы и другую информацию вы можете получить на нашем сайте… </a:t>
            </a:r>
            <a:r>
              <a:rPr lang="ru" sz="900" b="0" i="0" u="sng" dirty="0">
                <a:hlinkClick r:id="rId9"/>
              </a:rPr>
              <a:t>https://</a:t>
            </a:r>
            <a:r>
              <a:rPr lang="ru" sz="900" b="0" i="0" u="sng" dirty="0" smtClean="0">
                <a:hlinkClick r:id="rId9"/>
              </a:rPr>
              <a:t>avaya.my.salesforce.com/apex/sp_ViewDetailPage?Id=a3j30000000L7l2AAC</a:t>
            </a:r>
            <a:endParaRPr lang="ru" sz="900" b="0" i="0" u="sng" dirty="0" smtClean="0"/>
          </a:p>
          <a:p>
            <a:pPr algn="ctr" rtl="0">
              <a:defRPr/>
            </a:pPr>
            <a:endParaRPr lang="ru" sz="900" dirty="0"/>
          </a:p>
        </p:txBody>
      </p:sp>
      <p:sp>
        <p:nvSpPr>
          <p:cNvPr id="13323" name="TextBox 17"/>
          <p:cNvSpPr txBox="1">
            <a:spLocks noChangeArrowheads="1"/>
          </p:cNvSpPr>
          <p:nvPr/>
        </p:nvSpPr>
        <p:spPr bwMode="auto">
          <a:xfrm>
            <a:off x="0" y="6062295"/>
            <a:ext cx="8642350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rtl="0"/>
            <a:r>
              <a:rPr lang="ru" sz="1000" b="1" i="0" u="none" dirty="0" smtClean="0"/>
              <a:t>Служба поддержки партнеров (Americas/EMEA) – это группа из 7 операторов, работающих на условиях аутсорсинга, и двух руководителей группы, которые находятся в Калифорнии и Великобритании и поддерживают партнеров Avaya </a:t>
            </a:r>
            <a:r>
              <a:rPr lang="ru" sz="1000" b="1" dirty="0" smtClean="0">
                <a:solidFill>
                  <a:srgbClr val="FF0000"/>
                </a:solidFill>
              </a:rPr>
              <a:t>в центрах </a:t>
            </a:r>
            <a:r>
              <a:rPr lang="ru" sz="1000" b="1" i="0" u="none" dirty="0" smtClean="0">
                <a:solidFill>
                  <a:srgbClr val="FF0000"/>
                </a:solidFill>
              </a:rPr>
              <a:t>NA/CALA/EMEA</a:t>
            </a:r>
            <a:r>
              <a:rPr lang="ru" sz="1000" b="1" i="0" u="none" dirty="0" smtClean="0"/>
              <a:t>.</a:t>
            </a:r>
            <a:r>
              <a:rPr lang="ru" sz="1000" b="0" i="0" u="none" dirty="0" smtClean="0"/>
              <a:t> </a:t>
            </a:r>
            <a:r>
              <a:rPr lang="ru" sz="1000" b="1" dirty="0"/>
              <a:t>Руководителем </a:t>
            </a:r>
            <a:r>
              <a:rPr lang="ru" sz="1000" b="1" dirty="0" smtClean="0"/>
              <a:t>подразделения является Роксан Леклер</a:t>
            </a:r>
            <a:r>
              <a:rPr lang="ru" sz="1000" b="1" i="0" u="none" dirty="0" smtClean="0"/>
              <a:t> (Roxane Leclercq)</a:t>
            </a:r>
            <a:endParaRPr lang="ru" sz="1000" b="1" i="0" u="none" dirty="0"/>
          </a:p>
        </p:txBody>
      </p:sp>
    </p:spTree>
    <p:extLst>
      <p:ext uri="{BB962C8B-B14F-4D97-AF65-F5344CB8AC3E}">
        <p14:creationId xmlns="" xmlns:p14="http://schemas.microsoft.com/office/powerpoint/2010/main" val="210565152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9"/>
          <p:cNvSpPr>
            <a:spLocks noChangeArrowheads="1"/>
          </p:cNvSpPr>
          <p:nvPr/>
        </p:nvSpPr>
        <p:spPr bwMode="auto">
          <a:xfrm>
            <a:off x="590550" y="523875"/>
            <a:ext cx="5084763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rtl="0"/>
            <a:r>
              <a:rPr lang="ru" sz="2000" b="1" dirty="0" smtClean="0">
                <a:solidFill>
                  <a:schemeClr val="accent1"/>
                </a:solidFill>
              </a:rPr>
              <a:t>Служба поддержки партнеров (</a:t>
            </a:r>
            <a:r>
              <a:rPr lang="ru" sz="2000" b="1" i="0" u="none" dirty="0" smtClean="0">
                <a:solidFill>
                  <a:schemeClr val="accent1"/>
                </a:solidFill>
              </a:rPr>
              <a:t>APAC) </a:t>
            </a:r>
            <a:r>
              <a:rPr lang="ru" sz="2000" b="1" i="0" u="none" dirty="0">
                <a:solidFill>
                  <a:schemeClr val="accent1"/>
                </a:solidFill>
              </a:rPr>
              <a:t>Partner Helpdesk</a:t>
            </a:r>
            <a:endParaRPr lang="ru" sz="2000" dirty="0">
              <a:solidFill>
                <a:schemeClr val="accent1"/>
              </a:solidFill>
            </a:endParaRPr>
          </a:p>
        </p:txBody>
      </p:sp>
      <p:pic>
        <p:nvPicPr>
          <p:cNvPr id="14339" name="Picture 4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 r="16"/>
          <a:stretch>
            <a:fillRect/>
          </a:stretch>
        </p:blipFill>
        <p:spPr>
          <a:xfrm>
            <a:off x="276225" y="896938"/>
            <a:ext cx="4073525" cy="4968875"/>
          </a:xfrm>
        </p:spPr>
      </p:pic>
      <p:sp>
        <p:nvSpPr>
          <p:cNvPr id="12" name="Rounded Rectangle 11"/>
          <p:cNvSpPr/>
          <p:nvPr/>
        </p:nvSpPr>
        <p:spPr>
          <a:xfrm>
            <a:off x="4457700" y="963613"/>
            <a:ext cx="4356100" cy="4860925"/>
          </a:xfrm>
          <a:prstGeom prst="roundRect">
            <a:avLst>
              <a:gd name="adj" fmla="val 5282"/>
            </a:avLst>
          </a:prstGeom>
          <a:solidFill>
            <a:srgbClr val="D5D5D5"/>
          </a:solidFill>
          <a:ln>
            <a:noFill/>
          </a:ln>
          <a:effec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tIns="108000" rIns="36000" anchor="ctr"/>
          <a:lstStyle/>
          <a:p>
            <a:pPr algn="l" rtl="0">
              <a:lnSpc>
                <a:spcPct val="90000"/>
              </a:lnSpc>
              <a:spcBef>
                <a:spcPts val="600"/>
              </a:spcBef>
              <a:buClr>
                <a:srgbClr val="CC0000"/>
              </a:buClr>
              <a:defRPr/>
            </a:pPr>
            <a:r>
              <a:rPr lang="ru" sz="1600" b="0" i="0" u="none" dirty="0" smtClean="0">
                <a:solidFill>
                  <a:srgbClr val="323232"/>
                </a:solidFill>
                <a:cs typeface="Times New Roman" pitchFamily="18" charset="0"/>
              </a:rPr>
              <a:t>Мы предоставляем ответы на широкий спектр вопросов, включая:</a:t>
            </a:r>
            <a:endParaRPr lang="ru" sz="1600" b="0" i="0" u="none" dirty="0">
              <a:solidFill>
                <a:srgbClr val="323232"/>
              </a:solidFill>
              <a:cs typeface="Times New Roman" pitchFamily="18" charset="0"/>
            </a:endParaRPr>
          </a:p>
          <a:p>
            <a:pPr marL="365125" indent="-365125" algn="l" rtl="0">
              <a:lnSpc>
                <a:spcPct val="90000"/>
              </a:lnSpc>
              <a:spcBef>
                <a:spcPts val="600"/>
              </a:spcBef>
              <a:buClr>
                <a:srgbClr val="CC0000"/>
              </a:buClr>
              <a:buFont typeface="Webdings" pitchFamily="18" charset="2"/>
              <a:buChar char="4"/>
              <a:defRPr/>
            </a:pPr>
            <a:r>
              <a:rPr lang="ru" sz="1600" b="0" i="0" u="none" dirty="0" smtClean="0">
                <a:solidFill>
                  <a:srgbClr val="323232"/>
                </a:solidFill>
                <a:cs typeface="Times New Roman" pitchFamily="18" charset="0"/>
              </a:rPr>
              <a:t>Программы Avaya с торговыми партнерами</a:t>
            </a:r>
          </a:p>
          <a:p>
            <a:pPr marL="365125" indent="-365125" algn="l" rtl="0">
              <a:lnSpc>
                <a:spcPct val="90000"/>
              </a:lnSpc>
              <a:spcBef>
                <a:spcPts val="600"/>
              </a:spcBef>
              <a:buClr>
                <a:srgbClr val="CC0000"/>
              </a:buClr>
              <a:buFont typeface="Webdings" pitchFamily="18" charset="2"/>
              <a:buChar char="4"/>
              <a:defRPr/>
            </a:pPr>
            <a:r>
              <a:rPr lang="ru" sz="1600" b="0" i="0" u="none" dirty="0" smtClean="0">
                <a:solidFill>
                  <a:srgbClr val="323232"/>
                </a:solidFill>
                <a:cs typeface="Times New Roman" pitchFamily="18" charset="0"/>
              </a:rPr>
              <a:t>Приложения и инструменты Avaya</a:t>
            </a:r>
          </a:p>
          <a:p>
            <a:pPr marL="365125" indent="-365125" algn="l" rtl="0">
              <a:lnSpc>
                <a:spcPct val="90000"/>
              </a:lnSpc>
              <a:spcBef>
                <a:spcPts val="600"/>
              </a:spcBef>
              <a:buClr>
                <a:srgbClr val="CC0000"/>
              </a:buClr>
              <a:buFont typeface="Webdings" pitchFamily="18" charset="2"/>
              <a:buChar char="4"/>
              <a:defRPr/>
            </a:pPr>
            <a:r>
              <a:rPr lang="ru" sz="1600" b="0" i="0" u="none" dirty="0" smtClean="0">
                <a:solidFill>
                  <a:srgbClr val="323232"/>
                </a:solidFill>
                <a:cs typeface="Times New Roman" pitchFamily="18" charset="0"/>
              </a:rPr>
              <a:t>Продукты и решения – предпродажные мероприятия</a:t>
            </a:r>
            <a:endParaRPr lang="ru" sz="1600" b="0" i="0" u="none" dirty="0">
              <a:solidFill>
                <a:srgbClr val="323232"/>
              </a:solidFill>
              <a:cs typeface="Times New Roman" pitchFamily="18" charset="0"/>
            </a:endParaRPr>
          </a:p>
          <a:p>
            <a:pPr marL="365125" indent="-365125" algn="l" rtl="0">
              <a:lnSpc>
                <a:spcPct val="90000"/>
              </a:lnSpc>
              <a:spcBef>
                <a:spcPts val="600"/>
              </a:spcBef>
              <a:buClr>
                <a:srgbClr val="CC0000"/>
              </a:buClr>
              <a:buFont typeface="Webdings" pitchFamily="18" charset="2"/>
              <a:buChar char="4"/>
              <a:defRPr/>
            </a:pPr>
            <a:r>
              <a:rPr lang="ru" sz="1600" b="0" i="0" u="none" dirty="0" smtClean="0">
                <a:solidFill>
                  <a:srgbClr val="323232"/>
                </a:solidFill>
                <a:cs typeface="Times New Roman" pitchFamily="18" charset="0"/>
              </a:rPr>
              <a:t>Маркетинговые программы Avaya</a:t>
            </a:r>
            <a:endParaRPr lang="ru" sz="1600" b="0" i="0" u="none" dirty="0">
              <a:solidFill>
                <a:srgbClr val="323232"/>
              </a:solidFill>
              <a:cs typeface="Times New Roman" pitchFamily="18" charset="0"/>
            </a:endParaRPr>
          </a:p>
          <a:p>
            <a:pPr marL="365125" indent="-365125">
              <a:lnSpc>
                <a:spcPct val="90000"/>
              </a:lnSpc>
              <a:spcBef>
                <a:spcPts val="600"/>
              </a:spcBef>
              <a:buClr>
                <a:srgbClr val="CC0000"/>
              </a:buClr>
              <a:buFont typeface="Webdings" pitchFamily="18" charset="2"/>
              <a:buChar char="4"/>
              <a:defRPr/>
            </a:pPr>
            <a:r>
              <a:rPr lang="ru" sz="1600" b="0" i="0" u="none" dirty="0" smtClean="0">
                <a:solidFill>
                  <a:srgbClr val="323232"/>
                </a:solidFill>
                <a:cs typeface="Times New Roman" pitchFamily="18" charset="0"/>
              </a:rPr>
              <a:t>Программы </a:t>
            </a:r>
            <a:r>
              <a:rPr lang="ru" sz="1600" dirty="0">
                <a:solidFill>
                  <a:srgbClr val="323232"/>
                </a:solidFill>
                <a:cs typeface="Times New Roman" pitchFamily="18" charset="0"/>
              </a:rPr>
              <a:t>сервисов </a:t>
            </a:r>
            <a:r>
              <a:rPr lang="ru" sz="1600" dirty="0" smtClean="0">
                <a:solidFill>
                  <a:srgbClr val="323232"/>
                </a:solidFill>
                <a:cs typeface="Times New Roman" pitchFamily="18" charset="0"/>
              </a:rPr>
              <a:t>Avaya для </a:t>
            </a:r>
            <a:r>
              <a:rPr lang="ru" sz="1600" dirty="0">
                <a:solidFill>
                  <a:srgbClr val="323232"/>
                </a:solidFill>
                <a:cs typeface="Times New Roman" pitchFamily="18" charset="0"/>
              </a:rPr>
              <a:t>торговых партнеров</a:t>
            </a:r>
            <a:endParaRPr lang="ru" sz="1600" b="0" i="0" u="none" dirty="0" smtClean="0">
              <a:solidFill>
                <a:srgbClr val="323232"/>
              </a:solidFill>
              <a:cs typeface="Times New Roman" pitchFamily="18" charset="0"/>
            </a:endParaRPr>
          </a:p>
          <a:p>
            <a:pPr marL="365125" indent="-365125" algn="l" rtl="0">
              <a:lnSpc>
                <a:spcPct val="90000"/>
              </a:lnSpc>
              <a:spcBef>
                <a:spcPts val="600"/>
              </a:spcBef>
              <a:buClr>
                <a:srgbClr val="CC0000"/>
              </a:buClr>
              <a:buFont typeface="Webdings" pitchFamily="18" charset="2"/>
              <a:buChar char="4"/>
              <a:defRPr/>
            </a:pPr>
            <a:r>
              <a:rPr lang="ru" sz="1600" b="0" i="0" u="none" dirty="0" smtClean="0">
                <a:solidFill>
                  <a:srgbClr val="323232"/>
                </a:solidFill>
                <a:cs typeface="Times New Roman" pitchFamily="18" charset="0"/>
              </a:rPr>
              <a:t>Поддержка при составлении проектного задания</a:t>
            </a:r>
          </a:p>
          <a:p>
            <a:pPr algn="l" rtl="0">
              <a:lnSpc>
                <a:spcPct val="90000"/>
              </a:lnSpc>
              <a:spcBef>
                <a:spcPts val="600"/>
              </a:spcBef>
              <a:buClr>
                <a:srgbClr val="CC0000"/>
              </a:buClr>
              <a:defRPr/>
            </a:pPr>
            <a:r>
              <a:rPr lang="ru" sz="1600" b="0" i="0" u="none" dirty="0" smtClean="0">
                <a:solidFill>
                  <a:srgbClr val="323232"/>
                </a:solidFill>
                <a:cs typeface="Times New Roman" pitchFamily="18" charset="0"/>
              </a:rPr>
              <a:t>Звоните или отправляйте </a:t>
            </a:r>
            <a:r>
              <a:rPr lang="en-US" sz="1600" b="0" i="0" u="none" dirty="0" smtClean="0">
                <a:solidFill>
                  <a:srgbClr val="323232"/>
                </a:solidFill>
                <a:cs typeface="Times New Roman" pitchFamily="18" charset="0"/>
              </a:rPr>
              <a:t>e</a:t>
            </a:r>
            <a:r>
              <a:rPr lang="ru" sz="1600" b="0" i="0" u="none" dirty="0" smtClean="0">
                <a:solidFill>
                  <a:srgbClr val="323232"/>
                </a:solidFill>
                <a:cs typeface="Times New Roman" pitchFamily="18" charset="0"/>
              </a:rPr>
              <a:t>-</a:t>
            </a:r>
            <a:r>
              <a:rPr lang="en-US" sz="1600" b="0" i="0" u="none" dirty="0" smtClean="0">
                <a:solidFill>
                  <a:srgbClr val="323232"/>
                </a:solidFill>
                <a:cs typeface="Times New Roman" pitchFamily="18" charset="0"/>
              </a:rPr>
              <a:t>mail</a:t>
            </a:r>
            <a:r>
              <a:rPr lang="ru" sz="1600" b="0" i="0" u="none" dirty="0" smtClean="0">
                <a:solidFill>
                  <a:srgbClr val="323232"/>
                </a:solidFill>
                <a:cs typeface="Times New Roman" pitchFamily="18" charset="0"/>
              </a:rPr>
              <a:t>.</a:t>
            </a:r>
            <a:endParaRPr lang="ru" sz="1600" b="0" i="0" u="none" dirty="0">
              <a:solidFill>
                <a:srgbClr val="323232"/>
              </a:solidFill>
              <a:cs typeface="Times New Roman" pitchFamily="18" charset="0"/>
            </a:endParaRPr>
          </a:p>
          <a:p>
            <a:pPr marL="365125" indent="-365125" algn="l" rtl="0">
              <a:lnSpc>
                <a:spcPct val="90000"/>
              </a:lnSpc>
              <a:spcBef>
                <a:spcPts val="600"/>
              </a:spcBef>
              <a:buClr>
                <a:srgbClr val="CC0000"/>
              </a:buClr>
              <a:buFont typeface="Webdings" pitchFamily="18" charset="2"/>
              <a:buChar char="4"/>
              <a:defRPr/>
            </a:pPr>
            <a:r>
              <a:rPr lang="ru-RU" sz="1500" dirty="0" smtClean="0">
                <a:solidFill>
                  <a:srgbClr val="323232"/>
                </a:solidFill>
                <a:cs typeface="Times New Roman" pitchFamily="18" charset="0"/>
              </a:rPr>
              <a:t>английский </a:t>
            </a:r>
            <a:r>
              <a:rPr lang="ru" sz="1500" b="0" i="0" u="none" dirty="0" smtClean="0">
                <a:solidFill>
                  <a:srgbClr val="323232"/>
                </a:solidFill>
                <a:cs typeface="Times New Roman" pitchFamily="18" charset="0"/>
              </a:rPr>
              <a:t>- </a:t>
            </a:r>
            <a:r>
              <a:rPr lang="ru" sz="1500" b="1" i="0" u="none" dirty="0" smtClean="0">
                <a:solidFill>
                  <a:srgbClr val="323232"/>
                </a:solidFill>
                <a:cs typeface="Times New Roman" pitchFamily="18" charset="0"/>
              </a:rPr>
              <a:t>appartnerhelp@avaya.com</a:t>
            </a:r>
            <a:r>
              <a:rPr lang="ru" sz="1500" b="0" i="0" u="none" dirty="0">
                <a:solidFill>
                  <a:srgbClr val="323232"/>
                </a:solidFill>
                <a:cs typeface="Times New Roman" pitchFamily="18" charset="0"/>
              </a:rPr>
              <a:t> </a:t>
            </a:r>
          </a:p>
          <a:p>
            <a:pPr marL="365125" indent="-365125" algn="l" rtl="0">
              <a:lnSpc>
                <a:spcPct val="90000"/>
              </a:lnSpc>
              <a:spcBef>
                <a:spcPts val="600"/>
              </a:spcBef>
              <a:buClr>
                <a:srgbClr val="CC0000"/>
              </a:buClr>
              <a:buFont typeface="Webdings" pitchFamily="18" charset="2"/>
              <a:buChar char="4"/>
              <a:defRPr/>
            </a:pPr>
            <a:r>
              <a:rPr lang="ru-RU" sz="1500" b="0" i="0" u="none" dirty="0" smtClean="0">
                <a:solidFill>
                  <a:srgbClr val="323232"/>
                </a:solidFill>
                <a:cs typeface="Times New Roman" pitchFamily="18" charset="0"/>
              </a:rPr>
              <a:t>я</a:t>
            </a:r>
            <a:r>
              <a:rPr lang="ru" sz="1500" b="0" i="0" u="none" dirty="0" smtClean="0">
                <a:solidFill>
                  <a:srgbClr val="323232"/>
                </a:solidFill>
                <a:cs typeface="Times New Roman" pitchFamily="18" charset="0"/>
              </a:rPr>
              <a:t>понский - </a:t>
            </a:r>
            <a:r>
              <a:rPr lang="ru" sz="1500" b="0" i="0" u="none" dirty="0">
                <a:solidFill>
                  <a:srgbClr val="323232"/>
                </a:solidFill>
                <a:cs typeface="Times New Roman" pitchFamily="18" charset="0"/>
              </a:rPr>
              <a:t> </a:t>
            </a:r>
            <a:r>
              <a:rPr lang="ru" sz="1500" b="1" i="0" u="none" dirty="0">
                <a:solidFill>
                  <a:srgbClr val="323232"/>
                </a:solidFill>
                <a:cs typeface="Times New Roman" pitchFamily="18" charset="0"/>
              </a:rPr>
              <a:t>jppartnerhelp@avaya.com</a:t>
            </a:r>
            <a:r>
              <a:rPr lang="ru" sz="1500" b="0" i="0" u="none" dirty="0">
                <a:solidFill>
                  <a:srgbClr val="323232"/>
                </a:solidFill>
                <a:cs typeface="Times New Roman" pitchFamily="18" charset="0"/>
              </a:rPr>
              <a:t> </a:t>
            </a:r>
          </a:p>
          <a:p>
            <a:pPr marL="365125" indent="-365125" algn="l" rtl="0">
              <a:lnSpc>
                <a:spcPct val="90000"/>
              </a:lnSpc>
              <a:spcBef>
                <a:spcPts val="600"/>
              </a:spcBef>
              <a:buClr>
                <a:srgbClr val="CC0000"/>
              </a:buClr>
              <a:buFont typeface="Webdings" pitchFamily="18" charset="2"/>
              <a:buChar char="4"/>
              <a:defRPr/>
            </a:pPr>
            <a:r>
              <a:rPr lang="ru-RU" sz="1500" b="0" i="0" u="none" dirty="0" smtClean="0">
                <a:solidFill>
                  <a:srgbClr val="323232"/>
                </a:solidFill>
                <a:cs typeface="Times New Roman" pitchFamily="18" charset="0"/>
              </a:rPr>
              <a:t>к</a:t>
            </a:r>
            <a:r>
              <a:rPr lang="ru" sz="1500" b="0" i="0" u="none" dirty="0" smtClean="0">
                <a:solidFill>
                  <a:srgbClr val="323232"/>
                </a:solidFill>
                <a:cs typeface="Times New Roman" pitchFamily="18" charset="0"/>
              </a:rPr>
              <a:t>итайский - </a:t>
            </a:r>
            <a:r>
              <a:rPr lang="ru" sz="1500" b="1" i="0" u="none" dirty="0" smtClean="0">
                <a:solidFill>
                  <a:srgbClr val="323232"/>
                </a:solidFill>
                <a:cs typeface="Times New Roman" pitchFamily="18" charset="0"/>
              </a:rPr>
              <a:t>cnpartnerhelp@avaya.com</a:t>
            </a:r>
            <a:r>
              <a:rPr lang="ru" sz="1500" b="0" i="0" u="none" dirty="0">
                <a:solidFill>
                  <a:srgbClr val="323232"/>
                </a:solidFill>
                <a:cs typeface="Times New Roman" pitchFamily="18" charset="0"/>
              </a:rPr>
              <a:t> </a:t>
            </a:r>
          </a:p>
          <a:p>
            <a:pPr marL="365125" indent="-365125" algn="l" rtl="0">
              <a:lnSpc>
                <a:spcPct val="90000"/>
              </a:lnSpc>
              <a:spcBef>
                <a:spcPts val="600"/>
              </a:spcBef>
              <a:buClr>
                <a:srgbClr val="CC0000"/>
              </a:buClr>
              <a:buFont typeface="Webdings" pitchFamily="18" charset="2"/>
              <a:buChar char="4"/>
              <a:defRPr/>
            </a:pPr>
            <a:r>
              <a:rPr lang="ru" sz="1500" b="0" i="0" u="none" dirty="0" smtClean="0">
                <a:solidFill>
                  <a:srgbClr val="323232"/>
                </a:solidFill>
                <a:cs typeface="Times New Roman" pitchFamily="18" charset="0"/>
              </a:rPr>
              <a:t>корейский </a:t>
            </a:r>
            <a:r>
              <a:rPr lang="ru" sz="1500" b="0" i="0" u="none" dirty="0">
                <a:solidFill>
                  <a:srgbClr val="323232"/>
                </a:solidFill>
                <a:cs typeface="Times New Roman" pitchFamily="18" charset="0"/>
              </a:rPr>
              <a:t>- </a:t>
            </a:r>
            <a:r>
              <a:rPr lang="ru" sz="1500" b="1" i="0" u="none" dirty="0" smtClean="0">
                <a:solidFill>
                  <a:srgbClr val="323232"/>
                </a:solidFill>
                <a:cs typeface="Times New Roman" pitchFamily="18" charset="0"/>
              </a:rPr>
              <a:t>krpartnerhelp@avaya.com</a:t>
            </a:r>
            <a:endParaRPr lang="ru" sz="1500" b="1" i="0" u="none" dirty="0">
              <a:solidFill>
                <a:srgbClr val="323232"/>
              </a:solidFill>
              <a:cs typeface="Times New Roman" pitchFamily="18" charset="0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323850" y="5880100"/>
            <a:ext cx="8496300" cy="258763"/>
          </a:xfrm>
          <a:prstGeom prst="roundRect">
            <a:avLst/>
          </a:prstGeom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rtl="0">
              <a:defRPr/>
            </a:pPr>
            <a:r>
              <a:rPr lang="ru" sz="1600" b="0" i="0" u="sng">
                <a:hlinkClick r:id="rId3"/>
              </a:rPr>
              <a:t>https://</a:t>
            </a:r>
            <a:r>
              <a:rPr lang="ru" sz="1200" b="0" i="0" u="sng">
                <a:hlinkClick r:id="rId3"/>
              </a:rPr>
              <a:t>avaya.my.salesforce.com/apex/sp_ViewDetailPage?c=a3d30000000L5iVAAS&amp;Id=a3j30000000L7l2AAC</a:t>
            </a:r>
            <a:endParaRPr lang="ru" sz="1200" dirty="0"/>
          </a:p>
        </p:txBody>
      </p:sp>
      <p:sp>
        <p:nvSpPr>
          <p:cNvPr id="14342" name="Rectangle 14"/>
          <p:cNvSpPr>
            <a:spLocks noChangeArrowheads="1"/>
          </p:cNvSpPr>
          <p:nvPr/>
        </p:nvSpPr>
        <p:spPr bwMode="auto">
          <a:xfrm>
            <a:off x="460375" y="6227763"/>
            <a:ext cx="80391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rtl="0"/>
            <a:r>
              <a:rPr lang="ru" sz="1000" b="1" i="0" u="none" dirty="0"/>
              <a:t>8 </a:t>
            </a:r>
            <a:r>
              <a:rPr lang="ru" sz="1000" b="1" i="0" u="none" dirty="0" smtClean="0"/>
              <a:t>операторов Avaya и 1 руководитель группы, которыми удаленно управляет Кевин Ноукс (Kevin Nokes).</a:t>
            </a:r>
            <a:endParaRPr lang="ru" sz="1000" dirty="0"/>
          </a:p>
          <a:p>
            <a:pPr algn="ctr" rtl="0"/>
            <a:r>
              <a:rPr lang="ru" sz="1000" b="1" i="0" u="none" dirty="0" smtClean="0"/>
              <a:t>Располагается в</a:t>
            </a:r>
            <a:r>
              <a:rPr lang="ru" sz="1000" b="0" i="0" u="none" dirty="0" smtClean="0"/>
              <a:t> </a:t>
            </a:r>
            <a:r>
              <a:rPr lang="ru" sz="1000" b="1" i="0" u="none" dirty="0" smtClean="0"/>
              <a:t>Avaya </a:t>
            </a:r>
            <a:r>
              <a:rPr lang="ru" sz="1000" b="1" i="0" u="none" dirty="0"/>
              <a:t>Dalian, </a:t>
            </a:r>
            <a:r>
              <a:rPr lang="ru" sz="1000" b="1" i="0" u="none" dirty="0" smtClean="0"/>
              <a:t>Китай.</a:t>
            </a:r>
            <a:r>
              <a:rPr lang="ru" sz="1000" b="0" i="0" u="none" dirty="0" smtClean="0"/>
              <a:t> </a:t>
            </a:r>
            <a:endParaRPr lang="ru" sz="1000" b="0" i="0" u="none" dirty="0"/>
          </a:p>
        </p:txBody>
      </p:sp>
    </p:spTree>
    <p:extLst>
      <p:ext uri="{BB962C8B-B14F-4D97-AF65-F5344CB8AC3E}">
        <p14:creationId xmlns="" xmlns:p14="http://schemas.microsoft.com/office/powerpoint/2010/main" val="157210567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2543160"/>
            <a:ext cx="9143999" cy="926431"/>
          </a:xfrm>
        </p:spPr>
        <p:txBody>
          <a:bodyPr/>
          <a:lstStyle/>
          <a:p>
            <a:pPr algn="ctr" rtl="0"/>
            <a:r>
              <a:rPr lang="ru-RU" b="1" i="0" u="none" dirty="0" smtClean="0"/>
              <a:t>ШАГ</a:t>
            </a:r>
            <a:r>
              <a:rPr lang="ru" b="1" i="0" u="none" dirty="0" smtClean="0"/>
              <a:t> </a:t>
            </a:r>
            <a:r>
              <a:rPr lang="ru" b="1" i="0" u="none" dirty="0"/>
              <a:t>7 </a:t>
            </a:r>
            <a:r>
              <a:rPr lang="ru" b="1" i="0" u="none" dirty="0" smtClean="0"/>
              <a:t>:</a:t>
            </a:r>
            <a:r>
              <a:rPr lang="ru" b="0" i="0" u="none" dirty="0" smtClean="0"/>
              <a:t> </a:t>
            </a:r>
            <a:r>
              <a:rPr lang="ru" sz="3900" b="1" i="0" u="none" dirty="0" smtClean="0"/>
              <a:t>Расширенная поддержка</a:t>
            </a:r>
            <a:endParaRPr lang="ru" sz="3900" b="1" i="0" u="none" dirty="0"/>
          </a:p>
        </p:txBody>
      </p:sp>
      <p:sp>
        <p:nvSpPr>
          <p:cNvPr id="3" name="Rectangle 2"/>
          <p:cNvSpPr/>
          <p:nvPr/>
        </p:nvSpPr>
        <p:spPr>
          <a:xfrm>
            <a:off x="748146" y="5413790"/>
            <a:ext cx="7861465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0"/>
            <a:r>
              <a:rPr lang="ru" b="0" i="0" u="none" dirty="0" smtClean="0"/>
              <a:t>Используйте консультантов Avaya по предпродажам, которые помогут вам позиционировать Видение и решения Avaya для вашего клиента.</a:t>
            </a:r>
            <a:endParaRPr lang="ru" b="0" i="0" u="none" dirty="0"/>
          </a:p>
          <a:p>
            <a:pPr algn="ctr"/>
            <a:r>
              <a:rPr lang="ru" dirty="0"/>
              <a:t>Используйте консультантов Avaya </a:t>
            </a:r>
            <a:r>
              <a:rPr lang="ru" dirty="0" smtClean="0"/>
              <a:t>по бизнес-коммуникациям, которые помогут вашему клиенту сформировать стратегию, а также учесть возможности и потребности в оптимизации и/или миграции</a:t>
            </a:r>
            <a:r>
              <a:rPr lang="ru" b="0" i="0" u="none" dirty="0" smtClean="0"/>
              <a:t>.</a:t>
            </a:r>
            <a:endParaRPr lang="ru" b="0" i="0" u="none" dirty="0"/>
          </a:p>
        </p:txBody>
      </p:sp>
    </p:spTree>
    <p:extLst>
      <p:ext uri="{BB962C8B-B14F-4D97-AF65-F5344CB8AC3E}">
        <p14:creationId xmlns="" xmlns:p14="http://schemas.microsoft.com/office/powerpoint/2010/main" val="79834435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199" y="1541463"/>
            <a:ext cx="6612418" cy="4911725"/>
          </a:xfrm>
        </p:spPr>
        <p:txBody>
          <a:bodyPr/>
          <a:lstStyle/>
          <a:p>
            <a:pPr algn="l" rtl="0">
              <a:lnSpc>
                <a:spcPct val="75000"/>
              </a:lnSpc>
            </a:pPr>
            <a:r>
              <a:rPr lang="ru" sz="1400" b="1" i="0" u="none" dirty="0" smtClean="0"/>
              <a:t>Кто - Что </a:t>
            </a:r>
            <a:r>
              <a:rPr lang="ru" sz="1400" b="1" i="0" u="none" dirty="0"/>
              <a:t>?</a:t>
            </a:r>
          </a:p>
          <a:p>
            <a:pPr lvl="1" algn="l" rtl="0">
              <a:lnSpc>
                <a:spcPct val="75000"/>
              </a:lnSpc>
            </a:pPr>
            <a:r>
              <a:rPr lang="ru" sz="1200" b="0" i="0" u="none" dirty="0" smtClean="0"/>
              <a:t>Известные в данном регионе или стране “евангелисты”</a:t>
            </a:r>
            <a:endParaRPr lang="ru" sz="1200" b="0" i="0" u="none" dirty="0"/>
          </a:p>
          <a:p>
            <a:pPr lvl="1" algn="l" rtl="0">
              <a:lnSpc>
                <a:spcPct val="75000"/>
              </a:lnSpc>
            </a:pPr>
            <a:r>
              <a:rPr lang="ru" sz="1200" b="0" i="0" u="none" dirty="0" smtClean="0"/>
              <a:t>Большой опыт в сфере IP-телефонии, обслуживания клиентов или унифицированных коммуникаций</a:t>
            </a:r>
            <a:endParaRPr lang="ru" sz="1200" b="0" i="0" u="none" dirty="0"/>
          </a:p>
          <a:p>
            <a:pPr lvl="1" algn="l" rtl="0">
              <a:lnSpc>
                <a:spcPct val="75000"/>
              </a:lnSpc>
            </a:pPr>
            <a:r>
              <a:rPr lang="ru" sz="1200" b="0" i="0" u="none" dirty="0" smtClean="0"/>
              <a:t>Обеспечение консультационной поддержки клиентов для ключевых возможностей продаж</a:t>
            </a:r>
            <a:endParaRPr lang="ru" sz="1200" b="0" i="0" u="none" dirty="0"/>
          </a:p>
          <a:p>
            <a:pPr lvl="1">
              <a:lnSpc>
                <a:spcPct val="75000"/>
              </a:lnSpc>
            </a:pPr>
            <a:r>
              <a:rPr lang="ru" sz="1200" dirty="0" smtClean="0"/>
              <a:t>Экспертные заявления о предлагаемых </a:t>
            </a:r>
            <a:r>
              <a:rPr lang="ru" sz="1200" dirty="0"/>
              <a:t>Avaya </a:t>
            </a:r>
            <a:r>
              <a:rPr lang="ru" sz="1200" dirty="0" smtClean="0"/>
              <a:t>преимуществах</a:t>
            </a:r>
            <a:endParaRPr lang="ru" sz="1200" b="0" i="0" u="none" dirty="0"/>
          </a:p>
          <a:p>
            <a:pPr lvl="1" algn="l" rtl="0">
              <a:lnSpc>
                <a:spcPct val="75000"/>
              </a:lnSpc>
            </a:pPr>
            <a:r>
              <a:rPr lang="ru" sz="1200" b="0" i="0" u="none" dirty="0" smtClean="0"/>
              <a:t>Проведение презентаций для клиентов, выставок-ярмарок и других отраслевых мероприятий</a:t>
            </a:r>
            <a:r>
              <a:rPr lang="ru" sz="1400" b="0" i="0" u="none" dirty="0" smtClean="0"/>
              <a:t>. </a:t>
            </a:r>
            <a:endParaRPr lang="ru" sz="1400" b="0" i="0" u="none" dirty="0"/>
          </a:p>
          <a:p>
            <a:pPr algn="l" rtl="0">
              <a:lnSpc>
                <a:spcPct val="75000"/>
              </a:lnSpc>
            </a:pPr>
            <a:r>
              <a:rPr lang="ru" sz="1400" b="1" i="0" u="none" dirty="0" smtClean="0">
                <a:solidFill>
                  <a:srgbClr val="0070C0"/>
                </a:solidFill>
              </a:rPr>
              <a:t>Где ?</a:t>
            </a:r>
            <a:endParaRPr lang="ru" sz="1400" b="1" i="0" u="none" dirty="0">
              <a:solidFill>
                <a:srgbClr val="0070C0"/>
              </a:solidFill>
            </a:endParaRPr>
          </a:p>
          <a:p>
            <a:pPr lvl="1" algn="l" rtl="0">
              <a:lnSpc>
                <a:spcPct val="75000"/>
              </a:lnSpc>
            </a:pPr>
            <a:r>
              <a:rPr lang="ru-RU" sz="1200" dirty="0">
                <a:solidFill>
                  <a:srgbClr val="0070C0"/>
                </a:solidFill>
              </a:rPr>
              <a:t>В</a:t>
            </a:r>
            <a:r>
              <a:rPr lang="ru" sz="1200" dirty="0" smtClean="0">
                <a:solidFill>
                  <a:srgbClr val="0070C0"/>
                </a:solidFill>
              </a:rPr>
              <a:t>озможность осуществления комплексных продаж при обсуждении соответствующих стратегий продаж</a:t>
            </a:r>
            <a:r>
              <a:rPr lang="ru" sz="1200" b="0" i="0" u="none" dirty="0" smtClean="0">
                <a:solidFill>
                  <a:srgbClr val="0070C0"/>
                </a:solidFill>
              </a:rPr>
              <a:t>.</a:t>
            </a:r>
            <a:endParaRPr lang="ru" sz="1200" b="0" i="0" u="none" dirty="0">
              <a:solidFill>
                <a:srgbClr val="0070C0"/>
              </a:solidFill>
            </a:endParaRPr>
          </a:p>
          <a:p>
            <a:pPr lvl="1" algn="l" rtl="0">
              <a:lnSpc>
                <a:spcPct val="75000"/>
              </a:lnSpc>
            </a:pPr>
            <a:r>
              <a:rPr lang="ru" sz="1200" b="0" i="0" u="none" dirty="0" smtClean="0">
                <a:solidFill>
                  <a:srgbClr val="0070C0"/>
                </a:solidFill>
              </a:rPr>
              <a:t>Важдная презентация для человека, ответственного за принятие ключевых решений, </a:t>
            </a:r>
            <a:endParaRPr lang="ru" sz="1200" b="0" i="0" u="none" dirty="0">
              <a:solidFill>
                <a:srgbClr val="0070C0"/>
              </a:solidFill>
            </a:endParaRPr>
          </a:p>
          <a:p>
            <a:pPr lvl="1" algn="l" rtl="0">
              <a:lnSpc>
                <a:spcPct val="75000"/>
              </a:lnSpc>
            </a:pPr>
            <a:r>
              <a:rPr lang="ru" sz="1200" b="0" i="0" u="none" dirty="0" smtClean="0">
                <a:solidFill>
                  <a:srgbClr val="0070C0"/>
                </a:solidFill>
              </a:rPr>
              <a:t>Крупное региональное отраслевое мероприятие, где требуется присутствие представителя Avaya.</a:t>
            </a:r>
            <a:endParaRPr lang="ru" sz="1200" b="0" i="0" u="none" dirty="0">
              <a:solidFill>
                <a:srgbClr val="0070C0"/>
              </a:solidFill>
            </a:endParaRPr>
          </a:p>
          <a:p>
            <a:pPr lvl="1" algn="l" rtl="0">
              <a:lnSpc>
                <a:spcPct val="75000"/>
              </a:lnSpc>
            </a:pPr>
            <a:r>
              <a:rPr lang="ru" sz="1200" b="0" i="0" u="none" dirty="0" smtClean="0">
                <a:solidFill>
                  <a:srgbClr val="0070C0"/>
                </a:solidFill>
              </a:rPr>
              <a:t>Необходимость передачи знаний соответствующим национальным партнерам при запуске нового продукта</a:t>
            </a:r>
            <a:endParaRPr lang="ru" sz="1200" b="0" i="0" u="none" dirty="0">
              <a:solidFill>
                <a:srgbClr val="0070C0"/>
              </a:solidFill>
            </a:endParaRPr>
          </a:p>
          <a:p>
            <a:pPr algn="l" rtl="0">
              <a:lnSpc>
                <a:spcPct val="75000"/>
              </a:lnSpc>
            </a:pPr>
            <a:r>
              <a:rPr lang="ru" sz="1400" b="1" i="0" u="none" dirty="0" smtClean="0">
                <a:solidFill>
                  <a:schemeClr val="accent1"/>
                </a:solidFill>
              </a:rPr>
              <a:t>Не используются для </a:t>
            </a:r>
            <a:r>
              <a:rPr lang="ru" sz="1400" b="1" i="0" u="none" dirty="0">
                <a:solidFill>
                  <a:schemeClr val="accent1"/>
                </a:solidFill>
              </a:rPr>
              <a:t>:</a:t>
            </a:r>
          </a:p>
          <a:p>
            <a:pPr lvl="1" algn="l" rtl="0">
              <a:lnSpc>
                <a:spcPct val="75000"/>
              </a:lnSpc>
            </a:pPr>
            <a:r>
              <a:rPr lang="ru" sz="1200" b="0" i="0" u="none" dirty="0" smtClean="0"/>
              <a:t>Обсуждения технических вопросов по функционалу, обновлениям или </a:t>
            </a:r>
            <a:r>
              <a:rPr lang="ru" sz="1200" b="0" i="0" u="none" dirty="0"/>
              <a:t>RFA; </a:t>
            </a:r>
            <a:r>
              <a:rPr lang="ru" sz="1200" b="0" i="0" u="none" dirty="0" smtClean="0"/>
              <a:t>(</a:t>
            </a:r>
            <a:r>
              <a:rPr lang="ru" sz="1200" b="1" dirty="0" smtClean="0">
                <a:solidFill>
                  <a:srgbClr val="00B050"/>
                </a:solidFill>
              </a:rPr>
              <a:t>исполльзуйте</a:t>
            </a:r>
            <a:r>
              <a:rPr lang="ru" sz="1200" b="1" i="0" u="none" dirty="0" smtClean="0">
                <a:solidFill>
                  <a:srgbClr val="00B050"/>
                </a:solidFill>
              </a:rPr>
              <a:t> </a:t>
            </a:r>
            <a:r>
              <a:rPr lang="ru" sz="1200" b="1" i="0" u="none" dirty="0">
                <a:solidFill>
                  <a:srgbClr val="00B050"/>
                </a:solidFill>
              </a:rPr>
              <a:t>TechniCenter</a:t>
            </a:r>
            <a:r>
              <a:rPr lang="ru" sz="1200" b="0" i="0" u="none" dirty="0"/>
              <a:t>)</a:t>
            </a:r>
          </a:p>
          <a:p>
            <a:pPr lvl="1" algn="l" rtl="0">
              <a:lnSpc>
                <a:spcPct val="75000"/>
              </a:lnSpc>
            </a:pPr>
            <a:r>
              <a:rPr lang="ru" sz="1200" b="0" i="0" u="none" dirty="0" smtClean="0"/>
              <a:t>Коммерческих предложений или обзоров проектных решений</a:t>
            </a:r>
            <a:endParaRPr lang="ru" sz="1200" b="0" i="0" u="none" dirty="0"/>
          </a:p>
          <a:p>
            <a:pPr lvl="1" algn="l" rtl="0">
              <a:lnSpc>
                <a:spcPct val="75000"/>
              </a:lnSpc>
            </a:pPr>
            <a:r>
              <a:rPr lang="ru" sz="1200" b="0" i="0" u="none" dirty="0" smtClean="0"/>
              <a:t>Разрешения проблем при внедрении</a:t>
            </a:r>
            <a:endParaRPr lang="ru" sz="1200" b="0" i="0" u="none" dirty="0"/>
          </a:p>
        </p:txBody>
      </p:sp>
      <p:sp>
        <p:nvSpPr>
          <p:cNvPr id="75779" name="Rectangle 2"/>
          <p:cNvSpPr>
            <a:spLocks noChangeArrowheads="1"/>
          </p:cNvSpPr>
          <p:nvPr/>
        </p:nvSpPr>
        <p:spPr bwMode="auto">
          <a:xfrm>
            <a:off x="107950" y="758825"/>
            <a:ext cx="9217025" cy="614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ru" sz="2300"/>
          </a:p>
        </p:txBody>
      </p:sp>
      <p:sp>
        <p:nvSpPr>
          <p:cNvPr id="7578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 rtl="0"/>
            <a:r>
              <a:rPr lang="ru" b="0" i="0" u="none" dirty="0" smtClean="0"/>
              <a:t>Предпродажные мероприятия </a:t>
            </a:r>
            <a:r>
              <a:rPr lang="ru" b="0" i="0" u="none" dirty="0"/>
              <a:t>/ </a:t>
            </a:r>
            <a:r>
              <a:rPr lang="ru" b="0" i="0" u="none" dirty="0" smtClean="0"/>
              <a:t/>
            </a:r>
            <a:br>
              <a:rPr lang="ru" b="0" i="0" u="none" dirty="0" smtClean="0"/>
            </a:br>
            <a:r>
              <a:rPr lang="ru" dirty="0" smtClean="0"/>
              <a:t>Бизнес консультирование</a:t>
            </a:r>
          </a:p>
        </p:txBody>
      </p:sp>
      <p:pic>
        <p:nvPicPr>
          <p:cNvPr id="6" name="Picture 10" descr="collaboration2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69617" y="1575069"/>
            <a:ext cx="2074383" cy="31394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4282398268"/>
      </p:ext>
    </p:extLst>
  </p:cSld>
  <p:clrMapOvr>
    <a:masterClrMapping/>
  </p:clrMapOvr>
  <p:transition advClick="0" advTm="7000">
    <p:pull dir="r"/>
  </p:transition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6802" name="Group 507"/>
          <p:cNvGrpSpPr>
            <a:grpSpLocks/>
          </p:cNvGrpSpPr>
          <p:nvPr/>
        </p:nvGrpSpPr>
        <p:grpSpPr bwMode="auto">
          <a:xfrm>
            <a:off x="0" y="1490663"/>
            <a:ext cx="9144000" cy="3565525"/>
            <a:chOff x="0" y="964"/>
            <a:chExt cx="5760" cy="2246"/>
          </a:xfrm>
        </p:grpSpPr>
        <p:sp>
          <p:nvSpPr>
            <p:cNvPr id="76816" name="Rectangle 42"/>
            <p:cNvSpPr>
              <a:spLocks noChangeArrowheads="1"/>
            </p:cNvSpPr>
            <p:nvPr/>
          </p:nvSpPr>
          <p:spPr bwMode="invGray">
            <a:xfrm>
              <a:off x="0" y="964"/>
              <a:ext cx="5760" cy="2246"/>
            </a:xfrm>
            <a:prstGeom prst="rect">
              <a:avLst/>
            </a:prstGeom>
            <a:gradFill rotWithShape="1">
              <a:gsLst>
                <a:gs pos="0">
                  <a:srgbClr val="98050E"/>
                </a:gs>
                <a:gs pos="100000">
                  <a:srgbClr val="D1081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ru"/>
            </a:p>
          </p:txBody>
        </p:sp>
        <p:grpSp>
          <p:nvGrpSpPr>
            <p:cNvPr id="76817" name="Group 826"/>
            <p:cNvGrpSpPr>
              <a:grpSpLocks/>
            </p:cNvGrpSpPr>
            <p:nvPr/>
          </p:nvGrpSpPr>
          <p:grpSpPr bwMode="auto">
            <a:xfrm>
              <a:off x="0" y="1004"/>
              <a:ext cx="5563" cy="2197"/>
              <a:chOff x="197" y="1004"/>
              <a:chExt cx="5563" cy="2197"/>
            </a:xfrm>
          </p:grpSpPr>
          <p:sp>
            <p:nvSpPr>
              <p:cNvPr id="76818" name="Rectangle 7"/>
              <p:cNvSpPr>
                <a:spLocks noChangeArrowheads="1"/>
              </p:cNvSpPr>
              <p:nvPr/>
            </p:nvSpPr>
            <p:spPr bwMode="invGray">
              <a:xfrm>
                <a:off x="2187" y="1004"/>
                <a:ext cx="192" cy="173"/>
              </a:xfrm>
              <a:prstGeom prst="rect">
                <a:avLst/>
              </a:prstGeom>
              <a:solidFill>
                <a:srgbClr val="D10811">
                  <a:alpha val="70195"/>
                </a:srgbClr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ru"/>
              </a:p>
            </p:txBody>
          </p:sp>
          <p:sp>
            <p:nvSpPr>
              <p:cNvPr id="76819" name="Rectangle 8"/>
              <p:cNvSpPr>
                <a:spLocks noChangeArrowheads="1"/>
              </p:cNvSpPr>
              <p:nvPr/>
            </p:nvSpPr>
            <p:spPr bwMode="invGray">
              <a:xfrm>
                <a:off x="1988" y="1004"/>
                <a:ext cx="192" cy="173"/>
              </a:xfrm>
              <a:prstGeom prst="rect">
                <a:avLst/>
              </a:prstGeom>
              <a:solidFill>
                <a:srgbClr val="D10811">
                  <a:alpha val="59999"/>
                </a:srgbClr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ru"/>
              </a:p>
            </p:txBody>
          </p:sp>
          <p:sp>
            <p:nvSpPr>
              <p:cNvPr id="76820" name="Rectangle 14"/>
              <p:cNvSpPr>
                <a:spLocks noChangeArrowheads="1"/>
              </p:cNvSpPr>
              <p:nvPr/>
            </p:nvSpPr>
            <p:spPr bwMode="invGray">
              <a:xfrm>
                <a:off x="5568" y="1004"/>
                <a:ext cx="192" cy="173"/>
              </a:xfrm>
              <a:prstGeom prst="rect">
                <a:avLst/>
              </a:prstGeom>
              <a:solidFill>
                <a:srgbClr val="D10811">
                  <a:alpha val="79999"/>
                </a:srgbClr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ru"/>
              </a:p>
            </p:txBody>
          </p:sp>
          <p:sp>
            <p:nvSpPr>
              <p:cNvPr id="76821" name="Rectangle 15"/>
              <p:cNvSpPr>
                <a:spLocks noChangeArrowheads="1"/>
              </p:cNvSpPr>
              <p:nvPr/>
            </p:nvSpPr>
            <p:spPr bwMode="invGray">
              <a:xfrm>
                <a:off x="5369" y="1004"/>
                <a:ext cx="192" cy="173"/>
              </a:xfrm>
              <a:prstGeom prst="rect">
                <a:avLst/>
              </a:prstGeom>
              <a:solidFill>
                <a:srgbClr val="D10811">
                  <a:alpha val="79999"/>
                </a:srgbClr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ru"/>
              </a:p>
            </p:txBody>
          </p:sp>
          <p:sp>
            <p:nvSpPr>
              <p:cNvPr id="76822" name="Rectangle 16"/>
              <p:cNvSpPr>
                <a:spLocks noChangeArrowheads="1"/>
              </p:cNvSpPr>
              <p:nvPr/>
            </p:nvSpPr>
            <p:spPr bwMode="invGray">
              <a:xfrm>
                <a:off x="5170" y="1004"/>
                <a:ext cx="192" cy="173"/>
              </a:xfrm>
              <a:prstGeom prst="rect">
                <a:avLst/>
              </a:prstGeom>
              <a:solidFill>
                <a:srgbClr val="D10811">
                  <a:alpha val="79999"/>
                </a:srgbClr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ru"/>
              </a:p>
            </p:txBody>
          </p:sp>
          <p:sp>
            <p:nvSpPr>
              <p:cNvPr id="76823" name="Rectangle 17"/>
              <p:cNvSpPr>
                <a:spLocks noChangeArrowheads="1"/>
              </p:cNvSpPr>
              <p:nvPr/>
            </p:nvSpPr>
            <p:spPr bwMode="invGray">
              <a:xfrm>
                <a:off x="4971" y="1004"/>
                <a:ext cx="192" cy="173"/>
              </a:xfrm>
              <a:prstGeom prst="rect">
                <a:avLst/>
              </a:prstGeom>
              <a:solidFill>
                <a:srgbClr val="D10811">
                  <a:alpha val="79999"/>
                </a:srgbClr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ru"/>
              </a:p>
            </p:txBody>
          </p:sp>
          <p:sp>
            <p:nvSpPr>
              <p:cNvPr id="76824" name="Rectangle 18"/>
              <p:cNvSpPr>
                <a:spLocks noChangeArrowheads="1"/>
              </p:cNvSpPr>
              <p:nvPr/>
            </p:nvSpPr>
            <p:spPr bwMode="invGray">
              <a:xfrm>
                <a:off x="4772" y="1004"/>
                <a:ext cx="192" cy="173"/>
              </a:xfrm>
              <a:prstGeom prst="rect">
                <a:avLst/>
              </a:prstGeom>
              <a:solidFill>
                <a:srgbClr val="D10811">
                  <a:alpha val="79999"/>
                </a:srgbClr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ru"/>
              </a:p>
            </p:txBody>
          </p:sp>
          <p:sp>
            <p:nvSpPr>
              <p:cNvPr id="76825" name="Rectangle 19"/>
              <p:cNvSpPr>
                <a:spLocks noChangeArrowheads="1"/>
              </p:cNvSpPr>
              <p:nvPr/>
            </p:nvSpPr>
            <p:spPr bwMode="invGray">
              <a:xfrm>
                <a:off x="4573" y="1004"/>
                <a:ext cx="192" cy="173"/>
              </a:xfrm>
              <a:prstGeom prst="rect">
                <a:avLst/>
              </a:prstGeom>
              <a:solidFill>
                <a:srgbClr val="D10811">
                  <a:alpha val="79999"/>
                </a:srgbClr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ru"/>
              </a:p>
            </p:txBody>
          </p:sp>
          <p:sp>
            <p:nvSpPr>
              <p:cNvPr id="76826" name="Rectangle 20"/>
              <p:cNvSpPr>
                <a:spLocks noChangeArrowheads="1"/>
              </p:cNvSpPr>
              <p:nvPr/>
            </p:nvSpPr>
            <p:spPr bwMode="invGray">
              <a:xfrm>
                <a:off x="4374" y="1004"/>
                <a:ext cx="192" cy="173"/>
              </a:xfrm>
              <a:prstGeom prst="rect">
                <a:avLst/>
              </a:prstGeom>
              <a:solidFill>
                <a:srgbClr val="D10811">
                  <a:alpha val="79999"/>
                </a:srgbClr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ru"/>
              </a:p>
            </p:txBody>
          </p:sp>
          <p:sp>
            <p:nvSpPr>
              <p:cNvPr id="76827" name="Rectangle 21"/>
              <p:cNvSpPr>
                <a:spLocks noChangeArrowheads="1"/>
              </p:cNvSpPr>
              <p:nvPr/>
            </p:nvSpPr>
            <p:spPr bwMode="invGray">
              <a:xfrm>
                <a:off x="4176" y="1004"/>
                <a:ext cx="192" cy="173"/>
              </a:xfrm>
              <a:prstGeom prst="rect">
                <a:avLst/>
              </a:prstGeom>
              <a:solidFill>
                <a:srgbClr val="D10811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ru"/>
              </a:p>
            </p:txBody>
          </p:sp>
          <p:sp>
            <p:nvSpPr>
              <p:cNvPr id="76828" name="Rectangle 22"/>
              <p:cNvSpPr>
                <a:spLocks noChangeArrowheads="1"/>
              </p:cNvSpPr>
              <p:nvPr/>
            </p:nvSpPr>
            <p:spPr bwMode="invGray">
              <a:xfrm>
                <a:off x="3977" y="1004"/>
                <a:ext cx="192" cy="173"/>
              </a:xfrm>
              <a:prstGeom prst="rect">
                <a:avLst/>
              </a:prstGeom>
              <a:solidFill>
                <a:srgbClr val="D10811">
                  <a:alpha val="79999"/>
                </a:srgbClr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ru"/>
              </a:p>
            </p:txBody>
          </p:sp>
          <p:sp>
            <p:nvSpPr>
              <p:cNvPr id="76829" name="Rectangle 23"/>
              <p:cNvSpPr>
                <a:spLocks noChangeArrowheads="1"/>
              </p:cNvSpPr>
              <p:nvPr/>
            </p:nvSpPr>
            <p:spPr bwMode="invGray">
              <a:xfrm>
                <a:off x="3778" y="1004"/>
                <a:ext cx="192" cy="173"/>
              </a:xfrm>
              <a:prstGeom prst="rect">
                <a:avLst/>
              </a:prstGeom>
              <a:solidFill>
                <a:srgbClr val="D10811">
                  <a:alpha val="79999"/>
                </a:srgbClr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ru"/>
              </a:p>
            </p:txBody>
          </p:sp>
          <p:sp>
            <p:nvSpPr>
              <p:cNvPr id="76830" name="Rectangle 24"/>
              <p:cNvSpPr>
                <a:spLocks noChangeArrowheads="1"/>
              </p:cNvSpPr>
              <p:nvPr/>
            </p:nvSpPr>
            <p:spPr bwMode="invGray">
              <a:xfrm>
                <a:off x="3579" y="1004"/>
                <a:ext cx="192" cy="173"/>
              </a:xfrm>
              <a:prstGeom prst="rect">
                <a:avLst/>
              </a:prstGeom>
              <a:solidFill>
                <a:srgbClr val="D10811">
                  <a:alpha val="38039"/>
                </a:srgbClr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ru"/>
              </a:p>
            </p:txBody>
          </p:sp>
          <p:sp>
            <p:nvSpPr>
              <p:cNvPr id="76831" name="Rectangle 26"/>
              <p:cNvSpPr>
                <a:spLocks noChangeArrowheads="1"/>
              </p:cNvSpPr>
              <p:nvPr/>
            </p:nvSpPr>
            <p:spPr bwMode="invGray">
              <a:xfrm>
                <a:off x="3181" y="1004"/>
                <a:ext cx="192" cy="173"/>
              </a:xfrm>
              <a:prstGeom prst="rect">
                <a:avLst/>
              </a:prstGeom>
              <a:solidFill>
                <a:srgbClr val="D10811">
                  <a:alpha val="79999"/>
                </a:srgbClr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ru"/>
              </a:p>
            </p:txBody>
          </p:sp>
          <p:sp>
            <p:nvSpPr>
              <p:cNvPr id="76832" name="Rectangle 27"/>
              <p:cNvSpPr>
                <a:spLocks noChangeArrowheads="1"/>
              </p:cNvSpPr>
              <p:nvPr/>
            </p:nvSpPr>
            <p:spPr bwMode="invGray">
              <a:xfrm>
                <a:off x="2982" y="1004"/>
                <a:ext cx="192" cy="173"/>
              </a:xfrm>
              <a:prstGeom prst="rect">
                <a:avLst/>
              </a:prstGeom>
              <a:solidFill>
                <a:srgbClr val="D10811">
                  <a:alpha val="70195"/>
                </a:srgbClr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ru"/>
              </a:p>
            </p:txBody>
          </p:sp>
          <p:sp>
            <p:nvSpPr>
              <p:cNvPr id="76833" name="Rectangle 29"/>
              <p:cNvSpPr>
                <a:spLocks noChangeArrowheads="1"/>
              </p:cNvSpPr>
              <p:nvPr/>
            </p:nvSpPr>
            <p:spPr bwMode="invGray">
              <a:xfrm>
                <a:off x="2585" y="1188"/>
                <a:ext cx="192" cy="173"/>
              </a:xfrm>
              <a:prstGeom prst="rect">
                <a:avLst/>
              </a:prstGeom>
              <a:solidFill>
                <a:srgbClr val="D10811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ru"/>
              </a:p>
            </p:txBody>
          </p:sp>
          <p:sp>
            <p:nvSpPr>
              <p:cNvPr id="76834" name="Rectangle 34"/>
              <p:cNvSpPr>
                <a:spLocks noChangeArrowheads="1"/>
              </p:cNvSpPr>
              <p:nvPr/>
            </p:nvSpPr>
            <p:spPr bwMode="invGray">
              <a:xfrm>
                <a:off x="1590" y="1188"/>
                <a:ext cx="192" cy="173"/>
              </a:xfrm>
              <a:prstGeom prst="rect">
                <a:avLst/>
              </a:prstGeom>
              <a:solidFill>
                <a:srgbClr val="D10811">
                  <a:alpha val="39999"/>
                </a:srgbClr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ru"/>
              </a:p>
            </p:txBody>
          </p:sp>
          <p:sp>
            <p:nvSpPr>
              <p:cNvPr id="76835" name="Rectangle 37"/>
              <p:cNvSpPr>
                <a:spLocks noChangeArrowheads="1"/>
              </p:cNvSpPr>
              <p:nvPr/>
            </p:nvSpPr>
            <p:spPr bwMode="invGray">
              <a:xfrm>
                <a:off x="994" y="1188"/>
                <a:ext cx="192" cy="173"/>
              </a:xfrm>
              <a:prstGeom prst="rect">
                <a:avLst/>
              </a:prstGeom>
              <a:solidFill>
                <a:srgbClr val="D10811">
                  <a:alpha val="16862"/>
                </a:srgbClr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ru"/>
              </a:p>
            </p:txBody>
          </p:sp>
          <p:sp>
            <p:nvSpPr>
              <p:cNvPr id="76836" name="Rectangle 38"/>
              <p:cNvSpPr>
                <a:spLocks noChangeArrowheads="1"/>
              </p:cNvSpPr>
              <p:nvPr/>
            </p:nvSpPr>
            <p:spPr bwMode="invGray">
              <a:xfrm>
                <a:off x="795" y="1188"/>
                <a:ext cx="192" cy="173"/>
              </a:xfrm>
              <a:prstGeom prst="rect">
                <a:avLst/>
              </a:prstGeom>
              <a:solidFill>
                <a:srgbClr val="D10811">
                  <a:alpha val="79999"/>
                </a:srgbClr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ru"/>
              </a:p>
            </p:txBody>
          </p:sp>
          <p:sp>
            <p:nvSpPr>
              <p:cNvPr id="76837" name="Rectangle 41"/>
              <p:cNvSpPr>
                <a:spLocks noChangeArrowheads="1"/>
              </p:cNvSpPr>
              <p:nvPr/>
            </p:nvSpPr>
            <p:spPr bwMode="invGray">
              <a:xfrm>
                <a:off x="5568" y="1188"/>
                <a:ext cx="192" cy="173"/>
              </a:xfrm>
              <a:prstGeom prst="rect">
                <a:avLst/>
              </a:prstGeom>
              <a:solidFill>
                <a:srgbClr val="D10811">
                  <a:alpha val="79999"/>
                </a:srgbClr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ru"/>
              </a:p>
            </p:txBody>
          </p:sp>
          <p:sp>
            <p:nvSpPr>
              <p:cNvPr id="76838" name="Rectangle 42"/>
              <p:cNvSpPr>
                <a:spLocks noChangeArrowheads="1"/>
              </p:cNvSpPr>
              <p:nvPr/>
            </p:nvSpPr>
            <p:spPr bwMode="invGray">
              <a:xfrm>
                <a:off x="5369" y="1188"/>
                <a:ext cx="192" cy="173"/>
              </a:xfrm>
              <a:prstGeom prst="rect">
                <a:avLst/>
              </a:prstGeom>
              <a:solidFill>
                <a:srgbClr val="D10811">
                  <a:alpha val="79999"/>
                </a:srgbClr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ru"/>
              </a:p>
            </p:txBody>
          </p:sp>
          <p:sp>
            <p:nvSpPr>
              <p:cNvPr id="76839" name="Rectangle 43"/>
              <p:cNvSpPr>
                <a:spLocks noChangeArrowheads="1"/>
              </p:cNvSpPr>
              <p:nvPr/>
            </p:nvSpPr>
            <p:spPr bwMode="invGray">
              <a:xfrm>
                <a:off x="5170" y="1188"/>
                <a:ext cx="192" cy="173"/>
              </a:xfrm>
              <a:prstGeom prst="rect">
                <a:avLst/>
              </a:prstGeom>
              <a:solidFill>
                <a:srgbClr val="D10811">
                  <a:alpha val="79999"/>
                </a:srgbClr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ru"/>
              </a:p>
            </p:txBody>
          </p:sp>
          <p:sp>
            <p:nvSpPr>
              <p:cNvPr id="76840" name="Rectangle 45"/>
              <p:cNvSpPr>
                <a:spLocks noChangeArrowheads="1"/>
              </p:cNvSpPr>
              <p:nvPr/>
            </p:nvSpPr>
            <p:spPr bwMode="invGray">
              <a:xfrm>
                <a:off x="4772" y="1188"/>
                <a:ext cx="192" cy="173"/>
              </a:xfrm>
              <a:prstGeom prst="rect">
                <a:avLst/>
              </a:prstGeom>
              <a:solidFill>
                <a:srgbClr val="D10811">
                  <a:alpha val="79999"/>
                </a:srgbClr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ru"/>
              </a:p>
            </p:txBody>
          </p:sp>
          <p:sp>
            <p:nvSpPr>
              <p:cNvPr id="76841" name="Rectangle 46"/>
              <p:cNvSpPr>
                <a:spLocks noChangeArrowheads="1"/>
              </p:cNvSpPr>
              <p:nvPr/>
            </p:nvSpPr>
            <p:spPr bwMode="invGray">
              <a:xfrm>
                <a:off x="4573" y="1188"/>
                <a:ext cx="192" cy="173"/>
              </a:xfrm>
              <a:prstGeom prst="rect">
                <a:avLst/>
              </a:prstGeom>
              <a:solidFill>
                <a:srgbClr val="D10811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ru"/>
              </a:p>
            </p:txBody>
          </p:sp>
          <p:sp>
            <p:nvSpPr>
              <p:cNvPr id="76842" name="Rectangle 48"/>
              <p:cNvSpPr>
                <a:spLocks noChangeArrowheads="1"/>
              </p:cNvSpPr>
              <p:nvPr/>
            </p:nvSpPr>
            <p:spPr bwMode="invGray">
              <a:xfrm>
                <a:off x="4176" y="1188"/>
                <a:ext cx="192" cy="173"/>
              </a:xfrm>
              <a:prstGeom prst="rect">
                <a:avLst/>
              </a:prstGeom>
              <a:solidFill>
                <a:srgbClr val="D10811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ru"/>
              </a:p>
            </p:txBody>
          </p:sp>
          <p:sp>
            <p:nvSpPr>
              <p:cNvPr id="76843" name="Rectangle 49"/>
              <p:cNvSpPr>
                <a:spLocks noChangeArrowheads="1"/>
              </p:cNvSpPr>
              <p:nvPr/>
            </p:nvSpPr>
            <p:spPr bwMode="invGray">
              <a:xfrm>
                <a:off x="3977" y="1188"/>
                <a:ext cx="192" cy="173"/>
              </a:xfrm>
              <a:prstGeom prst="rect">
                <a:avLst/>
              </a:prstGeom>
              <a:solidFill>
                <a:srgbClr val="D10811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ru"/>
              </a:p>
            </p:txBody>
          </p:sp>
          <p:sp>
            <p:nvSpPr>
              <p:cNvPr id="76844" name="Rectangle 51"/>
              <p:cNvSpPr>
                <a:spLocks noChangeArrowheads="1"/>
              </p:cNvSpPr>
              <p:nvPr/>
            </p:nvSpPr>
            <p:spPr bwMode="invGray">
              <a:xfrm>
                <a:off x="3579" y="1188"/>
                <a:ext cx="192" cy="173"/>
              </a:xfrm>
              <a:prstGeom prst="rect">
                <a:avLst/>
              </a:prstGeom>
              <a:solidFill>
                <a:srgbClr val="D10811">
                  <a:alpha val="38039"/>
                </a:srgbClr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ru"/>
              </a:p>
            </p:txBody>
          </p:sp>
          <p:sp>
            <p:nvSpPr>
              <p:cNvPr id="76845" name="Rectangle 57"/>
              <p:cNvSpPr>
                <a:spLocks noChangeArrowheads="1"/>
              </p:cNvSpPr>
              <p:nvPr/>
            </p:nvSpPr>
            <p:spPr bwMode="invGray">
              <a:xfrm>
                <a:off x="2386" y="1372"/>
                <a:ext cx="192" cy="173"/>
              </a:xfrm>
              <a:prstGeom prst="rect">
                <a:avLst/>
              </a:prstGeom>
              <a:solidFill>
                <a:srgbClr val="D10811">
                  <a:alpha val="70195"/>
                </a:srgbClr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ru"/>
              </a:p>
            </p:txBody>
          </p:sp>
          <p:sp>
            <p:nvSpPr>
              <p:cNvPr id="76846" name="Rectangle 58"/>
              <p:cNvSpPr>
                <a:spLocks noChangeArrowheads="1"/>
              </p:cNvSpPr>
              <p:nvPr/>
            </p:nvSpPr>
            <p:spPr bwMode="invGray">
              <a:xfrm>
                <a:off x="2187" y="1372"/>
                <a:ext cx="192" cy="173"/>
              </a:xfrm>
              <a:prstGeom prst="rect">
                <a:avLst/>
              </a:prstGeom>
              <a:solidFill>
                <a:srgbClr val="D10811">
                  <a:alpha val="38039"/>
                </a:srgbClr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ru"/>
              </a:p>
            </p:txBody>
          </p:sp>
          <p:sp>
            <p:nvSpPr>
              <p:cNvPr id="76847" name="Rectangle 60"/>
              <p:cNvSpPr>
                <a:spLocks noChangeArrowheads="1"/>
              </p:cNvSpPr>
              <p:nvPr/>
            </p:nvSpPr>
            <p:spPr bwMode="invGray">
              <a:xfrm>
                <a:off x="1789" y="1372"/>
                <a:ext cx="192" cy="173"/>
              </a:xfrm>
              <a:prstGeom prst="rect">
                <a:avLst/>
              </a:prstGeom>
              <a:solidFill>
                <a:srgbClr val="D10811">
                  <a:alpha val="38039"/>
                </a:srgbClr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ru"/>
              </a:p>
            </p:txBody>
          </p:sp>
          <p:sp>
            <p:nvSpPr>
              <p:cNvPr id="76848" name="Rectangle 63"/>
              <p:cNvSpPr>
                <a:spLocks noChangeArrowheads="1"/>
              </p:cNvSpPr>
              <p:nvPr/>
            </p:nvSpPr>
            <p:spPr bwMode="invGray">
              <a:xfrm>
                <a:off x="1193" y="1372"/>
                <a:ext cx="192" cy="173"/>
              </a:xfrm>
              <a:prstGeom prst="rect">
                <a:avLst/>
              </a:prstGeom>
              <a:solidFill>
                <a:srgbClr val="D10811">
                  <a:alpha val="30196"/>
                </a:srgbClr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ru"/>
              </a:p>
            </p:txBody>
          </p:sp>
          <p:sp>
            <p:nvSpPr>
              <p:cNvPr id="76849" name="Rectangle 66"/>
              <p:cNvSpPr>
                <a:spLocks noChangeArrowheads="1"/>
              </p:cNvSpPr>
              <p:nvPr/>
            </p:nvSpPr>
            <p:spPr bwMode="invGray">
              <a:xfrm>
                <a:off x="596" y="1372"/>
                <a:ext cx="192" cy="173"/>
              </a:xfrm>
              <a:prstGeom prst="rect">
                <a:avLst/>
              </a:prstGeom>
              <a:solidFill>
                <a:srgbClr val="D10811">
                  <a:alpha val="16862"/>
                </a:srgbClr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ru"/>
              </a:p>
            </p:txBody>
          </p:sp>
          <p:sp>
            <p:nvSpPr>
              <p:cNvPr id="76850" name="Rectangle 68"/>
              <p:cNvSpPr>
                <a:spLocks noChangeArrowheads="1"/>
              </p:cNvSpPr>
              <p:nvPr/>
            </p:nvSpPr>
            <p:spPr bwMode="invGray">
              <a:xfrm>
                <a:off x="5568" y="1372"/>
                <a:ext cx="192" cy="173"/>
              </a:xfrm>
              <a:prstGeom prst="rect">
                <a:avLst/>
              </a:prstGeom>
              <a:solidFill>
                <a:srgbClr val="D10811">
                  <a:alpha val="79999"/>
                </a:srgbClr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ru"/>
              </a:p>
            </p:txBody>
          </p:sp>
          <p:sp>
            <p:nvSpPr>
              <p:cNvPr id="76851" name="Rectangle 71"/>
              <p:cNvSpPr>
                <a:spLocks noChangeArrowheads="1"/>
              </p:cNvSpPr>
              <p:nvPr/>
            </p:nvSpPr>
            <p:spPr bwMode="invGray">
              <a:xfrm>
                <a:off x="4971" y="1372"/>
                <a:ext cx="192" cy="173"/>
              </a:xfrm>
              <a:prstGeom prst="rect">
                <a:avLst/>
              </a:prstGeom>
              <a:solidFill>
                <a:srgbClr val="D10811">
                  <a:alpha val="79999"/>
                </a:srgbClr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ru"/>
              </a:p>
            </p:txBody>
          </p:sp>
          <p:sp>
            <p:nvSpPr>
              <p:cNvPr id="76852" name="Rectangle 73"/>
              <p:cNvSpPr>
                <a:spLocks noChangeArrowheads="1"/>
              </p:cNvSpPr>
              <p:nvPr/>
            </p:nvSpPr>
            <p:spPr bwMode="invGray">
              <a:xfrm>
                <a:off x="4573" y="1372"/>
                <a:ext cx="192" cy="173"/>
              </a:xfrm>
              <a:prstGeom prst="rect">
                <a:avLst/>
              </a:prstGeom>
              <a:solidFill>
                <a:srgbClr val="D10811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ru"/>
              </a:p>
            </p:txBody>
          </p:sp>
          <p:sp>
            <p:nvSpPr>
              <p:cNvPr id="76853" name="Rectangle 76"/>
              <p:cNvSpPr>
                <a:spLocks noChangeArrowheads="1"/>
              </p:cNvSpPr>
              <p:nvPr/>
            </p:nvSpPr>
            <p:spPr bwMode="invGray">
              <a:xfrm>
                <a:off x="3977" y="1372"/>
                <a:ext cx="192" cy="173"/>
              </a:xfrm>
              <a:prstGeom prst="rect">
                <a:avLst/>
              </a:prstGeom>
              <a:solidFill>
                <a:srgbClr val="D10811">
                  <a:alpha val="38039"/>
                </a:srgbClr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ru"/>
              </a:p>
            </p:txBody>
          </p:sp>
          <p:sp>
            <p:nvSpPr>
              <p:cNvPr id="76854" name="Rectangle 78"/>
              <p:cNvSpPr>
                <a:spLocks noChangeArrowheads="1"/>
              </p:cNvSpPr>
              <p:nvPr/>
            </p:nvSpPr>
            <p:spPr bwMode="invGray">
              <a:xfrm>
                <a:off x="3579" y="1372"/>
                <a:ext cx="192" cy="173"/>
              </a:xfrm>
              <a:prstGeom prst="rect">
                <a:avLst/>
              </a:prstGeom>
              <a:solidFill>
                <a:srgbClr val="D10811">
                  <a:alpha val="79999"/>
                </a:srgbClr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ru"/>
              </a:p>
            </p:txBody>
          </p:sp>
          <p:sp>
            <p:nvSpPr>
              <p:cNvPr id="76855" name="Rectangle 82"/>
              <p:cNvSpPr>
                <a:spLocks noChangeArrowheads="1"/>
              </p:cNvSpPr>
              <p:nvPr/>
            </p:nvSpPr>
            <p:spPr bwMode="invGray">
              <a:xfrm>
                <a:off x="2784" y="1556"/>
                <a:ext cx="192" cy="173"/>
              </a:xfrm>
              <a:prstGeom prst="rect">
                <a:avLst/>
              </a:prstGeom>
              <a:solidFill>
                <a:srgbClr val="D10811">
                  <a:alpha val="70195"/>
                </a:srgbClr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ru"/>
              </a:p>
            </p:txBody>
          </p:sp>
          <p:sp>
            <p:nvSpPr>
              <p:cNvPr id="76856" name="Rectangle 86"/>
              <p:cNvSpPr>
                <a:spLocks noChangeArrowheads="1"/>
              </p:cNvSpPr>
              <p:nvPr/>
            </p:nvSpPr>
            <p:spPr bwMode="invGray">
              <a:xfrm>
                <a:off x="1988" y="1556"/>
                <a:ext cx="192" cy="173"/>
              </a:xfrm>
              <a:prstGeom prst="rect">
                <a:avLst/>
              </a:prstGeom>
              <a:solidFill>
                <a:srgbClr val="D10811">
                  <a:alpha val="52156"/>
                </a:srgbClr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ru"/>
              </a:p>
            </p:txBody>
          </p:sp>
          <p:sp>
            <p:nvSpPr>
              <p:cNvPr id="76857" name="Rectangle 90"/>
              <p:cNvSpPr>
                <a:spLocks noChangeArrowheads="1"/>
              </p:cNvSpPr>
              <p:nvPr/>
            </p:nvSpPr>
            <p:spPr bwMode="invGray">
              <a:xfrm>
                <a:off x="1193" y="1556"/>
                <a:ext cx="192" cy="173"/>
              </a:xfrm>
              <a:prstGeom prst="rect">
                <a:avLst/>
              </a:prstGeom>
              <a:solidFill>
                <a:srgbClr val="D10811">
                  <a:alpha val="30196"/>
                </a:srgbClr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ru"/>
              </a:p>
            </p:txBody>
          </p:sp>
          <p:sp>
            <p:nvSpPr>
              <p:cNvPr id="76858" name="Rectangle 95"/>
              <p:cNvSpPr>
                <a:spLocks noChangeArrowheads="1"/>
              </p:cNvSpPr>
              <p:nvPr/>
            </p:nvSpPr>
            <p:spPr bwMode="invGray">
              <a:xfrm>
                <a:off x="5568" y="1556"/>
                <a:ext cx="192" cy="173"/>
              </a:xfrm>
              <a:prstGeom prst="rect">
                <a:avLst/>
              </a:prstGeom>
              <a:solidFill>
                <a:srgbClr val="D10811">
                  <a:alpha val="79999"/>
                </a:srgbClr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ru"/>
              </a:p>
            </p:txBody>
          </p:sp>
          <p:sp>
            <p:nvSpPr>
              <p:cNvPr id="76859" name="Rectangle 96"/>
              <p:cNvSpPr>
                <a:spLocks noChangeArrowheads="1"/>
              </p:cNvSpPr>
              <p:nvPr/>
            </p:nvSpPr>
            <p:spPr bwMode="invGray">
              <a:xfrm>
                <a:off x="5369" y="1556"/>
                <a:ext cx="192" cy="173"/>
              </a:xfrm>
              <a:prstGeom prst="rect">
                <a:avLst/>
              </a:prstGeom>
              <a:solidFill>
                <a:srgbClr val="D10811">
                  <a:alpha val="79999"/>
                </a:srgbClr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ru"/>
              </a:p>
            </p:txBody>
          </p:sp>
          <p:sp>
            <p:nvSpPr>
              <p:cNvPr id="76860" name="Rectangle 97"/>
              <p:cNvSpPr>
                <a:spLocks noChangeArrowheads="1"/>
              </p:cNvSpPr>
              <p:nvPr/>
            </p:nvSpPr>
            <p:spPr bwMode="invGray">
              <a:xfrm>
                <a:off x="5170" y="1556"/>
                <a:ext cx="192" cy="173"/>
              </a:xfrm>
              <a:prstGeom prst="rect">
                <a:avLst/>
              </a:prstGeom>
              <a:solidFill>
                <a:srgbClr val="D10811">
                  <a:alpha val="79999"/>
                </a:srgbClr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ru"/>
              </a:p>
            </p:txBody>
          </p:sp>
          <p:sp>
            <p:nvSpPr>
              <p:cNvPr id="76861" name="Rectangle 99"/>
              <p:cNvSpPr>
                <a:spLocks noChangeArrowheads="1"/>
              </p:cNvSpPr>
              <p:nvPr/>
            </p:nvSpPr>
            <p:spPr bwMode="invGray">
              <a:xfrm>
                <a:off x="4772" y="1556"/>
                <a:ext cx="192" cy="173"/>
              </a:xfrm>
              <a:prstGeom prst="rect">
                <a:avLst/>
              </a:prstGeom>
              <a:solidFill>
                <a:srgbClr val="D10811">
                  <a:alpha val="79999"/>
                </a:srgbClr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ru"/>
              </a:p>
            </p:txBody>
          </p:sp>
          <p:sp>
            <p:nvSpPr>
              <p:cNvPr id="76862" name="Rectangle 101"/>
              <p:cNvSpPr>
                <a:spLocks noChangeArrowheads="1"/>
              </p:cNvSpPr>
              <p:nvPr/>
            </p:nvSpPr>
            <p:spPr bwMode="invGray">
              <a:xfrm>
                <a:off x="4374" y="1556"/>
                <a:ext cx="192" cy="173"/>
              </a:xfrm>
              <a:prstGeom prst="rect">
                <a:avLst/>
              </a:prstGeom>
              <a:solidFill>
                <a:srgbClr val="D10811">
                  <a:alpha val="79999"/>
                </a:srgbClr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ru"/>
              </a:p>
            </p:txBody>
          </p:sp>
          <p:sp>
            <p:nvSpPr>
              <p:cNvPr id="76863" name="Rectangle 102"/>
              <p:cNvSpPr>
                <a:spLocks noChangeArrowheads="1"/>
              </p:cNvSpPr>
              <p:nvPr/>
            </p:nvSpPr>
            <p:spPr bwMode="invGray">
              <a:xfrm>
                <a:off x="4176" y="1556"/>
                <a:ext cx="192" cy="173"/>
              </a:xfrm>
              <a:prstGeom prst="rect">
                <a:avLst/>
              </a:prstGeom>
              <a:solidFill>
                <a:srgbClr val="D10811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ru"/>
              </a:p>
            </p:txBody>
          </p:sp>
          <p:sp>
            <p:nvSpPr>
              <p:cNvPr id="76864" name="Rectangle 104"/>
              <p:cNvSpPr>
                <a:spLocks noChangeArrowheads="1"/>
              </p:cNvSpPr>
              <p:nvPr/>
            </p:nvSpPr>
            <p:spPr bwMode="invGray">
              <a:xfrm>
                <a:off x="3778" y="1556"/>
                <a:ext cx="192" cy="173"/>
              </a:xfrm>
              <a:prstGeom prst="rect">
                <a:avLst/>
              </a:prstGeom>
              <a:solidFill>
                <a:srgbClr val="D10811">
                  <a:alpha val="79999"/>
                </a:srgbClr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ru"/>
              </a:p>
            </p:txBody>
          </p:sp>
          <p:sp>
            <p:nvSpPr>
              <p:cNvPr id="76865" name="Rectangle 106"/>
              <p:cNvSpPr>
                <a:spLocks noChangeArrowheads="1"/>
              </p:cNvSpPr>
              <p:nvPr/>
            </p:nvSpPr>
            <p:spPr bwMode="invGray">
              <a:xfrm>
                <a:off x="3380" y="1556"/>
                <a:ext cx="192" cy="173"/>
              </a:xfrm>
              <a:prstGeom prst="rect">
                <a:avLst/>
              </a:prstGeom>
              <a:solidFill>
                <a:srgbClr val="D10811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ru"/>
              </a:p>
            </p:txBody>
          </p:sp>
          <p:sp>
            <p:nvSpPr>
              <p:cNvPr id="76866" name="Rectangle 107"/>
              <p:cNvSpPr>
                <a:spLocks noChangeArrowheads="1"/>
              </p:cNvSpPr>
              <p:nvPr/>
            </p:nvSpPr>
            <p:spPr bwMode="invGray">
              <a:xfrm>
                <a:off x="3181" y="1556"/>
                <a:ext cx="192" cy="173"/>
              </a:xfrm>
              <a:prstGeom prst="rect">
                <a:avLst/>
              </a:prstGeom>
              <a:solidFill>
                <a:srgbClr val="D10811">
                  <a:alpha val="38039"/>
                </a:srgbClr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ru"/>
              </a:p>
            </p:txBody>
          </p:sp>
          <p:sp>
            <p:nvSpPr>
              <p:cNvPr id="76867" name="Rectangle 108"/>
              <p:cNvSpPr>
                <a:spLocks noChangeArrowheads="1"/>
              </p:cNvSpPr>
              <p:nvPr/>
            </p:nvSpPr>
            <p:spPr bwMode="invGray">
              <a:xfrm>
                <a:off x="2982" y="1556"/>
                <a:ext cx="192" cy="173"/>
              </a:xfrm>
              <a:prstGeom prst="rect">
                <a:avLst/>
              </a:prstGeom>
              <a:solidFill>
                <a:srgbClr val="D10811">
                  <a:alpha val="38039"/>
                </a:srgbClr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ru"/>
              </a:p>
            </p:txBody>
          </p:sp>
          <p:sp>
            <p:nvSpPr>
              <p:cNvPr id="76868" name="Rectangle 109"/>
              <p:cNvSpPr>
                <a:spLocks noChangeArrowheads="1"/>
              </p:cNvSpPr>
              <p:nvPr/>
            </p:nvSpPr>
            <p:spPr bwMode="invGray">
              <a:xfrm>
                <a:off x="2783" y="1740"/>
                <a:ext cx="192" cy="173"/>
              </a:xfrm>
              <a:prstGeom prst="rect">
                <a:avLst/>
              </a:prstGeom>
              <a:solidFill>
                <a:srgbClr val="D10811">
                  <a:alpha val="0"/>
                </a:srgbClr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ru"/>
              </a:p>
            </p:txBody>
          </p:sp>
          <p:sp>
            <p:nvSpPr>
              <p:cNvPr id="76869" name="Rectangle 110"/>
              <p:cNvSpPr>
                <a:spLocks noChangeArrowheads="1"/>
              </p:cNvSpPr>
              <p:nvPr/>
            </p:nvSpPr>
            <p:spPr bwMode="invGray">
              <a:xfrm>
                <a:off x="2584" y="1740"/>
                <a:ext cx="192" cy="173"/>
              </a:xfrm>
              <a:prstGeom prst="rect">
                <a:avLst/>
              </a:prstGeom>
              <a:solidFill>
                <a:srgbClr val="D10811">
                  <a:alpha val="16862"/>
                </a:srgbClr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ru"/>
              </a:p>
            </p:txBody>
          </p:sp>
          <p:sp>
            <p:nvSpPr>
              <p:cNvPr id="76870" name="Rectangle 111"/>
              <p:cNvSpPr>
                <a:spLocks noChangeArrowheads="1"/>
              </p:cNvSpPr>
              <p:nvPr/>
            </p:nvSpPr>
            <p:spPr bwMode="invGray">
              <a:xfrm>
                <a:off x="2385" y="1740"/>
                <a:ext cx="192" cy="173"/>
              </a:xfrm>
              <a:prstGeom prst="rect">
                <a:avLst/>
              </a:prstGeom>
              <a:solidFill>
                <a:srgbClr val="D10811">
                  <a:alpha val="70195"/>
                </a:srgbClr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ru"/>
              </a:p>
            </p:txBody>
          </p:sp>
          <p:sp>
            <p:nvSpPr>
              <p:cNvPr id="76871" name="Rectangle 113"/>
              <p:cNvSpPr>
                <a:spLocks noChangeArrowheads="1"/>
              </p:cNvSpPr>
              <p:nvPr/>
            </p:nvSpPr>
            <p:spPr bwMode="invGray">
              <a:xfrm>
                <a:off x="1987" y="1740"/>
                <a:ext cx="192" cy="173"/>
              </a:xfrm>
              <a:prstGeom prst="rect">
                <a:avLst/>
              </a:prstGeom>
              <a:solidFill>
                <a:srgbClr val="D10811">
                  <a:alpha val="38039"/>
                </a:srgbClr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ru"/>
              </a:p>
            </p:txBody>
          </p:sp>
          <p:sp>
            <p:nvSpPr>
              <p:cNvPr id="76872" name="Rectangle 115"/>
              <p:cNvSpPr>
                <a:spLocks noChangeArrowheads="1"/>
              </p:cNvSpPr>
              <p:nvPr/>
            </p:nvSpPr>
            <p:spPr bwMode="invGray">
              <a:xfrm>
                <a:off x="1589" y="1740"/>
                <a:ext cx="192" cy="173"/>
              </a:xfrm>
              <a:prstGeom prst="rect">
                <a:avLst/>
              </a:prstGeom>
              <a:solidFill>
                <a:srgbClr val="D10811">
                  <a:alpha val="59999"/>
                </a:srgbClr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ru"/>
              </a:p>
            </p:txBody>
          </p:sp>
          <p:sp>
            <p:nvSpPr>
              <p:cNvPr id="76873" name="Rectangle 118"/>
              <p:cNvSpPr>
                <a:spLocks noChangeArrowheads="1"/>
              </p:cNvSpPr>
              <p:nvPr/>
            </p:nvSpPr>
            <p:spPr bwMode="invGray">
              <a:xfrm>
                <a:off x="993" y="1740"/>
                <a:ext cx="192" cy="173"/>
              </a:xfrm>
              <a:prstGeom prst="rect">
                <a:avLst/>
              </a:prstGeom>
              <a:solidFill>
                <a:srgbClr val="D10811">
                  <a:alpha val="36862"/>
                </a:srgbClr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ru"/>
              </a:p>
            </p:txBody>
          </p:sp>
          <p:sp>
            <p:nvSpPr>
              <p:cNvPr id="76874" name="Rectangle 122"/>
              <p:cNvSpPr>
                <a:spLocks noChangeArrowheads="1"/>
              </p:cNvSpPr>
              <p:nvPr/>
            </p:nvSpPr>
            <p:spPr bwMode="invGray">
              <a:xfrm>
                <a:off x="5567" y="1740"/>
                <a:ext cx="192" cy="173"/>
              </a:xfrm>
              <a:prstGeom prst="rect">
                <a:avLst/>
              </a:prstGeom>
              <a:solidFill>
                <a:srgbClr val="D10811">
                  <a:alpha val="79999"/>
                </a:srgbClr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ru"/>
              </a:p>
            </p:txBody>
          </p:sp>
          <p:sp>
            <p:nvSpPr>
              <p:cNvPr id="76875" name="Rectangle 124"/>
              <p:cNvSpPr>
                <a:spLocks noChangeArrowheads="1"/>
              </p:cNvSpPr>
              <p:nvPr/>
            </p:nvSpPr>
            <p:spPr bwMode="invGray">
              <a:xfrm>
                <a:off x="5169" y="1740"/>
                <a:ext cx="192" cy="173"/>
              </a:xfrm>
              <a:prstGeom prst="rect">
                <a:avLst/>
              </a:prstGeom>
              <a:solidFill>
                <a:srgbClr val="D10811">
                  <a:alpha val="79999"/>
                </a:srgbClr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ru"/>
              </a:p>
            </p:txBody>
          </p:sp>
          <p:sp>
            <p:nvSpPr>
              <p:cNvPr id="76876" name="Rectangle 125"/>
              <p:cNvSpPr>
                <a:spLocks noChangeArrowheads="1"/>
              </p:cNvSpPr>
              <p:nvPr/>
            </p:nvSpPr>
            <p:spPr bwMode="invGray">
              <a:xfrm>
                <a:off x="4970" y="1740"/>
                <a:ext cx="192" cy="173"/>
              </a:xfrm>
              <a:prstGeom prst="rect">
                <a:avLst/>
              </a:prstGeom>
              <a:solidFill>
                <a:srgbClr val="D10811">
                  <a:alpha val="79999"/>
                </a:srgbClr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ru"/>
              </a:p>
            </p:txBody>
          </p:sp>
          <p:sp>
            <p:nvSpPr>
              <p:cNvPr id="76877" name="Rectangle 127"/>
              <p:cNvSpPr>
                <a:spLocks noChangeArrowheads="1"/>
              </p:cNvSpPr>
              <p:nvPr/>
            </p:nvSpPr>
            <p:spPr bwMode="invGray">
              <a:xfrm>
                <a:off x="4572" y="1740"/>
                <a:ext cx="192" cy="173"/>
              </a:xfrm>
              <a:prstGeom prst="rect">
                <a:avLst/>
              </a:prstGeom>
              <a:solidFill>
                <a:srgbClr val="D10811">
                  <a:alpha val="79999"/>
                </a:srgbClr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ru"/>
              </a:p>
            </p:txBody>
          </p:sp>
          <p:sp>
            <p:nvSpPr>
              <p:cNvPr id="76878" name="Rectangle 129"/>
              <p:cNvSpPr>
                <a:spLocks noChangeArrowheads="1"/>
              </p:cNvSpPr>
              <p:nvPr/>
            </p:nvSpPr>
            <p:spPr bwMode="invGray">
              <a:xfrm>
                <a:off x="4175" y="1740"/>
                <a:ext cx="192" cy="173"/>
              </a:xfrm>
              <a:prstGeom prst="rect">
                <a:avLst/>
              </a:prstGeom>
              <a:solidFill>
                <a:srgbClr val="D10811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ru"/>
              </a:p>
            </p:txBody>
          </p:sp>
          <p:sp>
            <p:nvSpPr>
              <p:cNvPr id="76879" name="Rectangle 130"/>
              <p:cNvSpPr>
                <a:spLocks noChangeArrowheads="1"/>
              </p:cNvSpPr>
              <p:nvPr/>
            </p:nvSpPr>
            <p:spPr bwMode="invGray">
              <a:xfrm>
                <a:off x="3976" y="1740"/>
                <a:ext cx="192" cy="173"/>
              </a:xfrm>
              <a:prstGeom prst="rect">
                <a:avLst/>
              </a:prstGeom>
              <a:solidFill>
                <a:srgbClr val="D10811">
                  <a:alpha val="79999"/>
                </a:srgbClr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ru"/>
              </a:p>
            </p:txBody>
          </p:sp>
          <p:sp>
            <p:nvSpPr>
              <p:cNvPr id="76880" name="Rectangle 132"/>
              <p:cNvSpPr>
                <a:spLocks noChangeArrowheads="1"/>
              </p:cNvSpPr>
              <p:nvPr/>
            </p:nvSpPr>
            <p:spPr bwMode="invGray">
              <a:xfrm>
                <a:off x="3578" y="1740"/>
                <a:ext cx="192" cy="173"/>
              </a:xfrm>
              <a:prstGeom prst="rect">
                <a:avLst/>
              </a:prstGeom>
              <a:solidFill>
                <a:srgbClr val="D10811">
                  <a:alpha val="38039"/>
                </a:srgbClr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ru"/>
              </a:p>
            </p:txBody>
          </p:sp>
          <p:sp>
            <p:nvSpPr>
              <p:cNvPr id="76881" name="Rectangle 135"/>
              <p:cNvSpPr>
                <a:spLocks noChangeArrowheads="1"/>
              </p:cNvSpPr>
              <p:nvPr/>
            </p:nvSpPr>
            <p:spPr bwMode="invGray">
              <a:xfrm>
                <a:off x="2981" y="1740"/>
                <a:ext cx="192" cy="173"/>
              </a:xfrm>
              <a:prstGeom prst="rect">
                <a:avLst/>
              </a:prstGeom>
              <a:solidFill>
                <a:srgbClr val="D10811">
                  <a:alpha val="70195"/>
                </a:srgbClr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ru"/>
              </a:p>
            </p:txBody>
          </p:sp>
          <p:sp>
            <p:nvSpPr>
              <p:cNvPr id="76882" name="Rectangle 137"/>
              <p:cNvSpPr>
                <a:spLocks noChangeArrowheads="1"/>
              </p:cNvSpPr>
              <p:nvPr/>
            </p:nvSpPr>
            <p:spPr bwMode="invGray">
              <a:xfrm>
                <a:off x="2584" y="1924"/>
                <a:ext cx="192" cy="173"/>
              </a:xfrm>
              <a:prstGeom prst="rect">
                <a:avLst/>
              </a:prstGeom>
              <a:solidFill>
                <a:srgbClr val="D10811">
                  <a:alpha val="70195"/>
                </a:srgbClr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ru"/>
              </a:p>
            </p:txBody>
          </p:sp>
          <p:sp>
            <p:nvSpPr>
              <p:cNvPr id="76883" name="Rectangle 139"/>
              <p:cNvSpPr>
                <a:spLocks noChangeArrowheads="1"/>
              </p:cNvSpPr>
              <p:nvPr/>
            </p:nvSpPr>
            <p:spPr bwMode="invGray">
              <a:xfrm>
                <a:off x="2186" y="1924"/>
                <a:ext cx="192" cy="173"/>
              </a:xfrm>
              <a:prstGeom prst="rect">
                <a:avLst/>
              </a:prstGeom>
              <a:solidFill>
                <a:srgbClr val="D10811">
                  <a:alpha val="38039"/>
                </a:srgbClr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ru"/>
              </a:p>
            </p:txBody>
          </p:sp>
          <p:sp>
            <p:nvSpPr>
              <p:cNvPr id="76884" name="Rectangle 142"/>
              <p:cNvSpPr>
                <a:spLocks noChangeArrowheads="1"/>
              </p:cNvSpPr>
              <p:nvPr/>
            </p:nvSpPr>
            <p:spPr bwMode="invGray">
              <a:xfrm>
                <a:off x="1589" y="1924"/>
                <a:ext cx="192" cy="173"/>
              </a:xfrm>
              <a:prstGeom prst="rect">
                <a:avLst/>
              </a:prstGeom>
              <a:solidFill>
                <a:srgbClr val="D10811">
                  <a:alpha val="39999"/>
                </a:srgbClr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ru"/>
              </a:p>
            </p:txBody>
          </p:sp>
          <p:sp>
            <p:nvSpPr>
              <p:cNvPr id="76885" name="Rectangle 145"/>
              <p:cNvSpPr>
                <a:spLocks noChangeArrowheads="1"/>
              </p:cNvSpPr>
              <p:nvPr/>
            </p:nvSpPr>
            <p:spPr bwMode="invGray">
              <a:xfrm>
                <a:off x="993" y="1924"/>
                <a:ext cx="192" cy="173"/>
              </a:xfrm>
              <a:prstGeom prst="rect">
                <a:avLst/>
              </a:prstGeom>
              <a:solidFill>
                <a:srgbClr val="D10811">
                  <a:alpha val="30196"/>
                </a:srgbClr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ru"/>
              </a:p>
            </p:txBody>
          </p:sp>
          <p:sp>
            <p:nvSpPr>
              <p:cNvPr id="76886" name="Rectangle 147"/>
              <p:cNvSpPr>
                <a:spLocks noChangeArrowheads="1"/>
              </p:cNvSpPr>
              <p:nvPr/>
            </p:nvSpPr>
            <p:spPr bwMode="invGray">
              <a:xfrm>
                <a:off x="595" y="1924"/>
                <a:ext cx="192" cy="173"/>
              </a:xfrm>
              <a:prstGeom prst="rect">
                <a:avLst/>
              </a:prstGeom>
              <a:solidFill>
                <a:srgbClr val="D10811">
                  <a:alpha val="30196"/>
                </a:srgbClr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ru"/>
              </a:p>
            </p:txBody>
          </p:sp>
          <p:sp>
            <p:nvSpPr>
              <p:cNvPr id="76887" name="Rectangle 150"/>
              <p:cNvSpPr>
                <a:spLocks noChangeArrowheads="1"/>
              </p:cNvSpPr>
              <p:nvPr/>
            </p:nvSpPr>
            <p:spPr bwMode="invGray">
              <a:xfrm>
                <a:off x="5368" y="1924"/>
                <a:ext cx="192" cy="173"/>
              </a:xfrm>
              <a:prstGeom prst="rect">
                <a:avLst/>
              </a:prstGeom>
              <a:solidFill>
                <a:srgbClr val="D10811">
                  <a:alpha val="79999"/>
                </a:srgbClr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ru"/>
              </a:p>
            </p:txBody>
          </p:sp>
          <p:sp>
            <p:nvSpPr>
              <p:cNvPr id="76888" name="Rectangle 151"/>
              <p:cNvSpPr>
                <a:spLocks noChangeArrowheads="1"/>
              </p:cNvSpPr>
              <p:nvPr/>
            </p:nvSpPr>
            <p:spPr bwMode="invGray">
              <a:xfrm>
                <a:off x="5169" y="1924"/>
                <a:ext cx="192" cy="173"/>
              </a:xfrm>
              <a:prstGeom prst="rect">
                <a:avLst/>
              </a:prstGeom>
              <a:solidFill>
                <a:srgbClr val="D10811">
                  <a:alpha val="79999"/>
                </a:srgbClr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ru"/>
              </a:p>
            </p:txBody>
          </p:sp>
          <p:sp>
            <p:nvSpPr>
              <p:cNvPr id="76889" name="Rectangle 153"/>
              <p:cNvSpPr>
                <a:spLocks noChangeArrowheads="1"/>
              </p:cNvSpPr>
              <p:nvPr/>
            </p:nvSpPr>
            <p:spPr bwMode="invGray">
              <a:xfrm>
                <a:off x="4771" y="1924"/>
                <a:ext cx="192" cy="173"/>
              </a:xfrm>
              <a:prstGeom prst="rect">
                <a:avLst/>
              </a:prstGeom>
              <a:solidFill>
                <a:srgbClr val="D10811">
                  <a:alpha val="79999"/>
                </a:srgbClr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ru"/>
              </a:p>
            </p:txBody>
          </p:sp>
          <p:sp>
            <p:nvSpPr>
              <p:cNvPr id="76890" name="Rectangle 155"/>
              <p:cNvSpPr>
                <a:spLocks noChangeArrowheads="1"/>
              </p:cNvSpPr>
              <p:nvPr/>
            </p:nvSpPr>
            <p:spPr bwMode="invGray">
              <a:xfrm>
                <a:off x="4373" y="1924"/>
                <a:ext cx="192" cy="173"/>
              </a:xfrm>
              <a:prstGeom prst="rect">
                <a:avLst/>
              </a:prstGeom>
              <a:solidFill>
                <a:srgbClr val="D10811">
                  <a:alpha val="0"/>
                </a:srgbClr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ru"/>
              </a:p>
            </p:txBody>
          </p:sp>
          <p:sp>
            <p:nvSpPr>
              <p:cNvPr id="76891" name="Rectangle 158"/>
              <p:cNvSpPr>
                <a:spLocks noChangeArrowheads="1"/>
              </p:cNvSpPr>
              <p:nvPr/>
            </p:nvSpPr>
            <p:spPr bwMode="invGray">
              <a:xfrm>
                <a:off x="3777" y="1924"/>
                <a:ext cx="192" cy="173"/>
              </a:xfrm>
              <a:prstGeom prst="rect">
                <a:avLst/>
              </a:prstGeom>
              <a:solidFill>
                <a:srgbClr val="D10811">
                  <a:alpha val="79999"/>
                </a:srgbClr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ru"/>
              </a:p>
            </p:txBody>
          </p:sp>
          <p:sp>
            <p:nvSpPr>
              <p:cNvPr id="76892" name="Rectangle 161"/>
              <p:cNvSpPr>
                <a:spLocks noChangeArrowheads="1"/>
              </p:cNvSpPr>
              <p:nvPr/>
            </p:nvSpPr>
            <p:spPr bwMode="invGray">
              <a:xfrm>
                <a:off x="3180" y="1924"/>
                <a:ext cx="192" cy="173"/>
              </a:xfrm>
              <a:prstGeom prst="rect">
                <a:avLst/>
              </a:prstGeom>
              <a:solidFill>
                <a:srgbClr val="D10811">
                  <a:alpha val="38039"/>
                </a:srgbClr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ru"/>
              </a:p>
            </p:txBody>
          </p:sp>
          <p:sp>
            <p:nvSpPr>
              <p:cNvPr id="76893" name="Rectangle 164"/>
              <p:cNvSpPr>
                <a:spLocks noChangeArrowheads="1"/>
              </p:cNvSpPr>
              <p:nvPr/>
            </p:nvSpPr>
            <p:spPr bwMode="invGray">
              <a:xfrm>
                <a:off x="2584" y="2108"/>
                <a:ext cx="192" cy="173"/>
              </a:xfrm>
              <a:prstGeom prst="rect">
                <a:avLst/>
              </a:prstGeom>
              <a:solidFill>
                <a:srgbClr val="D10811">
                  <a:alpha val="38039"/>
                </a:srgbClr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ru"/>
              </a:p>
            </p:txBody>
          </p:sp>
          <p:sp>
            <p:nvSpPr>
              <p:cNvPr id="76894" name="Rectangle 167"/>
              <p:cNvSpPr>
                <a:spLocks noChangeArrowheads="1"/>
              </p:cNvSpPr>
              <p:nvPr/>
            </p:nvSpPr>
            <p:spPr bwMode="invGray">
              <a:xfrm>
                <a:off x="1987" y="2108"/>
                <a:ext cx="192" cy="173"/>
              </a:xfrm>
              <a:prstGeom prst="rect">
                <a:avLst/>
              </a:prstGeom>
              <a:solidFill>
                <a:srgbClr val="D10811">
                  <a:alpha val="38039"/>
                </a:srgbClr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ru"/>
              </a:p>
            </p:txBody>
          </p:sp>
          <p:sp>
            <p:nvSpPr>
              <p:cNvPr id="76895" name="Rectangle 169"/>
              <p:cNvSpPr>
                <a:spLocks noChangeArrowheads="1"/>
              </p:cNvSpPr>
              <p:nvPr/>
            </p:nvSpPr>
            <p:spPr bwMode="invGray">
              <a:xfrm>
                <a:off x="1589" y="2108"/>
                <a:ext cx="192" cy="173"/>
              </a:xfrm>
              <a:prstGeom prst="rect">
                <a:avLst/>
              </a:prstGeom>
              <a:solidFill>
                <a:srgbClr val="D10811">
                  <a:alpha val="39999"/>
                </a:srgbClr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ru"/>
              </a:p>
            </p:txBody>
          </p:sp>
          <p:sp>
            <p:nvSpPr>
              <p:cNvPr id="76896" name="Rectangle 170"/>
              <p:cNvSpPr>
                <a:spLocks noChangeArrowheads="1"/>
              </p:cNvSpPr>
              <p:nvPr/>
            </p:nvSpPr>
            <p:spPr bwMode="invGray">
              <a:xfrm>
                <a:off x="1391" y="2108"/>
                <a:ext cx="192" cy="173"/>
              </a:xfrm>
              <a:prstGeom prst="rect">
                <a:avLst/>
              </a:prstGeom>
              <a:solidFill>
                <a:srgbClr val="D10811">
                  <a:alpha val="30196"/>
                </a:srgbClr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ru"/>
              </a:p>
            </p:txBody>
          </p:sp>
          <p:sp>
            <p:nvSpPr>
              <p:cNvPr id="76897" name="Rectangle 174"/>
              <p:cNvSpPr>
                <a:spLocks noChangeArrowheads="1"/>
              </p:cNvSpPr>
              <p:nvPr/>
            </p:nvSpPr>
            <p:spPr bwMode="invGray">
              <a:xfrm>
                <a:off x="396" y="2108"/>
                <a:ext cx="192" cy="173"/>
              </a:xfrm>
              <a:prstGeom prst="rect">
                <a:avLst/>
              </a:prstGeom>
              <a:solidFill>
                <a:srgbClr val="D10811">
                  <a:alpha val="20000"/>
                </a:srgbClr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ru"/>
              </a:p>
            </p:txBody>
          </p:sp>
          <p:sp>
            <p:nvSpPr>
              <p:cNvPr id="76898" name="Rectangle 177"/>
              <p:cNvSpPr>
                <a:spLocks noChangeArrowheads="1"/>
              </p:cNvSpPr>
              <p:nvPr/>
            </p:nvSpPr>
            <p:spPr bwMode="invGray">
              <a:xfrm>
                <a:off x="5567" y="2108"/>
                <a:ext cx="192" cy="173"/>
              </a:xfrm>
              <a:prstGeom prst="rect">
                <a:avLst/>
              </a:prstGeom>
              <a:solidFill>
                <a:srgbClr val="D10811">
                  <a:alpha val="79999"/>
                </a:srgbClr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ru"/>
              </a:p>
            </p:txBody>
          </p:sp>
          <p:sp>
            <p:nvSpPr>
              <p:cNvPr id="76899" name="Rectangle 178"/>
              <p:cNvSpPr>
                <a:spLocks noChangeArrowheads="1"/>
              </p:cNvSpPr>
              <p:nvPr/>
            </p:nvSpPr>
            <p:spPr bwMode="invGray">
              <a:xfrm>
                <a:off x="5368" y="2108"/>
                <a:ext cx="192" cy="173"/>
              </a:xfrm>
              <a:prstGeom prst="rect">
                <a:avLst/>
              </a:prstGeom>
              <a:solidFill>
                <a:srgbClr val="D10811">
                  <a:alpha val="79999"/>
                </a:srgbClr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ru"/>
              </a:p>
            </p:txBody>
          </p:sp>
          <p:sp>
            <p:nvSpPr>
              <p:cNvPr id="76900" name="Rectangle 180"/>
              <p:cNvSpPr>
                <a:spLocks noChangeArrowheads="1"/>
              </p:cNvSpPr>
              <p:nvPr/>
            </p:nvSpPr>
            <p:spPr bwMode="invGray">
              <a:xfrm>
                <a:off x="4970" y="2108"/>
                <a:ext cx="192" cy="173"/>
              </a:xfrm>
              <a:prstGeom prst="rect">
                <a:avLst/>
              </a:prstGeom>
              <a:solidFill>
                <a:srgbClr val="D10811">
                  <a:alpha val="79999"/>
                </a:srgbClr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ru"/>
              </a:p>
            </p:txBody>
          </p:sp>
          <p:sp>
            <p:nvSpPr>
              <p:cNvPr id="76901" name="Rectangle 181"/>
              <p:cNvSpPr>
                <a:spLocks noChangeArrowheads="1"/>
              </p:cNvSpPr>
              <p:nvPr/>
            </p:nvSpPr>
            <p:spPr bwMode="invGray">
              <a:xfrm>
                <a:off x="4771" y="2108"/>
                <a:ext cx="192" cy="173"/>
              </a:xfrm>
              <a:prstGeom prst="rect">
                <a:avLst/>
              </a:prstGeom>
              <a:solidFill>
                <a:srgbClr val="D10811">
                  <a:alpha val="79999"/>
                </a:srgbClr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ru"/>
              </a:p>
            </p:txBody>
          </p:sp>
          <p:sp>
            <p:nvSpPr>
              <p:cNvPr id="76902" name="Rectangle 184"/>
              <p:cNvSpPr>
                <a:spLocks noChangeArrowheads="1"/>
              </p:cNvSpPr>
              <p:nvPr/>
            </p:nvSpPr>
            <p:spPr bwMode="invGray">
              <a:xfrm>
                <a:off x="4175" y="2108"/>
                <a:ext cx="192" cy="173"/>
              </a:xfrm>
              <a:prstGeom prst="rect">
                <a:avLst/>
              </a:prstGeom>
              <a:solidFill>
                <a:srgbClr val="D10811">
                  <a:alpha val="79999"/>
                </a:srgbClr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ru"/>
              </a:p>
            </p:txBody>
          </p:sp>
          <p:sp>
            <p:nvSpPr>
              <p:cNvPr id="76903" name="Rectangle 185"/>
              <p:cNvSpPr>
                <a:spLocks noChangeArrowheads="1"/>
              </p:cNvSpPr>
              <p:nvPr/>
            </p:nvSpPr>
            <p:spPr bwMode="invGray">
              <a:xfrm>
                <a:off x="3976" y="2108"/>
                <a:ext cx="192" cy="173"/>
              </a:xfrm>
              <a:prstGeom prst="rect">
                <a:avLst/>
              </a:prstGeom>
              <a:solidFill>
                <a:srgbClr val="D10811">
                  <a:alpha val="38039"/>
                </a:srgbClr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ru"/>
              </a:p>
            </p:txBody>
          </p:sp>
          <p:sp>
            <p:nvSpPr>
              <p:cNvPr id="76904" name="Rectangle 189"/>
              <p:cNvSpPr>
                <a:spLocks noChangeArrowheads="1"/>
              </p:cNvSpPr>
              <p:nvPr/>
            </p:nvSpPr>
            <p:spPr bwMode="invGray">
              <a:xfrm>
                <a:off x="3180" y="2108"/>
                <a:ext cx="192" cy="173"/>
              </a:xfrm>
              <a:prstGeom prst="rect">
                <a:avLst/>
              </a:prstGeom>
              <a:solidFill>
                <a:srgbClr val="D10811">
                  <a:alpha val="70195"/>
                </a:srgbClr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ru"/>
              </a:p>
            </p:txBody>
          </p:sp>
          <p:sp>
            <p:nvSpPr>
              <p:cNvPr id="76905" name="Rectangle 191"/>
              <p:cNvSpPr>
                <a:spLocks noChangeArrowheads="1"/>
              </p:cNvSpPr>
              <p:nvPr/>
            </p:nvSpPr>
            <p:spPr bwMode="invGray">
              <a:xfrm>
                <a:off x="2783" y="2292"/>
                <a:ext cx="192" cy="173"/>
              </a:xfrm>
              <a:prstGeom prst="rect">
                <a:avLst/>
              </a:prstGeom>
              <a:solidFill>
                <a:srgbClr val="D10811">
                  <a:alpha val="38039"/>
                </a:srgbClr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ru"/>
              </a:p>
            </p:txBody>
          </p:sp>
          <p:sp>
            <p:nvSpPr>
              <p:cNvPr id="76906" name="Rectangle 194"/>
              <p:cNvSpPr>
                <a:spLocks noChangeArrowheads="1"/>
              </p:cNvSpPr>
              <p:nvPr/>
            </p:nvSpPr>
            <p:spPr bwMode="invGray">
              <a:xfrm>
                <a:off x="2186" y="2292"/>
                <a:ext cx="192" cy="173"/>
              </a:xfrm>
              <a:prstGeom prst="rect">
                <a:avLst/>
              </a:prstGeom>
              <a:solidFill>
                <a:srgbClr val="D10811">
                  <a:alpha val="38039"/>
                </a:srgbClr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ru"/>
              </a:p>
            </p:txBody>
          </p:sp>
          <p:sp>
            <p:nvSpPr>
              <p:cNvPr id="76907" name="Rectangle 199"/>
              <p:cNvSpPr>
                <a:spLocks noChangeArrowheads="1"/>
              </p:cNvSpPr>
              <p:nvPr/>
            </p:nvSpPr>
            <p:spPr bwMode="invGray">
              <a:xfrm>
                <a:off x="1192" y="2292"/>
                <a:ext cx="192" cy="173"/>
              </a:xfrm>
              <a:prstGeom prst="rect">
                <a:avLst/>
              </a:prstGeom>
              <a:solidFill>
                <a:srgbClr val="D10811">
                  <a:alpha val="16862"/>
                </a:srgbClr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ru"/>
              </a:p>
            </p:txBody>
          </p:sp>
          <p:sp>
            <p:nvSpPr>
              <p:cNvPr id="76908" name="Rectangle 203"/>
              <p:cNvSpPr>
                <a:spLocks noChangeArrowheads="1"/>
              </p:cNvSpPr>
              <p:nvPr/>
            </p:nvSpPr>
            <p:spPr bwMode="invGray">
              <a:xfrm>
                <a:off x="197" y="2292"/>
                <a:ext cx="192" cy="173"/>
              </a:xfrm>
              <a:prstGeom prst="rect">
                <a:avLst/>
              </a:prstGeom>
              <a:solidFill>
                <a:srgbClr val="D10811">
                  <a:alpha val="16862"/>
                </a:srgbClr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ru"/>
              </a:p>
            </p:txBody>
          </p:sp>
          <p:sp>
            <p:nvSpPr>
              <p:cNvPr id="76909" name="Rectangle 205"/>
              <p:cNvSpPr>
                <a:spLocks noChangeArrowheads="1"/>
              </p:cNvSpPr>
              <p:nvPr/>
            </p:nvSpPr>
            <p:spPr bwMode="invGray">
              <a:xfrm>
                <a:off x="5567" y="2292"/>
                <a:ext cx="192" cy="173"/>
              </a:xfrm>
              <a:prstGeom prst="rect">
                <a:avLst/>
              </a:prstGeom>
              <a:solidFill>
                <a:srgbClr val="D10811">
                  <a:alpha val="79999"/>
                </a:srgbClr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ru"/>
              </a:p>
            </p:txBody>
          </p:sp>
          <p:sp>
            <p:nvSpPr>
              <p:cNvPr id="76910" name="Rectangle 206"/>
              <p:cNvSpPr>
                <a:spLocks noChangeArrowheads="1"/>
              </p:cNvSpPr>
              <p:nvPr/>
            </p:nvSpPr>
            <p:spPr bwMode="invGray">
              <a:xfrm>
                <a:off x="5368" y="2292"/>
                <a:ext cx="192" cy="173"/>
              </a:xfrm>
              <a:prstGeom prst="rect">
                <a:avLst/>
              </a:prstGeom>
              <a:solidFill>
                <a:srgbClr val="D10811">
                  <a:alpha val="79999"/>
                </a:srgbClr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ru"/>
              </a:p>
            </p:txBody>
          </p:sp>
          <p:sp>
            <p:nvSpPr>
              <p:cNvPr id="76911" name="Rectangle 208"/>
              <p:cNvSpPr>
                <a:spLocks noChangeArrowheads="1"/>
              </p:cNvSpPr>
              <p:nvPr/>
            </p:nvSpPr>
            <p:spPr bwMode="invGray">
              <a:xfrm>
                <a:off x="4970" y="2292"/>
                <a:ext cx="192" cy="173"/>
              </a:xfrm>
              <a:prstGeom prst="rect">
                <a:avLst/>
              </a:prstGeom>
              <a:solidFill>
                <a:srgbClr val="D10811">
                  <a:alpha val="79999"/>
                </a:srgbClr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ru"/>
              </a:p>
            </p:txBody>
          </p:sp>
          <p:sp>
            <p:nvSpPr>
              <p:cNvPr id="76912" name="Rectangle 210"/>
              <p:cNvSpPr>
                <a:spLocks noChangeArrowheads="1"/>
              </p:cNvSpPr>
              <p:nvPr/>
            </p:nvSpPr>
            <p:spPr bwMode="invGray">
              <a:xfrm>
                <a:off x="4572" y="2292"/>
                <a:ext cx="192" cy="173"/>
              </a:xfrm>
              <a:prstGeom prst="rect">
                <a:avLst/>
              </a:prstGeom>
              <a:solidFill>
                <a:srgbClr val="D10811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ru"/>
              </a:p>
            </p:txBody>
          </p:sp>
          <p:sp>
            <p:nvSpPr>
              <p:cNvPr id="76913" name="Rectangle 213"/>
              <p:cNvSpPr>
                <a:spLocks noChangeArrowheads="1"/>
              </p:cNvSpPr>
              <p:nvPr/>
            </p:nvSpPr>
            <p:spPr bwMode="invGray">
              <a:xfrm>
                <a:off x="3976" y="2292"/>
                <a:ext cx="192" cy="173"/>
              </a:xfrm>
              <a:prstGeom prst="rect">
                <a:avLst/>
              </a:prstGeom>
              <a:solidFill>
                <a:srgbClr val="D10811">
                  <a:alpha val="79999"/>
                </a:srgbClr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ru"/>
              </a:p>
            </p:txBody>
          </p:sp>
          <p:sp>
            <p:nvSpPr>
              <p:cNvPr id="76914" name="Rectangle 214"/>
              <p:cNvSpPr>
                <a:spLocks noChangeArrowheads="1"/>
              </p:cNvSpPr>
              <p:nvPr/>
            </p:nvSpPr>
            <p:spPr bwMode="invGray">
              <a:xfrm>
                <a:off x="3777" y="2292"/>
                <a:ext cx="192" cy="173"/>
              </a:xfrm>
              <a:prstGeom prst="rect">
                <a:avLst/>
              </a:prstGeom>
              <a:solidFill>
                <a:srgbClr val="D10811">
                  <a:alpha val="79999"/>
                </a:srgbClr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ru"/>
              </a:p>
            </p:txBody>
          </p:sp>
          <p:sp>
            <p:nvSpPr>
              <p:cNvPr id="76915" name="Rectangle 215"/>
              <p:cNvSpPr>
                <a:spLocks noChangeArrowheads="1"/>
              </p:cNvSpPr>
              <p:nvPr/>
            </p:nvSpPr>
            <p:spPr bwMode="invGray">
              <a:xfrm>
                <a:off x="3578" y="2292"/>
                <a:ext cx="192" cy="173"/>
              </a:xfrm>
              <a:prstGeom prst="rect">
                <a:avLst/>
              </a:prstGeom>
              <a:solidFill>
                <a:srgbClr val="D10811">
                  <a:alpha val="79999"/>
                </a:srgbClr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ru"/>
              </a:p>
            </p:txBody>
          </p:sp>
          <p:sp>
            <p:nvSpPr>
              <p:cNvPr id="76916" name="Rectangle 217"/>
              <p:cNvSpPr>
                <a:spLocks noChangeArrowheads="1"/>
              </p:cNvSpPr>
              <p:nvPr/>
            </p:nvSpPr>
            <p:spPr bwMode="invGray">
              <a:xfrm>
                <a:off x="3180" y="2292"/>
                <a:ext cx="192" cy="173"/>
              </a:xfrm>
              <a:prstGeom prst="rect">
                <a:avLst/>
              </a:prstGeom>
              <a:solidFill>
                <a:srgbClr val="D10811">
                  <a:alpha val="38039"/>
                </a:srgbClr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ru"/>
              </a:p>
            </p:txBody>
          </p:sp>
          <p:sp>
            <p:nvSpPr>
              <p:cNvPr id="76917" name="Rectangle 218"/>
              <p:cNvSpPr>
                <a:spLocks noChangeArrowheads="1"/>
              </p:cNvSpPr>
              <p:nvPr/>
            </p:nvSpPr>
            <p:spPr bwMode="invGray">
              <a:xfrm>
                <a:off x="2981" y="2292"/>
                <a:ext cx="192" cy="173"/>
              </a:xfrm>
              <a:prstGeom prst="rect">
                <a:avLst/>
              </a:prstGeom>
              <a:solidFill>
                <a:srgbClr val="D10811">
                  <a:alpha val="38039"/>
                </a:srgbClr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ru"/>
              </a:p>
            </p:txBody>
          </p:sp>
          <p:sp>
            <p:nvSpPr>
              <p:cNvPr id="76918" name="Rectangle 220"/>
              <p:cNvSpPr>
                <a:spLocks noChangeArrowheads="1"/>
              </p:cNvSpPr>
              <p:nvPr/>
            </p:nvSpPr>
            <p:spPr bwMode="invGray">
              <a:xfrm>
                <a:off x="2584" y="2476"/>
                <a:ext cx="192" cy="173"/>
              </a:xfrm>
              <a:prstGeom prst="rect">
                <a:avLst/>
              </a:prstGeom>
              <a:solidFill>
                <a:srgbClr val="D10811">
                  <a:alpha val="70195"/>
                </a:srgbClr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ru"/>
              </a:p>
            </p:txBody>
          </p:sp>
          <p:sp>
            <p:nvSpPr>
              <p:cNvPr id="76919" name="Rectangle 223"/>
              <p:cNvSpPr>
                <a:spLocks noChangeArrowheads="1"/>
              </p:cNvSpPr>
              <p:nvPr/>
            </p:nvSpPr>
            <p:spPr bwMode="invGray">
              <a:xfrm>
                <a:off x="1987" y="2476"/>
                <a:ext cx="192" cy="173"/>
              </a:xfrm>
              <a:prstGeom prst="rect">
                <a:avLst/>
              </a:prstGeom>
              <a:solidFill>
                <a:srgbClr val="D10811">
                  <a:alpha val="59999"/>
                </a:srgbClr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ru"/>
              </a:p>
            </p:txBody>
          </p:sp>
          <p:sp>
            <p:nvSpPr>
              <p:cNvPr id="76920" name="Rectangle 224"/>
              <p:cNvSpPr>
                <a:spLocks noChangeArrowheads="1"/>
              </p:cNvSpPr>
              <p:nvPr/>
            </p:nvSpPr>
            <p:spPr bwMode="invGray">
              <a:xfrm>
                <a:off x="1788" y="2476"/>
                <a:ext cx="192" cy="173"/>
              </a:xfrm>
              <a:prstGeom prst="rect">
                <a:avLst/>
              </a:prstGeom>
              <a:solidFill>
                <a:srgbClr val="D10811">
                  <a:alpha val="16862"/>
                </a:srgbClr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ru"/>
              </a:p>
            </p:txBody>
          </p:sp>
          <p:sp>
            <p:nvSpPr>
              <p:cNvPr id="76921" name="Rectangle 225"/>
              <p:cNvSpPr>
                <a:spLocks noChangeArrowheads="1"/>
              </p:cNvSpPr>
              <p:nvPr/>
            </p:nvSpPr>
            <p:spPr bwMode="invGray">
              <a:xfrm>
                <a:off x="1589" y="2476"/>
                <a:ext cx="192" cy="173"/>
              </a:xfrm>
              <a:prstGeom prst="rect">
                <a:avLst/>
              </a:prstGeom>
              <a:solidFill>
                <a:srgbClr val="D10811">
                  <a:alpha val="59999"/>
                </a:srgbClr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ru"/>
              </a:p>
            </p:txBody>
          </p:sp>
          <p:sp>
            <p:nvSpPr>
              <p:cNvPr id="76922" name="Rectangle 228"/>
              <p:cNvSpPr>
                <a:spLocks noChangeArrowheads="1"/>
              </p:cNvSpPr>
              <p:nvPr/>
            </p:nvSpPr>
            <p:spPr bwMode="invGray">
              <a:xfrm>
                <a:off x="794" y="2476"/>
                <a:ext cx="192" cy="173"/>
              </a:xfrm>
              <a:prstGeom prst="rect">
                <a:avLst/>
              </a:prstGeom>
              <a:solidFill>
                <a:srgbClr val="D10811">
                  <a:alpha val="36862"/>
                </a:srgbClr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ru"/>
              </a:p>
            </p:txBody>
          </p:sp>
          <p:sp>
            <p:nvSpPr>
              <p:cNvPr id="76923" name="Rectangle 229"/>
              <p:cNvSpPr>
                <a:spLocks noChangeArrowheads="1"/>
              </p:cNvSpPr>
              <p:nvPr/>
            </p:nvSpPr>
            <p:spPr bwMode="invGray">
              <a:xfrm>
                <a:off x="396" y="2476"/>
                <a:ext cx="192" cy="173"/>
              </a:xfrm>
              <a:prstGeom prst="rect">
                <a:avLst/>
              </a:prstGeom>
              <a:solidFill>
                <a:srgbClr val="D10811">
                  <a:alpha val="30196"/>
                </a:srgbClr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ru"/>
              </a:p>
            </p:txBody>
          </p:sp>
          <p:sp>
            <p:nvSpPr>
              <p:cNvPr id="76924" name="Rectangle 232"/>
              <p:cNvSpPr>
                <a:spLocks noChangeArrowheads="1"/>
              </p:cNvSpPr>
              <p:nvPr/>
            </p:nvSpPr>
            <p:spPr bwMode="invGray">
              <a:xfrm>
                <a:off x="5368" y="2476"/>
                <a:ext cx="192" cy="173"/>
              </a:xfrm>
              <a:prstGeom prst="rect">
                <a:avLst/>
              </a:prstGeom>
              <a:solidFill>
                <a:srgbClr val="D10811">
                  <a:alpha val="79999"/>
                </a:srgbClr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ru"/>
              </a:p>
            </p:txBody>
          </p:sp>
          <p:sp>
            <p:nvSpPr>
              <p:cNvPr id="76925" name="Rectangle 233"/>
              <p:cNvSpPr>
                <a:spLocks noChangeArrowheads="1"/>
              </p:cNvSpPr>
              <p:nvPr/>
            </p:nvSpPr>
            <p:spPr bwMode="invGray">
              <a:xfrm>
                <a:off x="5169" y="2476"/>
                <a:ext cx="192" cy="173"/>
              </a:xfrm>
              <a:prstGeom prst="rect">
                <a:avLst/>
              </a:prstGeom>
              <a:solidFill>
                <a:srgbClr val="D10811">
                  <a:alpha val="79999"/>
                </a:srgbClr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ru"/>
              </a:p>
            </p:txBody>
          </p:sp>
          <p:sp>
            <p:nvSpPr>
              <p:cNvPr id="76926" name="Rectangle 234"/>
              <p:cNvSpPr>
                <a:spLocks noChangeArrowheads="1"/>
              </p:cNvSpPr>
              <p:nvPr/>
            </p:nvSpPr>
            <p:spPr bwMode="invGray">
              <a:xfrm>
                <a:off x="4970" y="2476"/>
                <a:ext cx="192" cy="173"/>
              </a:xfrm>
              <a:prstGeom prst="rect">
                <a:avLst/>
              </a:prstGeom>
              <a:solidFill>
                <a:srgbClr val="D10811">
                  <a:alpha val="79999"/>
                </a:srgbClr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ru"/>
              </a:p>
            </p:txBody>
          </p:sp>
          <p:sp>
            <p:nvSpPr>
              <p:cNvPr id="76927" name="Rectangle 235"/>
              <p:cNvSpPr>
                <a:spLocks noChangeArrowheads="1"/>
              </p:cNvSpPr>
              <p:nvPr/>
            </p:nvSpPr>
            <p:spPr bwMode="invGray">
              <a:xfrm>
                <a:off x="4771" y="2476"/>
                <a:ext cx="192" cy="173"/>
              </a:xfrm>
              <a:prstGeom prst="rect">
                <a:avLst/>
              </a:prstGeom>
              <a:solidFill>
                <a:srgbClr val="D10811">
                  <a:alpha val="79999"/>
                </a:srgbClr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ru"/>
              </a:p>
            </p:txBody>
          </p:sp>
          <p:sp>
            <p:nvSpPr>
              <p:cNvPr id="76928" name="Rectangle 236"/>
              <p:cNvSpPr>
                <a:spLocks noChangeArrowheads="1"/>
              </p:cNvSpPr>
              <p:nvPr/>
            </p:nvSpPr>
            <p:spPr bwMode="invGray">
              <a:xfrm>
                <a:off x="4572" y="2476"/>
                <a:ext cx="192" cy="173"/>
              </a:xfrm>
              <a:prstGeom prst="rect">
                <a:avLst/>
              </a:prstGeom>
              <a:solidFill>
                <a:srgbClr val="D10811">
                  <a:alpha val="79999"/>
                </a:srgbClr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ru"/>
              </a:p>
            </p:txBody>
          </p:sp>
          <p:sp>
            <p:nvSpPr>
              <p:cNvPr id="76929" name="Rectangle 237"/>
              <p:cNvSpPr>
                <a:spLocks noChangeArrowheads="1"/>
              </p:cNvSpPr>
              <p:nvPr/>
            </p:nvSpPr>
            <p:spPr bwMode="invGray">
              <a:xfrm>
                <a:off x="4373" y="2476"/>
                <a:ext cx="192" cy="173"/>
              </a:xfrm>
              <a:prstGeom prst="rect">
                <a:avLst/>
              </a:prstGeom>
              <a:solidFill>
                <a:srgbClr val="D10811">
                  <a:alpha val="79999"/>
                </a:srgbClr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ru"/>
              </a:p>
            </p:txBody>
          </p:sp>
          <p:sp>
            <p:nvSpPr>
              <p:cNvPr id="76930" name="Rectangle 239"/>
              <p:cNvSpPr>
                <a:spLocks noChangeArrowheads="1"/>
              </p:cNvSpPr>
              <p:nvPr/>
            </p:nvSpPr>
            <p:spPr bwMode="invGray">
              <a:xfrm>
                <a:off x="3976" y="2476"/>
                <a:ext cx="192" cy="173"/>
              </a:xfrm>
              <a:prstGeom prst="rect">
                <a:avLst/>
              </a:prstGeom>
              <a:solidFill>
                <a:srgbClr val="D10811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ru"/>
              </a:p>
            </p:txBody>
          </p:sp>
          <p:sp>
            <p:nvSpPr>
              <p:cNvPr id="76931" name="Rectangle 241"/>
              <p:cNvSpPr>
                <a:spLocks noChangeArrowheads="1"/>
              </p:cNvSpPr>
              <p:nvPr/>
            </p:nvSpPr>
            <p:spPr bwMode="invGray">
              <a:xfrm>
                <a:off x="3578" y="2476"/>
                <a:ext cx="192" cy="173"/>
              </a:xfrm>
              <a:prstGeom prst="rect">
                <a:avLst/>
              </a:prstGeom>
              <a:solidFill>
                <a:srgbClr val="D10811">
                  <a:alpha val="38039"/>
                </a:srgbClr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ru"/>
              </a:p>
            </p:txBody>
          </p:sp>
          <p:sp>
            <p:nvSpPr>
              <p:cNvPr id="76932" name="Rectangle 242"/>
              <p:cNvSpPr>
                <a:spLocks noChangeArrowheads="1"/>
              </p:cNvSpPr>
              <p:nvPr/>
            </p:nvSpPr>
            <p:spPr bwMode="invGray">
              <a:xfrm>
                <a:off x="3379" y="2476"/>
                <a:ext cx="192" cy="173"/>
              </a:xfrm>
              <a:prstGeom prst="rect">
                <a:avLst/>
              </a:prstGeom>
              <a:solidFill>
                <a:srgbClr val="D10811">
                  <a:alpha val="79999"/>
                </a:srgbClr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ru"/>
              </a:p>
            </p:txBody>
          </p:sp>
          <p:sp>
            <p:nvSpPr>
              <p:cNvPr id="76933" name="Rectangle 245"/>
              <p:cNvSpPr>
                <a:spLocks noChangeArrowheads="1"/>
              </p:cNvSpPr>
              <p:nvPr/>
            </p:nvSpPr>
            <p:spPr bwMode="invGray">
              <a:xfrm>
                <a:off x="2783" y="2660"/>
                <a:ext cx="192" cy="173"/>
              </a:xfrm>
              <a:prstGeom prst="rect">
                <a:avLst/>
              </a:prstGeom>
              <a:solidFill>
                <a:srgbClr val="D10811">
                  <a:alpha val="38039"/>
                </a:srgbClr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ru"/>
              </a:p>
            </p:txBody>
          </p:sp>
          <p:sp>
            <p:nvSpPr>
              <p:cNvPr id="76934" name="Rectangle 250"/>
              <p:cNvSpPr>
                <a:spLocks noChangeArrowheads="1"/>
              </p:cNvSpPr>
              <p:nvPr/>
            </p:nvSpPr>
            <p:spPr bwMode="invGray">
              <a:xfrm>
                <a:off x="1788" y="2660"/>
                <a:ext cx="192" cy="173"/>
              </a:xfrm>
              <a:prstGeom prst="rect">
                <a:avLst/>
              </a:prstGeom>
              <a:solidFill>
                <a:srgbClr val="D10811">
                  <a:alpha val="59999"/>
                </a:srgbClr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ru"/>
              </a:p>
            </p:txBody>
          </p:sp>
          <p:sp>
            <p:nvSpPr>
              <p:cNvPr id="76935" name="Rectangle 254"/>
              <p:cNvSpPr>
                <a:spLocks noChangeArrowheads="1"/>
              </p:cNvSpPr>
              <p:nvPr/>
            </p:nvSpPr>
            <p:spPr bwMode="invGray">
              <a:xfrm>
                <a:off x="993" y="2660"/>
                <a:ext cx="192" cy="173"/>
              </a:xfrm>
              <a:prstGeom prst="rect">
                <a:avLst/>
              </a:prstGeom>
              <a:solidFill>
                <a:srgbClr val="D10811">
                  <a:alpha val="36862"/>
                </a:srgbClr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ru"/>
              </a:p>
            </p:txBody>
          </p:sp>
          <p:sp>
            <p:nvSpPr>
              <p:cNvPr id="76936" name="Rectangle 257"/>
              <p:cNvSpPr>
                <a:spLocks noChangeArrowheads="1"/>
              </p:cNvSpPr>
              <p:nvPr/>
            </p:nvSpPr>
            <p:spPr bwMode="invGray">
              <a:xfrm>
                <a:off x="396" y="2660"/>
                <a:ext cx="192" cy="173"/>
              </a:xfrm>
              <a:prstGeom prst="rect">
                <a:avLst/>
              </a:prstGeom>
              <a:solidFill>
                <a:srgbClr val="D10811">
                  <a:alpha val="79999"/>
                </a:srgbClr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ru"/>
              </a:p>
            </p:txBody>
          </p:sp>
          <p:sp>
            <p:nvSpPr>
              <p:cNvPr id="76937" name="Rectangle 258"/>
              <p:cNvSpPr>
                <a:spLocks noChangeArrowheads="1"/>
              </p:cNvSpPr>
              <p:nvPr/>
            </p:nvSpPr>
            <p:spPr bwMode="invGray">
              <a:xfrm>
                <a:off x="5567" y="2660"/>
                <a:ext cx="192" cy="173"/>
              </a:xfrm>
              <a:prstGeom prst="rect">
                <a:avLst/>
              </a:prstGeom>
              <a:solidFill>
                <a:srgbClr val="D10811">
                  <a:alpha val="79999"/>
                </a:srgbClr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ru"/>
              </a:p>
            </p:txBody>
          </p:sp>
          <p:sp>
            <p:nvSpPr>
              <p:cNvPr id="76938" name="Rectangle 259"/>
              <p:cNvSpPr>
                <a:spLocks noChangeArrowheads="1"/>
              </p:cNvSpPr>
              <p:nvPr/>
            </p:nvSpPr>
            <p:spPr bwMode="invGray">
              <a:xfrm>
                <a:off x="5368" y="2660"/>
                <a:ext cx="192" cy="173"/>
              </a:xfrm>
              <a:prstGeom prst="rect">
                <a:avLst/>
              </a:prstGeom>
              <a:solidFill>
                <a:srgbClr val="D10811">
                  <a:alpha val="79999"/>
                </a:srgbClr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ru"/>
              </a:p>
            </p:txBody>
          </p:sp>
          <p:sp>
            <p:nvSpPr>
              <p:cNvPr id="76939" name="Rectangle 262"/>
              <p:cNvSpPr>
                <a:spLocks noChangeArrowheads="1"/>
              </p:cNvSpPr>
              <p:nvPr/>
            </p:nvSpPr>
            <p:spPr bwMode="invGray">
              <a:xfrm>
                <a:off x="4771" y="2660"/>
                <a:ext cx="192" cy="173"/>
              </a:xfrm>
              <a:prstGeom prst="rect">
                <a:avLst/>
              </a:prstGeom>
              <a:solidFill>
                <a:srgbClr val="D10811">
                  <a:alpha val="79999"/>
                </a:srgbClr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ru"/>
              </a:p>
            </p:txBody>
          </p:sp>
          <p:sp>
            <p:nvSpPr>
              <p:cNvPr id="76940" name="Rectangle 264"/>
              <p:cNvSpPr>
                <a:spLocks noChangeArrowheads="1"/>
              </p:cNvSpPr>
              <p:nvPr/>
            </p:nvSpPr>
            <p:spPr bwMode="invGray">
              <a:xfrm>
                <a:off x="4373" y="2660"/>
                <a:ext cx="192" cy="173"/>
              </a:xfrm>
              <a:prstGeom prst="rect">
                <a:avLst/>
              </a:prstGeom>
              <a:solidFill>
                <a:srgbClr val="D10811">
                  <a:alpha val="0"/>
                </a:srgbClr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ru"/>
              </a:p>
            </p:txBody>
          </p:sp>
          <p:sp>
            <p:nvSpPr>
              <p:cNvPr id="76941" name="Rectangle 266"/>
              <p:cNvSpPr>
                <a:spLocks noChangeArrowheads="1"/>
              </p:cNvSpPr>
              <p:nvPr/>
            </p:nvSpPr>
            <p:spPr bwMode="invGray">
              <a:xfrm>
                <a:off x="3976" y="2660"/>
                <a:ext cx="192" cy="173"/>
              </a:xfrm>
              <a:prstGeom prst="rect">
                <a:avLst/>
              </a:prstGeom>
              <a:solidFill>
                <a:srgbClr val="D10811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ru"/>
              </a:p>
            </p:txBody>
          </p:sp>
          <p:sp>
            <p:nvSpPr>
              <p:cNvPr id="76942" name="Rectangle 267"/>
              <p:cNvSpPr>
                <a:spLocks noChangeArrowheads="1"/>
              </p:cNvSpPr>
              <p:nvPr/>
            </p:nvSpPr>
            <p:spPr bwMode="invGray">
              <a:xfrm>
                <a:off x="3777" y="2660"/>
                <a:ext cx="192" cy="173"/>
              </a:xfrm>
              <a:prstGeom prst="rect">
                <a:avLst/>
              </a:prstGeom>
              <a:solidFill>
                <a:srgbClr val="D10811">
                  <a:alpha val="38039"/>
                </a:srgbClr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ru"/>
              </a:p>
            </p:txBody>
          </p:sp>
          <p:sp>
            <p:nvSpPr>
              <p:cNvPr id="76943" name="Rectangle 269"/>
              <p:cNvSpPr>
                <a:spLocks noChangeArrowheads="1"/>
              </p:cNvSpPr>
              <p:nvPr/>
            </p:nvSpPr>
            <p:spPr bwMode="invGray">
              <a:xfrm>
                <a:off x="3379" y="2660"/>
                <a:ext cx="192" cy="173"/>
              </a:xfrm>
              <a:prstGeom prst="rect">
                <a:avLst/>
              </a:prstGeom>
              <a:solidFill>
                <a:srgbClr val="D10811">
                  <a:alpha val="79999"/>
                </a:srgbClr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ru"/>
              </a:p>
            </p:txBody>
          </p:sp>
          <p:sp>
            <p:nvSpPr>
              <p:cNvPr id="76944" name="Rectangle 272"/>
              <p:cNvSpPr>
                <a:spLocks noChangeArrowheads="1"/>
              </p:cNvSpPr>
              <p:nvPr/>
            </p:nvSpPr>
            <p:spPr bwMode="invGray">
              <a:xfrm>
                <a:off x="2783" y="2844"/>
                <a:ext cx="192" cy="173"/>
              </a:xfrm>
              <a:prstGeom prst="rect">
                <a:avLst/>
              </a:prstGeom>
              <a:solidFill>
                <a:srgbClr val="D10811">
                  <a:alpha val="38039"/>
                </a:srgbClr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ru"/>
              </a:p>
            </p:txBody>
          </p:sp>
          <p:sp>
            <p:nvSpPr>
              <p:cNvPr id="76945" name="Rectangle 274"/>
              <p:cNvSpPr>
                <a:spLocks noChangeArrowheads="1"/>
              </p:cNvSpPr>
              <p:nvPr/>
            </p:nvSpPr>
            <p:spPr bwMode="invGray">
              <a:xfrm>
                <a:off x="2385" y="2844"/>
                <a:ext cx="192" cy="173"/>
              </a:xfrm>
              <a:prstGeom prst="rect">
                <a:avLst/>
              </a:prstGeom>
              <a:solidFill>
                <a:srgbClr val="D10811">
                  <a:alpha val="70195"/>
                </a:srgbClr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ru"/>
              </a:p>
            </p:txBody>
          </p:sp>
          <p:sp>
            <p:nvSpPr>
              <p:cNvPr id="76946" name="Rectangle 279"/>
              <p:cNvSpPr>
                <a:spLocks noChangeArrowheads="1"/>
              </p:cNvSpPr>
              <p:nvPr/>
            </p:nvSpPr>
            <p:spPr bwMode="invGray">
              <a:xfrm>
                <a:off x="1391" y="2844"/>
                <a:ext cx="192" cy="173"/>
              </a:xfrm>
              <a:prstGeom prst="rect">
                <a:avLst/>
              </a:prstGeom>
              <a:solidFill>
                <a:srgbClr val="D10811">
                  <a:alpha val="0"/>
                </a:srgbClr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ru"/>
              </a:p>
            </p:txBody>
          </p:sp>
          <p:sp>
            <p:nvSpPr>
              <p:cNvPr id="76947" name="Rectangle 283"/>
              <p:cNvSpPr>
                <a:spLocks noChangeArrowheads="1"/>
              </p:cNvSpPr>
              <p:nvPr/>
            </p:nvSpPr>
            <p:spPr bwMode="invGray">
              <a:xfrm>
                <a:off x="595" y="2844"/>
                <a:ext cx="192" cy="173"/>
              </a:xfrm>
              <a:prstGeom prst="rect">
                <a:avLst/>
              </a:prstGeom>
              <a:solidFill>
                <a:srgbClr val="D10811">
                  <a:alpha val="20000"/>
                </a:srgbClr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ru"/>
              </a:p>
            </p:txBody>
          </p:sp>
          <p:sp>
            <p:nvSpPr>
              <p:cNvPr id="76948" name="Rectangle 284"/>
              <p:cNvSpPr>
                <a:spLocks noChangeArrowheads="1"/>
              </p:cNvSpPr>
              <p:nvPr/>
            </p:nvSpPr>
            <p:spPr bwMode="invGray">
              <a:xfrm>
                <a:off x="197" y="2844"/>
                <a:ext cx="192" cy="173"/>
              </a:xfrm>
              <a:prstGeom prst="rect">
                <a:avLst/>
              </a:prstGeom>
              <a:solidFill>
                <a:srgbClr val="D10811">
                  <a:alpha val="16862"/>
                </a:srgbClr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ru"/>
              </a:p>
            </p:txBody>
          </p:sp>
          <p:sp>
            <p:nvSpPr>
              <p:cNvPr id="76949" name="Rectangle 286"/>
              <p:cNvSpPr>
                <a:spLocks noChangeArrowheads="1"/>
              </p:cNvSpPr>
              <p:nvPr/>
            </p:nvSpPr>
            <p:spPr bwMode="invGray">
              <a:xfrm>
                <a:off x="5368" y="2844"/>
                <a:ext cx="192" cy="173"/>
              </a:xfrm>
              <a:prstGeom prst="rect">
                <a:avLst/>
              </a:prstGeom>
              <a:solidFill>
                <a:srgbClr val="D10811">
                  <a:alpha val="79999"/>
                </a:srgbClr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ru"/>
              </a:p>
            </p:txBody>
          </p:sp>
          <p:sp>
            <p:nvSpPr>
              <p:cNvPr id="76950" name="Rectangle 287"/>
              <p:cNvSpPr>
                <a:spLocks noChangeArrowheads="1"/>
              </p:cNvSpPr>
              <p:nvPr/>
            </p:nvSpPr>
            <p:spPr bwMode="invGray">
              <a:xfrm>
                <a:off x="5169" y="2844"/>
                <a:ext cx="192" cy="173"/>
              </a:xfrm>
              <a:prstGeom prst="rect">
                <a:avLst/>
              </a:prstGeom>
              <a:solidFill>
                <a:srgbClr val="D10811">
                  <a:alpha val="79999"/>
                </a:srgbClr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ru"/>
              </a:p>
            </p:txBody>
          </p:sp>
          <p:sp>
            <p:nvSpPr>
              <p:cNvPr id="76951" name="Rectangle 288"/>
              <p:cNvSpPr>
                <a:spLocks noChangeArrowheads="1"/>
              </p:cNvSpPr>
              <p:nvPr/>
            </p:nvSpPr>
            <p:spPr bwMode="invGray">
              <a:xfrm>
                <a:off x="4970" y="2844"/>
                <a:ext cx="192" cy="173"/>
              </a:xfrm>
              <a:prstGeom prst="rect">
                <a:avLst/>
              </a:prstGeom>
              <a:solidFill>
                <a:srgbClr val="D10811">
                  <a:alpha val="79999"/>
                </a:srgbClr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ru"/>
              </a:p>
            </p:txBody>
          </p:sp>
          <p:sp>
            <p:nvSpPr>
              <p:cNvPr id="76952" name="Rectangle 290"/>
              <p:cNvSpPr>
                <a:spLocks noChangeArrowheads="1"/>
              </p:cNvSpPr>
              <p:nvPr/>
            </p:nvSpPr>
            <p:spPr bwMode="invGray">
              <a:xfrm>
                <a:off x="4572" y="2844"/>
                <a:ext cx="192" cy="173"/>
              </a:xfrm>
              <a:prstGeom prst="rect">
                <a:avLst/>
              </a:prstGeom>
              <a:solidFill>
                <a:srgbClr val="D10811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ru"/>
              </a:p>
            </p:txBody>
          </p:sp>
          <p:sp>
            <p:nvSpPr>
              <p:cNvPr id="76953" name="Rectangle 291"/>
              <p:cNvSpPr>
                <a:spLocks noChangeArrowheads="1"/>
              </p:cNvSpPr>
              <p:nvPr/>
            </p:nvSpPr>
            <p:spPr bwMode="invGray">
              <a:xfrm>
                <a:off x="4373" y="2844"/>
                <a:ext cx="192" cy="173"/>
              </a:xfrm>
              <a:prstGeom prst="rect">
                <a:avLst/>
              </a:prstGeom>
              <a:solidFill>
                <a:srgbClr val="D10811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ru"/>
              </a:p>
            </p:txBody>
          </p:sp>
          <p:sp>
            <p:nvSpPr>
              <p:cNvPr id="76954" name="Rectangle 293"/>
              <p:cNvSpPr>
                <a:spLocks noChangeArrowheads="1"/>
              </p:cNvSpPr>
              <p:nvPr/>
            </p:nvSpPr>
            <p:spPr bwMode="invGray">
              <a:xfrm>
                <a:off x="3976" y="2844"/>
                <a:ext cx="192" cy="173"/>
              </a:xfrm>
              <a:prstGeom prst="rect">
                <a:avLst/>
              </a:prstGeom>
              <a:solidFill>
                <a:srgbClr val="D10811">
                  <a:alpha val="38039"/>
                </a:srgbClr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ru"/>
              </a:p>
            </p:txBody>
          </p:sp>
          <p:sp>
            <p:nvSpPr>
              <p:cNvPr id="76955" name="Rectangle 294"/>
              <p:cNvSpPr>
                <a:spLocks noChangeArrowheads="1"/>
              </p:cNvSpPr>
              <p:nvPr/>
            </p:nvSpPr>
            <p:spPr bwMode="invGray">
              <a:xfrm>
                <a:off x="3777" y="2844"/>
                <a:ext cx="192" cy="173"/>
              </a:xfrm>
              <a:prstGeom prst="rect">
                <a:avLst/>
              </a:prstGeom>
              <a:solidFill>
                <a:srgbClr val="D10811">
                  <a:alpha val="0"/>
                </a:srgbClr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ru"/>
              </a:p>
            </p:txBody>
          </p:sp>
          <p:sp>
            <p:nvSpPr>
              <p:cNvPr id="76956" name="Rectangle 295"/>
              <p:cNvSpPr>
                <a:spLocks noChangeArrowheads="1"/>
              </p:cNvSpPr>
              <p:nvPr/>
            </p:nvSpPr>
            <p:spPr bwMode="invGray">
              <a:xfrm>
                <a:off x="3578" y="2844"/>
                <a:ext cx="192" cy="173"/>
              </a:xfrm>
              <a:prstGeom prst="rect">
                <a:avLst/>
              </a:prstGeom>
              <a:solidFill>
                <a:srgbClr val="D10811">
                  <a:alpha val="79999"/>
                </a:srgbClr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ru"/>
              </a:p>
            </p:txBody>
          </p:sp>
          <p:sp>
            <p:nvSpPr>
              <p:cNvPr id="76957" name="Rectangle 297"/>
              <p:cNvSpPr>
                <a:spLocks noChangeArrowheads="1"/>
              </p:cNvSpPr>
              <p:nvPr/>
            </p:nvSpPr>
            <p:spPr bwMode="invGray">
              <a:xfrm>
                <a:off x="3180" y="2844"/>
                <a:ext cx="192" cy="173"/>
              </a:xfrm>
              <a:prstGeom prst="rect">
                <a:avLst/>
              </a:prstGeom>
              <a:solidFill>
                <a:srgbClr val="D10811">
                  <a:alpha val="70195"/>
                </a:srgbClr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ru"/>
              </a:p>
            </p:txBody>
          </p:sp>
          <p:sp>
            <p:nvSpPr>
              <p:cNvPr id="76958" name="Rectangle 301"/>
              <p:cNvSpPr>
                <a:spLocks noChangeArrowheads="1"/>
              </p:cNvSpPr>
              <p:nvPr/>
            </p:nvSpPr>
            <p:spPr bwMode="invGray">
              <a:xfrm>
                <a:off x="2385" y="3028"/>
                <a:ext cx="192" cy="173"/>
              </a:xfrm>
              <a:prstGeom prst="rect">
                <a:avLst/>
              </a:prstGeom>
              <a:solidFill>
                <a:srgbClr val="D10811">
                  <a:alpha val="70195"/>
                </a:srgbClr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ru"/>
              </a:p>
            </p:txBody>
          </p:sp>
          <p:sp>
            <p:nvSpPr>
              <p:cNvPr id="76959" name="Rectangle 302"/>
              <p:cNvSpPr>
                <a:spLocks noChangeArrowheads="1"/>
              </p:cNvSpPr>
              <p:nvPr/>
            </p:nvSpPr>
            <p:spPr bwMode="invGray">
              <a:xfrm>
                <a:off x="2186" y="3028"/>
                <a:ext cx="192" cy="173"/>
              </a:xfrm>
              <a:prstGeom prst="rect">
                <a:avLst/>
              </a:prstGeom>
              <a:solidFill>
                <a:srgbClr val="D10811">
                  <a:alpha val="38039"/>
                </a:srgbClr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ru"/>
              </a:p>
            </p:txBody>
          </p:sp>
          <p:sp>
            <p:nvSpPr>
              <p:cNvPr id="76960" name="Rectangle 304"/>
              <p:cNvSpPr>
                <a:spLocks noChangeArrowheads="1"/>
              </p:cNvSpPr>
              <p:nvPr/>
            </p:nvSpPr>
            <p:spPr bwMode="invGray">
              <a:xfrm>
                <a:off x="1788" y="3028"/>
                <a:ext cx="192" cy="173"/>
              </a:xfrm>
              <a:prstGeom prst="rect">
                <a:avLst/>
              </a:prstGeom>
              <a:solidFill>
                <a:srgbClr val="D10811">
                  <a:alpha val="59999"/>
                </a:srgbClr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ru"/>
              </a:p>
            </p:txBody>
          </p:sp>
          <p:sp>
            <p:nvSpPr>
              <p:cNvPr id="76961" name="Rectangle 305"/>
              <p:cNvSpPr>
                <a:spLocks noChangeArrowheads="1"/>
              </p:cNvSpPr>
              <p:nvPr/>
            </p:nvSpPr>
            <p:spPr bwMode="invGray">
              <a:xfrm>
                <a:off x="1589" y="3028"/>
                <a:ext cx="192" cy="173"/>
              </a:xfrm>
              <a:prstGeom prst="rect">
                <a:avLst/>
              </a:prstGeom>
              <a:solidFill>
                <a:srgbClr val="D10811">
                  <a:alpha val="36862"/>
                </a:srgbClr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ru"/>
              </a:p>
            </p:txBody>
          </p:sp>
          <p:sp>
            <p:nvSpPr>
              <p:cNvPr id="76962" name="Rectangle 307"/>
              <p:cNvSpPr>
                <a:spLocks noChangeArrowheads="1"/>
              </p:cNvSpPr>
              <p:nvPr/>
            </p:nvSpPr>
            <p:spPr bwMode="invGray">
              <a:xfrm>
                <a:off x="1192" y="3028"/>
                <a:ext cx="192" cy="173"/>
              </a:xfrm>
              <a:prstGeom prst="rect">
                <a:avLst/>
              </a:prstGeom>
              <a:solidFill>
                <a:srgbClr val="D10811">
                  <a:alpha val="36862"/>
                </a:srgbClr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ru"/>
              </a:p>
            </p:txBody>
          </p:sp>
          <p:sp>
            <p:nvSpPr>
              <p:cNvPr id="76963" name="Rectangle 311"/>
              <p:cNvSpPr>
                <a:spLocks noChangeArrowheads="1"/>
              </p:cNvSpPr>
              <p:nvPr/>
            </p:nvSpPr>
            <p:spPr bwMode="invGray">
              <a:xfrm>
                <a:off x="5567" y="3028"/>
                <a:ext cx="192" cy="173"/>
              </a:xfrm>
              <a:prstGeom prst="rect">
                <a:avLst/>
              </a:prstGeom>
              <a:solidFill>
                <a:srgbClr val="D10811">
                  <a:alpha val="79999"/>
                </a:srgbClr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ru"/>
              </a:p>
            </p:txBody>
          </p:sp>
          <p:sp>
            <p:nvSpPr>
              <p:cNvPr id="76964" name="Rectangle 312"/>
              <p:cNvSpPr>
                <a:spLocks noChangeArrowheads="1"/>
              </p:cNvSpPr>
              <p:nvPr/>
            </p:nvSpPr>
            <p:spPr bwMode="invGray">
              <a:xfrm>
                <a:off x="5368" y="3028"/>
                <a:ext cx="192" cy="173"/>
              </a:xfrm>
              <a:prstGeom prst="rect">
                <a:avLst/>
              </a:prstGeom>
              <a:solidFill>
                <a:srgbClr val="D10811">
                  <a:alpha val="79999"/>
                </a:srgbClr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ru"/>
              </a:p>
            </p:txBody>
          </p:sp>
          <p:sp>
            <p:nvSpPr>
              <p:cNvPr id="76965" name="Rectangle 314"/>
              <p:cNvSpPr>
                <a:spLocks noChangeArrowheads="1"/>
              </p:cNvSpPr>
              <p:nvPr/>
            </p:nvSpPr>
            <p:spPr bwMode="invGray">
              <a:xfrm>
                <a:off x="4970" y="3028"/>
                <a:ext cx="192" cy="173"/>
              </a:xfrm>
              <a:prstGeom prst="rect">
                <a:avLst/>
              </a:prstGeom>
              <a:solidFill>
                <a:srgbClr val="D10811">
                  <a:alpha val="79999"/>
                </a:srgbClr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ru"/>
              </a:p>
            </p:txBody>
          </p:sp>
          <p:sp>
            <p:nvSpPr>
              <p:cNvPr id="76966" name="Rectangle 315"/>
              <p:cNvSpPr>
                <a:spLocks noChangeArrowheads="1"/>
              </p:cNvSpPr>
              <p:nvPr/>
            </p:nvSpPr>
            <p:spPr bwMode="invGray">
              <a:xfrm>
                <a:off x="4771" y="3028"/>
                <a:ext cx="192" cy="173"/>
              </a:xfrm>
              <a:prstGeom prst="rect">
                <a:avLst/>
              </a:prstGeom>
              <a:solidFill>
                <a:srgbClr val="D10811">
                  <a:alpha val="79999"/>
                </a:srgbClr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ru"/>
              </a:p>
            </p:txBody>
          </p:sp>
          <p:sp>
            <p:nvSpPr>
              <p:cNvPr id="76967" name="Rectangle 317"/>
              <p:cNvSpPr>
                <a:spLocks noChangeArrowheads="1"/>
              </p:cNvSpPr>
              <p:nvPr/>
            </p:nvSpPr>
            <p:spPr bwMode="invGray">
              <a:xfrm>
                <a:off x="4373" y="3028"/>
                <a:ext cx="192" cy="173"/>
              </a:xfrm>
              <a:prstGeom prst="rect">
                <a:avLst/>
              </a:prstGeom>
              <a:solidFill>
                <a:srgbClr val="D10811">
                  <a:alpha val="79999"/>
                </a:srgbClr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ru"/>
              </a:p>
            </p:txBody>
          </p:sp>
          <p:sp>
            <p:nvSpPr>
              <p:cNvPr id="76968" name="Rectangle 318"/>
              <p:cNvSpPr>
                <a:spLocks noChangeArrowheads="1"/>
              </p:cNvSpPr>
              <p:nvPr/>
            </p:nvSpPr>
            <p:spPr bwMode="invGray">
              <a:xfrm>
                <a:off x="4175" y="3028"/>
                <a:ext cx="192" cy="173"/>
              </a:xfrm>
              <a:prstGeom prst="rect">
                <a:avLst/>
              </a:prstGeom>
              <a:solidFill>
                <a:srgbClr val="D10811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ru"/>
              </a:p>
            </p:txBody>
          </p:sp>
          <p:sp>
            <p:nvSpPr>
              <p:cNvPr id="76969" name="Rectangle 321"/>
              <p:cNvSpPr>
                <a:spLocks noChangeArrowheads="1"/>
              </p:cNvSpPr>
              <p:nvPr/>
            </p:nvSpPr>
            <p:spPr bwMode="invGray">
              <a:xfrm>
                <a:off x="3578" y="3028"/>
                <a:ext cx="192" cy="173"/>
              </a:xfrm>
              <a:prstGeom prst="rect">
                <a:avLst/>
              </a:prstGeom>
              <a:solidFill>
                <a:srgbClr val="D10811">
                  <a:alpha val="38039"/>
                </a:srgbClr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ru"/>
              </a:p>
            </p:txBody>
          </p:sp>
          <p:sp>
            <p:nvSpPr>
              <p:cNvPr id="76970" name="Rectangle 323"/>
              <p:cNvSpPr>
                <a:spLocks noChangeArrowheads="1"/>
              </p:cNvSpPr>
              <p:nvPr/>
            </p:nvSpPr>
            <p:spPr bwMode="invGray">
              <a:xfrm>
                <a:off x="3180" y="3028"/>
                <a:ext cx="192" cy="173"/>
              </a:xfrm>
              <a:prstGeom prst="rect">
                <a:avLst/>
              </a:prstGeom>
              <a:solidFill>
                <a:srgbClr val="D10811">
                  <a:alpha val="38039"/>
                </a:srgbClr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ru"/>
              </a:p>
            </p:txBody>
          </p:sp>
        </p:grpSp>
      </p:grpSp>
      <p:grpSp>
        <p:nvGrpSpPr>
          <p:cNvPr id="76803" name="Group 191"/>
          <p:cNvGrpSpPr>
            <a:grpSpLocks/>
          </p:cNvGrpSpPr>
          <p:nvPr/>
        </p:nvGrpSpPr>
        <p:grpSpPr bwMode="auto">
          <a:xfrm>
            <a:off x="-323850" y="1790700"/>
            <a:ext cx="10120313" cy="3057525"/>
            <a:chOff x="-319088" y="10541000"/>
            <a:chExt cx="10120313" cy="3058362"/>
          </a:xfrm>
        </p:grpSpPr>
        <p:sp>
          <p:nvSpPr>
            <p:cNvPr id="76813" name="Oval 597"/>
            <p:cNvSpPr>
              <a:spLocks noChangeArrowheads="1"/>
            </p:cNvSpPr>
            <p:nvPr/>
          </p:nvSpPr>
          <p:spPr bwMode="auto">
            <a:xfrm>
              <a:off x="4210049" y="13459662"/>
              <a:ext cx="5591176" cy="139700"/>
            </a:xfrm>
            <a:prstGeom prst="ellipse">
              <a:avLst/>
            </a:prstGeom>
            <a:gradFill rotWithShape="1">
              <a:gsLst>
                <a:gs pos="0">
                  <a:srgbClr val="000000">
                    <a:alpha val="60001"/>
                  </a:srgbClr>
                </a:gs>
                <a:gs pos="100000">
                  <a:srgbClr val="000000">
                    <a:alpha val="0"/>
                  </a:srgb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ru"/>
            </a:p>
          </p:txBody>
        </p:sp>
        <p:sp>
          <p:nvSpPr>
            <p:cNvPr id="76814" name="Oval 597"/>
            <p:cNvSpPr>
              <a:spLocks noChangeArrowheads="1"/>
            </p:cNvSpPr>
            <p:nvPr/>
          </p:nvSpPr>
          <p:spPr bwMode="auto">
            <a:xfrm>
              <a:off x="-319088" y="10541000"/>
              <a:ext cx="5591176" cy="139700"/>
            </a:xfrm>
            <a:prstGeom prst="ellipse">
              <a:avLst/>
            </a:prstGeom>
            <a:gradFill rotWithShape="1">
              <a:gsLst>
                <a:gs pos="0">
                  <a:srgbClr val="000000">
                    <a:alpha val="60001"/>
                  </a:srgbClr>
                </a:gs>
                <a:gs pos="100000">
                  <a:srgbClr val="000000">
                    <a:alpha val="0"/>
                  </a:srgb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ru"/>
            </a:p>
          </p:txBody>
        </p:sp>
        <p:pic>
          <p:nvPicPr>
            <p:cNvPr id="76815" name="Picture 598" descr="subtle gray background"/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 b="13"/>
            <a:stretch>
              <a:fillRect/>
            </a:stretch>
          </p:blipFill>
          <p:spPr bwMode="auto">
            <a:xfrm>
              <a:off x="0" y="10601326"/>
              <a:ext cx="9144000" cy="29281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76805" name="Rectangle 817"/>
          <p:cNvSpPr>
            <a:spLocks noChangeArrowheads="1"/>
          </p:cNvSpPr>
          <p:nvPr/>
        </p:nvSpPr>
        <p:spPr bwMode="white">
          <a:xfrm>
            <a:off x="0" y="0"/>
            <a:ext cx="9144000" cy="15811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"/>
          </a:p>
        </p:txBody>
      </p:sp>
      <p:grpSp>
        <p:nvGrpSpPr>
          <p:cNvPr id="76806" name="Group 818"/>
          <p:cNvGrpSpPr>
            <a:grpSpLocks/>
          </p:cNvGrpSpPr>
          <p:nvPr/>
        </p:nvGrpSpPr>
        <p:grpSpPr bwMode="auto">
          <a:xfrm>
            <a:off x="7472363" y="701675"/>
            <a:ext cx="1111250" cy="314325"/>
            <a:chOff x="3063" y="4976"/>
            <a:chExt cx="2916" cy="828"/>
          </a:xfrm>
        </p:grpSpPr>
        <p:sp>
          <p:nvSpPr>
            <p:cNvPr id="76808" name="Freeform 819"/>
            <p:cNvSpPr>
              <a:spLocks/>
            </p:cNvSpPr>
            <p:nvPr/>
          </p:nvSpPr>
          <p:spPr bwMode="auto">
            <a:xfrm>
              <a:off x="5307" y="4976"/>
              <a:ext cx="672" cy="606"/>
            </a:xfrm>
            <a:custGeom>
              <a:avLst/>
              <a:gdLst>
                <a:gd name="T0" fmla="*/ 199 w 672"/>
                <a:gd name="T1" fmla="*/ 433 h 606"/>
                <a:gd name="T2" fmla="*/ 399 w 672"/>
                <a:gd name="T3" fmla="*/ 433 h 606"/>
                <a:gd name="T4" fmla="*/ 430 w 672"/>
                <a:gd name="T5" fmla="*/ 512 h 606"/>
                <a:gd name="T6" fmla="*/ 161 w 672"/>
                <a:gd name="T7" fmla="*/ 512 h 606"/>
                <a:gd name="T8" fmla="*/ 117 w 672"/>
                <a:gd name="T9" fmla="*/ 606 h 606"/>
                <a:gd name="T10" fmla="*/ 0 w 672"/>
                <a:gd name="T11" fmla="*/ 606 h 606"/>
                <a:gd name="T12" fmla="*/ 294 w 672"/>
                <a:gd name="T13" fmla="*/ 0 h 606"/>
                <a:gd name="T14" fmla="*/ 375 w 672"/>
                <a:gd name="T15" fmla="*/ 0 h 606"/>
                <a:gd name="T16" fmla="*/ 672 w 672"/>
                <a:gd name="T17" fmla="*/ 606 h 606"/>
                <a:gd name="T18" fmla="*/ 552 w 672"/>
                <a:gd name="T19" fmla="*/ 606 h 606"/>
                <a:gd name="T20" fmla="*/ 337 w 672"/>
                <a:gd name="T21" fmla="*/ 138 h 606"/>
                <a:gd name="T22" fmla="*/ 199 w 672"/>
                <a:gd name="T23" fmla="*/ 433 h 606"/>
                <a:gd name="T24" fmla="*/ 199 w 672"/>
                <a:gd name="T25" fmla="*/ 433 h 606"/>
                <a:gd name="T26" fmla="*/ 199 w 672"/>
                <a:gd name="T27" fmla="*/ 433 h 60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672"/>
                <a:gd name="T43" fmla="*/ 0 h 606"/>
                <a:gd name="T44" fmla="*/ 672 w 672"/>
                <a:gd name="T45" fmla="*/ 606 h 60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672" h="606">
                  <a:moveTo>
                    <a:pt x="199" y="433"/>
                  </a:moveTo>
                  <a:lnTo>
                    <a:pt x="399" y="433"/>
                  </a:lnTo>
                  <a:lnTo>
                    <a:pt x="430" y="512"/>
                  </a:lnTo>
                  <a:lnTo>
                    <a:pt x="161" y="512"/>
                  </a:lnTo>
                  <a:lnTo>
                    <a:pt x="117" y="606"/>
                  </a:lnTo>
                  <a:lnTo>
                    <a:pt x="0" y="606"/>
                  </a:lnTo>
                  <a:lnTo>
                    <a:pt x="294" y="0"/>
                  </a:lnTo>
                  <a:lnTo>
                    <a:pt x="375" y="0"/>
                  </a:lnTo>
                  <a:lnTo>
                    <a:pt x="672" y="606"/>
                  </a:lnTo>
                  <a:lnTo>
                    <a:pt x="552" y="606"/>
                  </a:lnTo>
                  <a:lnTo>
                    <a:pt x="337" y="138"/>
                  </a:lnTo>
                  <a:lnTo>
                    <a:pt x="199" y="433"/>
                  </a:lnTo>
                  <a:close/>
                </a:path>
              </a:pathLst>
            </a:custGeom>
            <a:solidFill>
              <a:srgbClr val="CC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"/>
            </a:p>
          </p:txBody>
        </p:sp>
        <p:sp>
          <p:nvSpPr>
            <p:cNvPr id="76809" name="Freeform 820"/>
            <p:cNvSpPr>
              <a:spLocks/>
            </p:cNvSpPr>
            <p:nvPr/>
          </p:nvSpPr>
          <p:spPr bwMode="auto">
            <a:xfrm>
              <a:off x="3063" y="4982"/>
              <a:ext cx="672" cy="600"/>
            </a:xfrm>
            <a:custGeom>
              <a:avLst/>
              <a:gdLst>
                <a:gd name="T0" fmla="*/ 199 w 672"/>
                <a:gd name="T1" fmla="*/ 430 h 600"/>
                <a:gd name="T2" fmla="*/ 399 w 672"/>
                <a:gd name="T3" fmla="*/ 430 h 600"/>
                <a:gd name="T4" fmla="*/ 434 w 672"/>
                <a:gd name="T5" fmla="*/ 507 h 600"/>
                <a:gd name="T6" fmla="*/ 165 w 672"/>
                <a:gd name="T7" fmla="*/ 507 h 600"/>
                <a:gd name="T8" fmla="*/ 122 w 672"/>
                <a:gd name="T9" fmla="*/ 600 h 600"/>
                <a:gd name="T10" fmla="*/ 0 w 672"/>
                <a:gd name="T11" fmla="*/ 600 h 600"/>
                <a:gd name="T12" fmla="*/ 298 w 672"/>
                <a:gd name="T13" fmla="*/ 0 h 600"/>
                <a:gd name="T14" fmla="*/ 380 w 672"/>
                <a:gd name="T15" fmla="*/ 0 h 600"/>
                <a:gd name="T16" fmla="*/ 672 w 672"/>
                <a:gd name="T17" fmla="*/ 600 h 600"/>
                <a:gd name="T18" fmla="*/ 555 w 672"/>
                <a:gd name="T19" fmla="*/ 600 h 600"/>
                <a:gd name="T20" fmla="*/ 337 w 672"/>
                <a:gd name="T21" fmla="*/ 135 h 600"/>
                <a:gd name="T22" fmla="*/ 199 w 672"/>
                <a:gd name="T23" fmla="*/ 430 h 600"/>
                <a:gd name="T24" fmla="*/ 199 w 672"/>
                <a:gd name="T25" fmla="*/ 430 h 600"/>
                <a:gd name="T26" fmla="*/ 199 w 672"/>
                <a:gd name="T27" fmla="*/ 430 h 600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672"/>
                <a:gd name="T43" fmla="*/ 0 h 600"/>
                <a:gd name="T44" fmla="*/ 672 w 672"/>
                <a:gd name="T45" fmla="*/ 600 h 600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672" h="600">
                  <a:moveTo>
                    <a:pt x="199" y="430"/>
                  </a:moveTo>
                  <a:lnTo>
                    <a:pt x="399" y="430"/>
                  </a:lnTo>
                  <a:lnTo>
                    <a:pt x="434" y="507"/>
                  </a:lnTo>
                  <a:lnTo>
                    <a:pt x="165" y="507"/>
                  </a:lnTo>
                  <a:lnTo>
                    <a:pt x="122" y="600"/>
                  </a:lnTo>
                  <a:lnTo>
                    <a:pt x="0" y="600"/>
                  </a:lnTo>
                  <a:lnTo>
                    <a:pt x="298" y="0"/>
                  </a:lnTo>
                  <a:lnTo>
                    <a:pt x="380" y="0"/>
                  </a:lnTo>
                  <a:lnTo>
                    <a:pt x="672" y="600"/>
                  </a:lnTo>
                  <a:lnTo>
                    <a:pt x="555" y="600"/>
                  </a:lnTo>
                  <a:lnTo>
                    <a:pt x="337" y="135"/>
                  </a:lnTo>
                  <a:lnTo>
                    <a:pt x="199" y="430"/>
                  </a:lnTo>
                  <a:close/>
                </a:path>
              </a:pathLst>
            </a:custGeom>
            <a:solidFill>
              <a:srgbClr val="CC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"/>
            </a:p>
          </p:txBody>
        </p:sp>
        <p:sp>
          <p:nvSpPr>
            <p:cNvPr id="76810" name="Freeform 821"/>
            <p:cNvSpPr>
              <a:spLocks/>
            </p:cNvSpPr>
            <p:nvPr/>
          </p:nvSpPr>
          <p:spPr bwMode="auto">
            <a:xfrm>
              <a:off x="4179" y="4982"/>
              <a:ext cx="672" cy="600"/>
            </a:xfrm>
            <a:custGeom>
              <a:avLst/>
              <a:gdLst>
                <a:gd name="T0" fmla="*/ 199 w 672"/>
                <a:gd name="T1" fmla="*/ 430 h 600"/>
                <a:gd name="T2" fmla="*/ 402 w 672"/>
                <a:gd name="T3" fmla="*/ 430 h 600"/>
                <a:gd name="T4" fmla="*/ 434 w 672"/>
                <a:gd name="T5" fmla="*/ 507 h 600"/>
                <a:gd name="T6" fmla="*/ 164 w 672"/>
                <a:gd name="T7" fmla="*/ 507 h 600"/>
                <a:gd name="T8" fmla="*/ 121 w 672"/>
                <a:gd name="T9" fmla="*/ 600 h 600"/>
                <a:gd name="T10" fmla="*/ 0 w 672"/>
                <a:gd name="T11" fmla="*/ 600 h 600"/>
                <a:gd name="T12" fmla="*/ 297 w 672"/>
                <a:gd name="T13" fmla="*/ 0 h 600"/>
                <a:gd name="T14" fmla="*/ 379 w 672"/>
                <a:gd name="T15" fmla="*/ 0 h 600"/>
                <a:gd name="T16" fmla="*/ 672 w 672"/>
                <a:gd name="T17" fmla="*/ 600 h 600"/>
                <a:gd name="T18" fmla="*/ 555 w 672"/>
                <a:gd name="T19" fmla="*/ 600 h 600"/>
                <a:gd name="T20" fmla="*/ 336 w 672"/>
                <a:gd name="T21" fmla="*/ 135 h 600"/>
                <a:gd name="T22" fmla="*/ 199 w 672"/>
                <a:gd name="T23" fmla="*/ 430 h 600"/>
                <a:gd name="T24" fmla="*/ 199 w 672"/>
                <a:gd name="T25" fmla="*/ 430 h 600"/>
                <a:gd name="T26" fmla="*/ 199 w 672"/>
                <a:gd name="T27" fmla="*/ 430 h 600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672"/>
                <a:gd name="T43" fmla="*/ 0 h 600"/>
                <a:gd name="T44" fmla="*/ 672 w 672"/>
                <a:gd name="T45" fmla="*/ 600 h 600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672" h="600">
                  <a:moveTo>
                    <a:pt x="199" y="430"/>
                  </a:moveTo>
                  <a:lnTo>
                    <a:pt x="402" y="430"/>
                  </a:lnTo>
                  <a:lnTo>
                    <a:pt x="434" y="507"/>
                  </a:lnTo>
                  <a:lnTo>
                    <a:pt x="164" y="507"/>
                  </a:lnTo>
                  <a:lnTo>
                    <a:pt x="121" y="600"/>
                  </a:lnTo>
                  <a:lnTo>
                    <a:pt x="0" y="600"/>
                  </a:lnTo>
                  <a:lnTo>
                    <a:pt x="297" y="0"/>
                  </a:lnTo>
                  <a:lnTo>
                    <a:pt x="379" y="0"/>
                  </a:lnTo>
                  <a:lnTo>
                    <a:pt x="672" y="600"/>
                  </a:lnTo>
                  <a:lnTo>
                    <a:pt x="555" y="600"/>
                  </a:lnTo>
                  <a:lnTo>
                    <a:pt x="336" y="135"/>
                  </a:lnTo>
                  <a:lnTo>
                    <a:pt x="199" y="430"/>
                  </a:lnTo>
                  <a:close/>
                </a:path>
              </a:pathLst>
            </a:custGeom>
            <a:solidFill>
              <a:srgbClr val="CC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"/>
            </a:p>
          </p:txBody>
        </p:sp>
        <p:sp>
          <p:nvSpPr>
            <p:cNvPr id="76811" name="Freeform 822"/>
            <p:cNvSpPr>
              <a:spLocks/>
            </p:cNvSpPr>
            <p:nvPr/>
          </p:nvSpPr>
          <p:spPr bwMode="auto">
            <a:xfrm>
              <a:off x="3627" y="4976"/>
              <a:ext cx="666" cy="606"/>
            </a:xfrm>
            <a:custGeom>
              <a:avLst/>
              <a:gdLst>
                <a:gd name="T0" fmla="*/ 0 w 666"/>
                <a:gd name="T1" fmla="*/ 0 h 606"/>
                <a:gd name="T2" fmla="*/ 291 w 666"/>
                <a:gd name="T3" fmla="*/ 606 h 606"/>
                <a:gd name="T4" fmla="*/ 298 w 666"/>
                <a:gd name="T5" fmla="*/ 606 h 606"/>
                <a:gd name="T6" fmla="*/ 369 w 666"/>
                <a:gd name="T7" fmla="*/ 606 h 606"/>
                <a:gd name="T8" fmla="*/ 376 w 666"/>
                <a:gd name="T9" fmla="*/ 606 h 606"/>
                <a:gd name="T10" fmla="*/ 666 w 666"/>
                <a:gd name="T11" fmla="*/ 0 h 606"/>
                <a:gd name="T12" fmla="*/ 550 w 666"/>
                <a:gd name="T13" fmla="*/ 0 h 606"/>
                <a:gd name="T14" fmla="*/ 334 w 666"/>
                <a:gd name="T15" fmla="*/ 477 h 606"/>
                <a:gd name="T16" fmla="*/ 117 w 666"/>
                <a:gd name="T17" fmla="*/ 0 h 606"/>
                <a:gd name="T18" fmla="*/ 0 w 666"/>
                <a:gd name="T19" fmla="*/ 0 h 606"/>
                <a:gd name="T20" fmla="*/ 0 w 666"/>
                <a:gd name="T21" fmla="*/ 0 h 606"/>
                <a:gd name="T22" fmla="*/ 0 w 666"/>
                <a:gd name="T23" fmla="*/ 0 h 60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666"/>
                <a:gd name="T37" fmla="*/ 0 h 606"/>
                <a:gd name="T38" fmla="*/ 666 w 666"/>
                <a:gd name="T39" fmla="*/ 606 h 60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666" h="606">
                  <a:moveTo>
                    <a:pt x="0" y="0"/>
                  </a:moveTo>
                  <a:lnTo>
                    <a:pt x="291" y="606"/>
                  </a:lnTo>
                  <a:lnTo>
                    <a:pt x="298" y="606"/>
                  </a:lnTo>
                  <a:lnTo>
                    <a:pt x="369" y="606"/>
                  </a:lnTo>
                  <a:lnTo>
                    <a:pt x="376" y="606"/>
                  </a:lnTo>
                  <a:lnTo>
                    <a:pt x="666" y="0"/>
                  </a:lnTo>
                  <a:lnTo>
                    <a:pt x="550" y="0"/>
                  </a:lnTo>
                  <a:lnTo>
                    <a:pt x="334" y="477"/>
                  </a:lnTo>
                  <a:lnTo>
                    <a:pt x="11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C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"/>
            </a:p>
          </p:txBody>
        </p:sp>
        <p:sp>
          <p:nvSpPr>
            <p:cNvPr id="76812" name="Freeform 823"/>
            <p:cNvSpPr>
              <a:spLocks/>
            </p:cNvSpPr>
            <p:nvPr/>
          </p:nvSpPr>
          <p:spPr bwMode="auto">
            <a:xfrm>
              <a:off x="4755" y="4976"/>
              <a:ext cx="666" cy="828"/>
            </a:xfrm>
            <a:custGeom>
              <a:avLst/>
              <a:gdLst>
                <a:gd name="T0" fmla="*/ 264 w 666"/>
                <a:gd name="T1" fmla="*/ 828 h 828"/>
                <a:gd name="T2" fmla="*/ 666 w 666"/>
                <a:gd name="T3" fmla="*/ 0 h 828"/>
                <a:gd name="T4" fmla="*/ 546 w 666"/>
                <a:gd name="T5" fmla="*/ 0 h 828"/>
                <a:gd name="T6" fmla="*/ 325 w 666"/>
                <a:gd name="T7" fmla="*/ 482 h 828"/>
                <a:gd name="T8" fmla="*/ 115 w 666"/>
                <a:gd name="T9" fmla="*/ 0 h 828"/>
                <a:gd name="T10" fmla="*/ 0 w 666"/>
                <a:gd name="T11" fmla="*/ 0 h 828"/>
                <a:gd name="T12" fmla="*/ 264 w 666"/>
                <a:gd name="T13" fmla="*/ 603 h 828"/>
                <a:gd name="T14" fmla="*/ 151 w 666"/>
                <a:gd name="T15" fmla="*/ 828 h 828"/>
                <a:gd name="T16" fmla="*/ 264 w 666"/>
                <a:gd name="T17" fmla="*/ 828 h 828"/>
                <a:gd name="T18" fmla="*/ 264 w 666"/>
                <a:gd name="T19" fmla="*/ 828 h 828"/>
                <a:gd name="T20" fmla="*/ 264 w 666"/>
                <a:gd name="T21" fmla="*/ 828 h 82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666"/>
                <a:gd name="T34" fmla="*/ 0 h 828"/>
                <a:gd name="T35" fmla="*/ 666 w 666"/>
                <a:gd name="T36" fmla="*/ 828 h 828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666" h="828">
                  <a:moveTo>
                    <a:pt x="264" y="828"/>
                  </a:moveTo>
                  <a:lnTo>
                    <a:pt x="666" y="0"/>
                  </a:lnTo>
                  <a:lnTo>
                    <a:pt x="546" y="0"/>
                  </a:lnTo>
                  <a:lnTo>
                    <a:pt x="325" y="482"/>
                  </a:lnTo>
                  <a:lnTo>
                    <a:pt x="115" y="0"/>
                  </a:lnTo>
                  <a:lnTo>
                    <a:pt x="0" y="0"/>
                  </a:lnTo>
                  <a:lnTo>
                    <a:pt x="264" y="603"/>
                  </a:lnTo>
                  <a:lnTo>
                    <a:pt x="151" y="828"/>
                  </a:lnTo>
                  <a:lnTo>
                    <a:pt x="264" y="828"/>
                  </a:lnTo>
                  <a:close/>
                </a:path>
              </a:pathLst>
            </a:custGeom>
            <a:solidFill>
              <a:srgbClr val="CC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"/>
            </a:p>
          </p:txBody>
        </p:sp>
      </p:grpSp>
      <p:sp>
        <p:nvSpPr>
          <p:cNvPr id="76807" name="Text Box 824"/>
          <p:cNvSpPr txBox="1">
            <a:spLocks noChangeArrowheads="1"/>
          </p:cNvSpPr>
          <p:nvPr/>
        </p:nvSpPr>
        <p:spPr bwMode="auto">
          <a:xfrm>
            <a:off x="1362808" y="2960472"/>
            <a:ext cx="7150955" cy="877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b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rtl="0" eaLnBrk="1" hangingPunct="1">
              <a:lnSpc>
                <a:spcPct val="95000"/>
              </a:lnSpc>
            </a:pPr>
            <a:r>
              <a:rPr lang="ru" sz="3000" b="1" i="0" u="none" dirty="0" smtClean="0">
                <a:solidFill>
                  <a:schemeClr val="accent1"/>
                </a:solidFill>
              </a:rPr>
              <a:t>Итоги:</a:t>
            </a:r>
            <a:endParaRPr lang="ru" sz="3000" b="1" i="0" u="none" dirty="0">
              <a:solidFill>
                <a:schemeClr val="accent1"/>
              </a:solidFill>
            </a:endParaRPr>
          </a:p>
          <a:p>
            <a:pPr algn="r" rtl="0" eaLnBrk="1" hangingPunct="1">
              <a:lnSpc>
                <a:spcPct val="95000"/>
              </a:lnSpc>
            </a:pPr>
            <a:r>
              <a:rPr lang="ru" sz="3000" b="1" i="0" u="none" dirty="0" smtClean="0">
                <a:solidFill>
                  <a:schemeClr val="accent1"/>
                </a:solidFill>
              </a:rPr>
              <a:t>Преимущества Навигатора «7 шагов»</a:t>
            </a:r>
            <a:endParaRPr lang="ru" sz="3000" b="1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483712368"/>
      </p:ext>
    </p:extLst>
  </p:cSld>
  <p:clrMapOvr>
    <a:masterClrMapping/>
  </p:clrMapOvr>
  <p:transition advClick="0">
    <p:fade/>
  </p:transition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8" name="Rectangle 10"/>
          <p:cNvSpPr>
            <a:spLocks noGrp="1" noChangeArrowheads="1"/>
          </p:cNvSpPr>
          <p:nvPr>
            <p:ph type="title"/>
          </p:nvPr>
        </p:nvSpPr>
        <p:spPr>
          <a:xfrm>
            <a:off x="444500" y="468313"/>
            <a:ext cx="8836025" cy="823912"/>
          </a:xfrm>
        </p:spPr>
        <p:txBody>
          <a:bodyPr/>
          <a:lstStyle/>
          <a:p>
            <a:pPr algn="l" rtl="0"/>
            <a:r>
              <a:rPr lang="ru" b="0" i="0" u="none" dirty="0" smtClean="0"/>
              <a:t>Преимущества Навигатора «7 шагов»</a:t>
            </a:r>
            <a:endParaRPr lang="ru" sz="1800" b="1" dirty="0" smtClean="0">
              <a:solidFill>
                <a:schemeClr val="accent1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1"/>
          </p:nvPr>
        </p:nvSpPr>
        <p:spPr>
          <a:xfrm>
            <a:off x="372139" y="1518315"/>
            <a:ext cx="7729870" cy="4248150"/>
          </a:xfrm>
        </p:spPr>
        <p:txBody>
          <a:bodyPr/>
          <a:lstStyle/>
          <a:p>
            <a:pPr algn="l" rtl="0"/>
            <a:r>
              <a:rPr lang="ru" sz="1800" b="0" i="0" u="none" dirty="0" smtClean="0"/>
              <a:t>Вы экономите время на поиск информации и ресурсов, необходимых вам в ежедневных мероприятиях по (пред)продажам.</a:t>
            </a:r>
            <a:endParaRPr lang="ru" sz="1800" b="0" i="0" u="none" dirty="0"/>
          </a:p>
          <a:p>
            <a:pPr algn="l" rtl="0"/>
            <a:r>
              <a:rPr lang="ru" sz="1800" b="0" i="0" u="none" dirty="0" smtClean="0"/>
              <a:t>Вы можете быстро реагировать на запросы клиента о предоставлении информации</a:t>
            </a:r>
            <a:endParaRPr lang="ru" sz="1800" b="0" i="0" u="none" dirty="0"/>
          </a:p>
          <a:p>
            <a:r>
              <a:rPr lang="ru" sz="1800" b="0" i="0" u="none" dirty="0" smtClean="0"/>
              <a:t>Вы можете быстро найти лучший инструмент для демонстрации, чтобы показать высокий уровень удобства </a:t>
            </a:r>
            <a:r>
              <a:rPr lang="ru" sz="1800" dirty="0"/>
              <a:t>решений Avaya для </a:t>
            </a:r>
            <a:r>
              <a:rPr lang="ru" sz="1800" b="0" i="0" u="none" dirty="0" smtClean="0"/>
              <a:t>пользователя</a:t>
            </a:r>
            <a:endParaRPr lang="ru" sz="1800" b="0" i="0" u="none" dirty="0"/>
          </a:p>
          <a:p>
            <a:pPr algn="l" rtl="0"/>
            <a:r>
              <a:rPr lang="ru" sz="1800" b="0" i="0" u="none" dirty="0" smtClean="0"/>
              <a:t>Вы можете эффективно использовать Ресурсы Avaya</a:t>
            </a:r>
            <a:endParaRPr lang="ru" sz="1800" b="0" i="0" u="none" dirty="0"/>
          </a:p>
          <a:p>
            <a:pPr algn="l" rtl="0"/>
            <a:r>
              <a:rPr lang="ru" sz="1800" b="0" i="0" u="none" dirty="0" smtClean="0"/>
              <a:t>Вы можете воспользоваться навыками предварительных продаж	  и преумножить эффект от вашей работы</a:t>
            </a:r>
            <a:endParaRPr lang="ru" sz="1800" b="0" i="0" u="none" dirty="0"/>
          </a:p>
          <a:p>
            <a:pPr algn="l" rtl="0"/>
            <a:r>
              <a:rPr lang="ru" sz="1800" b="0" i="0" u="none" dirty="0" smtClean="0"/>
              <a:t>Вы увеличите время, которое Системные инженеры 	          Avaya уделяют Ключевым проектам и клиентским      мероприятиям</a:t>
            </a:r>
            <a:endParaRPr lang="ru" sz="1800" b="0" i="0" u="none" dirty="0"/>
          </a:p>
          <a:p>
            <a:endParaRPr lang="ru" sz="1800" dirty="0"/>
          </a:p>
        </p:txBody>
      </p:sp>
      <p:pic>
        <p:nvPicPr>
          <p:cNvPr id="11" name="Picture 13" descr="cta.png"/>
          <p:cNvPicPr>
            <a:picLocks noChangeAspect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5798926" y="3742660"/>
            <a:ext cx="3345073" cy="31153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107563449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Ресурсы технической поддержки</a:t>
            </a:r>
            <a:endParaRPr lang="ru-R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9575" y="2286000"/>
            <a:ext cx="8229600" cy="4400550"/>
          </a:xfrm>
        </p:spPr>
        <p:txBody>
          <a:bodyPr/>
          <a:lstStyle/>
          <a:p>
            <a:pPr>
              <a:buNone/>
            </a:pPr>
            <a:r>
              <a:rPr lang="en-US" b="1" dirty="0" smtClean="0">
                <a:solidFill>
                  <a:schemeClr val="accent1"/>
                </a:solidFill>
              </a:rPr>
              <a:t>    https:/atac.avaya.com</a:t>
            </a:r>
            <a:r>
              <a:rPr lang="ru-RU" b="1" dirty="0" smtClean="0">
                <a:solidFill>
                  <a:schemeClr val="accent1"/>
                </a:solidFill>
              </a:rPr>
              <a:t>/</a:t>
            </a:r>
            <a:r>
              <a:rPr lang="en-US" b="1" dirty="0" smtClean="0">
                <a:solidFill>
                  <a:schemeClr val="accent1"/>
                </a:solidFill>
              </a:rPr>
              <a:t>Tech</a:t>
            </a:r>
          </a:p>
          <a:p>
            <a:pPr>
              <a:buNone/>
            </a:pPr>
            <a:endParaRPr lang="en-US" b="1" dirty="0" smtClean="0"/>
          </a:p>
          <a:p>
            <a:pPr>
              <a:buNone/>
            </a:pPr>
            <a:r>
              <a:rPr lang="en-US" sz="1600" b="1" i="1" dirty="0" smtClean="0"/>
              <a:t>      EMEA Regional Access</a:t>
            </a:r>
            <a:r>
              <a:rPr lang="en-US" sz="1600" dirty="0" smtClean="0"/>
              <a:t/>
            </a:r>
            <a:br>
              <a:rPr lang="en-US" sz="1600" dirty="0" smtClean="0"/>
            </a:br>
            <a:r>
              <a:rPr lang="en-US" sz="1600" b="1" dirty="0" smtClean="0">
                <a:solidFill>
                  <a:schemeClr val="accent1"/>
                </a:solidFill>
              </a:rPr>
              <a:t>atacemea@avaya.com</a:t>
            </a:r>
            <a:r>
              <a:rPr lang="en-US" sz="1600" dirty="0" smtClean="0"/>
              <a:t/>
            </a:r>
            <a:br>
              <a:rPr lang="en-US" sz="1600" dirty="0" smtClean="0"/>
            </a:br>
            <a:r>
              <a:rPr lang="en-US" sz="1600" dirty="0" smtClean="0"/>
              <a:t>+44 1483 309078 </a:t>
            </a:r>
            <a:br>
              <a:rPr lang="en-US" sz="1600" dirty="0" smtClean="0"/>
            </a:br>
            <a:r>
              <a:rPr lang="ru-RU" sz="1600" dirty="0" smtClean="0"/>
              <a:t>Часы работы</a:t>
            </a:r>
            <a:r>
              <a:rPr lang="en-US" sz="1600" dirty="0" smtClean="0"/>
              <a:t>: </a:t>
            </a:r>
            <a:br>
              <a:rPr lang="en-US" sz="1600" dirty="0" smtClean="0"/>
            </a:br>
            <a:r>
              <a:rPr lang="en-US" sz="1600" dirty="0" smtClean="0"/>
              <a:t>11:00am-7:00pm CET, </a:t>
            </a:r>
            <a:r>
              <a:rPr lang="ru-RU" sz="1600" dirty="0" smtClean="0"/>
              <a:t>Понедельник</a:t>
            </a:r>
            <a:r>
              <a:rPr lang="en-US" sz="1600" dirty="0" smtClean="0"/>
              <a:t>-</a:t>
            </a:r>
            <a:r>
              <a:rPr lang="ru-RU" sz="1600" dirty="0" smtClean="0"/>
              <a:t>Пятница</a:t>
            </a:r>
            <a:r>
              <a:rPr lang="en-US" sz="1600" dirty="0" smtClean="0"/>
              <a:t> </a:t>
            </a:r>
            <a:r>
              <a:rPr lang="ru-RU" sz="1600" dirty="0" smtClean="0"/>
              <a:t>с 14:00 -22:00</a:t>
            </a:r>
            <a:r>
              <a:rPr lang="en-US" sz="1600" dirty="0" smtClean="0"/>
              <a:t/>
            </a:r>
            <a:br>
              <a:rPr lang="en-US" sz="1600" dirty="0" smtClean="0"/>
            </a:br>
            <a:r>
              <a:rPr lang="en-US" sz="1600" dirty="0" smtClean="0"/>
              <a:t/>
            </a:r>
            <a:br>
              <a:rPr lang="en-US" sz="1600" dirty="0" smtClean="0"/>
            </a:br>
            <a:r>
              <a:rPr lang="en-US" sz="1600" b="1" dirty="0" smtClean="0"/>
              <a:t>SMB Pre-Sales Technical Support:</a:t>
            </a:r>
            <a:r>
              <a:rPr lang="en-US" sz="1600" dirty="0" smtClean="0"/>
              <a:t> </a:t>
            </a:r>
            <a:r>
              <a:rPr lang="en-US" sz="1600" b="1" i="1" dirty="0" smtClean="0"/>
              <a:t>SMB Pre-Sales Technical Support Group (PTSG) </a:t>
            </a:r>
            <a:r>
              <a:rPr lang="en-US" sz="1600" dirty="0" smtClean="0"/>
              <a:t/>
            </a:r>
            <a:br>
              <a:rPr lang="en-US" sz="1600" dirty="0" smtClean="0"/>
            </a:br>
            <a:r>
              <a:rPr lang="en-US" sz="1600" b="1" dirty="0" smtClean="0">
                <a:solidFill>
                  <a:schemeClr val="accent1"/>
                </a:solidFill>
              </a:rPr>
              <a:t>technictr@avaya.com   </a:t>
            </a:r>
            <a:r>
              <a:rPr lang="en-US" sz="1600" dirty="0" smtClean="0"/>
              <a:t/>
            </a:r>
            <a:br>
              <a:rPr lang="en-US" sz="1600" dirty="0" smtClean="0"/>
            </a:br>
            <a:r>
              <a:rPr lang="en-US" sz="1600" dirty="0" smtClean="0"/>
              <a:t>1 720-444-7700 </a:t>
            </a:r>
            <a:r>
              <a:rPr lang="ru-RU" sz="1600" dirty="0" smtClean="0"/>
              <a:t>или</a:t>
            </a:r>
            <a:r>
              <a:rPr lang="en-US" sz="1600" dirty="0" smtClean="0"/>
              <a:t> 888-297-4700 </a:t>
            </a:r>
            <a:br>
              <a:rPr lang="en-US" sz="1600" dirty="0" smtClean="0"/>
            </a:br>
            <a:r>
              <a:rPr lang="ru-RU" sz="1600" dirty="0" smtClean="0"/>
              <a:t>Часы работы</a:t>
            </a:r>
            <a:r>
              <a:rPr lang="en-US" sz="1600" dirty="0" smtClean="0"/>
              <a:t>: </a:t>
            </a:r>
            <a:br>
              <a:rPr lang="en-US" sz="1600" dirty="0" smtClean="0"/>
            </a:br>
            <a:r>
              <a:rPr lang="en-US" sz="1600" dirty="0" smtClean="0"/>
              <a:t>9:00am-6:00pm EST </a:t>
            </a:r>
            <a:r>
              <a:rPr lang="ru-RU" sz="1600" dirty="0" smtClean="0"/>
              <a:t>Понедельник-Пятница, с 17:00-00:00 (12 ночи).</a:t>
            </a:r>
            <a:endParaRPr lang="en-US" sz="1600" dirty="0" smtClean="0"/>
          </a:p>
          <a:p>
            <a:pPr>
              <a:buNone/>
            </a:pPr>
            <a:endParaRPr lang="ru-RU" sz="1600" dirty="0"/>
          </a:p>
        </p:txBody>
      </p:sp>
      <p:sp>
        <p:nvSpPr>
          <p:cNvPr id="4" name="TextBox 3"/>
          <p:cNvSpPr txBox="1"/>
          <p:nvPr/>
        </p:nvSpPr>
        <p:spPr>
          <a:xfrm>
            <a:off x="600075" y="1323975"/>
            <a:ext cx="7581900" cy="35242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lnSpc>
                <a:spcPct val="90000"/>
              </a:lnSpc>
            </a:pPr>
            <a:r>
              <a:rPr lang="ru-RU" dirty="0" smtClean="0"/>
              <a:t>Вы можете заполнить форму на </a:t>
            </a:r>
            <a:r>
              <a:rPr lang="en-US" dirty="0" smtClean="0"/>
              <a:t>Web-</a:t>
            </a:r>
            <a:r>
              <a:rPr lang="ru-RU" dirty="0" smtClean="0"/>
              <a:t>странице, отправить </a:t>
            </a:r>
            <a:r>
              <a:rPr lang="en-US" dirty="0" smtClean="0"/>
              <a:t>e-mail </a:t>
            </a:r>
            <a:r>
              <a:rPr lang="ru-RU" dirty="0" smtClean="0"/>
              <a:t>или позвонить (потребуется </a:t>
            </a:r>
            <a:r>
              <a:rPr lang="en-US" dirty="0" smtClean="0"/>
              <a:t>Partner</a:t>
            </a:r>
            <a:r>
              <a:rPr lang="ru-RU" dirty="0" smtClean="0"/>
              <a:t> </a:t>
            </a:r>
            <a:r>
              <a:rPr lang="en-US" dirty="0" smtClean="0"/>
              <a:t>ID)</a:t>
            </a:r>
            <a:endParaRPr lang="ru-RU" dirty="0" smtClean="0"/>
          </a:p>
        </p:txBody>
      </p:sp>
    </p:spTree>
  </p:cSld>
  <p:clrMapOvr>
    <a:masterClrMapping/>
  </p:clrMapOvr>
  <p:transition>
    <p:fade/>
  </p:transition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="" xmlns:p14="http://schemas.microsoft.com/office/powerpoint/2010/main" val="258847603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2,1579654546,C:\Documents and Settings\acollis\My Documents\My Adobe Presentations\SA Split Design, Background upload, Co-term EMEA 240712_pptx\Media.ppcx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B2266A36-331E-492D-90F7-210D17F7450D}&quot;/&gt;&lt;filename val=&quot;C:\DOCUME~1\ddebacke\LOCALS~1\Temp\PR\data\asimages\{B2266A36-331E-492D-90F7-210D17F7450D}.png&quot;/&gt;&lt;hasEffects val=&quot;1&quot;/&gt;&lt;left val=&quot;359.28&quot;/&gt;&lt;top val=&quot;156&quot;/&gt;&lt;width val=&quot;342.12&quot;/&gt;&lt;height val=&quot;285.12&quot;/&gt;&lt;/ThreeDShapeInfo&gt;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628DBA7D-F157-4DA6-B6C5-F510F91FE773}&quot;/&gt;&lt;filename val=&quot;C:\Documents and Settings\ddebacke\My Documents\My Adobe Presentations\Launch Sales KT VENA October 2010 v6\data\asimages\{628DBA7D-F157-4DA6-B6C5-F510F91FE773}.png&quot;/&gt;&lt;hasEffects val=&quot;1&quot;/&gt;&lt;left val=&quot;456&quot;/&gt;&lt;top val=&quot;258.72&quot;/&gt;&lt;width val=&quot;149.64&quot;/&gt;&lt;height val=&quot;86.64&quot;/&gt;&lt;/ThreeDShapeInfo&gt;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2,1579654546,C:\Documents and Settings\acollis\My Documents\My Adobe Presentations\SA Split Design, Background upload, Co-term EMEA 240712_pptx\Media.ppcx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21,1602913180,C:\Documents and Settings\weaverj\My Documents\5-Events\FY 2011 Partner Conference\2011 SAPC_Breakout_template_081910 - Data Networking v15-2\Media.ppcx"/>
</p:tagLst>
</file>

<file path=ppt/theme/theme1.xml><?xml version="1.0" encoding="utf-8"?>
<a:theme xmlns:a="http://schemas.openxmlformats.org/drawingml/2006/main" name="AV_ Red _Template_PPT_2007_P">
  <a:themeElements>
    <a:clrScheme name="Office">
      <a:dk1>
        <a:srgbClr val="323232"/>
      </a:dk1>
      <a:lt1>
        <a:sysClr val="window" lastClr="FFFFFF"/>
      </a:lt1>
      <a:dk2>
        <a:srgbClr val="000000"/>
      </a:dk2>
      <a:lt2>
        <a:srgbClr val="DDDDDD"/>
      </a:lt2>
      <a:accent1>
        <a:srgbClr val="CC0000"/>
      </a:accent1>
      <a:accent2>
        <a:srgbClr val="A9A9A9"/>
      </a:accent2>
      <a:accent3>
        <a:srgbClr val="7EAEDF"/>
      </a:accent3>
      <a:accent4>
        <a:srgbClr val="FAA145"/>
      </a:accent4>
      <a:accent5>
        <a:srgbClr val="B7E349"/>
      </a:accent5>
      <a:accent6>
        <a:srgbClr val="5AC5D4"/>
      </a:accent6>
      <a:hlink>
        <a:srgbClr val="7EAEDF"/>
      </a:hlink>
      <a:folHlink>
        <a:srgbClr val="FAA145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9050">
          <a:solidFill>
            <a:schemeClr val="accent1"/>
          </a:solidFill>
          <a:miter lim="800000"/>
        </a:ln>
      </a:spPr>
      <a:bodyPr rtlCol="0" anchor="ctr"/>
      <a:lstStyle>
        <a:defPPr algn="ctr">
          <a:lnSpc>
            <a:spcPct val="90000"/>
          </a:lnSpc>
          <a:defRPr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9050">
          <a:solidFill>
            <a:schemeClr val="accent2"/>
          </a:solidFill>
          <a:miter lim="800000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noAutofit/>
      </a:bodyPr>
      <a:lstStyle>
        <a:defPPr>
          <a:lnSpc>
            <a:spcPct val="90000"/>
          </a:lnSpc>
          <a:defRPr smtClean="0"/>
        </a:defPPr>
      </a:lstStyle>
    </a:txDef>
  </a:objectDefaults>
  <a:extraClrSchemeLst/>
  <a:custClrLst>
    <a:custClr name="Custom Color 1">
      <a:srgbClr val="98050E"/>
    </a:custClr>
    <a:custClr name="Custom Color 2">
      <a:srgbClr val="610206"/>
    </a:custClr>
    <a:custClr name="Custom Color 3">
      <a:srgbClr val="646464"/>
    </a:custClr>
    <a:custClr name="Custom Color 4">
      <a:srgbClr val="323232"/>
    </a:custClr>
    <a:custClr name="Custom Color 5">
      <a:srgbClr val="4B80B6"/>
    </a:custClr>
    <a:custClr name="Custom Color 6">
      <a:srgbClr val="325887"/>
    </a:custClr>
    <a:custClr name="Custom Color 7">
      <a:srgbClr val="D55D21"/>
    </a:custClr>
    <a:custClr name="Custom Color 8">
      <a:srgbClr val="8F3C0F"/>
    </a:custClr>
    <a:custClr name="Custom Color 9">
      <a:srgbClr val="87A239"/>
    </a:custClr>
    <a:custClr name="Custom Color 10">
      <a:srgbClr val="576820"/>
    </a:custClr>
    <a:custClr name="Custom Color 11">
      <a:srgbClr val="279199"/>
    </a:custClr>
    <a:custClr name="Custom Color 12">
      <a:srgbClr val="15535A"/>
    </a:custClr>
  </a:custClrLst>
</a:theme>
</file>

<file path=ppt/theme/theme2.xml><?xml version="1.0" encoding="utf-8"?>
<a:theme xmlns:a="http://schemas.openxmlformats.org/drawingml/2006/main" name="Office Theme">
  <a:themeElements>
    <a:clrScheme name="Avaya">
      <a:dk1>
        <a:srgbClr val="323232"/>
      </a:dk1>
      <a:lt1>
        <a:sysClr val="window" lastClr="FFFFFF"/>
      </a:lt1>
      <a:dk2>
        <a:srgbClr val="000000"/>
      </a:dk2>
      <a:lt2>
        <a:srgbClr val="DDDDDD"/>
      </a:lt2>
      <a:accent1>
        <a:srgbClr val="CC0000"/>
      </a:accent1>
      <a:accent2>
        <a:srgbClr val="A9A9A9"/>
      </a:accent2>
      <a:accent3>
        <a:srgbClr val="7EAEDF"/>
      </a:accent3>
      <a:accent4>
        <a:srgbClr val="FAA145"/>
      </a:accent4>
      <a:accent5>
        <a:srgbClr val="B7E349"/>
      </a:accent5>
      <a:accent6>
        <a:srgbClr val="5AC5D4"/>
      </a:accent6>
      <a:hlink>
        <a:srgbClr val="7EAEDF"/>
      </a:hlink>
      <a:folHlink>
        <a:srgbClr val="FAA145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Avaya">
      <a:dk1>
        <a:srgbClr val="323232"/>
      </a:dk1>
      <a:lt1>
        <a:sysClr val="window" lastClr="FFFFFF"/>
      </a:lt1>
      <a:dk2>
        <a:srgbClr val="000000"/>
      </a:dk2>
      <a:lt2>
        <a:srgbClr val="DDDDDD"/>
      </a:lt2>
      <a:accent1>
        <a:srgbClr val="CC0000"/>
      </a:accent1>
      <a:accent2>
        <a:srgbClr val="A9A9A9"/>
      </a:accent2>
      <a:accent3>
        <a:srgbClr val="7EAEDF"/>
      </a:accent3>
      <a:accent4>
        <a:srgbClr val="FAA145"/>
      </a:accent4>
      <a:accent5>
        <a:srgbClr val="B7E349"/>
      </a:accent5>
      <a:accent6>
        <a:srgbClr val="5AC5D4"/>
      </a:accent6>
      <a:hlink>
        <a:srgbClr val="7EAEDF"/>
      </a:hlink>
      <a:folHlink>
        <a:srgbClr val="FAA145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AV_ Red _Template_PPT_2007_P</Template>
  <TotalTime>0</TotalTime>
  <Words>6054</Words>
  <Application>Microsoft Office PowerPoint</Application>
  <PresentationFormat>Экран (4:3)</PresentationFormat>
  <Paragraphs>1043</Paragraphs>
  <Slides>90</Slides>
  <Notes>79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90</vt:i4>
      </vt:variant>
    </vt:vector>
  </HeadingPairs>
  <TitlesOfParts>
    <vt:vector size="91" baseType="lpstr">
      <vt:lpstr>AV_ Red _Template_PPT_2007_P</vt:lpstr>
      <vt:lpstr> Навигатор по продажам – «7 шагов» </vt:lpstr>
      <vt:lpstr>Цели и задачи</vt:lpstr>
      <vt:lpstr>Слайд 3</vt:lpstr>
      <vt:lpstr>ШАГ 1 : Решения и специальные предложения</vt:lpstr>
      <vt:lpstr>Важно: Пройдите единую регистрацию (SSO) на портале Avaya</vt:lpstr>
      <vt:lpstr>Avaya - Термины и определения Единая регистрация (SSO)</vt:lpstr>
      <vt:lpstr>Avaya - Термины и определения Avaya Link ID</vt:lpstr>
      <vt:lpstr>Телефон справочно-информационной поддержки                 + 7 495  3636890,   доп. набор:   6, 6 </vt:lpstr>
      <vt:lpstr>Ресурсы технической поддержки</vt:lpstr>
      <vt:lpstr>           Информационные ресурсы</vt:lpstr>
      <vt:lpstr>Partner Portal Avaya</vt:lpstr>
      <vt:lpstr>Использование навигации по порталу (левая колонка) </vt:lpstr>
      <vt:lpstr>Навигация для справочника продуктов</vt:lpstr>
      <vt:lpstr>Продукты и решения – Avaya Networking</vt:lpstr>
      <vt:lpstr>Продукты и решения – видео Avaya Networking</vt:lpstr>
      <vt:lpstr>Интерактивное руководство для сетевых решений Avaya</vt:lpstr>
      <vt:lpstr>Продукты и решения - контакт-центр</vt:lpstr>
      <vt:lpstr>Продукты и решения - малые и средние предприятия</vt:lpstr>
      <vt:lpstr>Продукты и решения - Унифицированные коммуникации</vt:lpstr>
      <vt:lpstr>Унифицированные коммуникации - Radvision</vt:lpstr>
      <vt:lpstr>BYOD - это всерьез и надолго!</vt:lpstr>
      <vt:lpstr>Слайд 22</vt:lpstr>
      <vt:lpstr>Профессиональные продажи Avaya</vt:lpstr>
      <vt:lpstr>Обзор руководств по продаже решений</vt:lpstr>
      <vt:lpstr>Канал Youtube «Avaya Mentor»</vt:lpstr>
      <vt:lpstr>Слайд 26</vt:lpstr>
      <vt:lpstr>Avaya - Термины и определения Портал поддержки Avaya Support Portal   http://support.avaya.com </vt:lpstr>
      <vt:lpstr>ШАГ 2 : Рынок и Конкуренция</vt:lpstr>
      <vt:lpstr>Обзор  инструментов продаж</vt:lpstr>
      <vt:lpstr>Что такое Sales Play?</vt:lpstr>
      <vt:lpstr>Продажа решений на базе сценариев использования</vt:lpstr>
      <vt:lpstr>Платформа продаж контакт-центров Sales Engagement Platform SEP</vt:lpstr>
      <vt:lpstr>Конкурентная разведка Avaya</vt:lpstr>
      <vt:lpstr>Инструмент конкурентного анализа LAN</vt:lpstr>
      <vt:lpstr>ШАГ 3 : Предложение</vt:lpstr>
      <vt:lpstr>Инструменты самообслуживания Поддержка при RFP/RFI/RFQ!</vt:lpstr>
      <vt:lpstr>Инструменты самообслуживания Поддержка при RFP/RFI/RFQ!</vt:lpstr>
      <vt:lpstr>Avaya Aura Savings Estimator Оценка экономии средств</vt:lpstr>
      <vt:lpstr>Слайд 39</vt:lpstr>
      <vt:lpstr> http://marketingtools.avaya.com/knowledgebase</vt:lpstr>
      <vt:lpstr>Предложение по поддержке и обслуживанию</vt:lpstr>
      <vt:lpstr>Где я могу получить дополнительную информацию?</vt:lpstr>
      <vt:lpstr>ProServices Now – детали и ссылки</vt:lpstr>
      <vt:lpstr>ШАГ 4 : Обучение</vt:lpstr>
      <vt:lpstr>Домашняя страница Центра обучения Avaya Learning Center</vt:lpstr>
      <vt:lpstr>Домашняя страница Центра обучения Avaya Learning Center</vt:lpstr>
      <vt:lpstr>Слайд 47</vt:lpstr>
      <vt:lpstr>Слайд 48</vt:lpstr>
      <vt:lpstr>Домашняя страница Центра обучения Avaya Learning Center</vt:lpstr>
      <vt:lpstr>Слайд 50</vt:lpstr>
      <vt:lpstr>Слайд 51</vt:lpstr>
      <vt:lpstr>Слайд 52</vt:lpstr>
      <vt:lpstr>Сессии TechTalk для региона EMEA</vt:lpstr>
      <vt:lpstr>EMEA Sales &amp; Partner Forum – Новое в бизнесе, Унифицированные коммуникации / развитие контакт-центров</vt:lpstr>
      <vt:lpstr>Тренинги по Avaya IP Office</vt:lpstr>
      <vt:lpstr>Переход на IP Office 8.1 Технический центр IP Office Avayalive™  </vt:lpstr>
      <vt:lpstr>Слайд 57</vt:lpstr>
      <vt:lpstr>ШАГ 5 : Демонстрация</vt:lpstr>
      <vt:lpstr>Avaya – демонстрационные ресурсы</vt:lpstr>
      <vt:lpstr>Демонстрационные возможности – выбор материалов для показа</vt:lpstr>
      <vt:lpstr>Что такое Demo Avaya?   </vt:lpstr>
      <vt:lpstr>Центры обработки данных Demo Avaya</vt:lpstr>
      <vt:lpstr>Что можно показать с помощью Demo Avaya?</vt:lpstr>
      <vt:lpstr>DEMO AVAYA Демонстрационные программы для предприятий (EMEA)</vt:lpstr>
      <vt:lpstr>Radvision на портале Demo Avaya</vt:lpstr>
      <vt:lpstr>Слайд 66</vt:lpstr>
      <vt:lpstr>Новая ссылка – RSS-канал для обучающих видео</vt:lpstr>
      <vt:lpstr>IP Office – Демонстрационные материалы</vt:lpstr>
      <vt:lpstr>Тренинг на базе Avaya IP Office Anywhere Demo </vt:lpstr>
      <vt:lpstr>Возможности проведения демонстраций IP Office  Мы помогаем вам на вашем пути</vt:lpstr>
      <vt:lpstr>Ознакомительные центры Avaya  для руководителей</vt:lpstr>
      <vt:lpstr>ШАГ 6 : Стандартная поддержка</vt:lpstr>
      <vt:lpstr>Слайд 73</vt:lpstr>
      <vt:lpstr>Avaya Технологии и Консалтинг (ATAC)  обеспечивают поддержку по следующим направлениям:</vt:lpstr>
      <vt:lpstr>Avaya Технологии и Консалтинг (ATAC)   НЕ обеспечивают поддержку:</vt:lpstr>
      <vt:lpstr>Предлагаемые ресурсы для обращения по вопросам, НЕ относящимся к компетенции ATAC Technicenter:</vt:lpstr>
      <vt:lpstr>Поддержка в сфере проектирования – Контакт с центральной группой проектировщиков</vt:lpstr>
      <vt:lpstr>Поддержка в сфере проектирования – Контакт с центральной группой проектировщиков  Страница поддержки Design Central</vt:lpstr>
      <vt:lpstr>Слайд 79</vt:lpstr>
      <vt:lpstr>Слайд 80</vt:lpstr>
      <vt:lpstr>Качество внедрения Avaya</vt:lpstr>
      <vt:lpstr>Качество внедрения Avaya</vt:lpstr>
      <vt:lpstr>Дополнительные ключевые контакты</vt:lpstr>
      <vt:lpstr>Слайд 84</vt:lpstr>
      <vt:lpstr>Слайд 85</vt:lpstr>
      <vt:lpstr>ШАГ 7 : Расширенная поддержка</vt:lpstr>
      <vt:lpstr>Предпродажные мероприятия /  Бизнес консультирование</vt:lpstr>
      <vt:lpstr>Слайд 88</vt:lpstr>
      <vt:lpstr>Преимущества Навигатора «7 шагов»</vt:lpstr>
      <vt:lpstr>Слайд 90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2011-06-17T10:23:38Z</dcterms:created>
  <dcterms:modified xsi:type="dcterms:W3CDTF">2013-12-06T09:46:14Z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XPowerLiteLastOptimized">
    <vt:lpwstr>7468648</vt:lpwstr>
  </property>
  <property fmtid="{D5CDD505-2E9C-101B-9397-08002B2CF9AE}" pid="3" name="NXPowerLiteSettings">
    <vt:lpwstr>B74006B004C800</vt:lpwstr>
  </property>
  <property fmtid="{D5CDD505-2E9C-101B-9397-08002B2CF9AE}" pid="4" name="NXPowerLiteVersion">
    <vt:lpwstr>D5.0.8</vt:lpwstr>
  </property>
</Properties>
</file>