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96" r:id="rId2"/>
    <p:sldId id="542" r:id="rId3"/>
    <p:sldId id="543" r:id="rId4"/>
    <p:sldId id="500" r:id="rId5"/>
    <p:sldId id="472" r:id="rId6"/>
    <p:sldId id="544" r:id="rId7"/>
    <p:sldId id="545" r:id="rId8"/>
    <p:sldId id="535" r:id="rId9"/>
    <p:sldId id="536" r:id="rId10"/>
    <p:sldId id="538" r:id="rId11"/>
    <p:sldId id="539" r:id="rId12"/>
    <p:sldId id="534" r:id="rId13"/>
  </p:sldIdLst>
  <p:sldSz cx="9144000" cy="6858000" type="screen4x3"/>
  <p:notesSz cx="7010400" cy="92964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DDDDDD"/>
    <a:srgbClr val="969696"/>
    <a:srgbClr val="323232"/>
    <a:srgbClr val="91050F"/>
    <a:srgbClr val="515151"/>
    <a:srgbClr val="F8F8F8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97" autoAdjust="0"/>
    <p:restoredTop sz="86783" autoAdjust="0"/>
  </p:normalViewPr>
  <p:slideViewPr>
    <p:cSldViewPr snapToGrid="0">
      <p:cViewPr>
        <p:scale>
          <a:sx n="100" d="100"/>
          <a:sy n="100" d="100"/>
        </p:scale>
        <p:origin x="-186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3" d="100"/>
          <a:sy n="43" d="100"/>
        </p:scale>
        <p:origin x="-1884" y="-12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0" y="9078516"/>
            <a:ext cx="1832117" cy="21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93177" tIns="46589" rIns="93177" bIns="46589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2"/>
                </a:solidFill>
                <a:latin typeface="Arial" pitchFamily="34" charset="0"/>
              </a:rPr>
              <a:t>2011 Avaya Inc. All rights reserved.</a:t>
            </a:r>
            <a:endParaRPr lang="en-US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695582" y="9078516"/>
            <a:ext cx="314819" cy="21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93177" tIns="46589" rIns="93177" bIns="46589">
            <a:spAutoFit/>
          </a:bodyPr>
          <a:lstStyle/>
          <a:p>
            <a:pPr algn="r">
              <a:defRPr/>
            </a:pPr>
            <a:fld id="{49304199-8B3D-426C-8723-61D14B437649}" type="slidenum">
              <a:rPr lang="en-US" sz="800">
                <a:solidFill>
                  <a:srgbClr val="515151"/>
                </a:solidFill>
                <a:latin typeface="Arial" pitchFamily="34" charset="0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51515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0" y="9078516"/>
            <a:ext cx="1832117" cy="21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93177" tIns="46589" rIns="93177" bIns="46589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2"/>
                </a:solidFill>
                <a:latin typeface="Arial" pitchFamily="34" charset="0"/>
              </a:rPr>
              <a:t>2011 Avaya Inc. All rights reserved.</a:t>
            </a:r>
            <a:endParaRPr lang="en-US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695582" y="9078516"/>
            <a:ext cx="314819" cy="21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93177" tIns="46589" rIns="93177" bIns="46589">
            <a:spAutoFit/>
          </a:bodyPr>
          <a:lstStyle/>
          <a:p>
            <a:pPr algn="r">
              <a:defRPr/>
            </a:pPr>
            <a:fld id="{E3E3B12F-BE5B-43FF-98E4-7E6EE302BE28}" type="slidenum">
              <a:rPr lang="en-US" sz="800">
                <a:solidFill>
                  <a:srgbClr val="515151"/>
                </a:solidFill>
                <a:latin typeface="Arial" pitchFamily="34" charset="0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51515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231775" indent="-231775" algn="l" rtl="0" eaLnBrk="0" fontAlgn="base" hangingPunct="0">
      <a:lnSpc>
        <a:spcPct val="95000"/>
      </a:lnSpc>
      <a:spcBef>
        <a:spcPct val="55000"/>
      </a:spcBef>
      <a:spcAft>
        <a:spcPct val="0"/>
      </a:spcAft>
      <a:buClr>
        <a:srgbClr val="000000"/>
      </a:buClr>
      <a:buFont typeface="Webdings" pitchFamily="18" charset="2"/>
      <a:buChar char="4"/>
      <a:defRPr sz="1200" kern="1200">
        <a:solidFill>
          <a:srgbClr val="000000"/>
        </a:solidFill>
        <a:latin typeface="Arial" pitchFamily="34" charset="0"/>
        <a:ea typeface="+mn-ea"/>
        <a:cs typeface="+mn-cs"/>
      </a:defRPr>
    </a:lvl1pPr>
    <a:lvl2pPr marL="628650" indent="-171450" algn="l" rtl="0" eaLnBrk="0" fontAlgn="base" hangingPunct="0">
      <a:lnSpc>
        <a:spcPct val="95000"/>
      </a:lnSpc>
      <a:spcBef>
        <a:spcPct val="25000"/>
      </a:spcBef>
      <a:spcAft>
        <a:spcPct val="0"/>
      </a:spcAft>
      <a:buClr>
        <a:srgbClr val="000000"/>
      </a:buClr>
      <a:buFont typeface="Gotham-Book" pitchFamily="82" charset="0"/>
      <a:buChar char="–"/>
      <a:defRPr sz="1100" kern="1200">
        <a:solidFill>
          <a:srgbClr val="000000"/>
        </a:solidFill>
        <a:latin typeface="Arial" pitchFamily="34" charset="0"/>
        <a:ea typeface="+mn-ea"/>
        <a:cs typeface="+mn-cs"/>
      </a:defRPr>
    </a:lvl2pPr>
    <a:lvl3pPr marL="1090613" indent="-176213" algn="l" rtl="0" eaLnBrk="0" fontAlgn="base" hangingPunct="0">
      <a:lnSpc>
        <a:spcPct val="95000"/>
      </a:lnSpc>
      <a:spcBef>
        <a:spcPct val="25000"/>
      </a:spcBef>
      <a:spcAft>
        <a:spcPct val="0"/>
      </a:spcAft>
      <a:buClr>
        <a:srgbClr val="000000"/>
      </a:buClr>
      <a:buFont typeface="Gotham-Book" pitchFamily="82" charset="0"/>
      <a:buChar char="–"/>
      <a:defRPr sz="1000" kern="1200">
        <a:solidFill>
          <a:srgbClr val="000000"/>
        </a:solidFill>
        <a:latin typeface="Arial" pitchFamily="34" charset="0"/>
        <a:ea typeface="+mn-ea"/>
        <a:cs typeface="+mn-cs"/>
      </a:defRPr>
    </a:lvl3pPr>
    <a:lvl4pPr marL="1487488" indent="-115888" algn="l" rtl="0" eaLnBrk="0" fontAlgn="base" hangingPunct="0">
      <a:lnSpc>
        <a:spcPct val="95000"/>
      </a:lnSpc>
      <a:spcBef>
        <a:spcPct val="25000"/>
      </a:spcBef>
      <a:spcAft>
        <a:spcPct val="0"/>
      </a:spcAft>
      <a:buClr>
        <a:srgbClr val="000000"/>
      </a:buClr>
      <a:buFont typeface="Gotham-Book" pitchFamily="82" charset="0"/>
      <a:buChar char="–"/>
      <a:defRPr sz="900" kern="1200">
        <a:solidFill>
          <a:srgbClr val="000000"/>
        </a:solidFill>
        <a:latin typeface="Arial" pitchFamily="34" charset="0"/>
        <a:ea typeface="+mn-ea"/>
        <a:cs typeface="+mn-cs"/>
      </a:defRPr>
    </a:lvl4pPr>
    <a:lvl5pPr marL="1938338" indent="-109538" algn="l" rtl="0" eaLnBrk="0" fontAlgn="base" hangingPunct="0">
      <a:lnSpc>
        <a:spcPct val="95000"/>
      </a:lnSpc>
      <a:spcBef>
        <a:spcPct val="25000"/>
      </a:spcBef>
      <a:spcAft>
        <a:spcPct val="0"/>
      </a:spcAft>
      <a:buClr>
        <a:srgbClr val="000000"/>
      </a:buClr>
      <a:buFont typeface="Gotham-Book" pitchFamily="82" charset="0"/>
      <a:buChar char="–"/>
      <a:defRPr sz="900" kern="1200">
        <a:solidFill>
          <a:srgbClr val="000000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r>
              <a:rPr lang="en-US"/>
              <a:t>2010 Avaya Inc. All rights reserved.</a:t>
            </a:r>
          </a:p>
        </p:txBody>
      </p:sp>
      <p:sp>
        <p:nvSpPr>
          <p:cNvPr id="7168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fld id="{AC4FDDD7-1A69-46A1-B50C-90837A72F1B8}" type="slidenum">
              <a:rPr lang="en-US"/>
              <a:pPr/>
              <a:t>1</a:t>
            </a:fld>
            <a:endParaRPr lang="en-US"/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r>
              <a:rPr lang="en-US"/>
              <a:t>2010 Avaya Inc. All rights reserved.</a:t>
            </a:r>
          </a:p>
        </p:txBody>
      </p:sp>
      <p:sp>
        <p:nvSpPr>
          <p:cNvPr id="7168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fld id="{AC4FDDD7-1A69-46A1-B50C-90837A72F1B8}" type="slidenum">
              <a:rPr lang="en-US"/>
              <a:pPr/>
              <a:t>3</a:t>
            </a:fld>
            <a:endParaRPr lang="en-US"/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</p:spPr>
        <p:txBody>
          <a:bodyPr lIns="93177" tIns="46589" rIns="93177" bIns="46589"/>
          <a:lstStyle/>
          <a:p>
            <a:r>
              <a:rPr lang="en-US"/>
              <a:t>2010 Avaya Inc. All rights reserved.</a:t>
            </a:r>
          </a:p>
        </p:txBody>
      </p:sp>
      <p:sp>
        <p:nvSpPr>
          <p:cNvPr id="7885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</p:spPr>
        <p:txBody>
          <a:bodyPr lIns="93177" tIns="46589" rIns="93177" bIns="46589"/>
          <a:lstStyle/>
          <a:p>
            <a:fld id="{27E2D138-9962-4D4F-8CAF-096C6E6F3052}" type="slidenum">
              <a:rPr lang="en-US"/>
              <a:pPr/>
              <a:t>4</a:t>
            </a:fld>
            <a:endParaRPr lang="en-US"/>
          </a:p>
        </p:txBody>
      </p:sp>
      <p:sp>
        <p:nvSpPr>
          <p:cNvPr id="7885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6913"/>
            <a:ext cx="4645025" cy="3484562"/>
          </a:xfrm>
          <a:ln/>
        </p:spPr>
      </p:sp>
      <p:sp>
        <p:nvSpPr>
          <p:cNvPr id="7885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4177"/>
            <a:ext cx="5609943" cy="4186608"/>
          </a:xfrm>
          <a:noFill/>
          <a:ln/>
        </p:spPr>
        <p:txBody>
          <a:bodyPr lIns="93136" tIns="46568" rIns="93136" bIns="46568"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78854" name="Slide Number Placeholder 3"/>
          <p:cNvSpPr txBox="1">
            <a:spLocks noGrp="1"/>
          </p:cNvSpPr>
          <p:nvPr/>
        </p:nvSpPr>
        <p:spPr bwMode="auto">
          <a:xfrm>
            <a:off x="3972560" y="8828352"/>
            <a:ext cx="3036218" cy="46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36" tIns="46568" rIns="93136" bIns="46568" anchor="b"/>
          <a:lstStyle/>
          <a:p>
            <a:pPr algn="r"/>
            <a:fld id="{C59BF310-79FD-470B-BBAF-CFF5F9AADE12}" type="slidenum">
              <a:rPr lang="en-US" sz="1100"/>
              <a:pPr algn="r"/>
              <a:t>4</a:t>
            </a:fld>
            <a:endParaRPr lang="en-US" sz="11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</p:spPr>
        <p:txBody>
          <a:bodyPr lIns="93177" tIns="46589" rIns="93177" bIns="46589"/>
          <a:lstStyle/>
          <a:p>
            <a:fld id="{93DAC961-8155-42B5-B4C0-CA7997760E02}" type="slidenum">
              <a:rPr lang="en-US"/>
              <a:pPr/>
              <a:t>5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914400"/>
            <a:ext cx="4803775" cy="360362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7788" y="4677251"/>
            <a:ext cx="4811537" cy="3959040"/>
          </a:xfrm>
          <a:noFill/>
          <a:ln/>
        </p:spPr>
        <p:txBody>
          <a:bodyPr lIns="91555" tIns="45780" rIns="91555" bIns="45780"/>
          <a:lstStyle/>
          <a:p>
            <a:pPr eaLnBrk="1" hangingPunct="1"/>
            <a:endParaRPr lang="en-GB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r>
              <a:rPr lang="en-US"/>
              <a:t>2010 Avaya Inc. All rights reserved.</a:t>
            </a:r>
          </a:p>
        </p:txBody>
      </p:sp>
      <p:sp>
        <p:nvSpPr>
          <p:cNvPr id="7168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fld id="{AC4FDDD7-1A69-46A1-B50C-90837A72F1B8}" type="slidenum">
              <a:rPr lang="en-US"/>
              <a:pPr/>
              <a:t>8</a:t>
            </a:fld>
            <a:endParaRPr lang="en-US"/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46" indent="-228546" eaLnBrk="1" hangingPunct="1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defRPr/>
            </a:pPr>
            <a:r>
              <a:rPr lang="en-US" dirty="0" smtClean="0">
                <a:ea typeface="MS PGothic" pitchFamily="34" charset="-128"/>
              </a:rPr>
              <a:t>Software Support Model</a:t>
            </a:r>
          </a:p>
          <a:p>
            <a:pPr marL="218756" indent="-218756">
              <a:buClr>
                <a:srgbClr val="C00000"/>
              </a:buClr>
              <a:defRPr/>
            </a:pPr>
            <a:r>
              <a:rPr lang="en-US" dirty="0" smtClean="0">
                <a:ea typeface="MS PGothic" pitchFamily="34" charset="-128"/>
              </a:rPr>
              <a:t>One time solution discounts to close sales can impact service revenues over time</a:t>
            </a:r>
          </a:p>
          <a:p>
            <a:pPr marL="218756" indent="-218756">
              <a:buClr>
                <a:srgbClr val="C00000"/>
              </a:buClr>
              <a:defRPr/>
            </a:pPr>
            <a:r>
              <a:rPr lang="en-US" dirty="0" smtClean="0">
                <a:ea typeface="MS PGothic" pitchFamily="34" charset="-128"/>
              </a:rPr>
              <a:t>Product and service prices fluctuate at different rates depending on discounts and economic factors</a:t>
            </a:r>
          </a:p>
          <a:p>
            <a:pPr marL="218756" indent="-218756">
              <a:buClr>
                <a:srgbClr val="C00000"/>
              </a:buClr>
              <a:defRPr/>
            </a:pPr>
            <a:r>
              <a:rPr lang="en-US" dirty="0" smtClean="0">
                <a:ea typeface="MS PGothic" pitchFamily="34" charset="-128"/>
              </a:rPr>
              <a:t>Price reductions can erode margins as service delivery costs increase</a:t>
            </a:r>
          </a:p>
          <a:p>
            <a:pPr marL="228546" indent="-228546" eaLnBrk="1" hangingPunct="1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defRPr/>
            </a:pPr>
            <a:endParaRPr lang="en-US" dirty="0" smtClean="0">
              <a:ea typeface="MS PGothic" pitchFamily="34" charset="-128"/>
            </a:endParaRPr>
          </a:p>
          <a:p>
            <a:pPr marL="228546" indent="-228546" eaLnBrk="1" hangingPunct="1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defRPr/>
            </a:pPr>
            <a:r>
              <a:rPr lang="en-US" dirty="0" smtClean="0">
                <a:ea typeface="MS PGothic" pitchFamily="34" charset="-128"/>
              </a:rPr>
              <a:t>Support Advantage</a:t>
            </a:r>
          </a:p>
          <a:p>
            <a:pPr marL="218756" indent="-218756">
              <a:buClr>
                <a:srgbClr val="C00000"/>
              </a:buClr>
              <a:defRPr/>
            </a:pPr>
            <a:r>
              <a:rPr lang="en-US" dirty="0" smtClean="0">
                <a:ea typeface="MS PGothic" pitchFamily="34" charset="-128"/>
              </a:rPr>
              <a:t>The increased flexibility in pricing creates an opportunity to improve margins</a:t>
            </a:r>
          </a:p>
          <a:p>
            <a:pPr marL="218756" indent="-218756">
              <a:buClr>
                <a:srgbClr val="C00000"/>
              </a:buClr>
              <a:defRPr/>
            </a:pPr>
            <a:r>
              <a:rPr lang="en-US" dirty="0" smtClean="0">
                <a:ea typeface="MS PGothic" pitchFamily="34" charset="-128"/>
              </a:rPr>
              <a:t>Decoupled product and maintenance pricing allows partners to price support services to the market norm</a:t>
            </a:r>
          </a:p>
          <a:p>
            <a:pPr marL="218756" indent="-218756">
              <a:buClr>
                <a:srgbClr val="C00000"/>
              </a:buClr>
              <a:defRPr/>
            </a:pPr>
            <a:r>
              <a:rPr lang="en-US" dirty="0" smtClean="0">
                <a:ea typeface="MS PGothic" pitchFamily="34" charset="-128"/>
              </a:rPr>
              <a:t>As product pricing fluctuates over time, support revenue remains flexible and varies with business needs</a:t>
            </a:r>
          </a:p>
          <a:p>
            <a:pPr marL="228546" indent="-228546" eaLnBrk="1" hangingPunct="1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defRPr/>
            </a:pPr>
            <a:endParaRPr lang="en-US" dirty="0" smtClean="0">
              <a:ea typeface="MS PGothic" pitchFamily="34" charset="-128"/>
            </a:endParaRPr>
          </a:p>
          <a:p>
            <a:pPr marL="228546" indent="-228546" eaLnBrk="1" hangingPunct="1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defRPr/>
            </a:pPr>
            <a:endParaRPr lang="en-US" dirty="0" smtClean="0">
              <a:ea typeface="MS PGothic" pitchFamily="34" charset="-128"/>
            </a:endParaRPr>
          </a:p>
          <a:p>
            <a:pPr eaLnBrk="1" hangingPunct="1">
              <a:defRPr/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</p:spPr>
        <p:txBody>
          <a:bodyPr lIns="93120" tIns="46561" rIns="93120" bIns="46561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8872DDF-C64A-4662-9D93-031D150439AD}" type="slidenum">
              <a:rPr lang="en-US" sz="1100">
                <a:latin typeface="+mn-lt"/>
                <a:ea typeface="MS PGothic" pitchFamily="34" charset="-128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100" dirty="0">
              <a:latin typeface="+mn-lt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5963" y="695325"/>
            <a:ext cx="3517900" cy="2638425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 marL="108623" indent="-108623" eaLnBrk="1" hangingPunct="1">
              <a:defRPr/>
            </a:pPr>
            <a:r>
              <a:rPr lang="en-US" b="1" dirty="0" smtClean="0"/>
              <a:t>Globally Consistent</a:t>
            </a:r>
          </a:p>
          <a:p>
            <a:pPr marL="275382" lvl="1" indent="-275382" eaLnBrk="1" hangingPunct="1">
              <a:spcBef>
                <a:spcPts val="193"/>
              </a:spcBef>
              <a:spcAft>
                <a:spcPts val="193"/>
              </a:spcAft>
              <a:buClr>
                <a:schemeClr val="accent1"/>
              </a:buClr>
              <a:buFont typeface="Webdings" pitchFamily="18" charset="2"/>
              <a:buChar char="4"/>
              <a:defRPr/>
            </a:pPr>
            <a:r>
              <a:rPr lang="en-US" sz="1700" dirty="0" smtClean="0"/>
              <a:t>Globally consistent offer across all products, channels, and markets</a:t>
            </a:r>
          </a:p>
          <a:p>
            <a:pPr marL="275382" lvl="1" indent="-275382" eaLnBrk="1" hangingPunct="1">
              <a:spcBef>
                <a:spcPts val="193"/>
              </a:spcBef>
              <a:spcAft>
                <a:spcPts val="193"/>
              </a:spcAft>
              <a:buClr>
                <a:schemeClr val="accent1"/>
              </a:buClr>
              <a:buFont typeface="Webdings" pitchFamily="18" charset="2"/>
              <a:buChar char="4"/>
              <a:defRPr/>
            </a:pPr>
            <a:r>
              <a:rPr lang="en-US" sz="1700" dirty="0" smtClean="0"/>
              <a:t>Globally consistent price list</a:t>
            </a:r>
          </a:p>
          <a:p>
            <a:pPr marL="108623" indent="-108623" eaLnBrk="1" hangingPunct="1">
              <a:defRPr/>
            </a:pPr>
            <a:endParaRPr lang="en-US" dirty="0" smtClean="0"/>
          </a:p>
          <a:p>
            <a:pPr marL="108623" indent="-108623" eaLnBrk="1" hangingPunct="1">
              <a:defRPr/>
            </a:pPr>
            <a:r>
              <a:rPr lang="en-US" b="1" dirty="0" smtClean="0"/>
              <a:t>Increased Value</a:t>
            </a:r>
          </a:p>
          <a:p>
            <a:pPr marL="275382" lvl="1" indent="-275382" eaLnBrk="1" hangingPunct="1">
              <a:spcBef>
                <a:spcPts val="302"/>
              </a:spcBef>
              <a:spcAft>
                <a:spcPts val="302"/>
              </a:spcAft>
              <a:buClr>
                <a:schemeClr val="accent1"/>
              </a:buClr>
              <a:buFont typeface="Webdings" pitchFamily="18" charset="2"/>
              <a:buChar char="4"/>
              <a:defRPr/>
            </a:pPr>
            <a:r>
              <a:rPr lang="en-US" sz="1600" dirty="0" smtClean="0"/>
              <a:t>Includes more value and capabilities </a:t>
            </a:r>
          </a:p>
          <a:p>
            <a:pPr marL="275382" lvl="1" indent="-275382" eaLnBrk="1" hangingPunct="1">
              <a:spcBef>
                <a:spcPts val="302"/>
              </a:spcBef>
              <a:spcAft>
                <a:spcPts val="302"/>
              </a:spcAft>
              <a:buClr>
                <a:schemeClr val="accent1"/>
              </a:buClr>
              <a:buFont typeface="Webdings" pitchFamily="18" charset="2"/>
              <a:buChar char="4"/>
              <a:defRPr/>
            </a:pPr>
            <a:r>
              <a:rPr lang="en-US" sz="1600" dirty="0" smtClean="0"/>
              <a:t>24x7 remote hardware and software support for all cases</a:t>
            </a:r>
          </a:p>
          <a:p>
            <a:pPr marL="108623" indent="-108623" eaLnBrk="1" hangingPunct="1">
              <a:defRPr/>
            </a:pPr>
            <a:endParaRPr lang="en-US" dirty="0" smtClean="0"/>
          </a:p>
          <a:p>
            <a:pPr marL="108623" indent="-108623" eaLnBrk="1" hangingPunct="1">
              <a:defRPr/>
            </a:pPr>
            <a:r>
              <a:rPr lang="en-US" b="1" dirty="0" smtClean="0"/>
              <a:t>Flexibility</a:t>
            </a:r>
          </a:p>
          <a:p>
            <a:pPr marL="275382" lvl="1" indent="-275382" eaLnBrk="1" hangingPunct="1">
              <a:spcBef>
                <a:spcPts val="205"/>
              </a:spcBef>
              <a:spcAft>
                <a:spcPts val="205"/>
              </a:spcAft>
              <a:buClr>
                <a:schemeClr val="accent1"/>
              </a:buClr>
              <a:buFont typeface="Webdings" pitchFamily="18" charset="2"/>
              <a:buChar char="4"/>
              <a:defRPr/>
            </a:pPr>
            <a:r>
              <a:rPr lang="en-US" sz="1600" dirty="0" smtClean="0"/>
              <a:t>Multiple delivery models available to suit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customer and partner needs</a:t>
            </a:r>
          </a:p>
          <a:p>
            <a:pPr marL="275382" lvl="1" indent="-275382" eaLnBrk="1" hangingPunct="1">
              <a:spcBef>
                <a:spcPts val="205"/>
              </a:spcBef>
              <a:spcAft>
                <a:spcPts val="205"/>
              </a:spcAft>
              <a:buClr>
                <a:schemeClr val="accent1"/>
              </a:buClr>
              <a:buFont typeface="Webdings" pitchFamily="18" charset="2"/>
              <a:buChar char="4"/>
              <a:defRPr/>
            </a:pPr>
            <a:r>
              <a:rPr lang="en-US" sz="1600" dirty="0" smtClean="0"/>
              <a:t>Modular support offers and flexible upgrade options</a:t>
            </a:r>
          </a:p>
          <a:p>
            <a:pPr marL="108623" indent="-108623" eaLnBrk="1" hangingPunct="1">
              <a:defRPr/>
            </a:pPr>
            <a:endParaRPr lang="en-US" dirty="0" smtClean="0"/>
          </a:p>
          <a:p>
            <a:pPr marL="108623" indent="-108623" eaLnBrk="1" hangingPunct="1">
              <a:defRPr/>
            </a:pPr>
            <a:r>
              <a:rPr lang="en-US" b="1" dirty="0" smtClean="0">
                <a:solidFill>
                  <a:srgbClr val="FFFFFF"/>
                </a:solidFill>
              </a:rPr>
              <a:t>Simplified Independent Pricing</a:t>
            </a:r>
          </a:p>
          <a:p>
            <a:pPr marL="275382" lvl="1" indent="-275382" eaLnBrk="1" hangingPunct="1">
              <a:spcBef>
                <a:spcPts val="205"/>
              </a:spcBef>
              <a:spcAft>
                <a:spcPts val="205"/>
              </a:spcAft>
              <a:buClr>
                <a:schemeClr val="accent1"/>
              </a:buClr>
              <a:buFont typeface="Webdings" pitchFamily="18" charset="2"/>
              <a:buChar char="4"/>
              <a:defRPr/>
            </a:pPr>
            <a:r>
              <a:rPr lang="en-US" sz="1600" dirty="0" smtClean="0"/>
              <a:t>Pricing and discounting will not be tied to product</a:t>
            </a:r>
          </a:p>
          <a:p>
            <a:pPr marL="275382" lvl="1" indent="-275382" eaLnBrk="1" hangingPunct="1">
              <a:spcBef>
                <a:spcPts val="205"/>
              </a:spcBef>
              <a:spcAft>
                <a:spcPts val="205"/>
              </a:spcAft>
              <a:buClr>
                <a:schemeClr val="accent1"/>
              </a:buClr>
              <a:buFont typeface="Webdings" pitchFamily="18" charset="2"/>
              <a:buChar char="4"/>
              <a:defRPr/>
            </a:pPr>
            <a:r>
              <a:rPr lang="en-US" sz="1600" dirty="0" smtClean="0"/>
              <a:t>Pricing calculated based on license/server/gateway</a:t>
            </a:r>
          </a:p>
          <a:p>
            <a:pPr marL="108623" indent="-108623" eaLnBrk="1" hangingPunct="1">
              <a:defRPr/>
            </a:pPr>
            <a:endParaRPr lang="en-US" dirty="0" smtClean="0"/>
          </a:p>
        </p:txBody>
      </p:sp>
      <p:sp>
        <p:nvSpPr>
          <p:cNvPr id="113668" name="Slide Number Placeholder 3"/>
          <p:cNvSpPr txBox="1">
            <a:spLocks noGrp="1"/>
          </p:cNvSpPr>
          <p:nvPr/>
        </p:nvSpPr>
        <p:spPr bwMode="auto">
          <a:xfrm>
            <a:off x="6575496" y="8894525"/>
            <a:ext cx="167147" cy="1081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25303"/>
            <a:fld id="{65C5ADC1-2953-4D96-AFB6-B62F6FBED3D1}" type="slidenum">
              <a:rPr lang="en-US" sz="800" b="1">
                <a:solidFill>
                  <a:srgbClr val="988888"/>
                </a:solidFill>
              </a:rPr>
              <a:pPr defTabSz="925303"/>
              <a:t>10</a:t>
            </a:fld>
            <a:endParaRPr lang="en-US" sz="800" b="1" dirty="0">
              <a:solidFill>
                <a:srgbClr val="988888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</p:spPr>
        <p:txBody>
          <a:bodyPr lIns="93177" tIns="46589" rIns="93177" bIns="46589"/>
          <a:lstStyle/>
          <a:p>
            <a:fld id="{93DAC961-8155-42B5-B4C0-CA7997760E02}" type="slidenum">
              <a:rPr lang="en-US"/>
              <a:pPr/>
              <a:t>11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914400"/>
            <a:ext cx="4803775" cy="360362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7788" y="4677251"/>
            <a:ext cx="4811537" cy="3959040"/>
          </a:xfrm>
          <a:noFill/>
          <a:ln/>
        </p:spPr>
        <p:txBody>
          <a:bodyPr lIns="91555" tIns="45780" rIns="91555" bIns="45780"/>
          <a:lstStyle/>
          <a:p>
            <a:pPr eaLnBrk="1" hangingPunct="1"/>
            <a:endParaRPr lang="en-GB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r>
              <a:rPr lang="en-US"/>
              <a:t>2010 Avaya Inc. All rights reserved.</a:t>
            </a:r>
          </a:p>
        </p:txBody>
      </p:sp>
      <p:sp>
        <p:nvSpPr>
          <p:cNvPr id="7168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fld id="{AC4FDDD7-1A69-46A1-B50C-90837A72F1B8}" type="slidenum">
              <a:rPr lang="en-US"/>
              <a:pPr/>
              <a:t>12</a:t>
            </a:fld>
            <a:endParaRPr lang="en-US"/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invGray">
          <a:xfrm flipH="1">
            <a:off x="0" y="-6350"/>
            <a:ext cx="9144000" cy="365125"/>
          </a:xfrm>
          <a:prstGeom prst="rect">
            <a:avLst/>
          </a:prstGeom>
          <a:gradFill rotWithShape="1">
            <a:gsLst>
              <a:gs pos="0">
                <a:srgbClr val="91050F"/>
              </a:gs>
              <a:gs pos="100000">
                <a:srgbClr val="D1081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" name="Group 97"/>
          <p:cNvGrpSpPr>
            <a:grpSpLocks/>
          </p:cNvGrpSpPr>
          <p:nvPr/>
        </p:nvGrpSpPr>
        <p:grpSpPr bwMode="auto">
          <a:xfrm>
            <a:off x="2322513" y="0"/>
            <a:ext cx="6821487" cy="1058863"/>
            <a:chOff x="3784600" y="0"/>
            <a:chExt cx="5359400" cy="831851"/>
          </a:xfrm>
        </p:grpSpPr>
        <p:sp>
          <p:nvSpPr>
            <p:cNvPr id="6" name="Rectangle 496"/>
            <p:cNvSpPr>
              <a:spLocks noChangeArrowheads="1"/>
            </p:cNvSpPr>
            <p:nvPr/>
          </p:nvSpPr>
          <p:spPr bwMode="invGray">
            <a:xfrm>
              <a:off x="4100152" y="0"/>
              <a:ext cx="305575" cy="274374"/>
            </a:xfrm>
            <a:prstGeom prst="rect">
              <a:avLst/>
            </a:prstGeom>
            <a:solidFill>
              <a:srgbClr val="D10811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497"/>
            <p:cNvSpPr>
              <a:spLocks noChangeArrowheads="1"/>
            </p:cNvSpPr>
            <p:nvPr/>
          </p:nvSpPr>
          <p:spPr bwMode="invGray">
            <a:xfrm>
              <a:off x="3784600" y="0"/>
              <a:ext cx="304327" cy="274374"/>
            </a:xfrm>
            <a:prstGeom prst="rect">
              <a:avLst/>
            </a:prstGeom>
            <a:solidFill>
              <a:srgbClr val="D10811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498"/>
            <p:cNvSpPr>
              <a:spLocks noChangeArrowheads="1"/>
            </p:cNvSpPr>
            <p:nvPr/>
          </p:nvSpPr>
          <p:spPr bwMode="invGray">
            <a:xfrm>
              <a:off x="8519132" y="0"/>
              <a:ext cx="624868" cy="563713"/>
            </a:xfrm>
            <a:prstGeom prst="rect">
              <a:avLst/>
            </a:prstGeom>
            <a:solidFill>
              <a:srgbClr val="D10811">
                <a:alpha val="45882"/>
              </a:srgb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499"/>
            <p:cNvSpPr>
              <a:spLocks noChangeArrowheads="1"/>
            </p:cNvSpPr>
            <p:nvPr/>
          </p:nvSpPr>
          <p:spPr bwMode="invGray">
            <a:xfrm>
              <a:off x="7875555" y="0"/>
              <a:ext cx="304327" cy="274374"/>
            </a:xfrm>
            <a:prstGeom prst="rect">
              <a:avLst/>
            </a:prstGeom>
            <a:solidFill>
              <a:srgbClr val="D10811">
                <a:alpha val="79999"/>
              </a:srgb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500"/>
            <p:cNvSpPr>
              <a:spLocks noChangeArrowheads="1"/>
            </p:cNvSpPr>
            <p:nvPr/>
          </p:nvSpPr>
          <p:spPr bwMode="invGray">
            <a:xfrm>
              <a:off x="5677914" y="0"/>
              <a:ext cx="305574" cy="274374"/>
            </a:xfrm>
            <a:prstGeom prst="rect">
              <a:avLst/>
            </a:prstGeom>
            <a:solidFill>
              <a:srgbClr val="D10811">
                <a:alpha val="7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501"/>
            <p:cNvSpPr>
              <a:spLocks noChangeArrowheads="1"/>
            </p:cNvSpPr>
            <p:nvPr/>
          </p:nvSpPr>
          <p:spPr bwMode="invGray">
            <a:xfrm>
              <a:off x="5362361" y="0"/>
              <a:ext cx="305575" cy="274374"/>
            </a:xfrm>
            <a:prstGeom prst="rect">
              <a:avLst/>
            </a:prstGeom>
            <a:solidFill>
              <a:srgbClr val="D10811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602"/>
            <p:cNvSpPr>
              <a:spLocks noChangeArrowheads="1"/>
            </p:cNvSpPr>
            <p:nvPr/>
          </p:nvSpPr>
          <p:spPr bwMode="invGray">
            <a:xfrm>
              <a:off x="6962574" y="0"/>
              <a:ext cx="922959" cy="831851"/>
            </a:xfrm>
            <a:prstGeom prst="rect">
              <a:avLst/>
            </a:prstGeom>
            <a:solidFill>
              <a:srgbClr val="D1081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ectangle 609"/>
            <p:cNvSpPr>
              <a:spLocks noChangeArrowheads="1"/>
            </p:cNvSpPr>
            <p:nvPr/>
          </p:nvSpPr>
          <p:spPr bwMode="invGray">
            <a:xfrm>
              <a:off x="6166833" y="0"/>
              <a:ext cx="305574" cy="274374"/>
            </a:xfrm>
            <a:prstGeom prst="rect">
              <a:avLst/>
            </a:prstGeom>
            <a:solidFill>
              <a:srgbClr val="D10811">
                <a:alpha val="3803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598" descr="subtle gray background"/>
          <p:cNvPicPr>
            <a:picLocks noChangeAspect="1" noChangeArrowheads="1"/>
          </p:cNvPicPr>
          <p:nvPr/>
        </p:nvPicPr>
        <p:blipFill>
          <a:blip r:embed="rId2" cstate="print"/>
          <a:srcRect t="5840"/>
          <a:stretch>
            <a:fillRect/>
          </a:stretch>
        </p:blipFill>
        <p:spPr bwMode="auto">
          <a:xfrm>
            <a:off x="0" y="354013"/>
            <a:ext cx="91440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24" descr="subtle gray background"/>
          <p:cNvPicPr>
            <a:picLocks noChangeAspect="1" noChangeArrowheads="1"/>
          </p:cNvPicPr>
          <p:nvPr/>
        </p:nvPicPr>
        <p:blipFill>
          <a:blip r:embed="rId3" cstate="print"/>
          <a:srcRect t="58356" b="3288"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al 597"/>
          <p:cNvSpPr>
            <a:spLocks noChangeArrowheads="1"/>
          </p:cNvSpPr>
          <p:nvPr/>
        </p:nvSpPr>
        <p:spPr bwMode="auto">
          <a:xfrm>
            <a:off x="4210050" y="6030913"/>
            <a:ext cx="5591175" cy="139700"/>
          </a:xfrm>
          <a:prstGeom prst="ellipse">
            <a:avLst/>
          </a:prstGeom>
          <a:gradFill rotWithShape="1">
            <a:gsLst>
              <a:gs pos="0">
                <a:srgbClr val="000000">
                  <a:alpha val="60001"/>
                </a:srgbClr>
              </a:gs>
              <a:gs pos="100000">
                <a:srgbClr val="00000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1052513" y="1905000"/>
            <a:ext cx="2149475" cy="609600"/>
            <a:chOff x="3063" y="4976"/>
            <a:chExt cx="2916" cy="828"/>
          </a:xfrm>
        </p:grpSpPr>
        <p:sp>
          <p:nvSpPr>
            <p:cNvPr id="18" name="Freeform 6"/>
            <p:cNvSpPr>
              <a:spLocks/>
            </p:cNvSpPr>
            <p:nvPr/>
          </p:nvSpPr>
          <p:spPr bwMode="invGray">
            <a:xfrm>
              <a:off x="5307" y="4976"/>
              <a:ext cx="672" cy="606"/>
            </a:xfrm>
            <a:custGeom>
              <a:avLst/>
              <a:gdLst>
                <a:gd name="T0" fmla="*/ 199 w 672"/>
                <a:gd name="T1" fmla="*/ 433 h 606"/>
                <a:gd name="T2" fmla="*/ 399 w 672"/>
                <a:gd name="T3" fmla="*/ 433 h 606"/>
                <a:gd name="T4" fmla="*/ 430 w 672"/>
                <a:gd name="T5" fmla="*/ 512 h 606"/>
                <a:gd name="T6" fmla="*/ 161 w 672"/>
                <a:gd name="T7" fmla="*/ 512 h 606"/>
                <a:gd name="T8" fmla="*/ 117 w 672"/>
                <a:gd name="T9" fmla="*/ 606 h 606"/>
                <a:gd name="T10" fmla="*/ 0 w 672"/>
                <a:gd name="T11" fmla="*/ 606 h 606"/>
                <a:gd name="T12" fmla="*/ 294 w 672"/>
                <a:gd name="T13" fmla="*/ 0 h 606"/>
                <a:gd name="T14" fmla="*/ 375 w 672"/>
                <a:gd name="T15" fmla="*/ 0 h 606"/>
                <a:gd name="T16" fmla="*/ 672 w 672"/>
                <a:gd name="T17" fmla="*/ 606 h 606"/>
                <a:gd name="T18" fmla="*/ 552 w 672"/>
                <a:gd name="T19" fmla="*/ 606 h 606"/>
                <a:gd name="T20" fmla="*/ 337 w 672"/>
                <a:gd name="T21" fmla="*/ 138 h 606"/>
                <a:gd name="T22" fmla="*/ 199 w 672"/>
                <a:gd name="T23" fmla="*/ 433 h 606"/>
                <a:gd name="T24" fmla="*/ 199 w 672"/>
                <a:gd name="T25" fmla="*/ 433 h 606"/>
                <a:gd name="T26" fmla="*/ 199 w 672"/>
                <a:gd name="T27" fmla="*/ 433 h 6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6"/>
                <a:gd name="T44" fmla="*/ 672 w 672"/>
                <a:gd name="T45" fmla="*/ 606 h 60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6">
                  <a:moveTo>
                    <a:pt x="199" y="433"/>
                  </a:moveTo>
                  <a:lnTo>
                    <a:pt x="399" y="433"/>
                  </a:lnTo>
                  <a:lnTo>
                    <a:pt x="430" y="512"/>
                  </a:lnTo>
                  <a:lnTo>
                    <a:pt x="161" y="512"/>
                  </a:lnTo>
                  <a:lnTo>
                    <a:pt x="117" y="606"/>
                  </a:lnTo>
                  <a:lnTo>
                    <a:pt x="0" y="606"/>
                  </a:lnTo>
                  <a:lnTo>
                    <a:pt x="294" y="0"/>
                  </a:lnTo>
                  <a:lnTo>
                    <a:pt x="375" y="0"/>
                  </a:lnTo>
                  <a:lnTo>
                    <a:pt x="672" y="606"/>
                  </a:lnTo>
                  <a:lnTo>
                    <a:pt x="552" y="606"/>
                  </a:lnTo>
                  <a:lnTo>
                    <a:pt x="337" y="138"/>
                  </a:lnTo>
                  <a:lnTo>
                    <a:pt x="199" y="433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invGray">
            <a:xfrm>
              <a:off x="3063" y="4982"/>
              <a:ext cx="672" cy="599"/>
            </a:xfrm>
            <a:custGeom>
              <a:avLst/>
              <a:gdLst>
                <a:gd name="T0" fmla="*/ 199 w 672"/>
                <a:gd name="T1" fmla="*/ 430 h 600"/>
                <a:gd name="T2" fmla="*/ 399 w 672"/>
                <a:gd name="T3" fmla="*/ 430 h 600"/>
                <a:gd name="T4" fmla="*/ 434 w 672"/>
                <a:gd name="T5" fmla="*/ 507 h 600"/>
                <a:gd name="T6" fmla="*/ 165 w 672"/>
                <a:gd name="T7" fmla="*/ 507 h 600"/>
                <a:gd name="T8" fmla="*/ 122 w 672"/>
                <a:gd name="T9" fmla="*/ 600 h 600"/>
                <a:gd name="T10" fmla="*/ 0 w 672"/>
                <a:gd name="T11" fmla="*/ 600 h 600"/>
                <a:gd name="T12" fmla="*/ 298 w 672"/>
                <a:gd name="T13" fmla="*/ 0 h 600"/>
                <a:gd name="T14" fmla="*/ 380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7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399" y="430"/>
                  </a:lnTo>
                  <a:lnTo>
                    <a:pt x="434" y="507"/>
                  </a:lnTo>
                  <a:lnTo>
                    <a:pt x="165" y="507"/>
                  </a:lnTo>
                  <a:lnTo>
                    <a:pt x="122" y="600"/>
                  </a:lnTo>
                  <a:lnTo>
                    <a:pt x="0" y="600"/>
                  </a:lnTo>
                  <a:lnTo>
                    <a:pt x="298" y="0"/>
                  </a:lnTo>
                  <a:lnTo>
                    <a:pt x="380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7" y="135"/>
                  </a:lnTo>
                  <a:lnTo>
                    <a:pt x="199" y="430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invGray">
            <a:xfrm>
              <a:off x="4179" y="4982"/>
              <a:ext cx="672" cy="599"/>
            </a:xfrm>
            <a:custGeom>
              <a:avLst/>
              <a:gdLst>
                <a:gd name="T0" fmla="*/ 199 w 672"/>
                <a:gd name="T1" fmla="*/ 430 h 600"/>
                <a:gd name="T2" fmla="*/ 402 w 672"/>
                <a:gd name="T3" fmla="*/ 430 h 600"/>
                <a:gd name="T4" fmla="*/ 434 w 672"/>
                <a:gd name="T5" fmla="*/ 507 h 600"/>
                <a:gd name="T6" fmla="*/ 164 w 672"/>
                <a:gd name="T7" fmla="*/ 507 h 600"/>
                <a:gd name="T8" fmla="*/ 121 w 672"/>
                <a:gd name="T9" fmla="*/ 600 h 600"/>
                <a:gd name="T10" fmla="*/ 0 w 672"/>
                <a:gd name="T11" fmla="*/ 600 h 600"/>
                <a:gd name="T12" fmla="*/ 297 w 672"/>
                <a:gd name="T13" fmla="*/ 0 h 600"/>
                <a:gd name="T14" fmla="*/ 379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6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402" y="430"/>
                  </a:lnTo>
                  <a:lnTo>
                    <a:pt x="434" y="507"/>
                  </a:lnTo>
                  <a:lnTo>
                    <a:pt x="164" y="507"/>
                  </a:lnTo>
                  <a:lnTo>
                    <a:pt x="121" y="600"/>
                  </a:lnTo>
                  <a:lnTo>
                    <a:pt x="0" y="600"/>
                  </a:lnTo>
                  <a:lnTo>
                    <a:pt x="297" y="0"/>
                  </a:lnTo>
                  <a:lnTo>
                    <a:pt x="379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6" y="135"/>
                  </a:lnTo>
                  <a:lnTo>
                    <a:pt x="199" y="430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invGray">
            <a:xfrm>
              <a:off x="3627" y="4976"/>
              <a:ext cx="665" cy="606"/>
            </a:xfrm>
            <a:custGeom>
              <a:avLst/>
              <a:gdLst>
                <a:gd name="T0" fmla="*/ 0 w 666"/>
                <a:gd name="T1" fmla="*/ 0 h 606"/>
                <a:gd name="T2" fmla="*/ 291 w 666"/>
                <a:gd name="T3" fmla="*/ 606 h 606"/>
                <a:gd name="T4" fmla="*/ 298 w 666"/>
                <a:gd name="T5" fmla="*/ 606 h 606"/>
                <a:gd name="T6" fmla="*/ 369 w 666"/>
                <a:gd name="T7" fmla="*/ 606 h 606"/>
                <a:gd name="T8" fmla="*/ 376 w 666"/>
                <a:gd name="T9" fmla="*/ 606 h 606"/>
                <a:gd name="T10" fmla="*/ 666 w 666"/>
                <a:gd name="T11" fmla="*/ 0 h 606"/>
                <a:gd name="T12" fmla="*/ 550 w 666"/>
                <a:gd name="T13" fmla="*/ 0 h 606"/>
                <a:gd name="T14" fmla="*/ 334 w 666"/>
                <a:gd name="T15" fmla="*/ 477 h 606"/>
                <a:gd name="T16" fmla="*/ 117 w 666"/>
                <a:gd name="T17" fmla="*/ 0 h 606"/>
                <a:gd name="T18" fmla="*/ 0 w 666"/>
                <a:gd name="T19" fmla="*/ 0 h 606"/>
                <a:gd name="T20" fmla="*/ 0 w 666"/>
                <a:gd name="T21" fmla="*/ 0 h 606"/>
                <a:gd name="T22" fmla="*/ 0 w 666"/>
                <a:gd name="T23" fmla="*/ 0 h 6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6"/>
                <a:gd name="T37" fmla="*/ 0 h 606"/>
                <a:gd name="T38" fmla="*/ 666 w 666"/>
                <a:gd name="T39" fmla="*/ 606 h 6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6" h="606">
                  <a:moveTo>
                    <a:pt x="0" y="0"/>
                  </a:moveTo>
                  <a:lnTo>
                    <a:pt x="291" y="606"/>
                  </a:lnTo>
                  <a:lnTo>
                    <a:pt x="298" y="606"/>
                  </a:lnTo>
                  <a:lnTo>
                    <a:pt x="369" y="606"/>
                  </a:lnTo>
                  <a:lnTo>
                    <a:pt x="376" y="606"/>
                  </a:lnTo>
                  <a:lnTo>
                    <a:pt x="666" y="0"/>
                  </a:lnTo>
                  <a:lnTo>
                    <a:pt x="550" y="0"/>
                  </a:lnTo>
                  <a:lnTo>
                    <a:pt x="334" y="477"/>
                  </a:lnTo>
                  <a:lnTo>
                    <a:pt x="1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invGray">
            <a:xfrm>
              <a:off x="4756" y="4976"/>
              <a:ext cx="665" cy="828"/>
            </a:xfrm>
            <a:custGeom>
              <a:avLst/>
              <a:gdLst>
                <a:gd name="T0" fmla="*/ 264 w 666"/>
                <a:gd name="T1" fmla="*/ 828 h 828"/>
                <a:gd name="T2" fmla="*/ 666 w 666"/>
                <a:gd name="T3" fmla="*/ 0 h 828"/>
                <a:gd name="T4" fmla="*/ 546 w 666"/>
                <a:gd name="T5" fmla="*/ 0 h 828"/>
                <a:gd name="T6" fmla="*/ 325 w 666"/>
                <a:gd name="T7" fmla="*/ 482 h 828"/>
                <a:gd name="T8" fmla="*/ 115 w 666"/>
                <a:gd name="T9" fmla="*/ 0 h 828"/>
                <a:gd name="T10" fmla="*/ 0 w 666"/>
                <a:gd name="T11" fmla="*/ 0 h 828"/>
                <a:gd name="T12" fmla="*/ 264 w 666"/>
                <a:gd name="T13" fmla="*/ 603 h 828"/>
                <a:gd name="T14" fmla="*/ 151 w 666"/>
                <a:gd name="T15" fmla="*/ 828 h 828"/>
                <a:gd name="T16" fmla="*/ 264 w 666"/>
                <a:gd name="T17" fmla="*/ 828 h 828"/>
                <a:gd name="T18" fmla="*/ 264 w 666"/>
                <a:gd name="T19" fmla="*/ 828 h 828"/>
                <a:gd name="T20" fmla="*/ 264 w 666"/>
                <a:gd name="T21" fmla="*/ 828 h 8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6"/>
                <a:gd name="T34" fmla="*/ 0 h 828"/>
                <a:gd name="T35" fmla="*/ 666 w 666"/>
                <a:gd name="T36" fmla="*/ 828 h 8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6" h="828">
                  <a:moveTo>
                    <a:pt x="264" y="828"/>
                  </a:moveTo>
                  <a:lnTo>
                    <a:pt x="666" y="0"/>
                  </a:lnTo>
                  <a:lnTo>
                    <a:pt x="546" y="0"/>
                  </a:lnTo>
                  <a:lnTo>
                    <a:pt x="325" y="482"/>
                  </a:lnTo>
                  <a:lnTo>
                    <a:pt x="115" y="0"/>
                  </a:lnTo>
                  <a:lnTo>
                    <a:pt x="0" y="0"/>
                  </a:lnTo>
                  <a:lnTo>
                    <a:pt x="264" y="603"/>
                  </a:lnTo>
                  <a:lnTo>
                    <a:pt x="151" y="828"/>
                  </a:lnTo>
                  <a:lnTo>
                    <a:pt x="264" y="828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3" name="Oval 597"/>
          <p:cNvSpPr>
            <a:spLocks noChangeArrowheads="1"/>
          </p:cNvSpPr>
          <p:nvPr/>
        </p:nvSpPr>
        <p:spPr bwMode="auto">
          <a:xfrm>
            <a:off x="-319088" y="3111500"/>
            <a:ext cx="5591176" cy="139700"/>
          </a:xfrm>
          <a:prstGeom prst="ellipse">
            <a:avLst/>
          </a:prstGeom>
          <a:gradFill rotWithShape="1">
            <a:gsLst>
              <a:gs pos="0">
                <a:srgbClr val="000000">
                  <a:alpha val="60001"/>
                </a:srgbClr>
              </a:gs>
              <a:gs pos="100000">
                <a:srgbClr val="00000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24" name="Picture 598" descr="subtle gray background"/>
          <p:cNvPicPr>
            <a:picLocks noChangeAspect="1" noChangeArrowheads="1"/>
          </p:cNvPicPr>
          <p:nvPr/>
        </p:nvPicPr>
        <p:blipFill>
          <a:blip r:embed="rId2" cstate="print"/>
          <a:srcRect t="5840"/>
          <a:stretch>
            <a:fillRect/>
          </a:stretch>
        </p:blipFill>
        <p:spPr bwMode="auto">
          <a:xfrm>
            <a:off x="0" y="3171825"/>
            <a:ext cx="914400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/>
          <p:nvPr/>
        </p:nvCxnSpPr>
        <p:spPr>
          <a:xfrm>
            <a:off x="0" y="3171825"/>
            <a:ext cx="913923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0" y="6100763"/>
            <a:ext cx="913923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5450" y="3521075"/>
            <a:ext cx="6381750" cy="1174750"/>
          </a:xfrm>
        </p:spPr>
        <p:txBody>
          <a:bodyPr/>
          <a:lstStyle>
            <a:lvl1pPr>
              <a:defRPr smtClean="0">
                <a:solidFill>
                  <a:srgbClr val="32323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85925" y="4762500"/>
            <a:ext cx="6400800" cy="628650"/>
          </a:xfrm>
        </p:spPr>
        <p:txBody>
          <a:bodyPr/>
          <a:lstStyle>
            <a:lvl1pPr marL="0" indent="0" eaLnBrk="1" hangingPunct="1">
              <a:spcBef>
                <a:spcPct val="70000"/>
              </a:spcBef>
              <a:buFont typeface="Webdings" pitchFamily="18" charset="2"/>
              <a:buNone/>
              <a:defRPr smtClean="0">
                <a:solidFill>
                  <a:srgbClr val="51515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763" y="0"/>
            <a:ext cx="6705600" cy="76375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23474"/>
            <a:ext cx="8229600" cy="40259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6705600" cy="76375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23474"/>
            <a:ext cx="8229600" cy="40259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1"/>
          <p:cNvGrpSpPr>
            <a:grpSpLocks/>
          </p:cNvGrpSpPr>
          <p:nvPr/>
        </p:nvGrpSpPr>
        <p:grpSpPr bwMode="auto">
          <a:xfrm>
            <a:off x="0" y="-7938"/>
            <a:ext cx="9144000" cy="384176"/>
            <a:chOff x="0" y="-5"/>
            <a:chExt cx="5760" cy="242"/>
          </a:xfrm>
        </p:grpSpPr>
        <p:sp>
          <p:nvSpPr>
            <p:cNvPr id="176" name="Rectangle 6"/>
            <p:cNvSpPr>
              <a:spLocks noChangeArrowheads="1"/>
            </p:cNvSpPr>
            <p:nvPr userDrawn="1"/>
          </p:nvSpPr>
          <p:spPr bwMode="invGray">
            <a:xfrm>
              <a:off x="0" y="-5"/>
              <a:ext cx="5760" cy="240"/>
            </a:xfrm>
            <a:prstGeom prst="rect">
              <a:avLst/>
            </a:prstGeom>
            <a:gradFill rotWithShape="1">
              <a:gsLst>
                <a:gs pos="0">
                  <a:srgbClr val="91050F">
                    <a:alpha val="76000"/>
                  </a:srgbClr>
                </a:gs>
                <a:gs pos="100000">
                  <a:srgbClr val="D1081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107" name="Group 67"/>
            <p:cNvGrpSpPr>
              <a:grpSpLocks/>
            </p:cNvGrpSpPr>
            <p:nvPr userDrawn="1"/>
          </p:nvGrpSpPr>
          <p:grpSpPr bwMode="auto">
            <a:xfrm>
              <a:off x="0" y="-5"/>
              <a:ext cx="5597" cy="242"/>
              <a:chOff x="0" y="368"/>
              <a:chExt cx="4368" cy="173"/>
            </a:xfrm>
          </p:grpSpPr>
          <p:sp>
            <p:nvSpPr>
              <p:cNvPr id="155" name="Rectangle 68"/>
              <p:cNvSpPr>
                <a:spLocks noChangeArrowheads="1"/>
              </p:cNvSpPr>
              <p:nvPr/>
            </p:nvSpPr>
            <p:spPr bwMode="invGray">
              <a:xfrm>
                <a:off x="2784" y="368"/>
                <a:ext cx="192" cy="17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6" name="Rectangle 69"/>
              <p:cNvSpPr>
                <a:spLocks noChangeArrowheads="1"/>
              </p:cNvSpPr>
              <p:nvPr/>
            </p:nvSpPr>
            <p:spPr bwMode="invGray">
              <a:xfrm>
                <a:off x="2585" y="368"/>
                <a:ext cx="192" cy="17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7" name="Rectangle 72"/>
              <p:cNvSpPr>
                <a:spLocks noChangeArrowheads="1"/>
              </p:cNvSpPr>
              <p:nvPr/>
            </p:nvSpPr>
            <p:spPr bwMode="invGray">
              <a:xfrm>
                <a:off x="1988" y="368"/>
                <a:ext cx="192" cy="17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8" name="Rectangle 73"/>
              <p:cNvSpPr>
                <a:spLocks noChangeArrowheads="1"/>
              </p:cNvSpPr>
              <p:nvPr/>
            </p:nvSpPr>
            <p:spPr bwMode="invGray">
              <a:xfrm>
                <a:off x="1789" y="368"/>
                <a:ext cx="192" cy="17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9" name="Rectangle 76"/>
              <p:cNvSpPr>
                <a:spLocks noChangeArrowheads="1"/>
              </p:cNvSpPr>
              <p:nvPr/>
            </p:nvSpPr>
            <p:spPr bwMode="invGray">
              <a:xfrm>
                <a:off x="1193" y="368"/>
                <a:ext cx="192" cy="17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0" name="Rectangle 77"/>
              <p:cNvSpPr>
                <a:spLocks noChangeArrowheads="1"/>
              </p:cNvSpPr>
              <p:nvPr/>
            </p:nvSpPr>
            <p:spPr bwMode="invGray">
              <a:xfrm>
                <a:off x="994" y="368"/>
                <a:ext cx="192" cy="17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1" name="Rectangle 79"/>
              <p:cNvSpPr>
                <a:spLocks noChangeArrowheads="1"/>
              </p:cNvSpPr>
              <p:nvPr/>
            </p:nvSpPr>
            <p:spPr bwMode="invGray">
              <a:xfrm>
                <a:off x="596" y="368"/>
                <a:ext cx="192" cy="17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2" name="Rectangle 82"/>
              <p:cNvSpPr>
                <a:spLocks noChangeArrowheads="1"/>
              </p:cNvSpPr>
              <p:nvPr/>
            </p:nvSpPr>
            <p:spPr bwMode="invGray">
              <a:xfrm>
                <a:off x="0" y="368"/>
                <a:ext cx="192" cy="17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3" name="Rectangle 90"/>
              <p:cNvSpPr>
                <a:spLocks noChangeArrowheads="1"/>
              </p:cNvSpPr>
              <p:nvPr/>
            </p:nvSpPr>
            <p:spPr bwMode="invGray">
              <a:xfrm>
                <a:off x="4176" y="368"/>
                <a:ext cx="192" cy="17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4" name="Rectangle 91"/>
              <p:cNvSpPr>
                <a:spLocks noChangeArrowheads="1"/>
              </p:cNvSpPr>
              <p:nvPr/>
            </p:nvSpPr>
            <p:spPr bwMode="invGray">
              <a:xfrm>
                <a:off x="3977" y="368"/>
                <a:ext cx="192" cy="17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5" name="Rectangle 92"/>
              <p:cNvSpPr>
                <a:spLocks noChangeArrowheads="1"/>
              </p:cNvSpPr>
              <p:nvPr/>
            </p:nvSpPr>
            <p:spPr bwMode="invGray">
              <a:xfrm>
                <a:off x="3778" y="368"/>
                <a:ext cx="192" cy="173"/>
              </a:xfrm>
              <a:prstGeom prst="rect">
                <a:avLst/>
              </a:prstGeom>
              <a:solidFill>
                <a:srgbClr val="D10811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6" name="Rectangle 93"/>
              <p:cNvSpPr>
                <a:spLocks noChangeArrowheads="1"/>
              </p:cNvSpPr>
              <p:nvPr/>
            </p:nvSpPr>
            <p:spPr bwMode="invGray">
              <a:xfrm>
                <a:off x="3579" y="368"/>
                <a:ext cx="192" cy="17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67" name="Rectangle 6"/>
            <p:cNvSpPr>
              <a:spLocks noChangeArrowheads="1"/>
            </p:cNvSpPr>
            <p:nvPr userDrawn="1"/>
          </p:nvSpPr>
          <p:spPr bwMode="invGray">
            <a:xfrm>
              <a:off x="0" y="-5"/>
              <a:ext cx="5760" cy="240"/>
            </a:xfrm>
            <a:prstGeom prst="rect">
              <a:avLst/>
            </a:prstGeom>
            <a:gradFill rotWithShape="1">
              <a:gsLst>
                <a:gs pos="0">
                  <a:srgbClr val="91050F">
                    <a:alpha val="76000"/>
                  </a:srgbClr>
                </a:gs>
                <a:gs pos="100000">
                  <a:srgbClr val="D1081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4099" name="Picture 598" descr="subtle gray background"/>
          <p:cNvPicPr>
            <a:picLocks noChangeAspect="1" noChangeArrowheads="1"/>
          </p:cNvPicPr>
          <p:nvPr/>
        </p:nvPicPr>
        <p:blipFill>
          <a:blip r:embed="rId16" cstate="print"/>
          <a:srcRect t="5840"/>
          <a:stretch>
            <a:fillRect/>
          </a:stretch>
        </p:blipFill>
        <p:spPr bwMode="auto">
          <a:xfrm>
            <a:off x="0" y="360363"/>
            <a:ext cx="9144000" cy="650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24" descr="subtle gray background"/>
          <p:cNvPicPr>
            <a:picLocks noChangeAspect="1" noChangeArrowheads="1"/>
          </p:cNvPicPr>
          <p:nvPr/>
        </p:nvPicPr>
        <p:blipFill>
          <a:blip r:embed="rId17" cstate="print"/>
          <a:srcRect t="58356" b="3288"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3975"/>
            <a:ext cx="8229600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level one</a:t>
            </a:r>
          </a:p>
          <a:p>
            <a:pPr lvl="1"/>
            <a:r>
              <a:rPr lang="en-US" smtClean="0"/>
              <a:t>Bullet level two</a:t>
            </a:r>
          </a:p>
          <a:p>
            <a:pPr lvl="2"/>
            <a:r>
              <a:rPr lang="en-US" smtClean="0"/>
              <a:t>Bullet level three</a:t>
            </a:r>
          </a:p>
          <a:p>
            <a:pPr lvl="3"/>
            <a:r>
              <a:rPr lang="en-US" smtClean="0"/>
              <a:t>Bullet level four</a:t>
            </a: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4175"/>
            <a:ext cx="67056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512763" y="6588125"/>
            <a:ext cx="289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800">
                <a:solidFill>
                  <a:srgbClr val="848484"/>
                </a:solidFill>
                <a:latin typeface="Arial" pitchFamily="34" charset="0"/>
              </a:rPr>
              <a:t>© 2011 Avaya Inc. All rights reserved.</a:t>
            </a:r>
            <a:endParaRPr lang="en-US" sz="1400">
              <a:solidFill>
                <a:schemeClr val="tx1"/>
              </a:solidFill>
              <a:latin typeface="Arial" pitchFamily="34" charset="0"/>
            </a:endParaRPr>
          </a:p>
        </p:txBody>
      </p:sp>
      <p:grpSp>
        <p:nvGrpSpPr>
          <p:cNvPr id="5" name="Group 127"/>
          <p:cNvGrpSpPr>
            <a:grpSpLocks/>
          </p:cNvGrpSpPr>
          <p:nvPr/>
        </p:nvGrpSpPr>
        <p:grpSpPr bwMode="auto">
          <a:xfrm>
            <a:off x="7908916" y="80554"/>
            <a:ext cx="858838" cy="242887"/>
            <a:chOff x="4707" y="440"/>
            <a:chExt cx="700" cy="198"/>
          </a:xfrm>
          <a:solidFill>
            <a:sysClr val="window" lastClr="FFFFFF"/>
          </a:solidFill>
        </p:grpSpPr>
        <p:sp>
          <p:nvSpPr>
            <p:cNvPr id="169" name="Freeform 128"/>
            <p:cNvSpPr>
              <a:spLocks/>
            </p:cNvSpPr>
            <p:nvPr/>
          </p:nvSpPr>
          <p:spPr bwMode="invGray">
            <a:xfrm>
              <a:off x="5247" y="440"/>
              <a:ext cx="160" cy="145"/>
            </a:xfrm>
            <a:custGeom>
              <a:avLst/>
              <a:gdLst>
                <a:gd name="T0" fmla="*/ 199 w 672"/>
                <a:gd name="T1" fmla="*/ 433 h 606"/>
                <a:gd name="T2" fmla="*/ 399 w 672"/>
                <a:gd name="T3" fmla="*/ 433 h 606"/>
                <a:gd name="T4" fmla="*/ 430 w 672"/>
                <a:gd name="T5" fmla="*/ 512 h 606"/>
                <a:gd name="T6" fmla="*/ 161 w 672"/>
                <a:gd name="T7" fmla="*/ 512 h 606"/>
                <a:gd name="T8" fmla="*/ 117 w 672"/>
                <a:gd name="T9" fmla="*/ 606 h 606"/>
                <a:gd name="T10" fmla="*/ 0 w 672"/>
                <a:gd name="T11" fmla="*/ 606 h 606"/>
                <a:gd name="T12" fmla="*/ 294 w 672"/>
                <a:gd name="T13" fmla="*/ 0 h 606"/>
                <a:gd name="T14" fmla="*/ 375 w 672"/>
                <a:gd name="T15" fmla="*/ 0 h 606"/>
                <a:gd name="T16" fmla="*/ 672 w 672"/>
                <a:gd name="T17" fmla="*/ 606 h 606"/>
                <a:gd name="T18" fmla="*/ 552 w 672"/>
                <a:gd name="T19" fmla="*/ 606 h 606"/>
                <a:gd name="T20" fmla="*/ 337 w 672"/>
                <a:gd name="T21" fmla="*/ 138 h 606"/>
                <a:gd name="T22" fmla="*/ 199 w 672"/>
                <a:gd name="T23" fmla="*/ 433 h 606"/>
                <a:gd name="T24" fmla="*/ 199 w 672"/>
                <a:gd name="T25" fmla="*/ 433 h 606"/>
                <a:gd name="T26" fmla="*/ 199 w 672"/>
                <a:gd name="T27" fmla="*/ 433 h 6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6"/>
                <a:gd name="T44" fmla="*/ 672 w 672"/>
                <a:gd name="T45" fmla="*/ 606 h 60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6">
                  <a:moveTo>
                    <a:pt x="199" y="433"/>
                  </a:moveTo>
                  <a:lnTo>
                    <a:pt x="399" y="433"/>
                  </a:lnTo>
                  <a:lnTo>
                    <a:pt x="430" y="512"/>
                  </a:lnTo>
                  <a:lnTo>
                    <a:pt x="161" y="512"/>
                  </a:lnTo>
                  <a:lnTo>
                    <a:pt x="117" y="606"/>
                  </a:lnTo>
                  <a:lnTo>
                    <a:pt x="0" y="606"/>
                  </a:lnTo>
                  <a:lnTo>
                    <a:pt x="294" y="0"/>
                  </a:lnTo>
                  <a:lnTo>
                    <a:pt x="375" y="0"/>
                  </a:lnTo>
                  <a:lnTo>
                    <a:pt x="672" y="606"/>
                  </a:lnTo>
                  <a:lnTo>
                    <a:pt x="552" y="606"/>
                  </a:lnTo>
                  <a:lnTo>
                    <a:pt x="337" y="138"/>
                  </a:lnTo>
                  <a:lnTo>
                    <a:pt x="199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0" name="Freeform 129"/>
            <p:cNvSpPr>
              <a:spLocks/>
            </p:cNvSpPr>
            <p:nvPr/>
          </p:nvSpPr>
          <p:spPr bwMode="invGray">
            <a:xfrm>
              <a:off x="4707" y="441"/>
              <a:ext cx="160" cy="144"/>
            </a:xfrm>
            <a:custGeom>
              <a:avLst/>
              <a:gdLst>
                <a:gd name="T0" fmla="*/ 199 w 672"/>
                <a:gd name="T1" fmla="*/ 430 h 600"/>
                <a:gd name="T2" fmla="*/ 399 w 672"/>
                <a:gd name="T3" fmla="*/ 430 h 600"/>
                <a:gd name="T4" fmla="*/ 434 w 672"/>
                <a:gd name="T5" fmla="*/ 507 h 600"/>
                <a:gd name="T6" fmla="*/ 165 w 672"/>
                <a:gd name="T7" fmla="*/ 507 h 600"/>
                <a:gd name="T8" fmla="*/ 122 w 672"/>
                <a:gd name="T9" fmla="*/ 600 h 600"/>
                <a:gd name="T10" fmla="*/ 0 w 672"/>
                <a:gd name="T11" fmla="*/ 600 h 600"/>
                <a:gd name="T12" fmla="*/ 298 w 672"/>
                <a:gd name="T13" fmla="*/ 0 h 600"/>
                <a:gd name="T14" fmla="*/ 380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7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399" y="430"/>
                  </a:lnTo>
                  <a:lnTo>
                    <a:pt x="434" y="507"/>
                  </a:lnTo>
                  <a:lnTo>
                    <a:pt x="165" y="507"/>
                  </a:lnTo>
                  <a:lnTo>
                    <a:pt x="122" y="600"/>
                  </a:lnTo>
                  <a:lnTo>
                    <a:pt x="0" y="600"/>
                  </a:lnTo>
                  <a:lnTo>
                    <a:pt x="298" y="0"/>
                  </a:lnTo>
                  <a:lnTo>
                    <a:pt x="380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7" y="135"/>
                  </a:lnTo>
                  <a:lnTo>
                    <a:pt x="199" y="4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1" name="Freeform 130"/>
            <p:cNvSpPr>
              <a:spLocks/>
            </p:cNvSpPr>
            <p:nvPr/>
          </p:nvSpPr>
          <p:spPr bwMode="invGray">
            <a:xfrm>
              <a:off x="4975" y="441"/>
              <a:ext cx="162" cy="144"/>
            </a:xfrm>
            <a:custGeom>
              <a:avLst/>
              <a:gdLst>
                <a:gd name="T0" fmla="*/ 199 w 672"/>
                <a:gd name="T1" fmla="*/ 430 h 600"/>
                <a:gd name="T2" fmla="*/ 402 w 672"/>
                <a:gd name="T3" fmla="*/ 430 h 600"/>
                <a:gd name="T4" fmla="*/ 434 w 672"/>
                <a:gd name="T5" fmla="*/ 507 h 600"/>
                <a:gd name="T6" fmla="*/ 164 w 672"/>
                <a:gd name="T7" fmla="*/ 507 h 600"/>
                <a:gd name="T8" fmla="*/ 121 w 672"/>
                <a:gd name="T9" fmla="*/ 600 h 600"/>
                <a:gd name="T10" fmla="*/ 0 w 672"/>
                <a:gd name="T11" fmla="*/ 600 h 600"/>
                <a:gd name="T12" fmla="*/ 297 w 672"/>
                <a:gd name="T13" fmla="*/ 0 h 600"/>
                <a:gd name="T14" fmla="*/ 379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6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402" y="430"/>
                  </a:lnTo>
                  <a:lnTo>
                    <a:pt x="434" y="507"/>
                  </a:lnTo>
                  <a:lnTo>
                    <a:pt x="164" y="507"/>
                  </a:lnTo>
                  <a:lnTo>
                    <a:pt x="121" y="600"/>
                  </a:lnTo>
                  <a:lnTo>
                    <a:pt x="0" y="600"/>
                  </a:lnTo>
                  <a:lnTo>
                    <a:pt x="297" y="0"/>
                  </a:lnTo>
                  <a:lnTo>
                    <a:pt x="379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6" y="135"/>
                  </a:lnTo>
                  <a:lnTo>
                    <a:pt x="199" y="4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2" name="Freeform 131"/>
            <p:cNvSpPr>
              <a:spLocks/>
            </p:cNvSpPr>
            <p:nvPr/>
          </p:nvSpPr>
          <p:spPr bwMode="invGray">
            <a:xfrm>
              <a:off x="4842" y="440"/>
              <a:ext cx="160" cy="145"/>
            </a:xfrm>
            <a:custGeom>
              <a:avLst/>
              <a:gdLst>
                <a:gd name="T0" fmla="*/ 0 w 666"/>
                <a:gd name="T1" fmla="*/ 0 h 606"/>
                <a:gd name="T2" fmla="*/ 291 w 666"/>
                <a:gd name="T3" fmla="*/ 606 h 606"/>
                <a:gd name="T4" fmla="*/ 298 w 666"/>
                <a:gd name="T5" fmla="*/ 606 h 606"/>
                <a:gd name="T6" fmla="*/ 369 w 666"/>
                <a:gd name="T7" fmla="*/ 606 h 606"/>
                <a:gd name="T8" fmla="*/ 376 w 666"/>
                <a:gd name="T9" fmla="*/ 606 h 606"/>
                <a:gd name="T10" fmla="*/ 666 w 666"/>
                <a:gd name="T11" fmla="*/ 0 h 606"/>
                <a:gd name="T12" fmla="*/ 550 w 666"/>
                <a:gd name="T13" fmla="*/ 0 h 606"/>
                <a:gd name="T14" fmla="*/ 334 w 666"/>
                <a:gd name="T15" fmla="*/ 477 h 606"/>
                <a:gd name="T16" fmla="*/ 117 w 666"/>
                <a:gd name="T17" fmla="*/ 0 h 606"/>
                <a:gd name="T18" fmla="*/ 0 w 666"/>
                <a:gd name="T19" fmla="*/ 0 h 606"/>
                <a:gd name="T20" fmla="*/ 0 w 666"/>
                <a:gd name="T21" fmla="*/ 0 h 606"/>
                <a:gd name="T22" fmla="*/ 0 w 666"/>
                <a:gd name="T23" fmla="*/ 0 h 6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6"/>
                <a:gd name="T37" fmla="*/ 0 h 606"/>
                <a:gd name="T38" fmla="*/ 666 w 666"/>
                <a:gd name="T39" fmla="*/ 606 h 6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6" h="606">
                  <a:moveTo>
                    <a:pt x="0" y="0"/>
                  </a:moveTo>
                  <a:lnTo>
                    <a:pt x="291" y="606"/>
                  </a:lnTo>
                  <a:lnTo>
                    <a:pt x="298" y="606"/>
                  </a:lnTo>
                  <a:lnTo>
                    <a:pt x="369" y="606"/>
                  </a:lnTo>
                  <a:lnTo>
                    <a:pt x="376" y="606"/>
                  </a:lnTo>
                  <a:lnTo>
                    <a:pt x="666" y="0"/>
                  </a:lnTo>
                  <a:lnTo>
                    <a:pt x="550" y="0"/>
                  </a:lnTo>
                  <a:lnTo>
                    <a:pt x="334" y="477"/>
                  </a:lnTo>
                  <a:lnTo>
                    <a:pt x="11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3" name="Freeform 132"/>
            <p:cNvSpPr>
              <a:spLocks/>
            </p:cNvSpPr>
            <p:nvPr/>
          </p:nvSpPr>
          <p:spPr bwMode="invGray">
            <a:xfrm>
              <a:off x="5113" y="440"/>
              <a:ext cx="159" cy="198"/>
            </a:xfrm>
            <a:custGeom>
              <a:avLst/>
              <a:gdLst>
                <a:gd name="T0" fmla="*/ 264 w 666"/>
                <a:gd name="T1" fmla="*/ 828 h 828"/>
                <a:gd name="T2" fmla="*/ 666 w 666"/>
                <a:gd name="T3" fmla="*/ 0 h 828"/>
                <a:gd name="T4" fmla="*/ 546 w 666"/>
                <a:gd name="T5" fmla="*/ 0 h 828"/>
                <a:gd name="T6" fmla="*/ 325 w 666"/>
                <a:gd name="T7" fmla="*/ 482 h 828"/>
                <a:gd name="T8" fmla="*/ 115 w 666"/>
                <a:gd name="T9" fmla="*/ 0 h 828"/>
                <a:gd name="T10" fmla="*/ 0 w 666"/>
                <a:gd name="T11" fmla="*/ 0 h 828"/>
                <a:gd name="T12" fmla="*/ 264 w 666"/>
                <a:gd name="T13" fmla="*/ 603 h 828"/>
                <a:gd name="T14" fmla="*/ 151 w 666"/>
                <a:gd name="T15" fmla="*/ 828 h 828"/>
                <a:gd name="T16" fmla="*/ 264 w 666"/>
                <a:gd name="T17" fmla="*/ 828 h 828"/>
                <a:gd name="T18" fmla="*/ 264 w 666"/>
                <a:gd name="T19" fmla="*/ 828 h 828"/>
                <a:gd name="T20" fmla="*/ 264 w 666"/>
                <a:gd name="T21" fmla="*/ 828 h 8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6"/>
                <a:gd name="T34" fmla="*/ 0 h 828"/>
                <a:gd name="T35" fmla="*/ 666 w 666"/>
                <a:gd name="T36" fmla="*/ 828 h 8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6" h="828">
                  <a:moveTo>
                    <a:pt x="264" y="828"/>
                  </a:moveTo>
                  <a:lnTo>
                    <a:pt x="666" y="0"/>
                  </a:lnTo>
                  <a:lnTo>
                    <a:pt x="546" y="0"/>
                  </a:lnTo>
                  <a:lnTo>
                    <a:pt x="325" y="482"/>
                  </a:lnTo>
                  <a:lnTo>
                    <a:pt x="115" y="0"/>
                  </a:lnTo>
                  <a:lnTo>
                    <a:pt x="0" y="0"/>
                  </a:lnTo>
                  <a:lnTo>
                    <a:pt x="264" y="603"/>
                  </a:lnTo>
                  <a:lnTo>
                    <a:pt x="151" y="828"/>
                  </a:lnTo>
                  <a:lnTo>
                    <a:pt x="264" y="8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73" name="Text Box 49"/>
          <p:cNvSpPr txBox="1">
            <a:spLocks noChangeArrowheads="1"/>
          </p:cNvSpPr>
          <p:nvPr/>
        </p:nvSpPr>
        <p:spPr bwMode="auto">
          <a:xfrm>
            <a:off x="8347075" y="6557963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algn="r">
              <a:defRPr/>
            </a:pPr>
            <a:fld id="{59F3088A-5693-4DB9-AE06-78135FF763E7}" type="slidenum">
              <a:rPr lang="en-US" sz="1000">
                <a:solidFill>
                  <a:srgbClr val="969696"/>
                </a:solidFill>
                <a:latin typeface="Arial" pitchFamily="34" charset="0"/>
              </a:rPr>
              <a:pPr algn="r">
                <a:defRPr/>
              </a:pPr>
              <a:t>‹#›</a:t>
            </a:fld>
            <a:endParaRPr lang="en-US" sz="1000">
              <a:solidFill>
                <a:srgbClr val="969696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55000"/>
        </a:spcBef>
        <a:spcAft>
          <a:spcPct val="0"/>
        </a:spcAft>
        <a:buClr>
          <a:srgbClr val="CC0000"/>
        </a:buClr>
        <a:buFont typeface="Webdings" pitchFamily="18" charset="2"/>
        <a:buChar char="4"/>
        <a:defRPr sz="2400">
          <a:solidFill>
            <a:srgbClr val="32323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A9A9A9"/>
        </a:buClr>
        <a:buSzPct val="110000"/>
        <a:buFont typeface="Gotham-Book" pitchFamily="82" charset="0"/>
        <a:buChar char="–"/>
        <a:defRPr sz="2200">
          <a:solidFill>
            <a:srgbClr val="323232"/>
          </a:solidFill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A9A9A9"/>
        </a:buClr>
        <a:buSzPct val="110000"/>
        <a:buFont typeface="Gotham-Book" pitchFamily="82" charset="0"/>
        <a:buChar char="–"/>
        <a:defRPr sz="2000">
          <a:solidFill>
            <a:srgbClr val="323232"/>
          </a:solidFill>
          <a:latin typeface="+mn-lt"/>
        </a:defRPr>
      </a:lvl3pPr>
      <a:lvl4pPr marL="1543050" indent="-17145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A9A9A9"/>
        </a:buClr>
        <a:buSzPct val="110000"/>
        <a:buFont typeface="Gotham-Book" pitchFamily="82" charset="0"/>
        <a:buChar char="–"/>
        <a:defRPr sz="2000">
          <a:solidFill>
            <a:srgbClr val="323232"/>
          </a:solidFill>
          <a:latin typeface="+mn-lt"/>
        </a:defRPr>
      </a:lvl4pPr>
      <a:lvl5pPr marL="2000250" indent="-17145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rgbClr val="A9A9A9"/>
        </a:buClr>
        <a:buSzPct val="110000"/>
        <a:buFont typeface="Gotham-Book" pitchFamily="82" charset="0"/>
        <a:buChar char="–"/>
        <a:defRPr sz="1600">
          <a:solidFill>
            <a:srgbClr val="32323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3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_____Microsoft_Office_Excel_97-20032.xls"/><Relationship Id="rId5" Type="http://schemas.openxmlformats.org/officeDocument/2006/relationships/oleObject" Target="../embeddings/_____Microsoft_Office_Excel_97-20031.xls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8"/>
          <p:cNvSpPr>
            <a:spLocks noGrp="1" noChangeArrowheads="1"/>
          </p:cNvSpPr>
          <p:nvPr>
            <p:ph type="ctrTitle"/>
          </p:nvPr>
        </p:nvSpPr>
        <p:spPr>
          <a:xfrm>
            <a:off x="1695450" y="3521075"/>
            <a:ext cx="7029806" cy="1174750"/>
          </a:xfrm>
        </p:spPr>
        <p:txBody>
          <a:bodyPr/>
          <a:lstStyle/>
          <a:p>
            <a:pPr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/>
              <a:t>Avaya Support Advantage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Предложения и структура ценообразования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2763" y="220848"/>
            <a:ext cx="7483475" cy="823912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Ценообразование</a:t>
            </a:r>
            <a:endParaRPr lang="en-US" sz="2800" dirty="0" smtClean="0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492625" y="3286125"/>
            <a:ext cx="21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900" dirty="0"/>
              <a:t> </a:t>
            </a:r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1028700" y="2303463"/>
            <a:ext cx="2924175" cy="1403350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marL="173038" indent="-173038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SzPct val="90000"/>
              <a:buFont typeface="Webdings" pitchFamily="18" charset="2"/>
              <a:buNone/>
            </a:pPr>
            <a:endParaRPr lang="en-US" sz="1000">
              <a:solidFill>
                <a:schemeClr val="accent1"/>
              </a:solidFill>
            </a:endParaRPr>
          </a:p>
        </p:txBody>
      </p:sp>
      <p:cxnSp>
        <p:nvCxnSpPr>
          <p:cNvPr id="48133" name="Straight Connector 50"/>
          <p:cNvCxnSpPr>
            <a:cxnSpLocks noChangeShapeType="1"/>
          </p:cNvCxnSpPr>
          <p:nvPr/>
        </p:nvCxnSpPr>
        <p:spPr bwMode="auto">
          <a:xfrm>
            <a:off x="990600" y="4038600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48135" name="Rectangle 46"/>
          <p:cNvSpPr>
            <a:spLocks noChangeArrowheads="1"/>
          </p:cNvSpPr>
          <p:nvPr/>
        </p:nvSpPr>
        <p:spPr bwMode="auto">
          <a:xfrm>
            <a:off x="428040" y="6188355"/>
            <a:ext cx="82407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lvl="1" indent="-285750" algn="l" defTabSz="3556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90000"/>
            </a:pPr>
            <a:r>
              <a:rPr lang="en-US" sz="1200" dirty="0" smtClean="0">
                <a:solidFill>
                  <a:schemeClr val="tx1"/>
                </a:solidFill>
              </a:rPr>
              <a:t>Pricing comparison will </a:t>
            </a:r>
            <a:r>
              <a:rPr lang="en-US" sz="1200" dirty="0">
                <a:solidFill>
                  <a:schemeClr val="tx1"/>
                </a:solidFill>
              </a:rPr>
              <a:t>vary depending on configuration</a:t>
            </a:r>
          </a:p>
        </p:txBody>
      </p:sp>
      <p:sp>
        <p:nvSpPr>
          <p:cNvPr id="48137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557963"/>
            <a:ext cx="2133600" cy="244475"/>
          </a:xfrm>
          <a:prstGeom prst="rect">
            <a:avLst/>
          </a:prstGeom>
          <a:noFill/>
        </p:spPr>
        <p:txBody>
          <a:bodyPr/>
          <a:lstStyle/>
          <a:p>
            <a:fld id="{C7AAF72C-C921-4BD2-ACD3-3A09728C42C3}" type="slidenum">
              <a:rPr lang="en-US"/>
              <a:pPr/>
              <a:t>10</a:t>
            </a:fld>
            <a:endParaRPr lang="en-US"/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4492625" y="3286125"/>
            <a:ext cx="21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900" dirty="0">
                <a:latin typeface="Arial" pitchFamily="34" charset="0"/>
                <a:ea typeface="MS PGothic" pitchFamily="34" charset="-128"/>
              </a:rPr>
              <a:t> </a:t>
            </a:r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4492625" y="3286125"/>
            <a:ext cx="21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900" dirty="0">
                <a:latin typeface="Arial" pitchFamily="34" charset="0"/>
                <a:ea typeface="MS PGothic" pitchFamily="34" charset="-128"/>
              </a:rPr>
              <a:t> </a:t>
            </a:r>
          </a:p>
        </p:txBody>
      </p:sp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1028700" y="2303463"/>
            <a:ext cx="2924175" cy="1403350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marL="173038" indent="-173038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SzPct val="90000"/>
              <a:buFont typeface="Webdings" pitchFamily="18" charset="2"/>
              <a:buNone/>
            </a:pPr>
            <a:endParaRPr lang="en-US" sz="1000">
              <a:solidFill>
                <a:schemeClr val="accent1"/>
              </a:solidFill>
            </a:endParaRPr>
          </a:p>
        </p:txBody>
      </p:sp>
      <p:sp>
        <p:nvSpPr>
          <p:cNvPr id="54" name="Slide Number Placeholder 2"/>
          <p:cNvSpPr txBox="1">
            <a:spLocks noGrp="1"/>
          </p:cNvSpPr>
          <p:nvPr/>
        </p:nvSpPr>
        <p:spPr bwMode="auto">
          <a:xfrm>
            <a:off x="8515350" y="6596063"/>
            <a:ext cx="169863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90000"/>
              </a:lnSpc>
            </a:pPr>
            <a:fld id="{E9E016FF-FC6F-4B7E-806B-B31024328688}" type="slidenum">
              <a:rPr lang="en-US" sz="800" b="1">
                <a:solidFill>
                  <a:srgbClr val="988888"/>
                </a:solidFill>
              </a:rPr>
              <a:pPr algn="r">
                <a:lnSpc>
                  <a:spcPct val="90000"/>
                </a:lnSpc>
              </a:pPr>
              <a:t>10</a:t>
            </a:fld>
            <a:endParaRPr lang="en-US" sz="800" b="1">
              <a:solidFill>
                <a:srgbClr val="988888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87829" y="1544565"/>
            <a:ext cx="7772402" cy="2532591"/>
            <a:chOff x="28032" y="2078025"/>
            <a:chExt cx="2151993" cy="2178086"/>
          </a:xfrm>
        </p:grpSpPr>
        <p:sp>
          <p:nvSpPr>
            <p:cNvPr id="58" name="AutoShape 4"/>
            <p:cNvSpPr>
              <a:spLocks noChangeArrowheads="1"/>
            </p:cNvSpPr>
            <p:nvPr/>
          </p:nvSpPr>
          <p:spPr bwMode="auto">
            <a:xfrm>
              <a:off x="28032" y="2201916"/>
              <a:ext cx="2151993" cy="2054195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9525" algn="ctr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 marL="228600" indent="-228600">
                <a:lnSpc>
                  <a:spcPct val="90000"/>
                </a:lnSpc>
                <a:spcBef>
                  <a:spcPts val="600"/>
                </a:spcBef>
                <a:buClr>
                  <a:schemeClr val="accent1"/>
                </a:buClr>
                <a:buFont typeface="Webdings" pitchFamily="18" charset="2"/>
                <a:buChar char="4"/>
                <a:defRPr/>
              </a:pPr>
              <a:endParaRPr lang="en-US" sz="400" b="1" dirty="0">
                <a:latin typeface="Arial" pitchFamily="34" charset="0"/>
                <a:ea typeface="MS PGothic" pitchFamily="34" charset="-128"/>
              </a:endParaRPr>
            </a:p>
            <a:p>
              <a:pPr marL="685800" lvl="1" indent="-228600">
                <a:lnSpc>
                  <a:spcPct val="90000"/>
                </a:lnSpc>
                <a:buClr>
                  <a:schemeClr val="accent1"/>
                </a:buClr>
                <a:defRPr/>
              </a:pPr>
              <a:endParaRPr lang="en-US" sz="800" dirty="0">
                <a:latin typeface="Arial" pitchFamily="34" charset="0"/>
                <a:ea typeface="MS PGothic" pitchFamily="34" charset="-128"/>
              </a:endParaRPr>
            </a:p>
            <a:p>
              <a:pPr marL="228600" indent="-228600">
                <a:lnSpc>
                  <a:spcPct val="90000"/>
                </a:lnSpc>
                <a:buClr>
                  <a:schemeClr val="accent1"/>
                </a:buClr>
                <a:buFont typeface="Arial" pitchFamily="34" charset="0"/>
                <a:buChar char="•"/>
                <a:defRPr/>
              </a:pPr>
              <a:endParaRPr lang="en-US" sz="800" dirty="0">
                <a:latin typeface="Arial" pitchFamily="34" charset="0"/>
                <a:ea typeface="MS PGothic" pitchFamily="34" charset="-128"/>
              </a:endParaRPr>
            </a:p>
            <a:p>
              <a:pPr>
                <a:lnSpc>
                  <a:spcPct val="90000"/>
                </a:lnSpc>
                <a:defRPr/>
              </a:pPr>
              <a:endParaRPr lang="en-US" sz="800" b="1" dirty="0">
                <a:latin typeface="Arial" pitchFamily="34" charset="0"/>
                <a:ea typeface="MS PGothic" pitchFamily="34" charset="-128"/>
              </a:endParaRPr>
            </a:p>
            <a:p>
              <a:pPr>
                <a:lnSpc>
                  <a:spcPct val="90000"/>
                </a:lnSpc>
                <a:buClr>
                  <a:schemeClr val="accent1"/>
                </a:buClr>
                <a:buFont typeface="Wingdings" pitchFamily="2" charset="2"/>
                <a:buNone/>
                <a:defRPr/>
              </a:pPr>
              <a:endParaRPr lang="en-US" sz="800" dirty="0">
                <a:latin typeface="Arial" pitchFamily="34" charset="0"/>
                <a:ea typeface="MS PGothic" pitchFamily="34" charset="-128"/>
              </a:endParaRPr>
            </a:p>
            <a:p>
              <a:pPr>
                <a:lnSpc>
                  <a:spcPct val="90000"/>
                </a:lnSpc>
                <a:buClr>
                  <a:schemeClr val="accent1"/>
                </a:buClr>
                <a:buFont typeface="Wingdings" pitchFamily="2" charset="2"/>
                <a:buNone/>
                <a:defRPr/>
              </a:pPr>
              <a:endParaRPr lang="en-US" sz="800" dirty="0">
                <a:latin typeface="Arial" pitchFamily="34" charset="0"/>
                <a:ea typeface="MS PGothic" pitchFamily="34" charset="-128"/>
              </a:endParaRPr>
            </a:p>
          </p:txBody>
        </p:sp>
        <p:sp>
          <p:nvSpPr>
            <p:cNvPr id="62" name="Rounded Rectangle 61"/>
            <p:cNvSpPr/>
            <p:nvPr/>
          </p:nvSpPr>
          <p:spPr bwMode="auto">
            <a:xfrm>
              <a:off x="28033" y="2078025"/>
              <a:ext cx="2151991" cy="392555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9525">
              <a:solidFill>
                <a:schemeClr val="accent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>Simplified </a:t>
              </a:r>
              <a:r>
                <a:rPr lang="en-US" sz="1400" b="1" dirty="0" smtClean="0">
                  <a:solidFill>
                    <a:schemeClr val="bg1"/>
                  </a:solidFill>
                </a:rPr>
                <a:t>Pricing Structure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63" name="Group 48"/>
          <p:cNvGraphicFramePr>
            <a:graphicFrameLocks/>
          </p:cNvGraphicFramePr>
          <p:nvPr/>
        </p:nvGraphicFramePr>
        <p:xfrm>
          <a:off x="707618" y="2104427"/>
          <a:ext cx="7543800" cy="1912938"/>
        </p:xfrm>
        <a:graphic>
          <a:graphicData uri="http://schemas.openxmlformats.org/drawingml/2006/table">
            <a:tbl>
              <a:tblPr/>
              <a:tblGrid>
                <a:gridCol w="2341180"/>
                <a:gridCol w="2601310"/>
                <a:gridCol w="2601310"/>
              </a:tblGrid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Offer</a:t>
                      </a:r>
                    </a:p>
                  </a:txBody>
                  <a:tcPr marL="46330" marR="46330" marT="0" marB="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Pricing</a:t>
                      </a:r>
                    </a:p>
                  </a:txBody>
                  <a:tcPr marL="46330" marR="46330" marT="0" marB="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Available With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46330" marR="46330" marT="0" marB="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Essential Solution Support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License </a:t>
                      </a:r>
                    </a:p>
                  </a:txBody>
                  <a:tcPr marL="36000" marR="3600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Essential Solution Support</a:t>
                      </a:r>
                    </a:p>
                  </a:txBody>
                  <a:tcPr marL="36000" marR="3600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Preferred Solution Support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License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Preferred Solution Support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Upgrade Advantage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 License 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Essential &amp; Preferred Support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Parts &amp; Onsite Support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73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 Server/ Gateway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Essential &amp; Preferred Support</a:t>
                      </a:r>
                    </a:p>
                  </a:txBody>
                  <a:tcPr marL="46330" marR="46330" marT="23165" marB="2316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5" name="Picture 27" descr="j043484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1297" y="3615609"/>
            <a:ext cx="400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21" descr="j0439593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1456545">
            <a:off x="3285602" y="2487079"/>
            <a:ext cx="271462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21" descr="j0439593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1456545">
            <a:off x="3317873" y="2832631"/>
            <a:ext cx="27146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Rectangle 75"/>
          <p:cNvSpPr/>
          <p:nvPr/>
        </p:nvSpPr>
        <p:spPr>
          <a:xfrm>
            <a:off x="2692400" y="4522475"/>
            <a:ext cx="1524000" cy="16224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775200" y="4522475"/>
            <a:ext cx="1524000" cy="16224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858000" y="4501838"/>
            <a:ext cx="1524000" cy="16621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600" y="4535175"/>
            <a:ext cx="1524000" cy="15954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0" name="Slide Number Placeholder 4"/>
          <p:cNvSpPr txBox="1">
            <a:spLocks noGrp="1"/>
          </p:cNvSpPr>
          <p:nvPr/>
        </p:nvSpPr>
        <p:spPr bwMode="auto">
          <a:xfrm>
            <a:off x="8515350" y="6596063"/>
            <a:ext cx="169863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29C22B33-0864-494F-B017-9D4AFD5350C7}" type="slidenum">
              <a:rPr lang="en-US" sz="800" b="1">
                <a:solidFill>
                  <a:srgbClr val="988888"/>
                </a:solidFill>
              </a:rPr>
              <a:pPr algn="r"/>
              <a:t>10</a:t>
            </a:fld>
            <a:endParaRPr lang="en-US" sz="800" b="1">
              <a:solidFill>
                <a:srgbClr val="988888"/>
              </a:solidFill>
            </a:endParaRPr>
          </a:p>
        </p:txBody>
      </p:sp>
      <p:cxnSp>
        <p:nvCxnSpPr>
          <p:cNvPr id="81" name="Straight Connector 50"/>
          <p:cNvCxnSpPr>
            <a:cxnSpLocks noChangeShapeType="1"/>
          </p:cNvCxnSpPr>
          <p:nvPr/>
        </p:nvCxnSpPr>
        <p:spPr bwMode="auto">
          <a:xfrm>
            <a:off x="990600" y="4038600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82" name="Minus 81"/>
          <p:cNvSpPr/>
          <p:nvPr/>
        </p:nvSpPr>
        <p:spPr>
          <a:xfrm>
            <a:off x="4267200" y="5206688"/>
            <a:ext cx="381000" cy="254000"/>
          </a:xfrm>
          <a:prstGeom prst="mathMinus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3" name="Equal 82"/>
          <p:cNvSpPr/>
          <p:nvPr/>
        </p:nvSpPr>
        <p:spPr>
          <a:xfrm>
            <a:off x="6400800" y="5143188"/>
            <a:ext cx="381000" cy="381000"/>
          </a:xfrm>
          <a:prstGeom prst="mathEqual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858000" y="5528950"/>
            <a:ext cx="1524000" cy="6096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600" b="1" dirty="0">
                <a:solidFill>
                  <a:schemeClr val="tx1"/>
                </a:solidFill>
                <a:latin typeface="Calibri" pitchFamily="34" charset="0"/>
              </a:rPr>
              <a:t>Net Price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7445825" y="4860444"/>
            <a:ext cx="373818" cy="10158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60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alibri" pitchFamily="34" charset="0"/>
                <a:ea typeface="MS PGothic" pitchFamily="34" charset="-128"/>
              </a:rPr>
              <a:t>$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rgbClr val="00B050"/>
              </a:solidFill>
              <a:latin typeface="Arial" pitchFamily="34" charset="0"/>
              <a:ea typeface="MS PGothic" pitchFamily="34" charset="-128"/>
            </a:endParaRPr>
          </a:p>
        </p:txBody>
      </p:sp>
      <p:pic>
        <p:nvPicPr>
          <p:cNvPr id="86" name="Picture 20" descr="j0434845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52825" y="4806638"/>
            <a:ext cx="561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" name="Rectangle 86"/>
          <p:cNvSpPr/>
          <p:nvPr/>
        </p:nvSpPr>
        <p:spPr bwMode="auto">
          <a:xfrm>
            <a:off x="685800" y="5528950"/>
            <a:ext cx="1371600" cy="6096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600" b="1" dirty="0">
                <a:solidFill>
                  <a:schemeClr val="tx1"/>
                </a:solidFill>
                <a:latin typeface="Calibri" pitchFamily="34" charset="0"/>
              </a:rPr>
              <a:t>List Price </a:t>
            </a:r>
          </a:p>
        </p:txBody>
      </p: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1114300" y="4833063"/>
            <a:ext cx="762000" cy="671000"/>
            <a:chOff x="1199846" y="1577561"/>
            <a:chExt cx="1058973" cy="851760"/>
          </a:xfrm>
        </p:grpSpPr>
        <p:sp>
          <p:nvSpPr>
            <p:cNvPr id="89" name="Rectangle 88"/>
            <p:cNvSpPr/>
            <p:nvPr/>
          </p:nvSpPr>
          <p:spPr bwMode="auto">
            <a:xfrm rot="21580245">
              <a:off x="1199846" y="1740138"/>
              <a:ext cx="705982" cy="68918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tIns="91440" rIns="0" bIns="0" anchor="ctr"/>
            <a:lstStyle/>
            <a:p>
              <a:pPr>
                <a:lnSpc>
                  <a:spcPct val="90000"/>
                </a:lnSpc>
                <a:defRPr/>
              </a:pPr>
              <a:r>
                <a:rPr lang="en-US" sz="1000" b="1" dirty="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rPr>
                <a:t>Global Price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1000" b="1" dirty="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rPr>
                <a:t>List</a:t>
              </a:r>
            </a:p>
          </p:txBody>
        </p:sp>
        <p:sp>
          <p:nvSpPr>
            <p:cNvPr id="90" name="Rectangle 46"/>
            <p:cNvSpPr>
              <a:spLocks noChangeArrowheads="1"/>
            </p:cNvSpPr>
            <p:nvPr/>
          </p:nvSpPr>
          <p:spPr bwMode="auto">
            <a:xfrm>
              <a:off x="1645405" y="1577561"/>
              <a:ext cx="613414" cy="507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 dirty="0">
                  <a:solidFill>
                    <a:srgbClr val="0070C0"/>
                  </a:solidFill>
                  <a:latin typeface="Calibri" pitchFamily="34" charset="0"/>
                  <a:sym typeface="Webdings" pitchFamily="18" charset="2"/>
                </a:rPr>
                <a:t></a:t>
              </a:r>
              <a:endParaRPr lang="en-US" sz="2000" dirty="0"/>
            </a:p>
          </p:txBody>
        </p:sp>
        <p:cxnSp>
          <p:nvCxnSpPr>
            <p:cNvPr id="91" name="Straight Connector 90"/>
            <p:cNvCxnSpPr/>
            <p:nvPr/>
          </p:nvCxnSpPr>
          <p:spPr bwMode="auto">
            <a:xfrm>
              <a:off x="1217496" y="2058532"/>
              <a:ext cx="6353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1217496" y="2221759"/>
              <a:ext cx="6353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>
              <a:off x="1217496" y="1828805"/>
              <a:ext cx="6353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4" name="Rectangle 93"/>
          <p:cNvSpPr/>
          <p:nvPr/>
        </p:nvSpPr>
        <p:spPr bwMode="auto">
          <a:xfrm>
            <a:off x="4800600" y="5528950"/>
            <a:ext cx="1524000" cy="6096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600" b="1" dirty="0">
                <a:solidFill>
                  <a:schemeClr val="tx1"/>
                </a:solidFill>
                <a:latin typeface="Calibri" pitchFamily="34" charset="0"/>
              </a:rPr>
              <a:t>Discount </a:t>
            </a: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 rot="-539983">
            <a:off x="5230813" y="5150688"/>
            <a:ext cx="768350" cy="333375"/>
            <a:chOff x="6611942" y="1130480"/>
            <a:chExt cx="804230" cy="356051"/>
          </a:xfrm>
        </p:grpSpPr>
        <p:sp>
          <p:nvSpPr>
            <p:cNvPr id="96" name="Rectangle 95"/>
            <p:cNvSpPr/>
            <p:nvPr/>
          </p:nvSpPr>
          <p:spPr>
            <a:xfrm rot="578900">
              <a:off x="6611539" y="1099889"/>
              <a:ext cx="787614" cy="35605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buClr>
                  <a:schemeClr val="accent2"/>
                </a:buClr>
                <a:buFont typeface="Arial" pitchFamily="34" charset="0"/>
                <a:buChar char="•"/>
                <a:defRPr/>
              </a:pPr>
              <a:endParaRPr lang="en-US" sz="11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97" name="TextBox 32"/>
            <p:cNvSpPr txBox="1">
              <a:spLocks noChangeArrowheads="1"/>
            </p:cNvSpPr>
            <p:nvPr/>
          </p:nvSpPr>
          <p:spPr bwMode="auto">
            <a:xfrm rot="578900">
              <a:off x="6611942" y="1150729"/>
              <a:ext cx="758971" cy="29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1" dirty="0">
                  <a:solidFill>
                    <a:srgbClr val="C00000"/>
                  </a:solidFill>
                </a:rPr>
                <a:t>SAVE</a:t>
              </a:r>
            </a:p>
          </p:txBody>
        </p:sp>
      </p:grpSp>
      <p:sp>
        <p:nvSpPr>
          <p:cNvPr id="98" name="Oval 97"/>
          <p:cNvSpPr/>
          <p:nvPr/>
        </p:nvSpPr>
        <p:spPr>
          <a:xfrm>
            <a:off x="685800" y="4578198"/>
            <a:ext cx="304800" cy="3048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99" name="Oval 98"/>
          <p:cNvSpPr/>
          <p:nvPr/>
        </p:nvSpPr>
        <p:spPr>
          <a:xfrm>
            <a:off x="4800600" y="4578198"/>
            <a:ext cx="304800" cy="3048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0" name="Oval 99"/>
          <p:cNvSpPr/>
          <p:nvPr/>
        </p:nvSpPr>
        <p:spPr>
          <a:xfrm>
            <a:off x="2743200" y="4578198"/>
            <a:ext cx="304800" cy="3048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01" name="Oval 100"/>
          <p:cNvSpPr/>
          <p:nvPr/>
        </p:nvSpPr>
        <p:spPr>
          <a:xfrm>
            <a:off x="6934200" y="4578198"/>
            <a:ext cx="304800" cy="3048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02" name="Multiply 101"/>
          <p:cNvSpPr/>
          <p:nvPr/>
        </p:nvSpPr>
        <p:spPr>
          <a:xfrm>
            <a:off x="2209800" y="5143188"/>
            <a:ext cx="381000" cy="381000"/>
          </a:xfrm>
          <a:prstGeom prst="mathMultiply">
            <a:avLst/>
          </a:prstGeom>
          <a:solidFill>
            <a:schemeClr val="tx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2667000" y="5528950"/>
            <a:ext cx="1524000" cy="6096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600" b="1" dirty="0">
                <a:solidFill>
                  <a:schemeClr val="tx1"/>
                </a:solidFill>
                <a:latin typeface="Calibri" pitchFamily="34" charset="0"/>
              </a:rPr>
              <a:t># of license server/gateway</a:t>
            </a:r>
          </a:p>
        </p:txBody>
      </p:sp>
      <p:pic>
        <p:nvPicPr>
          <p:cNvPr id="104" name="Picture 21" descr="j0439593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1456545">
            <a:off x="3054350" y="4728850"/>
            <a:ext cx="455613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21" descr="j0439593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1456545">
            <a:off x="3315989" y="3220175"/>
            <a:ext cx="271462" cy="301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6"/>
          <p:cNvSpPr>
            <a:spLocks noGrp="1"/>
          </p:cNvSpPr>
          <p:nvPr>
            <p:ph type="title"/>
          </p:nvPr>
        </p:nvSpPr>
        <p:spPr>
          <a:xfrm>
            <a:off x="457200" y="309225"/>
            <a:ext cx="6705600" cy="763588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Факторы ценообразования</a:t>
            </a:r>
            <a:endParaRPr lang="en-US" sz="2800" dirty="0" smtClean="0"/>
          </a:p>
        </p:txBody>
      </p:sp>
      <p:sp>
        <p:nvSpPr>
          <p:cNvPr id="8196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557963"/>
            <a:ext cx="2133600" cy="244475"/>
          </a:xfrm>
          <a:prstGeom prst="rect">
            <a:avLst/>
          </a:prstGeom>
          <a:noFill/>
        </p:spPr>
        <p:txBody>
          <a:bodyPr/>
          <a:lstStyle/>
          <a:p>
            <a:fld id="{09E48088-DDC4-4B0F-B984-0FD1986D8110}" type="slidenum">
              <a:rPr lang="en-US"/>
              <a:pPr/>
              <a:t>11</a:t>
            </a:fld>
            <a:endParaRPr lang="en-US"/>
          </a:p>
        </p:txBody>
      </p:sp>
      <p:sp>
        <p:nvSpPr>
          <p:cNvPr id="15" name="Rounded Rectangle 14"/>
          <p:cNvSpPr/>
          <p:nvPr/>
        </p:nvSpPr>
        <p:spPr bwMode="auto">
          <a:xfrm>
            <a:off x="523117" y="1199801"/>
            <a:ext cx="2187370" cy="773472"/>
          </a:xfrm>
          <a:prstGeom prst="roundRect">
            <a:avLst>
              <a:gd name="adj" fmla="val 0"/>
            </a:avLst>
          </a:prstGeom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schemeClr val="tx1"/>
                </a:solidFill>
              </a:rPr>
              <a:t>Software Support Model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200" dirty="0">
                <a:solidFill>
                  <a:schemeClr val="tx1"/>
                </a:solidFill>
              </a:rPr>
              <a:t>Support is a percentage (%) of total </a:t>
            </a:r>
            <a:r>
              <a:rPr lang="en-US" sz="1200" dirty="0" smtClean="0">
                <a:solidFill>
                  <a:schemeClr val="tx1"/>
                </a:solidFill>
              </a:rPr>
              <a:t>software price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39216" y="3969148"/>
            <a:ext cx="2625213" cy="780999"/>
          </a:xfrm>
          <a:prstGeom prst="roundRect">
            <a:avLst>
              <a:gd name="adj" fmla="val 0"/>
            </a:avLst>
          </a:prstGeom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schemeClr val="tx1"/>
                </a:solidFill>
              </a:rPr>
              <a:t>Support Advantage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200" dirty="0">
                <a:solidFill>
                  <a:schemeClr val="tx1"/>
                </a:solidFill>
              </a:rPr>
              <a:t>Support pricing is independent of product revenue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377977" y="4795323"/>
            <a:ext cx="1522412" cy="1522413"/>
          </a:xfrm>
          <a:prstGeom prst="ellipse">
            <a:avLst/>
          </a:prstGeom>
          <a:solidFill>
            <a:srgbClr val="5C5C5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9" name="Oval 18"/>
          <p:cNvSpPr/>
          <p:nvPr/>
        </p:nvSpPr>
        <p:spPr bwMode="auto">
          <a:xfrm>
            <a:off x="2211591" y="5105039"/>
            <a:ext cx="804863" cy="804863"/>
          </a:xfrm>
          <a:prstGeom prst="ellipse">
            <a:avLst/>
          </a:prstGeom>
          <a:solidFill>
            <a:srgbClr val="66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271611" y="5378610"/>
            <a:ext cx="6858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Support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06273" y="5329449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Product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</a:rPr>
              <a:t>Revenue</a:t>
            </a:r>
          </a:p>
        </p:txBody>
      </p:sp>
      <p:graphicFrame>
        <p:nvGraphicFramePr>
          <p:cNvPr id="6" name="Chart 44"/>
          <p:cNvGraphicFramePr>
            <a:graphicFrameLocks/>
          </p:cNvGraphicFramePr>
          <p:nvPr/>
        </p:nvGraphicFramePr>
        <p:xfrm>
          <a:off x="145140" y="1659107"/>
          <a:ext cx="3048000" cy="2397125"/>
        </p:xfrm>
        <a:graphic>
          <a:graphicData uri="http://schemas.openxmlformats.org/presentationml/2006/ole">
            <p:oleObj spid="_x0000_s5122" name="Worksheet" r:id="rId4" imgW="3048264" imgH="2395936" progId="Excel.Sheet.8">
              <p:embed/>
            </p:oleObj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01628" y="3124109"/>
            <a:ext cx="99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Product Revenue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 rot="18056351">
            <a:off x="1362415" y="1915156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chemeClr val="bg1"/>
                </a:solidFill>
                <a:ea typeface="MS PGothic" pitchFamily="34" charset="-128"/>
              </a:rPr>
              <a:t>Support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rot="5400000">
            <a:off x="1213492" y="5519155"/>
            <a:ext cx="17526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28" name="Content Placeholder 2"/>
          <p:cNvSpPr txBox="1">
            <a:spLocks/>
          </p:cNvSpPr>
          <p:nvPr/>
        </p:nvSpPr>
        <p:spPr>
          <a:xfrm>
            <a:off x="3131821" y="1318273"/>
            <a:ext cx="5817870" cy="512824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marL="288925" indent="-288925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b="1" dirty="0" smtClean="0">
                <a:solidFill>
                  <a:schemeClr val="tx1"/>
                </a:solidFill>
              </a:rPr>
              <a:t>Факторы, влияющие на ценообразование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pPr marL="288925" indent="-288925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marL="342900" lvl="0" indent="-342900" algn="l"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Font typeface="Webdings" pitchFamily="18" charset="2"/>
              <a:buChar char="4"/>
              <a:defRPr/>
            </a:pPr>
            <a:r>
              <a:rPr lang="ru-RU" kern="0" dirty="0" smtClean="0">
                <a:solidFill>
                  <a:srgbClr val="323232"/>
                </a:solidFill>
                <a:latin typeface="+mn-lt"/>
              </a:rPr>
              <a:t>Стоимость сервиса не зависит от скидки на продукт</a:t>
            </a:r>
            <a:endParaRPr lang="en-GB" kern="0" dirty="0" smtClean="0">
              <a:solidFill>
                <a:srgbClr val="323232"/>
              </a:solidFill>
              <a:latin typeface="+mn-lt"/>
            </a:endParaRPr>
          </a:p>
          <a:p>
            <a:pPr marL="342900" lvl="0" indent="-342900" algn="l"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Font typeface="Webdings" pitchFamily="18" charset="2"/>
              <a:buChar char="4"/>
              <a:defRPr/>
            </a:pPr>
            <a:r>
              <a:rPr lang="ru-RU" kern="0" dirty="0" smtClean="0">
                <a:solidFill>
                  <a:srgbClr val="323232"/>
                </a:solidFill>
                <a:latin typeface="+mn-lt"/>
              </a:rPr>
              <a:t>Скидка привязана к партнерскому статусу</a:t>
            </a:r>
            <a:endParaRPr lang="en-GB" kern="0" dirty="0" smtClean="0">
              <a:solidFill>
                <a:srgbClr val="323232"/>
              </a:solidFill>
              <a:latin typeface="+mn-lt"/>
            </a:endParaRPr>
          </a:p>
          <a:p>
            <a:pPr marL="342900" lvl="0" indent="-342900" algn="l"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Font typeface="Webdings" pitchFamily="18" charset="2"/>
              <a:buChar char="4"/>
              <a:defRPr/>
            </a:pPr>
            <a:r>
              <a:rPr lang="ru-RU" kern="0" dirty="0" smtClean="0">
                <a:solidFill>
                  <a:srgbClr val="323232"/>
                </a:solidFill>
                <a:latin typeface="+mn-lt"/>
              </a:rPr>
              <a:t>Пакетные позиции и </a:t>
            </a:r>
            <a:r>
              <a:rPr lang="en-US" kern="0" dirty="0" smtClean="0">
                <a:solidFill>
                  <a:srgbClr val="323232"/>
                </a:solidFill>
                <a:latin typeface="+mn-lt"/>
              </a:rPr>
              <a:t>a la carte</a:t>
            </a:r>
          </a:p>
          <a:p>
            <a:pPr marL="342900" lvl="0" indent="-342900" algn="l"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Font typeface="Webdings" pitchFamily="18" charset="2"/>
              <a:buChar char="4"/>
              <a:defRPr/>
            </a:pPr>
            <a:r>
              <a:rPr lang="en-GB" kern="0" dirty="0" smtClean="0">
                <a:solidFill>
                  <a:srgbClr val="323232"/>
                </a:solidFill>
                <a:latin typeface="+mn-lt"/>
              </a:rPr>
              <a:t>APR Next Business Day 6 Month Promotion</a:t>
            </a:r>
            <a:endParaRPr lang="ru-RU" kern="0" dirty="0" smtClean="0">
              <a:solidFill>
                <a:srgbClr val="323232"/>
              </a:solidFill>
              <a:latin typeface="+mn-lt"/>
            </a:endParaRPr>
          </a:p>
          <a:p>
            <a:pPr marL="342900" lvl="0" indent="-342900" algn="l"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Font typeface="Webdings" pitchFamily="18" charset="2"/>
              <a:buChar char="4"/>
              <a:defRPr/>
            </a:pPr>
            <a:r>
              <a:rPr lang="ru-RU" kern="0" dirty="0" smtClean="0">
                <a:solidFill>
                  <a:srgbClr val="323232"/>
                </a:solidFill>
                <a:latin typeface="+mn-lt"/>
              </a:rPr>
              <a:t>25% штраф за несвоевременное продление заказа</a:t>
            </a:r>
            <a:endParaRPr lang="en-GB" kern="0" dirty="0" smtClean="0">
              <a:solidFill>
                <a:srgbClr val="323232"/>
              </a:solidFill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Tx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Thank</a:t>
            </a:r>
            <a:r>
              <a:rPr lang="ru-RU" dirty="0" smtClean="0"/>
              <a:t> </a:t>
            </a:r>
            <a:r>
              <a:rPr lang="en-US" dirty="0" smtClean="0"/>
              <a:t>you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9186" y="1860331"/>
            <a:ext cx="2617075" cy="3736427"/>
          </a:xfrm>
          <a:prstGeom prst="rect">
            <a:avLst/>
          </a:prstGeom>
          <a:gradFill rotWithShape="1">
            <a:gsLst>
              <a:gs pos="0">
                <a:srgbClr val="969696">
                  <a:alpha val="30000"/>
                </a:srgbClr>
              </a:gs>
              <a:gs pos="100000">
                <a:srgbClr val="969696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Ключевые моменты</a:t>
            </a:r>
            <a:endParaRPr lang="en-GB" sz="28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093589" y="1896668"/>
            <a:ext cx="5056001" cy="3612592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chemeClr val="tx1"/>
                </a:solidFill>
              </a:rPr>
              <a:t>Глобальный старт – </a:t>
            </a:r>
            <a:r>
              <a:rPr lang="en-GB" sz="2000" dirty="0" smtClean="0">
                <a:solidFill>
                  <a:schemeClr val="tx1"/>
                </a:solidFill>
              </a:rPr>
              <a:t>1</a:t>
            </a:r>
            <a:r>
              <a:rPr lang="ru-RU" sz="2000" baseline="30000" dirty="0" smtClean="0">
                <a:solidFill>
                  <a:schemeClr val="tx1"/>
                </a:solidFill>
              </a:rPr>
              <a:t>-е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августа</a:t>
            </a:r>
            <a:r>
              <a:rPr lang="en-GB" sz="2000" dirty="0" smtClean="0">
                <a:solidFill>
                  <a:schemeClr val="tx1"/>
                </a:solidFill>
              </a:rPr>
              <a:t> 2011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chemeClr val="tx1"/>
                </a:solidFill>
              </a:rPr>
              <a:t>Единое предложение по поддержке </a:t>
            </a:r>
            <a:r>
              <a:rPr lang="en-US" sz="2000" dirty="0" smtClean="0">
                <a:solidFill>
                  <a:schemeClr val="tx1"/>
                </a:solidFill>
              </a:rPr>
              <a:t>HW </a:t>
            </a:r>
            <a:r>
              <a:rPr lang="ru-RU" sz="2000" dirty="0" smtClean="0">
                <a:solidFill>
                  <a:schemeClr val="tx1"/>
                </a:solidFill>
              </a:rPr>
              <a:t>и </a:t>
            </a:r>
            <a:r>
              <a:rPr lang="en-US" sz="2000" dirty="0" smtClean="0">
                <a:solidFill>
                  <a:schemeClr val="tx1"/>
                </a:solidFill>
              </a:rPr>
              <a:t>SW</a:t>
            </a:r>
            <a:endParaRPr lang="en-GB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chemeClr val="tx1"/>
                </a:solidFill>
              </a:rPr>
              <a:t>Изменение методологии </a:t>
            </a:r>
            <a:r>
              <a:rPr lang="ru-RU" sz="2000" dirty="0" smtClean="0">
                <a:solidFill>
                  <a:schemeClr val="tx1"/>
                </a:solidFill>
              </a:rPr>
              <a:t>ценообразования</a:t>
            </a:r>
            <a:endParaRPr lang="en-GB" sz="20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List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7213" y="1923393"/>
            <a:ext cx="2475767" cy="3709276"/>
          </a:xfrm>
          <a:prstGeom prst="rect">
            <a:avLst/>
          </a:prstGeom>
        </p:spPr>
      </p:pic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259158" y="5549462"/>
            <a:ext cx="2137201" cy="299544"/>
          </a:xfrm>
          <a:prstGeom prst="ellipse">
            <a:avLst/>
          </a:prstGeom>
          <a:gradFill rotWithShape="1">
            <a:gsLst>
              <a:gs pos="0">
                <a:srgbClr val="808080"/>
              </a:gs>
              <a:gs pos="100000">
                <a:srgbClr val="808080">
                  <a:gamma/>
                  <a:shade val="46275"/>
                  <a:invGamma/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Структура предложения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557963"/>
            <a:ext cx="2133600" cy="244475"/>
          </a:xfrm>
          <a:prstGeom prst="rect">
            <a:avLst/>
          </a:prstGeom>
          <a:noFill/>
        </p:spPr>
        <p:txBody>
          <a:bodyPr/>
          <a:lstStyle/>
          <a:p>
            <a:fld id="{C100B8C5-164B-475A-89C4-13C69C1F0FC7}" type="slidenum">
              <a:rPr lang="en-US"/>
              <a:pPr/>
              <a:t>4</a:t>
            </a:fld>
            <a:endParaRPr lang="en-US"/>
          </a:p>
        </p:txBody>
      </p:sp>
      <p:sp>
        <p:nvSpPr>
          <p:cNvPr id="14345" name="Title 1"/>
          <p:cNvSpPr>
            <a:spLocks noGrp="1"/>
          </p:cNvSpPr>
          <p:nvPr>
            <p:ph type="title" idx="4294967295"/>
          </p:nvPr>
        </p:nvSpPr>
        <p:spPr>
          <a:xfrm>
            <a:off x="355108" y="432293"/>
            <a:ext cx="7223125" cy="822325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Упрощенное предложение и процессы</a:t>
            </a:r>
            <a:endParaRPr lang="en-US" sz="2800" dirty="0" smtClean="0"/>
          </a:p>
        </p:txBody>
      </p:sp>
      <p:sp>
        <p:nvSpPr>
          <p:cNvPr id="14349" name="Content Placeholder 24"/>
          <p:cNvSpPr>
            <a:spLocks noGrp="1"/>
          </p:cNvSpPr>
          <p:nvPr>
            <p:ph sz="half" idx="4294967295"/>
          </p:nvPr>
        </p:nvSpPr>
        <p:spPr>
          <a:xfrm>
            <a:off x="450346" y="1747337"/>
            <a:ext cx="6997201" cy="4148137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None/>
            </a:pPr>
            <a:r>
              <a:rPr lang="ru-RU" sz="1600" b="1" dirty="0" smtClean="0">
                <a:solidFill>
                  <a:schemeClr val="accent1"/>
                </a:solidFill>
              </a:rPr>
              <a:t>Простота и согласованность </a:t>
            </a:r>
            <a:endParaRPr lang="en-US" sz="1600" b="1" dirty="0" smtClean="0">
              <a:solidFill>
                <a:schemeClr val="accent1"/>
              </a:solidFill>
            </a:endParaRPr>
          </a:p>
          <a:p>
            <a:pPr marL="288925" lvl="1" eaLnBrk="1" hangingPunct="1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Char char="4"/>
            </a:pPr>
            <a:r>
              <a:rPr lang="ru-RU" sz="1400" dirty="0" smtClean="0"/>
              <a:t>Единая программа для всех регионов</a:t>
            </a:r>
            <a:endParaRPr lang="en-US" sz="1400" dirty="0" smtClean="0"/>
          </a:p>
          <a:p>
            <a:pPr marL="288925" lvl="1" eaLnBrk="1" hangingPunct="1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Char char="4"/>
            </a:pPr>
            <a:r>
              <a:rPr lang="en-US" sz="1400" dirty="0" smtClean="0"/>
              <a:t>Time-to-quote - 85% faster</a:t>
            </a:r>
          </a:p>
          <a:p>
            <a:pPr marL="288925" lvl="1" eaLnBrk="1" hangingPunct="1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Char char="4"/>
            </a:pPr>
            <a:r>
              <a:rPr lang="ru-RU" sz="1400" dirty="0" smtClean="0"/>
              <a:t>Интегрированное предложение упрощает процесс продаж</a:t>
            </a:r>
            <a:endParaRPr lang="en-US" sz="1400" dirty="0" smtClean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None/>
            </a:pPr>
            <a:endParaRPr lang="ru-RU" sz="1600" b="1" dirty="0" smtClean="0">
              <a:solidFill>
                <a:schemeClr val="accent1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None/>
            </a:pPr>
            <a:endParaRPr lang="ru-RU" sz="1600" b="1" dirty="0" smtClean="0">
              <a:solidFill>
                <a:schemeClr val="accent1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</a:pPr>
            <a:endParaRPr lang="en-US" sz="1400" dirty="0" smtClean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None/>
            </a:pPr>
            <a:r>
              <a:rPr lang="ru-RU" sz="1600" b="1" dirty="0" smtClean="0">
                <a:solidFill>
                  <a:schemeClr val="accent1"/>
                </a:solidFill>
              </a:rPr>
              <a:t>Упрощенное квотирование </a:t>
            </a:r>
            <a:endParaRPr lang="en-US" sz="1600" b="1" dirty="0" smtClean="0">
              <a:solidFill>
                <a:schemeClr val="accent1"/>
              </a:solidFill>
            </a:endParaRPr>
          </a:p>
          <a:p>
            <a:pPr marL="288925" lvl="1" eaLnBrk="1" hangingPunct="1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Char char="4"/>
            </a:pPr>
            <a:r>
              <a:rPr lang="ru-RU" sz="1400" dirty="0" smtClean="0"/>
              <a:t>Ценообразование на основе стоимости поддержки лицензий</a:t>
            </a:r>
            <a:endParaRPr lang="en-US" sz="1400" dirty="0" smtClean="0"/>
          </a:p>
          <a:p>
            <a:pPr marL="288925" lvl="1" eaLnBrk="1" hangingPunct="1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Char char="4"/>
            </a:pPr>
            <a:r>
              <a:rPr lang="ru-RU" sz="1400" dirty="0" smtClean="0"/>
              <a:t>Цена и скидки на техподдержку не зависят от стоимости оборудования</a:t>
            </a:r>
            <a:endParaRPr lang="en-US" sz="1400" dirty="0" smtClean="0"/>
          </a:p>
          <a:p>
            <a:pPr marL="288925" lvl="1" eaLnBrk="1" hangingPunct="1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ebdings" pitchFamily="18" charset="2"/>
              <a:buChar char="4"/>
            </a:pPr>
            <a:r>
              <a:rPr lang="ru-RU" sz="1400" dirty="0" smtClean="0"/>
              <a:t>Квотирование через </a:t>
            </a:r>
            <a:r>
              <a:rPr lang="en-US" sz="1400" dirty="0" smtClean="0"/>
              <a:t>ASD</a:t>
            </a:r>
          </a:p>
          <a:p>
            <a:pPr marL="288925" lvl="1" eaLnBrk="1" hangingPunct="1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None/>
            </a:pPr>
            <a:endParaRPr lang="en-US" sz="14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6"/>
          <p:cNvSpPr>
            <a:spLocks noGrp="1"/>
          </p:cNvSpPr>
          <p:nvPr>
            <p:ph type="title"/>
          </p:nvPr>
        </p:nvSpPr>
        <p:spPr>
          <a:xfrm>
            <a:off x="312629" y="384175"/>
            <a:ext cx="6705600" cy="763588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Offer Construction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77" y="1119352"/>
            <a:ext cx="3252975" cy="378372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809976" y="4966138"/>
            <a:ext cx="3252975" cy="16869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TextBox 333"/>
          <p:cNvSpPr txBox="1">
            <a:spLocks noChangeArrowheads="1"/>
          </p:cNvSpPr>
          <p:nvPr/>
        </p:nvSpPr>
        <p:spPr bwMode="auto">
          <a:xfrm>
            <a:off x="3966318" y="6263600"/>
            <a:ext cx="29956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Minimum required attach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10362" y="1316672"/>
            <a:ext cx="3642851" cy="360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l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ebdings" pitchFamily="18" charset="2"/>
              <a:buChar char="4"/>
              <a:defRPr/>
            </a:pPr>
            <a:r>
              <a:rPr lang="en-US" dirty="0" smtClean="0">
                <a:solidFill>
                  <a:schemeClr val="tx1"/>
                </a:solidFill>
                <a:ea typeface="MS PGothic" pitchFamily="34" charset="-128"/>
                <a:cs typeface="Arial" pitchFamily="34" charset="0"/>
              </a:rPr>
              <a:t>Inclusive Software Upgrades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0362" y="4917825"/>
            <a:ext cx="3642851" cy="1704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l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ebdings" pitchFamily="18" charset="2"/>
              <a:buChar char="4"/>
              <a:defRPr/>
            </a:pPr>
            <a:r>
              <a:rPr lang="en-US" dirty="0" smtClean="0">
                <a:solidFill>
                  <a:schemeClr val="tx1"/>
                </a:solidFill>
                <a:ea typeface="MS PGothic" pitchFamily="34" charset="-128"/>
                <a:cs typeface="Arial" pitchFamily="34" charset="0"/>
              </a:rPr>
              <a:t>24x7 remote technical support for software and hardware</a:t>
            </a:r>
          </a:p>
          <a:p>
            <a:pPr marL="233363" indent="-233363" algn="l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ebdings" pitchFamily="18" charset="2"/>
              <a:buChar char="4"/>
              <a:defRPr/>
            </a:pPr>
            <a:r>
              <a:rPr lang="en-US" dirty="0" smtClean="0">
                <a:solidFill>
                  <a:schemeClr val="tx1"/>
                </a:solidFill>
                <a:ea typeface="MS PGothic" pitchFamily="34" charset="-128"/>
                <a:cs typeface="Arial" pitchFamily="34" charset="0"/>
              </a:rPr>
              <a:t>NBD Parts replacement (where available) - </a:t>
            </a:r>
            <a:r>
              <a:rPr lang="en-US" i="1" kern="0" dirty="0" smtClean="0">
                <a:solidFill>
                  <a:srgbClr val="323232"/>
                </a:solidFill>
              </a:rPr>
              <a:t>6 Month Promotion Applies from GA</a:t>
            </a:r>
            <a:endParaRPr lang="en-US" dirty="0" smtClean="0">
              <a:solidFill>
                <a:schemeClr val="tx1"/>
              </a:solidFill>
              <a:ea typeface="MS PGothic" pitchFamily="34" charset="-128"/>
              <a:cs typeface="Arial" pitchFamily="34" charset="0"/>
            </a:endParaRPr>
          </a:p>
          <a:p>
            <a:pPr marL="233363" indent="-233363" algn="l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ebdings" pitchFamily="18" charset="2"/>
              <a:buChar char="4"/>
              <a:defRPr/>
            </a:pPr>
            <a:r>
              <a:rPr lang="en-US" dirty="0" smtClean="0">
                <a:solidFill>
                  <a:schemeClr val="tx1"/>
                </a:solidFill>
                <a:ea typeface="MS PGothic" pitchFamily="34" charset="-128"/>
                <a:cs typeface="Arial" pitchFamily="34" charset="0"/>
              </a:rPr>
              <a:t>Improved response times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0362" y="1713690"/>
            <a:ext cx="3642851" cy="62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l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ebdings" pitchFamily="18" charset="2"/>
              <a:buChar char="4"/>
              <a:defRPr/>
            </a:pPr>
            <a:r>
              <a:rPr lang="en-US" dirty="0" smtClean="0">
                <a:solidFill>
                  <a:schemeClr val="tx1"/>
                </a:solidFill>
                <a:ea typeface="MS PGothic" pitchFamily="34" charset="-128"/>
                <a:cs typeface="Arial" pitchFamily="34" charset="0"/>
              </a:rPr>
              <a:t>Advanced Avaya Services such as IPSS, SRM, MAC’s, RBA etc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10362" y="2884748"/>
            <a:ext cx="3642851" cy="62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l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ebdings" pitchFamily="18" charset="2"/>
              <a:buChar char="4"/>
              <a:defRPr/>
            </a:pPr>
            <a:r>
              <a:rPr lang="en-US" dirty="0" smtClean="0">
                <a:solidFill>
                  <a:schemeClr val="tx1"/>
                </a:solidFill>
                <a:ea typeface="MS PGothic" pitchFamily="34" charset="-128"/>
                <a:cs typeface="Arial" pitchFamily="34" charset="0"/>
              </a:rPr>
              <a:t>Same Day &amp; 24x7 Parts &amp; Terminal Replacement options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0362" y="3590812"/>
            <a:ext cx="3642851" cy="1166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l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ebdings" pitchFamily="18" charset="2"/>
              <a:buChar char="4"/>
              <a:defRPr/>
            </a:pPr>
            <a:r>
              <a:rPr lang="en-US" dirty="0" smtClean="0">
                <a:solidFill>
                  <a:schemeClr val="tx1"/>
                </a:solidFill>
                <a:ea typeface="MS PGothic" pitchFamily="34" charset="-128"/>
                <a:cs typeface="Arial" pitchFamily="34" charset="0"/>
              </a:rPr>
              <a:t>High Service level (15min Response) option including remote Avaya servicing tools (Expert etc)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42767" y="1201770"/>
            <a:ext cx="179087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Price Per License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42767" y="3966668"/>
            <a:ext cx="179087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Price Per License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42767" y="5493381"/>
            <a:ext cx="179087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Price Per License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42767" y="1826118"/>
            <a:ext cx="179087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Price Per License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61014" y="2288914"/>
            <a:ext cx="1954381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Priced on Server / 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Gateway Count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0" name="Rectangle 63"/>
          <p:cNvSpPr>
            <a:spLocks noChangeArrowheads="1"/>
          </p:cNvSpPr>
          <p:nvPr/>
        </p:nvSpPr>
        <p:spPr bwMode="auto">
          <a:xfrm>
            <a:off x="3967221" y="3537173"/>
            <a:ext cx="2970213" cy="12801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 algn="ctr">
            <a:solidFill>
              <a:schemeClr val="tx2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buClr>
                <a:srgbClr val="5C5C5C"/>
              </a:buClr>
              <a:buSzPct val="100000"/>
              <a:defRPr/>
            </a:pPr>
            <a:r>
              <a:rPr lang="en-US" sz="2000" b="1" dirty="0">
                <a:solidFill>
                  <a:srgbClr val="FFFFFF"/>
                </a:solidFill>
                <a:latin typeface="Arial" charset="0"/>
              </a:rPr>
              <a:t>Preferred</a:t>
            </a:r>
            <a:br>
              <a:rPr lang="en-US" sz="2000" b="1" dirty="0">
                <a:solidFill>
                  <a:srgbClr val="FFFFFF"/>
                </a:solidFill>
                <a:latin typeface="Arial" charset="0"/>
              </a:rPr>
            </a:br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Arial" charset="0"/>
              </a:rPr>
              <a:t/>
            </a:r>
            <a:br>
              <a:rPr lang="en-US" sz="1200" b="1" dirty="0">
                <a:solidFill>
                  <a:schemeClr val="bg1">
                    <a:lumMod val="85000"/>
                  </a:schemeClr>
                </a:solidFill>
                <a:latin typeface="Arial" charset="0"/>
              </a:rPr>
            </a:br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Arial" charset="0"/>
              </a:rPr>
              <a:t>Requires Parts</a:t>
            </a:r>
          </a:p>
        </p:txBody>
      </p:sp>
      <p:sp>
        <p:nvSpPr>
          <p:cNvPr id="41" name="Rectangle 63"/>
          <p:cNvSpPr>
            <a:spLocks noChangeArrowheads="1"/>
          </p:cNvSpPr>
          <p:nvPr/>
        </p:nvSpPr>
        <p:spPr bwMode="auto">
          <a:xfrm>
            <a:off x="3967221" y="1226032"/>
            <a:ext cx="2970212" cy="4381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 algn="ctr">
            <a:solidFill>
              <a:schemeClr val="tx2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buClr>
                <a:srgbClr val="5C5C5C"/>
              </a:buClr>
              <a:buSzPct val="100000"/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Upgrade Advantage</a:t>
            </a:r>
            <a:endParaRPr lang="en-US" sz="1600" b="1" dirty="0">
              <a:latin typeface="Arial" charset="0"/>
            </a:endParaRPr>
          </a:p>
        </p:txBody>
      </p:sp>
      <p:grpSp>
        <p:nvGrpSpPr>
          <p:cNvPr id="42" name="Group 30"/>
          <p:cNvGrpSpPr>
            <a:grpSpLocks/>
          </p:cNvGrpSpPr>
          <p:nvPr/>
        </p:nvGrpSpPr>
        <p:grpSpPr bwMode="auto">
          <a:xfrm>
            <a:off x="3967273" y="2361486"/>
            <a:ext cx="2989262" cy="479425"/>
            <a:chOff x="5724525" y="2215698"/>
            <a:chExt cx="2990037" cy="479198"/>
          </a:xfrm>
        </p:grpSpPr>
        <p:sp>
          <p:nvSpPr>
            <p:cNvPr id="43" name="Rectangle 56"/>
            <p:cNvSpPr>
              <a:spLocks noChangeArrowheads="1"/>
            </p:cNvSpPr>
            <p:nvPr/>
          </p:nvSpPr>
          <p:spPr bwMode="auto">
            <a:xfrm>
              <a:off x="5744434" y="2215698"/>
              <a:ext cx="2970128" cy="43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buClr>
                  <a:srgbClr val="5C5C5C"/>
                </a:buClr>
                <a:buSzPct val="100000"/>
                <a:defRPr/>
              </a:pPr>
              <a:endParaRPr lang="en-US" sz="1600" b="1">
                <a:latin typeface="Arial" charset="0"/>
              </a:endParaRPr>
            </a:p>
          </p:txBody>
        </p:sp>
        <p:sp>
          <p:nvSpPr>
            <p:cNvPr id="44" name="Rectangle 54"/>
            <p:cNvSpPr>
              <a:spLocks noChangeArrowheads="1"/>
            </p:cNvSpPr>
            <p:nvPr/>
          </p:nvSpPr>
          <p:spPr bwMode="auto">
            <a:xfrm>
              <a:off x="5724525" y="2256746"/>
              <a:ext cx="2970128" cy="43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buClr>
                  <a:srgbClr val="5C5C5C"/>
                </a:buClr>
                <a:buSzPct val="100000"/>
                <a:defRPr/>
              </a:pPr>
              <a:r>
                <a:rPr lang="en-US" sz="1600" b="1" dirty="0">
                  <a:solidFill>
                    <a:srgbClr val="FFFFFF"/>
                  </a:solidFill>
                  <a:latin typeface="Arial" charset="0"/>
                </a:rPr>
                <a:t>Onsite</a:t>
              </a:r>
            </a:p>
          </p:txBody>
        </p:sp>
      </p:grpSp>
      <p:sp>
        <p:nvSpPr>
          <p:cNvPr id="45" name="Rectangle 63"/>
          <p:cNvSpPr>
            <a:spLocks noChangeArrowheads="1"/>
          </p:cNvSpPr>
          <p:nvPr/>
        </p:nvSpPr>
        <p:spPr bwMode="auto">
          <a:xfrm>
            <a:off x="3967221" y="5031857"/>
            <a:ext cx="2970213" cy="12801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 algn="ctr">
            <a:solidFill>
              <a:schemeClr val="tx2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buClr>
                <a:srgbClr val="5C5C5C"/>
              </a:buClr>
              <a:buSzPct val="100000"/>
              <a:defRPr/>
            </a:pPr>
            <a:endParaRPr lang="en-US" sz="1400" dirty="0">
              <a:solidFill>
                <a:schemeClr val="bg1">
                  <a:lumMod val="95000"/>
                </a:schemeClr>
              </a:solidFill>
              <a:latin typeface="Arial" charset="0"/>
            </a:endParaRPr>
          </a:p>
        </p:txBody>
      </p:sp>
      <p:grpSp>
        <p:nvGrpSpPr>
          <p:cNvPr id="46" name="Group 31"/>
          <p:cNvGrpSpPr>
            <a:grpSpLocks/>
          </p:cNvGrpSpPr>
          <p:nvPr/>
        </p:nvGrpSpPr>
        <p:grpSpPr bwMode="auto">
          <a:xfrm>
            <a:off x="3967273" y="1751886"/>
            <a:ext cx="3009900" cy="522287"/>
            <a:chOff x="5724525" y="2174651"/>
            <a:chExt cx="3009946" cy="520245"/>
          </a:xfrm>
        </p:grpSpPr>
        <p:sp>
          <p:nvSpPr>
            <p:cNvPr id="47" name="Rectangle 55"/>
            <p:cNvSpPr>
              <a:spLocks noChangeArrowheads="1"/>
            </p:cNvSpPr>
            <p:nvPr/>
          </p:nvSpPr>
          <p:spPr bwMode="auto">
            <a:xfrm>
              <a:off x="5764343" y="2174651"/>
              <a:ext cx="2970128" cy="43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buClr>
                  <a:srgbClr val="5C5C5C"/>
                </a:buClr>
                <a:buSzPct val="100000"/>
                <a:defRPr/>
              </a:pPr>
              <a:endParaRPr lang="en-US" sz="1600" b="1">
                <a:latin typeface="Arial" charset="0"/>
              </a:endParaRPr>
            </a:p>
          </p:txBody>
        </p:sp>
        <p:sp>
          <p:nvSpPr>
            <p:cNvPr id="48" name="Rectangle 56"/>
            <p:cNvSpPr>
              <a:spLocks noChangeArrowheads="1"/>
            </p:cNvSpPr>
            <p:nvPr/>
          </p:nvSpPr>
          <p:spPr bwMode="auto">
            <a:xfrm>
              <a:off x="5744434" y="2215699"/>
              <a:ext cx="2970128" cy="43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buClr>
                  <a:srgbClr val="5C5C5C"/>
                </a:buClr>
                <a:buSzPct val="100000"/>
                <a:defRPr/>
              </a:pPr>
              <a:endParaRPr lang="en-US" sz="1600" b="1">
                <a:latin typeface="Arial" charset="0"/>
              </a:endParaRPr>
            </a:p>
          </p:txBody>
        </p:sp>
        <p:sp>
          <p:nvSpPr>
            <p:cNvPr id="49" name="Rectangle 54"/>
            <p:cNvSpPr>
              <a:spLocks noChangeArrowheads="1"/>
            </p:cNvSpPr>
            <p:nvPr/>
          </p:nvSpPr>
          <p:spPr bwMode="auto">
            <a:xfrm>
              <a:off x="5724525" y="2256746"/>
              <a:ext cx="2970128" cy="43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buClr>
                  <a:srgbClr val="5C5C5C"/>
                </a:buClr>
                <a:buSzPct val="100000"/>
                <a:defRPr/>
              </a:pPr>
              <a:r>
                <a:rPr lang="en-US" sz="1600" b="1" dirty="0">
                  <a:solidFill>
                    <a:srgbClr val="FFFFFF"/>
                  </a:solidFill>
                  <a:latin typeface="Arial" charset="0"/>
                </a:rPr>
                <a:t>Advanced Services Options</a:t>
              </a:r>
              <a:endParaRPr lang="en-US" sz="1600" b="1" dirty="0">
                <a:latin typeface="Arial" charset="0"/>
              </a:endParaRPr>
            </a:p>
          </p:txBody>
        </p:sp>
      </p:grpSp>
      <p:grpSp>
        <p:nvGrpSpPr>
          <p:cNvPr id="50" name="Group 31"/>
          <p:cNvGrpSpPr>
            <a:grpSpLocks/>
          </p:cNvGrpSpPr>
          <p:nvPr/>
        </p:nvGrpSpPr>
        <p:grpSpPr bwMode="auto">
          <a:xfrm>
            <a:off x="3967273" y="2929811"/>
            <a:ext cx="3009900" cy="519112"/>
            <a:chOff x="5724525" y="2174651"/>
            <a:chExt cx="3009946" cy="520245"/>
          </a:xfrm>
        </p:grpSpPr>
        <p:sp>
          <p:nvSpPr>
            <p:cNvPr id="51" name="Rectangle 55"/>
            <p:cNvSpPr>
              <a:spLocks noChangeArrowheads="1"/>
            </p:cNvSpPr>
            <p:nvPr/>
          </p:nvSpPr>
          <p:spPr bwMode="auto">
            <a:xfrm>
              <a:off x="5764343" y="2174651"/>
              <a:ext cx="2970128" cy="43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buClr>
                  <a:srgbClr val="5C5C5C"/>
                </a:buClr>
                <a:buSzPct val="100000"/>
                <a:defRPr/>
              </a:pPr>
              <a:endParaRPr lang="en-US" sz="1600" b="1">
                <a:latin typeface="Arial" charset="0"/>
              </a:endParaRPr>
            </a:p>
          </p:txBody>
        </p:sp>
        <p:sp>
          <p:nvSpPr>
            <p:cNvPr id="52" name="Rectangle 56"/>
            <p:cNvSpPr>
              <a:spLocks noChangeArrowheads="1"/>
            </p:cNvSpPr>
            <p:nvPr/>
          </p:nvSpPr>
          <p:spPr bwMode="auto">
            <a:xfrm>
              <a:off x="5744434" y="2215698"/>
              <a:ext cx="2970128" cy="43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buClr>
                  <a:srgbClr val="5C5C5C"/>
                </a:buClr>
                <a:buSzPct val="100000"/>
                <a:defRPr/>
              </a:pPr>
              <a:endParaRPr lang="en-US" sz="1600" b="1">
                <a:latin typeface="Arial" charset="0"/>
              </a:endParaRP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5724525" y="2256746"/>
              <a:ext cx="2970128" cy="43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buClr>
                  <a:srgbClr val="5C5C5C"/>
                </a:buClr>
                <a:buSzPct val="100000"/>
                <a:defRPr/>
              </a:pPr>
              <a:r>
                <a:rPr lang="en-US" sz="1600" b="1" dirty="0">
                  <a:solidFill>
                    <a:srgbClr val="FFFFFF"/>
                  </a:solidFill>
                  <a:latin typeface="Arial" charset="0"/>
                </a:rPr>
                <a:t>Parts</a:t>
              </a:r>
              <a:endParaRPr lang="en-US" sz="1600" b="1" dirty="0">
                <a:latin typeface="Arial" charset="0"/>
              </a:endParaRPr>
            </a:p>
          </p:txBody>
        </p:sp>
      </p:grpSp>
      <p:cxnSp>
        <p:nvCxnSpPr>
          <p:cNvPr id="54" name="Straight Connector 44"/>
          <p:cNvCxnSpPr>
            <a:cxnSpLocks noChangeShapeType="1"/>
          </p:cNvCxnSpPr>
          <p:nvPr/>
        </p:nvCxnSpPr>
        <p:spPr bwMode="auto">
          <a:xfrm flipV="1">
            <a:off x="3970805" y="5055013"/>
            <a:ext cx="2944813" cy="1230313"/>
          </a:xfrm>
          <a:prstGeom prst="line">
            <a:avLst/>
          </a:prstGeom>
          <a:noFill/>
          <a:ln w="12700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</p:cxnSp>
      <p:sp>
        <p:nvSpPr>
          <p:cNvPr id="55" name="TextBox 55"/>
          <p:cNvSpPr txBox="1">
            <a:spLocks noChangeArrowheads="1"/>
          </p:cNvSpPr>
          <p:nvPr/>
        </p:nvSpPr>
        <p:spPr bwMode="auto">
          <a:xfrm>
            <a:off x="3967221" y="5031857"/>
            <a:ext cx="609416" cy="2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Avaya</a:t>
            </a:r>
          </a:p>
        </p:txBody>
      </p:sp>
      <p:sp>
        <p:nvSpPr>
          <p:cNvPr id="56" name="TextBox 56"/>
          <p:cNvSpPr txBox="1">
            <a:spLocks noChangeArrowheads="1"/>
          </p:cNvSpPr>
          <p:nvPr/>
        </p:nvSpPr>
        <p:spPr bwMode="auto">
          <a:xfrm>
            <a:off x="6023309" y="5910951"/>
            <a:ext cx="914125" cy="39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</a:rPr>
              <a:t>Partner </a:t>
            </a:r>
            <a:br>
              <a:rPr lang="en-US" sz="1000" b="1" dirty="0">
                <a:solidFill>
                  <a:schemeClr val="bg1"/>
                </a:solidFill>
              </a:rPr>
            </a:br>
            <a:r>
              <a:rPr lang="en-US" sz="1000" b="1" dirty="0">
                <a:solidFill>
                  <a:schemeClr val="bg1"/>
                </a:solidFill>
              </a:rPr>
              <a:t>Co-Delivery</a:t>
            </a:r>
          </a:p>
        </p:txBody>
      </p:sp>
      <p:sp>
        <p:nvSpPr>
          <p:cNvPr id="57" name="Rectangle 33"/>
          <p:cNvSpPr>
            <a:spLocks noChangeArrowheads="1"/>
          </p:cNvSpPr>
          <p:nvPr/>
        </p:nvSpPr>
        <p:spPr bwMode="auto">
          <a:xfrm>
            <a:off x="4767684" y="5293372"/>
            <a:ext cx="1309974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buClr>
                <a:srgbClr val="5C5C5C"/>
              </a:buClr>
              <a:buSzPct val="100000"/>
            </a:pPr>
            <a:r>
              <a:rPr lang="en-US" sz="2000" b="1" dirty="0" smtClean="0">
                <a:solidFill>
                  <a:srgbClr val="FFFFFF"/>
                </a:solidFill>
              </a:rPr>
              <a:t>Essential</a:t>
            </a:r>
            <a:r>
              <a:rPr lang="en-US" b="1" dirty="0" smtClean="0">
                <a:solidFill>
                  <a:srgbClr val="FFFFFF"/>
                </a:solidFill>
              </a:rPr>
              <a:t/>
            </a:r>
            <a:br>
              <a:rPr lang="en-US" b="1" dirty="0" smtClean="0">
                <a:solidFill>
                  <a:srgbClr val="FFFFFF"/>
                </a:solidFill>
              </a:rPr>
            </a:br>
            <a:r>
              <a:rPr lang="en-US" sz="1200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1200" dirty="0" smtClean="0">
                <a:solidFill>
                  <a:schemeClr val="bg1">
                    <a:lumMod val="85000"/>
                  </a:schemeClr>
                </a:solidFill>
              </a:rPr>
              <a:t>Requires Parts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10362" y="2443316"/>
            <a:ext cx="3642851" cy="360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l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ebdings" pitchFamily="18" charset="2"/>
              <a:buChar char="4"/>
              <a:defRPr/>
            </a:pPr>
            <a:r>
              <a:rPr lang="en-US" dirty="0" smtClean="0">
                <a:solidFill>
                  <a:schemeClr val="tx1"/>
                </a:solidFill>
                <a:ea typeface="MS PGothic" pitchFamily="34" charset="-128"/>
                <a:cs typeface="Arial" pitchFamily="34" charset="0"/>
              </a:rPr>
              <a:t>Onsite 8x5 or 24x7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161014" y="2872238"/>
            <a:ext cx="1954381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Priced on Server / 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Gateway Count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60" name="Straight Connector 44"/>
          <p:cNvCxnSpPr>
            <a:cxnSpLocks noChangeShapeType="1"/>
          </p:cNvCxnSpPr>
          <p:nvPr/>
        </p:nvCxnSpPr>
        <p:spPr bwMode="auto">
          <a:xfrm flipV="1">
            <a:off x="3981311" y="3551983"/>
            <a:ext cx="2944813" cy="1230313"/>
          </a:xfrm>
          <a:prstGeom prst="line">
            <a:avLst/>
          </a:prstGeom>
          <a:noFill/>
          <a:ln w="12700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</p:cxnSp>
      <p:sp>
        <p:nvSpPr>
          <p:cNvPr id="61" name="TextBox 56"/>
          <p:cNvSpPr txBox="1">
            <a:spLocks noChangeArrowheads="1"/>
          </p:cNvSpPr>
          <p:nvPr/>
        </p:nvSpPr>
        <p:spPr bwMode="auto">
          <a:xfrm>
            <a:off x="6007543" y="4397461"/>
            <a:ext cx="914125" cy="39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</a:rPr>
              <a:t>Partner </a:t>
            </a:r>
            <a:br>
              <a:rPr lang="en-US" sz="1000" b="1" dirty="0">
                <a:solidFill>
                  <a:schemeClr val="bg1"/>
                </a:solidFill>
              </a:rPr>
            </a:br>
            <a:r>
              <a:rPr lang="en-US" sz="1000" b="1" dirty="0">
                <a:solidFill>
                  <a:schemeClr val="bg1"/>
                </a:solidFill>
              </a:rPr>
              <a:t>Co-Delivery</a:t>
            </a:r>
          </a:p>
        </p:txBody>
      </p:sp>
      <p:sp>
        <p:nvSpPr>
          <p:cNvPr id="62" name="TextBox 55"/>
          <p:cNvSpPr txBox="1">
            <a:spLocks noChangeArrowheads="1"/>
          </p:cNvSpPr>
          <p:nvPr/>
        </p:nvSpPr>
        <p:spPr bwMode="auto">
          <a:xfrm>
            <a:off x="3967221" y="3565664"/>
            <a:ext cx="609416" cy="2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Avaya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4175"/>
            <a:ext cx="6705600" cy="479425"/>
          </a:xfrm>
        </p:spPr>
        <p:txBody>
          <a:bodyPr/>
          <a:lstStyle/>
          <a:p>
            <a:r>
              <a:rPr lang="ru-RU" dirty="0" smtClean="0"/>
              <a:t>Подробнее об уровнях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92175"/>
            <a:ext cx="8788400" cy="5534025"/>
          </a:xfrm>
        </p:spPr>
        <p:txBody>
          <a:bodyPr/>
          <a:lstStyle/>
          <a:p>
            <a:r>
              <a:rPr lang="ru-RU" sz="1800" b="1" dirty="0" err="1" smtClean="0"/>
              <a:t>Essential</a:t>
            </a:r>
            <a:r>
              <a:rPr lang="ru-RU" sz="1800" dirty="0" smtClean="0"/>
              <a:t> – это базовый уровень, обязательный минимум. Включает в себя техническую поддержку 24х7, обновления прошивок, а так же ПО внутри версии (вторая цифра).</a:t>
            </a:r>
          </a:p>
          <a:p>
            <a:r>
              <a:rPr lang="ru-RU" sz="1800" b="1" dirty="0" err="1" smtClean="0"/>
              <a:t>Preferred</a:t>
            </a:r>
            <a:r>
              <a:rPr lang="ru-RU" sz="1800" dirty="0" smtClean="0"/>
              <a:t> – второй вариант базового уровня. включает в себя </a:t>
            </a:r>
            <a:r>
              <a:rPr lang="ru-RU" sz="1800" dirty="0" err="1" smtClean="0"/>
              <a:t>Essential</a:t>
            </a:r>
            <a:r>
              <a:rPr lang="ru-RU" sz="1800" dirty="0" smtClean="0"/>
              <a:t> и мониторинг системы в риал-тайм с автоматическим исправлением возникающих ошибок (если возможно) или автоматическим размещением </a:t>
            </a:r>
            <a:r>
              <a:rPr lang="ru-RU" sz="1800" dirty="0" err="1" smtClean="0"/>
              <a:t>тикета</a:t>
            </a:r>
            <a:r>
              <a:rPr lang="ru-RU" sz="1800" dirty="0" smtClean="0"/>
              <a:t> в системе </a:t>
            </a:r>
            <a:r>
              <a:rPr lang="ru-RU" sz="1800" dirty="0" err="1" smtClean="0"/>
              <a:t>Авайя</a:t>
            </a:r>
            <a:r>
              <a:rPr lang="ru-RU" sz="1800" dirty="0" smtClean="0"/>
              <a:t> (если автоматическое исправление невозможно).</a:t>
            </a:r>
          </a:p>
          <a:p>
            <a:pPr marL="0" indent="0">
              <a:buNone/>
            </a:pPr>
            <a:r>
              <a:rPr lang="ru-RU" sz="1800" dirty="0" smtClean="0"/>
              <a:t>В </a:t>
            </a:r>
            <a:r>
              <a:rPr lang="ru-RU" sz="1800" dirty="0" smtClean="0"/>
              <a:t>дополнение к базовому уровню можно приобрести один или несколько из следующих:</a:t>
            </a:r>
          </a:p>
          <a:p>
            <a:r>
              <a:rPr lang="ru-RU" sz="1800" b="1" dirty="0" err="1" smtClean="0"/>
              <a:t>Parts</a:t>
            </a:r>
            <a:r>
              <a:rPr lang="ru-RU" sz="1800" dirty="0" smtClean="0"/>
              <a:t> – склад запчастей в Москве. Сервера, шлюзы, </a:t>
            </a:r>
            <a:r>
              <a:rPr lang="ru-RU" sz="1800" dirty="0" err="1" smtClean="0"/>
              <a:t>медиамодули</a:t>
            </a:r>
            <a:r>
              <a:rPr lang="ru-RU" sz="1800" dirty="0" smtClean="0"/>
              <a:t>, платы, телефонные аппараты. Отгрузка может производиться в течение 4 часов или на следующий день в зависимости от </a:t>
            </a:r>
            <a:r>
              <a:rPr lang="ru-RU" sz="1800" dirty="0" err="1" smtClean="0"/>
              <a:t>конракта</a:t>
            </a:r>
            <a:r>
              <a:rPr lang="ru-RU" sz="1800" dirty="0" smtClean="0"/>
              <a:t>.</a:t>
            </a:r>
          </a:p>
          <a:p>
            <a:r>
              <a:rPr lang="ru-RU" sz="1800" b="1" dirty="0" err="1" smtClean="0"/>
              <a:t>Onsite</a:t>
            </a:r>
            <a:r>
              <a:rPr lang="ru-RU" sz="1800" dirty="0" smtClean="0"/>
              <a:t> – АТС будут обслуживать инженеры </a:t>
            </a:r>
            <a:r>
              <a:rPr lang="ru-RU" sz="1800" dirty="0" err="1" smtClean="0"/>
              <a:t>Авайя</a:t>
            </a:r>
            <a:r>
              <a:rPr lang="ru-RU" sz="1800" dirty="0" smtClean="0"/>
              <a:t> с выездом к заказчику (только </a:t>
            </a:r>
            <a:r>
              <a:rPr lang="ru-RU" sz="1800" dirty="0" err="1" smtClean="0"/>
              <a:t>москва</a:t>
            </a:r>
            <a:r>
              <a:rPr lang="ru-RU" sz="1800" dirty="0" smtClean="0"/>
              <a:t>).</a:t>
            </a:r>
          </a:p>
          <a:p>
            <a:r>
              <a:rPr lang="ru-RU" sz="1800" b="1" dirty="0" err="1" smtClean="0"/>
              <a:t>Advanced</a:t>
            </a:r>
            <a:r>
              <a:rPr lang="ru-RU" sz="1800" b="1" dirty="0" smtClean="0"/>
              <a:t> Services </a:t>
            </a:r>
            <a:r>
              <a:rPr lang="ru-RU" sz="1800" b="1" dirty="0" err="1" smtClean="0"/>
              <a:t>Options</a:t>
            </a:r>
            <a:r>
              <a:rPr lang="ru-RU" sz="1800" dirty="0" smtClean="0"/>
              <a:t> – дополнительные услуги в обслуживании АТС.</a:t>
            </a:r>
          </a:p>
          <a:p>
            <a:r>
              <a:rPr lang="ru-RU" sz="1800" b="1" dirty="0" err="1" smtClean="0"/>
              <a:t>Upgrade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Advantage</a:t>
            </a:r>
            <a:r>
              <a:rPr lang="ru-RU" sz="1800" dirty="0" smtClean="0"/>
              <a:t> – включает в себя мажорные релизы ПО, т.е. первая цифра версии (5.х.х, 6.х.х</a:t>
            </a:r>
            <a:r>
              <a:rPr lang="ru-RU" sz="1800" dirty="0" smtClean="0"/>
              <a:t>).</a:t>
            </a:r>
            <a:endParaRPr lang="ru-RU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4175"/>
            <a:ext cx="8001000" cy="466725"/>
          </a:xfrm>
        </p:spPr>
        <p:txBody>
          <a:bodyPr/>
          <a:lstStyle/>
          <a:p>
            <a:r>
              <a:rPr lang="ru-RU" dirty="0" smtClean="0"/>
              <a:t>Под программу </a:t>
            </a:r>
            <a:r>
              <a:rPr lang="ru-RU" b="1" dirty="0" smtClean="0"/>
              <a:t>не попадают</a:t>
            </a:r>
            <a:r>
              <a:rPr lang="ru-RU" dirty="0" smtClean="0"/>
              <a:t> следующие продукты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73175"/>
            <a:ext cx="8229600" cy="4568825"/>
          </a:xfrm>
        </p:spPr>
        <p:txBody>
          <a:bodyPr/>
          <a:lstStyle/>
          <a:p>
            <a:r>
              <a:rPr lang="en-US" dirty="0" smtClean="0"/>
              <a:t>Non-SSI </a:t>
            </a:r>
            <a:r>
              <a:rPr lang="en-US" dirty="0" smtClean="0"/>
              <a:t>Releases: DEFINITY, CM 1-4, INTUITY </a:t>
            </a:r>
            <a:r>
              <a:rPr lang="en-US" dirty="0" err="1" smtClean="0"/>
              <a:t>Audix</a:t>
            </a:r>
            <a:r>
              <a:rPr lang="en-US" dirty="0" smtClean="0"/>
              <a:t>, CMS.</a:t>
            </a:r>
            <a:endParaRPr lang="ru-RU" dirty="0" smtClean="0"/>
          </a:p>
          <a:p>
            <a:r>
              <a:rPr lang="ru-RU" dirty="0" smtClean="0"/>
              <a:t>OEM </a:t>
            </a:r>
            <a:r>
              <a:rPr lang="ru-RU" dirty="0" err="1" smtClean="0"/>
              <a:t>Products</a:t>
            </a:r>
            <a:r>
              <a:rPr lang="ru-RU" dirty="0" smtClean="0"/>
              <a:t>: </a:t>
            </a:r>
            <a:r>
              <a:rPr lang="ru-RU" dirty="0" err="1" smtClean="0"/>
              <a:t>Verint</a:t>
            </a:r>
            <a:r>
              <a:rPr lang="ru-RU" dirty="0" smtClean="0"/>
              <a:t>, </a:t>
            </a:r>
            <a:r>
              <a:rPr lang="ru-RU" dirty="0" err="1" smtClean="0"/>
              <a:t>Nuance</a:t>
            </a:r>
            <a:r>
              <a:rPr lang="ru-RU" dirty="0" smtClean="0"/>
              <a:t> </a:t>
            </a:r>
            <a:r>
              <a:rPr lang="ru-RU" dirty="0" err="1" smtClean="0"/>
              <a:t>etc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Pricing Structure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AutoShape 4"/>
          <p:cNvSpPr>
            <a:spLocks noChangeArrowheads="1"/>
          </p:cNvSpPr>
          <p:nvPr/>
        </p:nvSpPr>
        <p:spPr bwMode="auto">
          <a:xfrm>
            <a:off x="4638675" y="2413000"/>
            <a:ext cx="3959225" cy="39624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algn="ctr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400" b="1"/>
          </a:p>
        </p:txBody>
      </p:sp>
      <p:sp>
        <p:nvSpPr>
          <p:cNvPr id="3079" name="AutoShape 4"/>
          <p:cNvSpPr>
            <a:spLocks noChangeArrowheads="1"/>
          </p:cNvSpPr>
          <p:nvPr/>
        </p:nvSpPr>
        <p:spPr bwMode="auto">
          <a:xfrm>
            <a:off x="600075" y="2413000"/>
            <a:ext cx="3962400" cy="39624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 algn="ctr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400" b="1"/>
          </a:p>
        </p:txBody>
      </p:sp>
      <p:sp>
        <p:nvSpPr>
          <p:cNvPr id="29" name="TextBox 49"/>
          <p:cNvSpPr txBox="1">
            <a:spLocks noChangeArrowheads="1"/>
          </p:cNvSpPr>
          <p:nvPr/>
        </p:nvSpPr>
        <p:spPr bwMode="auto">
          <a:xfrm>
            <a:off x="605790" y="1531391"/>
            <a:ext cx="7966710" cy="618631"/>
          </a:xfrm>
          <a:prstGeom prst="roundRect">
            <a:avLst>
              <a:gd name="adj" fmla="val 0"/>
            </a:avLst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marL="282575" indent="-282575" algn="ctr">
              <a:lnSpc>
                <a:spcPct val="95000"/>
              </a:lnSpc>
              <a:buClr>
                <a:schemeClr val="accent2"/>
              </a:buClr>
              <a:buSzPct val="90000"/>
              <a:defRPr/>
            </a:pPr>
            <a:r>
              <a:rPr lang="en-US" dirty="0">
                <a:solidFill>
                  <a:schemeClr val="tx1"/>
                </a:solidFill>
              </a:rPr>
              <a:t>Independent pricing creates flexibility and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opportunities for new and after-market sales 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idx="4294967295"/>
          </p:nvPr>
        </p:nvSpPr>
        <p:spPr>
          <a:xfrm>
            <a:off x="508000" y="444500"/>
            <a:ext cx="7616825" cy="823913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Упрощенное ценообразование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i="1" dirty="0" smtClean="0"/>
              <a:t>Открытый прайс-лист на техподдержку</a:t>
            </a:r>
            <a:endParaRPr lang="en-US" sz="2400" i="1" dirty="0" smtClean="0"/>
          </a:p>
        </p:txBody>
      </p:sp>
      <p:sp>
        <p:nvSpPr>
          <p:cNvPr id="310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557963"/>
            <a:ext cx="2133600" cy="244475"/>
          </a:xfrm>
          <a:prstGeom prst="rect">
            <a:avLst/>
          </a:prstGeom>
          <a:noFill/>
        </p:spPr>
        <p:txBody>
          <a:bodyPr/>
          <a:lstStyle/>
          <a:p>
            <a:fld id="{F25D3239-1389-4365-B9E0-D2868731BC95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3074" name="Chart 44"/>
          <p:cNvGraphicFramePr>
            <a:graphicFrameLocks/>
          </p:cNvGraphicFramePr>
          <p:nvPr/>
        </p:nvGraphicFramePr>
        <p:xfrm>
          <a:off x="219075" y="2979738"/>
          <a:ext cx="3048000" cy="2397125"/>
        </p:xfrm>
        <a:graphic>
          <a:graphicData uri="http://schemas.openxmlformats.org/presentationml/2006/ole">
            <p:oleObj spid="_x0000_s4098" name="Worksheet" r:id="rId5" imgW="3048264" imgH="2395936" progId="Excel.Sheet.8">
              <p:embed/>
            </p:oleObj>
          </a:graphicData>
        </a:graphic>
      </p:graphicFrame>
      <p:graphicFrame>
        <p:nvGraphicFramePr>
          <p:cNvPr id="3075" name="Chart 25"/>
          <p:cNvGraphicFramePr>
            <a:graphicFrameLocks/>
          </p:cNvGraphicFramePr>
          <p:nvPr/>
        </p:nvGraphicFramePr>
        <p:xfrm>
          <a:off x="2581275" y="3360738"/>
          <a:ext cx="2362200" cy="1857375"/>
        </p:xfrm>
        <a:graphic>
          <a:graphicData uri="http://schemas.openxmlformats.org/presentationml/2006/ole">
            <p:oleObj spid="_x0000_s4099" r:id="rId6" imgW="2359356" imgH="1853345" progId="Excel.Sheet.8">
              <p:embed/>
            </p:oleObj>
          </a:graphicData>
        </a:graphic>
      </p:graphicFrame>
      <p:sp>
        <p:nvSpPr>
          <p:cNvPr id="46" name="Right Arrow 45"/>
          <p:cNvSpPr/>
          <p:nvPr/>
        </p:nvSpPr>
        <p:spPr>
          <a:xfrm>
            <a:off x="2657475" y="4122738"/>
            <a:ext cx="304800" cy="381000"/>
          </a:xfrm>
          <a:prstGeom prst="rightArrow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1133475" y="4503738"/>
            <a:ext cx="99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</a:rPr>
              <a:t>Product Revenue</a:t>
            </a:r>
          </a:p>
        </p:txBody>
      </p:sp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3190875" y="451485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</a:rPr>
              <a:t>Product Revenue</a:t>
            </a:r>
          </a:p>
        </p:txBody>
      </p:sp>
      <p:sp>
        <p:nvSpPr>
          <p:cNvPr id="3083" name="Text Box 7"/>
          <p:cNvSpPr txBox="1">
            <a:spLocks noChangeArrowheads="1"/>
          </p:cNvSpPr>
          <p:nvPr/>
        </p:nvSpPr>
        <p:spPr bwMode="auto">
          <a:xfrm>
            <a:off x="5857875" y="2260600"/>
            <a:ext cx="2057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Support Advantage</a:t>
            </a:r>
          </a:p>
        </p:txBody>
      </p:sp>
      <p:sp>
        <p:nvSpPr>
          <p:cNvPr id="1041" name="Text Box 7"/>
          <p:cNvSpPr txBox="1">
            <a:spLocks noChangeArrowheads="1"/>
          </p:cNvSpPr>
          <p:nvPr/>
        </p:nvSpPr>
        <p:spPr bwMode="auto">
          <a:xfrm>
            <a:off x="5208588" y="5475288"/>
            <a:ext cx="2819400" cy="44291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000" b="1" dirty="0"/>
              <a:t>Support Advantage pricing is component based, independent from product revenue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791075" y="4678363"/>
            <a:ext cx="17526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Product pricing may fluctuate with discounts and economic pressures</a:t>
            </a:r>
          </a:p>
        </p:txBody>
      </p:sp>
      <p:sp>
        <p:nvSpPr>
          <p:cNvPr id="3086" name="Text Box 7"/>
          <p:cNvSpPr txBox="1">
            <a:spLocks noChangeArrowheads="1"/>
          </p:cNvSpPr>
          <p:nvPr/>
        </p:nvSpPr>
        <p:spPr bwMode="auto">
          <a:xfrm>
            <a:off x="6696075" y="4678363"/>
            <a:ext cx="16002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Support pricing is flexible and varies based on your needs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00075" y="2316163"/>
            <a:ext cx="3962400" cy="477837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schemeClr val="bg1"/>
                </a:solidFill>
              </a:rPr>
              <a:t>Software Support Model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200" dirty="0">
                <a:solidFill>
                  <a:schemeClr val="bg1"/>
                </a:solidFill>
              </a:rPr>
              <a:t>Support is a percentage (%) of total solution price</a:t>
            </a:r>
          </a:p>
        </p:txBody>
      </p:sp>
      <p:sp>
        <p:nvSpPr>
          <p:cNvPr id="53" name="Rounded Rectangle 52"/>
          <p:cNvSpPr/>
          <p:nvPr/>
        </p:nvSpPr>
        <p:spPr bwMode="auto">
          <a:xfrm>
            <a:off x="4638675" y="2316163"/>
            <a:ext cx="3959225" cy="477837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1400" b="1" dirty="0">
                <a:solidFill>
                  <a:schemeClr val="bg1"/>
                </a:solidFill>
              </a:rPr>
              <a:t>Support Advantage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200" dirty="0">
                <a:solidFill>
                  <a:schemeClr val="bg1"/>
                </a:solidFill>
              </a:rPr>
              <a:t>Support pricing is independent of product revenue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173163" y="5475288"/>
            <a:ext cx="2816225" cy="44291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000" b="1" dirty="0"/>
              <a:t>Lower product prices = lower percentage of </a:t>
            </a:r>
            <a:r>
              <a:rPr lang="en-US" sz="1000" b="1" dirty="0" smtClean="0"/>
              <a:t>service revenue</a:t>
            </a:r>
            <a:endParaRPr lang="en-US" sz="1000" b="1" dirty="0"/>
          </a:p>
        </p:txBody>
      </p:sp>
      <p:sp>
        <p:nvSpPr>
          <p:cNvPr id="57" name="Oval 56"/>
          <p:cNvSpPr/>
          <p:nvPr/>
        </p:nvSpPr>
        <p:spPr bwMode="auto">
          <a:xfrm>
            <a:off x="4905679" y="3098074"/>
            <a:ext cx="1522412" cy="1522413"/>
          </a:xfrm>
          <a:prstGeom prst="ellipse">
            <a:avLst/>
          </a:prstGeom>
          <a:solidFill>
            <a:srgbClr val="5C5C5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58" name="Oval 57"/>
          <p:cNvSpPr/>
          <p:nvPr/>
        </p:nvSpPr>
        <p:spPr bwMode="auto">
          <a:xfrm>
            <a:off x="7093254" y="3555274"/>
            <a:ext cx="804863" cy="804863"/>
          </a:xfrm>
          <a:prstGeom prst="ellipse">
            <a:avLst/>
          </a:prstGeom>
          <a:solidFill>
            <a:srgbClr val="66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3096" name="Text Box 7"/>
          <p:cNvSpPr txBox="1">
            <a:spLocks noChangeArrowheads="1"/>
          </p:cNvSpPr>
          <p:nvPr/>
        </p:nvSpPr>
        <p:spPr bwMode="auto">
          <a:xfrm>
            <a:off x="7153275" y="3784600"/>
            <a:ext cx="6858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>
                <a:solidFill>
                  <a:schemeClr val="bg1"/>
                </a:solidFill>
              </a:rPr>
              <a:t>Support</a:t>
            </a:r>
          </a:p>
        </p:txBody>
      </p:sp>
      <p:sp>
        <p:nvSpPr>
          <p:cNvPr id="3097" name="Text Box 7"/>
          <p:cNvSpPr txBox="1">
            <a:spLocks noChangeArrowheads="1"/>
          </p:cNvSpPr>
          <p:nvPr/>
        </p:nvSpPr>
        <p:spPr bwMode="auto">
          <a:xfrm>
            <a:off x="5133975" y="36322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>
                <a:solidFill>
                  <a:schemeClr val="bg1"/>
                </a:solidFill>
              </a:rPr>
              <a:t>Product </a:t>
            </a:r>
          </a:p>
          <a:p>
            <a:pPr algn="ctr"/>
            <a:r>
              <a:rPr lang="en-US" sz="1000" b="1">
                <a:solidFill>
                  <a:schemeClr val="bg1"/>
                </a:solidFill>
              </a:rPr>
              <a:t>Revenue</a:t>
            </a: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 rot="18353425">
            <a:off x="3321051" y="3651477"/>
            <a:ext cx="1295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00" b="1" dirty="0">
                <a:solidFill>
                  <a:schemeClr val="bg1"/>
                </a:solidFill>
                <a:ea typeface="MS PGothic" pitchFamily="34" charset="-128"/>
              </a:rPr>
              <a:t>Support</a:t>
            </a:r>
            <a:endParaRPr lang="en-US" sz="850" b="1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 rot="18345738">
            <a:off x="1323975" y="3475038"/>
            <a:ext cx="12954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50" b="1" dirty="0">
                <a:solidFill>
                  <a:schemeClr val="bg1"/>
                </a:solidFill>
                <a:ea typeface="MS PGothic" pitchFamily="34" charset="-128"/>
              </a:rPr>
              <a:t>Support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rot="5400000">
            <a:off x="5741194" y="3821906"/>
            <a:ext cx="17526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arrow"/>
            <a:tailEnd type="arrow"/>
          </a:ln>
          <a:effectLst/>
        </p:spPr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2105&quot;&gt;&lt;object type=&quot;3&quot; unique_id=&quot;12107&quot;&gt;&lt;property id=&quot;20148&quot; value=&quot;5&quot;/&gt;&lt;property id=&quot;20300&quot; value=&quot;Slide 1 - &amp;quot;Offers &amp;amp; Pricing&amp;#x0D;&amp;#x0A;Avaya Support Advantage &amp;quot;&quot;/&gt;&lt;property id=&quot;20307&quot; value=&quot;396&quot;/&gt;&lt;/object&gt;&lt;object type=&quot;3&quot; unique_id=&quot;12115&quot;&gt;&lt;property id=&quot;20148&quot; value=&quot;5&quot;/&gt;&lt;property id=&quot;20300&quot; value=&quot;Slide 4&quot;/&gt;&lt;property id=&quot;20307&quot; value=&quot;404&quot;/&gt;&lt;/object&gt;&lt;object type=&quot;3&quot; unique_id=&quot;12158&quot;&gt;&lt;property id=&quot;20148&quot; value=&quot;5&quot;/&gt;&lt;property id=&quot;20300&quot; value=&quot;Slide 12&quot;/&gt;&lt;property id=&quot;20307&quot; value=&quot;447&quot;/&gt;&lt;/object&gt;&lt;object type=&quot;3&quot; unique_id=&quot;12240&quot;&gt;&lt;property id=&quot;20148&quot; value=&quot;5&quot;/&gt;&lt;property id=&quot;20300&quot; value=&quot;Slide 5 - &amp;quot;Increasing the Value of Avaya Support &amp;#x0D;&amp;#x0A;Simplified offer designed to help you sell&amp;quot;&quot;/&gt;&lt;property id=&quot;20307&quot; value=&quot;500&quot;/&gt;&lt;/object&gt;&lt;object type=&quot;3&quot; unique_id=&quot;12241&quot;&gt;&lt;property id=&quot;20148&quot; value=&quot;5&quot;/&gt;&lt;property id=&quot;20300&quot; value=&quot;Slide 6 - &amp;quot;Offer Construction&amp;quot;&quot;/&gt;&lt;property id=&quot;20307&quot; value=&quot;472&quot;/&gt;&lt;/object&gt;&lt;object type=&quot;3&quot; unique_id=&quot;12250&quot;&gt;&lt;property id=&quot;20148&quot; value=&quot;5&quot;/&gt;&lt;property id=&quot;20300&quot; value=&quot;Slide 13&quot;/&gt;&lt;property id=&quot;20307&quot; value=&quot;497&quot;/&gt;&lt;/object&gt;&lt;object type=&quot;3&quot; unique_id=&quot;12251&quot;&gt;&lt;property id=&quot;20148&quot; value=&quot;5&quot;/&gt;&lt;property id=&quot;20300&quot; value=&quot;Slide 14&quot;/&gt;&lt;property id=&quot;20307&quot; value=&quot;498&quot;/&gt;&lt;/object&gt;&lt;object type=&quot;3&quot; unique_id=&quot;13373&quot;&gt;&lt;property id=&quot;20148&quot; value=&quot;5&quot;/&gt;&lt;property id=&quot;20300&quot; value=&quot;Slide 11 - &amp;quot;Requirements &amp;amp; Policies&amp;quot;&quot;/&gt;&lt;property id=&quot;20307&quot; value=&quot;518&quot;/&gt;&lt;/object&gt;&lt;object type=&quot;3&quot; unique_id=&quot;15887&quot;&gt;&lt;property id=&quot;20148&quot; value=&quot;5&quot;/&gt;&lt;property id=&quot;20300&quot; value=&quot;Slide 7 - &amp;quot;Pricing Structure&amp;quot;&quot;/&gt;&lt;property id=&quot;20307&quot; value=&quot;535&quot;/&gt;&lt;/object&gt;&lt;object type=&quot;3&quot; unique_id=&quot;15888&quot;&gt;&lt;property id=&quot;20148&quot; value=&quot;5&quot;/&gt;&lt;property id=&quot;20300&quot; value=&quot;Slide 8 - &amp;quot;Promoting Adoption of New Technology&amp;#x0D;&amp;#x0A;Simplified Independent Pricing&amp;quot;&quot;/&gt;&lt;property id=&quot;20307&quot; value=&quot;536&quot;/&gt;&lt;/object&gt;&lt;object type=&quot;3&quot; unique_id=&quot;15890&quot;&gt;&lt;property id=&quot;20148&quot; value=&quot;5&quot;/&gt;&lt;property id=&quot;20300&quot; value=&quot;Slide 9 - &amp;quot;Support Advantage Pricing Methodology&amp;quot;&quot;/&gt;&lt;property id=&quot;20307&quot; value=&quot;538&quot;/&gt;&lt;/object&gt;&lt;object type=&quot;3&quot; unique_id=&quot;15891&quot;&gt;&lt;property id=&quot;20148&quot; value=&quot;5&quot;/&gt;&lt;property id=&quot;20300&quot; value=&quot;Slide 10 - &amp;quot;Pricing Considerations&amp;quot;&quot;/&gt;&lt;property id=&quot;20307&quot; value=&quot;539&quot;/&gt;&lt;/object&gt;&lt;object type=&quot;3&quot; unique_id=&quot;15892&quot;&gt;&lt;property id=&quot;20148&quot; value=&quot;5&quot;/&gt;&lt;property id=&quot;20300&quot; value=&quot;Slide 16 - &amp;quot;Thankyou&amp;quot;&quot;/&gt;&lt;property id=&quot;20307&quot; value=&quot;534&quot;/&gt;&lt;/object&gt;&lt;object type=&quot;3&quot; unique_id=&quot;80873&quot;&gt;&lt;property id=&quot;20148&quot; value=&quot;5&quot;/&gt;&lt;property id=&quot;20300&quot; value=&quot;Slide 2 - &amp;quot;Why is this Important – Key Points&amp;quot;&quot;/&gt;&lt;property id=&quot;20307&quot; value=&quot;542&quot;/&gt;&lt;/object&gt;&lt;object type=&quot;3&quot; unique_id=&quot;81121&quot;&gt;&lt;property id=&quot;20148&quot; value=&quot;5&quot;/&gt;&lt;property id=&quot;20300&quot; value=&quot;Slide 3 - &amp;quot;Offer Structure&amp;quot;&quot;/&gt;&lt;property id=&quot;20307&quot; value=&quot;543&quot;/&gt;&lt;/object&gt;&lt;object type=&quot;3&quot; unique_id=&quot;81311&quot;&gt;&lt;property id=&quot;20148&quot; value=&quot;5&quot;/&gt;&lt;property id=&quot;20300&quot; value=&quot;Slide 15 - &amp;quot;Summary of Key Operational Changes&amp;quot;&quot;/&gt;&lt;property id=&quot;20307&quot; value=&quot;544&quot;/&gt;&lt;/object&gt;&lt;/object&gt;&lt;object type=&quot;8&quot; unique_id=&quot;1223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AVtemplate2011Pcolor[1]">
  <a:themeElements>
    <a:clrScheme name="av_temp2011">
      <a:dk1>
        <a:srgbClr val="323232"/>
      </a:dk1>
      <a:lt1>
        <a:srgbClr val="FFFFFF"/>
      </a:lt1>
      <a:dk2>
        <a:srgbClr val="F8F8F8"/>
      </a:dk2>
      <a:lt2>
        <a:srgbClr val="323232"/>
      </a:lt2>
      <a:accent1>
        <a:srgbClr val="CC0000"/>
      </a:accent1>
      <a:accent2>
        <a:srgbClr val="7EAEDF"/>
      </a:accent2>
      <a:accent3>
        <a:srgbClr val="F2F2F2"/>
      </a:accent3>
      <a:accent4>
        <a:srgbClr val="B7E349"/>
      </a:accent4>
      <a:accent5>
        <a:srgbClr val="FAA145"/>
      </a:accent5>
      <a:accent6>
        <a:srgbClr val="A9A9A9"/>
      </a:accent6>
      <a:hlink>
        <a:srgbClr val="4B80B6"/>
      </a:hlink>
      <a:folHlink>
        <a:srgbClr val="87A23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ayaTemplate_4x3_white 1">
        <a:dk1>
          <a:srgbClr val="323232"/>
        </a:dk1>
        <a:lt1>
          <a:srgbClr val="FFFFFF"/>
        </a:lt1>
        <a:dk2>
          <a:srgbClr val="F8F8F8"/>
        </a:dk2>
        <a:lt2>
          <a:srgbClr val="323232"/>
        </a:lt2>
        <a:accent1>
          <a:srgbClr val="CC0000"/>
        </a:accent1>
        <a:accent2>
          <a:srgbClr val="FF8C00"/>
        </a:accent2>
        <a:accent3>
          <a:srgbClr val="FFFFFF"/>
        </a:accent3>
        <a:accent4>
          <a:srgbClr val="292929"/>
        </a:accent4>
        <a:accent5>
          <a:srgbClr val="E2AAAA"/>
        </a:accent5>
        <a:accent6>
          <a:srgbClr val="E77E00"/>
        </a:accent6>
        <a:hlink>
          <a:srgbClr val="4B80B6"/>
        </a:hlink>
        <a:folHlink>
          <a:srgbClr val="87A2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323232"/>
      </a:dk1>
      <a:lt1>
        <a:srgbClr val="FFFFFF"/>
      </a:lt1>
      <a:dk2>
        <a:srgbClr val="F8F8F8"/>
      </a:dk2>
      <a:lt2>
        <a:srgbClr val="323232"/>
      </a:lt2>
      <a:accent1>
        <a:srgbClr val="CC0000"/>
      </a:accent1>
      <a:accent2>
        <a:srgbClr val="FF8C00"/>
      </a:accent2>
      <a:accent3>
        <a:srgbClr val="FFFFFF"/>
      </a:accent3>
      <a:accent4>
        <a:srgbClr val="292929"/>
      </a:accent4>
      <a:accent5>
        <a:srgbClr val="E2AAAA"/>
      </a:accent5>
      <a:accent6>
        <a:srgbClr val="E77E00"/>
      </a:accent6>
      <a:hlink>
        <a:srgbClr val="4B80B6"/>
      </a:hlink>
      <a:folHlink>
        <a:srgbClr val="87A2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323232"/>
      </a:dk1>
      <a:lt1>
        <a:srgbClr val="FFFFFF"/>
      </a:lt1>
      <a:dk2>
        <a:srgbClr val="F8F8F8"/>
      </a:dk2>
      <a:lt2>
        <a:srgbClr val="323232"/>
      </a:lt2>
      <a:accent1>
        <a:srgbClr val="CC0000"/>
      </a:accent1>
      <a:accent2>
        <a:srgbClr val="FF8C00"/>
      </a:accent2>
      <a:accent3>
        <a:srgbClr val="FFFFFF"/>
      </a:accent3>
      <a:accent4>
        <a:srgbClr val="292929"/>
      </a:accent4>
      <a:accent5>
        <a:srgbClr val="E2AAAA"/>
      </a:accent5>
      <a:accent6>
        <a:srgbClr val="E77E00"/>
      </a:accent6>
      <a:hlink>
        <a:srgbClr val="4B80B6"/>
      </a:hlink>
      <a:folHlink>
        <a:srgbClr val="87A2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v_temp2011">
    <a:dk1>
      <a:srgbClr val="323232"/>
    </a:dk1>
    <a:lt1>
      <a:srgbClr val="FFFFFF"/>
    </a:lt1>
    <a:dk2>
      <a:srgbClr val="F8F8F8"/>
    </a:dk2>
    <a:lt2>
      <a:srgbClr val="323232"/>
    </a:lt2>
    <a:accent1>
      <a:srgbClr val="CC0000"/>
    </a:accent1>
    <a:accent2>
      <a:srgbClr val="7EAEDF"/>
    </a:accent2>
    <a:accent3>
      <a:srgbClr val="F2F2F2"/>
    </a:accent3>
    <a:accent4>
      <a:srgbClr val="B7E349"/>
    </a:accent4>
    <a:accent5>
      <a:srgbClr val="FAA145"/>
    </a:accent5>
    <a:accent6>
      <a:srgbClr val="A9A9A9"/>
    </a:accent6>
    <a:hlink>
      <a:srgbClr val="4B80B6"/>
    </a:hlink>
    <a:folHlink>
      <a:srgbClr val="87A23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3372</TotalTime>
  <Words>797</Words>
  <Application>Microsoft Office PowerPoint</Application>
  <PresentationFormat>Экран (4:3)</PresentationFormat>
  <Paragraphs>178</Paragraphs>
  <Slides>12</Slides>
  <Notes>9</Notes>
  <HiddenSlides>1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AVtemplate2011Pcolor[1]</vt:lpstr>
      <vt:lpstr>Worksheet</vt:lpstr>
      <vt:lpstr>Лист Microsoft Office Excel 97-2003</vt:lpstr>
      <vt:lpstr> Avaya Support Advantage   Предложения и структура ценообразования</vt:lpstr>
      <vt:lpstr>Ключевые моменты</vt:lpstr>
      <vt:lpstr>Структура предложения</vt:lpstr>
      <vt:lpstr>Упрощенное предложение и процессы</vt:lpstr>
      <vt:lpstr>Offer Construction</vt:lpstr>
      <vt:lpstr>Подробнее об уровнях</vt:lpstr>
      <vt:lpstr>Под программу не попадают следующие продукты</vt:lpstr>
      <vt:lpstr>Pricing Structure</vt:lpstr>
      <vt:lpstr>Упрощенное ценообразование Открытый прайс-лист на техподдержку</vt:lpstr>
      <vt:lpstr>Ценообразование</vt:lpstr>
      <vt:lpstr>Факторы ценообразования</vt:lpstr>
      <vt:lpstr>Thank you</vt:lpstr>
    </vt:vector>
  </TitlesOfParts>
  <Company>Avaya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Here:  Up to Two Lines</dc:title>
  <dc:creator>rcamel</dc:creator>
  <cp:lastModifiedBy>Belkin</cp:lastModifiedBy>
  <cp:revision>159</cp:revision>
  <dcterms:created xsi:type="dcterms:W3CDTF">2011-02-10T17:32:34Z</dcterms:created>
  <dcterms:modified xsi:type="dcterms:W3CDTF">2012-05-04T11:37:41Z</dcterms:modified>
</cp:coreProperties>
</file>